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61" r:id="rId9"/>
    <p:sldId id="263" r:id="rId10"/>
    <p:sldId id="26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9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 smtClean="0"/>
              <a:t>Flow</a:t>
            </a:r>
            <a:r>
              <a:rPr lang="tr-TR" b="1" dirty="0" smtClean="0"/>
              <a:t> of </a:t>
            </a:r>
            <a:r>
              <a:rPr lang="tr-TR" b="1" dirty="0" err="1" smtClean="0"/>
              <a:t>Control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188640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A </a:t>
            </a:r>
            <a:r>
              <a:rPr lang="tr-TR" sz="2400" b="1" dirty="0" err="1" smtClean="0"/>
              <a:t>Switch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Example</a:t>
            </a:r>
            <a:endParaRPr lang="tr-TR" sz="2400" b="1" dirty="0" smtClean="0"/>
          </a:p>
          <a:p>
            <a:r>
              <a:rPr lang="en-US" dirty="0" smtClean="0"/>
              <a:t>The following code executes the switch statement five times, with the value of x ranging from</a:t>
            </a:r>
            <a:r>
              <a:rPr lang="tr-TR" dirty="0" smtClean="0"/>
              <a:t> </a:t>
            </a:r>
            <a:r>
              <a:rPr lang="en-US" dirty="0" smtClean="0"/>
              <a:t>1 to 5. From the output, you can tell which case section was executed on each cycle through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( </a:t>
            </a:r>
            <a:r>
              <a:rPr lang="tr-TR" dirty="0" err="1" smtClean="0"/>
              <a:t>int</a:t>
            </a:r>
            <a:r>
              <a:rPr lang="tr-TR" dirty="0" smtClean="0"/>
              <a:t> x=1; x&lt;6; x++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</a:t>
            </a:r>
            <a:r>
              <a:rPr lang="en-US" dirty="0" smtClean="0"/>
              <a:t>switch( x ) // Evaluate the value of variable x.</a:t>
            </a:r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</a:t>
            </a:r>
            <a:r>
              <a:rPr lang="en-US" dirty="0" smtClean="0"/>
              <a:t>case 2: // If x equals 2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 </a:t>
            </a:r>
            <a:r>
              <a:rPr lang="en-US" dirty="0" smtClean="0"/>
              <a:t>("x is {0} -- In Case 2", x);break; // Go to end of switch.</a:t>
            </a:r>
          </a:p>
          <a:p>
            <a:r>
              <a:rPr lang="tr-TR" dirty="0" smtClean="0"/>
              <a:t>	</a:t>
            </a:r>
            <a:r>
              <a:rPr lang="en-US" dirty="0" smtClean="0"/>
              <a:t>case 5: // If x equals 5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en-US" dirty="0" smtClean="0"/>
              <a:t>("x is {0} -- In Case 5", x);break; // Go to end of switch.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default</a:t>
            </a:r>
            <a:r>
              <a:rPr lang="tr-TR" dirty="0" smtClean="0"/>
              <a:t>:</a:t>
            </a:r>
          </a:p>
          <a:p>
            <a:r>
              <a:rPr lang="tr-TR" dirty="0" smtClean="0"/>
              <a:t>	</a:t>
            </a:r>
            <a:r>
              <a:rPr lang="en-US" dirty="0" smtClean="0"/>
              <a:t>// If x is neither 2 nor 5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en-US" dirty="0" smtClean="0"/>
              <a:t>("x is {0} -- In Default case", x);</a:t>
            </a:r>
            <a:r>
              <a:rPr lang="tr-TR" dirty="0" smtClean="0"/>
              <a:t>break;</a:t>
            </a:r>
          </a:p>
          <a:p>
            <a:r>
              <a:rPr lang="tr-TR" dirty="0" smtClean="0"/>
              <a:t>	</a:t>
            </a:r>
            <a:r>
              <a:rPr lang="en-US" dirty="0" smtClean="0"/>
              <a:t>// Go to end of switch.</a:t>
            </a:r>
          </a:p>
          <a:p>
            <a:r>
              <a:rPr lang="tr-TR" dirty="0" smtClean="0"/>
              <a:t>	}</a:t>
            </a:r>
          </a:p>
          <a:p>
            <a:r>
              <a:rPr lang="tr-TR" dirty="0" smtClean="0"/>
              <a:t>}</a:t>
            </a:r>
          </a:p>
          <a:p>
            <a:r>
              <a:rPr lang="en-US" dirty="0" smtClean="0"/>
              <a:t>x is 1 -- In Default case</a:t>
            </a:r>
          </a:p>
          <a:p>
            <a:r>
              <a:rPr lang="en-US" dirty="0" smtClean="0"/>
              <a:t>x is 2 -- In Case 2</a:t>
            </a:r>
          </a:p>
          <a:p>
            <a:r>
              <a:rPr lang="en-US" dirty="0" smtClean="0"/>
              <a:t>x is 3 -- In Default case</a:t>
            </a:r>
          </a:p>
          <a:p>
            <a:r>
              <a:rPr lang="en-US" dirty="0" smtClean="0"/>
              <a:t>x is 4 -- In Default case</a:t>
            </a:r>
          </a:p>
          <a:p>
            <a:r>
              <a:rPr lang="en-US" dirty="0" smtClean="0"/>
              <a:t>x is 5 -- In Case 5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39552" y="692696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More on the switch Statement</a:t>
            </a:r>
          </a:p>
          <a:p>
            <a:r>
              <a:rPr lang="en-US" dirty="0" smtClean="0"/>
              <a:t>A switch statement can have any number of switch sections, including none (although with</a:t>
            </a:r>
            <a:r>
              <a:rPr lang="tr-TR" dirty="0" smtClean="0"/>
              <a:t> </a:t>
            </a:r>
            <a:r>
              <a:rPr lang="en-US" dirty="0" smtClean="0"/>
              <a:t>none, you’ll get a compiler warning). The default section is not required, as shown in the following</a:t>
            </a:r>
            <a:r>
              <a:rPr lang="tr-TR" dirty="0" smtClean="0"/>
              <a:t> </a:t>
            </a:r>
            <a:r>
              <a:rPr lang="en-US" dirty="0" smtClean="0"/>
              <a:t>example. It is, however, generally considered good practice to include it, since it can</a:t>
            </a:r>
            <a:r>
              <a:rPr lang="tr-TR" dirty="0" smtClean="0"/>
              <a:t> </a:t>
            </a:r>
            <a:r>
              <a:rPr lang="tr-TR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potential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en-US" dirty="0" smtClean="0"/>
              <a:t>For example, the switch statement in the following code has no default section. The</a:t>
            </a:r>
          </a:p>
          <a:p>
            <a:r>
              <a:rPr lang="en-US" dirty="0" smtClean="0"/>
              <a:t>switch statement is inside a for loop, which executes the statement five times, with the value</a:t>
            </a:r>
            <a:r>
              <a:rPr lang="tr-TR" dirty="0" smtClean="0"/>
              <a:t> </a:t>
            </a:r>
            <a:r>
              <a:rPr lang="en-US" dirty="0" smtClean="0"/>
              <a:t>of x starting at 1 and ending at 5.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for</a:t>
            </a:r>
            <a:r>
              <a:rPr lang="tr-TR" dirty="0" smtClean="0"/>
              <a:t>( </a:t>
            </a:r>
            <a:r>
              <a:rPr lang="tr-TR" dirty="0" err="1" smtClean="0"/>
              <a:t>int</a:t>
            </a:r>
            <a:r>
              <a:rPr lang="tr-TR" dirty="0" smtClean="0"/>
              <a:t> x=1; x&lt;6; x++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switch</a:t>
            </a:r>
            <a:r>
              <a:rPr lang="tr-TR" dirty="0" smtClean="0"/>
              <a:t>( x )</a:t>
            </a:r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case</a:t>
            </a:r>
            <a:r>
              <a:rPr lang="tr-TR" dirty="0" smtClean="0"/>
              <a:t> 5:</a:t>
            </a:r>
          </a:p>
          <a:p>
            <a:r>
              <a:rPr lang="tr-TR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("x is {0} -- In Case 5", x);</a:t>
            </a:r>
          </a:p>
          <a:p>
            <a:r>
              <a:rPr lang="tr-TR" dirty="0" smtClean="0"/>
              <a:t>		break;</a:t>
            </a:r>
          </a:p>
          <a:p>
            <a:r>
              <a:rPr lang="tr-TR" dirty="0" smtClean="0"/>
              <a:t>	}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program is</a:t>
            </a:r>
          </a:p>
          <a:p>
            <a:r>
              <a:rPr lang="en-US" dirty="0" smtClean="0"/>
              <a:t>x is 5 -- In Case 5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1052736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followıng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has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part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for</a:t>
            </a:r>
            <a:r>
              <a:rPr lang="tr-TR" dirty="0" smtClean="0"/>
              <a:t>( </a:t>
            </a:r>
            <a:r>
              <a:rPr lang="tr-TR" dirty="0" err="1" smtClean="0"/>
              <a:t>int</a:t>
            </a:r>
            <a:r>
              <a:rPr lang="tr-TR" dirty="0" smtClean="0"/>
              <a:t> x=1; x&lt;4; x++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switch</a:t>
            </a:r>
            <a:r>
              <a:rPr lang="tr-TR" dirty="0" smtClean="0"/>
              <a:t>( x )</a:t>
            </a:r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default</a:t>
            </a:r>
            <a:r>
              <a:rPr lang="tr-TR" dirty="0" smtClean="0"/>
              <a:t>:</a:t>
            </a:r>
          </a:p>
          <a:p>
            <a:r>
              <a:rPr lang="tr-TR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("x is {0} -- In Default case", x);</a:t>
            </a:r>
          </a:p>
          <a:p>
            <a:r>
              <a:rPr lang="tr-TR" dirty="0" smtClean="0"/>
              <a:t>	break;</a:t>
            </a:r>
          </a:p>
          <a:p>
            <a:r>
              <a:rPr lang="tr-TR" dirty="0" smtClean="0"/>
              <a:t>	}</a:t>
            </a:r>
          </a:p>
          <a:p>
            <a:r>
              <a:rPr lang="tr-TR" dirty="0" smtClean="0"/>
              <a:t>}</a:t>
            </a:r>
          </a:p>
          <a:p>
            <a:endParaRPr lang="tr-TR" dirty="0" smtClean="0"/>
          </a:p>
          <a:p>
            <a:r>
              <a:rPr lang="en-US" dirty="0" smtClean="0"/>
              <a:t>This code produces the following output: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x is 1 -- In Default case</a:t>
            </a:r>
          </a:p>
          <a:p>
            <a:r>
              <a:rPr lang="en-US" dirty="0" smtClean="0"/>
              <a:t>x is 2 -- In Default case</a:t>
            </a:r>
          </a:p>
          <a:p>
            <a:r>
              <a:rPr lang="en-US" dirty="0" smtClean="0"/>
              <a:t>x is 3 -- In Default case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39552" y="26064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Switch</a:t>
            </a:r>
            <a:r>
              <a:rPr lang="tr-TR" b="1" dirty="0" smtClean="0"/>
              <a:t> </a:t>
            </a:r>
            <a:r>
              <a:rPr lang="tr-TR" b="1" dirty="0" err="1" smtClean="0"/>
              <a:t>Labels</a:t>
            </a:r>
            <a:endParaRPr lang="tr-TR" b="1" dirty="0" smtClean="0"/>
          </a:p>
          <a:p>
            <a:r>
              <a:rPr lang="en-US" dirty="0" smtClean="0"/>
              <a:t>The expression following the keyword case in a switch label</a:t>
            </a:r>
          </a:p>
          <a:p>
            <a:r>
              <a:rPr lang="en-US" dirty="0" smtClean="0"/>
              <a:t>• Must be a constant expression, and must therefore be completely evaluable by the compiler</a:t>
            </a:r>
            <a:r>
              <a:rPr lang="tr-TR" dirty="0" smtClean="0"/>
              <a:t> at </a:t>
            </a:r>
            <a:r>
              <a:rPr lang="tr-TR" i="1" dirty="0" err="1" smtClean="0"/>
              <a:t>compile</a:t>
            </a:r>
            <a:r>
              <a:rPr lang="tr-TR" i="1" dirty="0" smtClean="0"/>
              <a:t> time</a:t>
            </a:r>
          </a:p>
          <a:p>
            <a:r>
              <a:rPr lang="en-US" dirty="0" smtClean="0"/>
              <a:t>• Must be of the same type as the test expression</a:t>
            </a:r>
          </a:p>
          <a:p>
            <a:r>
              <a:rPr lang="en-US" dirty="0" smtClean="0"/>
              <a:t>For example, Figure 9-5 shows three sample switch statements.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5063" t="53780" r="13258" b="10941"/>
          <a:stretch>
            <a:fillRect/>
          </a:stretch>
        </p:blipFill>
        <p:spPr bwMode="auto">
          <a:xfrm>
            <a:off x="539552" y="2132856"/>
            <a:ext cx="792088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Although C# does not allow falling through from one switch section to another</a:t>
            </a:r>
          </a:p>
          <a:p>
            <a:r>
              <a:rPr lang="en-US" dirty="0" smtClean="0"/>
              <a:t>• You can attach multiple switch labels to any switch section.</a:t>
            </a:r>
          </a:p>
          <a:p>
            <a:r>
              <a:rPr lang="en-US" dirty="0" smtClean="0"/>
              <a:t>• Following the statement list associated with a case, there must be a break or </a:t>
            </a:r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r>
              <a:rPr lang="tr-TR" dirty="0" smtClean="0"/>
              <a:t> </a:t>
            </a:r>
            <a:r>
              <a:rPr lang="en-US" dirty="0" smtClean="0"/>
              <a:t>before the next switch label, unless there are </a:t>
            </a:r>
            <a:r>
              <a:rPr lang="en-US" i="1" dirty="0" smtClean="0"/>
              <a:t>no intervening executable statements</a:t>
            </a:r>
            <a:r>
              <a:rPr lang="tr-TR" i="1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switch</a:t>
            </a:r>
            <a:r>
              <a:rPr lang="tr-TR" dirty="0" smtClean="0"/>
              <a:t> </a:t>
            </a:r>
            <a:r>
              <a:rPr lang="tr-TR" dirty="0" err="1" smtClean="0"/>
              <a:t>labels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 algn="just"/>
            <a:r>
              <a:rPr lang="en-US" dirty="0" smtClean="0"/>
              <a:t>For example, in the following code, since there are no executable statements between the</a:t>
            </a:r>
            <a:r>
              <a:rPr lang="tr-TR" dirty="0" smtClean="0"/>
              <a:t> </a:t>
            </a:r>
            <a:r>
              <a:rPr lang="en-US" dirty="0" smtClean="0"/>
              <a:t>first three switch labels, it’s fine to have one follow the other. Cases 5 and 6, however, have an</a:t>
            </a:r>
            <a:r>
              <a:rPr lang="tr-TR" dirty="0" smtClean="0"/>
              <a:t> </a:t>
            </a:r>
            <a:r>
              <a:rPr lang="en-US" dirty="0" smtClean="0"/>
              <a:t>executable statement between them, so there must be a break or </a:t>
            </a:r>
            <a:r>
              <a:rPr lang="en-US" dirty="0" err="1" smtClean="0"/>
              <a:t>goto</a:t>
            </a:r>
            <a:r>
              <a:rPr lang="en-US" dirty="0" smtClean="0"/>
              <a:t> statement before case 6.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switch</a:t>
            </a:r>
            <a:r>
              <a:rPr lang="tr-TR" dirty="0" smtClean="0"/>
              <a:t>( x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case</a:t>
            </a:r>
            <a:r>
              <a:rPr lang="tr-TR" dirty="0" smtClean="0"/>
              <a:t> 1: // </a:t>
            </a:r>
            <a:r>
              <a:rPr lang="tr-TR" dirty="0" err="1" smtClean="0"/>
              <a:t>Acceptable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case</a:t>
            </a:r>
            <a:r>
              <a:rPr lang="tr-TR" dirty="0" smtClean="0"/>
              <a:t> 2: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case</a:t>
            </a:r>
            <a:r>
              <a:rPr lang="tr-TR" dirty="0" smtClean="0"/>
              <a:t> 3:</a:t>
            </a:r>
          </a:p>
          <a:p>
            <a:r>
              <a:rPr lang="tr-TR" dirty="0" smtClean="0"/>
              <a:t>	</a:t>
            </a:r>
            <a:r>
              <a:rPr lang="en-US" dirty="0" smtClean="0"/>
              <a:t>... // Execute this code if x equals 1, 2, or 3.</a:t>
            </a:r>
          </a:p>
          <a:p>
            <a:r>
              <a:rPr lang="tr-TR" dirty="0" smtClean="0"/>
              <a:t>	break;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case</a:t>
            </a:r>
            <a:r>
              <a:rPr lang="tr-TR" dirty="0" smtClean="0"/>
              <a:t> 5:</a:t>
            </a:r>
          </a:p>
          <a:p>
            <a:r>
              <a:rPr lang="tr-TR" dirty="0" smtClean="0"/>
              <a:t>	Y = x + 1;</a:t>
            </a:r>
          </a:p>
          <a:p>
            <a:r>
              <a:rPr lang="tr-TR" dirty="0" smtClean="0"/>
              <a:t>	</a:t>
            </a:r>
            <a:r>
              <a:rPr lang="en-US" dirty="0" smtClean="0"/>
              <a:t>case 6: // Not acceptable because there is no break</a:t>
            </a:r>
          </a:p>
          <a:p>
            <a:r>
              <a:rPr lang="tr-TR" dirty="0" smtClean="0"/>
              <a:t>	...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332656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while</a:t>
            </a:r>
            <a:r>
              <a:rPr lang="tr-TR" b="1" dirty="0" smtClean="0"/>
              <a:t> </a:t>
            </a:r>
            <a:r>
              <a:rPr lang="tr-TR" b="1" dirty="0" err="1" smtClean="0"/>
              <a:t>Loop</a:t>
            </a:r>
            <a:endParaRPr lang="tr-TR" b="1" dirty="0" smtClean="0"/>
          </a:p>
          <a:p>
            <a:endParaRPr lang="tr-TR" dirty="0" smtClean="0"/>
          </a:p>
          <a:p>
            <a:r>
              <a:rPr lang="en-US" dirty="0" smtClean="0"/>
              <a:t>The while loop is a simple loop construct in which the test expression is performed at the top</a:t>
            </a:r>
            <a:r>
              <a:rPr lang="tr-TR" dirty="0" smtClean="0"/>
              <a:t> </a:t>
            </a:r>
            <a:r>
              <a:rPr lang="en-US" dirty="0" smtClean="0"/>
              <a:t>of the loop. The syntax of the while loop is shown </a:t>
            </a:r>
            <a:r>
              <a:rPr lang="tr-TR" dirty="0" err="1" smtClean="0"/>
              <a:t>below</a:t>
            </a:r>
            <a:r>
              <a:rPr lang="en-US" dirty="0" smtClean="0"/>
              <a:t>, and is illustrated in Figure</a:t>
            </a:r>
            <a:r>
              <a:rPr lang="tr-TR" dirty="0" smtClean="0"/>
              <a:t>.</a:t>
            </a:r>
          </a:p>
          <a:p>
            <a:endParaRPr lang="en-US" dirty="0" smtClean="0"/>
          </a:p>
          <a:p>
            <a:r>
              <a:rPr lang="tr-TR" dirty="0" smtClean="0"/>
              <a:t>• </a:t>
            </a:r>
            <a:r>
              <a:rPr lang="tr-TR" dirty="0" err="1" smtClean="0"/>
              <a:t>First</a:t>
            </a:r>
            <a:r>
              <a:rPr lang="tr-TR" dirty="0" smtClean="0"/>
              <a:t>, </a:t>
            </a:r>
            <a:r>
              <a:rPr lang="tr-TR" i="1" dirty="0" err="1" smtClean="0"/>
              <a:t>TestExpr</a:t>
            </a:r>
            <a:r>
              <a:rPr lang="tr-TR" i="1" dirty="0" smtClean="0"/>
              <a:t> is </a:t>
            </a:r>
            <a:r>
              <a:rPr lang="tr-TR" i="1" dirty="0" err="1" smtClean="0"/>
              <a:t>evaluated</a:t>
            </a:r>
            <a:r>
              <a:rPr lang="tr-TR" i="1" dirty="0" smtClean="0"/>
              <a:t>.</a:t>
            </a:r>
          </a:p>
          <a:p>
            <a:r>
              <a:rPr lang="en-US" dirty="0" smtClean="0"/>
              <a:t>• If </a:t>
            </a:r>
            <a:r>
              <a:rPr lang="en-US" i="1" dirty="0" err="1" smtClean="0"/>
              <a:t>TestExpr</a:t>
            </a:r>
            <a:r>
              <a:rPr lang="en-US" i="1" dirty="0" smtClean="0"/>
              <a:t> evaluates to false, then execution continues after the end of the while loop.</a:t>
            </a:r>
          </a:p>
          <a:p>
            <a:r>
              <a:rPr lang="en-US" dirty="0" smtClean="0"/>
              <a:t>• Otherwise, when </a:t>
            </a:r>
            <a:r>
              <a:rPr lang="en-US" i="1" dirty="0" err="1" smtClean="0"/>
              <a:t>TestExpr</a:t>
            </a:r>
            <a:r>
              <a:rPr lang="en-US" i="1" dirty="0" smtClean="0"/>
              <a:t> evaluates to true, then Statement is executed, and </a:t>
            </a:r>
            <a:r>
              <a:rPr lang="en-US" i="1" dirty="0" err="1" smtClean="0"/>
              <a:t>TestExpr</a:t>
            </a:r>
            <a:r>
              <a:rPr lang="tr-TR" i="1" dirty="0" smtClean="0"/>
              <a:t>  </a:t>
            </a:r>
            <a:r>
              <a:rPr lang="en-US" dirty="0" smtClean="0"/>
              <a:t>is evaluated again. Each time </a:t>
            </a:r>
            <a:r>
              <a:rPr lang="en-US" i="1" dirty="0" err="1" smtClean="0"/>
              <a:t>TestExpr</a:t>
            </a:r>
            <a:r>
              <a:rPr lang="en-US" i="1" dirty="0" smtClean="0"/>
              <a:t> evaluates to true, Statement is executed another</a:t>
            </a:r>
            <a:r>
              <a:rPr lang="tr-TR" i="1" dirty="0" smtClean="0"/>
              <a:t>  </a:t>
            </a:r>
            <a:r>
              <a:rPr lang="en-US" dirty="0" smtClean="0"/>
              <a:t>time. The loop ends when </a:t>
            </a:r>
            <a:r>
              <a:rPr lang="en-US" i="1" dirty="0" err="1" smtClean="0"/>
              <a:t>TestExpr</a:t>
            </a:r>
            <a:r>
              <a:rPr lang="en-US" i="1" dirty="0" smtClean="0"/>
              <a:t> evaluates to false.</a:t>
            </a:r>
            <a:endParaRPr lang="tr-TR" i="1" dirty="0" smtClean="0"/>
          </a:p>
          <a:p>
            <a:endParaRPr lang="tr-TR" i="1" dirty="0" smtClean="0"/>
          </a:p>
          <a:p>
            <a:r>
              <a:rPr lang="tr-TR" dirty="0" err="1" smtClean="0"/>
              <a:t>while</a:t>
            </a:r>
            <a:r>
              <a:rPr lang="tr-TR" dirty="0" smtClean="0"/>
              <a:t>( </a:t>
            </a:r>
            <a:r>
              <a:rPr lang="tr-TR" i="1" dirty="0" err="1" smtClean="0"/>
              <a:t>TestExpr</a:t>
            </a:r>
            <a:r>
              <a:rPr lang="tr-TR" i="1" dirty="0" smtClean="0"/>
              <a:t> )</a:t>
            </a:r>
          </a:p>
          <a:p>
            <a:r>
              <a:rPr lang="tr-TR" i="1" dirty="0" smtClean="0"/>
              <a:t>	</a:t>
            </a:r>
            <a:r>
              <a:rPr lang="tr-TR" i="1" dirty="0" err="1" smtClean="0"/>
              <a:t>Statement</a:t>
            </a:r>
            <a:endParaRPr lang="tr-TR" i="1" dirty="0" smtClean="0"/>
          </a:p>
          <a:p>
            <a:endParaRPr lang="tr-TR" i="1" dirty="0" smtClean="0"/>
          </a:p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3520" t="33620" r="29500" b="39920"/>
          <a:stretch>
            <a:fillRect/>
          </a:stretch>
        </p:blipFill>
        <p:spPr bwMode="auto">
          <a:xfrm>
            <a:off x="3635895" y="3645024"/>
            <a:ext cx="252370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683568" y="62068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code shows an example of the while loop, where the test expression variable</a:t>
            </a:r>
            <a:r>
              <a:rPr lang="tr-TR" dirty="0" smtClean="0"/>
              <a:t> </a:t>
            </a:r>
            <a:r>
              <a:rPr lang="en-US" dirty="0" smtClean="0"/>
              <a:t>starts with a value of 3 and is decremented at each iteration. The loop exits when the value of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becomes</a:t>
            </a:r>
            <a:r>
              <a:rPr lang="tr-TR" dirty="0" smtClean="0"/>
              <a:t> 0.</a:t>
            </a:r>
          </a:p>
          <a:p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x = 3;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while</a:t>
            </a:r>
            <a:r>
              <a:rPr lang="tr-TR" dirty="0" smtClean="0"/>
              <a:t>( x &gt; 0 )</a:t>
            </a:r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("x: {0}", x);</a:t>
            </a:r>
          </a:p>
          <a:p>
            <a:r>
              <a:rPr lang="tr-TR" dirty="0" smtClean="0"/>
              <a:t>		x--;</a:t>
            </a:r>
          </a:p>
          <a:p>
            <a:r>
              <a:rPr lang="tr-TR" dirty="0" smtClean="0"/>
              <a:t>	}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</a:t>
            </a:r>
            <a:r>
              <a:rPr lang="tr-TR" dirty="0" err="1" smtClean="0"/>
              <a:t>Out</a:t>
            </a:r>
            <a:r>
              <a:rPr lang="tr-TR" dirty="0" smtClean="0"/>
              <a:t> of </a:t>
            </a:r>
            <a:r>
              <a:rPr lang="tr-TR" dirty="0" err="1" smtClean="0"/>
              <a:t>loop</a:t>
            </a:r>
            <a:r>
              <a:rPr lang="tr-TR" dirty="0" smtClean="0"/>
              <a:t>");</a:t>
            </a:r>
          </a:p>
          <a:p>
            <a:endParaRPr lang="tr-TR" dirty="0" smtClean="0"/>
          </a:p>
          <a:p>
            <a:r>
              <a:rPr lang="en-US" dirty="0" smtClean="0"/>
              <a:t>This code produces the following output: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x: 3</a:t>
            </a:r>
          </a:p>
          <a:p>
            <a:r>
              <a:rPr lang="tr-TR" dirty="0" smtClean="0"/>
              <a:t>x: 2</a:t>
            </a:r>
          </a:p>
          <a:p>
            <a:r>
              <a:rPr lang="tr-TR" dirty="0" smtClean="0"/>
              <a:t>x: 1</a:t>
            </a:r>
          </a:p>
          <a:p>
            <a:r>
              <a:rPr lang="tr-TR" dirty="0" err="1" smtClean="0"/>
              <a:t>Out</a:t>
            </a:r>
            <a:r>
              <a:rPr lang="tr-TR" dirty="0" smtClean="0"/>
              <a:t> of </a:t>
            </a:r>
            <a:r>
              <a:rPr lang="tr-TR" dirty="0" err="1" smtClean="0"/>
              <a:t>loop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do </a:t>
            </a:r>
            <a:r>
              <a:rPr lang="tr-TR" b="1" dirty="0" err="1" smtClean="0"/>
              <a:t>Loop</a:t>
            </a:r>
            <a:endParaRPr lang="tr-TR" b="1" dirty="0" smtClean="0"/>
          </a:p>
          <a:p>
            <a:endParaRPr lang="tr-TR" b="1" dirty="0" smtClean="0"/>
          </a:p>
          <a:p>
            <a:r>
              <a:rPr lang="en-US" dirty="0" smtClean="0"/>
              <a:t>The do loop is a simple loop construct in which the test expression is performed at the bottom</a:t>
            </a:r>
            <a:r>
              <a:rPr lang="tr-TR" dirty="0" smtClean="0"/>
              <a:t> </a:t>
            </a:r>
            <a:r>
              <a:rPr lang="en-US" dirty="0" smtClean="0"/>
              <a:t>of the loop. The syntax for the do loop is shown here and illustrated in Figure 9-7.</a:t>
            </a:r>
            <a:endParaRPr lang="tr-TR" dirty="0" smtClean="0"/>
          </a:p>
          <a:p>
            <a:endParaRPr lang="en-US" dirty="0" smtClean="0"/>
          </a:p>
          <a:p>
            <a:r>
              <a:rPr lang="tr-TR" dirty="0" smtClean="0"/>
              <a:t>• </a:t>
            </a:r>
            <a:r>
              <a:rPr lang="tr-TR" dirty="0" err="1" smtClean="0"/>
              <a:t>First</a:t>
            </a:r>
            <a:r>
              <a:rPr lang="tr-TR" dirty="0" smtClean="0"/>
              <a:t>, </a:t>
            </a:r>
            <a:r>
              <a:rPr lang="tr-TR" i="1" dirty="0" err="1" smtClean="0"/>
              <a:t>Statement</a:t>
            </a:r>
            <a:r>
              <a:rPr lang="tr-TR" i="1" dirty="0" smtClean="0"/>
              <a:t> is </a:t>
            </a:r>
            <a:r>
              <a:rPr lang="tr-TR" i="1" dirty="0" err="1" smtClean="0"/>
              <a:t>executed</a:t>
            </a:r>
            <a:r>
              <a:rPr lang="tr-TR" i="1" dirty="0" smtClean="0"/>
              <a:t>.</a:t>
            </a:r>
          </a:p>
          <a:p>
            <a:r>
              <a:rPr lang="tr-TR" dirty="0" smtClean="0"/>
              <a:t>• </a:t>
            </a:r>
            <a:r>
              <a:rPr lang="tr-TR" dirty="0" err="1" smtClean="0"/>
              <a:t>Then</a:t>
            </a:r>
            <a:r>
              <a:rPr lang="tr-TR" dirty="0" smtClean="0"/>
              <a:t>, </a:t>
            </a:r>
            <a:r>
              <a:rPr lang="tr-TR" i="1" dirty="0" err="1" smtClean="0"/>
              <a:t>TestExpr</a:t>
            </a:r>
            <a:r>
              <a:rPr lang="tr-TR" i="1" dirty="0" smtClean="0"/>
              <a:t> is </a:t>
            </a:r>
            <a:r>
              <a:rPr lang="tr-TR" i="1" dirty="0" err="1" smtClean="0"/>
              <a:t>evaluated</a:t>
            </a:r>
            <a:r>
              <a:rPr lang="tr-TR" i="1" dirty="0" smtClean="0"/>
              <a:t>.</a:t>
            </a:r>
          </a:p>
          <a:p>
            <a:r>
              <a:rPr lang="en-US" dirty="0" smtClean="0"/>
              <a:t>• If </a:t>
            </a:r>
            <a:r>
              <a:rPr lang="en-US" i="1" dirty="0" err="1" smtClean="0"/>
              <a:t>TestExpr</a:t>
            </a:r>
            <a:r>
              <a:rPr lang="en-US" i="1" dirty="0" smtClean="0"/>
              <a:t> returns true, then Statement is executed again.</a:t>
            </a:r>
          </a:p>
          <a:p>
            <a:r>
              <a:rPr lang="en-US" dirty="0" smtClean="0"/>
              <a:t>• Each time </a:t>
            </a:r>
            <a:r>
              <a:rPr lang="en-US" i="1" dirty="0" err="1" smtClean="0"/>
              <a:t>TestExpr</a:t>
            </a:r>
            <a:r>
              <a:rPr lang="en-US" i="1" dirty="0" smtClean="0"/>
              <a:t> returns true, Statement is executed again.</a:t>
            </a:r>
          </a:p>
          <a:p>
            <a:r>
              <a:rPr lang="en-US" dirty="0" smtClean="0"/>
              <a:t>• When </a:t>
            </a:r>
            <a:r>
              <a:rPr lang="en-US" i="1" dirty="0" err="1" smtClean="0"/>
              <a:t>TestExpr</a:t>
            </a:r>
            <a:r>
              <a:rPr lang="en-US" i="1" dirty="0" smtClean="0"/>
              <a:t> returns false, control passes to the statement following the end of the</a:t>
            </a:r>
            <a:r>
              <a:rPr lang="tr-TR" i="1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construct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do</a:t>
            </a:r>
          </a:p>
          <a:p>
            <a:r>
              <a:rPr lang="tr-TR" i="1" dirty="0" smtClean="0"/>
              <a:t>	</a:t>
            </a:r>
            <a:r>
              <a:rPr lang="tr-TR" i="1" dirty="0" err="1" smtClean="0"/>
              <a:t>Statement</a:t>
            </a:r>
            <a:endParaRPr lang="tr-TR" i="1" dirty="0" smtClean="0"/>
          </a:p>
          <a:p>
            <a:r>
              <a:rPr lang="en-US" dirty="0" smtClean="0"/>
              <a:t>while( </a:t>
            </a:r>
            <a:r>
              <a:rPr lang="en-US" i="1" dirty="0" err="1" smtClean="0"/>
              <a:t>TestExpr</a:t>
            </a:r>
            <a:r>
              <a:rPr lang="en-US" i="1" dirty="0" smtClean="0"/>
              <a:t> ); </a:t>
            </a:r>
            <a:r>
              <a:rPr lang="tr-TR" i="1" dirty="0" smtClean="0"/>
              <a:t>		</a:t>
            </a:r>
            <a:r>
              <a:rPr lang="en-US" i="1" dirty="0" smtClean="0"/>
              <a:t>// End of do loop</a:t>
            </a:r>
            <a:endParaRPr lang="tr-TR" i="1" dirty="0" smtClean="0"/>
          </a:p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4996" t="51260" r="29500" b="24800"/>
          <a:stretch>
            <a:fillRect/>
          </a:stretch>
        </p:blipFill>
        <p:spPr bwMode="auto">
          <a:xfrm>
            <a:off x="5292080" y="4149080"/>
            <a:ext cx="3282101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do loop has several characteristics that set it apart from other flow-of-control constructs.</a:t>
            </a:r>
            <a:endParaRPr lang="tr-TR" dirty="0" smtClean="0"/>
          </a:p>
          <a:p>
            <a:endParaRPr lang="en-US" dirty="0" smtClean="0"/>
          </a:p>
          <a:p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r>
              <a:rPr lang="en-US" dirty="0" smtClean="0"/>
              <a:t>• The body of the loop, </a:t>
            </a:r>
            <a:r>
              <a:rPr lang="en-US" i="1" dirty="0" smtClean="0"/>
              <a:t>Statement, will always be executed at least once, even if </a:t>
            </a:r>
            <a:r>
              <a:rPr lang="en-US" i="1" dirty="0" err="1" smtClean="0"/>
              <a:t>TestExpr</a:t>
            </a:r>
            <a:endParaRPr lang="en-US" i="1" dirty="0" smtClean="0"/>
          </a:p>
          <a:p>
            <a:r>
              <a:rPr lang="tr-TR" dirty="0" smtClean="0"/>
              <a:t>is </a:t>
            </a:r>
            <a:r>
              <a:rPr lang="tr-TR" dirty="0" err="1" smtClean="0"/>
              <a:t>initially</a:t>
            </a:r>
            <a:r>
              <a:rPr lang="tr-TR" dirty="0" smtClean="0"/>
              <a:t> </a:t>
            </a:r>
            <a:r>
              <a:rPr lang="tr-TR" dirty="0" err="1" smtClean="0"/>
              <a:t>false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• The semicolon is required after the closing parenthesis of the test expression.</a:t>
            </a:r>
          </a:p>
          <a:p>
            <a:r>
              <a:rPr lang="en-US" dirty="0" smtClean="0"/>
              <a:t>The following code shows an example of a do loop: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x = 0;</a:t>
            </a:r>
          </a:p>
          <a:p>
            <a:r>
              <a:rPr lang="tr-TR" dirty="0" smtClean="0"/>
              <a:t>	do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("x is {0}", x++);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while</a:t>
            </a:r>
            <a:r>
              <a:rPr lang="tr-TR" dirty="0" smtClean="0"/>
              <a:t> (x&lt;3) ;</a:t>
            </a:r>
          </a:p>
          <a:p>
            <a:r>
              <a:rPr lang="tr-TR" dirty="0" smtClean="0"/>
              <a:t>                 		 ↑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Required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program</a:t>
            </a:r>
          </a:p>
          <a:p>
            <a:endParaRPr lang="tr-TR" dirty="0" smtClean="0"/>
          </a:p>
          <a:p>
            <a:r>
              <a:rPr lang="tr-TR" dirty="0" smtClean="0"/>
              <a:t>x is 0</a:t>
            </a:r>
          </a:p>
          <a:p>
            <a:r>
              <a:rPr lang="tr-TR" dirty="0" smtClean="0"/>
              <a:t>x is 1</a:t>
            </a:r>
          </a:p>
          <a:p>
            <a:r>
              <a:rPr lang="tr-TR" dirty="0" smtClean="0"/>
              <a:t>x is 2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5689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for</a:t>
            </a:r>
            <a:r>
              <a:rPr lang="tr-TR" b="1" dirty="0" smtClean="0"/>
              <a:t> </a:t>
            </a:r>
            <a:r>
              <a:rPr lang="tr-TR" b="1" dirty="0" err="1" smtClean="0"/>
              <a:t>Loop</a:t>
            </a:r>
            <a:endParaRPr lang="tr-TR" b="1" dirty="0" smtClean="0"/>
          </a:p>
          <a:p>
            <a:endParaRPr lang="tr-TR" b="1" dirty="0" smtClean="0"/>
          </a:p>
          <a:p>
            <a:r>
              <a:rPr lang="en-US" dirty="0" smtClean="0"/>
              <a:t>The for loop construct executes the body of the loop as long as the test expression returns true</a:t>
            </a:r>
            <a:r>
              <a:rPr lang="tr-TR" dirty="0" smtClean="0"/>
              <a:t> </a:t>
            </a:r>
            <a:r>
              <a:rPr lang="en-US" dirty="0" smtClean="0"/>
              <a:t>when it is evaluated at the top of the loop. The syntax of the for loop is shown here and illustrated</a:t>
            </a:r>
            <a:r>
              <a:rPr lang="tr-TR" dirty="0" smtClean="0"/>
              <a:t> in </a:t>
            </a:r>
            <a:r>
              <a:rPr lang="tr-TR" dirty="0" err="1" smtClean="0"/>
              <a:t>Figure</a:t>
            </a:r>
            <a:r>
              <a:rPr lang="tr-TR" dirty="0" smtClean="0"/>
              <a:t> </a:t>
            </a:r>
          </a:p>
          <a:p>
            <a:endParaRPr lang="tr-TR" dirty="0" smtClean="0"/>
          </a:p>
          <a:p>
            <a:r>
              <a:rPr lang="en-US" dirty="0" smtClean="0"/>
              <a:t>• At the beginning of the for loop, </a:t>
            </a:r>
            <a:r>
              <a:rPr lang="en-US" i="1" dirty="0" err="1" smtClean="0"/>
              <a:t>Initializer</a:t>
            </a:r>
            <a:r>
              <a:rPr lang="en-US" i="1" dirty="0" smtClean="0"/>
              <a:t> is executed once.</a:t>
            </a:r>
          </a:p>
          <a:p>
            <a:r>
              <a:rPr lang="tr-TR" dirty="0" smtClean="0"/>
              <a:t>• </a:t>
            </a:r>
            <a:r>
              <a:rPr lang="tr-TR" i="1" dirty="0" err="1" smtClean="0"/>
              <a:t>TestExpr</a:t>
            </a:r>
            <a:r>
              <a:rPr lang="tr-TR" i="1" dirty="0" smtClean="0"/>
              <a:t> is </a:t>
            </a:r>
            <a:r>
              <a:rPr lang="tr-TR" i="1" dirty="0" err="1" smtClean="0"/>
              <a:t>then</a:t>
            </a:r>
            <a:r>
              <a:rPr lang="tr-TR" i="1" dirty="0" smtClean="0"/>
              <a:t> </a:t>
            </a:r>
            <a:r>
              <a:rPr lang="tr-TR" i="1" dirty="0" err="1" smtClean="0"/>
              <a:t>evaluated</a:t>
            </a:r>
            <a:r>
              <a:rPr lang="tr-TR" i="1" dirty="0" smtClean="0"/>
              <a:t>.</a:t>
            </a:r>
          </a:p>
          <a:p>
            <a:r>
              <a:rPr lang="en-US" dirty="0" smtClean="0"/>
              <a:t>• If it returns true, </a:t>
            </a:r>
            <a:r>
              <a:rPr lang="en-US" i="1" dirty="0" smtClean="0"/>
              <a:t>Statement is executed, followed by </a:t>
            </a:r>
            <a:r>
              <a:rPr lang="en-US" i="1" dirty="0" err="1" smtClean="0"/>
              <a:t>IterationExpr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• Control then returns to the top of the loop, and </a:t>
            </a:r>
            <a:r>
              <a:rPr lang="en-US" i="1" dirty="0" err="1" smtClean="0"/>
              <a:t>TestExpr</a:t>
            </a:r>
            <a:r>
              <a:rPr lang="en-US" i="1" dirty="0" smtClean="0"/>
              <a:t> is evaluated again.</a:t>
            </a:r>
          </a:p>
          <a:p>
            <a:r>
              <a:rPr lang="en-US" dirty="0" smtClean="0"/>
              <a:t>• As long as </a:t>
            </a:r>
            <a:r>
              <a:rPr lang="en-US" i="1" dirty="0" err="1" smtClean="0"/>
              <a:t>TestExpr</a:t>
            </a:r>
            <a:r>
              <a:rPr lang="en-US" i="1" dirty="0" smtClean="0"/>
              <a:t> returns true, Statement, followed by </a:t>
            </a:r>
            <a:r>
              <a:rPr lang="en-US" i="1" dirty="0" err="1" smtClean="0"/>
              <a:t>IterationExpr</a:t>
            </a:r>
            <a:r>
              <a:rPr lang="en-US" i="1" dirty="0" smtClean="0"/>
              <a:t>, will be</a:t>
            </a:r>
            <a:r>
              <a:rPr lang="tr-TR" i="1" dirty="0" smtClean="0"/>
              <a:t> </a:t>
            </a:r>
            <a:r>
              <a:rPr lang="tr-TR" dirty="0" err="1" smtClean="0"/>
              <a:t>executed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• As soon as </a:t>
            </a:r>
            <a:r>
              <a:rPr lang="en-US" i="1" dirty="0" err="1" smtClean="0"/>
              <a:t>TestExpr</a:t>
            </a:r>
            <a:r>
              <a:rPr lang="en-US" i="1" dirty="0" smtClean="0"/>
              <a:t> returns false, execution continues at the statement following</a:t>
            </a:r>
          </a:p>
          <a:p>
            <a:r>
              <a:rPr lang="tr-TR" i="1" dirty="0" err="1" smtClean="0"/>
              <a:t>Statement</a:t>
            </a:r>
            <a:r>
              <a:rPr lang="tr-TR" i="1" dirty="0" smtClean="0"/>
              <a:t>.</a:t>
            </a:r>
          </a:p>
          <a:p>
            <a:endParaRPr lang="tr-TR" i="1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 </a:t>
            </a:r>
            <a:r>
              <a:rPr lang="tr-TR" i="1" dirty="0" err="1" smtClean="0"/>
              <a:t>Initializer</a:t>
            </a:r>
            <a:r>
              <a:rPr lang="tr-TR" i="1" dirty="0" smtClean="0"/>
              <a:t> ; </a:t>
            </a:r>
            <a:r>
              <a:rPr lang="tr-TR" i="1" dirty="0" err="1" smtClean="0"/>
              <a:t>TestExpr</a:t>
            </a:r>
            <a:r>
              <a:rPr lang="tr-TR" i="1" dirty="0" smtClean="0"/>
              <a:t> ; </a:t>
            </a:r>
            <a:r>
              <a:rPr lang="tr-TR" i="1" dirty="0" err="1" smtClean="0"/>
              <a:t>IterationExpr</a:t>
            </a:r>
            <a:r>
              <a:rPr lang="tr-TR" i="1" dirty="0" smtClean="0"/>
              <a:t> )</a:t>
            </a:r>
          </a:p>
          <a:p>
            <a:r>
              <a:rPr lang="tr-TR" i="1" dirty="0" smtClean="0"/>
              <a:t>		</a:t>
            </a:r>
            <a:r>
              <a:rPr lang="tr-TR" i="1" dirty="0" err="1" smtClean="0"/>
              <a:t>Statement</a:t>
            </a:r>
            <a:endParaRPr lang="tr-TR" i="1" dirty="0" smtClean="0"/>
          </a:p>
          <a:p>
            <a:endParaRPr lang="tr-TR" dirty="0" smtClean="0"/>
          </a:p>
          <a:p>
            <a:r>
              <a:rPr lang="en-US" dirty="0" smtClean="0"/>
              <a:t>Some parts of the statement are optional.</a:t>
            </a:r>
          </a:p>
          <a:p>
            <a:r>
              <a:rPr lang="en-US" dirty="0" smtClean="0"/>
              <a:t>• </a:t>
            </a:r>
            <a:r>
              <a:rPr lang="en-US" i="1" dirty="0" err="1" smtClean="0"/>
              <a:t>Initializer</a:t>
            </a:r>
            <a:r>
              <a:rPr lang="en-US" i="1" dirty="0" smtClean="0"/>
              <a:t>, </a:t>
            </a:r>
            <a:r>
              <a:rPr lang="en-US" i="1" dirty="0" err="1" smtClean="0"/>
              <a:t>TestExpr</a:t>
            </a:r>
            <a:r>
              <a:rPr lang="en-US" i="1" dirty="0" smtClean="0"/>
              <a:t>, and </a:t>
            </a:r>
            <a:r>
              <a:rPr lang="en-US" i="1" dirty="0" err="1" smtClean="0"/>
              <a:t>IterationExpr</a:t>
            </a:r>
            <a:r>
              <a:rPr lang="en-US" i="1" dirty="0" smtClean="0"/>
              <a:t> are all optional. Their positions can be left</a:t>
            </a:r>
          </a:p>
          <a:p>
            <a:r>
              <a:rPr lang="en-US" dirty="0" smtClean="0"/>
              <a:t>blank. If the </a:t>
            </a:r>
            <a:r>
              <a:rPr lang="en-US" i="1" dirty="0" err="1" smtClean="0"/>
              <a:t>TestExpr</a:t>
            </a:r>
            <a:r>
              <a:rPr lang="en-US" i="1" dirty="0" smtClean="0"/>
              <a:t> position is left blank, the test is assumed to return true. Therefore,</a:t>
            </a:r>
          </a:p>
          <a:p>
            <a:r>
              <a:rPr lang="en-US" dirty="0" smtClean="0"/>
              <a:t>there must be some other method of exiting the statement if the program is to avoid</a:t>
            </a:r>
          </a:p>
          <a:p>
            <a:r>
              <a:rPr lang="en-US" dirty="0" smtClean="0"/>
              <a:t>going into an infinite loop.</a:t>
            </a:r>
          </a:p>
          <a:p>
            <a:r>
              <a:rPr lang="tr-TR" dirty="0" smtClean="0"/>
              <a:t>•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semicolons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required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467544" y="1772816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C# provides the flow-of-control constructs common to modern programming languages.</a:t>
            </a:r>
          </a:p>
          <a:p>
            <a:r>
              <a:rPr lang="en-US" dirty="0" smtClean="0"/>
              <a:t>• </a:t>
            </a:r>
            <a:r>
              <a:rPr lang="en-US" i="1" dirty="0" smtClean="0"/>
              <a:t>Conditional execution executes or skips a section of code depending on a condition. The</a:t>
            </a:r>
            <a:r>
              <a:rPr lang="tr-TR" i="1" dirty="0" smtClean="0"/>
              <a:t> </a:t>
            </a:r>
            <a:r>
              <a:rPr lang="en-US" dirty="0" smtClean="0"/>
              <a:t>conditional execution statements are the following: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if</a:t>
            </a:r>
            <a:endParaRPr lang="tr-TR" dirty="0" smtClean="0"/>
          </a:p>
          <a:p>
            <a:r>
              <a:rPr lang="tr-TR" dirty="0" smtClean="0"/>
              <a:t>– </a:t>
            </a:r>
            <a:r>
              <a:rPr lang="tr-TR" dirty="0" err="1" smtClean="0"/>
              <a:t>if</a:t>
            </a:r>
            <a:r>
              <a:rPr lang="tr-TR" dirty="0" smtClean="0"/>
              <a:t>...else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switch</a:t>
            </a:r>
            <a:endParaRPr lang="tr-TR" dirty="0" smtClean="0"/>
          </a:p>
          <a:p>
            <a:r>
              <a:rPr lang="en-US" dirty="0" smtClean="0"/>
              <a:t>• </a:t>
            </a:r>
            <a:r>
              <a:rPr lang="en-US" i="1" dirty="0" smtClean="0"/>
              <a:t>Looping statements repeatedly execute a section of code. The looping statements are the</a:t>
            </a:r>
            <a:r>
              <a:rPr lang="tr-TR" i="1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: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while</a:t>
            </a:r>
            <a:endParaRPr lang="tr-TR" dirty="0" smtClean="0"/>
          </a:p>
          <a:p>
            <a:r>
              <a:rPr lang="tr-TR" dirty="0" smtClean="0"/>
              <a:t>– do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for</a:t>
            </a:r>
            <a:endParaRPr lang="tr-TR" dirty="0" smtClean="0"/>
          </a:p>
          <a:p>
            <a:r>
              <a:rPr lang="tr-TR" dirty="0" smtClean="0"/>
              <a:t>– </a:t>
            </a:r>
            <a:r>
              <a:rPr lang="tr-TR" dirty="0" err="1" smtClean="0"/>
              <a:t>foreach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2781" t="47480" r="28024" b="12201"/>
          <a:stretch>
            <a:fillRect/>
          </a:stretch>
        </p:blipFill>
        <p:spPr bwMode="auto">
          <a:xfrm>
            <a:off x="6479704" y="260648"/>
            <a:ext cx="266429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395536" y="332656"/>
            <a:ext cx="6336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 illustrates the flow of control through the for statement. You should also know</a:t>
            </a:r>
            <a:r>
              <a:rPr lang="tr-TR" dirty="0" smtClean="0"/>
              <a:t> </a:t>
            </a:r>
            <a:r>
              <a:rPr lang="en-US" dirty="0" smtClean="0"/>
              <a:t>the following about its components:</a:t>
            </a:r>
          </a:p>
          <a:p>
            <a:r>
              <a:rPr lang="en-US" dirty="0" smtClean="0"/>
              <a:t>• </a:t>
            </a:r>
            <a:r>
              <a:rPr lang="en-US" i="1" dirty="0" err="1" smtClean="0"/>
              <a:t>Initializer</a:t>
            </a:r>
            <a:r>
              <a:rPr lang="en-US" i="1" dirty="0" smtClean="0"/>
              <a:t> is executed only once, before any other part of the for construct. It is usually</a:t>
            </a:r>
            <a:r>
              <a:rPr lang="tr-TR" i="1" dirty="0" smtClean="0"/>
              <a:t> </a:t>
            </a:r>
            <a:r>
              <a:rPr lang="en-US" dirty="0" smtClean="0"/>
              <a:t>used to declare and initialize local values to be used in the loop.</a:t>
            </a:r>
          </a:p>
          <a:p>
            <a:r>
              <a:rPr lang="en-US" dirty="0" smtClean="0"/>
              <a:t>• </a:t>
            </a:r>
            <a:r>
              <a:rPr lang="en-US" i="1" dirty="0" err="1" smtClean="0"/>
              <a:t>TestExpr</a:t>
            </a:r>
            <a:r>
              <a:rPr lang="en-US" i="1" dirty="0" smtClean="0"/>
              <a:t> is evaluated to determine whether Statement should be executed or skipped. It</a:t>
            </a:r>
            <a:r>
              <a:rPr lang="tr-TR" i="1" dirty="0" smtClean="0"/>
              <a:t> </a:t>
            </a:r>
            <a:r>
              <a:rPr lang="en-US" dirty="0" smtClean="0"/>
              <a:t>must evaluate to a value of type </a:t>
            </a:r>
            <a:r>
              <a:rPr lang="en-US" dirty="0" err="1" smtClean="0"/>
              <a:t>bool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i="1" dirty="0" err="1" smtClean="0"/>
              <a:t>IterationExpr</a:t>
            </a:r>
            <a:r>
              <a:rPr lang="en-US" i="1" dirty="0" smtClean="0"/>
              <a:t> is executed immediately after Statement, and</a:t>
            </a:r>
            <a:r>
              <a:rPr lang="tr-TR" i="1" dirty="0" smtClean="0"/>
              <a:t> </a:t>
            </a:r>
            <a:r>
              <a:rPr lang="en-US" i="1" dirty="0" smtClean="0"/>
              <a:t>before returning to the top</a:t>
            </a:r>
            <a:r>
              <a:rPr lang="tr-TR" i="1" dirty="0" smtClean="0"/>
              <a:t> </a:t>
            </a:r>
            <a:r>
              <a:rPr lang="en-US" dirty="0" smtClean="0"/>
              <a:t>of the loop to </a:t>
            </a:r>
            <a:r>
              <a:rPr lang="en-US" i="1" dirty="0" err="1" smtClean="0"/>
              <a:t>TestExpr</a:t>
            </a:r>
            <a:r>
              <a:rPr lang="en-US" i="1" dirty="0" smtClean="0"/>
              <a:t>.</a:t>
            </a:r>
            <a:r>
              <a:rPr lang="tr-TR" i="1" dirty="0" smtClean="0"/>
              <a:t> </a:t>
            </a:r>
          </a:p>
          <a:p>
            <a:endParaRPr lang="en-US" i="1" dirty="0" smtClean="0"/>
          </a:p>
          <a:p>
            <a:r>
              <a:rPr lang="en-US" dirty="0" smtClean="0"/>
              <a:t>For example, in the following code:</a:t>
            </a:r>
          </a:p>
          <a:p>
            <a:r>
              <a:rPr lang="en-US" dirty="0" smtClean="0"/>
              <a:t>• Before anything else, the </a:t>
            </a:r>
            <a:r>
              <a:rPr lang="en-US" dirty="0" err="1" smtClean="0"/>
              <a:t>initializer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=0) defines a variable called </a:t>
            </a:r>
            <a:r>
              <a:rPr lang="en-US" dirty="0" err="1" smtClean="0"/>
              <a:t>i</a:t>
            </a:r>
            <a:r>
              <a:rPr lang="en-US" dirty="0" smtClean="0"/>
              <a:t>, and initializes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0.</a:t>
            </a:r>
          </a:p>
          <a:p>
            <a:r>
              <a:rPr lang="en-US" dirty="0" smtClean="0"/>
              <a:t>• The condition (</a:t>
            </a:r>
            <a:r>
              <a:rPr lang="en-US" dirty="0" err="1" smtClean="0"/>
              <a:t>i</a:t>
            </a:r>
            <a:r>
              <a:rPr lang="en-US" dirty="0" smtClean="0"/>
              <a:t>&lt;3) is then evaluated. If it is true, then the body of the loop is executed.</a:t>
            </a:r>
          </a:p>
          <a:p>
            <a:r>
              <a:rPr lang="en-US" dirty="0" smtClean="0"/>
              <a:t>• At the bottom of the loop, after all the loop statements have been executed, </a:t>
            </a:r>
            <a:r>
              <a:rPr lang="en-US" dirty="0" err="1" smtClean="0"/>
              <a:t>the</a:t>
            </a:r>
            <a:r>
              <a:rPr lang="en-US" i="1" dirty="0" err="1" smtClean="0"/>
              <a:t>IterationExpr</a:t>
            </a:r>
            <a:r>
              <a:rPr lang="en-US" i="1" dirty="0" smtClean="0"/>
              <a:t> statement is executed—in this case incrementing the value of </a:t>
            </a:r>
            <a:r>
              <a:rPr lang="en-US" i="1" dirty="0" err="1" smtClean="0"/>
              <a:t>i</a:t>
            </a:r>
            <a:r>
              <a:rPr lang="en-US" i="1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95536" y="332656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/>
          </a:p>
          <a:p>
            <a:r>
              <a:rPr lang="en-US" dirty="0" smtClean="0"/>
              <a:t>For example, in the following code:</a:t>
            </a:r>
          </a:p>
          <a:p>
            <a:r>
              <a:rPr lang="en-US" dirty="0" smtClean="0"/>
              <a:t>• Before anything else, the </a:t>
            </a:r>
            <a:r>
              <a:rPr lang="en-US" dirty="0" err="1" smtClean="0"/>
              <a:t>initializer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=0) defines a variable called </a:t>
            </a:r>
            <a:r>
              <a:rPr lang="en-US" dirty="0" err="1" smtClean="0"/>
              <a:t>i</a:t>
            </a:r>
            <a:r>
              <a:rPr lang="en-US" dirty="0" smtClean="0"/>
              <a:t>, and initializes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0.</a:t>
            </a:r>
          </a:p>
          <a:p>
            <a:r>
              <a:rPr lang="en-US" dirty="0" smtClean="0"/>
              <a:t>• The condition (</a:t>
            </a:r>
            <a:r>
              <a:rPr lang="en-US" dirty="0" err="1" smtClean="0"/>
              <a:t>i</a:t>
            </a:r>
            <a:r>
              <a:rPr lang="en-US" dirty="0" smtClean="0"/>
              <a:t>&lt;3) is then evaluated. If it is true, then the body of the loop is executed.</a:t>
            </a:r>
          </a:p>
          <a:p>
            <a:r>
              <a:rPr lang="en-US" dirty="0" smtClean="0"/>
              <a:t>• At the bottom of the loop, after all the loop statements have been executed, </a:t>
            </a:r>
            <a:r>
              <a:rPr lang="en-US" dirty="0" err="1" smtClean="0"/>
              <a:t>the</a:t>
            </a:r>
            <a:r>
              <a:rPr lang="en-US" i="1" dirty="0" err="1" smtClean="0"/>
              <a:t>IterationExpr</a:t>
            </a:r>
            <a:r>
              <a:rPr lang="en-US" i="1" dirty="0" smtClean="0"/>
              <a:t> statement is executed—in this case incrementing the value of </a:t>
            </a:r>
            <a:r>
              <a:rPr lang="en-US" i="1" dirty="0" err="1" smtClean="0"/>
              <a:t>i</a:t>
            </a:r>
            <a:r>
              <a:rPr lang="en-US" i="1" dirty="0" smtClean="0"/>
              <a:t>.</a:t>
            </a:r>
            <a:endParaRPr lang="tr-TR" i="1" dirty="0" smtClean="0"/>
          </a:p>
          <a:p>
            <a:endParaRPr lang="tr-TR" i="1" dirty="0" smtClean="0"/>
          </a:p>
          <a:p>
            <a:r>
              <a:rPr lang="tr-TR" dirty="0" smtClean="0"/>
              <a:t>	</a:t>
            </a:r>
            <a:r>
              <a:rPr lang="en-US" dirty="0" smtClean="0"/>
              <a:t>// The body of this for loop is executed three times.</a:t>
            </a:r>
          </a:p>
          <a:p>
            <a:r>
              <a:rPr lang="tr-TR" dirty="0" smtClean="0"/>
              <a:t>	</a:t>
            </a:r>
            <a:r>
              <a:rPr lang="nn-NO" dirty="0" smtClean="0"/>
              <a:t>for( int i=0 ; i&lt;3 ; i++ )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</a:t>
            </a:r>
            <a:r>
              <a:rPr lang="tr-TR" dirty="0" err="1" smtClean="0"/>
              <a:t>Inside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. i: {0}", i);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</a:t>
            </a:r>
            <a:r>
              <a:rPr lang="tr-TR" dirty="0" err="1" smtClean="0"/>
              <a:t>Out</a:t>
            </a:r>
            <a:r>
              <a:rPr lang="tr-TR" dirty="0" smtClean="0"/>
              <a:t> of </a:t>
            </a:r>
            <a:r>
              <a:rPr lang="tr-TR" dirty="0" err="1" smtClean="0"/>
              <a:t>Loop</a:t>
            </a:r>
            <a:r>
              <a:rPr lang="tr-TR" dirty="0" smtClean="0"/>
              <a:t>");</a:t>
            </a:r>
          </a:p>
          <a:p>
            <a:endParaRPr lang="tr-TR" dirty="0" smtClean="0"/>
          </a:p>
          <a:p>
            <a:r>
              <a:rPr lang="en-US" dirty="0" smtClean="0"/>
              <a:t>This code produces the following output: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Inside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. i: 0</a:t>
            </a:r>
          </a:p>
          <a:p>
            <a:r>
              <a:rPr lang="tr-TR" dirty="0" err="1" smtClean="0"/>
              <a:t>Inside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. i: 1</a:t>
            </a:r>
          </a:p>
          <a:p>
            <a:r>
              <a:rPr lang="tr-TR" dirty="0" err="1" smtClean="0"/>
              <a:t>Inside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. i: 2</a:t>
            </a:r>
          </a:p>
          <a:p>
            <a:r>
              <a:rPr lang="tr-TR" dirty="0" err="1" smtClean="0"/>
              <a:t>Out</a:t>
            </a:r>
            <a:r>
              <a:rPr lang="tr-TR" dirty="0" smtClean="0"/>
              <a:t> of </a:t>
            </a:r>
            <a:r>
              <a:rPr lang="tr-TR" dirty="0" err="1" smtClean="0"/>
              <a:t>Loop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95536" y="33265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Scope of Variables in a for Statement</a:t>
            </a:r>
          </a:p>
          <a:p>
            <a:r>
              <a:rPr lang="en-US" dirty="0" smtClean="0"/>
              <a:t>Any variables declared in the </a:t>
            </a:r>
            <a:r>
              <a:rPr lang="en-US" i="1" dirty="0" err="1" smtClean="0"/>
              <a:t>initializer</a:t>
            </a:r>
            <a:r>
              <a:rPr lang="en-US" i="1" dirty="0" smtClean="0"/>
              <a:t> are visible only within the for statement.</a:t>
            </a:r>
          </a:p>
          <a:p>
            <a:r>
              <a:rPr lang="en-US" dirty="0" smtClean="0"/>
              <a:t>• This is different from C and C++, where the declaration introduces the variable into the</a:t>
            </a:r>
            <a:r>
              <a:rPr lang="tr-TR" dirty="0" smtClean="0"/>
              <a:t> </a:t>
            </a:r>
            <a:r>
              <a:rPr lang="tr-TR" dirty="0" err="1" smtClean="0"/>
              <a:t>enclosing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• The following code illustrates this point:</a:t>
            </a:r>
            <a:endParaRPr lang="tr-TR" dirty="0" smtClean="0"/>
          </a:p>
          <a:p>
            <a:endParaRPr lang="tr-TR" i="1" dirty="0" smtClean="0"/>
          </a:p>
          <a:p>
            <a:r>
              <a:rPr lang="tr-TR" dirty="0" smtClean="0"/>
              <a:t>	</a:t>
            </a:r>
            <a:r>
              <a:rPr lang="en-US" dirty="0" smtClean="0"/>
              <a:t>Type is needed here for declaration.</a:t>
            </a:r>
          </a:p>
          <a:p>
            <a:r>
              <a:rPr lang="tr-TR" dirty="0" smtClean="0"/>
              <a:t>	          ↓</a:t>
            </a:r>
          </a:p>
          <a:p>
            <a:r>
              <a:rPr lang="tr-TR" dirty="0" smtClean="0"/>
              <a:t>	</a:t>
            </a:r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 ) </a:t>
            </a:r>
            <a:r>
              <a:rPr lang="tr-TR" dirty="0" smtClean="0"/>
              <a:t>	</a:t>
            </a:r>
            <a:r>
              <a:rPr lang="en-US" dirty="0" smtClean="0"/>
              <a:t>// Variable </a:t>
            </a:r>
            <a:r>
              <a:rPr lang="en-US" dirty="0" err="1" smtClean="0"/>
              <a:t>i</a:t>
            </a:r>
            <a:r>
              <a:rPr lang="en-US" dirty="0" smtClean="0"/>
              <a:t> is in scope here, and also</a:t>
            </a:r>
          </a:p>
          <a:p>
            <a:r>
              <a:rPr lang="tr-TR" i="1" dirty="0" smtClean="0"/>
              <a:t>		</a:t>
            </a:r>
            <a:r>
              <a:rPr lang="en-US" i="1" dirty="0" smtClean="0"/>
              <a:t>Statement;</a:t>
            </a:r>
            <a:r>
              <a:rPr lang="tr-TR" i="1" dirty="0" smtClean="0"/>
              <a:t>	</a:t>
            </a:r>
            <a:r>
              <a:rPr lang="en-US" i="1" dirty="0" smtClean="0"/>
              <a:t> // here within the statement.</a:t>
            </a:r>
          </a:p>
          <a:p>
            <a:r>
              <a:rPr lang="tr-TR" dirty="0" smtClean="0"/>
              <a:t>				</a:t>
            </a:r>
            <a:r>
              <a:rPr lang="en-US" dirty="0" smtClean="0"/>
              <a:t>// Here, after the statement, </a:t>
            </a:r>
            <a:r>
              <a:rPr lang="en-US" dirty="0" err="1" smtClean="0"/>
              <a:t>i</a:t>
            </a:r>
            <a:r>
              <a:rPr lang="en-US" dirty="0" smtClean="0"/>
              <a:t> no longer exists.</a:t>
            </a:r>
          </a:p>
          <a:p>
            <a:endParaRPr lang="tr-TR" dirty="0" smtClean="0"/>
          </a:p>
          <a:p>
            <a:r>
              <a:rPr lang="en-US" dirty="0" smtClean="0"/>
              <a:t>Type is needed here again because the previous variable </a:t>
            </a:r>
            <a:r>
              <a:rPr lang="en-US" dirty="0" err="1" smtClean="0"/>
              <a:t>i</a:t>
            </a:r>
            <a:r>
              <a:rPr lang="en-US" dirty="0" smtClean="0"/>
              <a:t> has gone out of existence.</a:t>
            </a:r>
          </a:p>
          <a:p>
            <a:r>
              <a:rPr lang="tr-TR" dirty="0" smtClean="0"/>
              <a:t>         ↓</a:t>
            </a:r>
          </a:p>
          <a:p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 ) </a:t>
            </a:r>
            <a:r>
              <a:rPr lang="tr-TR" dirty="0" smtClean="0"/>
              <a:t>	</a:t>
            </a:r>
            <a:r>
              <a:rPr lang="en-US" dirty="0" smtClean="0"/>
              <a:t>// We need to define a new variable </a:t>
            </a:r>
            <a:r>
              <a:rPr lang="en-US" dirty="0" err="1" smtClean="0"/>
              <a:t>i</a:t>
            </a:r>
            <a:r>
              <a:rPr lang="en-US" dirty="0" smtClean="0"/>
              <a:t> here, since</a:t>
            </a:r>
          </a:p>
          <a:p>
            <a:r>
              <a:rPr lang="tr-TR" i="1" dirty="0" smtClean="0"/>
              <a:t>	</a:t>
            </a:r>
            <a:r>
              <a:rPr lang="en-US" i="1" dirty="0" smtClean="0"/>
              <a:t>Statement;</a:t>
            </a:r>
            <a:r>
              <a:rPr lang="tr-TR" i="1" dirty="0" smtClean="0"/>
              <a:t>	</a:t>
            </a:r>
            <a:r>
              <a:rPr lang="en-US" i="1" dirty="0" smtClean="0"/>
              <a:t> // the previous one has gone out of existence.</a:t>
            </a:r>
            <a:endParaRPr lang="tr-TR" i="1" dirty="0" smtClean="0"/>
          </a:p>
          <a:p>
            <a:endParaRPr lang="tr-TR" i="1" dirty="0" smtClean="0"/>
          </a:p>
          <a:p>
            <a:r>
              <a:rPr lang="en-US" dirty="0" smtClean="0"/>
              <a:t>The local variables declared within the body of the loop are known only within the loop.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23528" y="0"/>
            <a:ext cx="82089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Multiple Expressions in the </a:t>
            </a:r>
            <a:r>
              <a:rPr lang="en-US" b="1" dirty="0" err="1" smtClean="0"/>
              <a:t>Initializer</a:t>
            </a:r>
            <a:r>
              <a:rPr lang="en-US" b="1" dirty="0" smtClean="0"/>
              <a:t> and Iteration Expression</a:t>
            </a:r>
            <a:endParaRPr lang="tr-TR" b="1" dirty="0" smtClean="0"/>
          </a:p>
          <a:p>
            <a:endParaRPr lang="en-US" b="1" dirty="0" smtClean="0"/>
          </a:p>
          <a:p>
            <a:r>
              <a:rPr lang="en-US" dirty="0" smtClean="0"/>
              <a:t>Both the </a:t>
            </a:r>
            <a:r>
              <a:rPr lang="en-US" dirty="0" err="1" smtClean="0"/>
              <a:t>initializer</a:t>
            </a:r>
            <a:r>
              <a:rPr lang="en-US" dirty="0" smtClean="0"/>
              <a:t> and the iteration expression can contain multiple expressions as long as</a:t>
            </a:r>
            <a:r>
              <a:rPr lang="tr-TR" dirty="0" smtClean="0"/>
              <a:t> </a:t>
            </a:r>
            <a:r>
              <a:rPr lang="en-US" dirty="0" smtClean="0"/>
              <a:t>they are separated by commas.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For example, the following code has two variable declarations in the </a:t>
            </a:r>
            <a:r>
              <a:rPr lang="en-US" dirty="0" err="1" smtClean="0"/>
              <a:t>initializer</a:t>
            </a:r>
            <a:r>
              <a:rPr lang="en-US" dirty="0" smtClean="0"/>
              <a:t> and two</a:t>
            </a:r>
            <a:r>
              <a:rPr lang="tr-TR" dirty="0" smtClean="0"/>
              <a:t> </a:t>
            </a:r>
            <a:r>
              <a:rPr lang="en-US" dirty="0" smtClean="0"/>
              <a:t>expressions in the iteration expression: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 )</a:t>
            </a:r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MaxI</a:t>
            </a:r>
            <a:r>
              <a:rPr lang="tr-TR" dirty="0" smtClean="0"/>
              <a:t> = 5;</a:t>
            </a:r>
          </a:p>
          <a:p>
            <a:r>
              <a:rPr lang="tr-TR" dirty="0" smtClean="0"/>
              <a:t>		//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declarations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expressions</a:t>
            </a:r>
            <a:endParaRPr lang="tr-T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tr-TR" dirty="0" smtClean="0"/>
              <a:t>		//	↓ 		↓</a:t>
            </a:r>
          </a:p>
          <a:p>
            <a:r>
              <a:rPr lang="tr-TR" dirty="0" smtClean="0"/>
              <a:t>		</a:t>
            </a:r>
            <a:r>
              <a:rPr lang="nn-NO" dirty="0" smtClean="0"/>
              <a:t>for (</a:t>
            </a:r>
            <a:r>
              <a:rPr lang="nn-NO" dirty="0" smtClean="0">
                <a:solidFill>
                  <a:srgbClr val="FF0000"/>
                </a:solidFill>
              </a:rPr>
              <a:t>int i = 0, j = 10</a:t>
            </a:r>
            <a:r>
              <a:rPr lang="nn-NO" dirty="0" smtClean="0"/>
              <a:t>; i &lt; MaxI; </a:t>
            </a:r>
            <a:r>
              <a:rPr lang="nn-NO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i++, j += 10</a:t>
            </a:r>
            <a:r>
              <a:rPr lang="nn-NO" dirty="0" smtClean="0"/>
              <a:t>)</a:t>
            </a:r>
          </a:p>
          <a:p>
            <a:r>
              <a:rPr lang="tr-TR" dirty="0" smtClean="0"/>
              <a:t>		{</a:t>
            </a:r>
          </a:p>
          <a:p>
            <a:r>
              <a:rPr lang="tr-TR" dirty="0" smtClean="0"/>
              <a:t>		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("{0}, {1}", i, j);</a:t>
            </a:r>
          </a:p>
          <a:p>
            <a:r>
              <a:rPr lang="tr-TR" dirty="0" smtClean="0"/>
              <a:t>		}</a:t>
            </a:r>
          </a:p>
          <a:p>
            <a:r>
              <a:rPr lang="tr-TR" dirty="0" smtClean="0"/>
              <a:t>	}</a:t>
            </a:r>
          </a:p>
          <a:p>
            <a:r>
              <a:rPr lang="en-US" dirty="0" smtClean="0"/>
              <a:t>This code produces the following output:</a:t>
            </a:r>
            <a:endParaRPr lang="tr-TR" dirty="0" smtClean="0"/>
          </a:p>
          <a:p>
            <a:r>
              <a:rPr lang="tr-TR" dirty="0" smtClean="0"/>
              <a:t>0, 10</a:t>
            </a:r>
          </a:p>
          <a:p>
            <a:r>
              <a:rPr lang="tr-TR" dirty="0" smtClean="0"/>
              <a:t>1, 20</a:t>
            </a:r>
          </a:p>
          <a:p>
            <a:r>
              <a:rPr lang="tr-TR" dirty="0" smtClean="0"/>
              <a:t>2, 30</a:t>
            </a:r>
          </a:p>
          <a:p>
            <a:r>
              <a:rPr lang="tr-TR" dirty="0" smtClean="0"/>
              <a:t>3, 40</a:t>
            </a:r>
          </a:p>
          <a:p>
            <a:r>
              <a:rPr lang="tr-TR" dirty="0" smtClean="0"/>
              <a:t>4, 50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548680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</a:t>
            </a:r>
            <a:r>
              <a:rPr lang="en-US" i="1" dirty="0" smtClean="0"/>
              <a:t>Jump statements change the flow of control from one section of code to a specific statement</a:t>
            </a:r>
            <a:r>
              <a:rPr lang="tr-TR" i="1" dirty="0" smtClean="0"/>
              <a:t> </a:t>
            </a:r>
            <a:r>
              <a:rPr lang="en-US" dirty="0" smtClean="0"/>
              <a:t>in another section of code. The jump statements are the following:</a:t>
            </a:r>
          </a:p>
          <a:p>
            <a:r>
              <a:rPr lang="tr-TR" dirty="0" smtClean="0"/>
              <a:t>– break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continue</a:t>
            </a:r>
            <a:endParaRPr lang="tr-TR" dirty="0" smtClean="0"/>
          </a:p>
          <a:p>
            <a:r>
              <a:rPr lang="tr-TR" dirty="0" smtClean="0"/>
              <a:t>– </a:t>
            </a:r>
            <a:r>
              <a:rPr lang="tr-TR" dirty="0" err="1" smtClean="0"/>
              <a:t>return</a:t>
            </a:r>
            <a:endParaRPr lang="tr-TR" dirty="0" smtClean="0"/>
          </a:p>
          <a:p>
            <a:r>
              <a:rPr lang="tr-TR" dirty="0" smtClean="0"/>
              <a:t>– </a:t>
            </a:r>
            <a:r>
              <a:rPr lang="tr-TR" dirty="0" err="1" smtClean="0"/>
              <a:t>goto</a:t>
            </a:r>
            <a:endParaRPr lang="tr-TR" dirty="0" smtClean="0"/>
          </a:p>
          <a:p>
            <a:r>
              <a:rPr lang="tr-TR" dirty="0" smtClean="0"/>
              <a:t>– </a:t>
            </a:r>
            <a:r>
              <a:rPr lang="tr-TR" dirty="0" err="1" smtClean="0"/>
              <a:t>throw</a:t>
            </a:r>
            <a:endParaRPr lang="tr-TR" dirty="0" smtClean="0"/>
          </a:p>
          <a:p>
            <a:r>
              <a:rPr lang="en-US" dirty="0" smtClean="0"/>
              <a:t>Conditional execution and looping constructs (other than </a:t>
            </a:r>
            <a:r>
              <a:rPr lang="en-US" dirty="0" err="1" smtClean="0"/>
              <a:t>foreach</a:t>
            </a:r>
            <a:r>
              <a:rPr lang="en-US" dirty="0" smtClean="0"/>
              <a:t>) require a test expression,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condition, to determine where the program should continue execution.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23528" y="404664"/>
            <a:ext cx="82809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if</a:t>
            </a:r>
            <a:r>
              <a:rPr lang="tr-TR" b="1" dirty="0" smtClean="0"/>
              <a:t> </a:t>
            </a:r>
            <a:r>
              <a:rPr lang="tr-TR" b="1" dirty="0" err="1" smtClean="0"/>
              <a:t>Statement</a:t>
            </a:r>
            <a:endParaRPr lang="tr-TR" b="1" dirty="0" smtClean="0"/>
          </a:p>
          <a:p>
            <a:r>
              <a:rPr lang="en-US" dirty="0" smtClean="0"/>
              <a:t>The if statement implements conditional execution. The syntax for the if statement is shown</a:t>
            </a:r>
            <a:r>
              <a:rPr lang="tr-TR" dirty="0" smtClean="0"/>
              <a:t> </a:t>
            </a:r>
            <a:r>
              <a:rPr lang="en-US" dirty="0" smtClean="0"/>
              <a:t>here, and is illustrated in Figure 9-1.</a:t>
            </a:r>
          </a:p>
          <a:p>
            <a:r>
              <a:rPr lang="en-US" dirty="0" smtClean="0"/>
              <a:t>• </a:t>
            </a:r>
            <a:r>
              <a:rPr lang="en-US" i="1" dirty="0" err="1" smtClean="0"/>
              <a:t>TestExpr</a:t>
            </a:r>
            <a:r>
              <a:rPr lang="en-US" i="1" dirty="0" smtClean="0"/>
              <a:t> must evaluate to a value of type </a:t>
            </a:r>
            <a:r>
              <a:rPr lang="en-US" i="1" dirty="0" err="1" smtClean="0"/>
              <a:t>bool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• If </a:t>
            </a:r>
            <a:r>
              <a:rPr lang="en-US" i="1" dirty="0" err="1" smtClean="0"/>
              <a:t>TestExpr</a:t>
            </a:r>
            <a:r>
              <a:rPr lang="en-US" i="1" dirty="0" smtClean="0"/>
              <a:t> evaluates to true, Statement is executed.</a:t>
            </a:r>
          </a:p>
          <a:p>
            <a:r>
              <a:rPr lang="en-US" dirty="0" smtClean="0"/>
              <a:t>• If it evaluates to false, </a:t>
            </a:r>
            <a:r>
              <a:rPr lang="en-US" i="1" dirty="0" smtClean="0"/>
              <a:t>Statement is skipped.</a:t>
            </a:r>
            <a:endParaRPr lang="tr-TR" i="1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İf</a:t>
            </a:r>
            <a:r>
              <a:rPr lang="tr-TR" dirty="0" smtClean="0"/>
              <a:t>( </a:t>
            </a:r>
            <a:r>
              <a:rPr lang="tr-TR" i="1" dirty="0" err="1" smtClean="0"/>
              <a:t>TestExpr</a:t>
            </a:r>
            <a:r>
              <a:rPr lang="tr-TR" i="1" dirty="0" smtClean="0"/>
              <a:t> )</a:t>
            </a:r>
          </a:p>
          <a:p>
            <a:r>
              <a:rPr lang="tr-TR" i="1" dirty="0" smtClean="0"/>
              <a:t>	</a:t>
            </a:r>
            <a:r>
              <a:rPr lang="tr-TR" i="1" dirty="0" err="1" smtClean="0"/>
              <a:t>Statement</a:t>
            </a:r>
            <a:endParaRPr lang="tr-TR" i="1" dirty="0" smtClean="0"/>
          </a:p>
          <a:p>
            <a:r>
              <a:rPr lang="tr-TR" dirty="0" smtClean="0"/>
              <a:t>//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( x &lt;= 10 )</a:t>
            </a:r>
          </a:p>
          <a:p>
            <a:r>
              <a:rPr lang="en-US" dirty="0" smtClean="0"/>
              <a:t>z = x – 1; // Single statement, no curly braces needed</a:t>
            </a:r>
          </a:p>
          <a:p>
            <a:r>
              <a:rPr lang="tr-TR" dirty="0" smtClean="0"/>
              <a:t>//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block</a:t>
            </a:r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( x &gt;= 20 )</a:t>
            </a:r>
          </a:p>
          <a:p>
            <a:r>
              <a:rPr lang="tr-TR" dirty="0" smtClean="0"/>
              <a:t>{</a:t>
            </a:r>
          </a:p>
          <a:p>
            <a:r>
              <a:rPr lang="en-US" dirty="0" smtClean="0"/>
              <a:t>x = x – 5; // Block--braces needed</a:t>
            </a:r>
          </a:p>
          <a:p>
            <a:r>
              <a:rPr lang="tr-TR" dirty="0" smtClean="0"/>
              <a:t>y = x + z;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x = 5;</a:t>
            </a:r>
          </a:p>
          <a:p>
            <a:r>
              <a:rPr lang="en-US" dirty="0" smtClean="0"/>
              <a:t>if( x ) // Error: test expression must be a </a:t>
            </a:r>
            <a:r>
              <a:rPr lang="en-US" dirty="0" err="1" smtClean="0"/>
              <a:t>bool</a:t>
            </a:r>
            <a:r>
              <a:rPr lang="en-US" dirty="0" smtClean="0"/>
              <a:t>, not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...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23528" y="40466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//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( x &lt;= 10 )</a:t>
            </a:r>
          </a:p>
          <a:p>
            <a:r>
              <a:rPr lang="en-US" dirty="0" smtClean="0"/>
              <a:t>z = x – 1; // Single statement, no curly braces needed</a:t>
            </a:r>
          </a:p>
          <a:p>
            <a:endParaRPr lang="tr-TR" dirty="0" smtClean="0"/>
          </a:p>
          <a:p>
            <a:r>
              <a:rPr lang="tr-TR" dirty="0" smtClean="0"/>
              <a:t>//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block</a:t>
            </a:r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( x &gt;= 20 )</a:t>
            </a:r>
          </a:p>
          <a:p>
            <a:r>
              <a:rPr lang="tr-TR" dirty="0" smtClean="0"/>
              <a:t>{</a:t>
            </a:r>
          </a:p>
          <a:p>
            <a:r>
              <a:rPr lang="en-US" dirty="0" smtClean="0"/>
              <a:t>x = x – 5; // Block--braces needed</a:t>
            </a:r>
          </a:p>
          <a:p>
            <a:r>
              <a:rPr lang="tr-TR" dirty="0" smtClean="0"/>
              <a:t>y = x + z;</a:t>
            </a:r>
          </a:p>
          <a:p>
            <a:r>
              <a:rPr lang="tr-TR" dirty="0" smtClean="0"/>
              <a:t>}</a:t>
            </a:r>
          </a:p>
          <a:p>
            <a:endParaRPr lang="tr-TR" dirty="0" smtClean="0"/>
          </a:p>
          <a:p>
            <a:r>
              <a:rPr lang="tr-TR" dirty="0" err="1" smtClean="0"/>
              <a:t>int</a:t>
            </a:r>
            <a:r>
              <a:rPr lang="tr-TR" dirty="0" smtClean="0"/>
              <a:t> x = 5;</a:t>
            </a:r>
          </a:p>
          <a:p>
            <a:r>
              <a:rPr lang="en-US" dirty="0" smtClean="0"/>
              <a:t>if( x ) // Error: test expression must be a </a:t>
            </a:r>
            <a:r>
              <a:rPr lang="en-US" dirty="0" err="1" smtClean="0"/>
              <a:t>bool</a:t>
            </a:r>
            <a:r>
              <a:rPr lang="en-US" dirty="0" smtClean="0"/>
              <a:t>, not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...</a:t>
            </a:r>
          </a:p>
          <a:p>
            <a:r>
              <a:rPr lang="tr-TR" dirty="0" smtClean="0"/>
              <a:t>}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67544" y="332656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if</a:t>
            </a:r>
            <a:r>
              <a:rPr lang="tr-TR" b="1" dirty="0" smtClean="0"/>
              <a:t> . . . else </a:t>
            </a:r>
            <a:r>
              <a:rPr lang="tr-TR" b="1" dirty="0" err="1" smtClean="0"/>
              <a:t>Statement</a:t>
            </a:r>
            <a:endParaRPr lang="tr-TR" b="1" dirty="0" smtClean="0"/>
          </a:p>
          <a:p>
            <a:endParaRPr lang="tr-TR" b="1" dirty="0" smtClean="0"/>
          </a:p>
          <a:p>
            <a:r>
              <a:rPr lang="en-US" dirty="0" smtClean="0"/>
              <a:t>The if...else statement implements a two-way branch. The syntax for the if...else statement</a:t>
            </a:r>
            <a:r>
              <a:rPr lang="tr-TR" dirty="0" smtClean="0"/>
              <a:t> </a:t>
            </a:r>
            <a:r>
              <a:rPr lang="en-US" dirty="0" smtClean="0"/>
              <a:t>is shown here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en-US" dirty="0" smtClean="0"/>
              <a:t>• If </a:t>
            </a:r>
            <a:r>
              <a:rPr lang="en-US" i="1" dirty="0" err="1" smtClean="0"/>
              <a:t>TestExpr</a:t>
            </a:r>
            <a:r>
              <a:rPr lang="en-US" i="1" dirty="0" smtClean="0"/>
              <a:t> evaluates to true, Statement1 is executed.</a:t>
            </a:r>
          </a:p>
          <a:p>
            <a:r>
              <a:rPr lang="en-US" dirty="0" smtClean="0"/>
              <a:t>• If it evaluates to false, </a:t>
            </a:r>
            <a:r>
              <a:rPr lang="en-US" i="1" dirty="0" smtClean="0"/>
              <a:t>Statement2 is executed instead.</a:t>
            </a:r>
            <a:endParaRPr lang="tr-TR" i="1" dirty="0" smtClean="0"/>
          </a:p>
          <a:p>
            <a:endParaRPr lang="tr-TR" i="1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If</a:t>
            </a:r>
            <a:r>
              <a:rPr lang="tr-TR" dirty="0" smtClean="0"/>
              <a:t>( </a:t>
            </a:r>
            <a:r>
              <a:rPr lang="tr-TR" i="1" dirty="0" err="1" smtClean="0"/>
              <a:t>TestExpr</a:t>
            </a:r>
            <a:r>
              <a:rPr lang="tr-TR" i="1" dirty="0" smtClean="0"/>
              <a:t> )</a:t>
            </a:r>
          </a:p>
          <a:p>
            <a:r>
              <a:rPr lang="tr-TR" i="1" dirty="0" smtClean="0"/>
              <a:t>		Statement1</a:t>
            </a:r>
          </a:p>
          <a:p>
            <a:r>
              <a:rPr lang="tr-TR" dirty="0" smtClean="0"/>
              <a:t>	else</a:t>
            </a:r>
          </a:p>
          <a:p>
            <a:r>
              <a:rPr lang="tr-TR" i="1" dirty="0" smtClean="0"/>
              <a:t>		Statement2</a:t>
            </a:r>
          </a:p>
          <a:p>
            <a:endParaRPr lang="tr-TR" i="1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If</a:t>
            </a:r>
            <a:r>
              <a:rPr lang="tr-TR" dirty="0" smtClean="0"/>
              <a:t>( x &lt;= 10 )</a:t>
            </a:r>
          </a:p>
          <a:p>
            <a:r>
              <a:rPr lang="tr-TR" dirty="0" smtClean="0"/>
              <a:t>		</a:t>
            </a:r>
            <a:r>
              <a:rPr lang="en-US" dirty="0" smtClean="0"/>
              <a:t>z = x – 1; // Single statement</a:t>
            </a:r>
          </a:p>
          <a:p>
            <a:r>
              <a:rPr lang="tr-TR" dirty="0" smtClean="0"/>
              <a:t>	else</a:t>
            </a:r>
          </a:p>
          <a:p>
            <a:r>
              <a:rPr lang="tr-TR" dirty="0" smtClean="0"/>
              <a:t>	{	 //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r>
              <a:rPr lang="tr-TR" dirty="0" smtClean="0"/>
              <a:t>--</a:t>
            </a:r>
            <a:r>
              <a:rPr lang="tr-TR" dirty="0" err="1" smtClean="0"/>
              <a:t>block</a:t>
            </a:r>
            <a:endParaRPr lang="tr-TR" dirty="0" smtClean="0"/>
          </a:p>
          <a:p>
            <a:r>
              <a:rPr lang="tr-TR" dirty="0" smtClean="0"/>
              <a:t>		x = x – 5;</a:t>
            </a:r>
          </a:p>
          <a:p>
            <a:r>
              <a:rPr lang="tr-TR" dirty="0" smtClean="0"/>
              <a:t>		y = x + z;</a:t>
            </a:r>
          </a:p>
          <a:p>
            <a:r>
              <a:rPr lang="tr-TR" dirty="0" smtClean="0"/>
              <a:t>	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251520" y="260648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switch</a:t>
            </a:r>
            <a:r>
              <a:rPr lang="tr-TR" b="1" dirty="0" smtClean="0"/>
              <a:t> </a:t>
            </a:r>
            <a:r>
              <a:rPr lang="tr-TR" b="1" dirty="0" err="1" smtClean="0"/>
              <a:t>Statement</a:t>
            </a:r>
            <a:endParaRPr lang="tr-TR" b="1" dirty="0" smtClean="0"/>
          </a:p>
          <a:p>
            <a:endParaRPr lang="tr-TR" b="1" dirty="0" smtClean="0"/>
          </a:p>
          <a:p>
            <a:r>
              <a:rPr lang="en-US" dirty="0" smtClean="0"/>
              <a:t>The switch statement implements multi-way branching. The syntax and structure of the</a:t>
            </a:r>
          </a:p>
          <a:p>
            <a:r>
              <a:rPr lang="en-US" dirty="0" smtClean="0"/>
              <a:t>switch statement are shown in Figure 9-3.</a:t>
            </a:r>
          </a:p>
          <a:p>
            <a:r>
              <a:rPr lang="en-US" dirty="0" smtClean="0"/>
              <a:t>• The switch statement contains zero or more </a:t>
            </a:r>
            <a:r>
              <a:rPr lang="en-US" i="1" dirty="0" smtClean="0"/>
              <a:t>switch sections.</a:t>
            </a:r>
          </a:p>
          <a:p>
            <a:r>
              <a:rPr lang="en-US" dirty="0" smtClean="0"/>
              <a:t>• Each </a:t>
            </a:r>
            <a:r>
              <a:rPr lang="en-US" i="1" dirty="0" smtClean="0"/>
              <a:t>switch section starts with one or more switch labels.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8754" t="26060" r="34668" b="23540"/>
          <a:stretch>
            <a:fillRect/>
          </a:stretch>
        </p:blipFill>
        <p:spPr bwMode="auto">
          <a:xfrm>
            <a:off x="2771800" y="2276872"/>
            <a:ext cx="490554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case</a:t>
            </a:r>
            <a:r>
              <a:rPr lang="tr-TR" sz="2000" dirty="0" smtClean="0"/>
              <a:t> </a:t>
            </a:r>
            <a:r>
              <a:rPr lang="tr-TR" sz="2000" i="1" dirty="0" err="1" smtClean="0"/>
              <a:t>ConstantExpression</a:t>
            </a:r>
            <a:r>
              <a:rPr lang="tr-TR" sz="2000" i="1" dirty="0" smtClean="0"/>
              <a:t> :</a:t>
            </a:r>
          </a:p>
          <a:p>
            <a:r>
              <a:rPr lang="tr-TR" sz="2000" dirty="0" smtClean="0"/>
              <a:t>↑                                        ↑</a:t>
            </a:r>
          </a:p>
          <a:p>
            <a:r>
              <a:rPr lang="tr-TR" sz="2000" dirty="0" err="1" smtClean="0"/>
              <a:t>Keyword</a:t>
            </a:r>
            <a:r>
              <a:rPr lang="tr-TR" sz="2000" dirty="0" smtClean="0"/>
              <a:t>                         </a:t>
            </a:r>
            <a:r>
              <a:rPr lang="tr-TR" sz="2000" dirty="0" err="1" smtClean="0"/>
              <a:t>Switch</a:t>
            </a:r>
            <a:r>
              <a:rPr lang="tr-TR" sz="2000" dirty="0" smtClean="0"/>
              <a:t> </a:t>
            </a:r>
            <a:r>
              <a:rPr lang="tr-TR" sz="2000" dirty="0" err="1" smtClean="0"/>
              <a:t>label</a:t>
            </a:r>
            <a:r>
              <a:rPr lang="tr-TR" sz="2000" dirty="0" smtClean="0"/>
              <a:t> </a:t>
            </a:r>
            <a:r>
              <a:rPr lang="tr-TR" sz="2000" dirty="0" err="1" smtClean="0"/>
              <a:t>terminator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en-US" dirty="0" smtClean="0"/>
              <a:t>The flow of control through the structure in Figure 9-3 is the following:</a:t>
            </a:r>
          </a:p>
          <a:p>
            <a:r>
              <a:rPr lang="en-US" dirty="0" smtClean="0"/>
              <a:t>• The test expression, </a:t>
            </a:r>
            <a:r>
              <a:rPr lang="en-US" i="1" dirty="0" err="1" smtClean="0"/>
              <a:t>TestExpr</a:t>
            </a:r>
            <a:r>
              <a:rPr lang="en-US" i="1" dirty="0" smtClean="0"/>
              <a:t>, is evaluated at the top of the construct.</a:t>
            </a:r>
          </a:p>
          <a:p>
            <a:r>
              <a:rPr lang="en-US" dirty="0" smtClean="0"/>
              <a:t>• If the value of </a:t>
            </a:r>
            <a:r>
              <a:rPr lang="en-US" i="1" dirty="0" err="1" smtClean="0"/>
              <a:t>TestExpr</a:t>
            </a:r>
            <a:r>
              <a:rPr lang="en-US" i="1" dirty="0" smtClean="0"/>
              <a:t> is equal to the value ConstExpr1, the constant expression in the</a:t>
            </a:r>
          </a:p>
          <a:p>
            <a:r>
              <a:rPr lang="en-US" dirty="0" smtClean="0"/>
              <a:t>first switch label, then the statements in the </a:t>
            </a:r>
            <a:r>
              <a:rPr lang="en-US" i="1" dirty="0" smtClean="0"/>
              <a:t>statement list following the switch label are</a:t>
            </a:r>
          </a:p>
          <a:p>
            <a:r>
              <a:rPr lang="en-US" dirty="0" smtClean="0"/>
              <a:t>executed, until the break statement is encountered.</a:t>
            </a:r>
          </a:p>
          <a:p>
            <a:r>
              <a:rPr lang="en-US" dirty="0" smtClean="0"/>
              <a:t>• Each switch section must end with a break statement (or a </a:t>
            </a:r>
            <a:r>
              <a:rPr lang="en-US" dirty="0" err="1" smtClean="0"/>
              <a:t>goto</a:t>
            </a:r>
            <a:r>
              <a:rPr lang="en-US" dirty="0" smtClean="0"/>
              <a:t> statement, as discussed</a:t>
            </a:r>
          </a:p>
          <a:p>
            <a:r>
              <a:rPr lang="tr-TR" dirty="0" err="1" smtClean="0"/>
              <a:t>later</a:t>
            </a:r>
            <a:r>
              <a:rPr lang="tr-TR" dirty="0" smtClean="0"/>
              <a:t>).</a:t>
            </a:r>
          </a:p>
          <a:p>
            <a:r>
              <a:rPr lang="en-US" dirty="0" smtClean="0"/>
              <a:t>• The break statement branches execution to the end of the switch statement.</a:t>
            </a:r>
          </a:p>
          <a:p>
            <a:r>
              <a:rPr lang="en-US" dirty="0" smtClean="0"/>
              <a:t>• The default section is optional, but must include a break statement, if included.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27320" r="19903" b="10941"/>
          <a:stretch>
            <a:fillRect/>
          </a:stretch>
        </p:blipFill>
        <p:spPr bwMode="auto">
          <a:xfrm>
            <a:off x="683568" y="404664"/>
            <a:ext cx="745062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750</TotalTime>
  <Words>1693</Words>
  <Application>Microsoft Office PowerPoint</Application>
  <PresentationFormat>Ekran Gösterisi (4:3)</PresentationFormat>
  <Paragraphs>314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Ofis Teması</vt:lpstr>
      <vt:lpstr>Flow of Control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coz</cp:lastModifiedBy>
  <cp:revision>19</cp:revision>
  <dcterms:created xsi:type="dcterms:W3CDTF">2015-02-11T03:19:55Z</dcterms:created>
  <dcterms:modified xsi:type="dcterms:W3CDTF">2015-11-18T13:05:31Z</dcterms:modified>
</cp:coreProperties>
</file>