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5" r:id="rId6"/>
    <p:sldId id="274" r:id="rId7"/>
    <p:sldId id="260" r:id="rId8"/>
    <p:sldId id="261" r:id="rId9"/>
    <p:sldId id="263" r:id="rId10"/>
    <p:sldId id="26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94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CA52E-BB7C-4016-AEF3-C76610168B48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9D757-168F-423F-9B90-3059722693B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502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9D757-168F-423F-9B90-3059722693B0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 smtClean="0"/>
              <a:t>Class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188640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Creating Variables and Instances of a Class</a:t>
            </a:r>
          </a:p>
          <a:p>
            <a:r>
              <a:rPr lang="en-US" sz="2400" dirty="0" smtClean="0"/>
              <a:t>The class declaration is just the blueprint from which instances of the class are created. Once a</a:t>
            </a:r>
            <a:r>
              <a:rPr lang="tr-TR" sz="2400" dirty="0" smtClean="0"/>
              <a:t> </a:t>
            </a:r>
            <a:r>
              <a:rPr lang="en-US" sz="2400" dirty="0" smtClean="0"/>
              <a:t>class is declared, you can create instances of the class.</a:t>
            </a:r>
          </a:p>
          <a:p>
            <a:r>
              <a:rPr lang="en-US" sz="2400" dirty="0" smtClean="0"/>
              <a:t>• Classes are reference types, which, as you will remember from the last chapter, means</a:t>
            </a:r>
            <a:r>
              <a:rPr lang="tr-TR" sz="2400" dirty="0" smtClean="0"/>
              <a:t> </a:t>
            </a:r>
            <a:r>
              <a:rPr lang="en-US" sz="2400" dirty="0" smtClean="0"/>
              <a:t>that they require memory for both the reference to the data and for the actual data.</a:t>
            </a:r>
          </a:p>
          <a:p>
            <a:r>
              <a:rPr lang="en-US" sz="2400" dirty="0" smtClean="0"/>
              <a:t>• The reference to the data is stored in a variable of the class type. So, to create an instance</a:t>
            </a:r>
            <a:r>
              <a:rPr lang="tr-TR" sz="2400" dirty="0" smtClean="0"/>
              <a:t> </a:t>
            </a:r>
            <a:r>
              <a:rPr lang="en-US" sz="2400" dirty="0" smtClean="0"/>
              <a:t>of the class, you need to start by declaring a variable of the class type. If the variable is not</a:t>
            </a:r>
            <a:r>
              <a:rPr lang="tr-TR" sz="2400" dirty="0" smtClean="0"/>
              <a:t> </a:t>
            </a:r>
            <a:r>
              <a:rPr lang="en-US" sz="2400" dirty="0" smtClean="0"/>
              <a:t>initialized, its value is undefined.</a:t>
            </a:r>
            <a:endParaRPr lang="tr-TR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157" t="58820" r="28762" b="12200"/>
          <a:stretch>
            <a:fillRect/>
          </a:stretch>
        </p:blipFill>
        <p:spPr bwMode="auto">
          <a:xfrm>
            <a:off x="2051720" y="4077072"/>
            <a:ext cx="567924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395536" y="404664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Allocating Memory for the Data</a:t>
            </a:r>
          </a:p>
          <a:p>
            <a:r>
              <a:rPr lang="en-US" dirty="0" smtClean="0"/>
              <a:t>Declaring the variable of the class type allocates the memory to hold the reference, but not the</a:t>
            </a:r>
            <a:r>
              <a:rPr lang="tr-TR" dirty="0" smtClean="0"/>
              <a:t> </a:t>
            </a:r>
            <a:r>
              <a:rPr lang="en-US" dirty="0" smtClean="0"/>
              <a:t>memory to hold the actual data of the class object. To allocate memory for the actual data, you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en-US" dirty="0" smtClean="0"/>
              <a:t>• The new operator allocates and initializes memory for an instance of any specified type.</a:t>
            </a:r>
            <a:r>
              <a:rPr lang="tr-TR" dirty="0" smtClean="0"/>
              <a:t> </a:t>
            </a:r>
            <a:r>
              <a:rPr lang="en-US" dirty="0" smtClean="0"/>
              <a:t>It allocates the memory from either the stack or the heap, depending on the type.</a:t>
            </a:r>
          </a:p>
          <a:p>
            <a:r>
              <a:rPr lang="en-US" dirty="0" smtClean="0"/>
              <a:t>• Use the new operator to form an </a:t>
            </a:r>
            <a:r>
              <a:rPr lang="en-US" i="1" dirty="0" smtClean="0"/>
              <a:t>object-creation expression, which consists of the</a:t>
            </a:r>
          </a:p>
          <a:p>
            <a:r>
              <a:rPr lang="tr-TR" dirty="0" err="1" smtClean="0"/>
              <a:t>following</a:t>
            </a:r>
            <a:r>
              <a:rPr lang="tr-TR" dirty="0" smtClean="0"/>
              <a:t>:</a:t>
            </a:r>
          </a:p>
          <a:p>
            <a:r>
              <a:rPr lang="tr-TR" dirty="0" smtClean="0"/>
              <a:t>–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keyword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.</a:t>
            </a:r>
          </a:p>
          <a:p>
            <a:r>
              <a:rPr lang="en-US" dirty="0" smtClean="0"/>
              <a:t>– The name of the type of the instance for which memory is to be allocated.</a:t>
            </a:r>
          </a:p>
          <a:p>
            <a:r>
              <a:rPr lang="en-US" dirty="0" smtClean="0"/>
              <a:t>– Matching parentheses, which might or might not include parameters. I’ll discuss</a:t>
            </a:r>
          </a:p>
          <a:p>
            <a:r>
              <a:rPr lang="en-US" dirty="0" smtClean="0"/>
              <a:t>more about the possible parameters later.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6942" t="52520" r="50910" b="29840"/>
          <a:stretch>
            <a:fillRect/>
          </a:stretch>
        </p:blipFill>
        <p:spPr bwMode="auto">
          <a:xfrm>
            <a:off x="1259632" y="4293096"/>
            <a:ext cx="547260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323528" y="620688"/>
            <a:ext cx="8352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If the memory allocated is for a reference type, the object-creation expression returns a</a:t>
            </a:r>
            <a:r>
              <a:rPr lang="tr-TR" sz="2000" dirty="0" smtClean="0"/>
              <a:t> </a:t>
            </a:r>
            <a:r>
              <a:rPr lang="en-US" sz="2000" dirty="0" smtClean="0"/>
              <a:t>reference to the allocated and initialized instance of the object in the heap.</a:t>
            </a:r>
            <a:endParaRPr lang="tr-TR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This is exactly what you need to allocate and initialize the memory to hold the class</a:t>
            </a:r>
            <a:r>
              <a:rPr lang="tr-TR" sz="2000" dirty="0" smtClean="0"/>
              <a:t> </a:t>
            </a:r>
            <a:r>
              <a:rPr lang="en-US" sz="2000" dirty="0" smtClean="0"/>
              <a:t>instance data. Use the new operator to create an object-creation expression, and assign the</a:t>
            </a:r>
            <a:r>
              <a:rPr lang="tr-TR" sz="2000" dirty="0" smtClean="0"/>
              <a:t> </a:t>
            </a:r>
            <a:r>
              <a:rPr lang="en-US" sz="2000" dirty="0" smtClean="0"/>
              <a:t>value returned by it to the class variable. Here’s an example:</a:t>
            </a:r>
            <a:endParaRPr lang="tr-T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3250" t="61340" r="24333" b="23540"/>
          <a:stretch>
            <a:fillRect/>
          </a:stretch>
        </p:blipFill>
        <p:spPr bwMode="auto">
          <a:xfrm>
            <a:off x="683568" y="3429000"/>
            <a:ext cx="766885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539552" y="260648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code on the left in Figure  shows the </a:t>
            </a:r>
            <a:r>
              <a:rPr lang="en-US" b="1" dirty="0" smtClean="0"/>
              <a:t>new</a:t>
            </a:r>
            <a:r>
              <a:rPr lang="en-US" dirty="0" smtClean="0"/>
              <a:t> operator used to allocate memory and create</a:t>
            </a:r>
            <a:r>
              <a:rPr lang="tr-TR" dirty="0" smtClean="0"/>
              <a:t> </a:t>
            </a:r>
            <a:r>
              <a:rPr lang="en-US" dirty="0" smtClean="0"/>
              <a:t>an instance of class Dealer, which is then assigned to the class variable. The memory</a:t>
            </a:r>
            <a:r>
              <a:rPr lang="tr-TR" dirty="0" smtClean="0"/>
              <a:t> </a:t>
            </a:r>
            <a:r>
              <a:rPr lang="en-US" dirty="0" smtClean="0"/>
              <a:t>structure is illustrated in the figure, to the right of the code.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7680" t="53780" r="25071" b="14720"/>
          <a:stretch>
            <a:fillRect/>
          </a:stretch>
        </p:blipFill>
        <p:spPr bwMode="auto">
          <a:xfrm>
            <a:off x="683568" y="1916832"/>
            <a:ext cx="750899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260648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/>
              <a:t>Combining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the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Steps</a:t>
            </a:r>
            <a:endParaRPr lang="tr-TR" sz="2400" b="1" dirty="0" smtClean="0"/>
          </a:p>
          <a:p>
            <a:r>
              <a:rPr lang="en-US" sz="2400" dirty="0" smtClean="0"/>
              <a:t>The two steps can be combined by </a:t>
            </a:r>
            <a:r>
              <a:rPr lang="en-US" sz="2400" i="1" dirty="0" smtClean="0"/>
              <a:t>initializing the variable with the object-creation expression.</a:t>
            </a:r>
            <a:r>
              <a:rPr lang="tr-TR" sz="2400" b="1" dirty="0" smtClean="0"/>
              <a:t> </a:t>
            </a:r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3988" t="36140" r="30239" b="47480"/>
          <a:stretch>
            <a:fillRect/>
          </a:stretch>
        </p:blipFill>
        <p:spPr bwMode="auto">
          <a:xfrm>
            <a:off x="395535" y="1628800"/>
            <a:ext cx="755530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etin kutusu"/>
          <p:cNvSpPr txBox="1"/>
          <p:nvPr/>
        </p:nvSpPr>
        <p:spPr>
          <a:xfrm>
            <a:off x="539552" y="364502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case of local variables, but not fields, you can simplify the syntax a bit more by having</a:t>
            </a:r>
            <a:r>
              <a:rPr lang="tr-TR" sz="2400" dirty="0" smtClean="0"/>
              <a:t> </a:t>
            </a:r>
            <a:r>
              <a:rPr lang="en-US" sz="2400" dirty="0" smtClean="0"/>
              <a:t>the compiler infer the type in the declaration part on the left. 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95536" y="332656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 smtClean="0"/>
              <a:t>Instance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Members</a:t>
            </a:r>
            <a:endParaRPr lang="tr-TR" sz="2000" b="1" dirty="0" smtClean="0"/>
          </a:p>
          <a:p>
            <a:r>
              <a:rPr lang="en-US" sz="2000" dirty="0" smtClean="0"/>
              <a:t>A class declaration acts as a blueprint from which you can create as many instances of the class</a:t>
            </a:r>
            <a:r>
              <a:rPr lang="tr-TR" sz="2000" dirty="0" smtClean="0"/>
              <a:t> as </a:t>
            </a:r>
            <a:r>
              <a:rPr lang="tr-TR" sz="2000" dirty="0" err="1" smtClean="0"/>
              <a:t>you</a:t>
            </a:r>
            <a:r>
              <a:rPr lang="tr-TR" sz="2000" dirty="0" smtClean="0"/>
              <a:t> </a:t>
            </a:r>
            <a:r>
              <a:rPr lang="tr-TR" sz="2000" dirty="0" err="1" smtClean="0"/>
              <a:t>like</a:t>
            </a:r>
            <a:r>
              <a:rPr lang="tr-TR" sz="2000" dirty="0" smtClean="0"/>
              <a:t>.</a:t>
            </a:r>
          </a:p>
          <a:p>
            <a:endParaRPr lang="tr-TR" sz="2000" dirty="0" smtClean="0"/>
          </a:p>
          <a:p>
            <a:r>
              <a:rPr lang="en-US" sz="2000" b="1" dirty="0" smtClean="0"/>
              <a:t>• </a:t>
            </a:r>
            <a:r>
              <a:rPr lang="en-US" sz="2000" b="1" i="1" dirty="0" smtClean="0"/>
              <a:t>Instance members</a:t>
            </a:r>
            <a:r>
              <a:rPr lang="en-US" sz="2000" i="1" dirty="0" smtClean="0"/>
              <a:t>: Each instance of a class is a separate entity that has its own set of the</a:t>
            </a:r>
            <a:r>
              <a:rPr lang="tr-TR" sz="2000" i="1" dirty="0" smtClean="0"/>
              <a:t> </a:t>
            </a:r>
            <a:r>
              <a:rPr lang="en-US" sz="2000" dirty="0" smtClean="0"/>
              <a:t>data members, distinct from the other instances of the same class. These are called</a:t>
            </a:r>
            <a:r>
              <a:rPr lang="tr-TR" sz="2000" dirty="0" smtClean="0"/>
              <a:t> </a:t>
            </a:r>
            <a:r>
              <a:rPr lang="en-US" sz="2000" i="1" dirty="0" smtClean="0"/>
              <a:t>instance members since they are associated with an instance of the class.</a:t>
            </a:r>
            <a:endParaRPr lang="tr-TR" sz="2000" i="1" dirty="0" smtClean="0"/>
          </a:p>
          <a:p>
            <a:endParaRPr lang="en-US" sz="2000" i="1" dirty="0" smtClean="0"/>
          </a:p>
          <a:p>
            <a:r>
              <a:rPr lang="en-US" sz="2000" dirty="0" smtClean="0"/>
              <a:t>• </a:t>
            </a:r>
            <a:r>
              <a:rPr lang="en-US" sz="2000" b="1" i="1" dirty="0" smtClean="0"/>
              <a:t>Static members</a:t>
            </a:r>
            <a:r>
              <a:rPr lang="en-US" sz="2000" i="1" dirty="0" smtClean="0"/>
              <a:t>: Instance members are the default, but you can also declare members</a:t>
            </a:r>
            <a:r>
              <a:rPr lang="tr-TR" sz="2000" i="1" dirty="0" smtClean="0"/>
              <a:t> </a:t>
            </a:r>
            <a:r>
              <a:rPr lang="en-US" sz="2000" dirty="0" smtClean="0"/>
              <a:t>that are associated with the class, rather than the instance. These are called </a:t>
            </a:r>
            <a:r>
              <a:rPr lang="en-US" sz="2000" i="1" dirty="0" smtClean="0"/>
              <a:t>static members,</a:t>
            </a:r>
            <a:r>
              <a:rPr lang="tr-TR" sz="2000" i="1" dirty="0" smtClean="0"/>
              <a:t> </a:t>
            </a:r>
            <a:r>
              <a:rPr lang="en-US" sz="2000" dirty="0" smtClean="0"/>
              <a:t>and they will be covered in Chapter 6.</a:t>
            </a:r>
            <a:endParaRPr lang="tr-TR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As an example of instance members, the following code shows the </a:t>
            </a:r>
            <a:r>
              <a:rPr lang="tr-TR" sz="2000" dirty="0" smtClean="0"/>
              <a:t>a </a:t>
            </a:r>
            <a:r>
              <a:rPr lang="tr-TR" sz="2000" dirty="0" err="1" smtClean="0"/>
              <a:t>sample</a:t>
            </a:r>
            <a:r>
              <a:rPr lang="tr-TR" sz="2000" dirty="0" smtClean="0"/>
              <a:t> </a:t>
            </a:r>
            <a:r>
              <a:rPr lang="tr-TR" sz="2000" dirty="0" err="1" smtClean="0"/>
              <a:t>game</a:t>
            </a:r>
            <a:r>
              <a:rPr lang="en-US" sz="2000" dirty="0" smtClean="0"/>
              <a:t> program with</a:t>
            </a:r>
            <a:r>
              <a:rPr lang="tr-TR" sz="2000" dirty="0" smtClean="0"/>
              <a:t> </a:t>
            </a:r>
            <a:r>
              <a:rPr lang="en-US" sz="2000" dirty="0" smtClean="0"/>
              <a:t>three instances of class Player. Figure shows that each instance has a different value for the</a:t>
            </a:r>
            <a:r>
              <a:rPr lang="tr-TR" sz="2000" dirty="0" smtClean="0"/>
              <a:t> Name </a:t>
            </a:r>
            <a:r>
              <a:rPr lang="tr-TR" sz="2000" dirty="0" err="1" smtClean="0"/>
              <a:t>field</a:t>
            </a:r>
            <a:r>
              <a:rPr lang="tr-TR" sz="2000" dirty="0" smtClean="0"/>
              <a:t>.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23989" t="19760" r="29500" b="29840"/>
          <a:stretch>
            <a:fillRect/>
          </a:stretch>
        </p:blipFill>
        <p:spPr bwMode="auto">
          <a:xfrm>
            <a:off x="611560" y="332656"/>
            <a:ext cx="6336704" cy="434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l="28590" t="39920" r="33020" b="21020"/>
          <a:stretch>
            <a:fillRect/>
          </a:stretch>
        </p:blipFill>
        <p:spPr bwMode="auto">
          <a:xfrm>
            <a:off x="4067944" y="3501008"/>
            <a:ext cx="5076056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539552" y="1124744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Access </a:t>
            </a:r>
            <a:r>
              <a:rPr lang="tr-TR" b="1" dirty="0" err="1" smtClean="0"/>
              <a:t>Modifiers</a:t>
            </a:r>
            <a:endParaRPr lang="tr-TR" b="1" dirty="0" smtClean="0"/>
          </a:p>
          <a:p>
            <a:r>
              <a:rPr lang="en-US" dirty="0" smtClean="0"/>
              <a:t>From within a class, any function member can access any other member of the class simply 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member’s</a:t>
            </a:r>
            <a:r>
              <a:rPr lang="tr-TR" dirty="0" smtClean="0"/>
              <a:t> name.</a:t>
            </a:r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access modifier is an optional part of a member declaration that specifies what other</a:t>
            </a:r>
            <a:r>
              <a:rPr lang="tr-TR" i="1" dirty="0" smtClean="0"/>
              <a:t>  </a:t>
            </a:r>
            <a:r>
              <a:rPr lang="en-US" dirty="0" smtClean="0"/>
              <a:t>parts of the program have access to the member. The access modifier is placed before the simple</a:t>
            </a:r>
            <a:r>
              <a:rPr lang="tr-TR" dirty="0" smtClean="0"/>
              <a:t> </a:t>
            </a:r>
            <a:r>
              <a:rPr lang="en-US" dirty="0" smtClean="0"/>
              <a:t>declaration forms. The following is the syntax for fields and methods: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3251" t="48740" r="43527" b="23540"/>
          <a:stretch>
            <a:fillRect/>
          </a:stretch>
        </p:blipFill>
        <p:spPr bwMode="auto">
          <a:xfrm>
            <a:off x="971600" y="3429000"/>
            <a:ext cx="583264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332656"/>
            <a:ext cx="856895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five categories of member access are the following. I will describe the first two in </a:t>
            </a:r>
            <a:r>
              <a:rPr lang="tr-TR" sz="2000" dirty="0" err="1" smtClean="0"/>
              <a:t>here</a:t>
            </a:r>
            <a:r>
              <a:rPr lang="en-US" sz="2000" dirty="0" smtClean="0"/>
              <a:t>, and the others </a:t>
            </a:r>
            <a:r>
              <a:rPr lang="tr-TR" sz="2000" dirty="0" smtClean="0"/>
              <a:t> </a:t>
            </a:r>
            <a:r>
              <a:rPr lang="tr-TR" sz="2000" dirty="0" err="1" smtClean="0"/>
              <a:t>will</a:t>
            </a:r>
            <a:r>
              <a:rPr lang="tr-TR" sz="2000" dirty="0" smtClean="0"/>
              <a:t> </a:t>
            </a:r>
            <a:r>
              <a:rPr lang="tr-TR" sz="2000" dirty="0" err="1" smtClean="0"/>
              <a:t>describe</a:t>
            </a:r>
            <a:r>
              <a:rPr lang="tr-TR" sz="2000" dirty="0" smtClean="0"/>
              <a:t> </a:t>
            </a:r>
            <a:r>
              <a:rPr lang="tr-TR" sz="2000" dirty="0" err="1" smtClean="0"/>
              <a:t>later</a:t>
            </a:r>
            <a:r>
              <a:rPr lang="tr-TR" sz="2000" dirty="0" smtClean="0"/>
              <a:t>.</a:t>
            </a:r>
            <a:endParaRPr lang="en-US" sz="2000" dirty="0" smtClean="0"/>
          </a:p>
          <a:p>
            <a:r>
              <a:rPr lang="tr-TR" sz="2000" dirty="0" smtClean="0"/>
              <a:t>• </a:t>
            </a:r>
            <a:r>
              <a:rPr lang="tr-TR" sz="2000" dirty="0" err="1" smtClean="0"/>
              <a:t>private</a:t>
            </a:r>
            <a:endParaRPr lang="tr-TR" sz="2000" dirty="0" smtClean="0"/>
          </a:p>
          <a:p>
            <a:r>
              <a:rPr lang="tr-TR" sz="2000" dirty="0" smtClean="0"/>
              <a:t>• </a:t>
            </a:r>
            <a:r>
              <a:rPr lang="tr-TR" sz="2000" dirty="0" err="1" smtClean="0"/>
              <a:t>public</a:t>
            </a:r>
            <a:endParaRPr lang="tr-TR" sz="2000" dirty="0" smtClean="0"/>
          </a:p>
          <a:p>
            <a:r>
              <a:rPr lang="tr-TR" sz="2000" dirty="0" smtClean="0"/>
              <a:t>• </a:t>
            </a:r>
            <a:r>
              <a:rPr lang="tr-TR" sz="2000" dirty="0" err="1" smtClean="0"/>
              <a:t>protected</a:t>
            </a:r>
            <a:endParaRPr lang="tr-TR" sz="2000" dirty="0" smtClean="0"/>
          </a:p>
          <a:p>
            <a:r>
              <a:rPr lang="tr-TR" sz="2000" dirty="0" smtClean="0"/>
              <a:t>• </a:t>
            </a:r>
            <a:r>
              <a:rPr lang="tr-TR" sz="2000" dirty="0" err="1" smtClean="0"/>
              <a:t>internal</a:t>
            </a:r>
            <a:endParaRPr lang="tr-TR" sz="2000" dirty="0" smtClean="0"/>
          </a:p>
          <a:p>
            <a:r>
              <a:rPr lang="tr-TR" sz="2000" dirty="0" smtClean="0"/>
              <a:t>• </a:t>
            </a:r>
            <a:r>
              <a:rPr lang="tr-TR" sz="2000" dirty="0" err="1" smtClean="0"/>
              <a:t>protected</a:t>
            </a:r>
            <a:r>
              <a:rPr lang="tr-TR" sz="2000" dirty="0" smtClean="0"/>
              <a:t> </a:t>
            </a:r>
            <a:r>
              <a:rPr lang="tr-TR" sz="2000" dirty="0" err="1" smtClean="0"/>
              <a:t>internal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b="1" dirty="0" err="1" smtClean="0"/>
              <a:t>Private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and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Public</a:t>
            </a:r>
            <a:r>
              <a:rPr lang="tr-TR" sz="2000" b="1" dirty="0" smtClean="0"/>
              <a:t> Access</a:t>
            </a:r>
          </a:p>
          <a:p>
            <a:r>
              <a:rPr lang="en-US" sz="2000" dirty="0" smtClean="0"/>
              <a:t>Private members are only accessible from within the class in which they are declared—other</a:t>
            </a:r>
            <a:r>
              <a:rPr lang="tr-TR" sz="2000" dirty="0" smtClean="0"/>
              <a:t> </a:t>
            </a:r>
            <a:r>
              <a:rPr lang="en-US" sz="2000" dirty="0" smtClean="0"/>
              <a:t>classes cannot see or access them.</a:t>
            </a:r>
          </a:p>
          <a:p>
            <a:r>
              <a:rPr lang="en-US" sz="2000" dirty="0" smtClean="0"/>
              <a:t>• Private access is the default access level—so if a member is declared without an access</a:t>
            </a:r>
            <a:r>
              <a:rPr lang="tr-TR" sz="2000" dirty="0" smtClean="0"/>
              <a:t> </a:t>
            </a:r>
            <a:r>
              <a:rPr lang="en-US" sz="2000" dirty="0" smtClean="0"/>
              <a:t>modifier, it is a private member.</a:t>
            </a:r>
          </a:p>
          <a:p>
            <a:r>
              <a:rPr lang="en-US" sz="2000" dirty="0" smtClean="0"/>
              <a:t>• You can also use the private access modifier to explicitly declare a member private.</a:t>
            </a:r>
          </a:p>
          <a:p>
            <a:r>
              <a:rPr lang="en-US" sz="2000" dirty="0" smtClean="0"/>
              <a:t>• There is no semantic difference between declaring a private member implicitly as</a:t>
            </a:r>
            <a:r>
              <a:rPr lang="tr-TR" sz="2000" dirty="0" smtClean="0"/>
              <a:t> </a:t>
            </a:r>
            <a:r>
              <a:rPr lang="en-US" sz="2000" dirty="0" smtClean="0"/>
              <a:t>opposed to explicitly. The forms are equivalent.</a:t>
            </a:r>
          </a:p>
          <a:p>
            <a:r>
              <a:rPr lang="en-US" sz="2000" dirty="0" smtClean="0"/>
              <a:t>For example, the following two declarations both specify private </a:t>
            </a:r>
            <a:r>
              <a:rPr lang="en-US" sz="2000" dirty="0" err="1" smtClean="0"/>
              <a:t>int</a:t>
            </a:r>
            <a:r>
              <a:rPr lang="en-US" sz="2000" dirty="0" smtClean="0"/>
              <a:t> members:</a:t>
            </a:r>
            <a:endParaRPr lang="tr-TR" sz="2000" dirty="0" smtClean="0"/>
          </a:p>
          <a:p>
            <a:r>
              <a:rPr lang="tr-TR" sz="2000" dirty="0" smtClean="0"/>
              <a:t>	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MyInt1; // Implicitly declared private</a:t>
            </a:r>
          </a:p>
          <a:p>
            <a:r>
              <a:rPr lang="tr-TR" sz="2000" b="1" dirty="0" smtClean="0"/>
              <a:t>	</a:t>
            </a:r>
            <a:r>
              <a:rPr lang="en-US" sz="2000" b="1" dirty="0" smtClean="0"/>
              <a:t>private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MyInt2; // Explicitly declared private</a:t>
            </a:r>
            <a:endParaRPr lang="tr-T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Public members </a:t>
            </a:r>
            <a:r>
              <a:rPr lang="en-US" sz="2400" dirty="0" smtClean="0"/>
              <a:t>are accessible to all other objects in the program. You must use the public</a:t>
            </a:r>
            <a:r>
              <a:rPr lang="tr-TR" sz="2400" dirty="0" smtClean="0"/>
              <a:t> </a:t>
            </a:r>
            <a:r>
              <a:rPr lang="en-US" sz="2400" dirty="0" smtClean="0"/>
              <a:t>access modifier to specify public access.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tr-TR" sz="2400" dirty="0" smtClean="0"/>
              <a:t>	Access </a:t>
            </a:r>
            <a:r>
              <a:rPr lang="tr-TR" sz="2400" dirty="0" err="1" smtClean="0"/>
              <a:t>modifier</a:t>
            </a:r>
            <a:endParaRPr lang="tr-TR" sz="2400" dirty="0" smtClean="0"/>
          </a:p>
          <a:p>
            <a:r>
              <a:rPr lang="tr-TR" sz="2400" dirty="0" smtClean="0"/>
              <a:t>	↓</a:t>
            </a:r>
          </a:p>
          <a:p>
            <a:r>
              <a:rPr lang="tr-TR" sz="2400" dirty="0" smtClean="0"/>
              <a:t>	</a:t>
            </a:r>
            <a:r>
              <a:rPr lang="tr-TR" sz="2400" dirty="0" err="1" smtClean="0"/>
              <a:t>public</a:t>
            </a:r>
            <a:r>
              <a:rPr lang="tr-TR" sz="2400" dirty="0" smtClean="0"/>
              <a:t> </a:t>
            </a: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MyInt</a:t>
            </a:r>
            <a:r>
              <a:rPr lang="tr-TR" sz="2400" dirty="0" smtClean="0"/>
              <a:t>;</a:t>
            </a:r>
          </a:p>
          <a:p>
            <a:endParaRPr lang="tr-TR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395536" y="692696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class is a data structure that can store data and execute code.</a:t>
            </a:r>
            <a:endParaRPr lang="tr-TR" sz="2400" b="1" dirty="0" smtClean="0"/>
          </a:p>
          <a:p>
            <a:endParaRPr lang="tr-TR" sz="2400" dirty="0" smtClean="0"/>
          </a:p>
          <a:p>
            <a:r>
              <a:rPr lang="en-US" sz="2400" dirty="0" smtClean="0"/>
              <a:t> It contains the following:</a:t>
            </a:r>
          </a:p>
          <a:p>
            <a:endParaRPr lang="tr-TR" sz="2400" dirty="0" smtClean="0"/>
          </a:p>
          <a:p>
            <a:r>
              <a:rPr lang="en-US" sz="2400" dirty="0" smtClean="0"/>
              <a:t>• </a:t>
            </a:r>
            <a:r>
              <a:rPr lang="en-US" sz="2400" i="1" dirty="0" smtClean="0"/>
              <a:t>Data members, which store data associated with the class or an instance of the class. Data</a:t>
            </a:r>
            <a:r>
              <a:rPr lang="tr-TR" sz="2400" i="1" dirty="0" smtClean="0"/>
              <a:t> </a:t>
            </a:r>
            <a:r>
              <a:rPr lang="en-US" sz="2400" dirty="0" smtClean="0"/>
              <a:t>members generally model the attributes of the real-world object the class represents.</a:t>
            </a:r>
          </a:p>
          <a:p>
            <a:endParaRPr lang="tr-TR" sz="2400" dirty="0" smtClean="0"/>
          </a:p>
          <a:p>
            <a:r>
              <a:rPr lang="en-US" sz="2400" dirty="0" smtClean="0"/>
              <a:t>• </a:t>
            </a:r>
            <a:r>
              <a:rPr lang="en-US" sz="2400" i="1" dirty="0" smtClean="0"/>
              <a:t>Function members, which execute code. Function members generally model the functions</a:t>
            </a:r>
            <a:r>
              <a:rPr lang="tr-TR" sz="2400" i="1" dirty="0" smtClean="0"/>
              <a:t> </a:t>
            </a:r>
            <a:r>
              <a:rPr lang="en-US" sz="2400" dirty="0" smtClean="0"/>
              <a:t>and actions of the real-world object the class represents.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28418" t="58820" r="28762" b="14720"/>
          <a:stretch>
            <a:fillRect/>
          </a:stretch>
        </p:blipFill>
        <p:spPr bwMode="auto">
          <a:xfrm>
            <a:off x="1259632" y="3789040"/>
            <a:ext cx="6480720" cy="274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251520" y="260648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Depicting Public and Private Access</a:t>
            </a:r>
          </a:p>
          <a:p>
            <a:r>
              <a:rPr lang="en-US" sz="2400" dirty="0" smtClean="0"/>
              <a:t>The figures in this text represent classes as labeled boxes, as shown in </a:t>
            </a:r>
            <a:r>
              <a:rPr lang="tr-TR" sz="2400" dirty="0" err="1" smtClean="0"/>
              <a:t>following</a:t>
            </a:r>
            <a:r>
              <a:rPr lang="tr-TR" sz="2400" dirty="0" smtClean="0"/>
              <a:t> </a:t>
            </a:r>
            <a:r>
              <a:rPr lang="en-US" sz="2400" dirty="0" smtClean="0"/>
              <a:t>Figure</a:t>
            </a:r>
            <a:r>
              <a:rPr lang="tr-TR" sz="2400" dirty="0" smtClean="0"/>
              <a:t>.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• The class members are represented as smaller labeled boxes inside the class boxes.</a:t>
            </a:r>
          </a:p>
          <a:p>
            <a:pPr lvl="1"/>
            <a:r>
              <a:rPr lang="en-US" sz="2400" dirty="0" smtClean="0"/>
              <a:t>• Private members are represented enclosed entirely within their class box.</a:t>
            </a:r>
          </a:p>
          <a:p>
            <a:pPr lvl="1"/>
            <a:r>
              <a:rPr lang="en-US" sz="2400" dirty="0" smtClean="0"/>
              <a:t>• Public members are represented sticking partially outside their class box.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395536" y="332656"/>
            <a:ext cx="82089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 smtClean="0"/>
              <a:t>Example</a:t>
            </a:r>
            <a:r>
              <a:rPr lang="tr-TR" sz="2000" b="1" dirty="0" smtClean="0"/>
              <a:t> of </a:t>
            </a:r>
            <a:r>
              <a:rPr lang="tr-TR" sz="2000" b="1" dirty="0" err="1" smtClean="0"/>
              <a:t>Member</a:t>
            </a:r>
            <a:r>
              <a:rPr lang="tr-TR" sz="2000" b="1" dirty="0" smtClean="0"/>
              <a:t> Access</a:t>
            </a:r>
          </a:p>
          <a:p>
            <a:r>
              <a:rPr lang="en-US" sz="2000" dirty="0" smtClean="0"/>
              <a:t>Class C1 declares both public and private fields and methods. Figure illustrates the visibility</a:t>
            </a:r>
            <a:r>
              <a:rPr lang="tr-TR" sz="2000" dirty="0" smtClean="0"/>
              <a:t> </a:t>
            </a:r>
            <a:r>
              <a:rPr lang="en-US" sz="2000" dirty="0" smtClean="0"/>
              <a:t>of the members of class C1.</a:t>
            </a:r>
            <a:endParaRPr lang="tr-TR" sz="2000" dirty="0" smtClean="0"/>
          </a:p>
          <a:p>
            <a:endParaRPr lang="tr-TR" sz="2000" dirty="0" smtClean="0"/>
          </a:p>
          <a:p>
            <a:endParaRPr lang="tr-TR" sz="2000" dirty="0"/>
          </a:p>
        </p:txBody>
      </p:sp>
      <p:sp>
        <p:nvSpPr>
          <p:cNvPr id="4" name="3 Metin kutusu"/>
          <p:cNvSpPr txBox="1"/>
          <p:nvPr/>
        </p:nvSpPr>
        <p:spPr>
          <a:xfrm>
            <a:off x="467544" y="1556792"/>
            <a:ext cx="51845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class</a:t>
            </a:r>
            <a:r>
              <a:rPr lang="tr-TR" dirty="0" smtClean="0"/>
              <a:t> C1</a:t>
            </a:r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F1; // Implicit private field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F2; // </a:t>
            </a:r>
            <a:r>
              <a:rPr lang="tr-TR" dirty="0" err="1" smtClean="0"/>
              <a:t>Explicit</a:t>
            </a:r>
            <a:r>
              <a:rPr lang="tr-TR" dirty="0" smtClean="0"/>
              <a:t> 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endParaRPr lang="tr-TR" dirty="0" smtClean="0"/>
          </a:p>
          <a:p>
            <a:r>
              <a:rPr lang="tr-TR" dirty="0" smtClean="0"/>
              <a:t>	</a:t>
            </a: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F3; // Public field</a:t>
            </a:r>
          </a:p>
          <a:p>
            <a:r>
              <a:rPr lang="tr-TR" dirty="0" smtClean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DoCalc</a:t>
            </a:r>
            <a:r>
              <a:rPr lang="en-US" dirty="0" smtClean="0"/>
              <a:t>() // Implicit private method</a:t>
            </a:r>
          </a:p>
          <a:p>
            <a:r>
              <a:rPr lang="tr-TR" dirty="0" smtClean="0"/>
              <a:t>	{</a:t>
            </a:r>
          </a:p>
          <a:p>
            <a:r>
              <a:rPr lang="tr-TR" dirty="0" smtClean="0"/>
              <a:t>	...</a:t>
            </a:r>
          </a:p>
          <a:p>
            <a:r>
              <a:rPr lang="tr-TR" dirty="0" smtClean="0"/>
              <a:t>	}</a:t>
            </a:r>
          </a:p>
          <a:p>
            <a:r>
              <a:rPr lang="tr-TR" dirty="0" smtClean="0"/>
              <a:t>	</a:t>
            </a: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GetVal</a:t>
            </a:r>
            <a:r>
              <a:rPr lang="en-US" dirty="0" smtClean="0"/>
              <a:t>() // Public method</a:t>
            </a:r>
          </a:p>
          <a:p>
            <a:r>
              <a:rPr lang="tr-TR" dirty="0" smtClean="0"/>
              <a:t>	{</a:t>
            </a:r>
          </a:p>
          <a:p>
            <a:r>
              <a:rPr lang="tr-TR" dirty="0" smtClean="0"/>
              <a:t>	...</a:t>
            </a:r>
          </a:p>
          <a:p>
            <a:r>
              <a:rPr lang="tr-TR" dirty="0" smtClean="0"/>
              <a:t>	}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25465" t="48740" r="22118" b="10941"/>
          <a:stretch>
            <a:fillRect/>
          </a:stretch>
        </p:blipFill>
        <p:spPr bwMode="auto">
          <a:xfrm>
            <a:off x="3707904" y="4221088"/>
            <a:ext cx="5436096" cy="26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251520" y="260648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Accessing Members from Inside the Class</a:t>
            </a:r>
          </a:p>
          <a:p>
            <a:r>
              <a:rPr lang="en-US" sz="2000" dirty="0" smtClean="0"/>
              <a:t>As mentioned before, members of a class can access the other class members by just using</a:t>
            </a:r>
            <a:r>
              <a:rPr lang="tr-TR" sz="2000" dirty="0" smtClean="0"/>
              <a:t> </a:t>
            </a:r>
            <a:r>
              <a:rPr lang="tr-TR" sz="2000" dirty="0" err="1" smtClean="0"/>
              <a:t>their</a:t>
            </a:r>
            <a:r>
              <a:rPr lang="tr-TR" sz="2000" dirty="0" smtClean="0"/>
              <a:t> </a:t>
            </a:r>
            <a:r>
              <a:rPr lang="tr-TR" sz="2000" dirty="0" err="1" smtClean="0"/>
              <a:t>names</a:t>
            </a:r>
            <a:r>
              <a:rPr lang="tr-TR" sz="2000" dirty="0" smtClean="0"/>
              <a:t>.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323528" y="1700808"/>
            <a:ext cx="61206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class</a:t>
            </a:r>
            <a:r>
              <a:rPr lang="tr-TR" sz="1600" dirty="0" smtClean="0"/>
              <a:t> </a:t>
            </a:r>
            <a:r>
              <a:rPr lang="tr-TR" sz="1600" dirty="0" err="1" smtClean="0"/>
              <a:t>DaysTemp</a:t>
            </a:r>
            <a:endParaRPr lang="tr-TR" sz="1600" dirty="0" smtClean="0"/>
          </a:p>
          <a:p>
            <a:r>
              <a:rPr lang="tr-TR" sz="1600" dirty="0" smtClean="0"/>
              <a:t>{</a:t>
            </a:r>
          </a:p>
          <a:p>
            <a:r>
              <a:rPr lang="tr-TR" sz="1600" dirty="0" smtClean="0"/>
              <a:t>  // </a:t>
            </a:r>
            <a:r>
              <a:rPr lang="tr-TR" sz="1600" dirty="0" err="1" smtClean="0"/>
              <a:t>Fields</a:t>
            </a:r>
            <a:endParaRPr lang="tr-TR" sz="1600" dirty="0" smtClean="0"/>
          </a:p>
          <a:p>
            <a:r>
              <a:rPr lang="tr-TR" sz="1600" dirty="0" smtClean="0"/>
              <a:t>  </a:t>
            </a:r>
            <a:r>
              <a:rPr lang="tr-TR" sz="1600" dirty="0" err="1" smtClean="0"/>
              <a:t>private</a:t>
            </a:r>
            <a:r>
              <a:rPr lang="tr-TR" sz="1600" dirty="0" smtClean="0"/>
              <a:t> </a:t>
            </a:r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High</a:t>
            </a:r>
            <a:r>
              <a:rPr lang="tr-TR" sz="1600" dirty="0" smtClean="0"/>
              <a:t> = 75;</a:t>
            </a:r>
          </a:p>
          <a:p>
            <a:r>
              <a:rPr lang="tr-TR" sz="1600" dirty="0" smtClean="0"/>
              <a:t>   </a:t>
            </a:r>
            <a:r>
              <a:rPr lang="tr-TR" sz="1600" dirty="0" err="1" smtClean="0"/>
              <a:t>private</a:t>
            </a:r>
            <a:r>
              <a:rPr lang="tr-TR" sz="1600" dirty="0" smtClean="0"/>
              <a:t> </a:t>
            </a:r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Low</a:t>
            </a:r>
            <a:r>
              <a:rPr lang="tr-TR" sz="1600" dirty="0" smtClean="0"/>
              <a:t> = 45;</a:t>
            </a:r>
          </a:p>
          <a:p>
            <a:r>
              <a:rPr lang="tr-TR" sz="1600" dirty="0" smtClean="0"/>
              <a:t>     // </a:t>
            </a:r>
            <a:r>
              <a:rPr lang="tr-TR" sz="1600" dirty="0" err="1" smtClean="0"/>
              <a:t>Methods</a:t>
            </a:r>
            <a:endParaRPr lang="tr-TR" sz="1600" dirty="0" smtClean="0"/>
          </a:p>
          <a:p>
            <a:r>
              <a:rPr lang="tr-TR" sz="1600" dirty="0" smtClean="0"/>
              <a:t>    </a:t>
            </a:r>
            <a:r>
              <a:rPr lang="tr-TR" sz="1600" dirty="0" err="1" smtClean="0"/>
              <a:t>private</a:t>
            </a:r>
            <a:r>
              <a:rPr lang="tr-TR" sz="1600" dirty="0" smtClean="0"/>
              <a:t> </a:t>
            </a:r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GetHigh</a:t>
            </a:r>
            <a:r>
              <a:rPr lang="tr-TR" sz="1600" dirty="0" smtClean="0"/>
              <a:t>()</a:t>
            </a:r>
          </a:p>
          <a:p>
            <a:r>
              <a:rPr lang="tr-TR" sz="1600" dirty="0" smtClean="0"/>
              <a:t>   {</a:t>
            </a:r>
          </a:p>
          <a:p>
            <a:r>
              <a:rPr lang="tr-TR" sz="1600" dirty="0" smtClean="0"/>
              <a:t>        </a:t>
            </a:r>
            <a:r>
              <a:rPr lang="en-US" sz="1600" dirty="0" smtClean="0"/>
              <a:t>return High; // Access private field</a:t>
            </a:r>
          </a:p>
          <a:p>
            <a:r>
              <a:rPr lang="tr-TR" sz="1600" dirty="0" smtClean="0"/>
              <a:t>   }</a:t>
            </a:r>
          </a:p>
          <a:p>
            <a:r>
              <a:rPr lang="tr-TR" sz="1600" dirty="0" smtClean="0"/>
              <a:t>   </a:t>
            </a:r>
            <a:r>
              <a:rPr lang="tr-TR" sz="1600" dirty="0" err="1" smtClean="0"/>
              <a:t>private</a:t>
            </a:r>
            <a:r>
              <a:rPr lang="tr-TR" sz="1600" dirty="0" smtClean="0"/>
              <a:t> </a:t>
            </a:r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GetLow</a:t>
            </a:r>
            <a:r>
              <a:rPr lang="tr-TR" sz="1600" dirty="0" smtClean="0"/>
              <a:t>()</a:t>
            </a:r>
          </a:p>
          <a:p>
            <a:r>
              <a:rPr lang="tr-TR" sz="1600" dirty="0" smtClean="0"/>
              <a:t>   {</a:t>
            </a:r>
          </a:p>
          <a:p>
            <a:r>
              <a:rPr lang="tr-TR" sz="1600" dirty="0" smtClean="0"/>
              <a:t>        </a:t>
            </a:r>
            <a:r>
              <a:rPr lang="en-US" sz="1600" dirty="0" smtClean="0"/>
              <a:t>return Low; // Access private field</a:t>
            </a:r>
          </a:p>
          <a:p>
            <a:r>
              <a:rPr lang="tr-TR" sz="1600" dirty="0" smtClean="0"/>
              <a:t>   }</a:t>
            </a:r>
          </a:p>
          <a:p>
            <a:r>
              <a:rPr lang="tr-TR" sz="1600" dirty="0" smtClean="0"/>
              <a:t>   </a:t>
            </a:r>
            <a:r>
              <a:rPr lang="tr-TR" sz="1600" dirty="0" err="1" smtClean="0"/>
              <a:t>public</a:t>
            </a:r>
            <a:r>
              <a:rPr lang="tr-TR" sz="1600" dirty="0" smtClean="0"/>
              <a:t> </a:t>
            </a:r>
            <a:r>
              <a:rPr lang="tr-TR" sz="1600" dirty="0" err="1" smtClean="0"/>
              <a:t>float</a:t>
            </a:r>
            <a:r>
              <a:rPr lang="tr-TR" sz="1600" dirty="0" smtClean="0"/>
              <a:t> </a:t>
            </a:r>
            <a:r>
              <a:rPr lang="tr-TR" sz="1600" dirty="0" err="1" smtClean="0"/>
              <a:t>Average</a:t>
            </a:r>
            <a:r>
              <a:rPr lang="tr-TR" sz="1600" dirty="0" smtClean="0"/>
              <a:t> ()</a:t>
            </a:r>
          </a:p>
          <a:p>
            <a:r>
              <a:rPr lang="tr-TR" sz="1600" dirty="0" smtClean="0"/>
              <a:t>   {</a:t>
            </a:r>
          </a:p>
          <a:p>
            <a:r>
              <a:rPr lang="tr-TR" sz="1600" dirty="0" smtClean="0"/>
              <a:t>       </a:t>
            </a:r>
            <a:r>
              <a:rPr lang="en-US" sz="1600" dirty="0" smtClean="0"/>
              <a:t>return (</a:t>
            </a:r>
            <a:r>
              <a:rPr lang="en-US" sz="1600" b="1" dirty="0" err="1" smtClean="0"/>
              <a:t>GetHigh</a:t>
            </a:r>
            <a:r>
              <a:rPr lang="en-US" sz="1600" b="1" dirty="0" smtClean="0"/>
              <a:t>() </a:t>
            </a:r>
            <a:r>
              <a:rPr lang="en-US" sz="1600" dirty="0" smtClean="0"/>
              <a:t>+ </a:t>
            </a:r>
            <a:r>
              <a:rPr lang="en-US" sz="1600" b="1" dirty="0" err="1" smtClean="0"/>
              <a:t>GetLow</a:t>
            </a:r>
            <a:r>
              <a:rPr lang="en-US" sz="1600" b="1" dirty="0" smtClean="0"/>
              <a:t>()) </a:t>
            </a:r>
            <a:r>
              <a:rPr lang="en-US" sz="1600" dirty="0" smtClean="0"/>
              <a:t>/ 2; // Access private methods</a:t>
            </a:r>
          </a:p>
          <a:p>
            <a:r>
              <a:rPr lang="tr-TR" sz="1600" dirty="0" smtClean="0"/>
              <a:t>    }                    ↑                ↑</a:t>
            </a:r>
          </a:p>
          <a:p>
            <a:r>
              <a:rPr lang="tr-TR" sz="1600" dirty="0" smtClean="0"/>
              <a:t>}            </a:t>
            </a:r>
            <a:r>
              <a:rPr lang="tr-TR" sz="1600" dirty="0" err="1" smtClean="0">
                <a:solidFill>
                  <a:srgbClr val="FF0000"/>
                </a:solidFill>
              </a:rPr>
              <a:t>Accessing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the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private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methods</a:t>
            </a:r>
            <a:endParaRPr lang="tr-TR" sz="1600" dirty="0">
              <a:solidFill>
                <a:srgbClr val="FF0000"/>
              </a:solidFill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4499992" y="1268760"/>
            <a:ext cx="3816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For example, the  class declaration shows the methods of the class accessing the</a:t>
            </a:r>
            <a:r>
              <a:rPr lang="tr-TR" sz="2000" dirty="0" smtClean="0"/>
              <a:t> </a:t>
            </a:r>
            <a:r>
              <a:rPr lang="en-US" sz="2000" dirty="0" smtClean="0"/>
              <a:t>fields and other methods. Even though the fields and two of the methods are declared private,</a:t>
            </a:r>
            <a:r>
              <a:rPr lang="tr-TR" sz="2000" dirty="0" smtClean="0"/>
              <a:t> </a:t>
            </a:r>
            <a:r>
              <a:rPr lang="en-US" sz="2000" dirty="0" smtClean="0"/>
              <a:t>all the members of a class can be accessed by any method (or any function member) of the</a:t>
            </a:r>
            <a:r>
              <a:rPr lang="tr-TR" sz="2000" dirty="0" smtClean="0"/>
              <a:t> </a:t>
            </a:r>
            <a:r>
              <a:rPr lang="en-US" sz="2000" dirty="0" smtClean="0"/>
              <a:t>class. </a:t>
            </a:r>
            <a:endParaRPr lang="en-US" sz="2000" i="1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42081" t="52520" r="38360" b="18500"/>
          <a:stretch>
            <a:fillRect/>
          </a:stretch>
        </p:blipFill>
        <p:spPr bwMode="auto">
          <a:xfrm>
            <a:off x="6012160" y="4149080"/>
            <a:ext cx="2736304" cy="237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251520" y="332656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Accessing Members from Outside the Class</a:t>
            </a:r>
          </a:p>
          <a:p>
            <a:r>
              <a:rPr lang="en-US" sz="2000" dirty="0" smtClean="0"/>
              <a:t>To access a public instance member from outside the class, you must include the variable</a:t>
            </a:r>
            <a:r>
              <a:rPr lang="tr-TR" sz="2000" dirty="0" smtClean="0"/>
              <a:t> </a:t>
            </a:r>
            <a:r>
              <a:rPr lang="en-US" sz="2000" dirty="0" smtClean="0"/>
              <a:t>name and the member name, separated by a period (dot). This is called </a:t>
            </a:r>
            <a:r>
              <a:rPr lang="en-US" sz="2000" i="1" dirty="0" smtClean="0"/>
              <a:t>dot-syntax notation</a:t>
            </a:r>
            <a:endParaRPr lang="tr-TR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For example, the second line of the following code shows an example of accessing a</a:t>
            </a:r>
            <a:r>
              <a:rPr lang="tr-TR" sz="2000" dirty="0" smtClean="0"/>
              <a:t> </a:t>
            </a:r>
            <a:r>
              <a:rPr lang="en-US" sz="2000" dirty="0" smtClean="0"/>
              <a:t>method from outside the class:</a:t>
            </a:r>
            <a:endParaRPr lang="tr-TR" sz="2000" dirty="0"/>
          </a:p>
        </p:txBody>
      </p:sp>
      <p:sp>
        <p:nvSpPr>
          <p:cNvPr id="5" name="4 Metin kutusu"/>
          <p:cNvSpPr txBox="1"/>
          <p:nvPr/>
        </p:nvSpPr>
        <p:spPr>
          <a:xfrm>
            <a:off x="323528" y="2852936"/>
            <a:ext cx="849694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	</a:t>
            </a:r>
            <a:r>
              <a:rPr lang="en-US" dirty="0" err="1" smtClean="0"/>
              <a:t>DaysTemp</a:t>
            </a:r>
            <a:r>
              <a:rPr lang="en-US" dirty="0" smtClean="0"/>
              <a:t> </a:t>
            </a:r>
            <a:r>
              <a:rPr lang="tr-TR" dirty="0" smtClean="0"/>
              <a:t> </a:t>
            </a:r>
            <a:r>
              <a:rPr lang="en-US" dirty="0" err="1" smtClean="0"/>
              <a:t>myDt</a:t>
            </a:r>
            <a:r>
              <a:rPr lang="en-US" dirty="0" smtClean="0"/>
              <a:t> = new </a:t>
            </a:r>
            <a:r>
              <a:rPr lang="en-US" dirty="0" err="1" smtClean="0"/>
              <a:t>DaysTemp</a:t>
            </a:r>
            <a:r>
              <a:rPr lang="en-US" dirty="0" smtClean="0"/>
              <a:t>();</a:t>
            </a:r>
            <a:r>
              <a:rPr lang="tr-TR" dirty="0" smtClean="0"/>
              <a:t>	</a:t>
            </a:r>
            <a:r>
              <a:rPr lang="en-US" dirty="0" smtClean="0"/>
              <a:t> // Create an object of the class.</a:t>
            </a:r>
          </a:p>
          <a:p>
            <a:r>
              <a:rPr lang="tr-TR" dirty="0" smtClean="0"/>
              <a:t>	</a:t>
            </a:r>
            <a:r>
              <a:rPr lang="en-US" dirty="0" smtClean="0"/>
              <a:t>float </a:t>
            </a:r>
            <a:r>
              <a:rPr lang="tr-TR" dirty="0" smtClean="0"/>
              <a:t> </a:t>
            </a:r>
            <a:r>
              <a:rPr lang="en-US" dirty="0" err="1" smtClean="0"/>
              <a:t>fValue</a:t>
            </a:r>
            <a:r>
              <a:rPr lang="en-US" dirty="0" smtClean="0"/>
              <a:t> = </a:t>
            </a:r>
            <a:r>
              <a:rPr lang="tr-TR" dirty="0" smtClean="0"/>
              <a:t> </a:t>
            </a:r>
            <a:r>
              <a:rPr lang="en-US" b="1" dirty="0" err="1" smtClean="0"/>
              <a:t>myDt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Average</a:t>
            </a:r>
            <a:r>
              <a:rPr lang="en-US" dirty="0" smtClean="0">
                <a:solidFill>
                  <a:schemeClr val="tx2"/>
                </a:solidFill>
              </a:rPr>
              <a:t>(); </a:t>
            </a:r>
            <a:r>
              <a:rPr lang="tr-TR" dirty="0" smtClean="0"/>
              <a:t>	</a:t>
            </a:r>
            <a:r>
              <a:rPr lang="en-US" dirty="0" smtClean="0"/>
              <a:t>// Access it from outside.</a:t>
            </a:r>
          </a:p>
          <a:p>
            <a:r>
              <a:rPr lang="tr-TR" dirty="0" smtClean="0"/>
              <a:t>	                            ↑             ↑</a:t>
            </a:r>
          </a:p>
          <a:p>
            <a:r>
              <a:rPr lang="tr-TR" dirty="0" smtClean="0"/>
              <a:t>		</a:t>
            </a:r>
            <a:r>
              <a:rPr lang="tr-TR" dirty="0" err="1" smtClean="0">
                <a:solidFill>
                  <a:srgbClr val="FF0000"/>
                </a:solidFill>
              </a:rPr>
              <a:t>Variable</a:t>
            </a:r>
            <a:r>
              <a:rPr lang="tr-TR" dirty="0" smtClean="0">
                <a:solidFill>
                  <a:srgbClr val="FF0000"/>
                </a:solidFill>
              </a:rPr>
              <a:t> name </a:t>
            </a:r>
            <a:r>
              <a:rPr lang="tr-TR" dirty="0" err="1" smtClean="0">
                <a:solidFill>
                  <a:schemeClr val="tx2"/>
                </a:solidFill>
              </a:rPr>
              <a:t>Member</a:t>
            </a:r>
            <a:r>
              <a:rPr lang="tr-TR" dirty="0" smtClean="0">
                <a:solidFill>
                  <a:schemeClr val="tx2"/>
                </a:solidFill>
              </a:rPr>
              <a:t> name</a:t>
            </a:r>
            <a:endParaRPr lang="tr-T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0"/>
            <a:ext cx="8892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 an example, the following code declares two classes: </a:t>
            </a:r>
            <a:r>
              <a:rPr lang="en-US" sz="2000" dirty="0" err="1" smtClean="0"/>
              <a:t>DaysTemp</a:t>
            </a:r>
            <a:r>
              <a:rPr lang="en-US" sz="2000" dirty="0" smtClean="0"/>
              <a:t> and Program.</a:t>
            </a:r>
          </a:p>
          <a:p>
            <a:r>
              <a:rPr lang="en-US" sz="2000" dirty="0" smtClean="0"/>
              <a:t>• The two fields in </a:t>
            </a:r>
            <a:r>
              <a:rPr lang="en-US" sz="2000" dirty="0" err="1" smtClean="0"/>
              <a:t>DaysTemp</a:t>
            </a:r>
            <a:r>
              <a:rPr lang="en-US" sz="2000" dirty="0" smtClean="0"/>
              <a:t> are declared public, so they can be accessed from outside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class</a:t>
            </a:r>
            <a:r>
              <a:rPr lang="tr-TR" sz="2000" dirty="0" smtClean="0"/>
              <a:t>.</a:t>
            </a:r>
          </a:p>
          <a:p>
            <a:r>
              <a:rPr lang="en-US" sz="2000" dirty="0" smtClean="0"/>
              <a:t>• Method Main is a member of class Program. It creates a variable and object of class</a:t>
            </a:r>
            <a:r>
              <a:rPr lang="tr-TR" sz="2000" dirty="0" smtClean="0"/>
              <a:t> </a:t>
            </a:r>
            <a:r>
              <a:rPr lang="en-US" sz="2000" dirty="0" err="1" smtClean="0"/>
              <a:t>DaysTemp</a:t>
            </a:r>
            <a:r>
              <a:rPr lang="en-US" sz="2000" dirty="0" smtClean="0"/>
              <a:t>, and assigns values to the fields of the object. It then reads the values of the</a:t>
            </a:r>
            <a:r>
              <a:rPr lang="tr-TR" sz="2000" dirty="0" smtClean="0"/>
              <a:t> </a:t>
            </a:r>
            <a:r>
              <a:rPr lang="en-US" sz="2000" dirty="0" smtClean="0"/>
              <a:t>fields and prints them out.</a:t>
            </a:r>
            <a:endParaRPr lang="tr-TR" sz="2000" dirty="0"/>
          </a:p>
        </p:txBody>
      </p:sp>
      <p:sp>
        <p:nvSpPr>
          <p:cNvPr id="3" name="2 Metin kutusu"/>
          <p:cNvSpPr txBox="1"/>
          <p:nvPr/>
        </p:nvSpPr>
        <p:spPr>
          <a:xfrm>
            <a:off x="251520" y="1841242"/>
            <a:ext cx="7056784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class </a:t>
            </a:r>
            <a:r>
              <a:rPr lang="en-US" sz="1600" dirty="0" err="1" smtClean="0"/>
              <a:t>DaysTemp</a:t>
            </a:r>
            <a:r>
              <a:rPr lang="en-US" sz="1600" dirty="0" smtClean="0"/>
              <a:t> // Declare class </a:t>
            </a:r>
            <a:r>
              <a:rPr lang="en-US" sz="1600" dirty="0" err="1" smtClean="0"/>
              <a:t>DaysTemp</a:t>
            </a:r>
            <a:endParaRPr lang="en-US" sz="1600" dirty="0" smtClean="0"/>
          </a:p>
          <a:p>
            <a:r>
              <a:rPr lang="tr-TR" sz="1600" dirty="0" smtClean="0"/>
              <a:t>{</a:t>
            </a:r>
          </a:p>
          <a:p>
            <a:r>
              <a:rPr lang="tr-TR" sz="1600" dirty="0" smtClean="0"/>
              <a:t>	</a:t>
            </a:r>
            <a:r>
              <a:rPr lang="tr-TR" sz="1600" dirty="0" err="1" smtClean="0"/>
              <a:t>public</a:t>
            </a:r>
            <a:r>
              <a:rPr lang="tr-TR" sz="1600" dirty="0" smtClean="0"/>
              <a:t> </a:t>
            </a:r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High</a:t>
            </a:r>
            <a:r>
              <a:rPr lang="tr-TR" sz="1600" dirty="0" smtClean="0"/>
              <a:t> = 75;</a:t>
            </a:r>
          </a:p>
          <a:p>
            <a:r>
              <a:rPr lang="tr-TR" sz="1600" dirty="0" smtClean="0"/>
              <a:t>	</a:t>
            </a:r>
            <a:r>
              <a:rPr lang="tr-TR" sz="1600" dirty="0" err="1" smtClean="0"/>
              <a:t>public</a:t>
            </a:r>
            <a:r>
              <a:rPr lang="tr-TR" sz="1600" dirty="0" smtClean="0"/>
              <a:t> </a:t>
            </a:r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Low</a:t>
            </a:r>
            <a:r>
              <a:rPr lang="tr-TR" sz="1600" dirty="0" smtClean="0"/>
              <a:t> = 45;</a:t>
            </a:r>
          </a:p>
          <a:p>
            <a:r>
              <a:rPr lang="tr-TR" sz="1600" dirty="0" smtClean="0"/>
              <a:t>}</a:t>
            </a:r>
          </a:p>
          <a:p>
            <a:r>
              <a:rPr lang="en-US" sz="1600" dirty="0" smtClean="0"/>
              <a:t>class Program // Declare class Program.</a:t>
            </a:r>
          </a:p>
          <a:p>
            <a:r>
              <a:rPr lang="tr-TR" sz="1600" dirty="0" smtClean="0"/>
              <a:t>{</a:t>
            </a:r>
          </a:p>
          <a:p>
            <a:r>
              <a:rPr lang="tr-TR" sz="1600" dirty="0" smtClean="0"/>
              <a:t>	</a:t>
            </a:r>
            <a:r>
              <a:rPr lang="tr-TR" sz="1600" dirty="0" err="1" smtClean="0"/>
              <a:t>static</a:t>
            </a:r>
            <a:r>
              <a:rPr lang="tr-TR" sz="1600" dirty="0" smtClean="0"/>
              <a:t> </a:t>
            </a:r>
            <a:r>
              <a:rPr lang="tr-TR" sz="1600" dirty="0" err="1" smtClean="0"/>
              <a:t>void</a:t>
            </a:r>
            <a:r>
              <a:rPr lang="tr-TR" sz="1600" dirty="0" smtClean="0"/>
              <a:t> </a:t>
            </a:r>
            <a:r>
              <a:rPr lang="tr-TR" sz="1600" dirty="0" err="1" smtClean="0"/>
              <a:t>Main</a:t>
            </a:r>
            <a:r>
              <a:rPr lang="tr-TR" sz="1600" dirty="0" smtClean="0"/>
              <a:t>()</a:t>
            </a:r>
          </a:p>
          <a:p>
            <a:r>
              <a:rPr lang="tr-TR" sz="1600" dirty="0" smtClean="0"/>
              <a:t>	{          </a:t>
            </a:r>
            <a:r>
              <a:rPr lang="tr-TR" sz="1600" dirty="0" err="1" smtClean="0">
                <a:solidFill>
                  <a:srgbClr val="FF0000"/>
                </a:solidFill>
              </a:rPr>
              <a:t>Variable</a:t>
            </a:r>
            <a:r>
              <a:rPr lang="tr-TR" sz="1600" dirty="0" smtClean="0">
                <a:solidFill>
                  <a:srgbClr val="FF0000"/>
                </a:solidFill>
              </a:rPr>
              <a:t> name</a:t>
            </a:r>
          </a:p>
          <a:p>
            <a:r>
              <a:rPr lang="tr-TR" sz="1600" dirty="0" smtClean="0"/>
              <a:t>	                     ↓</a:t>
            </a:r>
          </a:p>
          <a:p>
            <a:r>
              <a:rPr lang="tr-TR" sz="1600" dirty="0" smtClean="0"/>
              <a:t>	</a:t>
            </a:r>
            <a:r>
              <a:rPr lang="en-US" sz="1600" dirty="0" err="1" smtClean="0"/>
              <a:t>DaysTemp</a:t>
            </a:r>
            <a:r>
              <a:rPr lang="en-US" sz="1600" dirty="0" smtClean="0"/>
              <a:t> </a:t>
            </a:r>
            <a:r>
              <a:rPr lang="en-US" sz="1600" b="1" dirty="0" smtClean="0"/>
              <a:t>temp </a:t>
            </a:r>
            <a:r>
              <a:rPr lang="en-US" sz="1600" dirty="0" smtClean="0"/>
              <a:t>= new </a:t>
            </a:r>
            <a:r>
              <a:rPr lang="en-US" sz="1600" dirty="0" err="1" smtClean="0"/>
              <a:t>DaysTemp</a:t>
            </a:r>
            <a:r>
              <a:rPr lang="en-US" sz="1600" dirty="0" smtClean="0"/>
              <a:t>(); // Create the object.</a:t>
            </a:r>
          </a:p>
          <a:p>
            <a:r>
              <a:rPr lang="tr-TR" sz="1600" dirty="0" smtClean="0"/>
              <a:t>	</a:t>
            </a:r>
            <a:r>
              <a:rPr lang="tr-TR" sz="1600" dirty="0" err="1" smtClean="0">
                <a:solidFill>
                  <a:srgbClr val="FF0000"/>
                </a:solidFill>
              </a:rPr>
              <a:t>Variable</a:t>
            </a:r>
            <a:r>
              <a:rPr lang="tr-TR" sz="1600" dirty="0" smtClean="0">
                <a:solidFill>
                  <a:srgbClr val="FF0000"/>
                </a:solidFill>
              </a:rPr>
              <a:t> name </a:t>
            </a:r>
            <a:r>
              <a:rPr lang="tr-TR" sz="1600" dirty="0" err="1" smtClean="0">
                <a:solidFill>
                  <a:srgbClr val="FF0000"/>
                </a:solidFill>
              </a:rPr>
              <a:t>and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field</a:t>
            </a:r>
            <a:endParaRPr lang="tr-TR" sz="1600" dirty="0" smtClean="0">
              <a:solidFill>
                <a:srgbClr val="FF0000"/>
              </a:solidFill>
            </a:endParaRPr>
          </a:p>
          <a:p>
            <a:r>
              <a:rPr lang="tr-TR" sz="1600" dirty="0" smtClean="0"/>
              <a:t>	       ↓</a:t>
            </a:r>
          </a:p>
          <a:p>
            <a:r>
              <a:rPr lang="tr-TR" sz="1600" dirty="0" smtClean="0"/>
              <a:t>	</a:t>
            </a:r>
            <a:r>
              <a:rPr lang="en-US" sz="1600" b="1" dirty="0" err="1" smtClean="0"/>
              <a:t>temp.High</a:t>
            </a:r>
            <a:r>
              <a:rPr lang="en-US" sz="1600" b="1" dirty="0" smtClean="0"/>
              <a:t> </a:t>
            </a:r>
            <a:r>
              <a:rPr lang="en-US" sz="1600" dirty="0" smtClean="0"/>
              <a:t>= 85; // Assign to the fields.</a:t>
            </a:r>
          </a:p>
          <a:p>
            <a:r>
              <a:rPr lang="tr-TR" sz="1600" dirty="0" smtClean="0"/>
              <a:t>	</a:t>
            </a:r>
            <a:r>
              <a:rPr lang="en-US" sz="1600" dirty="0" err="1" smtClean="0"/>
              <a:t>temp.Low</a:t>
            </a:r>
            <a:r>
              <a:rPr lang="en-US" sz="1600" dirty="0" smtClean="0"/>
              <a:t> = 60; </a:t>
            </a:r>
            <a:r>
              <a:rPr lang="tr-TR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Variable name and field</a:t>
            </a:r>
          </a:p>
          <a:p>
            <a:r>
              <a:rPr lang="tr-TR" sz="1600" dirty="0" smtClean="0"/>
              <a:t>	                                                           ↓</a:t>
            </a:r>
          </a:p>
          <a:p>
            <a:r>
              <a:rPr lang="tr-TR" sz="1600" dirty="0" smtClean="0"/>
              <a:t>	</a:t>
            </a:r>
            <a:r>
              <a:rPr lang="en-US" sz="1600" dirty="0" err="1" smtClean="0"/>
              <a:t>Console.WriteLine</a:t>
            </a:r>
            <a:r>
              <a:rPr lang="en-US" sz="1600" dirty="0" smtClean="0"/>
              <a:t>("High: {0}", </a:t>
            </a:r>
            <a:r>
              <a:rPr lang="en-US" sz="1600" b="1" dirty="0" err="1" smtClean="0"/>
              <a:t>temp.High</a:t>
            </a:r>
            <a:r>
              <a:rPr lang="en-US" sz="1600" b="1" dirty="0" smtClean="0"/>
              <a:t> </a:t>
            </a:r>
            <a:r>
              <a:rPr lang="en-US" sz="1600" dirty="0" smtClean="0"/>
              <a:t>); // Read from fields.</a:t>
            </a:r>
          </a:p>
          <a:p>
            <a:r>
              <a:rPr lang="tr-TR" sz="1600" dirty="0" smtClean="0"/>
              <a:t>	</a:t>
            </a:r>
            <a:r>
              <a:rPr lang="tr-TR" sz="1600" dirty="0" err="1" smtClean="0"/>
              <a:t>Console</a:t>
            </a:r>
            <a:r>
              <a:rPr lang="tr-TR" sz="1600" dirty="0" smtClean="0"/>
              <a:t>.</a:t>
            </a:r>
            <a:r>
              <a:rPr lang="tr-TR" sz="1600" dirty="0" err="1" smtClean="0"/>
              <a:t>WriteLine</a:t>
            </a:r>
            <a:r>
              <a:rPr lang="tr-TR" sz="1600" dirty="0" smtClean="0"/>
              <a:t>("</a:t>
            </a:r>
            <a:r>
              <a:rPr lang="tr-TR" sz="1600" dirty="0" err="1" smtClean="0"/>
              <a:t>Low</a:t>
            </a:r>
            <a:r>
              <a:rPr lang="tr-TR" sz="1600" dirty="0" smtClean="0"/>
              <a:t>: {0}", </a:t>
            </a:r>
            <a:r>
              <a:rPr lang="tr-TR" sz="1600" dirty="0" err="1" smtClean="0"/>
              <a:t>temp</a:t>
            </a:r>
            <a:r>
              <a:rPr lang="tr-TR" sz="1600" dirty="0" smtClean="0"/>
              <a:t>.</a:t>
            </a:r>
            <a:r>
              <a:rPr lang="tr-TR" sz="1600" dirty="0" err="1" smtClean="0"/>
              <a:t>Low</a:t>
            </a:r>
            <a:r>
              <a:rPr lang="tr-TR" sz="1600" dirty="0" smtClean="0"/>
              <a:t> );</a:t>
            </a:r>
          </a:p>
          <a:p>
            <a:r>
              <a:rPr lang="tr-TR" sz="1600" dirty="0" smtClean="0"/>
              <a:t>	}</a:t>
            </a:r>
          </a:p>
          <a:p>
            <a:r>
              <a:rPr lang="tr-TR" sz="1600" dirty="0" smtClean="0"/>
              <a:t>}</a:t>
            </a:r>
            <a:endParaRPr lang="tr-TR" sz="1600" dirty="0"/>
          </a:p>
        </p:txBody>
      </p:sp>
      <p:sp>
        <p:nvSpPr>
          <p:cNvPr id="4" name="3 Metin kutusu"/>
          <p:cNvSpPr txBox="1"/>
          <p:nvPr/>
        </p:nvSpPr>
        <p:spPr>
          <a:xfrm>
            <a:off x="7164288" y="5301208"/>
            <a:ext cx="172819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tr-TR" dirty="0" err="1" smtClean="0"/>
              <a:t>High</a:t>
            </a:r>
            <a:r>
              <a:rPr lang="tr-TR" dirty="0" smtClean="0"/>
              <a:t>: 85</a:t>
            </a:r>
          </a:p>
          <a:p>
            <a:r>
              <a:rPr lang="tr-TR" dirty="0" err="1" smtClean="0"/>
              <a:t>Low</a:t>
            </a:r>
            <a:r>
              <a:rPr lang="tr-TR" dirty="0" smtClean="0"/>
              <a:t>: 60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5724128" y="0"/>
            <a:ext cx="3419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Putting</a:t>
            </a:r>
            <a:r>
              <a:rPr lang="tr-TR" b="1" dirty="0" smtClean="0"/>
              <a:t> </a:t>
            </a:r>
            <a:r>
              <a:rPr lang="tr-TR" b="1" dirty="0" err="1" smtClean="0"/>
              <a:t>It</a:t>
            </a:r>
            <a:r>
              <a:rPr lang="tr-TR" b="1" dirty="0" smtClean="0"/>
              <a:t> </a:t>
            </a:r>
            <a:r>
              <a:rPr lang="tr-TR" b="1" dirty="0" err="1" smtClean="0"/>
              <a:t>All</a:t>
            </a:r>
            <a:r>
              <a:rPr lang="tr-TR" b="1" dirty="0" smtClean="0"/>
              <a:t> </a:t>
            </a:r>
            <a:r>
              <a:rPr lang="tr-TR" b="1" dirty="0" err="1" smtClean="0"/>
              <a:t>Together</a:t>
            </a:r>
            <a:endParaRPr lang="tr-TR" b="1" dirty="0" smtClean="0"/>
          </a:p>
          <a:p>
            <a:r>
              <a:rPr lang="en-US" dirty="0" smtClean="0"/>
              <a:t>The code creates two instances and stores their references in variables named t1 and</a:t>
            </a:r>
            <a:r>
              <a:rPr lang="tr-TR" dirty="0" smtClean="0"/>
              <a:t> </a:t>
            </a:r>
            <a:r>
              <a:rPr lang="en-US" dirty="0" smtClean="0"/>
              <a:t>t2. The code demonstrates the following three</a:t>
            </a:r>
            <a:r>
              <a:rPr lang="tr-TR" dirty="0" smtClean="0"/>
              <a:t> </a:t>
            </a:r>
            <a:r>
              <a:rPr lang="en-US" dirty="0" smtClean="0"/>
              <a:t>actions discussed so far in the use of a class:</a:t>
            </a:r>
          </a:p>
          <a:p>
            <a:r>
              <a:rPr lang="tr-TR" dirty="0" smtClean="0"/>
              <a:t>• </a:t>
            </a:r>
            <a:r>
              <a:rPr lang="tr-TR" dirty="0" err="1" smtClean="0"/>
              <a:t>Declaring</a:t>
            </a:r>
            <a:r>
              <a:rPr lang="tr-TR" dirty="0" smtClean="0"/>
              <a:t> a </a:t>
            </a:r>
            <a:r>
              <a:rPr lang="tr-TR" dirty="0" err="1" smtClean="0"/>
              <a:t>class</a:t>
            </a:r>
            <a:endParaRPr lang="tr-TR" dirty="0" smtClean="0"/>
          </a:p>
          <a:p>
            <a:r>
              <a:rPr lang="en-US" dirty="0" smtClean="0"/>
              <a:t>• Creating instances of the class</a:t>
            </a:r>
          </a:p>
          <a:p>
            <a:r>
              <a:rPr lang="en-US" dirty="0" smtClean="0"/>
              <a:t>• Accessing the class members (i.e., writing to a field and reading from a field)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251520" y="0"/>
            <a:ext cx="64807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class </a:t>
            </a:r>
            <a:r>
              <a:rPr lang="en-US" sz="1600" dirty="0" err="1" smtClean="0"/>
              <a:t>DaysTemp</a:t>
            </a:r>
            <a:r>
              <a:rPr lang="en-US" sz="1600" dirty="0" smtClean="0"/>
              <a:t> // Declare the class.</a:t>
            </a:r>
          </a:p>
          <a:p>
            <a:r>
              <a:rPr lang="tr-TR" sz="1600" dirty="0" smtClean="0"/>
              <a:t>{</a:t>
            </a:r>
          </a:p>
          <a:p>
            <a:pPr lvl="1"/>
            <a:r>
              <a:rPr lang="en-US" sz="1600" dirty="0" smtClean="0"/>
              <a:t>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High, Low; // Declare the instance fields.</a:t>
            </a:r>
          </a:p>
          <a:p>
            <a:pPr lvl="1"/>
            <a:r>
              <a:rPr lang="en-US" sz="1600" dirty="0" smtClean="0"/>
              <a:t>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Average() // Declare the instance method.</a:t>
            </a:r>
          </a:p>
          <a:p>
            <a:pPr lvl="1"/>
            <a:r>
              <a:rPr lang="tr-TR" sz="1600" dirty="0" smtClean="0"/>
              <a:t>{</a:t>
            </a:r>
          </a:p>
          <a:p>
            <a:pPr lvl="1"/>
            <a:r>
              <a:rPr lang="tr-TR" sz="1600" dirty="0" err="1" smtClean="0"/>
              <a:t>return</a:t>
            </a:r>
            <a:r>
              <a:rPr lang="tr-TR" sz="1600" dirty="0" smtClean="0"/>
              <a:t> (</a:t>
            </a:r>
            <a:r>
              <a:rPr lang="tr-TR" sz="1600" dirty="0" err="1" smtClean="0"/>
              <a:t>High</a:t>
            </a:r>
            <a:r>
              <a:rPr lang="tr-TR" sz="1600" dirty="0" smtClean="0"/>
              <a:t> + </a:t>
            </a:r>
            <a:r>
              <a:rPr lang="tr-TR" sz="1600" dirty="0" err="1" smtClean="0"/>
              <a:t>Low</a:t>
            </a:r>
            <a:r>
              <a:rPr lang="tr-TR" sz="1600" dirty="0" smtClean="0"/>
              <a:t>) / 2;</a:t>
            </a:r>
          </a:p>
          <a:p>
            <a:pPr lvl="1"/>
            <a:r>
              <a:rPr lang="tr-TR" sz="1600" dirty="0" smtClean="0"/>
              <a:t>}</a:t>
            </a:r>
          </a:p>
          <a:p>
            <a:r>
              <a:rPr lang="tr-TR" sz="1600" dirty="0" smtClean="0"/>
              <a:t>}</a:t>
            </a:r>
          </a:p>
          <a:p>
            <a:r>
              <a:rPr lang="tr-TR" sz="1600" dirty="0" err="1" smtClean="0"/>
              <a:t>class</a:t>
            </a:r>
            <a:r>
              <a:rPr lang="tr-TR" sz="1600" dirty="0" smtClean="0"/>
              <a:t> Program</a:t>
            </a:r>
          </a:p>
          <a:p>
            <a:r>
              <a:rPr lang="tr-TR" sz="1600" dirty="0" smtClean="0"/>
              <a:t>{</a:t>
            </a:r>
          </a:p>
          <a:p>
            <a:pPr lvl="1"/>
            <a:r>
              <a:rPr lang="tr-TR" sz="1600" dirty="0" err="1" smtClean="0"/>
              <a:t>static</a:t>
            </a:r>
            <a:r>
              <a:rPr lang="tr-TR" sz="1600" dirty="0" smtClean="0"/>
              <a:t> </a:t>
            </a:r>
            <a:r>
              <a:rPr lang="tr-TR" sz="1600" dirty="0" err="1" smtClean="0"/>
              <a:t>void</a:t>
            </a:r>
            <a:r>
              <a:rPr lang="tr-TR" sz="1600" dirty="0" smtClean="0"/>
              <a:t> </a:t>
            </a:r>
            <a:r>
              <a:rPr lang="tr-TR" sz="1600" dirty="0" err="1" smtClean="0"/>
              <a:t>Main</a:t>
            </a:r>
            <a:r>
              <a:rPr lang="tr-TR" sz="1600" dirty="0" smtClean="0"/>
              <a:t>()</a:t>
            </a:r>
          </a:p>
          <a:p>
            <a:pPr lvl="1"/>
            <a:r>
              <a:rPr lang="tr-TR" sz="1600" dirty="0" smtClean="0"/>
              <a:t>{</a:t>
            </a:r>
          </a:p>
          <a:p>
            <a:pPr lvl="2"/>
            <a:r>
              <a:rPr lang="en-US" sz="1600" dirty="0" smtClean="0"/>
              <a:t>// Create two instances of </a:t>
            </a:r>
            <a:r>
              <a:rPr lang="en-US" sz="1600" dirty="0" err="1" smtClean="0"/>
              <a:t>DaysTemp</a:t>
            </a:r>
            <a:r>
              <a:rPr lang="en-US" sz="1600" dirty="0" smtClean="0"/>
              <a:t>.</a:t>
            </a:r>
          </a:p>
          <a:p>
            <a:pPr lvl="2"/>
            <a:r>
              <a:rPr lang="tr-TR" sz="1600" dirty="0" err="1" smtClean="0"/>
              <a:t>DaysTemp</a:t>
            </a:r>
            <a:r>
              <a:rPr lang="tr-TR" sz="1600" dirty="0" smtClean="0"/>
              <a:t> t1 = </a:t>
            </a:r>
            <a:r>
              <a:rPr lang="tr-TR" sz="1600" dirty="0" err="1" smtClean="0"/>
              <a:t>new</a:t>
            </a:r>
            <a:r>
              <a:rPr lang="tr-TR" sz="1600" dirty="0" smtClean="0"/>
              <a:t> </a:t>
            </a:r>
            <a:r>
              <a:rPr lang="tr-TR" sz="1600" dirty="0" err="1" smtClean="0"/>
              <a:t>DaysTemp</a:t>
            </a:r>
            <a:r>
              <a:rPr lang="tr-TR" sz="1600" dirty="0" smtClean="0"/>
              <a:t>();</a:t>
            </a:r>
          </a:p>
          <a:p>
            <a:pPr lvl="2"/>
            <a:r>
              <a:rPr lang="tr-TR" sz="1600" dirty="0" err="1" smtClean="0"/>
              <a:t>DaysTemp</a:t>
            </a:r>
            <a:r>
              <a:rPr lang="tr-TR" sz="1600" dirty="0" smtClean="0"/>
              <a:t> t2 = </a:t>
            </a:r>
            <a:r>
              <a:rPr lang="tr-TR" sz="1600" dirty="0" err="1" smtClean="0"/>
              <a:t>new</a:t>
            </a:r>
            <a:r>
              <a:rPr lang="tr-TR" sz="1600" dirty="0" smtClean="0"/>
              <a:t> </a:t>
            </a:r>
            <a:r>
              <a:rPr lang="tr-TR" sz="1600" dirty="0" err="1" smtClean="0"/>
              <a:t>DaysTemp</a:t>
            </a:r>
            <a:r>
              <a:rPr lang="tr-TR" sz="1600" dirty="0" smtClean="0"/>
              <a:t>();</a:t>
            </a:r>
          </a:p>
          <a:p>
            <a:pPr lvl="2"/>
            <a:r>
              <a:rPr lang="en-US" sz="1600" dirty="0" smtClean="0"/>
              <a:t>// Write to the fields of each instance.</a:t>
            </a:r>
          </a:p>
          <a:p>
            <a:pPr lvl="2"/>
            <a:r>
              <a:rPr lang="tr-TR" sz="1600" dirty="0" smtClean="0"/>
              <a:t>t1.</a:t>
            </a:r>
            <a:r>
              <a:rPr lang="tr-TR" sz="1600" dirty="0" err="1" smtClean="0"/>
              <a:t>High</a:t>
            </a:r>
            <a:r>
              <a:rPr lang="tr-TR" sz="1600" dirty="0" smtClean="0"/>
              <a:t> = 76; t1.</a:t>
            </a:r>
            <a:r>
              <a:rPr lang="tr-TR" sz="1600" dirty="0" err="1" smtClean="0"/>
              <a:t>Low</a:t>
            </a:r>
            <a:r>
              <a:rPr lang="tr-TR" sz="1600" dirty="0" smtClean="0"/>
              <a:t> = 57;</a:t>
            </a:r>
          </a:p>
          <a:p>
            <a:pPr lvl="2"/>
            <a:r>
              <a:rPr lang="tr-TR" sz="1600" dirty="0" smtClean="0"/>
              <a:t>t2.</a:t>
            </a:r>
            <a:r>
              <a:rPr lang="tr-TR" sz="1600" dirty="0" err="1" smtClean="0"/>
              <a:t>High</a:t>
            </a:r>
            <a:r>
              <a:rPr lang="tr-TR" sz="1600" dirty="0" smtClean="0"/>
              <a:t> = 75; t2.</a:t>
            </a:r>
            <a:r>
              <a:rPr lang="tr-TR" sz="1600" dirty="0" err="1" smtClean="0"/>
              <a:t>Low</a:t>
            </a:r>
            <a:r>
              <a:rPr lang="tr-TR" sz="1600" dirty="0" smtClean="0"/>
              <a:t> = 53;</a:t>
            </a:r>
          </a:p>
          <a:p>
            <a:pPr lvl="2"/>
            <a:r>
              <a:rPr lang="en-US" sz="1600" dirty="0" smtClean="0"/>
              <a:t>// Read from the fields of each instance and call a method of</a:t>
            </a:r>
          </a:p>
          <a:p>
            <a:pPr lvl="2"/>
            <a:r>
              <a:rPr lang="tr-TR" sz="1600" dirty="0" smtClean="0"/>
              <a:t>// </a:t>
            </a:r>
            <a:r>
              <a:rPr lang="tr-TR" sz="1600" dirty="0" err="1" smtClean="0"/>
              <a:t>each</a:t>
            </a:r>
            <a:r>
              <a:rPr lang="tr-TR" sz="1600" dirty="0" smtClean="0"/>
              <a:t> </a:t>
            </a:r>
            <a:r>
              <a:rPr lang="tr-TR" sz="1600" dirty="0" err="1" smtClean="0"/>
              <a:t>instance</a:t>
            </a:r>
            <a:r>
              <a:rPr lang="tr-TR" sz="1600" dirty="0" smtClean="0"/>
              <a:t>.</a:t>
            </a:r>
          </a:p>
          <a:p>
            <a:pPr lvl="2"/>
            <a:r>
              <a:rPr lang="tr-TR" sz="1600" dirty="0" err="1" smtClean="0"/>
              <a:t>Console</a:t>
            </a:r>
            <a:r>
              <a:rPr lang="tr-TR" sz="1600" dirty="0" smtClean="0"/>
              <a:t>.</a:t>
            </a:r>
            <a:r>
              <a:rPr lang="tr-TR" sz="1600" dirty="0" err="1" smtClean="0"/>
              <a:t>WriteLine</a:t>
            </a:r>
            <a:r>
              <a:rPr lang="tr-TR" sz="1600" dirty="0" smtClean="0"/>
              <a:t>("t1: {0}, {1}, {2}",</a:t>
            </a:r>
          </a:p>
          <a:p>
            <a:pPr lvl="2"/>
            <a:r>
              <a:rPr lang="tr-TR" sz="1600" dirty="0" smtClean="0"/>
              <a:t>t1.</a:t>
            </a:r>
            <a:r>
              <a:rPr lang="tr-TR" sz="1600" dirty="0" err="1" smtClean="0"/>
              <a:t>High</a:t>
            </a:r>
            <a:r>
              <a:rPr lang="tr-TR" sz="1600" dirty="0" smtClean="0"/>
              <a:t>, t1.</a:t>
            </a:r>
            <a:r>
              <a:rPr lang="tr-TR" sz="1600" dirty="0" err="1" smtClean="0"/>
              <a:t>Low</a:t>
            </a:r>
            <a:r>
              <a:rPr lang="tr-TR" sz="1600" dirty="0" smtClean="0"/>
              <a:t>, t1.</a:t>
            </a:r>
            <a:r>
              <a:rPr lang="tr-TR" sz="1600" dirty="0" err="1" smtClean="0"/>
              <a:t>Average</a:t>
            </a:r>
            <a:r>
              <a:rPr lang="tr-TR" sz="1600" dirty="0" smtClean="0"/>
              <a:t>() );</a:t>
            </a:r>
          </a:p>
          <a:p>
            <a:pPr lvl="2"/>
            <a:r>
              <a:rPr lang="tr-TR" sz="1600" dirty="0" err="1" smtClean="0"/>
              <a:t>Console</a:t>
            </a:r>
            <a:r>
              <a:rPr lang="tr-TR" sz="1600" dirty="0" smtClean="0"/>
              <a:t>.</a:t>
            </a:r>
            <a:r>
              <a:rPr lang="tr-TR" sz="1600" dirty="0" err="1" smtClean="0"/>
              <a:t>WriteLine</a:t>
            </a:r>
            <a:r>
              <a:rPr lang="tr-TR" sz="1600" dirty="0" smtClean="0"/>
              <a:t>("t2: {0}, {1}, {2}",</a:t>
            </a:r>
          </a:p>
          <a:p>
            <a:pPr lvl="2"/>
            <a:r>
              <a:rPr lang="tr-TR" sz="1600" b="1" dirty="0" smtClean="0"/>
              <a:t>t2.</a:t>
            </a:r>
            <a:r>
              <a:rPr lang="tr-TR" sz="1600" b="1" dirty="0" err="1" smtClean="0"/>
              <a:t>High</a:t>
            </a:r>
            <a:r>
              <a:rPr lang="tr-TR" sz="1600" b="1" dirty="0" smtClean="0"/>
              <a:t>, t2.</a:t>
            </a:r>
            <a:r>
              <a:rPr lang="tr-TR" sz="1600" b="1" dirty="0" err="1" smtClean="0"/>
              <a:t>Low</a:t>
            </a:r>
            <a:r>
              <a:rPr lang="tr-TR" sz="1600" b="1" dirty="0" smtClean="0"/>
              <a:t>, t2.</a:t>
            </a:r>
            <a:r>
              <a:rPr lang="tr-TR" sz="1600" b="1" dirty="0" err="1" smtClean="0"/>
              <a:t>Average</a:t>
            </a:r>
            <a:r>
              <a:rPr lang="tr-TR" sz="1600" b="1" dirty="0" smtClean="0"/>
              <a:t>() </a:t>
            </a:r>
            <a:r>
              <a:rPr lang="tr-TR" sz="1600" dirty="0" smtClean="0"/>
              <a:t>);</a:t>
            </a:r>
          </a:p>
          <a:p>
            <a:pPr lvl="2"/>
            <a:r>
              <a:rPr lang="tr-TR" sz="1600" dirty="0" smtClean="0"/>
              <a:t>  ↑           ↑              ↑</a:t>
            </a:r>
          </a:p>
          <a:p>
            <a:pPr lvl="1"/>
            <a:r>
              <a:rPr lang="tr-TR" sz="1600" dirty="0" smtClean="0"/>
              <a:t>}          </a:t>
            </a:r>
            <a:r>
              <a:rPr lang="tr-TR" sz="1600" dirty="0" err="1" smtClean="0">
                <a:solidFill>
                  <a:srgbClr val="FF0000"/>
                </a:solidFill>
              </a:rPr>
              <a:t>Field</a:t>
            </a:r>
            <a:r>
              <a:rPr lang="tr-TR" sz="1600" dirty="0" smtClean="0">
                <a:solidFill>
                  <a:srgbClr val="FF0000"/>
                </a:solidFill>
              </a:rPr>
              <a:t>     </a:t>
            </a:r>
            <a:r>
              <a:rPr lang="tr-TR" sz="1600" dirty="0" err="1" smtClean="0">
                <a:solidFill>
                  <a:srgbClr val="FF0000"/>
                </a:solidFill>
              </a:rPr>
              <a:t>Field</a:t>
            </a:r>
            <a:r>
              <a:rPr lang="tr-TR" sz="1600" dirty="0" smtClean="0">
                <a:solidFill>
                  <a:srgbClr val="FF0000"/>
                </a:solidFill>
              </a:rPr>
              <a:t>       </a:t>
            </a:r>
            <a:r>
              <a:rPr lang="tr-TR" sz="1600" dirty="0" err="1" smtClean="0">
                <a:solidFill>
                  <a:srgbClr val="FF0000"/>
                </a:solidFill>
              </a:rPr>
              <a:t>Method</a:t>
            </a:r>
            <a:endParaRPr lang="tr-TR" sz="1600" dirty="0" smtClean="0">
              <a:solidFill>
                <a:srgbClr val="FF0000"/>
              </a:solidFill>
            </a:endParaRPr>
          </a:p>
          <a:p>
            <a:r>
              <a:rPr lang="tr-TR" sz="1600" dirty="0" smtClean="0"/>
              <a:t>}</a:t>
            </a:r>
            <a:endParaRPr lang="tr-TR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38754" t="43700" r="36572" b="32360"/>
          <a:stretch>
            <a:fillRect/>
          </a:stretch>
        </p:blipFill>
        <p:spPr bwMode="auto">
          <a:xfrm>
            <a:off x="5724127" y="4913784"/>
            <a:ext cx="341987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6660232" y="3645024"/>
            <a:ext cx="223224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t1: 76, 57, 66</a:t>
            </a:r>
          </a:p>
          <a:p>
            <a:r>
              <a:rPr lang="tr-TR" dirty="0" smtClean="0"/>
              <a:t>t2: 75, 53, 64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95536" y="548680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C# class can have any number of data and function members. The members can be any</a:t>
            </a:r>
            <a:r>
              <a:rPr lang="tr-TR" sz="2400" dirty="0" smtClean="0"/>
              <a:t> </a:t>
            </a:r>
            <a:r>
              <a:rPr lang="en-US" sz="2400" dirty="0" smtClean="0"/>
              <a:t>combination of nine possible member types. These member types are</a:t>
            </a:r>
            <a:r>
              <a:rPr lang="tr-TR" sz="2400" dirty="0" smtClean="0"/>
              <a:t> </a:t>
            </a:r>
            <a:r>
              <a:rPr lang="tr-TR" sz="2400" dirty="0" err="1" smtClean="0"/>
              <a:t>listed</a:t>
            </a:r>
            <a:r>
              <a:rPr lang="tr-TR" sz="2400" dirty="0" smtClean="0"/>
              <a:t> in </a:t>
            </a:r>
            <a:r>
              <a:rPr lang="tr-TR" sz="2400" dirty="0" err="1" smtClean="0"/>
              <a:t>table</a:t>
            </a:r>
            <a:r>
              <a:rPr lang="tr-TR" sz="2400" dirty="0" smtClean="0"/>
              <a:t>.</a:t>
            </a:r>
          </a:p>
          <a:p>
            <a:endParaRPr lang="tr-TR" sz="2400" dirty="0" smtClean="0"/>
          </a:p>
          <a:p>
            <a:endParaRPr lang="tr-T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2512" t="62599" r="36145" b="13461"/>
          <a:stretch>
            <a:fillRect/>
          </a:stretch>
        </p:blipFill>
        <p:spPr bwMode="auto">
          <a:xfrm>
            <a:off x="539552" y="2852936"/>
            <a:ext cx="785266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323528" y="404664"/>
            <a:ext cx="828092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 smtClean="0"/>
              <a:t>Declaring</a:t>
            </a:r>
            <a:r>
              <a:rPr lang="tr-TR" sz="2000" b="1" dirty="0" smtClean="0"/>
              <a:t> a </a:t>
            </a:r>
            <a:r>
              <a:rPr lang="tr-TR" sz="2000" b="1" dirty="0" err="1" smtClean="0"/>
              <a:t>Class</a:t>
            </a:r>
            <a:endParaRPr lang="tr-TR" sz="2000" b="1" dirty="0" smtClean="0"/>
          </a:p>
          <a:p>
            <a:endParaRPr lang="en-US" sz="2000" i="1" dirty="0" smtClean="0"/>
          </a:p>
          <a:p>
            <a:r>
              <a:rPr lang="en-US" sz="2000" dirty="0" smtClean="0"/>
              <a:t>A </a:t>
            </a:r>
            <a:r>
              <a:rPr lang="en-US" sz="2000" i="1" dirty="0" smtClean="0"/>
              <a:t>class declaration defines the characteristics and members of a new class. It does not create</a:t>
            </a:r>
            <a:r>
              <a:rPr lang="tr-TR" sz="2000" i="1" dirty="0" smtClean="0"/>
              <a:t> </a:t>
            </a:r>
            <a:r>
              <a:rPr lang="en-US" sz="2000" dirty="0" smtClean="0"/>
              <a:t>an instance of the class, but creates the template from which class instances will be created.</a:t>
            </a:r>
            <a:endParaRPr lang="tr-TR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class declaration provides the following:</a:t>
            </a:r>
          </a:p>
          <a:p>
            <a:r>
              <a:rPr lang="tr-TR" sz="2000" dirty="0" smtClean="0"/>
              <a:t>•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class</a:t>
            </a:r>
            <a:r>
              <a:rPr lang="tr-TR" sz="2000" dirty="0" smtClean="0"/>
              <a:t> name</a:t>
            </a:r>
          </a:p>
          <a:p>
            <a:r>
              <a:rPr lang="en-US" sz="2000" dirty="0" smtClean="0"/>
              <a:t>• The members of the class</a:t>
            </a:r>
          </a:p>
          <a:p>
            <a:r>
              <a:rPr lang="en-US" sz="2000" dirty="0" smtClean="0"/>
              <a:t>• The characteristics of the class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en-US" dirty="0" smtClean="0"/>
              <a:t>The following is an example of the minimum syntax for a class declaration. The curly</a:t>
            </a:r>
          </a:p>
          <a:p>
            <a:r>
              <a:rPr lang="en-US" dirty="0" smtClean="0"/>
              <a:t>braces contain the member declarations that make up the </a:t>
            </a:r>
            <a:r>
              <a:rPr lang="en-US" i="1" dirty="0" smtClean="0"/>
              <a:t>class body. Class members can be</a:t>
            </a:r>
            <a:r>
              <a:rPr lang="tr-TR" i="1" dirty="0" smtClean="0"/>
              <a:t> </a:t>
            </a:r>
            <a:r>
              <a:rPr lang="en-US" dirty="0" smtClean="0"/>
              <a:t>declared in any order inside the class body. This means that it is perfectly fine for the declaration</a:t>
            </a:r>
            <a:r>
              <a:rPr lang="tr-TR" dirty="0" smtClean="0"/>
              <a:t> </a:t>
            </a:r>
            <a:r>
              <a:rPr lang="en-US" dirty="0" smtClean="0"/>
              <a:t>of a member to refer to another member that is not yet defined until further down in the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declaration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MyExcellentClass</a:t>
            </a:r>
            <a:endParaRPr lang="tr-TR" dirty="0" smtClean="0"/>
          </a:p>
          <a:p>
            <a:r>
              <a:rPr lang="tr-TR" dirty="0" smtClean="0"/>
              <a:t>{</a:t>
            </a:r>
          </a:p>
          <a:p>
            <a:r>
              <a:rPr lang="tr-TR" i="1" dirty="0" err="1" smtClean="0"/>
              <a:t>MemberDeclarations</a:t>
            </a:r>
            <a:endParaRPr lang="tr-TR" i="1" dirty="0" smtClean="0"/>
          </a:p>
          <a:p>
            <a:r>
              <a:rPr lang="tr-TR" dirty="0" smtClean="0"/>
              <a:t>}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323528" y="404664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example, the following code shows the outlines of two class declarations: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tr-TR" sz="2400" dirty="0" smtClean="0"/>
              <a:t>	</a:t>
            </a:r>
            <a:r>
              <a:rPr lang="tr-TR" sz="2400" dirty="0" err="1" smtClean="0"/>
              <a:t>class</a:t>
            </a:r>
            <a:r>
              <a:rPr lang="tr-TR" sz="2400" dirty="0" smtClean="0"/>
              <a:t> Dealer 	// </a:t>
            </a:r>
            <a:r>
              <a:rPr lang="tr-TR" sz="2400" dirty="0" err="1" smtClean="0"/>
              <a:t>Class</a:t>
            </a:r>
            <a:r>
              <a:rPr lang="tr-TR" sz="2400" dirty="0" smtClean="0"/>
              <a:t> </a:t>
            </a:r>
            <a:r>
              <a:rPr lang="tr-TR" sz="2400" dirty="0" err="1" smtClean="0"/>
              <a:t>declaration</a:t>
            </a:r>
            <a:endParaRPr lang="tr-TR" sz="2400" dirty="0" smtClean="0"/>
          </a:p>
          <a:p>
            <a:r>
              <a:rPr lang="tr-TR" sz="2400" dirty="0" smtClean="0"/>
              <a:t>	{</a:t>
            </a:r>
          </a:p>
          <a:p>
            <a:r>
              <a:rPr lang="tr-TR" sz="2400" dirty="0" smtClean="0"/>
              <a:t>	...</a:t>
            </a:r>
          </a:p>
          <a:p>
            <a:r>
              <a:rPr lang="tr-TR" sz="2400" dirty="0" smtClean="0"/>
              <a:t>	}</a:t>
            </a:r>
          </a:p>
          <a:p>
            <a:endParaRPr lang="tr-TR" sz="2400" dirty="0" smtClean="0"/>
          </a:p>
          <a:p>
            <a:r>
              <a:rPr lang="tr-TR" sz="2400" dirty="0" smtClean="0"/>
              <a:t>	</a:t>
            </a:r>
            <a:r>
              <a:rPr lang="tr-TR" sz="2400" dirty="0" err="1" smtClean="0"/>
              <a:t>class</a:t>
            </a:r>
            <a:r>
              <a:rPr lang="tr-TR" sz="2400" dirty="0" smtClean="0"/>
              <a:t> </a:t>
            </a:r>
            <a:r>
              <a:rPr lang="tr-TR" sz="2400" dirty="0" err="1" smtClean="0"/>
              <a:t>Player</a:t>
            </a:r>
            <a:r>
              <a:rPr lang="tr-TR" sz="2400" dirty="0" smtClean="0"/>
              <a:t> 	// </a:t>
            </a:r>
            <a:r>
              <a:rPr lang="tr-TR" sz="2400" dirty="0" err="1" smtClean="0"/>
              <a:t>Class</a:t>
            </a:r>
            <a:r>
              <a:rPr lang="tr-TR" sz="2400" dirty="0" smtClean="0"/>
              <a:t> </a:t>
            </a:r>
            <a:r>
              <a:rPr lang="tr-TR" sz="2400" dirty="0" err="1" smtClean="0"/>
              <a:t>declaration</a:t>
            </a:r>
            <a:endParaRPr lang="tr-TR" sz="2400" dirty="0" smtClean="0"/>
          </a:p>
          <a:p>
            <a:r>
              <a:rPr lang="tr-TR" sz="2400" dirty="0" smtClean="0"/>
              <a:t>	{</a:t>
            </a:r>
          </a:p>
          <a:p>
            <a:r>
              <a:rPr lang="tr-TR" sz="2400" dirty="0" smtClean="0"/>
              <a:t>	...</a:t>
            </a:r>
          </a:p>
          <a:p>
            <a:r>
              <a:rPr lang="tr-TR" sz="2400" dirty="0" smtClean="0"/>
              <a:t>	}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67544" y="332656"/>
            <a:ext cx="813690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Class</a:t>
            </a:r>
            <a:r>
              <a:rPr lang="tr-TR" b="1" dirty="0" smtClean="0"/>
              <a:t> </a:t>
            </a:r>
            <a:r>
              <a:rPr lang="tr-TR" b="1" dirty="0" err="1" smtClean="0"/>
              <a:t>Members</a:t>
            </a:r>
            <a:endParaRPr lang="tr-TR" b="1" dirty="0" smtClean="0"/>
          </a:p>
          <a:p>
            <a:r>
              <a:rPr lang="en-US" dirty="0" smtClean="0"/>
              <a:t>Fields and methods are the most important of the class member types. Fields are data members</a:t>
            </a:r>
            <a:r>
              <a:rPr lang="tr-TR" dirty="0" smtClean="0"/>
              <a:t> </a:t>
            </a:r>
            <a:r>
              <a:rPr lang="en-US" dirty="0" smtClean="0"/>
              <a:t>and methods are function members.</a:t>
            </a:r>
            <a:endParaRPr lang="tr-TR" dirty="0" smtClean="0"/>
          </a:p>
          <a:p>
            <a:r>
              <a:rPr lang="tr-TR" b="1" dirty="0" err="1" smtClean="0"/>
              <a:t>Fields</a:t>
            </a:r>
            <a:endParaRPr lang="tr-TR" b="1" dirty="0" smtClean="0"/>
          </a:p>
          <a:p>
            <a:r>
              <a:rPr lang="en-US" dirty="0" smtClean="0"/>
              <a:t>A </a:t>
            </a:r>
            <a:r>
              <a:rPr lang="en-US" i="1" dirty="0" smtClean="0"/>
              <a:t>field is a variable that belongs to a class.</a:t>
            </a:r>
          </a:p>
          <a:p>
            <a:r>
              <a:rPr lang="en-US" dirty="0" smtClean="0"/>
              <a:t>• It can be of any type, either predefined or user-defined.</a:t>
            </a:r>
          </a:p>
          <a:p>
            <a:r>
              <a:rPr lang="en-US" dirty="0" smtClean="0"/>
              <a:t>• Like all variables, fields store data, and have the following characteristics:</a:t>
            </a:r>
          </a:p>
          <a:p>
            <a:r>
              <a:rPr lang="en-US" dirty="0" smtClean="0"/>
              <a:t>– They can be written to.</a:t>
            </a:r>
          </a:p>
          <a:p>
            <a:r>
              <a:rPr lang="en-US" dirty="0" smtClean="0"/>
              <a:t>– They can be read from.</a:t>
            </a:r>
          </a:p>
          <a:p>
            <a:r>
              <a:rPr lang="en-US" dirty="0" smtClean="0"/>
              <a:t>The minimum syntax for declaring a field is the following:</a:t>
            </a:r>
            <a:endParaRPr lang="tr-TR" dirty="0" smtClean="0"/>
          </a:p>
          <a:p>
            <a:r>
              <a:rPr lang="tr-TR" dirty="0" smtClean="0"/>
              <a:t>                </a:t>
            </a:r>
            <a:r>
              <a:rPr lang="tr-TR" dirty="0" err="1" smtClean="0"/>
              <a:t>Type</a:t>
            </a:r>
            <a:endParaRPr lang="tr-TR" dirty="0" smtClean="0"/>
          </a:p>
          <a:p>
            <a:r>
              <a:rPr lang="tr-TR" dirty="0" smtClean="0"/>
              <a:t>                  ↓</a:t>
            </a:r>
          </a:p>
          <a:p>
            <a:r>
              <a:rPr lang="tr-TR" i="1" dirty="0" smtClean="0"/>
              <a:t>	</a:t>
            </a:r>
            <a:r>
              <a:rPr lang="tr-TR" i="1" dirty="0" err="1" smtClean="0"/>
              <a:t>Type</a:t>
            </a:r>
            <a:r>
              <a:rPr lang="tr-TR" i="1" dirty="0" smtClean="0"/>
              <a:t> </a:t>
            </a:r>
            <a:r>
              <a:rPr lang="tr-TR" i="1" dirty="0" err="1" smtClean="0"/>
              <a:t>Identifier</a:t>
            </a:r>
            <a:r>
              <a:rPr lang="tr-TR" i="1" dirty="0" smtClean="0"/>
              <a:t>;</a:t>
            </a:r>
          </a:p>
          <a:p>
            <a:r>
              <a:rPr lang="tr-TR" dirty="0" smtClean="0"/>
              <a:t>                                ↑</a:t>
            </a:r>
          </a:p>
          <a:p>
            <a:r>
              <a:rPr lang="tr-TR" dirty="0" smtClean="0"/>
              <a:t>           	        </a:t>
            </a:r>
            <a:r>
              <a:rPr lang="tr-TR" dirty="0" err="1" smtClean="0"/>
              <a:t>Field</a:t>
            </a:r>
            <a:r>
              <a:rPr lang="tr-TR" dirty="0" smtClean="0"/>
              <a:t> name</a:t>
            </a:r>
          </a:p>
          <a:p>
            <a:r>
              <a:rPr lang="en-US" dirty="0" smtClean="0"/>
              <a:t>For example, the following class contains the declaration of field </a:t>
            </a:r>
            <a:r>
              <a:rPr lang="en-US" dirty="0" err="1" smtClean="0"/>
              <a:t>MyField</a:t>
            </a:r>
            <a:r>
              <a:rPr lang="en-US" dirty="0" smtClean="0"/>
              <a:t>, which can store</a:t>
            </a:r>
            <a:r>
              <a:rPr lang="tr-TR" dirty="0" smtClean="0"/>
              <a:t> an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:</a:t>
            </a:r>
          </a:p>
          <a:p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MyClass</a:t>
            </a:r>
            <a:endParaRPr lang="tr-TR" dirty="0" smtClean="0"/>
          </a:p>
          <a:p>
            <a:r>
              <a:rPr lang="tr-TR" dirty="0" smtClean="0"/>
              <a:t>{ </a:t>
            </a:r>
            <a:r>
              <a:rPr lang="tr-TR" dirty="0" err="1" smtClean="0"/>
              <a:t>Type</a:t>
            </a:r>
            <a:endParaRPr lang="tr-TR" dirty="0" smtClean="0"/>
          </a:p>
          <a:p>
            <a:r>
              <a:rPr lang="tr-TR" dirty="0" smtClean="0"/>
              <a:t>   ↓</a:t>
            </a:r>
          </a:p>
          <a:p>
            <a:r>
              <a:rPr lang="tr-TR" dirty="0" smtClean="0"/>
              <a:t>  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MyField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      ↑</a:t>
            </a:r>
          </a:p>
          <a:p>
            <a:r>
              <a:rPr lang="tr-TR" dirty="0" smtClean="0"/>
              <a:t>}    </a:t>
            </a:r>
            <a:r>
              <a:rPr lang="tr-TR" dirty="0" err="1" smtClean="0"/>
              <a:t>Field</a:t>
            </a:r>
            <a:r>
              <a:rPr lang="tr-TR" dirty="0" smtClean="0"/>
              <a:t> name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251520" y="260648"/>
            <a:ext cx="835292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Explicit and Implicit Field Initialization</a:t>
            </a:r>
          </a:p>
          <a:p>
            <a:r>
              <a:rPr lang="en-US" dirty="0" smtClean="0"/>
              <a:t>Since a field is a kind of variable, the syntax for a field </a:t>
            </a:r>
            <a:r>
              <a:rPr lang="en-US" dirty="0" err="1" smtClean="0"/>
              <a:t>initializer</a:t>
            </a:r>
            <a:r>
              <a:rPr lang="en-US" dirty="0" smtClean="0"/>
              <a:t> is the same as that of the variable</a:t>
            </a:r>
            <a:r>
              <a:rPr lang="tr-TR" dirty="0" smtClean="0"/>
              <a:t> </a:t>
            </a:r>
            <a:r>
              <a:rPr lang="en-US" dirty="0" err="1" smtClean="0"/>
              <a:t>initializer</a:t>
            </a:r>
            <a:endParaRPr lang="tr-TR" dirty="0" smtClean="0"/>
          </a:p>
          <a:p>
            <a:endParaRPr lang="en-US" dirty="0" smtClean="0"/>
          </a:p>
          <a:p>
            <a:r>
              <a:rPr lang="en-US" dirty="0" smtClean="0"/>
              <a:t>• A </a:t>
            </a:r>
            <a:r>
              <a:rPr lang="en-US" i="1" dirty="0" smtClean="0"/>
              <a:t>field </a:t>
            </a:r>
            <a:r>
              <a:rPr lang="en-US" i="1" dirty="0" err="1" smtClean="0"/>
              <a:t>initializer</a:t>
            </a:r>
            <a:r>
              <a:rPr lang="en-US" i="1" dirty="0" smtClean="0"/>
              <a:t> is part of the field declaration, and consists of an equals sign followed</a:t>
            </a:r>
          </a:p>
          <a:p>
            <a:r>
              <a:rPr lang="en-US" dirty="0" smtClean="0"/>
              <a:t>by an expression that evaluates to a value.</a:t>
            </a:r>
          </a:p>
          <a:p>
            <a:r>
              <a:rPr lang="en-US" dirty="0" smtClean="0"/>
              <a:t>• The initialization value </a:t>
            </a:r>
            <a:r>
              <a:rPr lang="en-US" i="1" dirty="0" smtClean="0"/>
              <a:t>must be determinable at compile time.</a:t>
            </a:r>
            <a:endParaRPr lang="tr-TR" i="1" dirty="0" smtClean="0"/>
          </a:p>
          <a:p>
            <a:endParaRPr lang="tr-TR" i="1" dirty="0" smtClean="0"/>
          </a:p>
          <a:p>
            <a:r>
              <a:rPr lang="tr-TR" dirty="0" smtClean="0"/>
              <a:t>	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MyClass</a:t>
            </a:r>
            <a:endParaRPr lang="tr-TR" dirty="0" smtClean="0"/>
          </a:p>
          <a:p>
            <a:r>
              <a:rPr lang="tr-TR" dirty="0" smtClean="0"/>
              <a:t>	{</a:t>
            </a:r>
          </a:p>
          <a:p>
            <a:r>
              <a:rPr lang="tr-TR" dirty="0" smtClean="0"/>
              <a:t>		</a:t>
            </a:r>
            <a:r>
              <a:rPr lang="tr-TR" dirty="0" err="1" smtClean="0"/>
              <a:t>int</a:t>
            </a:r>
            <a:r>
              <a:rPr lang="tr-TR" dirty="0" smtClean="0"/>
              <a:t> F1 = 17;</a:t>
            </a:r>
          </a:p>
          <a:p>
            <a:r>
              <a:rPr lang="tr-TR" dirty="0" smtClean="0"/>
              <a:t>	} 	          ↑</a:t>
            </a:r>
          </a:p>
          <a:p>
            <a:r>
              <a:rPr lang="tr-TR" dirty="0" smtClean="0"/>
              <a:t>		</a:t>
            </a:r>
            <a:r>
              <a:rPr lang="tr-TR" dirty="0" err="1" smtClean="0"/>
              <a:t>Field</a:t>
            </a:r>
            <a:r>
              <a:rPr lang="tr-TR" dirty="0" smtClean="0"/>
              <a:t> </a:t>
            </a:r>
            <a:r>
              <a:rPr lang="tr-TR" dirty="0" err="1" smtClean="0"/>
              <a:t>initializer</a:t>
            </a:r>
            <a:endParaRPr lang="tr-TR" dirty="0" smtClean="0"/>
          </a:p>
          <a:p>
            <a:r>
              <a:rPr lang="en-US" dirty="0" smtClean="0"/>
              <a:t>• If no </a:t>
            </a:r>
            <a:r>
              <a:rPr lang="en-US" dirty="0" err="1" smtClean="0"/>
              <a:t>initializer</a:t>
            </a:r>
            <a:r>
              <a:rPr lang="en-US" dirty="0" smtClean="0"/>
              <a:t> is used, the value of a field is set by the compiler to a default value, determined</a:t>
            </a:r>
            <a:r>
              <a:rPr lang="tr-TR" dirty="0" smtClean="0"/>
              <a:t>  </a:t>
            </a:r>
            <a:r>
              <a:rPr lang="en-US" dirty="0" smtClean="0"/>
              <a:t>by the type of the field, the default value for each type is 0, and false</a:t>
            </a:r>
            <a:r>
              <a:rPr lang="tr-TR" dirty="0" smtClean="0"/>
              <a:t>  </a:t>
            </a:r>
            <a:r>
              <a:rPr lang="en-US" dirty="0" smtClean="0"/>
              <a:t>for </a:t>
            </a:r>
            <a:r>
              <a:rPr lang="en-US" dirty="0" err="1" smtClean="0"/>
              <a:t>bool</a:t>
            </a:r>
            <a:r>
              <a:rPr lang="en-US" dirty="0" smtClean="0"/>
              <a:t>. The default for reference types is null.</a:t>
            </a:r>
            <a:endParaRPr lang="tr-TR" dirty="0" smtClean="0"/>
          </a:p>
          <a:p>
            <a:r>
              <a:rPr lang="tr-TR" dirty="0" smtClean="0"/>
              <a:t>	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MyClass</a:t>
            </a:r>
            <a:endParaRPr lang="tr-TR" dirty="0" smtClean="0"/>
          </a:p>
          <a:p>
            <a:r>
              <a:rPr lang="tr-TR" dirty="0" smtClean="0"/>
              <a:t>	{</a:t>
            </a:r>
          </a:p>
          <a:p>
            <a:r>
              <a:rPr lang="tr-TR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F1; // Initialized to 0 - value type</a:t>
            </a:r>
          </a:p>
          <a:p>
            <a:r>
              <a:rPr lang="tr-TR" dirty="0" smtClean="0"/>
              <a:t>		</a:t>
            </a:r>
            <a:r>
              <a:rPr lang="en-US" dirty="0" smtClean="0"/>
              <a:t>string F2; // Initialized to null - reference type</a:t>
            </a:r>
          </a:p>
          <a:p>
            <a:r>
              <a:rPr lang="tr-TR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F3 = 25; // Initialized to 25</a:t>
            </a:r>
          </a:p>
          <a:p>
            <a:r>
              <a:rPr lang="tr-TR" dirty="0" smtClean="0"/>
              <a:t>		</a:t>
            </a:r>
            <a:r>
              <a:rPr lang="en-US" dirty="0" smtClean="0"/>
              <a:t>string F4 = "</a:t>
            </a:r>
            <a:r>
              <a:rPr lang="en-US" dirty="0" err="1" smtClean="0"/>
              <a:t>abcd</a:t>
            </a:r>
            <a:r>
              <a:rPr lang="en-US" dirty="0" smtClean="0"/>
              <a:t>"; // Initialized to "</a:t>
            </a:r>
            <a:r>
              <a:rPr lang="en-US" dirty="0" err="1" smtClean="0"/>
              <a:t>abcd</a:t>
            </a:r>
            <a:r>
              <a:rPr lang="en-US" dirty="0" smtClean="0"/>
              <a:t>"</a:t>
            </a:r>
          </a:p>
          <a:p>
            <a:r>
              <a:rPr lang="tr-TR" dirty="0" smtClean="0"/>
              <a:t>	}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404664"/>
            <a:ext cx="864096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 smtClean="0"/>
              <a:t>Methods</a:t>
            </a:r>
            <a:endParaRPr lang="tr-TR" sz="2000" b="1" dirty="0" smtClean="0"/>
          </a:p>
          <a:p>
            <a:r>
              <a:rPr lang="en-US" sz="2000" dirty="0" smtClean="0"/>
              <a:t>A </a:t>
            </a:r>
            <a:r>
              <a:rPr lang="en-US" sz="2000" b="1" i="1" dirty="0" smtClean="0"/>
              <a:t>method</a:t>
            </a:r>
            <a:r>
              <a:rPr lang="en-US" sz="2000" i="1" dirty="0" smtClean="0"/>
              <a:t> is a named block of executable code that can be executed from many different parts</a:t>
            </a:r>
            <a:r>
              <a:rPr lang="tr-TR" sz="2000" i="1" dirty="0" smtClean="0"/>
              <a:t> </a:t>
            </a:r>
            <a:r>
              <a:rPr lang="en-US" sz="2000" dirty="0" smtClean="0"/>
              <a:t>of the program, When a method is </a:t>
            </a:r>
            <a:r>
              <a:rPr lang="en-US" sz="2000" i="1" dirty="0" smtClean="0"/>
              <a:t>called, or invoked, it executes its code, and then returns to the code that</a:t>
            </a:r>
            <a:r>
              <a:rPr lang="tr-TR" sz="2000" i="1" dirty="0" smtClean="0"/>
              <a:t> </a:t>
            </a:r>
            <a:r>
              <a:rPr lang="en-US" sz="2000" dirty="0" smtClean="0"/>
              <a:t>called it. Some methods return a value to the position from which they were called. </a:t>
            </a:r>
            <a:r>
              <a:rPr lang="en-US" sz="2000" b="1" dirty="0" smtClean="0"/>
              <a:t>Methods</a:t>
            </a:r>
            <a:r>
              <a:rPr lang="tr-TR" sz="2000" dirty="0" smtClean="0"/>
              <a:t> </a:t>
            </a:r>
            <a:r>
              <a:rPr lang="en-US" sz="2000" dirty="0" smtClean="0"/>
              <a:t>correspond </a:t>
            </a:r>
            <a:r>
              <a:rPr lang="en-US" sz="2000" b="1" dirty="0" smtClean="0"/>
              <a:t>to </a:t>
            </a:r>
            <a:r>
              <a:rPr lang="en-US" sz="2000" b="1" i="1" dirty="0" smtClean="0"/>
              <a:t>member functions</a:t>
            </a:r>
            <a:r>
              <a:rPr lang="en-US" sz="2000" i="1" dirty="0" smtClean="0"/>
              <a:t> in C++.</a:t>
            </a:r>
          </a:p>
          <a:p>
            <a:r>
              <a:rPr lang="en-US" sz="2000" dirty="0" smtClean="0"/>
              <a:t>The minimum syntax for declaring a method includes the following components:</a:t>
            </a:r>
          </a:p>
          <a:p>
            <a:r>
              <a:rPr lang="en-US" sz="2000" dirty="0" smtClean="0"/>
              <a:t>• </a:t>
            </a:r>
            <a:r>
              <a:rPr lang="en-US" sz="2000" b="1" i="1" dirty="0" smtClean="0"/>
              <a:t>Return type: </a:t>
            </a:r>
            <a:r>
              <a:rPr lang="en-US" sz="2000" i="1" dirty="0" smtClean="0"/>
              <a:t>This states the type of value the method returns. If a method does not return</a:t>
            </a:r>
            <a:r>
              <a:rPr lang="tr-TR" sz="2000" i="1" dirty="0" smtClean="0"/>
              <a:t> </a:t>
            </a:r>
            <a:r>
              <a:rPr lang="en-US" sz="2000" dirty="0" smtClean="0"/>
              <a:t>a value, the return type is specified as void.</a:t>
            </a:r>
          </a:p>
          <a:p>
            <a:r>
              <a:rPr lang="en-US" sz="2000" dirty="0" smtClean="0"/>
              <a:t>• </a:t>
            </a:r>
            <a:r>
              <a:rPr lang="en-US" sz="2000" i="1" dirty="0" smtClean="0"/>
              <a:t>Name: This is the name of the method.</a:t>
            </a:r>
          </a:p>
          <a:p>
            <a:r>
              <a:rPr lang="en-US" sz="2000" dirty="0" smtClean="0"/>
              <a:t>• </a:t>
            </a:r>
            <a:r>
              <a:rPr lang="en-US" sz="2000" b="1" i="1" dirty="0" smtClean="0"/>
              <a:t>Parameter list: </a:t>
            </a:r>
            <a:r>
              <a:rPr lang="en-US" sz="2000" i="1" dirty="0" smtClean="0"/>
              <a:t>This consists of at least an empty set of matching parentheses. If there are</a:t>
            </a:r>
            <a:r>
              <a:rPr lang="tr-TR" sz="2000" i="1" dirty="0" smtClean="0"/>
              <a:t> </a:t>
            </a:r>
            <a:r>
              <a:rPr lang="en-US" sz="2000" dirty="0" smtClean="0"/>
              <a:t>parameters (which I’ll </a:t>
            </a:r>
            <a:r>
              <a:rPr lang="tr-TR" sz="2000" dirty="0" smtClean="0"/>
              <a:t>talk </a:t>
            </a:r>
            <a:r>
              <a:rPr lang="tr-TR" sz="2000" dirty="0" err="1" smtClean="0"/>
              <a:t>about</a:t>
            </a:r>
            <a:r>
              <a:rPr lang="tr-TR" sz="2000" dirty="0" smtClean="0"/>
              <a:t> </a:t>
            </a:r>
            <a:r>
              <a:rPr lang="tr-TR" sz="2000" dirty="0" err="1" smtClean="0"/>
              <a:t>parameters</a:t>
            </a:r>
            <a:r>
              <a:rPr lang="tr-TR" sz="2000" dirty="0" smtClean="0"/>
              <a:t> </a:t>
            </a:r>
            <a:r>
              <a:rPr lang="tr-TR" sz="2000" dirty="0" err="1" smtClean="0"/>
              <a:t>later</a:t>
            </a:r>
            <a:r>
              <a:rPr lang="en-US" sz="2000" dirty="0" smtClean="0"/>
              <a:t>), they are listed between the parentheses.</a:t>
            </a:r>
          </a:p>
          <a:p>
            <a:r>
              <a:rPr lang="en-US" sz="2000" dirty="0" smtClean="0"/>
              <a:t>• </a:t>
            </a:r>
            <a:r>
              <a:rPr lang="en-US" sz="2000" b="1" i="1" dirty="0" smtClean="0"/>
              <a:t>Method body</a:t>
            </a:r>
            <a:r>
              <a:rPr lang="en-US" sz="2000" i="1" dirty="0" smtClean="0"/>
              <a:t>: This consists of a matching set of curly braces, containing the executable code.</a:t>
            </a:r>
            <a:endParaRPr lang="tr-TR" sz="2000" i="1" dirty="0" smtClean="0"/>
          </a:p>
          <a:p>
            <a:endParaRPr lang="en-US" sz="2000" i="1" dirty="0" smtClean="0"/>
          </a:p>
          <a:p>
            <a:r>
              <a:rPr lang="en-US" sz="2000" dirty="0" smtClean="0"/>
              <a:t>For example, the following code declares a class with a simple method called </a:t>
            </a:r>
            <a:r>
              <a:rPr lang="en-US" sz="2000" dirty="0" err="1" smtClean="0"/>
              <a:t>PrintNums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From the declaration, you can tell the following about </a:t>
            </a:r>
            <a:r>
              <a:rPr lang="en-US" sz="2000" dirty="0" err="1" smtClean="0"/>
              <a:t>PrintNums</a:t>
            </a:r>
            <a:r>
              <a:rPr lang="en-US" sz="2000" dirty="0" smtClean="0"/>
              <a:t>: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395536" y="692696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It returns </a:t>
            </a:r>
            <a:r>
              <a:rPr lang="en-US" b="1" dirty="0" smtClean="0"/>
              <a:t>no value</a:t>
            </a:r>
            <a:r>
              <a:rPr lang="en-US" dirty="0" smtClean="0"/>
              <a:t>; hence, the return type is specified as </a:t>
            </a:r>
            <a:r>
              <a:rPr lang="en-US" b="1" dirty="0" smtClean="0"/>
              <a:t>void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 It has an empty parameter list.</a:t>
            </a:r>
          </a:p>
          <a:p>
            <a:r>
              <a:rPr lang="en-US" dirty="0" smtClean="0"/>
              <a:t>• It contains two lines of code in its method body.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	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SimpleClass</a:t>
            </a:r>
            <a:endParaRPr lang="tr-TR" dirty="0" smtClean="0"/>
          </a:p>
          <a:p>
            <a:r>
              <a:rPr lang="tr-TR" dirty="0" smtClean="0"/>
              <a:t>	{</a:t>
            </a:r>
          </a:p>
          <a:p>
            <a:r>
              <a:rPr lang="tr-TR" dirty="0" smtClean="0"/>
              <a:t>		</a:t>
            </a:r>
            <a:r>
              <a:rPr lang="tr-TR" dirty="0" err="1" smtClean="0">
                <a:solidFill>
                  <a:srgbClr val="FF0000"/>
                </a:solidFill>
              </a:rPr>
              <a:t>Return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type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Parameter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list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		  ↓                       ↓</a:t>
            </a:r>
          </a:p>
          <a:p>
            <a:r>
              <a:rPr lang="tr-TR" dirty="0" smtClean="0"/>
              <a:t>		</a:t>
            </a:r>
            <a:r>
              <a:rPr lang="tr-TR" b="1" dirty="0" err="1" smtClean="0"/>
              <a:t>void</a:t>
            </a:r>
            <a:r>
              <a:rPr lang="tr-TR" b="1" dirty="0" smtClean="0"/>
              <a:t> </a:t>
            </a:r>
            <a:r>
              <a:rPr lang="tr-TR" dirty="0" err="1" smtClean="0"/>
              <a:t>PrintNums</a:t>
            </a:r>
            <a:r>
              <a:rPr lang="tr-TR" dirty="0" smtClean="0"/>
              <a:t>  </a:t>
            </a:r>
            <a:r>
              <a:rPr lang="tr-TR" b="1" dirty="0" smtClean="0"/>
              <a:t>( )</a:t>
            </a:r>
          </a:p>
          <a:p>
            <a:r>
              <a:rPr lang="tr-TR" dirty="0" smtClean="0"/>
              <a:t>		{</a:t>
            </a:r>
          </a:p>
          <a:p>
            <a:r>
              <a:rPr lang="tr-TR" dirty="0" smtClean="0"/>
              <a:t>			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("1");</a:t>
            </a:r>
          </a:p>
          <a:p>
            <a:r>
              <a:rPr lang="tr-TR" dirty="0" smtClean="0"/>
              <a:t>			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("2");</a:t>
            </a:r>
          </a:p>
          <a:p>
            <a:r>
              <a:rPr lang="tr-TR" dirty="0" smtClean="0"/>
              <a:t>		}</a:t>
            </a:r>
          </a:p>
          <a:p>
            <a:r>
              <a:rPr lang="tr-TR" dirty="0" smtClean="0"/>
              <a:t>	}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1045</TotalTime>
  <Words>2138</Words>
  <Application>Microsoft Office PowerPoint</Application>
  <PresentationFormat>Ekran Gösterisi (4:3)</PresentationFormat>
  <Paragraphs>265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Ofis Teması</vt:lpstr>
      <vt:lpstr>Class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c# Programming</dc:title>
  <dc:creator>Windows User</dc:creator>
  <cp:lastModifiedBy>coz</cp:lastModifiedBy>
  <cp:revision>28</cp:revision>
  <dcterms:created xsi:type="dcterms:W3CDTF">2015-02-11T03:19:55Z</dcterms:created>
  <dcterms:modified xsi:type="dcterms:W3CDTF">2015-11-18T13:06:07Z</dcterms:modified>
</cp:coreProperties>
</file>