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6"/>
  </p:notesMasterIdLst>
  <p:sldIdLst>
    <p:sldId id="291" r:id="rId2"/>
    <p:sldId id="289" r:id="rId3"/>
    <p:sldId id="262" r:id="rId4"/>
    <p:sldId id="263" r:id="rId5"/>
    <p:sldId id="259" r:id="rId6"/>
    <p:sldId id="260" r:id="rId7"/>
    <p:sldId id="261" r:id="rId8"/>
    <p:sldId id="265" r:id="rId9"/>
    <p:sldId id="266" r:id="rId10"/>
    <p:sldId id="268" r:id="rId11"/>
    <p:sldId id="264" r:id="rId12"/>
    <p:sldId id="267" r:id="rId13"/>
    <p:sldId id="258" r:id="rId14"/>
    <p:sldId id="290" r:id="rId15"/>
    <p:sldId id="269" r:id="rId16"/>
    <p:sldId id="270" r:id="rId17"/>
    <p:sldId id="271" r:id="rId18"/>
    <p:sldId id="272" r:id="rId19"/>
    <p:sldId id="276" r:id="rId20"/>
    <p:sldId id="273" r:id="rId21"/>
    <p:sldId id="284" r:id="rId22"/>
    <p:sldId id="285" r:id="rId23"/>
    <p:sldId id="286" r:id="rId24"/>
    <p:sldId id="287" r:id="rId25"/>
    <p:sldId id="283" r:id="rId26"/>
    <p:sldId id="274" r:id="rId27"/>
    <p:sldId id="275" r:id="rId28"/>
    <p:sldId id="277" r:id="rId29"/>
    <p:sldId id="278" r:id="rId30"/>
    <p:sldId id="279" r:id="rId31"/>
    <p:sldId id="280" r:id="rId32"/>
    <p:sldId id="282" r:id="rId33"/>
    <p:sldId id="281" r:id="rId34"/>
    <p:sldId id="288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Gör. Nevzat TAŞBAŞI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81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İŞLEM SONUÇ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sayi1 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=2.0f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sonucundaki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virgülden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kısım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(float)sayi1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=2.5f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elemanlardan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(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11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Parse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=“12.345”;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çalışma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zamanı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hatası 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long.Parse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“123456”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815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Convert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1" y="1987151"/>
            <a:ext cx="11035507" cy="289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289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 = “Ahmet”;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Ahmet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71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100;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200;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(sayi1);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100200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544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ARİTMETİK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99634"/>
              </p:ext>
            </p:extLst>
          </p:nvPr>
        </p:nvGraphicFramePr>
        <p:xfrm>
          <a:off x="838198" y="1419706"/>
          <a:ext cx="854564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48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+ 3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- 3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*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Bölme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/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 Alma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%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078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KARŞILAŞTIRMA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6769"/>
              </p:ext>
            </p:extLst>
          </p:nvPr>
        </p:nvGraphicFramePr>
        <p:xfrm>
          <a:off x="838197" y="1419706"/>
          <a:ext cx="872552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734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293494">
                  <a:extLst>
                    <a:ext uri="{9D8B030D-6E8A-4147-A177-3AD203B41FA5}">
                      <a16:colId xmlns:a16="http://schemas.microsoft.com/office/drawing/2014/main" val="174158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==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Farklıdır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!=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6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370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MANTIKSAL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26447"/>
              </p:ext>
            </p:extLst>
          </p:nvPr>
        </p:nvGraphicFramePr>
        <p:xfrm>
          <a:off x="838198" y="1419706"/>
          <a:ext cx="904032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(x &gt; 5) &amp;&amp; (y &lt; 4)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(x &gt; 5) || (y &lt; 4)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!(x &gt; 5)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833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BİT İŞLEM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24858"/>
              </p:ext>
            </p:extLst>
          </p:nvPr>
        </p:nvGraphicFramePr>
        <p:xfrm>
          <a:off x="838198" y="1419706"/>
          <a:ext cx="90403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 &amp;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1)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</a:t>
                      </a:r>
                      <a:r>
                        <a:rPr lang="en-US" sz="3200" baseline="0" dirty="0" smtClean="0"/>
                        <a:t> | 3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7)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Exor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^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 ^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~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~5</a:t>
                      </a:r>
                      <a:r>
                        <a:rPr lang="en-US" sz="3200" baseline="0" dirty="0" smtClean="0"/>
                        <a:t>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-6)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2298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38200" y="4991725"/>
            <a:ext cx="1067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~5 </a:t>
            </a:r>
            <a:r>
              <a:rPr lang="en-US" sz="2800" dirty="0" err="1" smtClean="0"/>
              <a:t>ifadesinin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sonucunun</a:t>
            </a:r>
            <a:r>
              <a:rPr lang="en-US" sz="2800" dirty="0" smtClean="0"/>
              <a:t> -6 </a:t>
            </a:r>
            <a:r>
              <a:rPr lang="en-US" sz="2800" dirty="0" err="1" smtClean="0"/>
              <a:t>çıkmasının</a:t>
            </a:r>
            <a:r>
              <a:rPr lang="en-US" sz="2800" dirty="0" smtClean="0"/>
              <a:t> </a:t>
            </a:r>
            <a:r>
              <a:rPr lang="en-US" sz="2800" dirty="0" err="1" smtClean="0"/>
              <a:t>sebebi</a:t>
            </a:r>
            <a:r>
              <a:rPr lang="en-US" sz="2800" dirty="0" smtClean="0"/>
              <a:t> </a:t>
            </a:r>
            <a:r>
              <a:rPr lang="en-US" sz="2800" dirty="0" err="1" smtClean="0"/>
              <a:t>işaretli</a:t>
            </a:r>
            <a:r>
              <a:rPr lang="en-US" sz="2800" dirty="0" smtClean="0"/>
              <a:t> </a:t>
            </a:r>
            <a:r>
              <a:rPr lang="en-US" sz="2800" dirty="0" err="1" smtClean="0"/>
              <a:t>tamsayıların</a:t>
            </a:r>
            <a:r>
              <a:rPr lang="en-US" sz="2800" dirty="0" smtClean="0"/>
              <a:t> </a:t>
            </a:r>
            <a:r>
              <a:rPr lang="en-US" sz="2800" dirty="0" err="1" smtClean="0"/>
              <a:t>ikiye</a:t>
            </a:r>
            <a:r>
              <a:rPr lang="en-US" sz="2800" dirty="0" smtClean="0"/>
              <a:t> </a:t>
            </a:r>
            <a:r>
              <a:rPr lang="en-US" sz="2800" dirty="0" err="1" smtClean="0"/>
              <a:t>tümleyen</a:t>
            </a:r>
            <a:r>
              <a:rPr lang="en-US" sz="2800" dirty="0" smtClean="0"/>
              <a:t> </a:t>
            </a:r>
            <a:r>
              <a:rPr lang="en-US" sz="2800" dirty="0" err="1" smtClean="0"/>
              <a:t>formunda</a:t>
            </a:r>
            <a:r>
              <a:rPr lang="en-US" sz="2800" dirty="0" smtClean="0"/>
              <a:t> </a:t>
            </a:r>
            <a:r>
              <a:rPr lang="en-US" sz="2800" dirty="0" err="1" smtClean="0"/>
              <a:t>saklanmasıdır</a:t>
            </a:r>
            <a:r>
              <a:rPr lang="en-US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010507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2621"/>
              </p:ext>
            </p:extLst>
          </p:nvPr>
        </p:nvGraphicFramePr>
        <p:xfrm>
          <a:off x="838198" y="1419706"/>
          <a:ext cx="95499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097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119180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492709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a</a:t>
                      </a:r>
                      <a:r>
                        <a:rPr lang="en-US" sz="3200" dirty="0" err="1" smtClean="0"/>
                        <a:t>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Toplayarak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+=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-=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*=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Bölerek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/=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arttırma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++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veya</a:t>
                      </a:r>
                      <a:r>
                        <a:rPr lang="en-US" sz="3200" baseline="0" dirty="0" smtClean="0"/>
                        <a:t> ++</a:t>
                      </a:r>
                      <a:r>
                        <a:rPr lang="en-US" sz="3200" baseline="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azaltma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--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--</a:t>
                      </a:r>
                      <a:r>
                        <a:rPr lang="en-US" sz="320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263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Değişkenler bir bilginin bellekteki konumunu temsil eden sembolik isimlerdir.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çalıştırıldığında değişken ve bu değişkenin türüne göre bellekte yer ayrılır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isimlendirmesinde bazı kurallara uyulmalıdır.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mutlaka bir harf ile başlamalıdır. Rakam ve alt çizgi (_) karakterleri de değişken isminde kullanılabilir.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 komutları ve fonksiyonları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adı arasında boşluk bulundurmamalıdır.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 adlandırmada küçük-büyük harf ayırımı vardır.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değişkenleri ifade etmektedir.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karakterler isimlendirmede </a:t>
            </a:r>
            <a:r>
              <a:rPr lang="tr-T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tavsiye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edilmez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Geçerli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başlamaZamanı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ad_soyad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x5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Geçersiz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3x,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data?in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67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{1,2,3};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kelimeler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Sakarya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Üniversitesi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[] s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M’,’e’,’r’,’h’,’a’,’b’,’a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aynı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elemanSayisiTextBox.Text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Diziler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dinamik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olarak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başlatılabilir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842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38199" y="4433562"/>
            <a:ext cx="10677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38200" y="373255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462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dizi1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dizi2 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[,,] dizi3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072985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dizi1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838200" y="32549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98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686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{10, 12, 20, 22},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{17, 22, 19, 13},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10, 12, 20, 22},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17, 22, 19, 13}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j] + "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610600" y="1892528"/>
            <a:ext cx="196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610601" y="12673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tr-TR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08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DÜZENSİZ DİZİLER (JAGGED ARRAYS)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dizidir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jagged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 {0, 1, 2, 3};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 {4, 5};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 {6, 7, 8};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973"/>
          <a:stretch/>
        </p:blipFill>
        <p:spPr>
          <a:xfrm>
            <a:off x="8165432" y="4075116"/>
            <a:ext cx="3188368" cy="17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4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if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40)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kaldı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“FF”;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97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switch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5337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(gun)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çarşamba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perşembe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611917" y="1869434"/>
            <a:ext cx="49155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6: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7: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"HATA";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0038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12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break;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09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continue;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804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Tip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adı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10;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var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anahtar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kelimesi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    //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10.0;  // double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sayi3 = 10.0f; // float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derleyici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tipi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bilemez</a:t>
            </a:r>
            <a:endParaRPr lang="tr-TR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18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996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01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66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{ 1, 2, 3, 4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38200" y="358100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417357"/>
            <a:ext cx="10119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781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SABİT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659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yukseklik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“Visual C#”;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genislik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değer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belirtilmemiş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055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 REFERENCE TİPLER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7" name="Group 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82954"/>
              </p:ext>
            </p:extLst>
          </p:nvPr>
        </p:nvGraphicFramePr>
        <p:xfrm>
          <a:off x="838200" y="1531351"/>
          <a:ext cx="10515600" cy="1564775"/>
        </p:xfrm>
        <a:graphic>
          <a:graphicData uri="http://schemas.openxmlformats.org/drawingml/2006/table">
            <a:tbl>
              <a:tblPr/>
              <a:tblGrid>
                <a:gridCol w="301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char,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double, float, int,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uint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long,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ulong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enum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6543"/>
              </p:ext>
            </p:extLst>
          </p:nvPr>
        </p:nvGraphicFramePr>
        <p:xfrm>
          <a:off x="6240464" y="3357564"/>
          <a:ext cx="2663825" cy="109378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208214" y="3573463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chemeClr val="tx2"/>
                </a:solidFill>
                <a:latin typeface="Arial" panose="020B0604020202020204" pitchFamily="34" charset="0"/>
              </a:rPr>
              <a:t>int x=5;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08214" y="4724400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 dirty="0" err="1">
                <a:solidFill>
                  <a:schemeClr val="tx2"/>
                </a:solidFill>
                <a:latin typeface="Arial" panose="020B0604020202020204" pitchFamily="34" charset="0"/>
              </a:rPr>
              <a:t>object</a:t>
            </a:r>
            <a:r>
              <a:rPr lang="tr-TR" altLang="tr-TR" sz="4400" dirty="0">
                <a:solidFill>
                  <a:schemeClr val="tx2"/>
                </a:solidFill>
                <a:latin typeface="Arial" panose="020B0604020202020204" pitchFamily="34" charset="0"/>
              </a:rPr>
              <a:t> y=1;</a:t>
            </a:r>
          </a:p>
        </p:txBody>
      </p:sp>
      <p:graphicFrame>
        <p:nvGraphicFramePr>
          <p:cNvPr id="1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622"/>
              </p:ext>
            </p:extLst>
          </p:nvPr>
        </p:nvGraphicFramePr>
        <p:xfrm>
          <a:off x="6311901" y="4724400"/>
          <a:ext cx="2663825" cy="1554234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&amp;y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y=1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4367213" y="4076700"/>
            <a:ext cx="18732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5016500" y="5157788"/>
            <a:ext cx="1150938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0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 VE UNBOXING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2400" dirty="0" smtClean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400" dirty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Unboxing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/>
            <a:endParaRPr lang="en-US" altLang="tr-TR" sz="24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/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i=10, j=20;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x=j;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i=(</a:t>
            </a: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</a:p>
        </p:txBody>
      </p:sp>
    </p:spTree>
    <p:extLst>
      <p:ext uri="{BB962C8B-B14F-4D97-AF65-F5344CB8AC3E}">
        <p14:creationId xmlns:p14="http://schemas.microsoft.com/office/powerpoint/2010/main" val="123735976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1280160"/>
            <a:ext cx="10723418" cy="51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10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VE EXPLICIT TİP DÖNÜŞÜMLERİ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sayi2 = sayi1;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sayi3 = 20.0f;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 = sayi3; // HATA: 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int’ten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büyüktür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sayi5 = 30.0f;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sayi6 = (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)sayi5;</a:t>
            </a:r>
          </a:p>
        </p:txBody>
      </p:sp>
    </p:spTree>
    <p:extLst>
      <p:ext uri="{BB962C8B-B14F-4D97-AF65-F5344CB8AC3E}">
        <p14:creationId xmlns:p14="http://schemas.microsoft.com/office/powerpoint/2010/main" val="41181999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VERİ TİPİ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Derleme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hatası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kod derleme hatası verecektir çünkü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 sayı olarak kabul edilmez, 8 bitlik grup olarak kabul edilir. Bu yüzden de toplama işlemi yapılmadan önce otomatik olarak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tipine dönüştürülür. Bu sebeple de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işleminin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olur.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tipindeki bir değişkene atayabilmek için tip dönüşümü yapılmalıdır.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(byte)(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3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1591</Words>
  <Application>Microsoft Office PowerPoint</Application>
  <PresentationFormat>Geniş ekran</PresentationFormat>
  <Paragraphs>483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Tahoma</vt:lpstr>
      <vt:lpstr>Wingdings</vt:lpstr>
      <vt:lpstr>Office Teması</vt:lpstr>
      <vt:lpstr>PowerPoint Sunusu</vt:lpstr>
      <vt:lpstr>DEĞİŞKENLER</vt:lpstr>
      <vt:lpstr>DEĞİŞKEN TANIMLAMA</vt:lpstr>
      <vt:lpstr>SABİT TANIMLAMA</vt:lpstr>
      <vt:lpstr>VALUE VE REFERENCE TİPLER</vt:lpstr>
      <vt:lpstr>BOXING VE UNBOXING</vt:lpstr>
      <vt:lpstr>VERİ TİPLERİ</vt:lpstr>
      <vt:lpstr>IMPLICIT VE EXPLICIT TİP DÖNÜŞÜMLERİ</vt:lpstr>
      <vt:lpstr>byte VERİ TİPİ</vt:lpstr>
      <vt:lpstr>İŞLEM SONUÇ TİPLERİ</vt:lpstr>
      <vt:lpstr>TİP DÖNÜŞÜMÜ: Parse</vt:lpstr>
      <vt:lpstr>TİP DÖNÜŞÜMÜ: Convert</vt:lpstr>
      <vt:lpstr>KONSOLA YAZDIRMA</vt:lpstr>
      <vt:lpstr>KONSOLA YAZDIRMA</vt:lpstr>
      <vt:lpstr>ARİTMETİK OPERATÖRLER</vt:lpstr>
      <vt:lpstr>KARŞILAŞTIRMA OPERATÖRLERİ</vt:lpstr>
      <vt:lpstr>MANTIKSAL OPERATÖRLER</vt:lpstr>
      <vt:lpstr>BİT İŞLEM OPERATÖRLERİ</vt:lpstr>
      <vt:lpstr>ATAMA OPERATÖRLERİ</vt:lpstr>
      <vt:lpstr>DİZİLER</vt:lpstr>
      <vt:lpstr>DİZİLER</vt:lpstr>
      <vt:lpstr>ÇOK BOYUTLU DİZİLER</vt:lpstr>
      <vt:lpstr>ÇOK BOYUTLU DİZİLER</vt:lpstr>
      <vt:lpstr>DÜZENSİZ DİZİLER (JAGGED ARRAYS)</vt:lpstr>
      <vt:lpstr>KARAR YAPILARI: if</vt:lpstr>
      <vt:lpstr>KARAR YAPILARI: switch</vt:lpstr>
      <vt:lpstr>DÖNGÜLER: for</vt:lpstr>
      <vt:lpstr>DÖNGÜLER: for</vt:lpstr>
      <vt:lpstr>DÖNGÜLER: for</vt:lpstr>
      <vt:lpstr>DÖNGÜLER: while</vt:lpstr>
      <vt:lpstr>DÖNGÜLER: while</vt:lpstr>
      <vt:lpstr>DÖNGÜLER: do-while</vt:lpstr>
      <vt:lpstr>DÖNGÜLER: do-while</vt:lpstr>
      <vt:lpstr>DÖNGÜLER: foreach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108</cp:revision>
  <dcterms:created xsi:type="dcterms:W3CDTF">2016-02-10T09:35:02Z</dcterms:created>
  <dcterms:modified xsi:type="dcterms:W3CDTF">2017-02-27T11:40:07Z</dcterms:modified>
</cp:coreProperties>
</file>