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Lst>
  <p:notesMasterIdLst>
    <p:notesMasterId r:id="rId20"/>
  </p:notesMasterIdLst>
  <p:handoutMasterIdLst>
    <p:handoutMasterId r:id="rId21"/>
  </p:handoutMasterIdLst>
  <p:sldIdLst>
    <p:sldId id="256" r:id="rId2"/>
    <p:sldId id="257" r:id="rId3"/>
    <p:sldId id="259" r:id="rId4"/>
    <p:sldId id="269" r:id="rId5"/>
    <p:sldId id="270" r:id="rId6"/>
    <p:sldId id="275" r:id="rId7"/>
    <p:sldId id="278" r:id="rId8"/>
    <p:sldId id="280" r:id="rId9"/>
    <p:sldId id="281" r:id="rId10"/>
    <p:sldId id="258" r:id="rId11"/>
    <p:sldId id="276" r:id="rId12"/>
    <p:sldId id="283" r:id="rId13"/>
    <p:sldId id="272" r:id="rId14"/>
    <p:sldId id="260" r:id="rId15"/>
    <p:sldId id="261" r:id="rId16"/>
    <p:sldId id="273" r:id="rId17"/>
    <p:sldId id="274" r:id="rId18"/>
    <p:sldId id="284" r:id="rId19"/>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8429" autoAdjust="0"/>
  </p:normalViewPr>
  <p:slideViewPr>
    <p:cSldViewPr>
      <p:cViewPr varScale="1">
        <p:scale>
          <a:sx n="104" d="100"/>
          <a:sy n="104" d="100"/>
        </p:scale>
        <p:origin x="68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rtlCol="0"/>
          <a:lstStyle>
            <a:lvl1pPr algn="r">
              <a:defRPr sz="1200"/>
            </a:lvl1pPr>
          </a:lstStyle>
          <a:p>
            <a:fld id="{209DC4D6-251A-4E32-9F58-5EF63A864BC7}" type="datetimeFigureOut">
              <a:rPr lang="en-US" smtClean="0"/>
              <a:pPr/>
              <a:t>3/7/2023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lstStyle>
          <a:p>
            <a:fld id="{8457CA08-D0DF-4B92-803D-2F678DDCE254}" type="slidenum">
              <a:rPr lang="en-US" smtClean="0"/>
              <a:pPr/>
              <a:t>‹#›</a:t>
            </a:fld>
            <a:endParaRPr lang="en-US"/>
          </a:p>
        </p:txBody>
      </p:sp>
    </p:spTree>
    <p:extLst>
      <p:ext uri="{BB962C8B-B14F-4D97-AF65-F5344CB8AC3E}">
        <p14:creationId xmlns:p14="http://schemas.microsoft.com/office/powerpoint/2010/main" val="3804183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FE1E7E57-1F10-4268-99D2-CEDBAC6DAB5A}" type="datetimeFigureOut">
              <a:rPr lang="en-US" smtClean="0"/>
              <a:pPr/>
              <a:t>3/7/2023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1D2386A3-2E31-4C9B-B0BE-45709ADB9841}" type="slidenum">
              <a:rPr lang="en-US" smtClean="0"/>
              <a:pPr/>
              <a:t>‹#›</a:t>
            </a:fld>
            <a:endParaRPr lang="en-US"/>
          </a:p>
        </p:txBody>
      </p:sp>
    </p:spTree>
    <p:extLst>
      <p:ext uri="{BB962C8B-B14F-4D97-AF65-F5344CB8AC3E}">
        <p14:creationId xmlns:p14="http://schemas.microsoft.com/office/powerpoint/2010/main" val="1820693464"/>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773FA27A-599F-405A-9B1C-FA83D85C1A79}" type="slidenum">
              <a:rPr lang="tr-TR" smtClean="0"/>
              <a:pPr/>
              <a:t>4</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4" name="Title 13"/>
          <p:cNvSpPr>
            <a:spLocks noGrp="1"/>
          </p:cNvSpPr>
          <p:nvPr>
            <p:ph type="ctrTitle"/>
          </p:nvPr>
        </p:nvSpPr>
        <p:spPr>
          <a:xfrm>
            <a:off x="1435608" y="435936"/>
            <a:ext cx="7406640" cy="1472184"/>
          </a:xfrm>
        </p:spPr>
        <p:txBody>
          <a:bodyPr anchor="b"/>
          <a:lstStyle>
            <a:lvl1pPr algn="l">
              <a:defRPr/>
            </a:lvl1pPr>
            <a:extLst/>
          </a:lstStyle>
          <a:p>
            <a:r>
              <a:rPr lang="tr-TR" noProof="1" smtClean="0"/>
              <a:t>Asıl başlık stili için tıklatın</a:t>
            </a:r>
            <a:endParaRPr lang="en-US" dirty="0"/>
          </a:p>
        </p:txBody>
      </p:sp>
      <p:sp>
        <p:nvSpPr>
          <p:cNvPr id="22" name="Subtitle 21"/>
          <p:cNvSpPr>
            <a:spLocks noGrp="1"/>
          </p:cNvSpPr>
          <p:nvPr>
            <p:ph type="subTitle" idx="1"/>
          </p:nvPr>
        </p:nvSpPr>
        <p:spPr>
          <a:xfrm>
            <a:off x="1432560" y="1850064"/>
            <a:ext cx="7406640" cy="1752600"/>
          </a:xfrm>
        </p:spPr>
        <p:txBody>
          <a:bodyPr/>
          <a:lstStyle>
            <a:lvl1pPr marL="7315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tr-TR" noProof="1" smtClean="0"/>
              <a:t>Asıl alt başlık stilini düzenlemek için tıklatın</a:t>
            </a:r>
            <a:endParaRPr lang="en-US" dirty="0"/>
          </a:p>
        </p:txBody>
      </p:sp>
      <p:sp>
        <p:nvSpPr>
          <p:cNvPr id="7" name="Date Placeholder 6"/>
          <p:cNvSpPr>
            <a:spLocks noGrp="1"/>
          </p:cNvSpPr>
          <p:nvPr>
            <p:ph type="dt" sz="half" idx="10"/>
          </p:nvPr>
        </p:nvSpPr>
        <p:spPr/>
        <p:txBody>
          <a:bodyPr/>
          <a:lstStyle/>
          <a:p>
            <a:fld id="{554E0453-4DAD-463C-8871-7B92954CFEE0}" type="datetime1">
              <a:rPr lang="en-US" smtClean="0"/>
              <a:pPr/>
              <a:t>3/7/2023</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5C7EF4D-DD50-400C-9F04-EB20CB99416E}" type="slidenum">
              <a:rPr lang="en-US" sz="2800" smtClean="0">
                <a:solidFill>
                  <a:schemeClr val="tx2"/>
                </a:solidFill>
              </a:rPr>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CD61BDD0-BCF6-4343-95A8-670DF2E0C57C}" type="datetime1">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7EF4D-DD50-400C-9F04-EB20CB99416E}" type="slidenum">
              <a:rPr lang="en-US" sz="28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lang="tr-TR" smtClean="0"/>
              <a:t>Asıl başlık stili için tıklatın</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EE74D3C5-1901-4602-B30A-F72EC0A0EE43}" type="datetime1">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7EF4D-DD50-400C-9F04-EB20CB99416E}" type="slidenum">
              <a:rPr lang="en-US" sz="2800" smtClean="0">
                <a:solidFill>
                  <a:schemeClr val="tx2"/>
                </a:solidFill>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4DCC37B-FC70-4FB4-AD12-D75406B99C10}" type="datetime1">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7EF4D-DD50-400C-9F04-EB20CB99416E}" type="slidenum">
              <a:rPr lang="en-US" sz="2800" smtClean="0">
                <a:solidFill>
                  <a:schemeClr val="tx2"/>
                </a:solidFill>
              </a: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tr-TR" smtClean="0"/>
              <a:t>Asıl başlık stili için tıklatın</a:t>
            </a:r>
            <a:endParaRPr lang="en-US" dirty="0"/>
          </a:p>
        </p:txBody>
      </p:sp>
      <p:sp>
        <p:nvSpPr>
          <p:cNvPr id="3" name="Text Placeholder 2"/>
          <p:cNvSpPr>
            <a:spLocks noGrp="1"/>
          </p:cNvSpPr>
          <p:nvPr>
            <p:ph type="body" idx="1"/>
          </p:nvPr>
        </p:nvSpPr>
        <p:spPr>
          <a:xfrm>
            <a:off x="2578392" y="1100138"/>
            <a:ext cx="6400800" cy="1509712"/>
          </a:xfrm>
        </p:spPr>
        <p:txBody>
          <a:bodyPr anchor="b"/>
          <a:lstStyle>
            <a:lvl1pPr marL="27432"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DFC97495-8F33-4D7B-9137-997C92D01C5F}" type="datetime1">
              <a:rPr lang="en-US" smtClean="0"/>
              <a:pPr/>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442B7-F7A6-44F5-A940-BF91B5A1AE3C}"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İki İçerik">
    <p:spTree>
      <p:nvGrpSpPr>
        <p:cNvPr id="1" name=""/>
        <p:cNvGrpSpPr/>
        <p:nvPr/>
      </p:nvGrpSpPr>
      <p:grpSpPr>
        <a:xfrm>
          <a:off x="0" y="0"/>
          <a:ext cx="0" cy="0"/>
          <a:chOff x="0" y="0"/>
          <a:chExt cx="0" cy="0"/>
        </a:xfrm>
      </p:grpSpPr>
      <p:sp>
        <p:nvSpPr>
          <p:cNvPr id="9" name="Pie 8"/>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Oval 9"/>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Rectangle 11"/>
          <p:cNvSpPr/>
          <p:nvPr/>
        </p:nvSpPr>
        <p:spPr>
          <a:xfrm>
            <a:off x="1033974" y="-54"/>
            <a:ext cx="8131127"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435608" y="274320"/>
            <a:ext cx="7498080" cy="1143000"/>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75000D0D-C1A8-4E2E-9C14-2E5204F9CAB6}" type="datetime1">
              <a:rPr lang="en-US" smtClean="0"/>
              <a:pPr/>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442B7-F7A6-44F5-A940-BF91B5A1AE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lang="tr-TR" smtClean="0"/>
              <a:t>Asıl başlık stili için tıklatın</a:t>
            </a:r>
            <a:endParaRPr lang="en-US" dirty="0"/>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283464"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283464"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CD82CD88-CF89-4BDE-9E19-68156F8DC3E5}" type="datetime1">
              <a:rPr lang="en-US" smtClean="0"/>
              <a:pPr/>
              <a:t>3/7/2023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6442B7-F7A6-44F5-A940-BF91B5A1AE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3BB69B7-2E99-41A7-ACA0-1DAD71F75615}" type="datetime1">
              <a:rPr lang="en-US" smtClean="0"/>
              <a:pPr/>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6442B7-F7A6-44F5-A940-BF91B5A1AE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Date Placeholder 1"/>
          <p:cNvSpPr>
            <a:spLocks noGrp="1"/>
          </p:cNvSpPr>
          <p:nvPr>
            <p:ph type="dt" sz="half" idx="10"/>
          </p:nvPr>
        </p:nvSpPr>
        <p:spPr/>
        <p:txBody>
          <a:bodyPr/>
          <a:lstStyle/>
          <a:p>
            <a:fld id="{1884F9E9-6115-435F-BE95-425955AA39E5}" type="datetime1">
              <a:rPr lang="en-US" smtClean="0"/>
              <a:pPr/>
              <a:t>3/7/2023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6442B7-F7A6-44F5-A940-BF91B5A1AE3C}"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810000" cy="1162050"/>
          </a:xfrm>
          <a:ln>
            <a:noFill/>
          </a:ln>
        </p:spPr>
        <p:txBody>
          <a:bodyPr anchor="b"/>
          <a:lstStyle>
            <a:lvl1pPr algn="l">
              <a:lnSpc>
                <a:spcPts val="2000"/>
              </a:lnSpc>
              <a:buNone/>
              <a:defRPr sz="2200" b="1" cap="all" baseline="0"/>
            </a:lvl1pPr>
            <a:extLst/>
          </a:lstStyle>
          <a:p>
            <a:r>
              <a:rPr lang="tr-TR" smtClean="0"/>
              <a:t>Asıl başlık stili için tıklatın</a:t>
            </a:r>
            <a:endParaRPr lang="en-US" dirty="0"/>
          </a:p>
        </p:txBody>
      </p:sp>
      <p:sp>
        <p:nvSpPr>
          <p:cNvPr id="3" name="Text Placeholder 2"/>
          <p:cNvSpPr>
            <a:spLocks noGrp="1"/>
          </p:cNvSpPr>
          <p:nvPr>
            <p:ph type="body" idx="2"/>
          </p:nvPr>
        </p:nvSpPr>
        <p:spPr>
          <a:xfrm>
            <a:off x="457200" y="1435100"/>
            <a:ext cx="3810000" cy="698500"/>
          </a:xfrm>
        </p:spPr>
        <p:txBody>
          <a:bodyPr/>
          <a:lstStyle>
            <a:lvl1pPr marL="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tr-TR" smtClean="0"/>
              <a:t>Asıl metin stillerini düzenlemek için tıklatın</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C5B4FC9C-7B21-47D3-BFA0-88715E9E7EF0}" type="datetime1">
              <a:rPr lang="en-US" smtClean="0"/>
              <a:pPr/>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442B7-F7A6-44F5-A940-BF91B5A1AE3C}" type="slidenum">
              <a:rPr lang="en-US" smtClean="0">
                <a:solidFill>
                  <a:srgbClr val="FFFFFF"/>
                </a:solidFill>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tr-TR" smtClean="0"/>
              <a:t>Asıl başlık stili için tıklatın</a:t>
            </a:r>
            <a:endParaRPr lang="en-US" dirty="0"/>
          </a:p>
        </p:txBody>
      </p:sp>
      <p:sp>
        <p:nvSpPr>
          <p:cNvPr id="5" name="Date Placeholder 4"/>
          <p:cNvSpPr>
            <a:spLocks noGrp="1"/>
          </p:cNvSpPr>
          <p:nvPr>
            <p:ph type="dt" sz="half" idx="10"/>
          </p:nvPr>
        </p:nvSpPr>
        <p:spPr/>
        <p:txBody>
          <a:bodyPr/>
          <a:lstStyle/>
          <a:p>
            <a:fld id="{A28D2D14-DE10-4A54-987B-2BB6465ADF88}" type="datetime1">
              <a:rPr lang="en-US" smtClean="0"/>
              <a:pPr/>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442B7-F7A6-44F5-A940-BF91B5A1AE3C}" type="slidenum">
              <a:rPr lang="en-US" smtClean="0">
                <a:solidFill>
                  <a:srgbClr val="FFFFFF"/>
                </a:solidFill>
              </a:rPr>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0">
            <a:bevelT w="25400" h="19050"/>
            <a:contourClr>
              <a:srgbClr val="969696"/>
            </a:contourClr>
          </a:sp3d>
        </p:spPr>
        <p:txBody>
          <a:bodyPr lIns="91440" tIns="274320" rtlCol="0" anchor="t">
            <a:normAutofit/>
          </a:bodyPr>
          <a:lstStyle/>
          <a:p>
            <a:pPr marL="0" indent="-283464" algn="l" rtl="0" latinLnBrk="0">
              <a:lnSpc>
                <a:spcPts val="3000"/>
              </a:lnSpc>
              <a:spcBef>
                <a:spcPts val="600"/>
              </a:spcBef>
              <a:buClr>
                <a:schemeClr val="accent1"/>
              </a:buClr>
              <a:buSzPct val="80000"/>
              <a:buFont typeface="Wingdings 2"/>
              <a:buNone/>
            </a:pPr>
            <a:endParaRPr lang="en-US" sz="3200" kern="1200">
              <a:solidFill>
                <a:schemeClr val="tx1"/>
              </a:solidFill>
              <a:latin typeface="+mn-lt"/>
              <a:ea typeface="+mn-ea"/>
              <a:cs typeface="+mn-cs"/>
            </a:endParaRPr>
          </a:p>
        </p:txBody>
      </p:sp>
      <p:sp>
        <p:nvSpPr>
          <p:cNvPr id="3" name="Shap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a:r>
              <a:rPr lang="tr-TR" smtClean="0"/>
              <a:t>Resim eklemek için simgeyi tıklatın</a:t>
            </a:r>
            <a:endParaRPr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4" name="Text Placeholder 3"/>
          <p:cNvSpPr>
            <a:spLocks noGrp="1"/>
          </p:cNvSpPr>
          <p:nvPr>
            <p:ph type="body" sz="half" idx="2"/>
          </p:nvPr>
        </p:nvSpPr>
        <p:spPr>
          <a:xfrm>
            <a:off x="838200" y="4800600"/>
            <a:ext cx="4419600" cy="762000"/>
          </a:xfrm>
        </p:spPr>
        <p:txBody>
          <a:bodyP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tr-TR" smtClean="0"/>
              <a:t>Asıl metin stillerini düzenlemek için tıklatın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lang="tr-TR" noProof="1" smtClean="0"/>
              <a:t>Asıl başlık stili için tıklatın</a:t>
            </a:r>
            <a:endParaRPr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a:r>
              <a:rPr lang="tr-TR" noProof="1" smtClean="0"/>
              <a:t>Asıl metin stillerini düzenlemek için tıklatın</a:t>
            </a:r>
          </a:p>
          <a:p>
            <a:pPr lvl="1"/>
            <a:r>
              <a:rPr lang="tr-TR" noProof="1" smtClean="0"/>
              <a:t>İkinci düzey</a:t>
            </a:r>
          </a:p>
          <a:p>
            <a:pPr lvl="2"/>
            <a:r>
              <a:rPr lang="tr-TR" noProof="1" smtClean="0"/>
              <a:t>Üçüncü düzey</a:t>
            </a:r>
          </a:p>
          <a:p>
            <a:pPr lvl="3"/>
            <a:r>
              <a:rPr lang="tr-TR" noProof="1" smtClean="0"/>
              <a:t>Dördüncü düzey</a:t>
            </a:r>
          </a:p>
          <a:p>
            <a:pPr lvl="4"/>
            <a:r>
              <a:rPr lang="tr-TR" noProof="1" smtClean="0"/>
              <a:t>Beşinci düzey</a:t>
            </a:r>
            <a:endParaRPr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a:defRPr sz="1200">
                <a:solidFill>
                  <a:schemeClr val="bg2">
                    <a:shade val="50000"/>
                    <a:satMod val="200000"/>
                  </a:schemeClr>
                </a:solidFill>
              </a:defRPr>
            </a:lvl1pPr>
            <a:extLst/>
          </a:lstStyle>
          <a:p>
            <a:pPr algn="r"/>
            <a:fld id="{D615B07A-F568-463B-A1EE-C0619F0CB71C}" type="datetime1">
              <a:rPr lang="en-US" smtClean="0"/>
              <a:pPr algn="r"/>
              <a:t>3/7/2023</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a:defRPr sz="1200">
                <a:solidFill>
                  <a:schemeClr val="bg2">
                    <a:shade val="50000"/>
                    <a:satMod val="200000"/>
                  </a:schemeClr>
                </a:solidFill>
                <a:effectLst/>
              </a:defRPr>
            </a:lvl1pPr>
            <a:extLst/>
          </a:lstStyle>
          <a:p>
            <a:endParaRPr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a:defRPr sz="1200">
                <a:solidFill>
                  <a:schemeClr val="bg2">
                    <a:shade val="50000"/>
                    <a:satMod val="200000"/>
                  </a:schemeClr>
                </a:solidFill>
                <a:effectLst/>
              </a:defRPr>
            </a:lvl1pPr>
            <a:extLst/>
          </a:lstStyle>
          <a:p>
            <a:pPr algn="ctr"/>
            <a:fld id="{E5C7EF4D-DD50-400C-9F04-EB20CB99416E}" type="slidenum">
              <a:rPr lang="en-US" sz="2800" smtClean="0">
                <a:solidFill>
                  <a:schemeClr val="tx2"/>
                </a:solidFill>
              </a:rPr>
              <a:pPr algn="ctr"/>
              <a:t>‹#›</a:t>
            </a:fld>
            <a:endParaRPr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hdr="0" dt="0"/>
  <p:txStyles>
    <p:titleStyle>
      <a:lvl1pPr algn="l" rtl="0" eaLnBrk="1" latinLnBrk="0" hangingPunct="1">
        <a:spcBef>
          <a:spcPct val="0"/>
        </a:spcBef>
        <a:buNone/>
        <a:defRPr sz="44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ts val="3000"/>
        </a:lnSpc>
        <a:spcBef>
          <a:spcPts val="600"/>
        </a:spcBef>
        <a:buClr>
          <a:schemeClr val="accent1"/>
        </a:buClr>
        <a:buSzPct val="80000"/>
        <a:buFont typeface="Wingdings 2"/>
        <a:buChar char=""/>
        <a:defRPr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979712" y="4365104"/>
            <a:ext cx="6167608" cy="1561292"/>
          </a:xfrm>
        </p:spPr>
        <p:txBody>
          <a:bodyPr>
            <a:normAutofit/>
          </a:bodyPr>
          <a:lstStyle/>
          <a:p>
            <a:pPr algn="ctr"/>
            <a:r>
              <a:rPr lang="tr-TR" b="1" noProof="0" dirty="0" smtClean="0">
                <a:solidFill>
                  <a:schemeClr val="accent6">
                    <a:lumMod val="75000"/>
                  </a:schemeClr>
                </a:solidFill>
                <a:effectLst>
                  <a:outerShdw blurRad="38100" dist="38100" dir="2700000" algn="tl">
                    <a:srgbClr val="000000">
                      <a:alpha val="43137"/>
                    </a:srgbClr>
                  </a:outerShdw>
                </a:effectLst>
                <a:latin typeface="Berling Antiqua" pitchFamily="18" charset="-94"/>
                <a:ea typeface="BatangChe" pitchFamily="49" charset="-127"/>
              </a:rPr>
              <a:t>Yazılım Mühendisliğine </a:t>
            </a:r>
            <a:br>
              <a:rPr lang="tr-TR" b="1" noProof="0" dirty="0" smtClean="0">
                <a:solidFill>
                  <a:schemeClr val="accent6">
                    <a:lumMod val="75000"/>
                  </a:schemeClr>
                </a:solidFill>
                <a:effectLst>
                  <a:outerShdw blurRad="38100" dist="38100" dir="2700000" algn="tl">
                    <a:srgbClr val="000000">
                      <a:alpha val="43137"/>
                    </a:srgbClr>
                  </a:outerShdw>
                </a:effectLst>
                <a:latin typeface="Berling Antiqua" pitchFamily="18" charset="-94"/>
                <a:ea typeface="BatangChe" pitchFamily="49" charset="-127"/>
              </a:rPr>
            </a:br>
            <a:r>
              <a:rPr lang="tr-TR" b="1" noProof="0" dirty="0" smtClean="0">
                <a:solidFill>
                  <a:schemeClr val="accent6">
                    <a:lumMod val="75000"/>
                  </a:schemeClr>
                </a:solidFill>
                <a:effectLst>
                  <a:outerShdw blurRad="38100" dist="38100" dir="2700000" algn="tl">
                    <a:srgbClr val="000000">
                      <a:alpha val="43137"/>
                    </a:srgbClr>
                  </a:outerShdw>
                </a:effectLst>
                <a:latin typeface="Berling Antiqua" pitchFamily="18" charset="-94"/>
                <a:ea typeface="BatangChe" pitchFamily="49" charset="-127"/>
              </a:rPr>
              <a:t>Giriş</a:t>
            </a:r>
            <a:endParaRPr lang="tr-TR" b="1" noProof="0" dirty="0">
              <a:solidFill>
                <a:schemeClr val="accent6">
                  <a:lumMod val="75000"/>
                </a:schemeClr>
              </a:solidFill>
              <a:effectLst>
                <a:outerShdw blurRad="38100" dist="38100" dir="2700000" algn="tl">
                  <a:srgbClr val="000000">
                    <a:alpha val="43137"/>
                  </a:srgbClr>
                </a:outerShdw>
              </a:effectLst>
              <a:latin typeface="Berling Antiqua" pitchFamily="18" charset="-94"/>
              <a:ea typeface="BatangChe" pitchFamily="49" charset="-127"/>
            </a:endParaRPr>
          </a:p>
        </p:txBody>
      </p:sp>
      <p:sp>
        <p:nvSpPr>
          <p:cNvPr id="6" name="5 Dikdörtgen"/>
          <p:cNvSpPr/>
          <p:nvPr/>
        </p:nvSpPr>
        <p:spPr>
          <a:xfrm rot="16200000">
            <a:off x="-1738686" y="3381704"/>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7"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1</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pic>
        <p:nvPicPr>
          <p:cNvPr id="1027" name="Picture 3"/>
          <p:cNvPicPr>
            <a:picLocks noChangeAspect="1" noChangeArrowheads="1"/>
          </p:cNvPicPr>
          <p:nvPr/>
        </p:nvPicPr>
        <p:blipFill>
          <a:blip r:embed="rId3" cstate="print"/>
          <a:srcRect/>
          <a:stretch>
            <a:fillRect/>
          </a:stretch>
        </p:blipFill>
        <p:spPr bwMode="auto">
          <a:xfrm>
            <a:off x="3275856" y="1484784"/>
            <a:ext cx="3384376" cy="2472911"/>
          </a:xfrm>
          <a:prstGeom prst="rect">
            <a:avLst/>
          </a:prstGeom>
          <a:noFill/>
          <a:ln w="9525">
            <a:noFill/>
            <a:miter lim="800000"/>
            <a:headEnd/>
            <a:tailEnd/>
          </a:ln>
        </p:spPr>
      </p:pic>
      <p:sp>
        <p:nvSpPr>
          <p:cNvPr id="14" name="13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9 Dikdörtgen"/>
          <p:cNvSpPr/>
          <p:nvPr/>
        </p:nvSpPr>
        <p:spPr>
          <a:xfrm>
            <a:off x="8001024" y="6286520"/>
            <a:ext cx="859274" cy="369332"/>
          </a:xfrm>
          <a:prstGeom prst="rect">
            <a:avLst/>
          </a:prstGeom>
        </p:spPr>
        <p:txBody>
          <a:bodyPr wrap="none">
            <a:spAutoFit/>
          </a:bodyPr>
          <a:lstStyle/>
          <a:p>
            <a:r>
              <a:rPr lang="tr-TR" dirty="0" smtClean="0">
                <a:solidFill>
                  <a:schemeClr val="accent6">
                    <a:lumMod val="60000"/>
                    <a:lumOff val="40000"/>
                  </a:schemeClr>
                </a:solidFill>
                <a:effectLst>
                  <a:outerShdw blurRad="38100" dist="38100" dir="2700000" algn="tl">
                    <a:srgbClr val="000000">
                      <a:alpha val="43137"/>
                    </a:srgbClr>
                  </a:outerShdw>
                </a:effectLst>
                <a:latin typeface="Brush Script MT" pitchFamily="66" charset="0"/>
              </a:rPr>
              <a:t>YYurtaY</a:t>
            </a:r>
            <a:endParaRPr lang="tr-TR" dirty="0">
              <a:solidFill>
                <a:schemeClr val="accent6">
                  <a:lumMod val="60000"/>
                  <a:lumOff val="4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071538" y="0"/>
            <a:ext cx="7643866" cy="500066"/>
          </a:xfrm>
        </p:spPr>
        <p:txBody>
          <a:bodyPr>
            <a:noAutofit/>
          </a:bodyPr>
          <a:lstStyle/>
          <a:p>
            <a:r>
              <a:rPr lang="tr-TR" sz="2000" b="1" dirty="0" smtClean="0">
                <a:solidFill>
                  <a:schemeClr val="accent6">
                    <a:lumMod val="75000"/>
                  </a:schemeClr>
                </a:solidFill>
                <a:latin typeface="Times New Roman" pitchFamily="18" charset="0"/>
                <a:cs typeface="Times New Roman" pitchFamily="18" charset="0"/>
              </a:rPr>
              <a:t>Yazılım nedir ?</a:t>
            </a:r>
            <a:endParaRPr lang="tr-TR" sz="2000" b="1" dirty="0">
              <a:solidFill>
                <a:schemeClr val="accent6">
                  <a:lumMod val="75000"/>
                </a:schemeClr>
              </a:solidFill>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10</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2411760" y="1844824"/>
            <a:ext cx="4572000" cy="2585323"/>
          </a:xfrm>
          <a:prstGeom prst="rect">
            <a:avLst/>
          </a:prstGeom>
        </p:spPr>
        <p:txBody>
          <a:bodyPr>
            <a:spAutoFit/>
          </a:bodyPr>
          <a:lstStyle/>
          <a:p>
            <a:pPr marL="361950" indent="-361950">
              <a:buFont typeface="Courier New" pitchFamily="49" charset="0"/>
              <a:buChar char="o"/>
            </a:pPr>
            <a:r>
              <a:rPr lang="tr-TR" dirty="0" smtClean="0">
                <a:latin typeface="Tahoma" pitchFamily="34" charset="0"/>
                <a:ea typeface="Tahoma" pitchFamily="34" charset="0"/>
                <a:cs typeface="Tahoma" pitchFamily="34" charset="0"/>
              </a:rPr>
              <a:t>Mühendislik mi ?</a:t>
            </a:r>
          </a:p>
          <a:p>
            <a:pPr marL="361950" indent="-361950">
              <a:buFont typeface="Courier New" pitchFamily="49" charset="0"/>
              <a:buChar char="o"/>
            </a:pPr>
            <a:endParaRPr lang="tr-TR" dirty="0" smtClean="0">
              <a:latin typeface="Tahoma" pitchFamily="34" charset="0"/>
              <a:ea typeface="Tahoma" pitchFamily="34" charset="0"/>
              <a:cs typeface="Tahoma" pitchFamily="34" charset="0"/>
            </a:endParaRPr>
          </a:p>
          <a:p>
            <a:pPr marL="361950" indent="-361950">
              <a:buFont typeface="Courier New" pitchFamily="49" charset="0"/>
              <a:buChar char="o"/>
            </a:pPr>
            <a:r>
              <a:rPr lang="tr-TR" dirty="0" smtClean="0">
                <a:latin typeface="Tahoma" pitchFamily="34" charset="0"/>
                <a:ea typeface="Tahoma" pitchFamily="34" charset="0"/>
                <a:cs typeface="Tahoma" pitchFamily="34" charset="0"/>
              </a:rPr>
              <a:t>Bilim mi ?</a:t>
            </a:r>
          </a:p>
          <a:p>
            <a:pPr marL="361950" indent="-361950">
              <a:buFont typeface="Courier New" pitchFamily="49" charset="0"/>
              <a:buChar char="o"/>
            </a:pPr>
            <a:endParaRPr lang="tr-TR" dirty="0" smtClean="0">
              <a:latin typeface="Tahoma" pitchFamily="34" charset="0"/>
              <a:ea typeface="Tahoma" pitchFamily="34" charset="0"/>
              <a:cs typeface="Tahoma" pitchFamily="34" charset="0"/>
            </a:endParaRPr>
          </a:p>
          <a:p>
            <a:pPr marL="361950" indent="-361950">
              <a:buFont typeface="Courier New" pitchFamily="49" charset="0"/>
              <a:buChar char="o"/>
            </a:pPr>
            <a:r>
              <a:rPr lang="tr-TR" dirty="0" smtClean="0">
                <a:latin typeface="Tahoma" pitchFamily="34" charset="0"/>
                <a:ea typeface="Tahoma" pitchFamily="34" charset="0"/>
                <a:cs typeface="Tahoma" pitchFamily="34" charset="0"/>
              </a:rPr>
              <a:t>Endüstri mi ?</a:t>
            </a:r>
          </a:p>
          <a:p>
            <a:pPr marL="361950" indent="-361950">
              <a:buFont typeface="Courier New" pitchFamily="49" charset="0"/>
              <a:buChar char="o"/>
            </a:pPr>
            <a:endParaRPr lang="tr-TR" dirty="0" smtClean="0">
              <a:latin typeface="Tahoma" pitchFamily="34" charset="0"/>
              <a:ea typeface="Tahoma" pitchFamily="34" charset="0"/>
              <a:cs typeface="Tahoma" pitchFamily="34" charset="0"/>
            </a:endParaRPr>
          </a:p>
          <a:p>
            <a:pPr marL="361950" indent="-361950">
              <a:buFont typeface="Courier New" pitchFamily="49" charset="0"/>
              <a:buChar char="o"/>
            </a:pPr>
            <a:r>
              <a:rPr lang="tr-TR" dirty="0" smtClean="0">
                <a:latin typeface="Tahoma" pitchFamily="34" charset="0"/>
                <a:ea typeface="Tahoma" pitchFamily="34" charset="0"/>
                <a:cs typeface="Tahoma" pitchFamily="34" charset="0"/>
              </a:rPr>
              <a:t>Ürün mü?</a:t>
            </a:r>
          </a:p>
          <a:p>
            <a:pPr marL="361950" indent="-361950">
              <a:buFont typeface="Courier New" pitchFamily="49" charset="0"/>
              <a:buChar char="o"/>
            </a:pPr>
            <a:endParaRPr lang="tr-TR" dirty="0" smtClean="0">
              <a:latin typeface="Tahoma" pitchFamily="34" charset="0"/>
              <a:ea typeface="Tahoma" pitchFamily="34" charset="0"/>
              <a:cs typeface="Tahoma" pitchFamily="34" charset="0"/>
            </a:endParaRPr>
          </a:p>
          <a:p>
            <a:pPr marL="361950" indent="-361950">
              <a:buFont typeface="Courier New" pitchFamily="49" charset="0"/>
              <a:buChar char="o"/>
            </a:pPr>
            <a:r>
              <a:rPr lang="tr-TR" dirty="0" smtClean="0">
                <a:latin typeface="Tahoma" pitchFamily="34" charset="0"/>
                <a:ea typeface="Tahoma" pitchFamily="34" charset="0"/>
                <a:cs typeface="Tahoma" pitchFamily="34" charset="0"/>
              </a:rPr>
              <a:t>Sanat mı ?</a:t>
            </a:r>
          </a:p>
        </p:txBody>
      </p:sp>
      <p:pic>
        <p:nvPicPr>
          <p:cNvPr id="7" name="Picture 6" descr="http://yenisafak.com.tr/resim/site/yazilimuzmani257e89f3255f3a31by.jpg"/>
          <p:cNvPicPr>
            <a:picLocks noChangeAspect="1" noChangeArrowheads="1"/>
          </p:cNvPicPr>
          <p:nvPr/>
        </p:nvPicPr>
        <p:blipFill>
          <a:blip r:embed="rId3" cstate="print">
            <a:duotone>
              <a:schemeClr val="accent6">
                <a:shade val="45000"/>
                <a:satMod val="135000"/>
              </a:schemeClr>
              <a:prstClr val="white"/>
            </a:duotone>
          </a:blip>
          <a:srcRect t="58375"/>
          <a:stretch>
            <a:fillRect/>
          </a:stretch>
        </p:blipFill>
        <p:spPr bwMode="auto">
          <a:xfrm>
            <a:off x="3995936" y="4221088"/>
            <a:ext cx="4991556" cy="2519538"/>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071538" y="0"/>
            <a:ext cx="7643866" cy="500066"/>
          </a:xfrm>
        </p:spPr>
        <p:txBody>
          <a:bodyPr>
            <a:noAutofit/>
          </a:bodyPr>
          <a:lstStyle/>
          <a:p>
            <a:r>
              <a:rPr lang="tr-TR" sz="2000" b="1" dirty="0" smtClean="0">
                <a:solidFill>
                  <a:schemeClr val="accent6">
                    <a:lumMod val="75000"/>
                  </a:schemeClr>
                </a:solidFill>
                <a:latin typeface="Times New Roman" pitchFamily="18" charset="0"/>
                <a:cs typeface="Times New Roman" pitchFamily="18" charset="0"/>
              </a:rPr>
              <a:t>Tanım ;</a:t>
            </a:r>
            <a:endParaRPr lang="tr-TR" sz="2000" b="1" dirty="0">
              <a:solidFill>
                <a:schemeClr val="accent6">
                  <a:lumMod val="75000"/>
                </a:schemeClr>
              </a:solidFill>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11</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7" name="6 Dikdörtgen"/>
          <p:cNvSpPr/>
          <p:nvPr/>
        </p:nvSpPr>
        <p:spPr>
          <a:xfrm>
            <a:off x="7092280" y="620688"/>
            <a:ext cx="1529586" cy="369332"/>
          </a:xfrm>
          <a:prstGeom prst="rect">
            <a:avLst/>
          </a:prstGeom>
        </p:spPr>
        <p:txBody>
          <a:bodyPr wrap="none">
            <a:spAutoFit/>
          </a:bodyPr>
          <a:lstStyle/>
          <a:p>
            <a:r>
              <a:rPr lang="tr-TR" dirty="0" smtClean="0">
                <a:solidFill>
                  <a:schemeClr val="accent6">
                    <a:lumMod val="50000"/>
                  </a:schemeClr>
                </a:solidFill>
              </a:rPr>
              <a:t>(WİKİPEDİA)</a:t>
            </a:r>
            <a:endParaRPr lang="tr-TR" dirty="0">
              <a:solidFill>
                <a:schemeClr val="accent6">
                  <a:lumMod val="50000"/>
                </a:schemeClr>
              </a:solidFill>
            </a:endParaRPr>
          </a:p>
        </p:txBody>
      </p:sp>
      <p:sp>
        <p:nvSpPr>
          <p:cNvPr id="9" name="8 Dikdörtgen"/>
          <p:cNvSpPr/>
          <p:nvPr/>
        </p:nvSpPr>
        <p:spPr>
          <a:xfrm>
            <a:off x="1331640" y="1720840"/>
            <a:ext cx="7488832" cy="2356232"/>
          </a:xfrm>
          <a:prstGeom prst="rect">
            <a:avLst/>
          </a:prstGeom>
        </p:spPr>
        <p:txBody>
          <a:bodyPr wrap="square">
            <a:spAutoFit/>
          </a:bodyPr>
          <a:lstStyle/>
          <a:p>
            <a:pPr marL="450850" indent="-355600">
              <a:buFont typeface="Wingdings" pitchFamily="2" charset="2"/>
              <a:buChar char="ü"/>
            </a:pPr>
            <a:r>
              <a:rPr lang="tr-TR" sz="1600" dirty="0" smtClean="0">
                <a:latin typeface="Tahoma" pitchFamily="34" charset="0"/>
                <a:ea typeface="Tahoma" pitchFamily="34" charset="0"/>
                <a:cs typeface="Tahoma" pitchFamily="34" charset="0"/>
              </a:rPr>
              <a:t>Değişik ve çeşitli görevler yapma amaçlı tasarlanmış elektronik araçların, birbirleriyle haberleşebilmesini ve </a:t>
            </a:r>
            <a:r>
              <a:rPr lang="da-DK" sz="1600" dirty="0" smtClean="0">
                <a:latin typeface="Tahoma" pitchFamily="34" charset="0"/>
                <a:ea typeface="Tahoma" pitchFamily="34" charset="0"/>
                <a:cs typeface="Tahoma" pitchFamily="34" charset="0"/>
              </a:rPr>
              <a:t>uyumunu saglayarak, görevlerini ya da</a:t>
            </a:r>
            <a:r>
              <a:rPr lang="tr-TR" sz="1600" dirty="0" smtClean="0">
                <a:latin typeface="Tahoma" pitchFamily="34" charset="0"/>
                <a:ea typeface="Tahoma" pitchFamily="34" charset="0"/>
                <a:cs typeface="Tahoma" pitchFamily="34" charset="0"/>
              </a:rPr>
              <a:t> kullanılabilirliklerini geliştirmeye yarayan </a:t>
            </a:r>
            <a:r>
              <a:rPr lang="tr-TR" sz="1600" dirty="0" err="1" smtClean="0">
                <a:latin typeface="Tahoma" pitchFamily="34" charset="0"/>
                <a:ea typeface="Tahoma" pitchFamily="34" charset="0"/>
                <a:cs typeface="Tahoma" pitchFamily="34" charset="0"/>
              </a:rPr>
              <a:t>makina</a:t>
            </a:r>
            <a:r>
              <a:rPr lang="tr-TR" sz="1600" dirty="0" smtClean="0">
                <a:latin typeface="Tahoma" pitchFamily="34" charset="0"/>
                <a:ea typeface="Tahoma" pitchFamily="34" charset="0"/>
                <a:cs typeface="Tahoma" pitchFamily="34" charset="0"/>
              </a:rPr>
              <a:t> komutlarıdır.</a:t>
            </a:r>
          </a:p>
          <a:p>
            <a:pPr marL="450850" indent="-355600">
              <a:buFont typeface="Wingdings" pitchFamily="2" charset="2"/>
              <a:buChar char="ü"/>
            </a:pPr>
            <a:endParaRPr lang="tr-TR" sz="1600" dirty="0" smtClean="0">
              <a:latin typeface="Tahoma" pitchFamily="34" charset="0"/>
              <a:ea typeface="Tahoma" pitchFamily="34" charset="0"/>
              <a:cs typeface="Tahoma" pitchFamily="34" charset="0"/>
            </a:endParaRPr>
          </a:p>
          <a:p>
            <a:pPr marL="450850" indent="-355600">
              <a:buFont typeface="Wingdings" pitchFamily="2" charset="2"/>
              <a:buChar char="ü"/>
            </a:pPr>
            <a:r>
              <a:rPr lang="tr-TR" sz="1600" dirty="0" smtClean="0">
                <a:latin typeface="Tahoma" pitchFamily="34" charset="0"/>
                <a:ea typeface="Tahoma" pitchFamily="34" charset="0"/>
                <a:cs typeface="Tahoma" pitchFamily="34" charset="0"/>
              </a:rPr>
              <a:t>Elektronik cihazların belirli bir işi yapmasını sağlayan programların tümüne verilen isimdir.</a:t>
            </a:r>
          </a:p>
          <a:p>
            <a:pPr marL="450850" indent="-355600">
              <a:buFont typeface="Wingdings" pitchFamily="2" charset="2"/>
              <a:buChar char="ü"/>
            </a:pPr>
            <a:endParaRPr lang="tr-TR" sz="1600" dirty="0" smtClean="0">
              <a:latin typeface="Tahoma" pitchFamily="34" charset="0"/>
              <a:ea typeface="Tahoma" pitchFamily="34" charset="0"/>
              <a:cs typeface="Tahoma" pitchFamily="34" charset="0"/>
            </a:endParaRPr>
          </a:p>
          <a:p>
            <a:pPr marL="450850" indent="-355600">
              <a:buFont typeface="Wingdings" pitchFamily="2" charset="2"/>
              <a:buChar char="ü"/>
            </a:pPr>
            <a:r>
              <a:rPr lang="tr-TR" sz="1600" dirty="0" smtClean="0">
                <a:latin typeface="Tahoma" pitchFamily="34" charset="0"/>
                <a:ea typeface="Tahoma" pitchFamily="34" charset="0"/>
                <a:cs typeface="Tahoma" pitchFamily="34" charset="0"/>
              </a:rPr>
              <a:t>Var olan bir problemi çözmek amacıyla bilgisayar dili kullanılarak oluşturulmuş anlamlı ifadeler bütünüdür.</a:t>
            </a:r>
            <a:endParaRPr lang="tr-TR" sz="1600" dirty="0">
              <a:latin typeface="Tahoma" pitchFamily="34" charset="0"/>
              <a:ea typeface="Tahoma" pitchFamily="34" charset="0"/>
              <a:cs typeface="Tahoma" pitchFamily="34" charset="0"/>
            </a:endParaRPr>
          </a:p>
        </p:txBody>
      </p:sp>
      <p:sp>
        <p:nvSpPr>
          <p:cNvPr id="10" name="9 Dikdörtgen"/>
          <p:cNvSpPr/>
          <p:nvPr/>
        </p:nvSpPr>
        <p:spPr>
          <a:xfrm>
            <a:off x="1331640" y="4788441"/>
            <a:ext cx="7560840" cy="584775"/>
          </a:xfrm>
          <a:prstGeom prst="rect">
            <a:avLst/>
          </a:prstGeom>
        </p:spPr>
        <p:txBody>
          <a:bodyPr wrap="square">
            <a:spAutoFit/>
          </a:bodyPr>
          <a:lstStyle/>
          <a:p>
            <a:pPr marL="450850" indent="-450850">
              <a:buFont typeface="Wingdings" pitchFamily="2" charset="2"/>
              <a:buChar char="ü"/>
            </a:pPr>
            <a:r>
              <a:rPr lang="es-ES" sz="1600" dirty="0" smtClean="0">
                <a:latin typeface="Tahoma" pitchFamily="34" charset="0"/>
                <a:ea typeface="Tahoma" pitchFamily="34" charset="0"/>
                <a:cs typeface="Tahoma" pitchFamily="34" charset="0"/>
              </a:rPr>
              <a:t>Bir bilgisayarda donanıma hayat veren ve</a:t>
            </a:r>
            <a:r>
              <a:rPr lang="tr-TR" sz="1600" dirty="0" smtClean="0">
                <a:latin typeface="Tahoma" pitchFamily="34" charset="0"/>
                <a:ea typeface="Tahoma" pitchFamily="34" charset="0"/>
                <a:cs typeface="Tahoma" pitchFamily="34" charset="0"/>
              </a:rPr>
              <a:t> bilgi işlemde kullanılan programlar, yordamlar, programlama dilleri ve belgelemelerin tümü.</a:t>
            </a:r>
          </a:p>
        </p:txBody>
      </p:sp>
      <p:sp>
        <p:nvSpPr>
          <p:cNvPr id="11" name="10 Dikdörtgen"/>
          <p:cNvSpPr/>
          <p:nvPr/>
        </p:nvSpPr>
        <p:spPr>
          <a:xfrm>
            <a:off x="7236296" y="4005064"/>
            <a:ext cx="798617" cy="369332"/>
          </a:xfrm>
          <a:prstGeom prst="rect">
            <a:avLst/>
          </a:prstGeom>
        </p:spPr>
        <p:txBody>
          <a:bodyPr wrap="none">
            <a:spAutoFit/>
          </a:bodyPr>
          <a:lstStyle/>
          <a:p>
            <a:r>
              <a:rPr lang="tr-TR" dirty="0" smtClean="0">
                <a:solidFill>
                  <a:schemeClr val="accent6">
                    <a:lumMod val="50000"/>
                  </a:schemeClr>
                </a:solidFill>
              </a:rPr>
              <a:t>(TDK)</a:t>
            </a:r>
            <a:endParaRPr lang="tr-TR"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071538" y="0"/>
            <a:ext cx="7643866" cy="500066"/>
          </a:xfrm>
        </p:spPr>
        <p:txBody>
          <a:bodyPr>
            <a:noAutofit/>
          </a:bodyPr>
          <a:lstStyle/>
          <a:p>
            <a:r>
              <a:rPr lang="tr-TR" sz="2000" b="1" dirty="0" smtClean="0">
                <a:solidFill>
                  <a:schemeClr val="accent6">
                    <a:lumMod val="75000"/>
                  </a:schemeClr>
                </a:solidFill>
                <a:latin typeface="Times New Roman" pitchFamily="18" charset="0"/>
                <a:cs typeface="Times New Roman" pitchFamily="18" charset="0"/>
              </a:rPr>
              <a:t>Yazılım Mühendisliği ;</a:t>
            </a:r>
            <a:endParaRPr lang="tr-TR" sz="2000" b="1" dirty="0">
              <a:solidFill>
                <a:schemeClr val="accent6">
                  <a:lumMod val="75000"/>
                </a:schemeClr>
              </a:solidFill>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12</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7" name="6 Dikdörtgen"/>
          <p:cNvSpPr/>
          <p:nvPr/>
        </p:nvSpPr>
        <p:spPr>
          <a:xfrm>
            <a:off x="7092280" y="620688"/>
            <a:ext cx="1529586" cy="369332"/>
          </a:xfrm>
          <a:prstGeom prst="rect">
            <a:avLst/>
          </a:prstGeom>
        </p:spPr>
        <p:txBody>
          <a:bodyPr wrap="none">
            <a:spAutoFit/>
          </a:bodyPr>
          <a:lstStyle/>
          <a:p>
            <a:r>
              <a:rPr lang="tr-TR" dirty="0" smtClean="0">
                <a:solidFill>
                  <a:schemeClr val="accent6">
                    <a:lumMod val="50000"/>
                  </a:schemeClr>
                </a:solidFill>
              </a:rPr>
              <a:t>(WİKİPEDİA)</a:t>
            </a:r>
            <a:endParaRPr lang="tr-TR" dirty="0">
              <a:solidFill>
                <a:schemeClr val="accent6">
                  <a:lumMod val="50000"/>
                </a:schemeClr>
              </a:solidFill>
            </a:endParaRPr>
          </a:p>
        </p:txBody>
      </p:sp>
      <p:sp>
        <p:nvSpPr>
          <p:cNvPr id="9" name="8 Dikdörtgen"/>
          <p:cNvSpPr/>
          <p:nvPr/>
        </p:nvSpPr>
        <p:spPr>
          <a:xfrm>
            <a:off x="1331640" y="1340768"/>
            <a:ext cx="7560840" cy="4893647"/>
          </a:xfrm>
          <a:prstGeom prst="rect">
            <a:avLst/>
          </a:prstGeom>
        </p:spPr>
        <p:txBody>
          <a:bodyPr wrap="square">
            <a:spAutoFit/>
          </a:bodyPr>
          <a:lstStyle/>
          <a:p>
            <a:pPr marL="273050" indent="-273050">
              <a:lnSpc>
                <a:spcPct val="150000"/>
              </a:lnSpc>
              <a:buFont typeface="Courier New" pitchFamily="49" charset="0"/>
              <a:buChar char="o"/>
            </a:pPr>
            <a:r>
              <a:rPr lang="tr-TR" sz="1600" dirty="0" smtClean="0">
                <a:latin typeface="Tahoma" pitchFamily="34" charset="0"/>
                <a:ea typeface="Tahoma" pitchFamily="34" charset="0"/>
                <a:cs typeface="Tahoma" pitchFamily="34" charset="0"/>
              </a:rPr>
              <a:t>Bilgisayar programlarının tasarımı, geliştirilmesi, test edilmesi ve bakımı konularını ele alan mühendislik dalıdır.</a:t>
            </a:r>
          </a:p>
          <a:p>
            <a:pPr marL="273050" indent="-273050">
              <a:lnSpc>
                <a:spcPct val="150000"/>
              </a:lnSpc>
              <a:buFont typeface="Courier New" pitchFamily="49" charset="0"/>
              <a:buChar char="o"/>
            </a:pPr>
            <a:endParaRPr lang="tr-TR" sz="1600" dirty="0" smtClean="0">
              <a:latin typeface="Tahoma" pitchFamily="34" charset="0"/>
              <a:ea typeface="Tahoma" pitchFamily="34" charset="0"/>
              <a:cs typeface="Tahoma" pitchFamily="34" charset="0"/>
            </a:endParaRPr>
          </a:p>
          <a:p>
            <a:pPr marL="273050" indent="-273050">
              <a:lnSpc>
                <a:spcPct val="150000"/>
              </a:lnSpc>
              <a:buFont typeface="Courier New" pitchFamily="49" charset="0"/>
              <a:buChar char="o"/>
            </a:pPr>
            <a:r>
              <a:rPr lang="tr-TR" sz="1600" dirty="0" smtClean="0">
                <a:latin typeface="Tahoma" pitchFamily="34" charset="0"/>
                <a:ea typeface="Tahoma" pitchFamily="34" charset="0"/>
                <a:cs typeface="Tahoma" pitchFamily="34" charset="0"/>
              </a:rPr>
              <a:t>Temel mühendislik prensiplerinin bu dalda da uygulanması, önceden tahmin edilebilir ve tekrarlanabilir sonuçların daha çok elde edilmesiyle yazılım mühendisliği gerçek bir mühendislik dalı olma yolunda ilerlemektedir.</a:t>
            </a:r>
          </a:p>
          <a:p>
            <a:pPr marL="273050" indent="-273050">
              <a:lnSpc>
                <a:spcPct val="150000"/>
              </a:lnSpc>
              <a:buFont typeface="Courier New" pitchFamily="49" charset="0"/>
              <a:buChar char="o"/>
            </a:pPr>
            <a:endParaRPr lang="tr-TR" sz="1600" dirty="0" smtClean="0">
              <a:latin typeface="Tahoma" pitchFamily="34" charset="0"/>
              <a:ea typeface="Tahoma" pitchFamily="34" charset="0"/>
              <a:cs typeface="Tahoma" pitchFamily="34" charset="0"/>
            </a:endParaRPr>
          </a:p>
          <a:p>
            <a:pPr marL="273050" indent="-273050">
              <a:lnSpc>
                <a:spcPct val="150000"/>
              </a:lnSpc>
              <a:buFont typeface="Courier New" pitchFamily="49" charset="0"/>
              <a:buChar char="o"/>
            </a:pPr>
            <a:r>
              <a:rPr lang="tr-TR" sz="1600" dirty="0" smtClean="0">
                <a:latin typeface="Tahoma" pitchFamily="34" charset="0"/>
                <a:ea typeface="Tahoma" pitchFamily="34" charset="0"/>
                <a:cs typeface="Tahoma" pitchFamily="34" charset="0"/>
              </a:rPr>
              <a:t>Diğer mühendislik dallarıyla karşılaştırıldığında çok yeni olan bu alanda sürekli yeni yöntemler geliştirilmekte ve konu yavaş yavaş belli bir olgunluğa ulaşmaktadır.</a:t>
            </a:r>
          </a:p>
          <a:p>
            <a:pPr marL="273050" indent="-273050">
              <a:lnSpc>
                <a:spcPct val="150000"/>
              </a:lnSpc>
              <a:buFont typeface="Courier New" pitchFamily="49" charset="0"/>
              <a:buChar char="o"/>
            </a:pPr>
            <a:endParaRPr lang="tr-TR" sz="1600" dirty="0" smtClean="0">
              <a:latin typeface="Tahoma" pitchFamily="34" charset="0"/>
              <a:ea typeface="Tahoma" pitchFamily="34" charset="0"/>
              <a:cs typeface="Tahoma" pitchFamily="34" charset="0"/>
            </a:endParaRPr>
          </a:p>
          <a:p>
            <a:pPr marL="273050" indent="-273050">
              <a:lnSpc>
                <a:spcPct val="150000"/>
              </a:lnSpc>
              <a:buFont typeface="Courier New" pitchFamily="49" charset="0"/>
              <a:buChar char="o"/>
            </a:pPr>
            <a:r>
              <a:rPr lang="tr-TR" sz="1600" dirty="0" smtClean="0">
                <a:latin typeface="Tahoma" pitchFamily="34" charset="0"/>
                <a:ea typeface="Tahoma" pitchFamily="34" charset="0"/>
                <a:cs typeface="Tahoma" pitchFamily="34" charset="0"/>
              </a:rPr>
              <a:t>Gelişmekte olan bu alanda halen ihtiyaç çok büyük olduğundan geleceğin mesleklerinden birisi olarak gösterilmektedir.</a:t>
            </a:r>
            <a:endParaRPr lang="tr-TR" sz="16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a:xfrm>
            <a:off x="8129016" y="5734050"/>
            <a:ext cx="609600" cy="521208"/>
          </a:xfrm>
          <a:prstGeom prst="rect">
            <a:avLst/>
          </a:prstGeom>
        </p:spPr>
        <p:txBody>
          <a:bodyPr/>
          <a:lstStyle/>
          <a:p>
            <a:fld id="{1D0BFB45-9445-4BA2-B7B7-F6EE069D6055}" type="slidenum">
              <a:rPr lang="tr-TR"/>
              <a:pPr/>
              <a:t>13</a:t>
            </a:fld>
            <a:endParaRPr lang="tr-TR"/>
          </a:p>
        </p:txBody>
      </p:sp>
      <p:sp>
        <p:nvSpPr>
          <p:cNvPr id="325635" name="Rectangle 3"/>
          <p:cNvSpPr>
            <a:spLocks noGrp="1" noChangeArrowheads="1"/>
          </p:cNvSpPr>
          <p:nvPr>
            <p:ph sz="quarter" idx="1"/>
          </p:nvPr>
        </p:nvSpPr>
        <p:spPr>
          <a:xfrm>
            <a:off x="1187624" y="620688"/>
            <a:ext cx="7488832" cy="3875322"/>
          </a:xfrm>
        </p:spPr>
        <p:txBody>
          <a:bodyPr>
            <a:noAutofit/>
          </a:bodyPr>
          <a:lstStyle/>
          <a:p>
            <a:pPr algn="just">
              <a:lnSpc>
                <a:spcPct val="150000"/>
              </a:lnSpc>
            </a:pPr>
            <a:r>
              <a:rPr lang="tr-TR" sz="1600" dirty="0" smtClean="0">
                <a:latin typeface="Tahoma" pitchFamily="34" charset="0"/>
                <a:ea typeface="Tahoma" pitchFamily="34" charset="0"/>
                <a:cs typeface="Tahoma" pitchFamily="34" charset="0"/>
              </a:rPr>
              <a:t>Bilgisayar sistemleri artık günlük hayatın her alanında yoğun ve etkin bir şekilde kullanılmakta olduğundan, bankacılıktan otomotiv sanayisine, sağlık bilgi sistemlerinden şirket yönetimine, telekomünikasyon sistemlerinden hava taşımacılığına, çok geniş alanlarda kullanılan bilgisayar sistemlerinin çok önemli ve kritik bir parçasını oluşturuyor. </a:t>
            </a:r>
          </a:p>
          <a:p>
            <a:pPr algn="just">
              <a:lnSpc>
                <a:spcPct val="150000"/>
              </a:lnSpc>
            </a:pPr>
            <a:endParaRPr lang="tr-TR" sz="1600" dirty="0" smtClean="0">
              <a:latin typeface="Tahoma" pitchFamily="34" charset="0"/>
              <a:ea typeface="Tahoma" pitchFamily="34" charset="0"/>
              <a:cs typeface="Tahoma" pitchFamily="34" charset="0"/>
            </a:endParaRPr>
          </a:p>
          <a:p>
            <a:pPr algn="just">
              <a:lnSpc>
                <a:spcPct val="150000"/>
              </a:lnSpc>
            </a:pPr>
            <a:r>
              <a:rPr lang="tr-TR" sz="1600" dirty="0" smtClean="0">
                <a:latin typeface="Tahoma" pitchFamily="34" charset="0"/>
                <a:ea typeface="Tahoma" pitchFamily="34" charset="0"/>
                <a:cs typeface="Tahoma" pitchFamily="34" charset="0"/>
              </a:rPr>
              <a:t>Bilgisayar Yazılım Mühendisliği 1968 yılında NATO tarafından gerçekleştirilen bir konferans esnasında ortaya çıkan yeni bir kavram ve yeni bir mühendislik alanı olup, yazılım sistemlerinin mühendislik prensipleri çerçevesinde tasarımı, üretimi ve işletilmesini hedeflemektedir. </a:t>
            </a:r>
          </a:p>
          <a:p>
            <a:pPr>
              <a:lnSpc>
                <a:spcPct val="150000"/>
              </a:lnSpc>
              <a:buNone/>
            </a:pPr>
            <a:endParaRPr lang="tr-TR" sz="1800" dirty="0" smtClean="0">
              <a:solidFill>
                <a:srgbClr val="FF0000"/>
              </a:solidFill>
              <a:latin typeface="Tahoma" pitchFamily="34" charset="0"/>
              <a:ea typeface="Tahoma" pitchFamily="34" charset="0"/>
              <a:cs typeface="Tahoma" pitchFamily="34" charset="0"/>
            </a:endParaRPr>
          </a:p>
          <a:p>
            <a:pPr>
              <a:lnSpc>
                <a:spcPct val="150000"/>
              </a:lnSpc>
              <a:buNone/>
            </a:pPr>
            <a:r>
              <a:rPr lang="tr-TR" sz="1800" dirty="0" smtClean="0">
                <a:solidFill>
                  <a:srgbClr val="FF0000"/>
                </a:solidFill>
                <a:latin typeface="Tahoma" pitchFamily="34" charset="0"/>
                <a:ea typeface="Tahoma" pitchFamily="34" charset="0"/>
                <a:cs typeface="Tahoma" pitchFamily="34" charset="0"/>
              </a:rPr>
              <a:t>   “Yazılım Mühendisliği tüm disiplinlerde uygulamaları olan bir alandır. “</a:t>
            </a:r>
          </a:p>
          <a:p>
            <a:pPr algn="just">
              <a:lnSpc>
                <a:spcPct val="80000"/>
              </a:lnSpc>
            </a:pPr>
            <a:endParaRPr lang="tr-TR" sz="1600" dirty="0">
              <a:latin typeface="Tahoma" pitchFamily="34" charset="0"/>
              <a:ea typeface="Tahoma" pitchFamily="34" charset="0"/>
              <a:cs typeface="Tahoma" pitchFamily="34" charset="0"/>
            </a:endParaRPr>
          </a:p>
        </p:txBody>
      </p:sp>
      <p:sp>
        <p:nvSpPr>
          <p:cNvPr id="5" name="4 Veri Yer Tutucusu"/>
          <p:cNvSpPr>
            <a:spLocks noGrp="1"/>
          </p:cNvSpPr>
          <p:nvPr>
            <p:ph type="dt" sz="half" idx="10"/>
          </p:nvPr>
        </p:nvSpPr>
        <p:spPr/>
        <p:txBody>
          <a:bodyPr/>
          <a:lstStyle/>
          <a:p>
            <a:r>
              <a:rPr lang="tr-TR" dirty="0" smtClean="0"/>
              <a:t>1-Hafta</a:t>
            </a:r>
            <a:endParaRPr lang="tr-TR" dirty="0"/>
          </a:p>
        </p:txBody>
      </p:sp>
      <p:sp>
        <p:nvSpPr>
          <p:cNvPr id="7" name="6 Altbilgi Yer Tutucusu"/>
          <p:cNvSpPr>
            <a:spLocks noGrp="1"/>
          </p:cNvSpPr>
          <p:nvPr>
            <p:ph type="ftr" sz="quarter" idx="11"/>
          </p:nvPr>
        </p:nvSpPr>
        <p:spPr/>
        <p:txBody>
          <a:bodyPr/>
          <a:lstStyle/>
          <a:p>
            <a:r>
              <a:rPr lang="tr-TR" smtClean="0"/>
              <a:t>Yazılım Mühendisliği</a:t>
            </a:r>
            <a:endParaRPr lang="tr-T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14</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7" name="6 Dikdörtgen"/>
          <p:cNvSpPr/>
          <p:nvPr/>
        </p:nvSpPr>
        <p:spPr>
          <a:xfrm>
            <a:off x="1619672" y="1484784"/>
            <a:ext cx="6768752" cy="2704395"/>
          </a:xfrm>
          <a:prstGeom prst="rect">
            <a:avLst/>
          </a:prstGeom>
        </p:spPr>
        <p:txBody>
          <a:bodyPr wrap="square">
            <a:spAutoFit/>
          </a:bodyPr>
          <a:lstStyle/>
          <a:p>
            <a:pPr marL="365760" indent="-283464" algn="just">
              <a:lnSpc>
                <a:spcPct val="150000"/>
              </a:lnSpc>
              <a:spcBef>
                <a:spcPts val="600"/>
              </a:spcBef>
              <a:buClr>
                <a:schemeClr val="accent1"/>
              </a:buClr>
              <a:buSzPct val="80000"/>
              <a:buFont typeface="Wingdings 2"/>
              <a:buChar char=""/>
            </a:pPr>
            <a:r>
              <a:rPr lang="tr-TR" sz="1600" dirty="0" smtClean="0">
                <a:latin typeface="Tahoma" pitchFamily="34" charset="0"/>
                <a:ea typeface="Tahoma" pitchFamily="34" charset="0"/>
                <a:cs typeface="Tahoma" pitchFamily="34" charset="0"/>
              </a:rPr>
              <a:t>Yazılım mühendisliği disiplini 1968 yıllarından bu yana oldukça gelişme kaydetmiş; yazılım geliştirme metodolojileri, programlama paradigmaları, programlama dilleri ve çeşitli araçların geliştirilmesiyle hayli ilerleme katetmiştir. </a:t>
            </a:r>
          </a:p>
          <a:p>
            <a:pPr marL="365760" indent="-283464" algn="just">
              <a:lnSpc>
                <a:spcPct val="150000"/>
              </a:lnSpc>
              <a:spcBef>
                <a:spcPts val="600"/>
              </a:spcBef>
              <a:buClr>
                <a:schemeClr val="accent1"/>
              </a:buClr>
              <a:buSzPct val="80000"/>
              <a:buFont typeface="Wingdings 2"/>
              <a:buChar char=""/>
            </a:pPr>
            <a:r>
              <a:rPr lang="tr-TR" sz="1600" dirty="0" smtClean="0">
                <a:latin typeface="Tahoma" pitchFamily="34" charset="0"/>
                <a:ea typeface="Tahoma" pitchFamily="34" charset="0"/>
                <a:cs typeface="Tahoma" pitchFamily="34" charset="0"/>
              </a:rPr>
              <a:t>Gelişime , IEEE (IEEE </a:t>
            </a:r>
            <a:r>
              <a:rPr lang="tr-TR" sz="1600" dirty="0" err="1" smtClean="0">
                <a:latin typeface="Tahoma" pitchFamily="34" charset="0"/>
                <a:ea typeface="Tahoma" pitchFamily="34" charset="0"/>
                <a:cs typeface="Tahoma" pitchFamily="34" charset="0"/>
              </a:rPr>
              <a:t>Computer</a:t>
            </a:r>
            <a:r>
              <a:rPr lang="tr-TR" sz="1600" dirty="0" smtClean="0">
                <a:latin typeface="Tahoma" pitchFamily="34" charset="0"/>
                <a:ea typeface="Tahoma" pitchFamily="34" charset="0"/>
                <a:cs typeface="Tahoma" pitchFamily="34" charset="0"/>
              </a:rPr>
              <a:t> </a:t>
            </a:r>
            <a:r>
              <a:rPr lang="tr-TR" sz="1600" dirty="0" err="1" smtClean="0">
                <a:latin typeface="Tahoma" pitchFamily="34" charset="0"/>
                <a:ea typeface="Tahoma" pitchFamily="34" charset="0"/>
                <a:cs typeface="Tahoma" pitchFamily="34" charset="0"/>
              </a:rPr>
              <a:t>Society</a:t>
            </a:r>
            <a:r>
              <a:rPr lang="tr-TR" sz="1600" dirty="0" smtClean="0">
                <a:latin typeface="Tahoma" pitchFamily="34" charset="0"/>
                <a:ea typeface="Tahoma" pitchFamily="34" charset="0"/>
                <a:cs typeface="Tahoma" pitchFamily="34" charset="0"/>
              </a:rPr>
              <a:t>) ve ACM (</a:t>
            </a:r>
            <a:r>
              <a:rPr lang="tr-TR" sz="1600" dirty="0" err="1" smtClean="0">
                <a:latin typeface="Tahoma" pitchFamily="34" charset="0"/>
                <a:ea typeface="Tahoma" pitchFamily="34" charset="0"/>
                <a:cs typeface="Tahoma" pitchFamily="34" charset="0"/>
              </a:rPr>
              <a:t>Association</a:t>
            </a:r>
            <a:r>
              <a:rPr lang="tr-TR" sz="1600" dirty="0" smtClean="0">
                <a:latin typeface="Tahoma" pitchFamily="34" charset="0"/>
                <a:ea typeface="Tahoma" pitchFamily="34" charset="0"/>
                <a:cs typeface="Tahoma" pitchFamily="34" charset="0"/>
              </a:rPr>
              <a:t> </a:t>
            </a:r>
            <a:r>
              <a:rPr lang="tr-TR" sz="1600" dirty="0" err="1" smtClean="0">
                <a:latin typeface="Tahoma" pitchFamily="34" charset="0"/>
                <a:ea typeface="Tahoma" pitchFamily="34" charset="0"/>
                <a:cs typeface="Tahoma" pitchFamily="34" charset="0"/>
              </a:rPr>
              <a:t>for</a:t>
            </a:r>
            <a:r>
              <a:rPr lang="tr-TR" sz="1600" dirty="0" smtClean="0">
                <a:latin typeface="Tahoma" pitchFamily="34" charset="0"/>
                <a:ea typeface="Tahoma" pitchFamily="34" charset="0"/>
                <a:cs typeface="Tahoma" pitchFamily="34" charset="0"/>
              </a:rPr>
              <a:t> </a:t>
            </a:r>
            <a:r>
              <a:rPr lang="tr-TR" sz="1600" dirty="0" err="1" smtClean="0">
                <a:latin typeface="Tahoma" pitchFamily="34" charset="0"/>
                <a:ea typeface="Tahoma" pitchFamily="34" charset="0"/>
                <a:cs typeface="Tahoma" pitchFamily="34" charset="0"/>
              </a:rPr>
              <a:t>Computing</a:t>
            </a:r>
            <a:r>
              <a:rPr lang="tr-TR" sz="1600" dirty="0" smtClean="0">
                <a:latin typeface="Tahoma" pitchFamily="34" charset="0"/>
                <a:ea typeface="Tahoma" pitchFamily="34" charset="0"/>
                <a:cs typeface="Tahoma" pitchFamily="34" charset="0"/>
              </a:rPr>
              <a:t> </a:t>
            </a:r>
            <a:r>
              <a:rPr lang="tr-TR" sz="1600" dirty="0" err="1" smtClean="0">
                <a:latin typeface="Tahoma" pitchFamily="34" charset="0"/>
                <a:ea typeface="Tahoma" pitchFamily="34" charset="0"/>
                <a:cs typeface="Tahoma" pitchFamily="34" charset="0"/>
              </a:rPr>
              <a:t>Machinery</a:t>
            </a:r>
            <a:r>
              <a:rPr lang="tr-TR" sz="1600" dirty="0" smtClean="0">
                <a:latin typeface="Tahoma" pitchFamily="34" charset="0"/>
                <a:ea typeface="Tahoma" pitchFamily="34" charset="0"/>
                <a:cs typeface="Tahoma" pitchFamily="34" charset="0"/>
              </a:rPr>
              <a:t>) gibi mesleki kuruluşların önemli etkisi olmuştur.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15</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7" name="Rectangle 3"/>
          <p:cNvSpPr txBox="1">
            <a:spLocks noChangeArrowheads="1"/>
          </p:cNvSpPr>
          <p:nvPr/>
        </p:nvSpPr>
        <p:spPr>
          <a:xfrm>
            <a:off x="1403648" y="980728"/>
            <a:ext cx="7200800" cy="4302240"/>
          </a:xfrm>
          <a:prstGeom prst="rect">
            <a:avLst/>
          </a:prstGeom>
        </p:spPr>
        <p:txBody>
          <a:bodyPr>
            <a:normAutofit/>
          </a:bodyPr>
          <a:lstStyle/>
          <a:p>
            <a:pPr marL="365760" marR="0" lvl="0" indent="-283464" algn="just" defTabSz="914400" eaLnBrk="1" fontAlgn="auto" hangingPunct="1">
              <a:lnSpc>
                <a:spcPct val="150000"/>
              </a:lnSpc>
              <a:spcBef>
                <a:spcPts val="600"/>
              </a:spcBef>
              <a:spcAft>
                <a:spcPts val="0"/>
              </a:spcAft>
              <a:buClr>
                <a:schemeClr val="accent1"/>
              </a:buClr>
              <a:buSzPct val="80000"/>
              <a:buFont typeface="Wingdings 2"/>
              <a:buChar char=""/>
              <a:tabLst/>
              <a:defRPr/>
            </a:pPr>
            <a:endParaRPr lang="tr-TR" sz="1600" dirty="0" smtClean="0">
              <a:latin typeface="Tahoma" pitchFamily="34" charset="0"/>
              <a:ea typeface="Tahoma" pitchFamily="34" charset="0"/>
              <a:cs typeface="Tahoma" pitchFamily="34" charset="0"/>
            </a:endParaRPr>
          </a:p>
          <a:p>
            <a:pPr marL="365760" marR="0" lvl="0" indent="-283464" algn="just" defTabSz="914400" eaLnBrk="1" fontAlgn="auto" hangingPunct="1">
              <a:lnSpc>
                <a:spcPct val="150000"/>
              </a:lnSpc>
              <a:spcBef>
                <a:spcPts val="600"/>
              </a:spcBef>
              <a:spcAft>
                <a:spcPts val="0"/>
              </a:spcAft>
              <a:buClr>
                <a:schemeClr val="accent1"/>
              </a:buClr>
              <a:buSzPct val="80000"/>
              <a:buFont typeface="Wingdings 2"/>
              <a:buChar char=""/>
              <a:tabLst/>
              <a:defRPr/>
            </a:pPr>
            <a:r>
              <a:rPr lang="tr-TR" sz="1600" dirty="0" smtClean="0">
                <a:latin typeface="Tahoma" pitchFamily="34" charset="0"/>
                <a:ea typeface="Tahoma" pitchFamily="34" charset="0"/>
                <a:cs typeface="Tahoma" pitchFamily="34" charset="0"/>
              </a:rPr>
              <a:t>Ayrıca bu kuruluşlar son yıllarda, yazılım mühendisliği çekirdek bilgisinin tanımlanması ve bu bilgilerle uyumlu yazılım mühendisliği eğitim programlarının geliştirilmesine yönelik çalışmalar da yapmaktadır. </a:t>
            </a:r>
          </a:p>
          <a:p>
            <a:pPr marL="365760" marR="0" lvl="0" indent="-283464" algn="just" defTabSz="914400" eaLnBrk="1" fontAlgn="auto" hangingPunct="1">
              <a:lnSpc>
                <a:spcPct val="150000"/>
              </a:lnSpc>
              <a:spcBef>
                <a:spcPts val="600"/>
              </a:spcBef>
              <a:spcAft>
                <a:spcPts val="0"/>
              </a:spcAft>
              <a:buClr>
                <a:schemeClr val="accent1"/>
              </a:buClr>
              <a:buSzPct val="80000"/>
              <a:buFont typeface="Wingdings 2"/>
              <a:buChar char=""/>
              <a:tabLst/>
              <a:defRPr/>
            </a:pPr>
            <a:endParaRPr lang="tr-TR" sz="1600" dirty="0" smtClean="0">
              <a:latin typeface="Tahoma" pitchFamily="34" charset="0"/>
              <a:ea typeface="Tahoma" pitchFamily="34" charset="0"/>
              <a:cs typeface="Tahoma" pitchFamily="34" charset="0"/>
            </a:endParaRPr>
          </a:p>
          <a:p>
            <a:pPr marL="365760" marR="0" lvl="0" indent="-283464" algn="just" defTabSz="914400" eaLnBrk="1" fontAlgn="auto" hangingPunct="1">
              <a:lnSpc>
                <a:spcPct val="150000"/>
              </a:lnSpc>
              <a:spcBef>
                <a:spcPts val="600"/>
              </a:spcBef>
              <a:spcAft>
                <a:spcPts val="0"/>
              </a:spcAft>
              <a:buClr>
                <a:schemeClr val="accent1"/>
              </a:buClr>
              <a:buSzPct val="80000"/>
              <a:buFont typeface="Wingdings 2"/>
              <a:buChar char=""/>
              <a:tabLst/>
              <a:defRPr/>
            </a:pPr>
            <a:r>
              <a:rPr lang="tr-TR" sz="1600" dirty="0" smtClean="0">
                <a:latin typeface="Tahoma" pitchFamily="34" charset="0"/>
                <a:ea typeface="Tahoma" pitchFamily="34" charset="0"/>
                <a:cs typeface="Tahoma" pitchFamily="34" charset="0"/>
              </a:rPr>
              <a:t>Bu bağlamda, diğer mühendislik dallarında olduğu gibi yazılım mühendisliği için de ayrı eğitim programlarının oluşturulması gündeme gelmiştir. Yazılım mühendisliği disiplinin olgunlaşma sürecinde yazılım mühendisliği eğitimi özel bir önem kazanmıştır. </a:t>
            </a:r>
          </a:p>
          <a:p>
            <a:pPr marL="73152" marR="0" lvl="0" indent="0" algn="just" defTabSz="914400" rtl="0" eaLnBrk="1" fontAlgn="auto" latinLnBrk="0" hangingPunct="1">
              <a:lnSpc>
                <a:spcPct val="80000"/>
              </a:lnSpc>
              <a:spcBef>
                <a:spcPts val="600"/>
              </a:spcBef>
              <a:spcAft>
                <a:spcPts val="0"/>
              </a:spcAft>
              <a:buClr>
                <a:schemeClr val="accent1"/>
              </a:buClr>
              <a:buSzPct val="80000"/>
              <a:buFont typeface="Wingdings 2"/>
              <a:buNone/>
              <a:tabLst/>
              <a:defRPr/>
            </a:pPr>
            <a:endParaRPr kumimoji="0" lang="tr-TR" sz="1800" b="0" i="0" u="none" strike="noStrike" kern="1200" cap="none" spc="0" normalizeH="0" baseline="0" noProof="0" dirty="0">
              <a:ln>
                <a:noFill/>
              </a:ln>
              <a:solidFill>
                <a:schemeClr val="tx2">
                  <a:shade val="30000"/>
                  <a:satMod val="1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16</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7" name="Rectangle 3"/>
          <p:cNvSpPr txBox="1">
            <a:spLocks noChangeArrowheads="1"/>
          </p:cNvSpPr>
          <p:nvPr/>
        </p:nvSpPr>
        <p:spPr>
          <a:xfrm>
            <a:off x="1403648" y="980728"/>
            <a:ext cx="7488832" cy="4896544"/>
          </a:xfrm>
          <a:prstGeom prst="rect">
            <a:avLst/>
          </a:prstGeom>
        </p:spPr>
        <p:txBody>
          <a:bodyPr>
            <a:noAutofit/>
          </a:bodyPr>
          <a:lstStyle/>
          <a:p>
            <a:pPr marL="273050" marR="0" lvl="0" indent="1588" defTabSz="914400" rtl="0" eaLnBrk="1" fontAlgn="auto" latinLnBrk="0" hangingPunct="1">
              <a:lnSpc>
                <a:spcPct val="150000"/>
              </a:lnSpc>
              <a:spcBef>
                <a:spcPts val="600"/>
              </a:spcBef>
              <a:spcAft>
                <a:spcPts val="0"/>
              </a:spcAft>
              <a:buClr>
                <a:schemeClr val="accent1"/>
              </a:buClr>
              <a:buSzPct val="80000"/>
              <a:buFont typeface="Wingdings 2"/>
              <a:buNone/>
              <a:tabLst/>
              <a:defRPr/>
            </a:pPr>
            <a:r>
              <a:rPr lang="tr-TR" sz="1600" b="1" dirty="0" smtClean="0">
                <a:latin typeface="Tahoma" pitchFamily="34" charset="0"/>
                <a:ea typeface="Tahoma" pitchFamily="34" charset="0"/>
                <a:cs typeface="Tahoma" pitchFamily="34" charset="0"/>
              </a:rPr>
              <a:t>Özel bir önem kazanan bu eğitim programı için özel projelere başlanmıştır. Genelde kısaltılmış adlarıyla karşımıza çıkabilecek olan bu projeler;</a:t>
            </a:r>
          </a:p>
          <a:p>
            <a:pPr marL="273050" marR="0" lvl="0" indent="1588" defTabSz="914400" rtl="0" eaLnBrk="1" fontAlgn="auto" latinLnBrk="0" hangingPunct="1">
              <a:lnSpc>
                <a:spcPct val="150000"/>
              </a:lnSpc>
              <a:spcBef>
                <a:spcPts val="600"/>
              </a:spcBef>
              <a:spcAft>
                <a:spcPts val="0"/>
              </a:spcAft>
              <a:buClr>
                <a:schemeClr val="accent1"/>
              </a:buClr>
              <a:buSzPct val="80000"/>
              <a:buFont typeface="Wingdings 2"/>
              <a:buNone/>
              <a:tabLst/>
              <a:defRPr/>
            </a:pPr>
            <a:endParaRPr lang="tr-TR" sz="1600" dirty="0" smtClean="0">
              <a:latin typeface="Tahoma" pitchFamily="34" charset="0"/>
              <a:ea typeface="Tahoma" pitchFamily="34" charset="0"/>
              <a:cs typeface="Tahoma" pitchFamily="34" charset="0"/>
            </a:endParaRPr>
          </a:p>
          <a:p>
            <a:pPr marL="73152" marR="0" lvl="0" indent="0" defTabSz="914400" rtl="0" eaLnBrk="1" fontAlgn="auto" latinLnBrk="0" hangingPunct="1">
              <a:lnSpc>
                <a:spcPct val="150000"/>
              </a:lnSpc>
              <a:spcBef>
                <a:spcPts val="600"/>
              </a:spcBef>
              <a:spcAft>
                <a:spcPts val="0"/>
              </a:spcAft>
              <a:buClr>
                <a:schemeClr val="accent1"/>
              </a:buClr>
              <a:buSzPct val="80000"/>
              <a:buFont typeface="Wingdings 2"/>
              <a:buNone/>
              <a:tabLst/>
              <a:defRPr/>
            </a:pPr>
            <a:r>
              <a:rPr lang="tr-TR" sz="1600" b="1" dirty="0" smtClean="0">
                <a:latin typeface="Tahoma" pitchFamily="34" charset="0"/>
                <a:ea typeface="Tahoma" pitchFamily="34" charset="0"/>
                <a:cs typeface="Tahoma" pitchFamily="34" charset="0"/>
              </a:rPr>
              <a:t>SWEBOK</a:t>
            </a:r>
            <a:r>
              <a:rPr lang="tr-TR" sz="1600" dirty="0" smtClean="0">
                <a:latin typeface="Tahoma" pitchFamily="34" charset="0"/>
                <a:ea typeface="Tahoma" pitchFamily="34" charset="0"/>
                <a:cs typeface="Tahoma" pitchFamily="34" charset="0"/>
              </a:rPr>
              <a:t>(Software </a:t>
            </a:r>
            <a:r>
              <a:rPr lang="tr-TR" sz="1600" dirty="0" err="1" smtClean="0">
                <a:latin typeface="Tahoma" pitchFamily="34" charset="0"/>
                <a:ea typeface="Tahoma" pitchFamily="34" charset="0"/>
                <a:cs typeface="Tahoma" pitchFamily="34" charset="0"/>
              </a:rPr>
              <a:t>Engineering</a:t>
            </a:r>
            <a:r>
              <a:rPr lang="tr-TR" sz="1600" dirty="0" smtClean="0">
                <a:latin typeface="Tahoma" pitchFamily="34" charset="0"/>
                <a:ea typeface="Tahoma" pitchFamily="34" charset="0"/>
                <a:cs typeface="Tahoma" pitchFamily="34" charset="0"/>
              </a:rPr>
              <a:t> Body of </a:t>
            </a:r>
            <a:r>
              <a:rPr lang="tr-TR" sz="1600" dirty="0" err="1" smtClean="0">
                <a:latin typeface="Tahoma" pitchFamily="34" charset="0"/>
                <a:ea typeface="Tahoma" pitchFamily="34" charset="0"/>
                <a:cs typeface="Tahoma" pitchFamily="34" charset="0"/>
              </a:rPr>
              <a:t>Knowledge</a:t>
            </a:r>
            <a:r>
              <a:rPr lang="tr-TR" sz="1600" dirty="0" smtClean="0">
                <a:latin typeface="Tahoma" pitchFamily="34" charset="0"/>
                <a:ea typeface="Tahoma" pitchFamily="34" charset="0"/>
                <a:cs typeface="Tahoma" pitchFamily="34" charset="0"/>
              </a:rPr>
              <a:t>) : </a:t>
            </a:r>
          </a:p>
          <a:p>
            <a:pPr marL="73152" marR="0" lvl="0" indent="0" defTabSz="914400" rtl="0" eaLnBrk="1" fontAlgn="auto" latinLnBrk="0" hangingPunct="1">
              <a:lnSpc>
                <a:spcPct val="150000"/>
              </a:lnSpc>
              <a:spcBef>
                <a:spcPts val="600"/>
              </a:spcBef>
              <a:spcAft>
                <a:spcPts val="0"/>
              </a:spcAft>
              <a:buClr>
                <a:schemeClr val="accent1"/>
              </a:buClr>
              <a:buSzPct val="80000"/>
              <a:buFont typeface="Wingdings 2"/>
              <a:buNone/>
              <a:tabLst/>
              <a:defRPr/>
            </a:pPr>
            <a:r>
              <a:rPr lang="tr-TR" sz="1600" dirty="0" smtClean="0">
                <a:latin typeface="Tahoma" pitchFamily="34" charset="0"/>
                <a:ea typeface="Tahoma" pitchFamily="34" charset="0"/>
                <a:cs typeface="Tahoma" pitchFamily="34" charset="0"/>
              </a:rPr>
              <a:t>             Yazılım mühendisliği çekirdek bilgisinin tanımlanması. </a:t>
            </a:r>
            <a:br>
              <a:rPr lang="tr-TR" sz="1600" dirty="0" smtClean="0">
                <a:latin typeface="Tahoma" pitchFamily="34" charset="0"/>
                <a:ea typeface="Tahoma" pitchFamily="34" charset="0"/>
                <a:cs typeface="Tahoma" pitchFamily="34" charset="0"/>
              </a:rPr>
            </a:br>
            <a:endParaRPr lang="tr-TR" sz="1600" dirty="0" smtClean="0">
              <a:latin typeface="Tahoma" pitchFamily="34" charset="0"/>
              <a:ea typeface="Tahoma" pitchFamily="34" charset="0"/>
              <a:cs typeface="Tahoma" pitchFamily="34" charset="0"/>
            </a:endParaRPr>
          </a:p>
          <a:p>
            <a:pPr marL="73152" marR="0" lvl="0" indent="0" defTabSz="914400" rtl="0" eaLnBrk="1" fontAlgn="auto" latinLnBrk="0" hangingPunct="1">
              <a:lnSpc>
                <a:spcPct val="150000"/>
              </a:lnSpc>
              <a:spcBef>
                <a:spcPts val="600"/>
              </a:spcBef>
              <a:spcAft>
                <a:spcPts val="0"/>
              </a:spcAft>
              <a:buClr>
                <a:schemeClr val="accent1"/>
              </a:buClr>
              <a:buSzPct val="80000"/>
              <a:buFont typeface="Wingdings 2"/>
              <a:buNone/>
              <a:tabLst/>
              <a:defRPr/>
            </a:pPr>
            <a:r>
              <a:rPr lang="tr-TR" sz="1600" b="1" dirty="0" smtClean="0">
                <a:latin typeface="Tahoma" pitchFamily="34" charset="0"/>
                <a:ea typeface="Tahoma" pitchFamily="34" charset="0"/>
                <a:cs typeface="Tahoma" pitchFamily="34" charset="0"/>
              </a:rPr>
              <a:t>SWCEPP</a:t>
            </a:r>
            <a:r>
              <a:rPr lang="tr-TR" sz="1600" dirty="0" smtClean="0">
                <a:latin typeface="Tahoma" pitchFamily="34" charset="0"/>
                <a:ea typeface="Tahoma" pitchFamily="34" charset="0"/>
                <a:cs typeface="Tahoma" pitchFamily="34" charset="0"/>
              </a:rPr>
              <a:t>(Software </a:t>
            </a:r>
            <a:r>
              <a:rPr lang="tr-TR" sz="1600" dirty="0" err="1" smtClean="0">
                <a:latin typeface="Tahoma" pitchFamily="34" charset="0"/>
                <a:ea typeface="Tahoma" pitchFamily="34" charset="0"/>
                <a:cs typeface="Tahoma" pitchFamily="34" charset="0"/>
              </a:rPr>
              <a:t>Engineering</a:t>
            </a:r>
            <a:r>
              <a:rPr lang="tr-TR" sz="1600" dirty="0" smtClean="0">
                <a:latin typeface="Tahoma" pitchFamily="34" charset="0"/>
                <a:ea typeface="Tahoma" pitchFamily="34" charset="0"/>
                <a:cs typeface="Tahoma" pitchFamily="34" charset="0"/>
              </a:rPr>
              <a:t> </a:t>
            </a:r>
            <a:r>
              <a:rPr lang="tr-TR" sz="1600" dirty="0" err="1" smtClean="0">
                <a:latin typeface="Tahoma" pitchFamily="34" charset="0"/>
                <a:ea typeface="Tahoma" pitchFamily="34" charset="0"/>
                <a:cs typeface="Tahoma" pitchFamily="34" charset="0"/>
              </a:rPr>
              <a:t>Code</a:t>
            </a:r>
            <a:r>
              <a:rPr lang="tr-TR" sz="1600" dirty="0" smtClean="0">
                <a:latin typeface="Tahoma" pitchFamily="34" charset="0"/>
                <a:ea typeface="Tahoma" pitchFamily="34" charset="0"/>
                <a:cs typeface="Tahoma" pitchFamily="34" charset="0"/>
              </a:rPr>
              <a:t> of </a:t>
            </a:r>
            <a:r>
              <a:rPr lang="tr-TR" sz="1600" dirty="0" err="1" smtClean="0">
                <a:latin typeface="Tahoma" pitchFamily="34" charset="0"/>
                <a:ea typeface="Tahoma" pitchFamily="34" charset="0"/>
                <a:cs typeface="Tahoma" pitchFamily="34" charset="0"/>
              </a:rPr>
              <a:t>Ethics</a:t>
            </a:r>
            <a:r>
              <a:rPr lang="tr-TR" sz="1600" dirty="0" smtClean="0">
                <a:latin typeface="Tahoma" pitchFamily="34" charset="0"/>
                <a:ea typeface="Tahoma" pitchFamily="34" charset="0"/>
                <a:cs typeface="Tahoma" pitchFamily="34" charset="0"/>
              </a:rPr>
              <a:t> </a:t>
            </a:r>
            <a:r>
              <a:rPr lang="tr-TR" sz="1600" dirty="0" err="1" smtClean="0">
                <a:latin typeface="Tahoma" pitchFamily="34" charset="0"/>
                <a:ea typeface="Tahoma" pitchFamily="34" charset="0"/>
                <a:cs typeface="Tahoma" pitchFamily="34" charset="0"/>
              </a:rPr>
              <a:t>and</a:t>
            </a:r>
            <a:r>
              <a:rPr lang="tr-TR" sz="1600" dirty="0" smtClean="0">
                <a:latin typeface="Tahoma" pitchFamily="34" charset="0"/>
                <a:ea typeface="Tahoma" pitchFamily="34" charset="0"/>
                <a:cs typeface="Tahoma" pitchFamily="34" charset="0"/>
              </a:rPr>
              <a:t> Professional </a:t>
            </a:r>
            <a:r>
              <a:rPr lang="tr-TR" sz="1600" dirty="0" err="1" smtClean="0">
                <a:latin typeface="Tahoma" pitchFamily="34" charset="0"/>
                <a:ea typeface="Tahoma" pitchFamily="34" charset="0"/>
                <a:cs typeface="Tahoma" pitchFamily="34" charset="0"/>
              </a:rPr>
              <a:t>Practice</a:t>
            </a:r>
            <a:r>
              <a:rPr lang="tr-TR" sz="1600" dirty="0" smtClean="0">
                <a:latin typeface="Tahoma" pitchFamily="34" charset="0"/>
                <a:ea typeface="Tahoma" pitchFamily="34" charset="0"/>
                <a:cs typeface="Tahoma" pitchFamily="34" charset="0"/>
              </a:rPr>
              <a:t>) : </a:t>
            </a:r>
          </a:p>
          <a:p>
            <a:pPr marL="73152" marR="0" lvl="0" indent="0" defTabSz="914400" rtl="0" eaLnBrk="1" fontAlgn="auto" latinLnBrk="0" hangingPunct="1">
              <a:lnSpc>
                <a:spcPct val="150000"/>
              </a:lnSpc>
              <a:spcBef>
                <a:spcPts val="600"/>
              </a:spcBef>
              <a:spcAft>
                <a:spcPts val="0"/>
              </a:spcAft>
              <a:buClr>
                <a:schemeClr val="accent1"/>
              </a:buClr>
              <a:buSzPct val="80000"/>
              <a:buFont typeface="Wingdings 2"/>
              <a:buNone/>
              <a:tabLst/>
              <a:defRPr/>
            </a:pPr>
            <a:r>
              <a:rPr lang="tr-TR" sz="1600" dirty="0" smtClean="0">
                <a:latin typeface="Tahoma" pitchFamily="34" charset="0"/>
                <a:ea typeface="Tahoma" pitchFamily="34" charset="0"/>
                <a:cs typeface="Tahoma" pitchFamily="34" charset="0"/>
              </a:rPr>
              <a:t>             Yazılım mühendisliği etiklerinin tanımlanması. </a:t>
            </a:r>
            <a:br>
              <a:rPr lang="tr-TR" sz="1600" dirty="0" smtClean="0">
                <a:latin typeface="Tahoma" pitchFamily="34" charset="0"/>
                <a:ea typeface="Tahoma" pitchFamily="34" charset="0"/>
                <a:cs typeface="Tahoma" pitchFamily="34" charset="0"/>
              </a:rPr>
            </a:br>
            <a:endParaRPr lang="tr-TR" sz="1600" dirty="0" smtClean="0">
              <a:latin typeface="Tahoma" pitchFamily="34" charset="0"/>
              <a:ea typeface="Tahoma" pitchFamily="34" charset="0"/>
              <a:cs typeface="Tahoma" pitchFamily="34" charset="0"/>
            </a:endParaRPr>
          </a:p>
          <a:p>
            <a:pPr marL="73152" marR="0" lvl="0" indent="0" defTabSz="914400" rtl="0" eaLnBrk="1" fontAlgn="auto" latinLnBrk="0" hangingPunct="1">
              <a:lnSpc>
                <a:spcPct val="150000"/>
              </a:lnSpc>
              <a:spcBef>
                <a:spcPts val="600"/>
              </a:spcBef>
              <a:spcAft>
                <a:spcPts val="0"/>
              </a:spcAft>
              <a:buClr>
                <a:schemeClr val="accent1"/>
              </a:buClr>
              <a:buSzPct val="80000"/>
              <a:buFont typeface="Wingdings 2"/>
              <a:buNone/>
              <a:tabLst/>
              <a:defRPr/>
            </a:pPr>
            <a:r>
              <a:rPr lang="tr-TR" sz="1600" b="1" dirty="0" smtClean="0">
                <a:latin typeface="Tahoma" pitchFamily="34" charset="0"/>
                <a:ea typeface="Tahoma" pitchFamily="34" charset="0"/>
                <a:cs typeface="Tahoma" pitchFamily="34" charset="0"/>
              </a:rPr>
              <a:t>SWEEP </a:t>
            </a:r>
            <a:r>
              <a:rPr lang="tr-TR" sz="1600" dirty="0" smtClean="0">
                <a:latin typeface="Tahoma" pitchFamily="34" charset="0"/>
                <a:ea typeface="Tahoma" pitchFamily="34" charset="0"/>
                <a:cs typeface="Tahoma" pitchFamily="34" charset="0"/>
              </a:rPr>
              <a:t>(Software </a:t>
            </a:r>
            <a:r>
              <a:rPr lang="tr-TR" sz="1600" dirty="0" err="1" smtClean="0">
                <a:latin typeface="Tahoma" pitchFamily="34" charset="0"/>
                <a:ea typeface="Tahoma" pitchFamily="34" charset="0"/>
                <a:cs typeface="Tahoma" pitchFamily="34" charset="0"/>
              </a:rPr>
              <a:t>Engineering</a:t>
            </a:r>
            <a:r>
              <a:rPr lang="tr-TR" sz="1600" dirty="0" smtClean="0">
                <a:latin typeface="Tahoma" pitchFamily="34" charset="0"/>
                <a:ea typeface="Tahoma" pitchFamily="34" charset="0"/>
                <a:cs typeface="Tahoma" pitchFamily="34" charset="0"/>
              </a:rPr>
              <a:t> </a:t>
            </a:r>
            <a:r>
              <a:rPr lang="tr-TR" sz="1600" dirty="0" err="1" smtClean="0">
                <a:latin typeface="Tahoma" pitchFamily="34" charset="0"/>
                <a:ea typeface="Tahoma" pitchFamily="34" charset="0"/>
                <a:cs typeface="Tahoma" pitchFamily="34" charset="0"/>
              </a:rPr>
              <a:t>Education</a:t>
            </a:r>
            <a:r>
              <a:rPr lang="tr-TR" sz="1600" dirty="0" smtClean="0">
                <a:latin typeface="Tahoma" pitchFamily="34" charset="0"/>
                <a:ea typeface="Tahoma" pitchFamily="34" charset="0"/>
                <a:cs typeface="Tahoma" pitchFamily="34" charset="0"/>
              </a:rPr>
              <a:t> Project) : </a:t>
            </a:r>
          </a:p>
          <a:p>
            <a:pPr marL="904875" marR="0" lvl="0" indent="-809625" defTabSz="914400" rtl="0" eaLnBrk="1" fontAlgn="auto" latinLnBrk="0" hangingPunct="1">
              <a:lnSpc>
                <a:spcPct val="150000"/>
              </a:lnSpc>
              <a:spcBef>
                <a:spcPts val="600"/>
              </a:spcBef>
              <a:spcAft>
                <a:spcPts val="0"/>
              </a:spcAft>
              <a:buClr>
                <a:schemeClr val="accent1"/>
              </a:buClr>
              <a:buSzPct val="80000"/>
              <a:buFont typeface="Wingdings 2"/>
              <a:buNone/>
              <a:tabLst/>
              <a:defRPr/>
            </a:pPr>
            <a:r>
              <a:rPr lang="tr-TR" sz="1600" dirty="0" smtClean="0">
                <a:latin typeface="Tahoma" pitchFamily="34" charset="0"/>
                <a:ea typeface="Tahoma" pitchFamily="34" charset="0"/>
                <a:cs typeface="Tahoma" pitchFamily="34" charset="0"/>
              </a:rPr>
              <a:t>             SWEBOK ile uyumlu olarak örnek  bir  eğitim  programı  tanımlanması, olarak sıralanmaktadır. </a:t>
            </a:r>
            <a:r>
              <a:rPr kumimoji="0" lang="tr-TR" sz="16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rPr>
              <a:t/>
            </a:r>
            <a:br>
              <a:rPr kumimoji="0" lang="tr-TR" sz="16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rPr>
            </a:br>
            <a:r>
              <a:rPr kumimoji="0" lang="tr-TR" sz="16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rPr>
              <a:t/>
            </a:r>
            <a:br>
              <a:rPr kumimoji="0" lang="tr-TR" sz="16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rPr>
            </a:br>
            <a:endParaRPr kumimoji="0" lang="tr-TR" sz="1600" b="0" i="0" u="none" strike="noStrike" kern="1200" cap="none" spc="0" normalizeH="0" baseline="0" noProof="0" dirty="0">
              <a:ln>
                <a:noFill/>
              </a:ln>
              <a:solidFill>
                <a:schemeClr val="tx2">
                  <a:shade val="30000"/>
                  <a:satMod val="1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75856" y="692696"/>
            <a:ext cx="3207300" cy="500066"/>
          </a:xfrm>
        </p:spPr>
        <p:txBody>
          <a:bodyPr>
            <a:noAutofit/>
          </a:bodyPr>
          <a:lstStyle/>
          <a:p>
            <a:r>
              <a:rPr lang="tr-TR" sz="2000" b="1" dirty="0" smtClean="0">
                <a:solidFill>
                  <a:schemeClr val="accent6">
                    <a:lumMod val="75000"/>
                  </a:schemeClr>
                </a:solidFill>
                <a:latin typeface="Times New Roman" pitchFamily="18" charset="0"/>
                <a:cs typeface="Times New Roman" pitchFamily="18" charset="0"/>
              </a:rPr>
              <a:t>Sonuç ;</a:t>
            </a:r>
            <a:endParaRPr lang="tr-TR" sz="2000" b="1" dirty="0">
              <a:solidFill>
                <a:schemeClr val="accent6">
                  <a:lumMod val="75000"/>
                </a:schemeClr>
              </a:solidFill>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17</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7" name="Rectangle 3"/>
          <p:cNvSpPr txBox="1">
            <a:spLocks noChangeArrowheads="1"/>
          </p:cNvSpPr>
          <p:nvPr/>
        </p:nvSpPr>
        <p:spPr>
          <a:xfrm>
            <a:off x="3701616" y="2492896"/>
            <a:ext cx="4968552" cy="2592288"/>
          </a:xfrm>
          <a:prstGeom prst="rect">
            <a:avLst/>
          </a:prstGeom>
        </p:spPr>
        <p:txBody>
          <a:bodyPr>
            <a:normAutofit/>
          </a:bodyPr>
          <a:lstStyle/>
          <a:p>
            <a:pPr marL="73152" marR="0" lvl="0" indent="0" algn="just" defTabSz="914400" rtl="0" eaLnBrk="1" fontAlgn="auto" latinLnBrk="0" hangingPunct="1">
              <a:lnSpc>
                <a:spcPts val="3000"/>
              </a:lnSpc>
              <a:spcBef>
                <a:spcPts val="600"/>
              </a:spcBef>
              <a:spcAft>
                <a:spcPts val="0"/>
              </a:spcAft>
              <a:buClr>
                <a:schemeClr val="accent1"/>
              </a:buClr>
              <a:buSzPct val="80000"/>
              <a:buFont typeface="Wingdings 2"/>
              <a:buNone/>
              <a:tabLst/>
              <a:defRPr/>
            </a:pPr>
            <a:r>
              <a:rPr lang="tr-TR" sz="1600" dirty="0" smtClean="0">
                <a:latin typeface="Tahoma" pitchFamily="34" charset="0"/>
                <a:ea typeface="Tahoma" pitchFamily="34" charset="0"/>
                <a:cs typeface="Tahoma" pitchFamily="34" charset="0"/>
              </a:rPr>
              <a:t>Yazılım  Mühendisliği   eğitiminde  </a:t>
            </a:r>
            <a:r>
              <a:rPr lang="tr-TR" sz="1600" b="1" dirty="0" smtClean="0">
                <a:latin typeface="Tahoma" pitchFamily="34" charset="0"/>
                <a:ea typeface="Tahoma" pitchFamily="34" charset="0"/>
                <a:cs typeface="Tahoma" pitchFamily="34" charset="0"/>
              </a:rPr>
              <a:t>teknik  bilgi  </a:t>
            </a:r>
            <a:r>
              <a:rPr lang="tr-TR" sz="1600" dirty="0" smtClean="0">
                <a:latin typeface="Tahoma" pitchFamily="34" charset="0"/>
                <a:ea typeface="Tahoma" pitchFamily="34" charset="0"/>
                <a:cs typeface="Tahoma" pitchFamily="34" charset="0"/>
              </a:rPr>
              <a:t>ve </a:t>
            </a:r>
            <a:r>
              <a:rPr lang="tr-TR" sz="1600" b="1" dirty="0" smtClean="0">
                <a:latin typeface="Tahoma" pitchFamily="34" charset="0"/>
                <a:ea typeface="Tahoma" pitchFamily="34" charset="0"/>
                <a:cs typeface="Tahoma" pitchFamily="34" charset="0"/>
              </a:rPr>
              <a:t>beceriler</a:t>
            </a:r>
            <a:r>
              <a:rPr lang="tr-TR" sz="1600" dirty="0" smtClean="0">
                <a:latin typeface="Tahoma" pitchFamily="34" charset="0"/>
                <a:ea typeface="Tahoma" pitchFamily="34" charset="0"/>
                <a:cs typeface="Tahoma" pitchFamily="34" charset="0"/>
              </a:rPr>
              <a:t> yanında </a:t>
            </a:r>
            <a:r>
              <a:rPr lang="tr-TR" sz="1600" b="1" dirty="0" smtClean="0">
                <a:latin typeface="Tahoma" pitchFamily="34" charset="0"/>
                <a:ea typeface="Tahoma" pitchFamily="34" charset="0"/>
                <a:cs typeface="Tahoma" pitchFamily="34" charset="0"/>
              </a:rPr>
              <a:t>hukuki   kavramlar,  etik  değerler,  takım  çalışması,  proje yönetimi  </a:t>
            </a:r>
            <a:r>
              <a:rPr lang="tr-TR" sz="1600" dirty="0" smtClean="0">
                <a:latin typeface="Tahoma" pitchFamily="34" charset="0"/>
                <a:ea typeface="Tahoma" pitchFamily="34" charset="0"/>
                <a:cs typeface="Tahoma" pitchFamily="34" charset="0"/>
              </a:rPr>
              <a:t>gibi   soyut   fakat  önemli  kavramların  da   kişiye kazandırılması amaçlanmıştır. </a:t>
            </a:r>
            <a:endParaRPr kumimoji="0" lang="tr-TR" sz="1600" b="0" i="0" u="none" strike="noStrike" kern="1200" cap="none" spc="0" normalizeH="0" baseline="0" noProof="0" dirty="0">
              <a:ln>
                <a:noFill/>
              </a:ln>
              <a:solidFill>
                <a:schemeClr val="tx2">
                  <a:shade val="30000"/>
                  <a:satMod val="150000"/>
                </a:schemeClr>
              </a:solidFill>
              <a:effectLst/>
              <a:uLnTx/>
              <a:uFillTx/>
              <a:latin typeface="+mn-lt"/>
              <a:ea typeface="+mn-ea"/>
              <a:cs typeface="+mn-cs"/>
            </a:endParaRPr>
          </a:p>
        </p:txBody>
      </p:sp>
      <p:pic>
        <p:nvPicPr>
          <p:cNvPr id="1026" name="Picture 2" descr="C:\Users\YYURTAY\AppData\Local\Microsoft\Windows\Temporary Internet Files\Content.IE5\PL69Y4HI\MP900433053[1].jpg"/>
          <p:cNvPicPr>
            <a:picLocks noChangeAspect="1" noChangeArrowheads="1"/>
          </p:cNvPicPr>
          <p:nvPr/>
        </p:nvPicPr>
        <p:blipFill>
          <a:blip r:embed="rId3" cstate="print"/>
          <a:srcRect/>
          <a:stretch>
            <a:fillRect/>
          </a:stretch>
        </p:blipFill>
        <p:spPr bwMode="auto">
          <a:xfrm>
            <a:off x="1691680" y="1412776"/>
            <a:ext cx="2012353" cy="36004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071538" y="0"/>
            <a:ext cx="7643866" cy="500066"/>
          </a:xfrm>
        </p:spPr>
        <p:txBody>
          <a:bodyPr>
            <a:noAutofit/>
          </a:bodyPr>
          <a:lstStyle/>
          <a:p>
            <a:r>
              <a:rPr lang="tr-TR" sz="2000" b="1" dirty="0" smtClean="0">
                <a:solidFill>
                  <a:schemeClr val="accent6">
                    <a:lumMod val="75000"/>
                  </a:schemeClr>
                </a:solidFill>
                <a:latin typeface="Times New Roman" pitchFamily="18" charset="0"/>
                <a:cs typeface="Times New Roman" pitchFamily="18" charset="0"/>
              </a:rPr>
              <a:t>Kaynaklar ;</a:t>
            </a:r>
            <a:endParaRPr lang="tr-TR" sz="2000" b="1" dirty="0">
              <a:solidFill>
                <a:schemeClr val="accent6">
                  <a:lumMod val="75000"/>
                </a:schemeClr>
              </a:solidFill>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18</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graphicFrame>
        <p:nvGraphicFramePr>
          <p:cNvPr id="7" name="6 Tablo"/>
          <p:cNvGraphicFramePr>
            <a:graphicFrameLocks noGrp="1"/>
          </p:cNvGraphicFramePr>
          <p:nvPr/>
        </p:nvGraphicFramePr>
        <p:xfrm>
          <a:off x="1403648" y="2132856"/>
          <a:ext cx="7056784" cy="1828800"/>
        </p:xfrm>
        <a:graphic>
          <a:graphicData uri="http://schemas.openxmlformats.org/drawingml/2006/table">
            <a:tbl>
              <a:tblPr/>
              <a:tblGrid>
                <a:gridCol w="7056784">
                  <a:extLst>
                    <a:ext uri="{9D8B030D-6E8A-4147-A177-3AD203B41FA5}">
                      <a16:colId xmlns:a16="http://schemas.microsoft.com/office/drawing/2014/main" val="20000"/>
                    </a:ext>
                  </a:extLst>
                </a:gridCol>
              </a:tblGrid>
              <a:tr h="1448544">
                <a:tc>
                  <a:txBody>
                    <a:bodyPr/>
                    <a:lstStyle/>
                    <a:p>
                      <a:pPr>
                        <a:spcAft>
                          <a:spcPts val="0"/>
                        </a:spcAft>
                        <a:buFont typeface="Wingdings" pitchFamily="2" charset="2"/>
                        <a:buChar char="ü"/>
                      </a:pPr>
                      <a:endParaRPr lang="tr-TR" sz="1600" dirty="0" smtClean="0">
                        <a:latin typeface="Tahoma"/>
                        <a:ea typeface="Times New Roman"/>
                      </a:endParaRPr>
                    </a:p>
                    <a:p>
                      <a:pPr>
                        <a:spcAft>
                          <a:spcPts val="0"/>
                        </a:spcAft>
                        <a:buFont typeface="Wingdings" pitchFamily="2" charset="2"/>
                        <a:buChar char="ü"/>
                      </a:pPr>
                      <a:r>
                        <a:rPr lang="tr-TR" sz="1600" dirty="0" err="1" smtClean="0">
                          <a:latin typeface="Tahoma"/>
                          <a:ea typeface="Times New Roman"/>
                        </a:rPr>
                        <a:t>Sarıdoğan</a:t>
                      </a:r>
                      <a:r>
                        <a:rPr lang="tr-TR" sz="1600" dirty="0" smtClean="0">
                          <a:latin typeface="Tahoma"/>
                          <a:ea typeface="Times New Roman"/>
                        </a:rPr>
                        <a:t> </a:t>
                      </a:r>
                      <a:r>
                        <a:rPr lang="tr-TR" sz="1600" dirty="0">
                          <a:latin typeface="Tahoma"/>
                          <a:ea typeface="Times New Roman"/>
                        </a:rPr>
                        <a:t>, E., Yazılım Mühendisliği, Papatya Yayınevi,2004</a:t>
                      </a:r>
                      <a:r>
                        <a:rPr lang="tr-TR" sz="1600" dirty="0" smtClean="0">
                          <a:latin typeface="Tahoma"/>
                          <a:ea typeface="Times New Roman"/>
                        </a:rPr>
                        <a:t>.</a:t>
                      </a:r>
                    </a:p>
                    <a:p>
                      <a:pPr>
                        <a:spcAft>
                          <a:spcPts val="0"/>
                        </a:spcAft>
                        <a:buFont typeface="Wingdings" pitchFamily="2" charset="2"/>
                        <a:buChar char="ü"/>
                      </a:pPr>
                      <a:endParaRPr lang="tr-TR" sz="1600" dirty="0" smtClean="0">
                        <a:latin typeface="Tahoma"/>
                        <a:ea typeface="Times New Roman"/>
                      </a:endParaRPr>
                    </a:p>
                    <a:p>
                      <a:pPr>
                        <a:spcAft>
                          <a:spcPts val="0"/>
                        </a:spcAft>
                        <a:buFont typeface="Wingdings" pitchFamily="2" charset="2"/>
                        <a:buChar char="ü"/>
                      </a:pPr>
                      <a:r>
                        <a:rPr lang="tr-TR" sz="1600" dirty="0" err="1" smtClean="0">
                          <a:latin typeface="Tahoma"/>
                          <a:ea typeface="Times New Roman"/>
                        </a:rPr>
                        <a:t>Arifoğlu</a:t>
                      </a:r>
                      <a:r>
                        <a:rPr lang="tr-TR" sz="1600" dirty="0">
                          <a:latin typeface="Tahoma"/>
                          <a:ea typeface="Times New Roman"/>
                        </a:rPr>
                        <a:t>, A., Doğru, A., Yazılım Mühendisliği, </a:t>
                      </a:r>
                      <a:r>
                        <a:rPr lang="tr-TR" sz="1600" dirty="0" err="1">
                          <a:latin typeface="Tahoma"/>
                          <a:ea typeface="Times New Roman"/>
                        </a:rPr>
                        <a:t>Sas</a:t>
                      </a:r>
                      <a:r>
                        <a:rPr lang="tr-TR" sz="1600" dirty="0">
                          <a:latin typeface="Tahoma"/>
                          <a:ea typeface="Times New Roman"/>
                        </a:rPr>
                        <a:t> Bilişim Yayınları,2004. </a:t>
                      </a:r>
                      <a:endParaRPr lang="tr-TR" sz="1600" dirty="0" smtClean="0">
                        <a:latin typeface="Tahoma"/>
                        <a:ea typeface="Times New Roman"/>
                      </a:endParaRPr>
                    </a:p>
                    <a:p>
                      <a:pPr>
                        <a:spcAft>
                          <a:spcPts val="0"/>
                        </a:spcAft>
                        <a:buFont typeface="Wingdings" pitchFamily="2" charset="2"/>
                        <a:buChar char="ü"/>
                      </a:pPr>
                      <a:endParaRPr lang="tr-TR" sz="1600" dirty="0" smtClean="0">
                        <a:latin typeface="Tahoma"/>
                        <a:ea typeface="Times New Roman"/>
                      </a:endParaRPr>
                    </a:p>
                    <a:p>
                      <a:pPr>
                        <a:spcAft>
                          <a:spcPts val="0"/>
                        </a:spcAft>
                        <a:buFont typeface="Wingdings" pitchFamily="2" charset="2"/>
                        <a:buChar char="ü"/>
                      </a:pPr>
                      <a:r>
                        <a:rPr lang="tr-TR" sz="1600" dirty="0" smtClean="0">
                          <a:latin typeface="Tahoma"/>
                          <a:ea typeface="Times New Roman"/>
                        </a:rPr>
                        <a:t>Ders Notları.</a:t>
                      </a:r>
                    </a:p>
                    <a:p>
                      <a:pPr>
                        <a:spcAft>
                          <a:spcPts val="0"/>
                        </a:spcAft>
                      </a:pP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071538" y="0"/>
            <a:ext cx="7643866" cy="500066"/>
          </a:xfrm>
        </p:spPr>
        <p:txBody>
          <a:bodyPr>
            <a:noAutofit/>
          </a:bodyPr>
          <a:lstStyle/>
          <a:p>
            <a:r>
              <a:rPr lang="tr-TR" sz="2000" b="1" dirty="0" smtClean="0">
                <a:solidFill>
                  <a:schemeClr val="accent6">
                    <a:lumMod val="75000"/>
                  </a:schemeClr>
                </a:solidFill>
                <a:latin typeface="Times New Roman" pitchFamily="18" charset="0"/>
                <a:cs typeface="Times New Roman" pitchFamily="18" charset="0"/>
              </a:rPr>
              <a:t>Ders İçeriği</a:t>
            </a:r>
            <a:endParaRPr lang="tr-TR" sz="2000" b="1" dirty="0">
              <a:solidFill>
                <a:schemeClr val="accent6">
                  <a:lumMod val="75000"/>
                </a:schemeClr>
              </a:solidFill>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2</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7" name="6 Dikdörtgen"/>
          <p:cNvSpPr/>
          <p:nvPr/>
        </p:nvSpPr>
        <p:spPr>
          <a:xfrm>
            <a:off x="1403648" y="1052736"/>
            <a:ext cx="7740352" cy="5755422"/>
          </a:xfrm>
          <a:prstGeom prst="rect">
            <a:avLst/>
          </a:prstGeom>
        </p:spPr>
        <p:txBody>
          <a:bodyPr wrap="square">
            <a:spAutoFit/>
          </a:bodyPr>
          <a:lstStyle/>
          <a:p>
            <a:pPr marL="449263" indent="-268288">
              <a:buFont typeface="Courier New" pitchFamily="49" charset="0"/>
              <a:buChar char="o"/>
            </a:pPr>
            <a:r>
              <a:rPr lang="tr-TR" sz="1600" dirty="0" smtClean="0">
                <a:latin typeface="Tahoma" pitchFamily="34" charset="0"/>
                <a:ea typeface="Tahoma" pitchFamily="34" charset="0"/>
                <a:cs typeface="Tahoma" pitchFamily="34" charset="0"/>
              </a:rPr>
              <a:t>Yazılım mühendisliğine giriş,</a:t>
            </a:r>
          </a:p>
          <a:p>
            <a:pPr marL="449263" indent="-268288">
              <a:buFont typeface="Courier New" pitchFamily="49" charset="0"/>
              <a:buChar char="o"/>
            </a:pPr>
            <a:endParaRPr lang="tr-TR" sz="1600" dirty="0" smtClean="0">
              <a:latin typeface="Tahoma" pitchFamily="34" charset="0"/>
              <a:ea typeface="Tahoma" pitchFamily="34" charset="0"/>
              <a:cs typeface="Tahoma" pitchFamily="34" charset="0"/>
            </a:endParaRPr>
          </a:p>
          <a:p>
            <a:pPr marL="449263" indent="-268288">
              <a:buFont typeface="Courier New" pitchFamily="49" charset="0"/>
              <a:buChar char="o"/>
            </a:pPr>
            <a:r>
              <a:rPr lang="tr-TR" sz="1600" dirty="0" smtClean="0">
                <a:latin typeface="Tahoma" pitchFamily="34" charset="0"/>
                <a:ea typeface="Tahoma" pitchFamily="34" charset="0"/>
                <a:cs typeface="Tahoma" pitchFamily="34" charset="0"/>
              </a:rPr>
              <a:t>Yazılım mühendisliği ve etik,</a:t>
            </a:r>
          </a:p>
          <a:p>
            <a:pPr marL="449263" indent="-268288">
              <a:buFont typeface="Courier New" pitchFamily="49" charset="0"/>
              <a:buChar char="o"/>
            </a:pPr>
            <a:endParaRPr lang="tr-TR" sz="1600" dirty="0" smtClean="0">
              <a:latin typeface="Tahoma" pitchFamily="34" charset="0"/>
              <a:ea typeface="Tahoma" pitchFamily="34" charset="0"/>
              <a:cs typeface="Tahoma" pitchFamily="34" charset="0"/>
            </a:endParaRPr>
          </a:p>
          <a:p>
            <a:pPr marL="449263" indent="-268288">
              <a:buFont typeface="Courier New" pitchFamily="49" charset="0"/>
              <a:buChar char="o"/>
            </a:pPr>
            <a:r>
              <a:rPr lang="tr-TR" sz="1600" dirty="0" smtClean="0"/>
              <a:t>Yazılım mühendisliğinin önemi ve gereği,</a:t>
            </a:r>
          </a:p>
          <a:p>
            <a:pPr marL="449263" indent="-268288">
              <a:buFont typeface="Courier New" pitchFamily="49" charset="0"/>
              <a:buChar char="o"/>
            </a:pPr>
            <a:endParaRPr lang="tr-TR" sz="1600" dirty="0" smtClean="0"/>
          </a:p>
          <a:p>
            <a:pPr marL="449263" indent="-268288">
              <a:buFont typeface="Courier New" pitchFamily="49" charset="0"/>
              <a:buChar char="o"/>
            </a:pPr>
            <a:r>
              <a:rPr lang="tr-TR" sz="1600" dirty="0" smtClean="0"/>
              <a:t>Yazılım geliştirme süreci</a:t>
            </a:r>
          </a:p>
          <a:p>
            <a:pPr marL="449263" indent="-268288">
              <a:buFont typeface="Courier New" pitchFamily="49" charset="0"/>
              <a:buChar char="o"/>
            </a:pPr>
            <a:endParaRPr lang="tr-TR" sz="1600" dirty="0" smtClean="0">
              <a:latin typeface="Tahoma" pitchFamily="34" charset="0"/>
              <a:ea typeface="Tahoma" pitchFamily="34" charset="0"/>
              <a:cs typeface="Tahoma" pitchFamily="34" charset="0"/>
            </a:endParaRPr>
          </a:p>
          <a:p>
            <a:pPr marL="449263" indent="-268288">
              <a:buFont typeface="Courier New" pitchFamily="49" charset="0"/>
              <a:buChar char="o"/>
            </a:pPr>
            <a:r>
              <a:rPr lang="tr-TR" sz="1600" dirty="0" smtClean="0">
                <a:latin typeface="Tahoma" pitchFamily="34" charset="0"/>
                <a:ea typeface="Tahoma" pitchFamily="34" charset="0"/>
                <a:cs typeface="Tahoma" pitchFamily="34" charset="0"/>
              </a:rPr>
              <a:t>Yazılım sürecinde araştırma, ölçme, planlama ve gereksinim analiz yöntemleri,</a:t>
            </a:r>
          </a:p>
          <a:p>
            <a:pPr marL="449263" indent="-268288">
              <a:buFont typeface="Courier New" pitchFamily="49" charset="0"/>
              <a:buChar char="o"/>
            </a:pPr>
            <a:endParaRPr lang="tr-TR" sz="1600" dirty="0" smtClean="0">
              <a:latin typeface="Tahoma" pitchFamily="34" charset="0"/>
              <a:ea typeface="Tahoma" pitchFamily="34" charset="0"/>
              <a:cs typeface="Tahoma" pitchFamily="34" charset="0"/>
            </a:endParaRPr>
          </a:p>
          <a:p>
            <a:pPr marL="449263" indent="-268288">
              <a:buFont typeface="Courier New" pitchFamily="49" charset="0"/>
              <a:buChar char="o"/>
            </a:pPr>
            <a:r>
              <a:rPr lang="tr-TR" sz="1600" dirty="0" smtClean="0">
                <a:latin typeface="Tahoma" pitchFamily="34" charset="0"/>
                <a:ea typeface="Tahoma" pitchFamily="34" charset="0"/>
                <a:cs typeface="Tahoma" pitchFamily="34" charset="0"/>
              </a:rPr>
              <a:t>Yazılım mühendisliğinde metodolojileri,</a:t>
            </a:r>
          </a:p>
          <a:p>
            <a:pPr marL="449263" indent="-268288">
              <a:buFont typeface="Courier New" pitchFamily="49" charset="0"/>
              <a:buChar char="o"/>
            </a:pPr>
            <a:endParaRPr lang="tr-TR" sz="1600" dirty="0" smtClean="0">
              <a:latin typeface="Tahoma" pitchFamily="34" charset="0"/>
              <a:ea typeface="Tahoma" pitchFamily="34" charset="0"/>
              <a:cs typeface="Tahoma" pitchFamily="34" charset="0"/>
            </a:endParaRPr>
          </a:p>
          <a:p>
            <a:pPr marL="449263" indent="-268288">
              <a:buFont typeface="Courier New" pitchFamily="49" charset="0"/>
              <a:buChar char="o"/>
            </a:pPr>
            <a:r>
              <a:rPr lang="tr-TR" sz="1600" dirty="0" smtClean="0">
                <a:latin typeface="Tahoma" pitchFamily="34" charset="0"/>
                <a:ea typeface="Tahoma" pitchFamily="34" charset="0"/>
                <a:cs typeface="Tahoma" pitchFamily="34" charset="0"/>
              </a:rPr>
              <a:t>Yazılım yaşam döngüsü sürecinde metotlar,</a:t>
            </a:r>
          </a:p>
          <a:p>
            <a:pPr marL="449263" indent="-268288">
              <a:buFont typeface="Courier New" pitchFamily="49" charset="0"/>
              <a:buChar char="o"/>
            </a:pPr>
            <a:endParaRPr lang="tr-TR" sz="1600" dirty="0" smtClean="0">
              <a:latin typeface="Tahoma" pitchFamily="34" charset="0"/>
              <a:ea typeface="Tahoma" pitchFamily="34" charset="0"/>
              <a:cs typeface="Tahoma" pitchFamily="34" charset="0"/>
            </a:endParaRPr>
          </a:p>
          <a:p>
            <a:pPr marL="449263" indent="-268288">
              <a:buFont typeface="Courier New" pitchFamily="49" charset="0"/>
              <a:buChar char="o"/>
            </a:pPr>
            <a:r>
              <a:rPr lang="tr-TR" sz="1600" dirty="0" smtClean="0">
                <a:latin typeface="Tahoma" pitchFamily="34" charset="0"/>
                <a:ea typeface="Tahoma" pitchFamily="34" charset="0"/>
                <a:cs typeface="Tahoma" pitchFamily="34" charset="0"/>
              </a:rPr>
              <a:t>Yazılımda standartlar, kalite teknikleri ve kalite prensipleri,</a:t>
            </a:r>
          </a:p>
          <a:p>
            <a:pPr marL="449263" indent="-268288"/>
            <a:endParaRPr lang="tr-TR" sz="1600" dirty="0" smtClean="0">
              <a:latin typeface="Tahoma" pitchFamily="34" charset="0"/>
              <a:ea typeface="Tahoma" pitchFamily="34" charset="0"/>
              <a:cs typeface="Tahoma" pitchFamily="34" charset="0"/>
            </a:endParaRPr>
          </a:p>
          <a:p>
            <a:pPr marL="449263" indent="-268288">
              <a:buFont typeface="Courier New" pitchFamily="49" charset="0"/>
              <a:buChar char="o"/>
            </a:pPr>
            <a:r>
              <a:rPr lang="tr-TR" sz="1600" dirty="0" smtClean="0">
                <a:latin typeface="Tahoma" pitchFamily="34" charset="0"/>
                <a:ea typeface="Tahoma" pitchFamily="34" charset="0"/>
                <a:cs typeface="Tahoma" pitchFamily="34" charset="0"/>
              </a:rPr>
              <a:t>Yazılımda proje yönetimi,</a:t>
            </a:r>
          </a:p>
          <a:p>
            <a:pPr marL="449263" indent="-268288">
              <a:buFont typeface="Courier New" pitchFamily="49" charset="0"/>
              <a:buChar char="o"/>
            </a:pPr>
            <a:endParaRPr lang="tr-TR" sz="1600" dirty="0" smtClean="0">
              <a:latin typeface="Tahoma" pitchFamily="34" charset="0"/>
              <a:ea typeface="Tahoma" pitchFamily="34" charset="0"/>
              <a:cs typeface="Tahoma" pitchFamily="34" charset="0"/>
            </a:endParaRPr>
          </a:p>
          <a:p>
            <a:pPr marL="449263" indent="-268288">
              <a:buFont typeface="Courier New" pitchFamily="49" charset="0"/>
              <a:buChar char="o"/>
            </a:pPr>
            <a:r>
              <a:rPr lang="tr-TR" sz="1600" dirty="0" smtClean="0">
                <a:latin typeface="Tahoma" pitchFamily="34" charset="0"/>
                <a:ea typeface="Tahoma" pitchFamily="34" charset="0"/>
                <a:cs typeface="Tahoma" pitchFamily="34" charset="0"/>
              </a:rPr>
              <a:t>Yazılım projelerinde başarı ve başarısızlık nedenleri,</a:t>
            </a:r>
          </a:p>
          <a:p>
            <a:pPr marL="449263" indent="-268288">
              <a:buFont typeface="Courier New" pitchFamily="49" charset="0"/>
              <a:buChar char="o"/>
            </a:pPr>
            <a:endParaRPr lang="tr-TR" sz="1600" dirty="0" smtClean="0">
              <a:latin typeface="Tahoma" pitchFamily="34" charset="0"/>
              <a:ea typeface="Tahoma" pitchFamily="34" charset="0"/>
              <a:cs typeface="Tahoma" pitchFamily="34" charset="0"/>
            </a:endParaRPr>
          </a:p>
          <a:p>
            <a:pPr marL="449263" indent="-268288">
              <a:buFont typeface="Courier New" pitchFamily="49" charset="0"/>
              <a:buChar char="o"/>
            </a:pPr>
            <a:r>
              <a:rPr lang="tr-TR" sz="1600" dirty="0" smtClean="0">
                <a:latin typeface="Tahoma" pitchFamily="34" charset="0"/>
                <a:ea typeface="Tahoma" pitchFamily="34" charset="0"/>
                <a:cs typeface="Tahoma" pitchFamily="34" charset="0"/>
              </a:rPr>
              <a:t>Bilgisayar destekli yazılım araçları ve örnek uygulamalar.</a:t>
            </a:r>
          </a:p>
          <a:p>
            <a:pPr marL="449263" indent="-268288">
              <a:buFont typeface="Courier New" pitchFamily="49" charset="0"/>
              <a:buChar char="o"/>
            </a:pPr>
            <a:endParaRPr lang="tr-TR" sz="1600" dirty="0" smtClean="0">
              <a:latin typeface="Tahoma" pitchFamily="34" charset="0"/>
              <a:ea typeface="Tahoma" pitchFamily="34" charset="0"/>
              <a:cs typeface="Tahoma" pitchFamily="34" charset="0"/>
            </a:endParaRPr>
          </a:p>
          <a:p>
            <a:pPr marL="449263" indent="-268288">
              <a:buFont typeface="Courier New" pitchFamily="49" charset="0"/>
              <a:buChar char="o"/>
            </a:pPr>
            <a:endParaRPr lang="tr-TR" sz="1600" dirty="0" smtClean="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071538" y="0"/>
            <a:ext cx="7643866" cy="500066"/>
          </a:xfrm>
        </p:spPr>
        <p:txBody>
          <a:bodyPr>
            <a:noAutofit/>
          </a:bodyPr>
          <a:lstStyle/>
          <a:p>
            <a:r>
              <a:rPr lang="tr-TR" sz="2000" b="1" dirty="0" smtClean="0">
                <a:solidFill>
                  <a:schemeClr val="accent6">
                    <a:lumMod val="75000"/>
                  </a:schemeClr>
                </a:solidFill>
                <a:latin typeface="Times New Roman" pitchFamily="18" charset="0"/>
                <a:cs typeface="Times New Roman" pitchFamily="18" charset="0"/>
              </a:rPr>
              <a:t>Dersin Amacı :</a:t>
            </a:r>
            <a:endParaRPr lang="tr-TR" sz="2000" b="1" dirty="0">
              <a:solidFill>
                <a:schemeClr val="accent6">
                  <a:lumMod val="75000"/>
                </a:schemeClr>
              </a:solidFill>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3</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331640" y="1340768"/>
            <a:ext cx="7488832" cy="4278094"/>
          </a:xfrm>
          <a:prstGeom prst="rect">
            <a:avLst/>
          </a:prstGeom>
        </p:spPr>
        <p:txBody>
          <a:bodyPr wrap="square">
            <a:spAutoFit/>
          </a:bodyPr>
          <a:lstStyle/>
          <a:p>
            <a:pPr marL="361950" indent="-361950" algn="just">
              <a:buFont typeface="Courier New" pitchFamily="49" charset="0"/>
              <a:buChar char="o"/>
            </a:pPr>
            <a:r>
              <a:rPr lang="tr-TR" sz="1600" dirty="0" smtClean="0">
                <a:latin typeface="Tahoma" pitchFamily="34" charset="0"/>
                <a:ea typeface="Tahoma" pitchFamily="34" charset="0"/>
                <a:cs typeface="Tahoma" pitchFamily="34" charset="0"/>
              </a:rPr>
              <a:t>Mesleki etik kuralların öğrenilmesi</a:t>
            </a:r>
          </a:p>
          <a:p>
            <a:pPr marL="361950" indent="-361950" algn="just">
              <a:buFont typeface="Courier New" pitchFamily="49" charset="0"/>
              <a:buChar char="o"/>
            </a:pPr>
            <a:endParaRPr lang="tr-TR" sz="1600" dirty="0" smtClean="0">
              <a:latin typeface="Tahoma" pitchFamily="34" charset="0"/>
              <a:ea typeface="Tahoma" pitchFamily="34" charset="0"/>
              <a:cs typeface="Tahoma" pitchFamily="34" charset="0"/>
            </a:endParaRPr>
          </a:p>
          <a:p>
            <a:pPr marL="361950" indent="-361950" algn="just">
              <a:buFont typeface="Courier New" pitchFamily="49" charset="0"/>
              <a:buChar char="o"/>
            </a:pPr>
            <a:r>
              <a:rPr lang="tr-TR" sz="1600" dirty="0" smtClean="0">
                <a:latin typeface="Tahoma" pitchFamily="34" charset="0"/>
                <a:ea typeface="Tahoma" pitchFamily="34" charset="0"/>
                <a:cs typeface="Tahoma" pitchFamily="34" charset="0"/>
              </a:rPr>
              <a:t>Gelişen teknolojiler ışığında, yazılım mühendisinde bulunması gereken niteliklerin belirlenmesi.</a:t>
            </a:r>
          </a:p>
          <a:p>
            <a:pPr marL="361950" indent="-361950" algn="just">
              <a:buFont typeface="Courier New" pitchFamily="49" charset="0"/>
              <a:buChar char="o"/>
            </a:pPr>
            <a:endParaRPr lang="tr-TR" sz="1600" dirty="0" smtClean="0">
              <a:latin typeface="Tahoma" pitchFamily="34" charset="0"/>
              <a:ea typeface="Tahoma" pitchFamily="34" charset="0"/>
              <a:cs typeface="Tahoma" pitchFamily="34" charset="0"/>
            </a:endParaRPr>
          </a:p>
          <a:p>
            <a:pPr marL="361950" indent="-361950" algn="just">
              <a:buFont typeface="Courier New" pitchFamily="49" charset="0"/>
              <a:buChar char="o"/>
            </a:pPr>
            <a:r>
              <a:rPr lang="tr-TR" sz="1600" dirty="0" smtClean="0">
                <a:latin typeface="Tahoma" pitchFamily="34" charset="0"/>
                <a:ea typeface="Tahoma" pitchFamily="34" charset="0"/>
                <a:cs typeface="Tahoma" pitchFamily="34" charset="0"/>
              </a:rPr>
              <a:t>Yazılım mühendisliği sürecini anlama, uygulama ve proje sürecini yönetebilme becerisi kazandırma.</a:t>
            </a:r>
          </a:p>
          <a:p>
            <a:pPr marL="361950" indent="-361950" algn="just">
              <a:buFont typeface="Courier New" pitchFamily="49" charset="0"/>
              <a:buChar char="o"/>
            </a:pPr>
            <a:endParaRPr lang="tr-TR" sz="1600" dirty="0" smtClean="0">
              <a:latin typeface="Tahoma" pitchFamily="34" charset="0"/>
              <a:ea typeface="Tahoma" pitchFamily="34" charset="0"/>
              <a:cs typeface="Tahoma" pitchFamily="34" charset="0"/>
            </a:endParaRPr>
          </a:p>
          <a:p>
            <a:pPr marL="361950" indent="-361950" algn="just">
              <a:buFont typeface="Courier New" pitchFamily="49" charset="0"/>
              <a:buChar char="o"/>
            </a:pPr>
            <a:r>
              <a:rPr lang="tr-TR" sz="1600" dirty="0" smtClean="0">
                <a:latin typeface="Tahoma" pitchFamily="34" charset="0"/>
                <a:ea typeface="Tahoma" pitchFamily="34" charset="0"/>
                <a:cs typeface="Tahoma" pitchFamily="34" charset="0"/>
              </a:rPr>
              <a:t>Geçerli yazılım mühendisliği standartlarını araştırma, öğrenme ve uygulayabilme.</a:t>
            </a:r>
          </a:p>
          <a:p>
            <a:pPr marL="361950" indent="-361950" algn="just">
              <a:buFont typeface="Courier New" pitchFamily="49" charset="0"/>
              <a:buChar char="o"/>
            </a:pPr>
            <a:endParaRPr lang="tr-TR" sz="1600" dirty="0" smtClean="0">
              <a:latin typeface="Tahoma" pitchFamily="34" charset="0"/>
              <a:ea typeface="Tahoma" pitchFamily="34" charset="0"/>
              <a:cs typeface="Tahoma" pitchFamily="34" charset="0"/>
            </a:endParaRPr>
          </a:p>
          <a:p>
            <a:pPr marL="361950" indent="-361950" algn="just">
              <a:buFont typeface="Courier New" pitchFamily="49" charset="0"/>
              <a:buChar char="o"/>
            </a:pPr>
            <a:r>
              <a:rPr lang="tr-TR" sz="1600" dirty="0" smtClean="0">
                <a:latin typeface="Tahoma" pitchFamily="34" charset="0"/>
                <a:ea typeface="Tahoma" pitchFamily="34" charset="0"/>
                <a:cs typeface="Tahoma" pitchFamily="34" charset="0"/>
              </a:rPr>
              <a:t>Güncel yazılımlar hakkında bilgiler vermek, uygulamaya yönelik çözümler üzerinde durmak.</a:t>
            </a:r>
          </a:p>
          <a:p>
            <a:pPr marL="361950" indent="-361950" algn="just">
              <a:buFont typeface="Courier New" pitchFamily="49" charset="0"/>
              <a:buChar char="o"/>
            </a:pPr>
            <a:endParaRPr lang="tr-TR" sz="1600" dirty="0" smtClean="0">
              <a:latin typeface="Tahoma" pitchFamily="34" charset="0"/>
              <a:ea typeface="Tahoma" pitchFamily="34" charset="0"/>
              <a:cs typeface="Tahoma" pitchFamily="34" charset="0"/>
            </a:endParaRPr>
          </a:p>
          <a:p>
            <a:pPr marL="361950" indent="-361950" algn="just">
              <a:buFont typeface="Courier New" pitchFamily="49" charset="0"/>
              <a:buChar char="o"/>
            </a:pPr>
            <a:r>
              <a:rPr lang="tr-TR" sz="1600" dirty="0" smtClean="0">
                <a:latin typeface="Tahoma" pitchFamily="34" charset="0"/>
                <a:ea typeface="Tahoma" pitchFamily="34" charset="0"/>
                <a:cs typeface="Tahoma" pitchFamily="34" charset="0"/>
              </a:rPr>
              <a:t>Hızla gelişen yazılım ihtiyaçlarına, kabul gören standartlarda güvenli kod geliştirebilme kabiliyeti kazandırma.</a:t>
            </a:r>
          </a:p>
          <a:p>
            <a:pPr marL="361950" indent="-361950" algn="just">
              <a:buFont typeface="Courier New" pitchFamily="49" charset="0"/>
              <a:buChar char="o"/>
            </a:pPr>
            <a:endParaRPr lang="tr-TR" sz="1600" dirty="0" smtClean="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1259632" y="188640"/>
            <a:ext cx="5867400" cy="407987"/>
          </a:xfrm>
        </p:spPr>
        <p:txBody>
          <a:bodyPr>
            <a:normAutofit/>
          </a:bodyPr>
          <a:lstStyle/>
          <a:p>
            <a:r>
              <a:rPr lang="tr-TR" sz="2000" b="1" dirty="0" smtClean="0">
                <a:solidFill>
                  <a:schemeClr val="accent6">
                    <a:lumMod val="75000"/>
                  </a:schemeClr>
                </a:solidFill>
                <a:latin typeface="Times New Roman" pitchFamily="18" charset="0"/>
                <a:cs typeface="Times New Roman" pitchFamily="18" charset="0"/>
              </a:rPr>
              <a:t>Amaç :</a:t>
            </a:r>
            <a:endParaRPr lang="tr-TR" sz="2000" b="1" dirty="0">
              <a:solidFill>
                <a:schemeClr val="accent6">
                  <a:lumMod val="75000"/>
                </a:schemeClr>
              </a:solidFill>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a:xfrm>
            <a:off x="8129016" y="5734050"/>
            <a:ext cx="609600" cy="521208"/>
          </a:xfrm>
          <a:prstGeom prst="rect">
            <a:avLst/>
          </a:prstGeom>
        </p:spPr>
        <p:txBody>
          <a:bodyPr/>
          <a:lstStyle/>
          <a:p>
            <a:fld id="{1D0BFB45-9445-4BA2-B7B7-F6EE069D6055}" type="slidenum">
              <a:rPr lang="tr-TR"/>
              <a:pPr/>
              <a:t>4</a:t>
            </a:fld>
            <a:endParaRPr lang="tr-TR"/>
          </a:p>
        </p:txBody>
      </p:sp>
      <p:sp>
        <p:nvSpPr>
          <p:cNvPr id="325635" name="Rectangle 3"/>
          <p:cNvSpPr>
            <a:spLocks noGrp="1" noChangeArrowheads="1"/>
          </p:cNvSpPr>
          <p:nvPr>
            <p:ph sz="quarter" idx="1"/>
          </p:nvPr>
        </p:nvSpPr>
        <p:spPr>
          <a:xfrm>
            <a:off x="1115616" y="908720"/>
            <a:ext cx="7586690" cy="4572000"/>
          </a:xfrm>
        </p:spPr>
        <p:txBody>
          <a:bodyPr>
            <a:noAutofit/>
          </a:bodyPr>
          <a:lstStyle/>
          <a:p>
            <a:pPr algn="just">
              <a:buNone/>
            </a:pPr>
            <a:r>
              <a:rPr lang="tr-TR" sz="2000" dirty="0" smtClean="0">
                <a:latin typeface="Times New Roman" pitchFamily="18" charset="0"/>
                <a:cs typeface="Times New Roman" pitchFamily="18" charset="0"/>
              </a:rPr>
              <a:t>   Yazılım mühendisliği  sürecindeki </a:t>
            </a:r>
          </a:p>
          <a:p>
            <a:pPr marL="622300" algn="just">
              <a:buClr>
                <a:schemeClr val="accent6">
                  <a:lumMod val="50000"/>
                </a:schemeClr>
              </a:buClr>
              <a:buFont typeface="Wingdings" pitchFamily="2" charset="2"/>
              <a:buChar char="ü"/>
            </a:pPr>
            <a:r>
              <a:rPr lang="tr-TR" sz="2000" dirty="0" smtClean="0">
                <a:latin typeface="Times New Roman" pitchFamily="18" charset="0"/>
                <a:cs typeface="Times New Roman" pitchFamily="18" charset="0"/>
              </a:rPr>
              <a:t>	</a:t>
            </a:r>
            <a:r>
              <a:rPr lang="tr-TR" sz="2000" b="1" dirty="0" smtClean="0">
                <a:latin typeface="Times New Roman" pitchFamily="18" charset="0"/>
                <a:cs typeface="Times New Roman" pitchFamily="18" charset="0"/>
              </a:rPr>
              <a:t>yaşam döngüsü,</a:t>
            </a:r>
          </a:p>
          <a:p>
            <a:pPr marL="622300" algn="just">
              <a:buClr>
                <a:schemeClr val="accent6">
                  <a:lumMod val="50000"/>
                </a:schemeClr>
              </a:buClr>
              <a:buFont typeface="Wingdings" pitchFamily="2" charset="2"/>
              <a:buChar char="ü"/>
            </a:pPr>
            <a:r>
              <a:rPr lang="tr-TR" sz="2000" b="1" dirty="0" smtClean="0">
                <a:latin typeface="Times New Roman" pitchFamily="18" charset="0"/>
                <a:cs typeface="Times New Roman" pitchFamily="18" charset="0"/>
              </a:rPr>
              <a:t>	istekler,</a:t>
            </a:r>
          </a:p>
          <a:p>
            <a:pPr marL="622300" algn="just">
              <a:buClr>
                <a:schemeClr val="accent6">
                  <a:lumMod val="50000"/>
                </a:schemeClr>
              </a:buClr>
              <a:buFont typeface="Wingdings" pitchFamily="2" charset="2"/>
              <a:buChar char="ü"/>
            </a:pPr>
            <a:r>
              <a:rPr lang="tr-TR" sz="2000" b="1" dirty="0" smtClean="0">
                <a:latin typeface="Times New Roman" pitchFamily="18" charset="0"/>
                <a:cs typeface="Times New Roman" pitchFamily="18" charset="0"/>
              </a:rPr>
              <a:t>	planlama,</a:t>
            </a:r>
          </a:p>
          <a:p>
            <a:pPr marL="622300" algn="just">
              <a:buClr>
                <a:schemeClr val="accent6">
                  <a:lumMod val="50000"/>
                </a:schemeClr>
              </a:buClr>
              <a:buFont typeface="Wingdings" pitchFamily="2" charset="2"/>
              <a:buChar char="ü"/>
            </a:pPr>
            <a:r>
              <a:rPr lang="tr-TR" sz="2000" b="1" dirty="0" smtClean="0">
                <a:latin typeface="Times New Roman" pitchFamily="18" charset="0"/>
                <a:cs typeface="Times New Roman" pitchFamily="18" charset="0"/>
              </a:rPr>
              <a:t>	tasarım,</a:t>
            </a:r>
          </a:p>
          <a:p>
            <a:pPr marL="622300" algn="just">
              <a:buClr>
                <a:schemeClr val="accent6">
                  <a:lumMod val="50000"/>
                </a:schemeClr>
              </a:buClr>
              <a:buFont typeface="Wingdings" pitchFamily="2" charset="2"/>
              <a:buChar char="ü"/>
            </a:pPr>
            <a:r>
              <a:rPr lang="tr-TR" sz="2000" b="1" dirty="0" smtClean="0">
                <a:latin typeface="Times New Roman" pitchFamily="18" charset="0"/>
                <a:cs typeface="Times New Roman" pitchFamily="18" charset="0"/>
              </a:rPr>
              <a:t>	gerçekleştirme,</a:t>
            </a:r>
          </a:p>
          <a:p>
            <a:pPr marL="622300" algn="just">
              <a:buClr>
                <a:schemeClr val="accent6">
                  <a:lumMod val="50000"/>
                </a:schemeClr>
              </a:buClr>
              <a:buFont typeface="Wingdings" pitchFamily="2" charset="2"/>
              <a:buChar char="ü"/>
            </a:pPr>
            <a:r>
              <a:rPr lang="tr-TR" sz="2000" b="1" dirty="0" smtClean="0">
                <a:latin typeface="Times New Roman" pitchFamily="18" charset="0"/>
                <a:cs typeface="Times New Roman" pitchFamily="18" charset="0"/>
              </a:rPr>
              <a:t>	test,	</a:t>
            </a:r>
          </a:p>
          <a:p>
            <a:pPr marL="622300" algn="just">
              <a:buClr>
                <a:schemeClr val="accent6">
                  <a:lumMod val="50000"/>
                </a:schemeClr>
              </a:buClr>
              <a:buFont typeface="Wingdings" pitchFamily="2" charset="2"/>
              <a:buChar char="ü"/>
            </a:pPr>
            <a:r>
              <a:rPr lang="tr-TR" sz="2000" b="1" dirty="0" smtClean="0">
                <a:latin typeface="Times New Roman" pitchFamily="18" charset="0"/>
                <a:cs typeface="Times New Roman" pitchFamily="18" charset="0"/>
              </a:rPr>
              <a:t>	bakım,</a:t>
            </a:r>
          </a:p>
          <a:p>
            <a:pPr marL="273050" indent="0" algn="just">
              <a:buNone/>
            </a:pPr>
            <a:r>
              <a:rPr lang="tr-TR" sz="2000" dirty="0" smtClean="0">
                <a:latin typeface="Times New Roman" pitchFamily="18" charset="0"/>
                <a:cs typeface="Times New Roman" pitchFamily="18" charset="0"/>
              </a:rPr>
              <a:t>gibi kavramları öğrenmek, kodlama ilkelerini gözden geçirmek, günümüzün en popüler yazılım projelerinin örneklerini paylaşmak, modüler yapıların incelenmesi, kişisel gelişim ve teknolojik değişime ayak uydurmak.</a:t>
            </a:r>
          </a:p>
        </p:txBody>
      </p:sp>
      <p:sp>
        <p:nvSpPr>
          <p:cNvPr id="5" name="4 Veri Yer Tutucusu"/>
          <p:cNvSpPr>
            <a:spLocks noGrp="1"/>
          </p:cNvSpPr>
          <p:nvPr>
            <p:ph type="dt" sz="half" idx="10"/>
          </p:nvPr>
        </p:nvSpPr>
        <p:spPr/>
        <p:txBody>
          <a:bodyPr/>
          <a:lstStyle/>
          <a:p>
            <a:r>
              <a:rPr lang="tr-TR" smtClean="0"/>
              <a:t>1-Hafta</a:t>
            </a:r>
            <a:endParaRPr lang="tr-TR"/>
          </a:p>
        </p:txBody>
      </p:sp>
      <p:sp>
        <p:nvSpPr>
          <p:cNvPr id="7" name="6 Altbilgi Yer Tutucusu"/>
          <p:cNvSpPr>
            <a:spLocks noGrp="1"/>
          </p:cNvSpPr>
          <p:nvPr>
            <p:ph type="ftr" sz="quarter" idx="11"/>
          </p:nvPr>
        </p:nvSpPr>
        <p:spPr/>
        <p:txBody>
          <a:bodyPr/>
          <a:lstStyle/>
          <a:p>
            <a:r>
              <a:rPr lang="tr-TR" smtClean="0"/>
              <a:t>Yazılım Mühendisliği</a:t>
            </a:r>
            <a:endParaRPr lang="tr-T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1187624" y="188640"/>
            <a:ext cx="5867400" cy="407987"/>
          </a:xfrm>
        </p:spPr>
        <p:txBody>
          <a:bodyPr>
            <a:normAutofit/>
          </a:bodyPr>
          <a:lstStyle/>
          <a:p>
            <a:r>
              <a:rPr lang="tr-TR" sz="2000" b="1" dirty="0" smtClean="0">
                <a:solidFill>
                  <a:schemeClr val="accent6">
                    <a:lumMod val="75000"/>
                  </a:schemeClr>
                </a:solidFill>
                <a:latin typeface="Times New Roman" pitchFamily="18" charset="0"/>
                <a:cs typeface="Times New Roman" pitchFamily="18" charset="0"/>
              </a:rPr>
              <a:t>Ders İçeriği ;</a:t>
            </a:r>
            <a:endParaRPr lang="tr-TR" sz="2000" b="1" dirty="0">
              <a:solidFill>
                <a:schemeClr val="accent6">
                  <a:lumMod val="75000"/>
                </a:schemeClr>
              </a:solidFill>
              <a:latin typeface="Times New Roman" pitchFamily="18" charset="0"/>
              <a:cs typeface="Times New Roman" pitchFamily="18" charset="0"/>
            </a:endParaRPr>
          </a:p>
        </p:txBody>
      </p:sp>
      <p:sp>
        <p:nvSpPr>
          <p:cNvPr id="9" name="8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9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1"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r>
              <a:rPr kumimoji="0" lang="tr-TR" sz="2000" b="1" i="0" u="none" strike="noStrike" kern="1200" cap="none" spc="50" normalizeH="0" baseline="0" noProof="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pic>
        <p:nvPicPr>
          <p:cNvPr id="8" name="Resim 7"/>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Lst>
          </a:blip>
          <a:srcRect l="4302" t="37059" r="66580" b="7353"/>
          <a:stretch/>
        </p:blipFill>
        <p:spPr bwMode="auto">
          <a:xfrm>
            <a:off x="1403648" y="558350"/>
            <a:ext cx="7355108" cy="5966994"/>
          </a:xfrm>
          <a:prstGeom prst="rect">
            <a:avLst/>
          </a:prstGeom>
          <a:ln>
            <a:noFill/>
          </a:ln>
          <a:effectLst>
            <a:softEdge rad="112500"/>
          </a:effectLst>
          <a:extLst>
            <a:ext uri="{53640926-AAD7-44D8-BBD7-CCE9431645EC}">
              <a14:shadowObscured xmlns:a14="http://schemas.microsoft.com/office/drawing/2010/main"/>
            </a:ext>
          </a:extLst>
        </p:spPr>
      </p:pic>
      <p:sp>
        <p:nvSpPr>
          <p:cNvPr id="5" name="4 Katlanmış Nesne"/>
          <p:cNvSpPr/>
          <p:nvPr/>
        </p:nvSpPr>
        <p:spPr>
          <a:xfrm>
            <a:off x="5724128" y="4797152"/>
            <a:ext cx="3034628" cy="1728192"/>
          </a:xfrm>
          <a:prstGeom prst="foldedCorner">
            <a:avLst>
              <a:gd name="adj" fmla="val 23231"/>
            </a:avLst>
          </a:prstGeom>
          <a:solidFill>
            <a:schemeClr val="accent1">
              <a:alpha val="21000"/>
            </a:schemeClr>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600" dirty="0" smtClean="0">
              <a:solidFill>
                <a:schemeClr val="accent6">
                  <a:lumMod val="75000"/>
                </a:schemeClr>
              </a:solidFill>
              <a:latin typeface="Times New Roman" pitchFamily="18" charset="0"/>
              <a:cs typeface="Times New Roman" pitchFamily="18" charset="0"/>
            </a:endParaRPr>
          </a:p>
          <a:p>
            <a:pPr algn="ctr"/>
            <a:endParaRPr lang="tr-TR" sz="1600" dirty="0" smtClean="0">
              <a:solidFill>
                <a:schemeClr val="accent6">
                  <a:lumMod val="75000"/>
                </a:schemeClr>
              </a:solidFill>
              <a:latin typeface="Times New Roman" pitchFamily="18" charset="0"/>
              <a:cs typeface="Times New Roman" pitchFamily="18" charset="0"/>
            </a:endParaRPr>
          </a:p>
          <a:p>
            <a:pPr algn="ctr"/>
            <a:r>
              <a:rPr lang="tr-TR" sz="1600" dirty="0" smtClean="0">
                <a:solidFill>
                  <a:schemeClr val="accent6">
                    <a:lumMod val="75000"/>
                  </a:schemeClr>
                </a:solidFill>
                <a:latin typeface="Times New Roman" pitchFamily="18" charset="0"/>
                <a:cs typeface="Times New Roman" pitchFamily="18" charset="0"/>
              </a:rPr>
              <a:t>Bu ana başlıklarla verilen ders içeriğinde kod üretme teknikleri,Yazılım Mimarileri, </a:t>
            </a:r>
            <a:r>
              <a:rPr lang="tr-TR" sz="1600" dirty="0" err="1" smtClean="0">
                <a:solidFill>
                  <a:schemeClr val="accent6">
                    <a:lumMod val="75000"/>
                  </a:schemeClr>
                </a:solidFill>
                <a:latin typeface="Times New Roman" pitchFamily="18" charset="0"/>
                <a:cs typeface="Times New Roman" pitchFamily="18" charset="0"/>
              </a:rPr>
              <a:t>CobiT</a:t>
            </a:r>
            <a:r>
              <a:rPr lang="tr-TR" sz="1600" dirty="0" smtClean="0">
                <a:solidFill>
                  <a:schemeClr val="accent6">
                    <a:lumMod val="75000"/>
                  </a:schemeClr>
                </a:solidFill>
                <a:latin typeface="Times New Roman" pitchFamily="18" charset="0"/>
                <a:cs typeface="Times New Roman" pitchFamily="18" charset="0"/>
              </a:rPr>
              <a:t> ve popüler yazılım proje örnekleri  gibi örnek çalışmalar gösterilecektir.</a:t>
            </a:r>
            <a:r>
              <a:rPr lang="tr-TR" sz="1600" dirty="0" smtClean="0">
                <a:solidFill>
                  <a:schemeClr val="accent6">
                    <a:lumMod val="75000"/>
                  </a:schemeClr>
                </a:solidFill>
              </a:rPr>
              <a:t/>
            </a:r>
            <a:br>
              <a:rPr lang="tr-TR" sz="1600" dirty="0" smtClean="0">
                <a:solidFill>
                  <a:schemeClr val="accent6">
                    <a:lumMod val="75000"/>
                  </a:schemeClr>
                </a:solidFill>
              </a:rPr>
            </a:br>
            <a:endParaRPr lang="tr-TR" sz="1600" dirty="0">
              <a:solidFill>
                <a:schemeClr val="accent6">
                  <a:lumMod val="75000"/>
                </a:schemeClr>
              </a:solidFill>
            </a:endParaRPr>
          </a:p>
        </p:txBody>
      </p:sp>
    </p:spTree>
  </p:cSld>
  <p:clrMapOvr>
    <a:masterClrMapping/>
  </p:clrMapOvr>
  <p:transition>
    <p:push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115616" y="0"/>
            <a:ext cx="7643866" cy="500066"/>
          </a:xfrm>
        </p:spPr>
        <p:txBody>
          <a:bodyPr>
            <a:noAutofit/>
          </a:bodyPr>
          <a:lstStyle/>
          <a:p>
            <a:r>
              <a:rPr lang="tr-TR" sz="2000" b="1" dirty="0" smtClean="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Dersin işlenişi ;</a:t>
            </a:r>
            <a:endParaRPr lang="tr-TR" sz="2000" b="1" dirty="0">
              <a:solidFill>
                <a:schemeClr val="accent6">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6</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2339752" y="2276872"/>
            <a:ext cx="4572000" cy="1815882"/>
          </a:xfrm>
          <a:prstGeom prst="rect">
            <a:avLst/>
          </a:prstGeom>
        </p:spPr>
        <p:txBody>
          <a:bodyPr>
            <a:spAutoFit/>
          </a:bodyPr>
          <a:lstStyle/>
          <a:p>
            <a:pPr marL="531813" indent="-436563">
              <a:buFont typeface="Courier New" pitchFamily="49" charset="0"/>
              <a:buChar char="o"/>
            </a:pPr>
            <a:r>
              <a:rPr lang="tr-TR" sz="1600" dirty="0" smtClean="0">
                <a:latin typeface="Tahoma" pitchFamily="34" charset="0"/>
                <a:ea typeface="Tahoma" pitchFamily="34" charset="0"/>
                <a:cs typeface="Tahoma" pitchFamily="34" charset="0"/>
              </a:rPr>
              <a:t>Teorik anlatım</a:t>
            </a:r>
          </a:p>
          <a:p>
            <a:pPr marL="531813" indent="-436563">
              <a:buFont typeface="Courier New" pitchFamily="49" charset="0"/>
              <a:buChar char="o"/>
            </a:pPr>
            <a:endParaRPr lang="tr-TR" sz="1600" dirty="0" smtClean="0">
              <a:latin typeface="Tahoma" pitchFamily="34" charset="0"/>
              <a:ea typeface="Tahoma" pitchFamily="34" charset="0"/>
              <a:cs typeface="Tahoma" pitchFamily="34" charset="0"/>
            </a:endParaRPr>
          </a:p>
          <a:p>
            <a:pPr marL="531813" indent="-436563">
              <a:buFont typeface="Courier New" pitchFamily="49" charset="0"/>
              <a:buChar char="o"/>
            </a:pPr>
            <a:r>
              <a:rPr lang="tr-TR" sz="1600" dirty="0" smtClean="0">
                <a:latin typeface="Tahoma" pitchFamily="34" charset="0"/>
                <a:ea typeface="Tahoma" pitchFamily="34" charset="0"/>
                <a:cs typeface="Tahoma" pitchFamily="34" charset="0"/>
              </a:rPr>
              <a:t>Uygulama sunuları</a:t>
            </a:r>
          </a:p>
          <a:p>
            <a:pPr marL="531813" indent="-436563">
              <a:buFont typeface="Courier New" pitchFamily="49" charset="0"/>
              <a:buChar char="o"/>
            </a:pPr>
            <a:endParaRPr lang="tr-TR" sz="1600" dirty="0" smtClean="0">
              <a:latin typeface="Tahoma" pitchFamily="34" charset="0"/>
              <a:ea typeface="Tahoma" pitchFamily="34" charset="0"/>
              <a:cs typeface="Tahoma" pitchFamily="34" charset="0"/>
            </a:endParaRPr>
          </a:p>
          <a:p>
            <a:pPr marL="531813" indent="-436563">
              <a:buFont typeface="Courier New" pitchFamily="49" charset="0"/>
              <a:buChar char="o"/>
            </a:pPr>
            <a:r>
              <a:rPr lang="tr-TR" sz="1600" dirty="0" smtClean="0">
                <a:latin typeface="Tahoma" pitchFamily="34" charset="0"/>
                <a:ea typeface="Tahoma" pitchFamily="34" charset="0"/>
                <a:cs typeface="Tahoma" pitchFamily="34" charset="0"/>
              </a:rPr>
              <a:t>Ödev sunumları </a:t>
            </a:r>
          </a:p>
          <a:p>
            <a:pPr marL="531813" indent="-436563">
              <a:buFont typeface="Courier New" pitchFamily="49" charset="0"/>
              <a:buChar char="o"/>
            </a:pPr>
            <a:endParaRPr lang="tr-TR" sz="1600" dirty="0" smtClean="0">
              <a:latin typeface="Tahoma" pitchFamily="34" charset="0"/>
              <a:ea typeface="Tahoma" pitchFamily="34" charset="0"/>
              <a:cs typeface="Tahoma" pitchFamily="34" charset="0"/>
            </a:endParaRPr>
          </a:p>
          <a:p>
            <a:pPr marL="531813" indent="-436563">
              <a:buFont typeface="Courier New" pitchFamily="49" charset="0"/>
              <a:buChar char="o"/>
            </a:pPr>
            <a:r>
              <a:rPr lang="tr-TR" sz="1600" dirty="0" smtClean="0">
                <a:latin typeface="Tahoma" pitchFamily="34" charset="0"/>
                <a:ea typeface="Tahoma" pitchFamily="34" charset="0"/>
                <a:cs typeface="Tahoma" pitchFamily="34" charset="0"/>
              </a:rPr>
              <a:t>Rapor </a:t>
            </a:r>
            <a:endParaRPr lang="tr-TR" sz="16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071538" y="0"/>
            <a:ext cx="7643866" cy="500066"/>
          </a:xfrm>
        </p:spPr>
        <p:txBody>
          <a:bodyPr>
            <a:noAutofit/>
          </a:bodyPr>
          <a:lstStyle/>
          <a:p>
            <a:r>
              <a:rPr lang="tr-TR" sz="2000" b="1" dirty="0" smtClean="0">
                <a:solidFill>
                  <a:schemeClr val="accent6">
                    <a:lumMod val="75000"/>
                  </a:schemeClr>
                </a:solidFill>
                <a:latin typeface="Times New Roman" pitchFamily="18" charset="0"/>
                <a:cs typeface="Times New Roman" pitchFamily="18" charset="0"/>
              </a:rPr>
              <a:t>Değerlendirme ;</a:t>
            </a:r>
            <a:endParaRPr lang="tr-TR" sz="2000" b="1" dirty="0">
              <a:solidFill>
                <a:schemeClr val="accent6">
                  <a:lumMod val="75000"/>
                </a:schemeClr>
              </a:solidFill>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7</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graphicFrame>
        <p:nvGraphicFramePr>
          <p:cNvPr id="7" name="6 Tablo"/>
          <p:cNvGraphicFramePr>
            <a:graphicFrameLocks noGrp="1"/>
          </p:cNvGraphicFramePr>
          <p:nvPr>
            <p:extLst>
              <p:ext uri="{D42A27DB-BD31-4B8C-83A1-F6EECF244321}">
                <p14:modId xmlns:p14="http://schemas.microsoft.com/office/powerpoint/2010/main" val="1792924574"/>
              </p:ext>
            </p:extLst>
          </p:nvPr>
        </p:nvGraphicFramePr>
        <p:xfrm>
          <a:off x="1835696" y="1916832"/>
          <a:ext cx="6552729" cy="3024342"/>
        </p:xfrm>
        <a:graphic>
          <a:graphicData uri="http://schemas.openxmlformats.org/drawingml/2006/table">
            <a:tbl>
              <a:tblPr>
                <a:effectLst>
                  <a:reflection blurRad="6350" stA="50000" endA="300" endPos="55000" dir="5400000" sy="-100000" algn="bl" rotWithShape="0"/>
                </a:effectLst>
              </a:tblPr>
              <a:tblGrid>
                <a:gridCol w="3719118">
                  <a:extLst>
                    <a:ext uri="{9D8B030D-6E8A-4147-A177-3AD203B41FA5}">
                      <a16:colId xmlns:a16="http://schemas.microsoft.com/office/drawing/2014/main" val="20000"/>
                    </a:ext>
                  </a:extLst>
                </a:gridCol>
                <a:gridCol w="1151155">
                  <a:extLst>
                    <a:ext uri="{9D8B030D-6E8A-4147-A177-3AD203B41FA5}">
                      <a16:colId xmlns:a16="http://schemas.microsoft.com/office/drawing/2014/main" val="20001"/>
                    </a:ext>
                  </a:extLst>
                </a:gridCol>
                <a:gridCol w="1682456">
                  <a:extLst>
                    <a:ext uri="{9D8B030D-6E8A-4147-A177-3AD203B41FA5}">
                      <a16:colId xmlns:a16="http://schemas.microsoft.com/office/drawing/2014/main" val="20002"/>
                    </a:ext>
                  </a:extLst>
                </a:gridCol>
              </a:tblGrid>
              <a:tr h="336038">
                <a:tc gridSpan="3">
                  <a:txBody>
                    <a:bodyPr/>
                    <a:lstStyle/>
                    <a:p>
                      <a:pPr algn="ctr">
                        <a:spcAft>
                          <a:spcPts val="0"/>
                        </a:spcAft>
                      </a:pPr>
                      <a:r>
                        <a:rPr lang="tr-TR" sz="1600" b="1" dirty="0">
                          <a:latin typeface="Tahoma"/>
                          <a:ea typeface="Times New Roman"/>
                        </a:rPr>
                        <a:t>DEĞERLENDİRME SİSTEMİ</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0"/>
                  </a:ext>
                </a:extLst>
              </a:tr>
              <a:tr h="336038">
                <a:tc>
                  <a:txBody>
                    <a:bodyPr/>
                    <a:lstStyle/>
                    <a:p>
                      <a:pPr>
                        <a:spcAft>
                          <a:spcPts val="0"/>
                        </a:spcAft>
                      </a:pPr>
                      <a:r>
                        <a:rPr lang="tr-TR" sz="1600">
                          <a:latin typeface="Tahoma"/>
                          <a:ea typeface="Times New Roman"/>
                        </a:rPr>
                        <a:t>YARIYIL İÇİ ÇALIŞMALARI</a:t>
                      </a:r>
                      <a:endParaRPr lang="tr-TR"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a:latin typeface="Tahoma"/>
                          <a:ea typeface="Times New Roman"/>
                        </a:rPr>
                        <a:t>SAYISI</a:t>
                      </a:r>
                      <a:endParaRPr lang="tr-TR"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dirty="0">
                          <a:latin typeface="Tahoma"/>
                          <a:ea typeface="Times New Roman"/>
                        </a:rPr>
                        <a:t>KATKI PAYI</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336038">
                <a:tc>
                  <a:txBody>
                    <a:bodyPr/>
                    <a:lstStyle/>
                    <a:p>
                      <a:pPr>
                        <a:spcAft>
                          <a:spcPts val="0"/>
                        </a:spcAft>
                      </a:pPr>
                      <a:r>
                        <a:rPr lang="tr-TR" sz="1600">
                          <a:latin typeface="Tahoma"/>
                          <a:ea typeface="Times New Roman"/>
                        </a:rPr>
                        <a:t>Ara Sınav</a:t>
                      </a:r>
                      <a:endParaRPr lang="tr-TR"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a:latin typeface="Tahoma"/>
                          <a:ea typeface="Times New Roman"/>
                        </a:rPr>
                        <a:t>1</a:t>
                      </a:r>
                      <a:endParaRPr lang="tr-TR"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dirty="0" smtClean="0">
                          <a:solidFill>
                            <a:srgbClr val="FF0000"/>
                          </a:solidFill>
                          <a:latin typeface="Tahoma"/>
                          <a:ea typeface="Times New Roman"/>
                        </a:rPr>
                        <a:t>70</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r h="336038">
                <a:tc>
                  <a:txBody>
                    <a:bodyPr/>
                    <a:lstStyle/>
                    <a:p>
                      <a:pPr>
                        <a:spcAft>
                          <a:spcPts val="0"/>
                        </a:spcAft>
                      </a:pPr>
                      <a:r>
                        <a:rPr lang="tr-TR" sz="1600">
                          <a:latin typeface="Tahoma"/>
                          <a:ea typeface="Times New Roman"/>
                        </a:rPr>
                        <a:t>Kısa Sınav</a:t>
                      </a:r>
                      <a:endParaRPr lang="tr-TR"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a:latin typeface="Tahoma"/>
                          <a:ea typeface="Times New Roman"/>
                        </a:rPr>
                        <a:t>2</a:t>
                      </a:r>
                      <a:endParaRPr lang="tr-TR"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dirty="0">
                          <a:solidFill>
                            <a:srgbClr val="FF0000"/>
                          </a:solidFill>
                          <a:latin typeface="Tahoma"/>
                          <a:ea typeface="Times New Roman"/>
                        </a:rPr>
                        <a:t>20</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r h="336038">
                <a:tc>
                  <a:txBody>
                    <a:bodyPr/>
                    <a:lstStyle/>
                    <a:p>
                      <a:pPr>
                        <a:spcAft>
                          <a:spcPts val="0"/>
                        </a:spcAft>
                      </a:pPr>
                      <a:r>
                        <a:rPr lang="tr-TR" sz="1600" dirty="0">
                          <a:latin typeface="Tahoma"/>
                          <a:ea typeface="Times New Roman"/>
                        </a:rPr>
                        <a:t>Ödev</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a:latin typeface="Tahoma"/>
                          <a:ea typeface="Times New Roman"/>
                        </a:rPr>
                        <a:t>1</a:t>
                      </a:r>
                      <a:endParaRPr lang="tr-TR"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dirty="0">
                          <a:solidFill>
                            <a:srgbClr val="FF0000"/>
                          </a:solidFill>
                          <a:latin typeface="Tahoma"/>
                          <a:ea typeface="Times New Roman"/>
                        </a:rPr>
                        <a:t>1</a:t>
                      </a:r>
                      <a:r>
                        <a:rPr lang="tr-TR" sz="1600" dirty="0" smtClean="0">
                          <a:solidFill>
                            <a:srgbClr val="FF0000"/>
                          </a:solidFill>
                          <a:latin typeface="Tahoma"/>
                          <a:ea typeface="Times New Roman"/>
                        </a:rPr>
                        <a:t>0</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4"/>
                  </a:ext>
                </a:extLst>
              </a:tr>
              <a:tr h="336038">
                <a:tc>
                  <a:txBody>
                    <a:bodyPr/>
                    <a:lstStyle/>
                    <a:p>
                      <a:pPr algn="r">
                        <a:spcAft>
                          <a:spcPts val="0"/>
                        </a:spcAft>
                      </a:pPr>
                      <a:r>
                        <a:rPr lang="tr-TR" sz="1600" dirty="0">
                          <a:latin typeface="Tahoma"/>
                          <a:ea typeface="Times New Roman"/>
                        </a:rPr>
                        <a:t>TOPLAM</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endParaRPr lang="tr-TR" sz="1600">
                        <a:latin typeface="Tahom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dirty="0">
                          <a:latin typeface="Tahoma"/>
                          <a:ea typeface="Times New Roman"/>
                        </a:rPr>
                        <a:t>100</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5"/>
                  </a:ext>
                </a:extLst>
              </a:tr>
              <a:tr h="336038">
                <a:tc>
                  <a:txBody>
                    <a:bodyPr/>
                    <a:lstStyle/>
                    <a:p>
                      <a:pPr>
                        <a:spcAft>
                          <a:spcPts val="0"/>
                        </a:spcAft>
                      </a:pPr>
                      <a:r>
                        <a:rPr lang="tr-TR" sz="1600">
                          <a:latin typeface="Tahoma"/>
                          <a:ea typeface="Times New Roman"/>
                        </a:rPr>
                        <a:t>Yıliçinin Başarıya Oranı</a:t>
                      </a:r>
                      <a:endParaRPr lang="tr-TR"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endParaRPr lang="tr-TR" sz="1600">
                        <a:latin typeface="Tahom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dirty="0">
                          <a:latin typeface="Tahoma"/>
                          <a:ea typeface="Times New Roman"/>
                        </a:rPr>
                        <a:t>50</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6"/>
                  </a:ext>
                </a:extLst>
              </a:tr>
              <a:tr h="336038">
                <a:tc>
                  <a:txBody>
                    <a:bodyPr/>
                    <a:lstStyle/>
                    <a:p>
                      <a:pPr>
                        <a:spcAft>
                          <a:spcPts val="0"/>
                        </a:spcAft>
                      </a:pPr>
                      <a:r>
                        <a:rPr lang="tr-TR" sz="1600">
                          <a:latin typeface="Tahoma"/>
                          <a:ea typeface="Times New Roman"/>
                        </a:rPr>
                        <a:t>Finalin Başarıya Oranı</a:t>
                      </a:r>
                      <a:endParaRPr lang="tr-TR"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endParaRPr lang="tr-TR" sz="1600">
                        <a:latin typeface="Tahom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dirty="0">
                          <a:latin typeface="Tahoma"/>
                          <a:ea typeface="Times New Roman"/>
                        </a:rPr>
                        <a:t>50</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7"/>
                  </a:ext>
                </a:extLst>
              </a:tr>
              <a:tr h="336038">
                <a:tc>
                  <a:txBody>
                    <a:bodyPr/>
                    <a:lstStyle/>
                    <a:p>
                      <a:pPr algn="r">
                        <a:spcAft>
                          <a:spcPts val="0"/>
                        </a:spcAft>
                      </a:pPr>
                      <a:r>
                        <a:rPr lang="tr-TR" sz="1600" dirty="0">
                          <a:latin typeface="Tahoma"/>
                          <a:ea typeface="Times New Roman"/>
                        </a:rPr>
                        <a:t>TOPLAM</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endParaRPr lang="tr-TR" sz="1600">
                        <a:latin typeface="Tahom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tr-TR" sz="1600" dirty="0">
                          <a:latin typeface="Tahoma"/>
                          <a:ea typeface="Times New Roman"/>
                        </a:rPr>
                        <a:t>100</a:t>
                      </a:r>
                      <a:endParaRPr lang="tr-TR"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071538" y="0"/>
            <a:ext cx="7643866" cy="500066"/>
          </a:xfrm>
        </p:spPr>
        <p:txBody>
          <a:bodyPr>
            <a:noAutofit/>
          </a:bodyPr>
          <a:lstStyle/>
          <a:p>
            <a:r>
              <a:rPr lang="tr-TR" sz="2000" b="1" dirty="0" smtClean="0">
                <a:solidFill>
                  <a:schemeClr val="accent6">
                    <a:lumMod val="75000"/>
                  </a:schemeClr>
                </a:solidFill>
                <a:latin typeface="Times New Roman" pitchFamily="18" charset="0"/>
                <a:cs typeface="Times New Roman" pitchFamily="18" charset="0"/>
              </a:rPr>
              <a:t>Beklenti ;</a:t>
            </a:r>
            <a:endParaRPr lang="tr-TR" sz="2000" b="1" dirty="0">
              <a:solidFill>
                <a:schemeClr val="accent6">
                  <a:lumMod val="75000"/>
                </a:schemeClr>
              </a:solidFill>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8</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7" name="6 Dikdörtgen"/>
          <p:cNvSpPr/>
          <p:nvPr/>
        </p:nvSpPr>
        <p:spPr>
          <a:xfrm>
            <a:off x="1403648" y="1772816"/>
            <a:ext cx="7200800" cy="2800767"/>
          </a:xfrm>
          <a:prstGeom prst="rect">
            <a:avLst/>
          </a:prstGeom>
        </p:spPr>
        <p:txBody>
          <a:bodyPr wrap="square">
            <a:spAutoFit/>
          </a:bodyPr>
          <a:lstStyle/>
          <a:p>
            <a:pPr marL="450850" indent="-450850">
              <a:buFont typeface="Courier New" pitchFamily="49" charset="0"/>
              <a:buChar char="o"/>
            </a:pPr>
            <a:r>
              <a:rPr lang="tr-TR" sz="1600" dirty="0" smtClean="0">
                <a:latin typeface="Tahoma" pitchFamily="34" charset="0"/>
                <a:ea typeface="Tahoma" pitchFamily="34" charset="0"/>
                <a:cs typeface="Tahoma" pitchFamily="34" charset="0"/>
              </a:rPr>
              <a:t>Yazılım geliştirme sürecine ait metodolojiyi öğrenmesi ve uygulaması,</a:t>
            </a:r>
          </a:p>
          <a:p>
            <a:pPr marL="450850" indent="-450850"/>
            <a:endParaRPr lang="tr-TR" sz="1600" dirty="0" smtClean="0">
              <a:latin typeface="Tahoma" pitchFamily="34" charset="0"/>
              <a:ea typeface="Tahoma" pitchFamily="34" charset="0"/>
              <a:cs typeface="Tahoma" pitchFamily="34" charset="0"/>
            </a:endParaRPr>
          </a:p>
          <a:p>
            <a:pPr marL="450850" indent="-450850">
              <a:buFont typeface="Courier New" pitchFamily="49" charset="0"/>
              <a:buChar char="o"/>
            </a:pPr>
            <a:r>
              <a:rPr lang="tr-TR" sz="1600" dirty="0" smtClean="0">
                <a:latin typeface="Tahoma" pitchFamily="34" charset="0"/>
                <a:ea typeface="Tahoma" pitchFamily="34" charset="0"/>
                <a:cs typeface="Tahoma" pitchFamily="34" charset="0"/>
              </a:rPr>
              <a:t>Yazılım  projesi geliştirebilmeli ve yönetebilmeli,</a:t>
            </a:r>
          </a:p>
          <a:p>
            <a:pPr marL="450850" indent="-450850">
              <a:buFont typeface="Courier New" pitchFamily="49" charset="0"/>
              <a:buChar char="o"/>
            </a:pPr>
            <a:endParaRPr lang="tr-TR" sz="1600" dirty="0" smtClean="0">
              <a:latin typeface="Tahoma" pitchFamily="34" charset="0"/>
              <a:ea typeface="Tahoma" pitchFamily="34" charset="0"/>
              <a:cs typeface="Tahoma" pitchFamily="34" charset="0"/>
            </a:endParaRPr>
          </a:p>
          <a:p>
            <a:pPr marL="450850" indent="-450850">
              <a:buFont typeface="Courier New" pitchFamily="49" charset="0"/>
              <a:buChar char="o"/>
            </a:pPr>
            <a:r>
              <a:rPr lang="tr-TR" sz="1600" dirty="0" smtClean="0">
                <a:latin typeface="Tahoma" pitchFamily="34" charset="0"/>
                <a:ea typeface="Tahoma" pitchFamily="34" charset="0"/>
                <a:cs typeface="Tahoma" pitchFamily="34" charset="0"/>
              </a:rPr>
              <a:t>Literatür araştırması ve takibi yapabilmeli,</a:t>
            </a:r>
          </a:p>
          <a:p>
            <a:pPr marL="450850" indent="-450850">
              <a:buFont typeface="Courier New" pitchFamily="49" charset="0"/>
              <a:buChar char="o"/>
            </a:pPr>
            <a:endParaRPr lang="tr-TR" sz="1600" dirty="0" smtClean="0">
              <a:latin typeface="Tahoma" pitchFamily="34" charset="0"/>
              <a:ea typeface="Tahoma" pitchFamily="34" charset="0"/>
              <a:cs typeface="Tahoma" pitchFamily="34" charset="0"/>
            </a:endParaRPr>
          </a:p>
          <a:p>
            <a:pPr marL="450850" indent="-450850">
              <a:buFont typeface="Courier New" pitchFamily="49" charset="0"/>
              <a:buChar char="o"/>
            </a:pPr>
            <a:r>
              <a:rPr lang="es-ES" sz="1600" dirty="0" smtClean="0">
                <a:latin typeface="Tahoma" pitchFamily="34" charset="0"/>
                <a:ea typeface="Tahoma" pitchFamily="34" charset="0"/>
                <a:cs typeface="Tahoma" pitchFamily="34" charset="0"/>
              </a:rPr>
              <a:t>Ödev ve rapor hazırl</a:t>
            </a:r>
            <a:r>
              <a:rPr lang="tr-TR" sz="1600" dirty="0" smtClean="0">
                <a:latin typeface="Tahoma" pitchFamily="34" charset="0"/>
                <a:ea typeface="Tahoma" pitchFamily="34" charset="0"/>
                <a:cs typeface="Tahoma" pitchFamily="34" charset="0"/>
              </a:rPr>
              <a:t>ayabilmeli,</a:t>
            </a:r>
            <a:endParaRPr lang="es-ES" sz="1600" dirty="0" smtClean="0">
              <a:latin typeface="Tahoma" pitchFamily="34" charset="0"/>
              <a:ea typeface="Tahoma" pitchFamily="34" charset="0"/>
              <a:cs typeface="Tahoma" pitchFamily="34" charset="0"/>
            </a:endParaRPr>
          </a:p>
          <a:p>
            <a:pPr marL="450850" indent="-450850">
              <a:buFont typeface="Courier New" pitchFamily="49" charset="0"/>
              <a:buChar char="o"/>
            </a:pPr>
            <a:endParaRPr lang="tr-TR" sz="1600" dirty="0" smtClean="0">
              <a:latin typeface="Tahoma" pitchFamily="34" charset="0"/>
              <a:ea typeface="Tahoma" pitchFamily="34" charset="0"/>
              <a:cs typeface="Tahoma" pitchFamily="34" charset="0"/>
            </a:endParaRPr>
          </a:p>
          <a:p>
            <a:pPr marL="450850" indent="-450850">
              <a:buFont typeface="Courier New" pitchFamily="49" charset="0"/>
              <a:buChar char="o"/>
            </a:pPr>
            <a:r>
              <a:rPr lang="tr-TR" sz="1600" dirty="0" smtClean="0">
                <a:latin typeface="Tahoma" pitchFamily="34" charset="0"/>
                <a:ea typeface="Tahoma" pitchFamily="34" charset="0"/>
                <a:cs typeface="Tahoma" pitchFamily="34" charset="0"/>
              </a:rPr>
              <a:t>Sunum becerisini geliştirmeli,</a:t>
            </a:r>
          </a:p>
          <a:p>
            <a:pPr marL="450850" indent="-450850">
              <a:buFont typeface="Courier New" pitchFamily="49" charset="0"/>
              <a:buChar char="o"/>
            </a:pPr>
            <a:endParaRPr lang="tr-TR" sz="1600" dirty="0" smtClean="0">
              <a:latin typeface="Tahoma" pitchFamily="34" charset="0"/>
              <a:ea typeface="Tahoma" pitchFamily="34" charset="0"/>
              <a:cs typeface="Tahoma" pitchFamily="34" charset="0"/>
            </a:endParaRPr>
          </a:p>
          <a:p>
            <a:pPr marL="450850" indent="-450850">
              <a:buFont typeface="Courier New" pitchFamily="49" charset="0"/>
              <a:buChar char="o"/>
            </a:pPr>
            <a:r>
              <a:rPr lang="tr-TR" sz="1600" dirty="0" smtClean="0">
                <a:latin typeface="Tahoma" pitchFamily="34" charset="0"/>
                <a:ea typeface="Tahoma" pitchFamily="34" charset="0"/>
                <a:cs typeface="Tahoma" pitchFamily="34" charset="0"/>
              </a:rPr>
              <a:t>…</a:t>
            </a:r>
            <a:endParaRPr lang="tr-TR" sz="16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071538" y="0"/>
            <a:ext cx="7643866" cy="500066"/>
          </a:xfrm>
        </p:spPr>
        <p:txBody>
          <a:bodyPr>
            <a:noAutofit/>
          </a:bodyPr>
          <a:lstStyle/>
          <a:p>
            <a:r>
              <a:rPr lang="tr-TR" sz="2000" b="1" dirty="0" smtClean="0">
                <a:solidFill>
                  <a:schemeClr val="accent6">
                    <a:lumMod val="75000"/>
                  </a:schemeClr>
                </a:solidFill>
                <a:latin typeface="Times New Roman" pitchFamily="18" charset="0"/>
                <a:cs typeface="Times New Roman" pitchFamily="18" charset="0"/>
              </a:rPr>
              <a:t>Hedef ;</a:t>
            </a:r>
            <a:endParaRPr lang="tr-TR" sz="2000" b="1" dirty="0">
              <a:solidFill>
                <a:schemeClr val="accent6">
                  <a:lumMod val="75000"/>
                </a:schemeClr>
              </a:solidFill>
              <a:latin typeface="Times New Roman" pitchFamily="18" charset="0"/>
              <a:cs typeface="Times New Roman" pitchFamily="18" charset="0"/>
            </a:endParaRPr>
          </a:p>
        </p:txBody>
      </p:sp>
      <p:sp>
        <p:nvSpPr>
          <p:cNvPr id="6" name="5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5" name="4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8" name="6 Slayt Numarası Yer Tutucusu"/>
          <p:cNvSpPr>
            <a:spLocks noGrp="1"/>
          </p:cNvSpPr>
          <p:nvPr>
            <p:ph type="sldNum" sz="quarter" idx="12"/>
          </p:nvPr>
        </p:nvSpPr>
        <p:spPr>
          <a:xfrm>
            <a:off x="169335" y="6143644"/>
            <a:ext cx="673073" cy="592844"/>
          </a:xfrm>
        </p:spPr>
        <p:txBody>
          <a:bodyPr/>
          <a:lstStyle/>
          <a:p>
            <a:fld id="{E5C7EF4D-DD50-400C-9F04-EB20CB99416E}" type="slidenum">
              <a:rPr lang="en-US" sz="2000" b="1"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pPr/>
              <a:t>9</a:t>
            </a:fld>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a:t>
            </a:r>
          </a:p>
          <a:p>
            <a:r>
              <a:rPr lang="tr-TR"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Sayfa</a:t>
            </a:r>
            <a:endParaRPr 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331640" y="1997838"/>
            <a:ext cx="7272808" cy="1938992"/>
          </a:xfrm>
          <a:prstGeom prst="rect">
            <a:avLst/>
          </a:prstGeom>
        </p:spPr>
        <p:txBody>
          <a:bodyPr wrap="square">
            <a:spAutoFit/>
          </a:bodyPr>
          <a:lstStyle/>
          <a:p>
            <a:pPr algn="just">
              <a:lnSpc>
                <a:spcPct val="150000"/>
              </a:lnSpc>
            </a:pPr>
            <a:r>
              <a:rPr lang="en-US" sz="1600" dirty="0" smtClean="0">
                <a:latin typeface="Tahoma" pitchFamily="34" charset="0"/>
                <a:ea typeface="Tahoma" pitchFamily="34" charset="0"/>
                <a:cs typeface="Tahoma" pitchFamily="34" charset="0"/>
              </a:rPr>
              <a:t>Ger</a:t>
            </a:r>
            <a:r>
              <a:rPr lang="tr-TR" sz="1600" dirty="0" err="1" smtClean="0">
                <a:latin typeface="Tahoma" pitchFamily="34" charset="0"/>
                <a:ea typeface="Tahoma" pitchFamily="34" charset="0"/>
                <a:cs typeface="Tahoma" pitchFamily="34" charset="0"/>
              </a:rPr>
              <a:t>çe</a:t>
            </a:r>
            <a:r>
              <a:rPr lang="en-US" sz="1600" dirty="0" smtClean="0">
                <a:latin typeface="Tahoma" pitchFamily="34" charset="0"/>
                <a:ea typeface="Tahoma" pitchFamily="34" charset="0"/>
                <a:cs typeface="Tahoma" pitchFamily="34" charset="0"/>
              </a:rPr>
              <a:t>k</a:t>
            </a:r>
            <a:r>
              <a:rPr lang="tr-TR"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ya</a:t>
            </a:r>
            <a:r>
              <a:rPr lang="tr-TR" sz="1600" dirty="0" err="1" smtClean="0">
                <a:latin typeface="Tahoma" pitchFamily="34" charset="0"/>
                <a:ea typeface="Tahoma" pitchFamily="34" charset="0"/>
                <a:cs typeface="Tahoma" pitchFamily="34" charset="0"/>
              </a:rPr>
              <a:t>şamda</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gereksinim</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duyulan</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basit</a:t>
            </a:r>
            <a:r>
              <a:rPr lang="en-US" sz="1600" dirty="0" smtClean="0">
                <a:latin typeface="Tahoma" pitchFamily="34" charset="0"/>
                <a:ea typeface="Tahoma" pitchFamily="34" charset="0"/>
                <a:cs typeface="Tahoma" pitchFamily="34" charset="0"/>
              </a:rPr>
              <a:t> </a:t>
            </a:r>
            <a:r>
              <a:rPr lang="tr-TR" sz="1600" dirty="0" smtClean="0">
                <a:latin typeface="Tahoma" pitchFamily="34" charset="0"/>
                <a:ea typeface="Tahoma" pitchFamily="34" charset="0"/>
                <a:cs typeface="Tahoma" pitchFamily="34" charset="0"/>
              </a:rPr>
              <a:t>yada karmaşık yazılımların</a:t>
            </a:r>
          </a:p>
          <a:p>
            <a:pPr algn="just">
              <a:lnSpc>
                <a:spcPct val="150000"/>
              </a:lnSpc>
            </a:pPr>
            <a:r>
              <a:rPr lang="en-US" sz="1600" dirty="0" err="1" smtClean="0">
                <a:latin typeface="Tahoma" pitchFamily="34" charset="0"/>
                <a:ea typeface="Tahoma" pitchFamily="34" charset="0"/>
                <a:cs typeface="Tahoma" pitchFamily="34" charset="0"/>
              </a:rPr>
              <a:t>tasarımını</a:t>
            </a:r>
            <a:r>
              <a:rPr lang="en-US" sz="1600" dirty="0" smtClean="0">
                <a:latin typeface="Tahoma" pitchFamily="34" charset="0"/>
                <a:ea typeface="Tahoma" pitchFamily="34" charset="0"/>
                <a:cs typeface="Tahoma" pitchFamily="34" charset="0"/>
              </a:rPr>
              <a:t>,</a:t>
            </a:r>
            <a:r>
              <a:rPr lang="tr-TR"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üretimini</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ve</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bakımını</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zaman</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ve</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maliyet</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kısıtlarını</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da</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göz</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önünde</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bulundurarak</a:t>
            </a:r>
            <a:r>
              <a:rPr lang="en-US" sz="1600" dirty="0" smtClean="0">
                <a:latin typeface="Tahoma" pitchFamily="34" charset="0"/>
                <a:ea typeface="Tahoma" pitchFamily="34" charset="0"/>
                <a:cs typeface="Tahoma" pitchFamily="34" charset="0"/>
              </a:rPr>
              <a:t> </a:t>
            </a:r>
            <a:r>
              <a:rPr lang="tr-TR" sz="1600" dirty="0" smtClean="0">
                <a:latin typeface="Tahoma" pitchFamily="34" charset="0"/>
                <a:ea typeface="Tahoma" pitchFamily="34" charset="0"/>
                <a:cs typeface="Tahoma" pitchFamily="34" charset="0"/>
              </a:rPr>
              <a:t>etik ve mühendislik  yaklaşımıyla </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öğrencilere</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tanıtmak</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ve</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aynı</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zamanda</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çeşitli</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bireysel</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araştırmalar</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ve</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grup</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çalışmalarıyla</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bu</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süreçlere</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yönelik</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uygulamalar</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yapmalarına</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olanak</a:t>
            </a:r>
            <a:r>
              <a:rPr lang="en-US" sz="1600" dirty="0" smtClean="0">
                <a:latin typeface="Tahoma" pitchFamily="34" charset="0"/>
                <a:ea typeface="Tahoma" pitchFamily="34" charset="0"/>
                <a:cs typeface="Tahoma" pitchFamily="34" charset="0"/>
              </a:rPr>
              <a:t> </a:t>
            </a:r>
            <a:r>
              <a:rPr lang="en-US" sz="1600" dirty="0" err="1" smtClean="0">
                <a:latin typeface="Tahoma" pitchFamily="34" charset="0"/>
                <a:ea typeface="Tahoma" pitchFamily="34" charset="0"/>
                <a:cs typeface="Tahoma" pitchFamily="34" charset="0"/>
              </a:rPr>
              <a:t>sağlamak</a:t>
            </a:r>
            <a:r>
              <a:rPr lang="en-US" sz="1600" dirty="0" smtClean="0">
                <a:latin typeface="Tahoma" pitchFamily="34" charset="0"/>
                <a:ea typeface="Tahoma" pitchFamily="34" charset="0"/>
                <a:cs typeface="Tahoma" pitchFamily="34" charset="0"/>
              </a:rPr>
              <a:t>.</a:t>
            </a:r>
            <a:endParaRPr lang="tr-TR" sz="16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YM_şablon">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100000" t="100000" r="100000" b="10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100000" t="100000" r="100000" b="10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51000" t="-20000" r="2000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YM_şablon</Template>
  <TotalTime>0</TotalTime>
  <Words>926</Words>
  <Application>Microsoft Office PowerPoint</Application>
  <PresentationFormat>Ekran Gösterisi (4:3)</PresentationFormat>
  <Paragraphs>263</Paragraphs>
  <Slides>18</Slides>
  <Notes>16</Notes>
  <HiddenSlides>0</HiddenSlides>
  <MMClips>0</MMClips>
  <ScaleCrop>false</ScaleCrop>
  <HeadingPairs>
    <vt:vector size="6" baseType="variant">
      <vt:variant>
        <vt:lpstr>Kullanılan Yazı Tipleri</vt:lpstr>
      </vt:variant>
      <vt:variant>
        <vt:i4>12</vt:i4>
      </vt:variant>
      <vt:variant>
        <vt:lpstr>Tema</vt:lpstr>
      </vt:variant>
      <vt:variant>
        <vt:i4>1</vt:i4>
      </vt:variant>
      <vt:variant>
        <vt:lpstr>Slayt Başlıkları</vt:lpstr>
      </vt:variant>
      <vt:variant>
        <vt:i4>18</vt:i4>
      </vt:variant>
    </vt:vector>
  </HeadingPairs>
  <TitlesOfParts>
    <vt:vector size="31" baseType="lpstr">
      <vt:lpstr>BatangChe</vt:lpstr>
      <vt:lpstr>Berling Antiqua</vt:lpstr>
      <vt:lpstr>Brush Script MT</vt:lpstr>
      <vt:lpstr>Calibri</vt:lpstr>
      <vt:lpstr>Courier New</vt:lpstr>
      <vt:lpstr>Gill Sans MT</vt:lpstr>
      <vt:lpstr>Mistral</vt:lpstr>
      <vt:lpstr>Tahoma</vt:lpstr>
      <vt:lpstr>Times New Roman</vt:lpstr>
      <vt:lpstr>Verdana</vt:lpstr>
      <vt:lpstr>Wingdings</vt:lpstr>
      <vt:lpstr>Wingdings 2</vt:lpstr>
      <vt:lpstr>YM_şablon</vt:lpstr>
      <vt:lpstr>Yazılım Mühendisliğine  Giriş</vt:lpstr>
      <vt:lpstr>Ders İçeriği</vt:lpstr>
      <vt:lpstr>Dersin Amacı :</vt:lpstr>
      <vt:lpstr>Amaç :</vt:lpstr>
      <vt:lpstr>Ders İçeriği ;</vt:lpstr>
      <vt:lpstr>Dersin işlenişi ;</vt:lpstr>
      <vt:lpstr>Değerlendirme ;</vt:lpstr>
      <vt:lpstr>Beklenti ;</vt:lpstr>
      <vt:lpstr>Hedef ;</vt:lpstr>
      <vt:lpstr>Yazılım nedir ?</vt:lpstr>
      <vt:lpstr>Tanım ;</vt:lpstr>
      <vt:lpstr>Yazılım Mühendisliği ;</vt:lpstr>
      <vt:lpstr>PowerPoint Sunusu</vt:lpstr>
      <vt:lpstr>PowerPoint Sunusu</vt:lpstr>
      <vt:lpstr>PowerPoint Sunusu</vt:lpstr>
      <vt:lpstr>PowerPoint Sunusu</vt:lpstr>
      <vt:lpstr>Sonuç ;</vt:lpstr>
      <vt:lpstr>Kaynaklar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2010-05-28T14:58:45Z</dcterms:created>
  <dcterms:modified xsi:type="dcterms:W3CDTF">2023-03-07T13:32:07Z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TC101671291055</vt:lpwstr>
  </property>
</Properties>
</file>