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7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6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6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5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 autoAdjust="0"/>
    <p:restoredTop sz="94600"/>
  </p:normalViewPr>
  <p:slideViewPr>
    <p:cSldViewPr>
      <p:cViewPr varScale="1">
        <p:scale>
          <a:sx n="70" d="100"/>
          <a:sy n="70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0F3E0F-6564-457B-B7A0-48FB374612F6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762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4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9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47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1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/>
            </a:lvl1pPr>
          </a:lstStyle>
          <a:p>
            <a:fld id="{C9CC26E3-37B0-4736-8A08-F7B617126EF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DC625-E40B-4A67-B3BC-CB10BB42708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CF457-F863-43EE-8277-C1E852268DC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72376" y="222673"/>
            <a:ext cx="7771233" cy="88141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9497" y="1184494"/>
            <a:ext cx="3810129" cy="469931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9044" y="1184494"/>
            <a:ext cx="3811685" cy="469931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Başlık, 4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sz="quarter"/>
          </p:nvPr>
        </p:nvSpPr>
        <p:spPr>
          <a:xfrm>
            <a:off x="672376" y="222673"/>
            <a:ext cx="7771233" cy="88141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89497" y="1184494"/>
            <a:ext cx="3810129" cy="227466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9044" y="1184494"/>
            <a:ext cx="3811685" cy="227466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689497" y="3607602"/>
            <a:ext cx="3810129" cy="227620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9044" y="3607602"/>
            <a:ext cx="3811685" cy="227620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E36A3-E238-42A8-A64F-91E16BF02BF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9" indent="0">
              <a:buNone/>
              <a:defRPr sz="1800"/>
            </a:lvl2pPr>
            <a:lvl3pPr marL="914298" indent="0">
              <a:buNone/>
              <a:defRPr sz="1600"/>
            </a:lvl3pPr>
            <a:lvl4pPr marL="1371448" indent="0">
              <a:buNone/>
              <a:defRPr sz="1400"/>
            </a:lvl4pPr>
            <a:lvl5pPr marL="1828598" indent="0">
              <a:buNone/>
              <a:defRPr sz="1400"/>
            </a:lvl5pPr>
            <a:lvl6pPr marL="2285747" indent="0">
              <a:buNone/>
              <a:defRPr sz="1400"/>
            </a:lvl6pPr>
            <a:lvl7pPr marL="2742896" indent="0">
              <a:buNone/>
              <a:defRPr sz="1400"/>
            </a:lvl7pPr>
            <a:lvl8pPr marL="3200046" indent="0">
              <a:buNone/>
              <a:defRPr sz="1400"/>
            </a:lvl8pPr>
            <a:lvl9pPr marL="3657195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47BB1-D3E4-487D-BBE8-5BCBF50B3EC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8DF88-CA55-448C-AA37-492F1DB0A94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8" indent="0">
              <a:buNone/>
              <a:defRPr sz="1600" b="1"/>
            </a:lvl4pPr>
            <a:lvl5pPr marL="1828598" indent="0">
              <a:buNone/>
              <a:defRPr sz="1600" b="1"/>
            </a:lvl5pPr>
            <a:lvl6pPr marL="2285747" indent="0">
              <a:buNone/>
              <a:defRPr sz="1600" b="1"/>
            </a:lvl6pPr>
            <a:lvl7pPr marL="2742896" indent="0">
              <a:buNone/>
              <a:defRPr sz="1600" b="1"/>
            </a:lvl7pPr>
            <a:lvl8pPr marL="3200046" indent="0">
              <a:buNone/>
              <a:defRPr sz="1600" b="1"/>
            </a:lvl8pPr>
            <a:lvl9pPr marL="3657195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8" indent="0">
              <a:buNone/>
              <a:defRPr sz="1600" b="1"/>
            </a:lvl4pPr>
            <a:lvl5pPr marL="1828598" indent="0">
              <a:buNone/>
              <a:defRPr sz="1600" b="1"/>
            </a:lvl5pPr>
            <a:lvl6pPr marL="2285747" indent="0">
              <a:buNone/>
              <a:defRPr sz="1600" b="1"/>
            </a:lvl6pPr>
            <a:lvl7pPr marL="2742896" indent="0">
              <a:buNone/>
              <a:defRPr sz="1600" b="1"/>
            </a:lvl7pPr>
            <a:lvl8pPr marL="3200046" indent="0">
              <a:buNone/>
              <a:defRPr sz="1600" b="1"/>
            </a:lvl8pPr>
            <a:lvl9pPr marL="3657195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4B890-C90A-4863-B11E-2AF19E1AAED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8DC6F-5BA0-4770-B934-96A2CF84DA3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38E88-1017-4F36-BCAC-67E887308B4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8" indent="0">
              <a:buNone/>
              <a:defRPr sz="900"/>
            </a:lvl4pPr>
            <a:lvl5pPr marL="1828598" indent="0">
              <a:buNone/>
              <a:defRPr sz="900"/>
            </a:lvl5pPr>
            <a:lvl6pPr marL="2285747" indent="0">
              <a:buNone/>
              <a:defRPr sz="900"/>
            </a:lvl6pPr>
            <a:lvl7pPr marL="2742896" indent="0">
              <a:buNone/>
              <a:defRPr sz="900"/>
            </a:lvl7pPr>
            <a:lvl8pPr marL="3200046" indent="0">
              <a:buNone/>
              <a:defRPr sz="900"/>
            </a:lvl8pPr>
            <a:lvl9pPr marL="3657195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ED8CD-E1C8-478E-934E-9ECD8359D96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9" indent="0">
              <a:buNone/>
              <a:defRPr sz="2800"/>
            </a:lvl2pPr>
            <a:lvl3pPr marL="914298" indent="0">
              <a:buNone/>
              <a:defRPr sz="2400"/>
            </a:lvl3pPr>
            <a:lvl4pPr marL="1371448" indent="0">
              <a:buNone/>
              <a:defRPr sz="2000"/>
            </a:lvl4pPr>
            <a:lvl5pPr marL="1828598" indent="0">
              <a:buNone/>
              <a:defRPr sz="2000"/>
            </a:lvl5pPr>
            <a:lvl6pPr marL="2285747" indent="0">
              <a:buNone/>
              <a:defRPr sz="2000"/>
            </a:lvl6pPr>
            <a:lvl7pPr marL="2742896" indent="0">
              <a:buNone/>
              <a:defRPr sz="2000"/>
            </a:lvl7pPr>
            <a:lvl8pPr marL="3200046" indent="0">
              <a:buNone/>
              <a:defRPr sz="2000"/>
            </a:lvl8pPr>
            <a:lvl9pPr marL="3657195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8" indent="0">
              <a:buNone/>
              <a:defRPr sz="900"/>
            </a:lvl4pPr>
            <a:lvl5pPr marL="1828598" indent="0">
              <a:buNone/>
              <a:defRPr sz="900"/>
            </a:lvl5pPr>
            <a:lvl6pPr marL="2285747" indent="0">
              <a:buNone/>
              <a:defRPr sz="900"/>
            </a:lvl6pPr>
            <a:lvl7pPr marL="2742896" indent="0">
              <a:buNone/>
              <a:defRPr sz="900"/>
            </a:lvl7pPr>
            <a:lvl8pPr marL="3200046" indent="0">
              <a:buNone/>
              <a:defRPr sz="900"/>
            </a:lvl8pPr>
            <a:lvl9pPr marL="3657195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6CD0B-E247-428A-A456-E5C7A691092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başlık stilini düzenlemek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02B17B3-50B2-4218-9F97-EEAEE7103976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149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29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44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59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862" indent="-342862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2873" indent="-2285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023" indent="-2285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172" indent="-228575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322" indent="-228575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71" indent="-228575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620" indent="-228575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69" indent="-228575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png"/><Relationship Id="rId9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hyperlink" Target="../../../../../../Local%20Settings/Temporary%20Internet%20Files/OLK5B9/Cliquez%20pour%20afficher%20un%20aper&#231;u" TargetMode="External"/><Relationship Id="rId10" Type="http://schemas.openxmlformats.org/officeDocument/2006/relationships/image" Target="../media/image27.jpe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32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wmf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770415" y="3568171"/>
            <a:ext cx="6448272" cy="628874"/>
          </a:xfrm>
          <a:prstGeom prst="rect">
            <a:avLst/>
          </a:prstGeom>
        </p:spPr>
        <p:txBody>
          <a:bodyPr wrap="none" lIns="89392" tIns="44696" rIns="89392" bIns="44696">
            <a:spAutoFit/>
          </a:bodyPr>
          <a:lstStyle/>
          <a:p>
            <a:pPr algn="ctr"/>
            <a:r>
              <a:rPr lang="tr-TR" sz="35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Kurumsal Kaynak Planlaması</a:t>
            </a:r>
          </a:p>
        </p:txBody>
      </p:sp>
      <p:sp>
        <p:nvSpPr>
          <p:cNvPr id="3" name="2 Dikdörtgen"/>
          <p:cNvSpPr/>
          <p:nvPr/>
        </p:nvSpPr>
        <p:spPr>
          <a:xfrm>
            <a:off x="1490256" y="2802729"/>
            <a:ext cx="5854657" cy="629572"/>
          </a:xfrm>
          <a:prstGeom prst="rect">
            <a:avLst/>
          </a:prstGeom>
        </p:spPr>
        <p:txBody>
          <a:bodyPr wrap="square" lIns="89392" tIns="44696" rIns="89392" bIns="44696">
            <a:spAutoFit/>
          </a:bodyPr>
          <a:lstStyle/>
          <a:p>
            <a:pPr algn="ctr"/>
            <a:r>
              <a:rPr lang="tr-TR" sz="35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ERP </a:t>
            </a:r>
            <a:r>
              <a:rPr lang="tr-TR" sz="2300">
                <a:solidFill>
                  <a:schemeClr val="bg1">
                    <a:lumMod val="75000"/>
                  </a:schemeClr>
                </a:solidFill>
              </a:rPr>
              <a:t>(E</a:t>
            </a:r>
            <a:r>
              <a:rPr lang="en-US" sz="2300">
                <a:solidFill>
                  <a:schemeClr val="bg1">
                    <a:lumMod val="75000"/>
                  </a:schemeClr>
                </a:solidFill>
              </a:rPr>
              <a:t>nterprise Resource Planning </a:t>
            </a:r>
            <a:r>
              <a:rPr lang="tr-TR" sz="23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tr-TR" sz="3500" b="1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E88-1017-4F36-BCAC-67E887308B48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Kesikli İmalat</a:t>
            </a:r>
            <a:endParaRPr 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48" y="2143116"/>
            <a:ext cx="3810129" cy="2806600"/>
          </a:xfrm>
        </p:spPr>
        <p:txBody>
          <a:bodyPr/>
          <a:lstStyle/>
          <a:p>
            <a:pPr marL="335219" indent="-335219" defTabSz="893917">
              <a:lnSpc>
                <a:spcPct val="90000"/>
              </a:lnSpc>
            </a:pPr>
            <a:r>
              <a:rPr lang="tr-TR" sz="2300"/>
              <a:t>Montaj</a:t>
            </a:r>
            <a:endParaRPr lang="en-US" sz="2300"/>
          </a:p>
          <a:p>
            <a:pPr marL="726308" lvl="1" indent="-279349" defTabSz="893917">
              <a:lnSpc>
                <a:spcPct val="90000"/>
              </a:lnSpc>
            </a:pPr>
            <a:r>
              <a:rPr lang="tr-TR" sz="2100"/>
              <a:t>Çabuk teslimat için ara ürünleri tanımla</a:t>
            </a:r>
            <a:endParaRPr lang="en-US" sz="2100"/>
          </a:p>
          <a:p>
            <a:pPr marL="726308" lvl="1" indent="-279349" defTabSz="893917">
              <a:lnSpc>
                <a:spcPct val="90000"/>
              </a:lnSpc>
            </a:pPr>
            <a:r>
              <a:rPr lang="tr-TR" sz="2100"/>
              <a:t>Ürünlerin speklerine göre ayrışımını en son yap</a:t>
            </a:r>
            <a:endParaRPr lang="en-US" sz="2100"/>
          </a:p>
          <a:p>
            <a:pPr marL="726308" lvl="1" indent="-279349" defTabSz="893917">
              <a:lnSpc>
                <a:spcPct val="90000"/>
              </a:lnSpc>
            </a:pPr>
            <a:r>
              <a:rPr lang="tr-TR" sz="2100"/>
              <a:t>Kaynakların maksimum esnekliğini sağla</a:t>
            </a:r>
            <a:endParaRPr lang="en-US" sz="2100"/>
          </a:p>
        </p:txBody>
      </p:sp>
      <p:pic>
        <p:nvPicPr>
          <p:cNvPr id="364548" name="Picture 4" descr="Mon_Uti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07800" y="1464381"/>
            <a:ext cx="2837364" cy="2630317"/>
          </a:xfrm>
          <a:noFill/>
          <a:ln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100"/>
              <a:t>Kurumsal Kaynak Planlaması </a:t>
            </a:r>
            <a:r>
              <a:rPr lang="tr-TR" sz="3100">
                <a:solidFill>
                  <a:schemeClr val="accent2"/>
                </a:solidFill>
              </a:rPr>
              <a:t>ERP</a:t>
            </a:r>
            <a:r>
              <a:rPr lang="tr-TR" sz="3100"/>
              <a:t> ve </a:t>
            </a:r>
            <a:br>
              <a:rPr lang="tr-TR" sz="3100"/>
            </a:br>
            <a:r>
              <a:rPr lang="tr-TR" sz="3100"/>
              <a:t>Malzeme İhtiyaç Planlaması </a:t>
            </a:r>
            <a:r>
              <a:rPr lang="en-US" sz="3100">
                <a:solidFill>
                  <a:schemeClr val="accent2"/>
                </a:solidFill>
              </a:rPr>
              <a:t>MRP</a:t>
            </a:r>
            <a:r>
              <a:rPr lang="tr-TR" sz="3100">
                <a:solidFill>
                  <a:schemeClr val="accent2"/>
                </a:solidFill>
              </a:rPr>
              <a:t>-I</a:t>
            </a:r>
            <a:endParaRPr lang="en-US" sz="3100">
              <a:solidFill>
                <a:schemeClr val="accent2"/>
              </a:solidFill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43050"/>
            <a:ext cx="8683297" cy="4909616"/>
          </a:xfrm>
        </p:spPr>
        <p:txBody>
          <a:bodyPr/>
          <a:lstStyle/>
          <a:p>
            <a:r>
              <a:rPr lang="en-US" sz="2400"/>
              <a:t>MRP </a:t>
            </a:r>
            <a:r>
              <a:rPr lang="tr-TR" sz="2400"/>
              <a:t>teknikleri aşağıdaki veriyi kullanarak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tr-TR" sz="2000"/>
              <a:t>Ürün ağacı (bill of </a:t>
            </a:r>
            <a:r>
              <a:rPr lang="en-US" sz="2000"/>
              <a:t>material</a:t>
            </a:r>
            <a:r>
              <a:rPr lang="tr-TR" sz="2000"/>
              <a:t>s) verisi</a:t>
            </a:r>
            <a:r>
              <a:rPr lang="en-US" sz="2000"/>
              <a:t>, </a:t>
            </a:r>
          </a:p>
          <a:p>
            <a:pPr lvl="1">
              <a:lnSpc>
                <a:spcPct val="80000"/>
              </a:lnSpc>
            </a:pPr>
            <a:r>
              <a:rPr lang="tr-TR" sz="2000"/>
              <a:t>Envanter (stok) verisi</a:t>
            </a:r>
            <a:r>
              <a:rPr lang="en-US" sz="2000"/>
              <a:t>, </a:t>
            </a:r>
          </a:p>
          <a:p>
            <a:pPr lvl="1">
              <a:lnSpc>
                <a:spcPct val="80000"/>
              </a:lnSpc>
            </a:pPr>
            <a:r>
              <a:rPr lang="tr-TR" sz="2000"/>
              <a:t>ve Ana</a:t>
            </a:r>
            <a:r>
              <a:rPr lang="en-US" sz="2000"/>
              <a:t> </a:t>
            </a:r>
            <a:r>
              <a:rPr lang="tr-TR" sz="2000"/>
              <a:t>üretim çizelgesi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800"/>
              <a:t>malzeme ihtiyaçlarını hesaplar</a:t>
            </a:r>
            <a:r>
              <a:rPr lang="en-US" sz="2800"/>
              <a:t>.</a:t>
            </a:r>
            <a:r>
              <a:rPr lang="en-US" sz="2000"/>
              <a:t> </a:t>
            </a:r>
          </a:p>
          <a:p>
            <a:r>
              <a:rPr lang="tr-TR" sz="2400"/>
              <a:t>Zaman fazlı</a:t>
            </a:r>
            <a:r>
              <a:rPr lang="en-US" sz="2400"/>
              <a:t> MRP is</a:t>
            </a:r>
            <a:r>
              <a:rPr lang="tr-TR" sz="2400"/>
              <a:t>e</a:t>
            </a:r>
            <a:r>
              <a:rPr lang="en-US" sz="2400"/>
              <a:t> </a:t>
            </a:r>
            <a:r>
              <a:rPr lang="tr-TR" sz="2400"/>
              <a:t>ürün ağacını patlatarak, evde ve siparişte olan miktarları gözönüne alarak envanter miktarlarını ayarlar, ve net gereksinimleri uygun temin (satınalma, fason, iç imalat) zamanlarına göre hesaplar</a:t>
            </a:r>
            <a:r>
              <a:rPr lang="en-US" sz="2400"/>
              <a:t>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100"/>
              <a:t>Kurumsal Kaynak Planlaması </a:t>
            </a:r>
            <a:r>
              <a:rPr lang="en-US" sz="3100">
                <a:solidFill>
                  <a:schemeClr val="accent2"/>
                </a:solidFill>
              </a:rPr>
              <a:t>ERP</a:t>
            </a:r>
            <a:r>
              <a:rPr lang="en-US" sz="3100"/>
              <a:t> </a:t>
            </a:r>
            <a:r>
              <a:rPr lang="tr-TR" sz="3100"/>
              <a:t>ve</a:t>
            </a:r>
            <a:br>
              <a:rPr lang="tr-TR" sz="3100"/>
            </a:br>
            <a:r>
              <a:rPr lang="tr-TR" sz="3100"/>
              <a:t>İmalat Gereksinim Planlanması</a:t>
            </a:r>
            <a:r>
              <a:rPr lang="en-US" sz="3100">
                <a:solidFill>
                  <a:schemeClr val="accent2"/>
                </a:solidFill>
              </a:rPr>
              <a:t> MRP</a:t>
            </a:r>
            <a:r>
              <a:rPr lang="tr-TR" sz="3100">
                <a:solidFill>
                  <a:schemeClr val="accent2"/>
                </a:solidFill>
              </a:rPr>
              <a:t>-II</a:t>
            </a:r>
            <a:endParaRPr lang="en-US" sz="3100">
              <a:solidFill>
                <a:schemeClr val="accent2"/>
              </a:solidFill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194554" y="1605097"/>
            <a:ext cx="8613258" cy="42091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700"/>
              <a:t>ERP s</a:t>
            </a:r>
            <a:r>
              <a:rPr lang="tr-TR" sz="2700"/>
              <a:t>i</a:t>
            </a:r>
            <a:r>
              <a:rPr lang="en-US" sz="2700"/>
              <a:t>stem</a:t>
            </a:r>
            <a:r>
              <a:rPr lang="tr-TR" sz="2700"/>
              <a:t>leri, İmalat bilgi sistemlerinden evrimselleşmiştir.</a:t>
            </a:r>
            <a:r>
              <a:rPr lang="en-US" sz="2700"/>
              <a:t> </a:t>
            </a:r>
            <a:endParaRPr lang="tr-TR" sz="2700"/>
          </a:p>
          <a:p>
            <a:pPr>
              <a:lnSpc>
                <a:spcPct val="80000"/>
              </a:lnSpc>
            </a:pPr>
            <a:endParaRPr lang="tr-TR" sz="2700"/>
          </a:p>
          <a:p>
            <a:pPr lvl="1">
              <a:lnSpc>
                <a:spcPct val="80000"/>
              </a:lnSpc>
            </a:pPr>
            <a:r>
              <a:rPr lang="en-US">
                <a:solidFill>
                  <a:schemeClr val="accent2"/>
                </a:solidFill>
              </a:rPr>
              <a:t>MRP</a:t>
            </a:r>
            <a:r>
              <a:rPr lang="en-US"/>
              <a:t> system</a:t>
            </a:r>
            <a:r>
              <a:rPr lang="tr-TR"/>
              <a:t>leri</a:t>
            </a:r>
            <a:r>
              <a:rPr lang="en-US"/>
              <a:t> (1965)</a:t>
            </a:r>
          </a:p>
          <a:p>
            <a:pPr lvl="2">
              <a:lnSpc>
                <a:spcPct val="80000"/>
              </a:lnSpc>
            </a:pPr>
            <a:r>
              <a:rPr lang="tr-TR" sz="2100"/>
              <a:t>malzeme ihtiyaçlarının net hesabı</a:t>
            </a:r>
            <a:r>
              <a:rPr lang="en-US" sz="2100"/>
              <a:t> 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chemeClr val="accent2"/>
                </a:solidFill>
              </a:rPr>
              <a:t>MRP I</a:t>
            </a:r>
            <a:r>
              <a:rPr lang="en-US"/>
              <a:t> s</a:t>
            </a:r>
            <a:r>
              <a:rPr lang="tr-TR"/>
              <a:t>i</a:t>
            </a:r>
            <a:r>
              <a:rPr lang="en-US"/>
              <a:t>stem</a:t>
            </a:r>
            <a:r>
              <a:rPr lang="tr-TR"/>
              <a:t>leri</a:t>
            </a:r>
            <a:r>
              <a:rPr lang="en-US"/>
              <a:t> (1971)</a:t>
            </a:r>
          </a:p>
          <a:p>
            <a:pPr lvl="2">
              <a:lnSpc>
                <a:spcPct val="80000"/>
              </a:lnSpc>
            </a:pPr>
            <a:r>
              <a:rPr lang="tr-TR" sz="2100"/>
              <a:t>zaman fazlı </a:t>
            </a:r>
            <a:r>
              <a:rPr lang="en-US" sz="2100"/>
              <a:t>MRP + </a:t>
            </a:r>
            <a:r>
              <a:rPr lang="tr-TR" sz="2100"/>
              <a:t>pazarlama ve satış projeksiyonları, üretim planı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chemeClr val="accent2"/>
                </a:solidFill>
              </a:rPr>
              <a:t>MRP II</a:t>
            </a:r>
            <a:r>
              <a:rPr lang="en-US"/>
              <a:t> s</a:t>
            </a:r>
            <a:r>
              <a:rPr lang="tr-TR"/>
              <a:t>i</a:t>
            </a:r>
            <a:r>
              <a:rPr lang="en-US"/>
              <a:t>stem</a:t>
            </a:r>
            <a:r>
              <a:rPr lang="tr-TR"/>
              <a:t>leri</a:t>
            </a:r>
            <a:r>
              <a:rPr lang="en-US"/>
              <a:t> (1979)</a:t>
            </a:r>
          </a:p>
          <a:p>
            <a:pPr lvl="2">
              <a:lnSpc>
                <a:spcPct val="80000"/>
              </a:lnSpc>
            </a:pPr>
            <a:r>
              <a:rPr lang="en-US" sz="2100"/>
              <a:t>MPR I </a:t>
            </a:r>
            <a:r>
              <a:rPr lang="tr-TR" sz="2100"/>
              <a:t>+</a:t>
            </a:r>
            <a:r>
              <a:rPr lang="en-US" sz="2100"/>
              <a:t> </a:t>
            </a:r>
            <a:r>
              <a:rPr lang="tr-TR" sz="2100"/>
              <a:t> işgücü ve amortisman dahil tüm imalat kaynaklarının tahmini ve planlaması</a:t>
            </a:r>
          </a:p>
          <a:p>
            <a:pPr lvl="2">
              <a:lnSpc>
                <a:spcPct val="80000"/>
              </a:lnSpc>
            </a:pPr>
            <a:r>
              <a:rPr lang="tr-TR" sz="2100"/>
              <a:t>uygulama denetimi</a:t>
            </a:r>
            <a:endParaRPr lang="en-US" sz="210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1011222"/>
          </a:xfrm>
        </p:spPr>
        <p:txBody>
          <a:bodyPr/>
          <a:lstStyle/>
          <a:p>
            <a:r>
              <a:rPr lang="en-US"/>
              <a:t>ERP </a:t>
            </a:r>
            <a:r>
              <a:rPr lang="tr-TR"/>
              <a:t>ve</a:t>
            </a:r>
            <a:r>
              <a:rPr lang="en-US"/>
              <a:t> MRP</a:t>
            </a:r>
            <a:r>
              <a:rPr lang="tr-TR"/>
              <a:t>-II</a:t>
            </a:r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85860"/>
            <a:ext cx="6071615" cy="4699315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MRP II</a:t>
            </a:r>
            <a:r>
              <a:rPr lang="en-US"/>
              <a:t> </a:t>
            </a:r>
            <a:r>
              <a:rPr lang="tr-TR"/>
              <a:t>evrimi</a:t>
            </a:r>
            <a:r>
              <a:rPr lang="en-US"/>
              <a:t> (1985)</a:t>
            </a:r>
          </a:p>
          <a:p>
            <a:pPr lvl="2"/>
            <a:r>
              <a:rPr lang="tr-TR"/>
              <a:t>Tam zamanında üretim (</a:t>
            </a:r>
            <a:r>
              <a:rPr lang="tr-TR">
                <a:solidFill>
                  <a:schemeClr val="accent2"/>
                </a:solidFill>
              </a:rPr>
              <a:t>JIT</a:t>
            </a:r>
            <a:r>
              <a:rPr lang="tr-TR"/>
              <a:t>) planlaması</a:t>
            </a:r>
          </a:p>
          <a:p>
            <a:pPr lvl="3"/>
            <a:r>
              <a:rPr lang="tr-TR"/>
              <a:t>Örneğin Japon mucizesi:</a:t>
            </a:r>
            <a:r>
              <a:rPr lang="en-US"/>
              <a:t> Kanban (Toyota)</a:t>
            </a:r>
          </a:p>
          <a:p>
            <a:pPr lvl="2"/>
            <a:r>
              <a:rPr lang="tr-TR"/>
              <a:t>Toplam Kalite Yönetimi (</a:t>
            </a:r>
            <a:r>
              <a:rPr lang="tr-TR">
                <a:solidFill>
                  <a:schemeClr val="accent2"/>
                </a:solidFill>
              </a:rPr>
              <a:t>TQM</a:t>
            </a:r>
            <a:r>
              <a:rPr lang="tr-TR"/>
              <a:t>)</a:t>
            </a: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ERP</a:t>
            </a:r>
            <a:r>
              <a:rPr lang="en-US"/>
              <a:t> (1995)</a:t>
            </a:r>
          </a:p>
          <a:p>
            <a:pPr lvl="1"/>
            <a:r>
              <a:rPr lang="en-US"/>
              <a:t>ERP system</a:t>
            </a:r>
            <a:r>
              <a:rPr lang="tr-TR"/>
              <a:t>leri, </a:t>
            </a:r>
            <a:r>
              <a:rPr lang="en-US"/>
              <a:t>MRP II system</a:t>
            </a:r>
            <a:r>
              <a:rPr lang="tr-TR"/>
              <a:t>lerini muhasebe ve finans fonksiyonlarıyla birleştirdi.</a:t>
            </a:r>
            <a:endParaRPr lang="en-US"/>
          </a:p>
          <a:p>
            <a:pPr lvl="1"/>
            <a:r>
              <a:rPr lang="tr-TR"/>
              <a:t>Geniş çerçeveli </a:t>
            </a:r>
            <a:r>
              <a:rPr lang="en-US"/>
              <a:t>MRP II</a:t>
            </a:r>
            <a:r>
              <a:rPr lang="tr-TR"/>
              <a:t>, tüm kurumsal kaynakları </a:t>
            </a:r>
            <a:r>
              <a:rPr lang="en-US"/>
              <a:t> i</a:t>
            </a:r>
            <a:r>
              <a:rPr lang="tr-TR"/>
              <a:t>çerir.</a:t>
            </a:r>
            <a:endParaRPr lang="en-US"/>
          </a:p>
        </p:txBody>
      </p:sp>
      <p:sp>
        <p:nvSpPr>
          <p:cNvPr id="331780" name="Oval 4"/>
          <p:cNvSpPr>
            <a:spLocks noChangeArrowheads="1"/>
          </p:cNvSpPr>
          <p:nvPr/>
        </p:nvSpPr>
        <p:spPr bwMode="auto">
          <a:xfrm>
            <a:off x="7326095" y="1535513"/>
            <a:ext cx="913621" cy="862855"/>
          </a:xfrm>
          <a:prstGeom prst="ellips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 defTabSz="914093" eaLnBrk="0" hangingPunct="0"/>
            <a:r>
              <a:rPr lang="fr-FR" b="1">
                <a:latin typeface="Times New Roman" pitchFamily="18" charset="0"/>
              </a:rPr>
              <a:t>MRPII</a:t>
            </a:r>
          </a:p>
        </p:txBody>
      </p:sp>
      <p:sp>
        <p:nvSpPr>
          <p:cNvPr id="331781" name="Oval 5"/>
          <p:cNvSpPr>
            <a:spLocks noChangeArrowheads="1"/>
          </p:cNvSpPr>
          <p:nvPr/>
        </p:nvSpPr>
        <p:spPr bwMode="auto">
          <a:xfrm>
            <a:off x="7676291" y="2072091"/>
            <a:ext cx="862260" cy="864402"/>
          </a:xfrm>
          <a:prstGeom prst="ellips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 defTabSz="914093" eaLnBrk="0" hangingPunct="0"/>
            <a:r>
              <a:rPr lang="fr-FR" b="1">
                <a:latin typeface="Times New Roman" pitchFamily="18" charset="0"/>
              </a:rPr>
              <a:t>   TQM</a:t>
            </a:r>
          </a:p>
        </p:txBody>
      </p:sp>
      <p:sp>
        <p:nvSpPr>
          <p:cNvPr id="331782" name="Oval 6"/>
          <p:cNvSpPr>
            <a:spLocks noChangeArrowheads="1"/>
          </p:cNvSpPr>
          <p:nvPr/>
        </p:nvSpPr>
        <p:spPr bwMode="auto">
          <a:xfrm>
            <a:off x="6972787" y="2072091"/>
            <a:ext cx="913622" cy="864402"/>
          </a:xfrm>
          <a:prstGeom prst="ellips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 defTabSz="914093" eaLnBrk="0" hangingPunct="0"/>
            <a:r>
              <a:rPr lang="fr-FR" b="1">
                <a:latin typeface="Times New Roman" pitchFamily="18" charset="0"/>
              </a:rPr>
              <a:t>JIT</a:t>
            </a:r>
          </a:p>
        </p:txBody>
      </p:sp>
      <p:sp>
        <p:nvSpPr>
          <p:cNvPr id="331783" name="Oval 7"/>
          <p:cNvSpPr>
            <a:spLocks noChangeArrowheads="1"/>
          </p:cNvSpPr>
          <p:nvPr/>
        </p:nvSpPr>
        <p:spPr bwMode="auto">
          <a:xfrm>
            <a:off x="6761113" y="3850377"/>
            <a:ext cx="2015571" cy="18726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defTabSz="914093"/>
            <a:endParaRPr lang="tr-TR" sz="1200">
              <a:latin typeface="Times New Roman" pitchFamily="18" charset="0"/>
            </a:endParaRPr>
          </a:p>
        </p:txBody>
      </p:sp>
      <p:sp>
        <p:nvSpPr>
          <p:cNvPr id="331784" name="Oval 8"/>
          <p:cNvSpPr>
            <a:spLocks noChangeArrowheads="1"/>
          </p:cNvSpPr>
          <p:nvPr/>
        </p:nvSpPr>
        <p:spPr bwMode="auto">
          <a:xfrm>
            <a:off x="7119090" y="4210673"/>
            <a:ext cx="1298059" cy="1223151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7481738" y="3850377"/>
            <a:ext cx="646311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defTabSz="914093"/>
            <a:r>
              <a:rPr lang="en-US" b="1">
                <a:latin typeface="Times New Roman" pitchFamily="18" charset="0"/>
              </a:rPr>
              <a:t>ERP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7336990" y="4209127"/>
            <a:ext cx="934916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defTabSz="914093"/>
            <a:r>
              <a:rPr lang="en-US" b="1">
                <a:latin typeface="Times New Roman" pitchFamily="18" charset="0"/>
              </a:rPr>
              <a:t>MRP II</a:t>
            </a:r>
          </a:p>
        </p:txBody>
      </p:sp>
      <p:sp>
        <p:nvSpPr>
          <p:cNvPr id="331787" name="Oval 11"/>
          <p:cNvSpPr>
            <a:spLocks noChangeArrowheads="1"/>
          </p:cNvSpPr>
          <p:nvPr/>
        </p:nvSpPr>
        <p:spPr bwMode="auto">
          <a:xfrm>
            <a:off x="7480181" y="4570969"/>
            <a:ext cx="575877" cy="575237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7410142" y="4640554"/>
            <a:ext cx="710431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defTabSz="914093"/>
            <a:r>
              <a:rPr lang="en-US" b="1">
                <a:latin typeface="Times New Roman" pitchFamily="18" charset="0"/>
              </a:rPr>
              <a:t>MRP</a:t>
            </a: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15" name="1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İtme-Çekme Sistemleri</a:t>
            </a:r>
            <a:endParaRPr lang="en-US"/>
          </a:p>
        </p:txBody>
      </p:sp>
      <p:graphicFrame>
        <p:nvGraphicFramePr>
          <p:cNvPr id="36659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59540" y="833476"/>
          <a:ext cx="5657606" cy="520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6120384" imgH="5668061" progId="Visio.Drawing.11">
                  <p:embed/>
                </p:oleObj>
              </mc:Choice>
              <mc:Fallback>
                <p:oleObj name="Visio" r:id="rId3" imgW="6120384" imgH="566806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540" y="833476"/>
                        <a:ext cx="5657606" cy="5204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759536" y="3217926"/>
            <a:ext cx="1169258" cy="4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392" tIns="44696" rIns="89392" bIns="44696">
            <a:spAutoFit/>
          </a:bodyPr>
          <a:lstStyle/>
          <a:p>
            <a:r>
              <a:rPr lang="tr-TR" sz="2400" b="1">
                <a:solidFill>
                  <a:schemeClr val="accent2"/>
                </a:solidFill>
              </a:rPr>
              <a:t>MRPII</a:t>
            </a:r>
            <a:endParaRPr lang="en-US" sz="2400" b="1">
              <a:solidFill>
                <a:schemeClr val="accent2"/>
              </a:solidFill>
            </a:endParaRP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7677847" y="3148340"/>
            <a:ext cx="1011677" cy="4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392" tIns="44696" rIns="89392" bIns="44696">
            <a:spAutoFit/>
          </a:bodyPr>
          <a:lstStyle/>
          <a:p>
            <a:r>
              <a:rPr lang="tr-TR" sz="2400" b="1">
                <a:solidFill>
                  <a:schemeClr val="accent2"/>
                </a:solidFill>
              </a:rPr>
              <a:t>JIT</a:t>
            </a:r>
            <a:endParaRPr lang="en-US" sz="2400" b="1">
              <a:solidFill>
                <a:schemeClr val="accent2"/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/>
      <p:bldP spid="3665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tr-TR" sz="3100"/>
              <a:t>Tam-Zamanında-Üretim (</a:t>
            </a:r>
            <a:r>
              <a:rPr lang="en-US" sz="3100"/>
              <a:t>Just-in-Time</a:t>
            </a:r>
            <a:r>
              <a:rPr lang="tr-TR" sz="3100"/>
              <a:t>)</a:t>
            </a:r>
            <a:r>
              <a:rPr lang="en-US" sz="3100"/>
              <a:t> </a:t>
            </a:r>
            <a:r>
              <a:rPr lang="tr-TR" sz="3100"/>
              <a:t>(I)</a:t>
            </a:r>
            <a:endParaRPr lang="en-US" sz="310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357298"/>
            <a:ext cx="8683297" cy="4699314"/>
          </a:xfrm>
        </p:spPr>
        <p:txBody>
          <a:bodyPr/>
          <a:lstStyle/>
          <a:p>
            <a:pPr marL="335219" indent="-335219" defTabSz="893917">
              <a:lnSpc>
                <a:spcPct val="90000"/>
              </a:lnSpc>
            </a:pPr>
            <a:r>
              <a:rPr lang="en-US"/>
              <a:t>JIT</a:t>
            </a:r>
            <a:r>
              <a:rPr lang="en-US" b="1"/>
              <a:t> </a:t>
            </a:r>
            <a:r>
              <a:rPr lang="tr-TR"/>
              <a:t>bir Amerikan terimidir.</a:t>
            </a:r>
            <a:endParaRPr lang="en-US"/>
          </a:p>
          <a:p>
            <a:pPr marL="726308" lvl="1" indent="-279349" defTabSz="893917">
              <a:lnSpc>
                <a:spcPct val="90000"/>
              </a:lnSpc>
            </a:pPr>
            <a:r>
              <a:rPr lang="tr-TR"/>
              <a:t>Toyota üretim sistemini tarif eder</a:t>
            </a:r>
            <a:r>
              <a:rPr lang="en-US"/>
              <a:t>, </a:t>
            </a:r>
          </a:p>
          <a:p>
            <a:pPr marL="726308" lvl="1" indent="-279349" defTabSz="893917">
              <a:lnSpc>
                <a:spcPct val="90000"/>
              </a:lnSpc>
            </a:pPr>
            <a:r>
              <a:rPr lang="tr-TR"/>
              <a:t>En verimli imalat sistemlerinden biri olarak kabul edilir</a:t>
            </a:r>
            <a:r>
              <a:rPr lang="en-US"/>
              <a:t>. </a:t>
            </a:r>
          </a:p>
          <a:p>
            <a:pPr marL="335219" indent="-335219" defTabSz="893917">
              <a:lnSpc>
                <a:spcPct val="90000"/>
              </a:lnSpc>
            </a:pPr>
            <a:r>
              <a:rPr lang="tr-TR"/>
              <a:t>En basit formunda</a:t>
            </a:r>
            <a:r>
              <a:rPr lang="en-US"/>
              <a:t> JIT  </a:t>
            </a:r>
          </a:p>
          <a:p>
            <a:pPr marL="726308" lvl="1" indent="-279349" defTabSz="893917">
              <a:lnSpc>
                <a:spcPct val="90000"/>
              </a:lnSpc>
            </a:pPr>
            <a:r>
              <a:rPr lang="tr-TR"/>
              <a:t>Gerekli malzemeler gerekli adetlerde gerekli anlarda kullanılır. İsraf yoktur!</a:t>
            </a:r>
            <a:r>
              <a:rPr lang="en-US"/>
              <a:t> </a:t>
            </a:r>
          </a:p>
          <a:p>
            <a:pPr marL="335219" indent="-335219" defTabSz="893917">
              <a:lnSpc>
                <a:spcPct val="90000"/>
              </a:lnSpc>
            </a:pPr>
            <a:r>
              <a:rPr lang="en-US"/>
              <a:t>JIT </a:t>
            </a:r>
            <a:r>
              <a:rPr lang="tr-TR"/>
              <a:t>hem bir felsefe</a:t>
            </a:r>
            <a:r>
              <a:rPr lang="en-US"/>
              <a:t> and </a:t>
            </a:r>
            <a:r>
              <a:rPr lang="tr-TR"/>
              <a:t>hem de üretim yönetimi için entegre bir sistemdir</a:t>
            </a:r>
          </a:p>
          <a:p>
            <a:pPr marL="726308" lvl="1" indent="-279349" defTabSz="893917">
              <a:lnSpc>
                <a:spcPct val="90000"/>
              </a:lnSpc>
            </a:pPr>
            <a:r>
              <a:rPr lang="tr-TR"/>
              <a:t>Deneme yanılma yoluyla 15-20 senelik tecrübe</a:t>
            </a:r>
            <a:r>
              <a:rPr lang="en-US"/>
              <a:t>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100"/>
              <a:t>Tam-Zamanında-Üretim (</a:t>
            </a:r>
            <a:r>
              <a:rPr lang="en-US" sz="3100"/>
              <a:t>Just-in-Time</a:t>
            </a:r>
            <a:r>
              <a:rPr lang="tr-TR" sz="3100"/>
              <a:t>)(II)</a:t>
            </a:r>
            <a:endParaRPr lang="en-US" sz="310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689497" y="974192"/>
            <a:ext cx="7771232" cy="4699315"/>
          </a:xfrm>
        </p:spPr>
        <p:txBody>
          <a:bodyPr/>
          <a:lstStyle/>
          <a:p>
            <a:r>
              <a:rPr lang="en-US"/>
              <a:t>JIT </a:t>
            </a:r>
            <a:r>
              <a:rPr lang="tr-TR"/>
              <a:t>üretim sistemi israfın engellenmesi presibinin üstüne oturarak aşağıdaki özelliklerden oluşur:</a:t>
            </a:r>
          </a:p>
          <a:p>
            <a:pPr lvl="1"/>
            <a:r>
              <a:rPr lang="tr-TR"/>
              <a:t>Esnek kaynaklar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tr-TR"/>
              <a:t>İmalat hücreleri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tr-TR"/>
              <a:t>Çekme üretim sistemi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Kanban</a:t>
            </a:r>
            <a:r>
              <a:rPr lang="tr-TR"/>
              <a:t> (kart) imalat kontrolü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tr-TR"/>
              <a:t>Küçük kafile büyüklükleri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tr-TR"/>
              <a:t>Hızlı kurma (setup)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tr-TR"/>
              <a:t>Düzgün (smooth) üretim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Standar</a:t>
            </a:r>
            <a:r>
              <a:rPr lang="tr-TR"/>
              <a:t>t bileşenler ve çalışma yöntemleri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tr-TR"/>
              <a:t>KK</a:t>
            </a:r>
            <a:r>
              <a:rPr lang="en-US"/>
              <a:t>P</a:t>
            </a:r>
            <a:r>
              <a:rPr lang="tr-TR"/>
              <a:t>:</a:t>
            </a:r>
            <a:r>
              <a:rPr lang="en-US"/>
              <a:t> </a:t>
            </a:r>
            <a:r>
              <a:rPr lang="tr-TR"/>
              <a:t>siparişin üretilmesi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47874" y="1956116"/>
            <a:ext cx="882493" cy="1028313"/>
            <a:chOff x="2562" y="1225"/>
            <a:chExt cx="556" cy="648"/>
          </a:xfrm>
        </p:grpSpPr>
        <p:pic>
          <p:nvPicPr>
            <p:cNvPr id="351236" name="Picture 4" descr="j02330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4" y="1225"/>
              <a:ext cx="554" cy="64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1237" name="Text Box 5"/>
            <p:cNvSpPr txBox="1">
              <a:spLocks noChangeArrowheads="1"/>
            </p:cNvSpPr>
            <p:nvPr/>
          </p:nvSpPr>
          <p:spPr bwMode="auto">
            <a:xfrm>
              <a:off x="2562" y="1525"/>
              <a:ext cx="55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b="1">
                  <a:solidFill>
                    <a:schemeClr val="bg1"/>
                  </a:solidFill>
                  <a:latin typeface="Times New Roman" pitchFamily="18" charset="0"/>
                </a:rPr>
                <a:t>Sipariş</a:t>
              </a:r>
              <a:endParaRPr lang="en-US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34265" y="2039618"/>
            <a:ext cx="957697" cy="1015942"/>
            <a:chOff x="4304" y="1611"/>
            <a:chExt cx="604" cy="640"/>
          </a:xfrm>
        </p:grpSpPr>
        <p:pic>
          <p:nvPicPr>
            <p:cNvPr id="351239" name="Picture 7" descr="Cliquez pour afficher un aperçu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7" y="1790"/>
              <a:ext cx="461" cy="461"/>
            </a:xfrm>
            <a:prstGeom prst="rect">
              <a:avLst/>
            </a:prstGeom>
            <a:noFill/>
          </p:spPr>
        </p:pic>
        <p:sp>
          <p:nvSpPr>
            <p:cNvPr id="351240" name="Text Box 8"/>
            <p:cNvSpPr txBox="1">
              <a:spLocks noChangeArrowheads="1"/>
            </p:cNvSpPr>
            <p:nvPr/>
          </p:nvSpPr>
          <p:spPr bwMode="auto">
            <a:xfrm>
              <a:off x="4304" y="1611"/>
              <a:ext cx="604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algn="ctr" defTabSz="914093"/>
              <a:r>
                <a:rPr lang="en-US" b="1">
                  <a:solidFill>
                    <a:srgbClr val="D2283C"/>
                  </a:solidFill>
                  <a:latin typeface="Times New Roman" pitchFamily="18" charset="0"/>
                </a:rPr>
                <a:t>Lo</a:t>
              </a:r>
              <a:r>
                <a:rPr lang="tr-TR" b="1">
                  <a:solidFill>
                    <a:srgbClr val="D2283C"/>
                  </a:solidFill>
                  <a:latin typeface="Times New Roman" pitchFamily="18" charset="0"/>
                </a:rPr>
                <a:t>jistik</a:t>
              </a:r>
              <a:endParaRPr lang="en-US" b="1">
                <a:solidFill>
                  <a:srgbClr val="D2283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469280" y="1973124"/>
            <a:ext cx="868954" cy="1096353"/>
            <a:chOff x="3470" y="1523"/>
            <a:chExt cx="548" cy="690"/>
          </a:xfrm>
        </p:grpSpPr>
        <p:pic>
          <p:nvPicPr>
            <p:cNvPr id="351242" name="Picture 10" descr="Cliquez pour afficher un aperçu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70" y="1752"/>
              <a:ext cx="461" cy="461"/>
            </a:xfrm>
            <a:prstGeom prst="rect">
              <a:avLst/>
            </a:prstGeom>
            <a:noFill/>
          </p:spPr>
        </p:pic>
        <p:sp>
          <p:nvSpPr>
            <p:cNvPr id="351243" name="Text Box 11"/>
            <p:cNvSpPr txBox="1">
              <a:spLocks noChangeArrowheads="1"/>
            </p:cNvSpPr>
            <p:nvPr/>
          </p:nvSpPr>
          <p:spPr bwMode="auto">
            <a:xfrm>
              <a:off x="3470" y="1523"/>
              <a:ext cx="54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b="1">
                  <a:solidFill>
                    <a:srgbClr val="D2283C"/>
                  </a:solidFill>
                  <a:latin typeface="Times New Roman" pitchFamily="18" charset="0"/>
                </a:rPr>
                <a:t>Fatura</a:t>
              </a:r>
              <a:endParaRPr lang="en-US" b="1">
                <a:solidFill>
                  <a:srgbClr val="D2283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59536" y="1535513"/>
            <a:ext cx="3310517" cy="1565556"/>
            <a:chOff x="476" y="1263"/>
            <a:chExt cx="2086" cy="9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76" y="1263"/>
              <a:ext cx="1308" cy="986"/>
              <a:chOff x="476" y="1263"/>
              <a:chExt cx="1308" cy="986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476" y="1263"/>
                <a:ext cx="1308" cy="986"/>
                <a:chOff x="204" y="1264"/>
                <a:chExt cx="1308" cy="986"/>
              </a:xfrm>
            </p:grpSpPr>
            <p:pic>
              <p:nvPicPr>
                <p:cNvPr id="351247" name="Picture 15" descr="j0158107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022" y="1264"/>
                  <a:ext cx="490" cy="569"/>
                </a:xfrm>
                <a:prstGeom prst="rect">
                  <a:avLst/>
                </a:prstGeom>
                <a:noFill/>
                <a:ln/>
                <a:effectLst/>
              </p:spPr>
            </p:pic>
            <p:sp>
              <p:nvSpPr>
                <p:cNvPr id="3512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4" y="1842"/>
                  <a:ext cx="642" cy="4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3525" tIns="46762" rIns="93525" bIns="46762">
                  <a:spAutoFit/>
                </a:bodyPr>
                <a:lstStyle/>
                <a:p>
                  <a:pPr defTabSz="914093"/>
                  <a:r>
                    <a:rPr lang="tr-TR" sz="1200">
                      <a:latin typeface="Times New Roman" pitchFamily="18" charset="0"/>
                    </a:rPr>
                    <a:t>stoktaki</a:t>
                  </a:r>
                  <a:endParaRPr lang="en-US" sz="1200">
                    <a:latin typeface="Times New Roman" pitchFamily="18" charset="0"/>
                  </a:endParaRPr>
                </a:p>
                <a:p>
                  <a:pPr defTabSz="914093"/>
                  <a:r>
                    <a:rPr lang="tr-TR" sz="1200">
                      <a:latin typeface="Times New Roman" pitchFamily="18" charset="0"/>
                    </a:rPr>
                    <a:t>tasarlanacak</a:t>
                  </a:r>
                  <a:endParaRPr lang="en-US" sz="1200">
                    <a:latin typeface="Times New Roman" pitchFamily="18" charset="0"/>
                  </a:endParaRPr>
                </a:p>
                <a:p>
                  <a:pPr defTabSz="914093"/>
                  <a:r>
                    <a:rPr lang="tr-TR" sz="1200">
                      <a:latin typeface="Times New Roman" pitchFamily="18" charset="0"/>
                    </a:rPr>
                    <a:t>imal edilecek</a:t>
                  </a:r>
                  <a:endParaRPr lang="en-US" sz="12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51249" name="Text Box 17"/>
              <p:cNvSpPr txBox="1">
                <a:spLocks noChangeArrowheads="1"/>
              </p:cNvSpPr>
              <p:nvPr/>
            </p:nvSpPr>
            <p:spPr bwMode="auto">
              <a:xfrm>
                <a:off x="1292" y="1570"/>
                <a:ext cx="426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3525" tIns="46762" rIns="93525" bIns="46762">
                <a:spAutoFit/>
              </a:bodyPr>
              <a:lstStyle/>
              <a:p>
                <a:pPr defTabSz="914093"/>
                <a:r>
                  <a:rPr lang="tr-TR" b="1">
                    <a:solidFill>
                      <a:schemeClr val="bg1"/>
                    </a:solidFill>
                    <a:latin typeface="Times New Roman" pitchFamily="18" charset="0"/>
                  </a:rPr>
                  <a:t>ürün</a:t>
                </a:r>
                <a:endParaRPr lang="en-US" b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51250" name="Line 18"/>
            <p:cNvSpPr>
              <a:spLocks noChangeShapeType="1"/>
            </p:cNvSpPr>
            <p:nvPr/>
          </p:nvSpPr>
          <p:spPr bwMode="auto">
            <a:xfrm flipH="1">
              <a:off x="1791" y="220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3159543" y="1254079"/>
            <a:ext cx="2080557" cy="1082435"/>
            <a:chOff x="1655" y="1251"/>
            <a:chExt cx="1306" cy="682"/>
          </a:xfrm>
        </p:grpSpPr>
        <p:sp>
          <p:nvSpPr>
            <p:cNvPr id="351252" name="Text Box 20"/>
            <p:cNvSpPr txBox="1">
              <a:spLocks noChangeArrowheads="1"/>
            </p:cNvSpPr>
            <p:nvPr/>
          </p:nvSpPr>
          <p:spPr bwMode="auto">
            <a:xfrm>
              <a:off x="1655" y="1251"/>
              <a:ext cx="1306" cy="23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b="1">
                  <a:solidFill>
                    <a:schemeClr val="folHlink"/>
                  </a:solidFill>
                  <a:latin typeface="Times New Roman" pitchFamily="18" charset="0"/>
                </a:rPr>
                <a:t>Ertele, maliyeti bul</a:t>
              </a:r>
              <a:endParaRPr 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351253" name="Line 21"/>
            <p:cNvSpPr>
              <a:spLocks noChangeShapeType="1"/>
            </p:cNvSpPr>
            <p:nvPr/>
          </p:nvSpPr>
          <p:spPr bwMode="auto">
            <a:xfrm flipV="1">
              <a:off x="1791" y="1480"/>
              <a:ext cx="227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85786" y="2928934"/>
            <a:ext cx="3464485" cy="2716739"/>
            <a:chOff x="521" y="2400"/>
            <a:chExt cx="2155" cy="1619"/>
          </a:xfrm>
        </p:grpSpPr>
        <p:sp>
          <p:nvSpPr>
            <p:cNvPr id="351255" name="Oval 23"/>
            <p:cNvSpPr>
              <a:spLocks noChangeArrowheads="1"/>
            </p:cNvSpPr>
            <p:nvPr/>
          </p:nvSpPr>
          <p:spPr bwMode="auto">
            <a:xfrm>
              <a:off x="839" y="2704"/>
              <a:ext cx="1451" cy="1315"/>
            </a:xfrm>
            <a:prstGeom prst="ellips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521" y="2400"/>
              <a:ext cx="2155" cy="811"/>
              <a:chOff x="521" y="2400"/>
              <a:chExt cx="2155" cy="811"/>
            </a:xfrm>
          </p:grpSpPr>
          <p:sp>
            <p:nvSpPr>
              <p:cNvPr id="351257" name="Text Box 25"/>
              <p:cNvSpPr txBox="1">
                <a:spLocks noChangeArrowheads="1"/>
              </p:cNvSpPr>
              <p:nvPr/>
            </p:nvSpPr>
            <p:spPr bwMode="auto">
              <a:xfrm>
                <a:off x="1383" y="2570"/>
                <a:ext cx="1293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3525" tIns="46762" rIns="93525" bIns="46762">
                <a:spAutoFit/>
              </a:bodyPr>
              <a:lstStyle/>
              <a:p>
                <a:pPr defTabSz="914093"/>
                <a:r>
                  <a:rPr lang="tr-TR" sz="1200">
                    <a:latin typeface="Times New Roman" pitchFamily="18" charset="0"/>
                  </a:rPr>
                  <a:t>Ürünün </a:t>
                </a:r>
                <a:endParaRPr lang="en-US" sz="1200">
                  <a:latin typeface="Times New Roman" pitchFamily="18" charset="0"/>
                </a:endParaRPr>
              </a:p>
              <a:p>
                <a:pPr defTabSz="914093"/>
                <a:r>
                  <a:rPr lang="en-US" sz="1200">
                    <a:latin typeface="Times New Roman" pitchFamily="18" charset="0"/>
                  </a:rPr>
                  <a:t>-</a:t>
                </a:r>
                <a:r>
                  <a:rPr lang="tr-TR" sz="1200">
                    <a:latin typeface="Times New Roman" pitchFamily="18" charset="0"/>
                  </a:rPr>
                  <a:t>nasıl üretileceği</a:t>
                </a:r>
                <a:endParaRPr lang="en-US" sz="1200">
                  <a:latin typeface="Times New Roman" pitchFamily="18" charset="0"/>
                </a:endParaRPr>
              </a:p>
              <a:p>
                <a:pPr defTabSz="914093"/>
                <a:r>
                  <a:rPr lang="en-US" sz="1200">
                    <a:latin typeface="Times New Roman" pitchFamily="18" charset="0"/>
                  </a:rPr>
                  <a:t>-</a:t>
                </a:r>
                <a:r>
                  <a:rPr lang="tr-TR" sz="1200">
                    <a:latin typeface="Times New Roman" pitchFamily="18" charset="0"/>
                  </a:rPr>
                  <a:t>hangi malzemelerden olacağı</a:t>
                </a:r>
                <a:endParaRPr lang="en-US" sz="1200">
                  <a:latin typeface="Times New Roman" pitchFamily="18" charset="0"/>
                </a:endParaRPr>
              </a:p>
              <a:p>
                <a:pPr defTabSz="914093"/>
                <a:r>
                  <a:rPr lang="en-US" sz="1200">
                    <a:latin typeface="Times New Roman" pitchFamily="18" charset="0"/>
                  </a:rPr>
                  <a:t>-</a:t>
                </a:r>
                <a:r>
                  <a:rPr lang="tr-TR" sz="1200">
                    <a:latin typeface="Times New Roman" pitchFamily="18" charset="0"/>
                  </a:rPr>
                  <a:t>üretim süresi</a:t>
                </a:r>
                <a:endParaRPr lang="en-US" sz="1200">
                  <a:latin typeface="Times New Roman" pitchFamily="18" charset="0"/>
                </a:endParaRPr>
              </a:p>
              <a:p>
                <a:pPr defTabSz="914093"/>
                <a:r>
                  <a:rPr lang="en-US" sz="1200">
                    <a:latin typeface="Times New Roman" pitchFamily="18" charset="0"/>
                  </a:rPr>
                  <a:t>- </a:t>
                </a:r>
                <a:r>
                  <a:rPr lang="tr-TR" sz="1200">
                    <a:latin typeface="Times New Roman" pitchFamily="18" charset="0"/>
                  </a:rPr>
                  <a:t>Hangi kaynakları kullanacak</a:t>
                </a:r>
                <a:endParaRPr lang="en-US" sz="1200">
                  <a:latin typeface="Times New Roman" pitchFamily="18" charset="0"/>
                </a:endParaRPr>
              </a:p>
            </p:txBody>
          </p:sp>
          <p:pic>
            <p:nvPicPr>
              <p:cNvPr id="351258" name="Picture 26" descr="j019832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21" y="2597"/>
                <a:ext cx="881" cy="516"/>
              </a:xfrm>
              <a:prstGeom prst="rect">
                <a:avLst/>
              </a:prstGeom>
              <a:noFill/>
            </p:spPr>
          </p:pic>
          <p:sp>
            <p:nvSpPr>
              <p:cNvPr id="351259" name="Text Box 27"/>
              <p:cNvSpPr txBox="1">
                <a:spLocks noChangeArrowheads="1"/>
              </p:cNvSpPr>
              <p:nvPr/>
            </p:nvSpPr>
            <p:spPr bwMode="auto">
              <a:xfrm>
                <a:off x="735" y="2400"/>
                <a:ext cx="1057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3525" tIns="46762" rIns="93525" bIns="46762">
                <a:spAutoFit/>
              </a:bodyPr>
              <a:lstStyle/>
              <a:p>
                <a:pPr defTabSz="914093"/>
                <a:r>
                  <a:rPr lang="tr-TR" b="1">
                    <a:solidFill>
                      <a:srgbClr val="D2283C"/>
                    </a:solidFill>
                    <a:latin typeface="Times New Roman" pitchFamily="18" charset="0"/>
                  </a:rPr>
                  <a:t>Süreç Tasarımı</a:t>
                </a:r>
                <a:endParaRPr lang="en-US" b="1">
                  <a:solidFill>
                    <a:srgbClr val="D2283C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0" y="4560144"/>
            <a:ext cx="2109701" cy="1293722"/>
            <a:chOff x="0" y="3335"/>
            <a:chExt cx="1329" cy="815"/>
          </a:xfrm>
        </p:grpSpPr>
        <p:pic>
          <p:nvPicPr>
            <p:cNvPr id="351261" name="Picture 29" descr="j0282784"/>
            <p:cNvPicPr>
              <a:picLocks noChangeAspect="1" noChangeArrowheads="1" noCrop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3507"/>
              <a:ext cx="544" cy="52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1262" name="Text Box 30"/>
            <p:cNvSpPr txBox="1">
              <a:spLocks noChangeArrowheads="1"/>
            </p:cNvSpPr>
            <p:nvPr/>
          </p:nvSpPr>
          <p:spPr bwMode="auto">
            <a:xfrm>
              <a:off x="498" y="3509"/>
              <a:ext cx="831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sz="1200">
                  <a:latin typeface="Times New Roman" pitchFamily="18" charset="0"/>
                </a:rPr>
                <a:t>Üretimi planla</a:t>
              </a:r>
              <a:endParaRPr lang="en-US" sz="1200">
                <a:latin typeface="Times New Roman" pitchFamily="18" charset="0"/>
              </a:endParaRPr>
            </a:p>
            <a:p>
              <a:pPr defTabSz="914093"/>
              <a:r>
                <a:rPr lang="en-US" sz="1200">
                  <a:latin typeface="Times New Roman" pitchFamily="18" charset="0"/>
                </a:rPr>
                <a:t>-</a:t>
              </a:r>
              <a:r>
                <a:rPr lang="tr-TR" sz="1200">
                  <a:latin typeface="Times New Roman" pitchFamily="18" charset="0"/>
                </a:rPr>
                <a:t>satınalma</a:t>
              </a:r>
              <a:endParaRPr lang="en-US" sz="1200">
                <a:latin typeface="Times New Roman" pitchFamily="18" charset="0"/>
              </a:endParaRPr>
            </a:p>
            <a:p>
              <a:pPr defTabSz="914093"/>
              <a:r>
                <a:rPr lang="en-US" sz="1200">
                  <a:latin typeface="Times New Roman" pitchFamily="18" charset="0"/>
                </a:rPr>
                <a:t>-</a:t>
              </a:r>
              <a:r>
                <a:rPr lang="tr-TR" sz="1200">
                  <a:latin typeface="Times New Roman" pitchFamily="18" charset="0"/>
                </a:rPr>
                <a:t>kapasiteye bak</a:t>
              </a:r>
              <a:endParaRPr lang="en-US" sz="1200">
                <a:latin typeface="Times New Roman" pitchFamily="18" charset="0"/>
              </a:endParaRPr>
            </a:p>
            <a:p>
              <a:pPr defTabSz="914093"/>
              <a:r>
                <a:rPr lang="en-US" sz="1200">
                  <a:latin typeface="Times New Roman" pitchFamily="18" charset="0"/>
                </a:rPr>
                <a:t>-</a:t>
              </a:r>
              <a:r>
                <a:rPr lang="tr-TR" sz="1200">
                  <a:latin typeface="Times New Roman" pitchFamily="18" charset="0"/>
                </a:rPr>
                <a:t>ara ürün kullan</a:t>
              </a:r>
              <a:endParaRPr lang="en-US" sz="1200">
                <a:latin typeface="Times New Roman" pitchFamily="18" charset="0"/>
              </a:endParaRPr>
            </a:p>
            <a:p>
              <a:pPr defTabSz="914093"/>
              <a:r>
                <a:rPr lang="en-US" sz="1200">
                  <a:latin typeface="Times New Roman" pitchFamily="18" charset="0"/>
                </a:rPr>
                <a:t>-</a:t>
              </a:r>
              <a:r>
                <a:rPr lang="tr-TR" sz="1200">
                  <a:latin typeface="Times New Roman" pitchFamily="18" charset="0"/>
                </a:rPr>
                <a:t>çizelgeleme yap</a:t>
              </a:r>
              <a:r>
                <a:rPr lang="en-US" sz="1200">
                  <a:latin typeface="Times New Roman" pitchFamily="18" charset="0"/>
                </a:rPr>
                <a:t>, </a:t>
              </a:r>
            </a:p>
          </p:txBody>
        </p:sp>
        <p:sp>
          <p:nvSpPr>
            <p:cNvPr id="351263" name="Text Box 31"/>
            <p:cNvSpPr txBox="1">
              <a:spLocks noChangeArrowheads="1"/>
            </p:cNvSpPr>
            <p:nvPr/>
          </p:nvSpPr>
          <p:spPr bwMode="auto">
            <a:xfrm>
              <a:off x="304" y="3335"/>
              <a:ext cx="70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en-US" b="1">
                  <a:solidFill>
                    <a:srgbClr val="D2283C"/>
                  </a:solidFill>
                  <a:latin typeface="Times New Roman" pitchFamily="18" charset="0"/>
                </a:rPr>
                <a:t>Plan</a:t>
              </a:r>
              <a:r>
                <a:rPr lang="tr-TR" b="1">
                  <a:solidFill>
                    <a:srgbClr val="D2283C"/>
                  </a:solidFill>
                  <a:latin typeface="Times New Roman" pitchFamily="18" charset="0"/>
                </a:rPr>
                <a:t>lama</a:t>
              </a:r>
              <a:endParaRPr lang="en-US" b="1">
                <a:solidFill>
                  <a:srgbClr val="D2283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3058377" y="4495199"/>
            <a:ext cx="2305066" cy="1193771"/>
            <a:chOff x="2018" y="3290"/>
            <a:chExt cx="1452" cy="752"/>
          </a:xfrm>
        </p:grpSpPr>
        <p:pic>
          <p:nvPicPr>
            <p:cNvPr id="351265" name="Picture 33" descr="j023272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18" y="3521"/>
              <a:ext cx="589" cy="521"/>
            </a:xfrm>
            <a:prstGeom prst="rect">
              <a:avLst/>
            </a:prstGeom>
            <a:noFill/>
          </p:spPr>
        </p:pic>
        <p:sp>
          <p:nvSpPr>
            <p:cNvPr id="351266" name="Text Box 34"/>
            <p:cNvSpPr txBox="1">
              <a:spLocks noChangeArrowheads="1"/>
            </p:cNvSpPr>
            <p:nvPr/>
          </p:nvSpPr>
          <p:spPr bwMode="auto">
            <a:xfrm>
              <a:off x="2517" y="3566"/>
              <a:ext cx="95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3525" tIns="46762" rIns="93525" bIns="46762">
              <a:spAutoFit/>
            </a:bodyPr>
            <a:lstStyle/>
            <a:p>
              <a:pPr defTabSz="914093"/>
              <a:r>
                <a:rPr lang="tr-TR" sz="1200">
                  <a:latin typeface="Times New Roman" pitchFamily="18" charset="0"/>
                </a:rPr>
                <a:t>Olabilir mi?</a:t>
              </a:r>
            </a:p>
            <a:p>
              <a:pPr defTabSz="914093"/>
              <a:r>
                <a:rPr lang="tr-TR" sz="1200">
                  <a:latin typeface="Times New Roman" pitchFamily="18" charset="0"/>
                </a:rPr>
                <a:t>Hangi koşullarda</a:t>
              </a: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351267" name="Text Box 35"/>
            <p:cNvSpPr txBox="1">
              <a:spLocks noChangeArrowheads="1"/>
            </p:cNvSpPr>
            <p:nvPr/>
          </p:nvSpPr>
          <p:spPr bwMode="auto">
            <a:xfrm>
              <a:off x="2200" y="3290"/>
              <a:ext cx="102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b="1">
                  <a:solidFill>
                    <a:srgbClr val="D2283C"/>
                  </a:solidFill>
                  <a:latin typeface="Times New Roman" pitchFamily="18" charset="0"/>
                </a:rPr>
                <a:t>Fason imalatçı</a:t>
              </a:r>
              <a:endParaRPr lang="en-US" b="1">
                <a:solidFill>
                  <a:srgbClr val="D2283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5701187" y="4411698"/>
            <a:ext cx="2466934" cy="1039587"/>
            <a:chOff x="3608" y="3158"/>
            <a:chExt cx="1553" cy="655"/>
          </a:xfrm>
        </p:grpSpPr>
        <p:sp>
          <p:nvSpPr>
            <p:cNvPr id="351269" name="Text Box 37"/>
            <p:cNvSpPr txBox="1">
              <a:spLocks noChangeArrowheads="1"/>
            </p:cNvSpPr>
            <p:nvPr/>
          </p:nvSpPr>
          <p:spPr bwMode="auto">
            <a:xfrm>
              <a:off x="4014" y="3521"/>
              <a:ext cx="437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sz="1200">
                  <a:latin typeface="Times New Roman" pitchFamily="18" charset="0"/>
                </a:rPr>
                <a:t>Günlük</a:t>
              </a:r>
            </a:p>
            <a:p>
              <a:pPr defTabSz="914093"/>
              <a:r>
                <a:rPr lang="tr-TR" sz="1200">
                  <a:latin typeface="Times New Roman" pitchFamily="18" charset="0"/>
                </a:rPr>
                <a:t>sorunlar</a:t>
              </a:r>
              <a:endParaRPr lang="en-US" sz="1200">
                <a:latin typeface="Times New Roman" pitchFamily="18" charset="0"/>
              </a:endParaRPr>
            </a:p>
          </p:txBody>
        </p:sp>
        <p:pic>
          <p:nvPicPr>
            <p:cNvPr id="351270" name="Picture 38" descr="j021690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08" y="3232"/>
              <a:ext cx="453" cy="46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1271" name="Text Box 39"/>
            <p:cNvSpPr txBox="1">
              <a:spLocks noChangeArrowheads="1"/>
            </p:cNvSpPr>
            <p:nvPr/>
          </p:nvSpPr>
          <p:spPr bwMode="auto">
            <a:xfrm>
              <a:off x="4227" y="3158"/>
              <a:ext cx="934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algn="r" defTabSz="914093"/>
              <a:r>
                <a:rPr lang="tr-TR" b="1">
                  <a:solidFill>
                    <a:srgbClr val="D2283C"/>
                  </a:solidFill>
                  <a:latin typeface="Times New Roman" pitchFamily="18" charset="0"/>
                </a:rPr>
                <a:t>Çizelgeleme, </a:t>
              </a:r>
            </a:p>
            <a:p>
              <a:pPr algn="r" defTabSz="914093"/>
              <a:r>
                <a:rPr lang="tr-TR" b="1">
                  <a:solidFill>
                    <a:srgbClr val="D2283C"/>
                  </a:solidFill>
                  <a:latin typeface="Times New Roman" pitchFamily="18" charset="0"/>
                </a:rPr>
                <a:t>izleme, </a:t>
              </a:r>
            </a:p>
            <a:p>
              <a:pPr algn="r" defTabSz="914093"/>
              <a:r>
                <a:rPr lang="tr-TR" b="1">
                  <a:solidFill>
                    <a:srgbClr val="D2283C"/>
                  </a:solidFill>
                  <a:latin typeface="Times New Roman" pitchFamily="18" charset="0"/>
                </a:rPr>
                <a:t>hızlandırma</a:t>
              </a:r>
              <a:endParaRPr lang="en-US" b="1">
                <a:solidFill>
                  <a:srgbClr val="D2283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4784451" y="3289058"/>
            <a:ext cx="1731387" cy="1003571"/>
            <a:chOff x="3061" y="2400"/>
            <a:chExt cx="1091" cy="632"/>
          </a:xfrm>
        </p:grpSpPr>
        <p:pic>
          <p:nvPicPr>
            <p:cNvPr id="351273" name="Picture 41" descr="j024036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061" y="2610"/>
              <a:ext cx="454" cy="422"/>
            </a:xfrm>
            <a:prstGeom prst="rect">
              <a:avLst/>
            </a:prstGeom>
            <a:noFill/>
          </p:spPr>
        </p:pic>
        <p:sp>
          <p:nvSpPr>
            <p:cNvPr id="351274" name="Text Box 42"/>
            <p:cNvSpPr txBox="1">
              <a:spLocks noChangeArrowheads="1"/>
            </p:cNvSpPr>
            <p:nvPr/>
          </p:nvSpPr>
          <p:spPr bwMode="auto">
            <a:xfrm>
              <a:off x="3424" y="2659"/>
              <a:ext cx="72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sz="1200">
                  <a:latin typeface="Times New Roman" pitchFamily="18" charset="0"/>
                </a:rPr>
                <a:t>Kalite yönetimi</a:t>
              </a:r>
              <a:endParaRPr lang="en-US" sz="1200">
                <a:latin typeface="Times New Roman" pitchFamily="18" charset="0"/>
              </a:endParaRPr>
            </a:p>
            <a:p>
              <a:pPr defTabSz="914093"/>
              <a:r>
                <a:rPr lang="tr-TR" sz="1200">
                  <a:latin typeface="Times New Roman" pitchFamily="18" charset="0"/>
                </a:rPr>
                <a:t>Kalite kontrol</a:t>
              </a: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351275" name="Text Box 43"/>
            <p:cNvSpPr txBox="1">
              <a:spLocks noChangeArrowheads="1"/>
            </p:cNvSpPr>
            <p:nvPr/>
          </p:nvSpPr>
          <p:spPr bwMode="auto">
            <a:xfrm>
              <a:off x="3185" y="2400"/>
              <a:ext cx="49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b="1">
                  <a:solidFill>
                    <a:srgbClr val="D2283C"/>
                  </a:solidFill>
                  <a:latin typeface="Times New Roman" pitchFamily="18" charset="0"/>
                </a:rPr>
                <a:t>Kalite</a:t>
              </a:r>
              <a:endParaRPr lang="en-US" b="1">
                <a:solidFill>
                  <a:srgbClr val="D2283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235821" y="3016901"/>
            <a:ext cx="1058962" cy="1337865"/>
            <a:chOff x="4558" y="2219"/>
            <a:chExt cx="667" cy="843"/>
          </a:xfrm>
        </p:grpSpPr>
        <p:pic>
          <p:nvPicPr>
            <p:cNvPr id="351277" name="Picture 45" descr="j0198569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694" y="2432"/>
              <a:ext cx="499" cy="450"/>
            </a:xfrm>
            <a:prstGeom prst="rect">
              <a:avLst/>
            </a:prstGeom>
            <a:noFill/>
          </p:spPr>
        </p:pic>
        <p:sp>
          <p:nvSpPr>
            <p:cNvPr id="351278" name="Text Box 46"/>
            <p:cNvSpPr txBox="1">
              <a:spLocks noChangeArrowheads="1"/>
            </p:cNvSpPr>
            <p:nvPr/>
          </p:nvSpPr>
          <p:spPr bwMode="auto">
            <a:xfrm>
              <a:off x="4558" y="2886"/>
              <a:ext cx="66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en-US" sz="1200">
                  <a:latin typeface="Times New Roman" pitchFamily="18" charset="0"/>
                </a:rPr>
                <a:t>Stok </a:t>
              </a:r>
              <a:r>
                <a:rPr lang="tr-TR" sz="1200">
                  <a:latin typeface="Times New Roman" pitchFamily="18" charset="0"/>
                </a:rPr>
                <a:t>yönetimi</a:t>
              </a: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351279" name="Text Box 47"/>
            <p:cNvSpPr txBox="1">
              <a:spLocks noChangeArrowheads="1"/>
            </p:cNvSpPr>
            <p:nvPr/>
          </p:nvSpPr>
          <p:spPr bwMode="auto">
            <a:xfrm>
              <a:off x="4727" y="2219"/>
              <a:ext cx="40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en-US" b="1">
                  <a:solidFill>
                    <a:srgbClr val="D2283C"/>
                  </a:solidFill>
                  <a:latin typeface="Times New Roman" pitchFamily="18" charset="0"/>
                </a:rPr>
                <a:t>Stok</a:t>
              </a:r>
            </a:p>
          </p:txBody>
        </p: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5548656" y="1254079"/>
            <a:ext cx="868745" cy="793270"/>
            <a:chOff x="3495" y="1253"/>
            <a:chExt cx="549" cy="499"/>
          </a:xfrm>
        </p:grpSpPr>
        <p:sp>
          <p:nvSpPr>
            <p:cNvPr id="351281" name="Text Box 49"/>
            <p:cNvSpPr txBox="1">
              <a:spLocks noChangeArrowheads="1"/>
            </p:cNvSpPr>
            <p:nvPr/>
          </p:nvSpPr>
          <p:spPr bwMode="auto">
            <a:xfrm>
              <a:off x="3495" y="1253"/>
              <a:ext cx="549" cy="23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b="1">
                  <a:solidFill>
                    <a:schemeClr val="folHlink"/>
                  </a:solidFill>
                  <a:latin typeface="Times New Roman" pitchFamily="18" charset="0"/>
                </a:rPr>
                <a:t>Fatura</a:t>
              </a:r>
              <a:endParaRPr 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351282" name="Line 50"/>
            <p:cNvSpPr>
              <a:spLocks noChangeShapeType="1"/>
            </p:cNvSpPr>
            <p:nvPr/>
          </p:nvSpPr>
          <p:spPr bwMode="auto">
            <a:xfrm flipV="1">
              <a:off x="3651" y="148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7" name="Group 51"/>
          <p:cNvGrpSpPr>
            <a:grpSpLocks/>
          </p:cNvGrpSpPr>
          <p:nvPr/>
        </p:nvGrpSpPr>
        <p:grpSpPr bwMode="auto">
          <a:xfrm>
            <a:off x="6804689" y="1254079"/>
            <a:ext cx="714570" cy="864401"/>
            <a:chOff x="4286" y="1253"/>
            <a:chExt cx="452" cy="544"/>
          </a:xfrm>
        </p:grpSpPr>
        <p:sp>
          <p:nvSpPr>
            <p:cNvPr id="351284" name="Text Box 52"/>
            <p:cNvSpPr txBox="1">
              <a:spLocks noChangeArrowheads="1"/>
            </p:cNvSpPr>
            <p:nvPr/>
          </p:nvSpPr>
          <p:spPr bwMode="auto">
            <a:xfrm>
              <a:off x="4286" y="1253"/>
              <a:ext cx="452" cy="23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b="1">
                  <a:solidFill>
                    <a:schemeClr val="folHlink"/>
                  </a:solidFill>
                  <a:latin typeface="Times New Roman" pitchFamily="18" charset="0"/>
                </a:rPr>
                <a:t>Ürün</a:t>
              </a:r>
              <a:endParaRPr 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351285" name="Line 53"/>
            <p:cNvSpPr>
              <a:spLocks noChangeShapeType="1"/>
            </p:cNvSpPr>
            <p:nvPr/>
          </p:nvSpPr>
          <p:spPr bwMode="auto">
            <a:xfrm flipV="1">
              <a:off x="4558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6050"/>
            <a:ext cx="8229600" cy="1143000"/>
          </a:xfrm>
        </p:spPr>
        <p:txBody>
          <a:bodyPr/>
          <a:lstStyle/>
          <a:p>
            <a:r>
              <a:rPr lang="tr-TR"/>
              <a:t>KKP: Fonksiyonelite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26474" y="3019995"/>
            <a:ext cx="837357" cy="533485"/>
            <a:chOff x="2544" y="2256"/>
            <a:chExt cx="432" cy="720"/>
          </a:xfrm>
        </p:grpSpPr>
        <p:sp>
          <p:nvSpPr>
            <p:cNvPr id="352260" name="Rectangle 4"/>
            <p:cNvSpPr>
              <a:spLocks noChangeArrowheads="1"/>
            </p:cNvSpPr>
            <p:nvPr/>
          </p:nvSpPr>
          <p:spPr bwMode="auto">
            <a:xfrm>
              <a:off x="2544" y="2304"/>
              <a:ext cx="432" cy="62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2261" name="Oval 5"/>
            <p:cNvSpPr>
              <a:spLocks noChangeArrowheads="1"/>
            </p:cNvSpPr>
            <p:nvPr/>
          </p:nvSpPr>
          <p:spPr bwMode="auto">
            <a:xfrm>
              <a:off x="2544" y="2880"/>
              <a:ext cx="432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2262" name="Oval 6"/>
            <p:cNvSpPr>
              <a:spLocks noChangeArrowheads="1"/>
            </p:cNvSpPr>
            <p:nvPr/>
          </p:nvSpPr>
          <p:spPr bwMode="auto">
            <a:xfrm>
              <a:off x="2544" y="2256"/>
              <a:ext cx="432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4426474" y="3173081"/>
            <a:ext cx="896251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defTabSz="914093"/>
            <a:r>
              <a:rPr lang="tr-TR" sz="1200">
                <a:solidFill>
                  <a:srgbClr val="D2283C"/>
                </a:solidFill>
                <a:latin typeface="Times New Roman" pitchFamily="18" charset="0"/>
              </a:rPr>
              <a:t>Veri Tabanı</a:t>
            </a:r>
            <a:endParaRPr lang="en-US" sz="1200">
              <a:solidFill>
                <a:srgbClr val="D2283C"/>
              </a:solidFill>
              <a:latin typeface="Times New Roman" pitchFamily="18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842821" y="1535512"/>
            <a:ext cx="2936562" cy="808733"/>
            <a:chOff x="3732" y="2256"/>
            <a:chExt cx="1850" cy="509"/>
          </a:xfrm>
        </p:grpSpPr>
        <p:pic>
          <p:nvPicPr>
            <p:cNvPr id="352265" name="Picture 9" descr="Cliquez pour afficher un aperçu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2" y="2304"/>
              <a:ext cx="461" cy="461"/>
            </a:xfrm>
            <a:prstGeom prst="rect">
              <a:avLst/>
            </a:prstGeom>
            <a:noFill/>
          </p:spPr>
        </p:pic>
        <p:sp>
          <p:nvSpPr>
            <p:cNvPr id="352266" name="Text Box 10"/>
            <p:cNvSpPr txBox="1">
              <a:spLocks noChangeArrowheads="1"/>
            </p:cNvSpPr>
            <p:nvPr/>
          </p:nvSpPr>
          <p:spPr bwMode="auto">
            <a:xfrm>
              <a:off x="4176" y="2256"/>
              <a:ext cx="140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sz="1200" b="1">
                  <a:latin typeface="Times New Roman" pitchFamily="18" charset="0"/>
                </a:rPr>
                <a:t>İmalat Yönetimi</a:t>
              </a:r>
              <a:endParaRPr lang="en-US" sz="1200" b="1">
                <a:latin typeface="Times New Roman" pitchFamily="18" charset="0"/>
              </a:endParaRPr>
            </a:p>
            <a:p>
              <a:pPr defTabSz="914093"/>
              <a:r>
                <a:rPr lang="tr-TR" sz="1200" b="1">
                  <a:latin typeface="Times New Roman" pitchFamily="18" charset="0"/>
                </a:rPr>
                <a:t>Üretim planlama, Çizelgeleme</a:t>
              </a:r>
              <a:endParaRPr lang="en-US" sz="1200" b="1">
                <a:latin typeface="Times New Roman" pitchFamily="18" charset="0"/>
              </a:endParaRPr>
            </a:p>
            <a:p>
              <a:pPr defTabSz="914093"/>
              <a:r>
                <a:rPr lang="tr-TR" sz="1200" b="1">
                  <a:latin typeface="Times New Roman" pitchFamily="18" charset="0"/>
                </a:rPr>
                <a:t>Sipariş izleme, Kalite Yönetimi</a:t>
              </a:r>
              <a:endParaRPr lang="en-US" sz="1200" b="1">
                <a:latin typeface="Times New Roman" pitchFamily="18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797680" y="4270979"/>
            <a:ext cx="1255132" cy="1302520"/>
            <a:chOff x="2789" y="3168"/>
            <a:chExt cx="792" cy="820"/>
          </a:xfrm>
        </p:grpSpPr>
        <p:pic>
          <p:nvPicPr>
            <p:cNvPr id="352268" name="Picture 12" descr="Cliquez pour afficher un aperçu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8" y="3168"/>
              <a:ext cx="461" cy="461"/>
            </a:xfrm>
            <a:prstGeom prst="rect">
              <a:avLst/>
            </a:prstGeom>
            <a:noFill/>
          </p:spPr>
        </p:pic>
        <p:sp>
          <p:nvSpPr>
            <p:cNvPr id="352269" name="Text Box 13"/>
            <p:cNvSpPr txBox="1">
              <a:spLocks noChangeArrowheads="1"/>
            </p:cNvSpPr>
            <p:nvPr/>
          </p:nvSpPr>
          <p:spPr bwMode="auto">
            <a:xfrm>
              <a:off x="2789" y="3696"/>
              <a:ext cx="7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algn="ctr" defTabSz="914093"/>
              <a:r>
                <a:rPr lang="tr-TR" sz="1200" b="1">
                  <a:latin typeface="Times New Roman" pitchFamily="18" charset="0"/>
                </a:rPr>
                <a:t>Satış Pazarlama</a:t>
              </a:r>
              <a:endParaRPr lang="tr-TR" sz="1200">
                <a:latin typeface="Times New Roman" pitchFamily="18" charset="0"/>
              </a:endParaRPr>
            </a:p>
            <a:p>
              <a:pPr algn="ctr" defTabSz="914093"/>
              <a:r>
                <a:rPr lang="tr-TR" sz="1200">
                  <a:latin typeface="Times New Roman" pitchFamily="18" charset="0"/>
                </a:rPr>
                <a:t>Müşteri, sipariş</a:t>
              </a:r>
              <a:endParaRPr lang="en-US" sz="1200">
                <a:latin typeface="Times New Roman" pitchFamily="18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498070" y="1114912"/>
            <a:ext cx="757980" cy="965202"/>
            <a:chOff x="1855" y="3216"/>
            <a:chExt cx="478" cy="608"/>
          </a:xfrm>
        </p:grpSpPr>
        <p:pic>
          <p:nvPicPr>
            <p:cNvPr id="352271" name="Picture 15" descr="Cliquez pour afficher un aperçu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2" y="3216"/>
              <a:ext cx="461" cy="461"/>
            </a:xfrm>
            <a:prstGeom prst="rect">
              <a:avLst/>
            </a:prstGeom>
            <a:noFill/>
          </p:spPr>
        </p:pic>
        <p:sp>
          <p:nvSpPr>
            <p:cNvPr id="352272" name="Text Box 16"/>
            <p:cNvSpPr txBox="1">
              <a:spLocks noChangeArrowheads="1"/>
            </p:cNvSpPr>
            <p:nvPr/>
          </p:nvSpPr>
          <p:spPr bwMode="auto">
            <a:xfrm>
              <a:off x="1855" y="3648"/>
              <a:ext cx="443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algn="ctr" defTabSz="914093"/>
              <a:r>
                <a:rPr lang="tr-TR" sz="1200" b="1">
                  <a:latin typeface="Times New Roman" pitchFamily="18" charset="0"/>
                </a:rPr>
                <a:t>Lojistik</a:t>
              </a:r>
              <a:endParaRPr lang="en-US" sz="1200" b="1">
                <a:latin typeface="Times New Roman" pitchFamily="18" charset="0"/>
              </a:endParaRPr>
            </a:p>
          </p:txBody>
        </p:sp>
      </p:grpSp>
      <p:sp>
        <p:nvSpPr>
          <p:cNvPr id="352273" name="Text Box 17"/>
          <p:cNvSpPr txBox="1">
            <a:spLocks noChangeArrowheads="1"/>
          </p:cNvSpPr>
          <p:nvPr/>
        </p:nvSpPr>
        <p:spPr bwMode="auto">
          <a:xfrm>
            <a:off x="1987556" y="3929240"/>
            <a:ext cx="239148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defTabSz="914093"/>
            <a:r>
              <a:rPr lang="en-US" sz="1200">
                <a:latin typeface="Verdana" pitchFamily="34" charset="0"/>
                <a:hlinkMouseOver r:id="rId5" action="ppaction://hlinkfile"/>
              </a:rPr>
              <a:t> </a:t>
            </a:r>
            <a:endParaRPr lang="en-US" sz="1200">
              <a:latin typeface="Verdana" pitchFamily="34" charset="0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971210" y="3007624"/>
            <a:ext cx="2026466" cy="731416"/>
            <a:chOff x="431" y="2432"/>
            <a:chExt cx="1277" cy="461"/>
          </a:xfrm>
        </p:grpSpPr>
        <p:pic>
          <p:nvPicPr>
            <p:cNvPr id="352275" name="Picture 19" descr="Cliquez pour afficher un aperçu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47" y="2432"/>
              <a:ext cx="461" cy="461"/>
            </a:xfrm>
            <a:prstGeom prst="rect">
              <a:avLst/>
            </a:prstGeom>
            <a:noFill/>
          </p:spPr>
        </p:pic>
        <p:sp>
          <p:nvSpPr>
            <p:cNvPr id="352276" name="Text Box 20"/>
            <p:cNvSpPr txBox="1">
              <a:spLocks noChangeArrowheads="1"/>
            </p:cNvSpPr>
            <p:nvPr/>
          </p:nvSpPr>
          <p:spPr bwMode="auto">
            <a:xfrm>
              <a:off x="431" y="2478"/>
              <a:ext cx="633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en-US" sz="1200" b="1">
                  <a:latin typeface="Times New Roman" pitchFamily="18" charset="0"/>
                </a:rPr>
                <a:t>Finan</a:t>
              </a:r>
              <a:r>
                <a:rPr lang="tr-TR" sz="1200" b="1">
                  <a:latin typeface="Times New Roman" pitchFamily="18" charset="0"/>
                </a:rPr>
                <a:t>sal</a:t>
              </a:r>
              <a:endParaRPr lang="en-US" sz="1200" b="1">
                <a:latin typeface="Times New Roman" pitchFamily="18" charset="0"/>
              </a:endParaRPr>
            </a:p>
            <a:p>
              <a:pPr defTabSz="914093"/>
              <a:r>
                <a:rPr lang="tr-TR" sz="1200" b="1">
                  <a:latin typeface="Times New Roman" pitchFamily="18" charset="0"/>
                </a:rPr>
                <a:t>ve Maliyet</a:t>
              </a:r>
            </a:p>
            <a:p>
              <a:pPr defTabSz="914093"/>
              <a:r>
                <a:rPr lang="tr-TR" sz="1200" b="1">
                  <a:latin typeface="Times New Roman" pitchFamily="18" charset="0"/>
                </a:rPr>
                <a:t>Muhasebesi</a:t>
              </a:r>
              <a:r>
                <a:rPr lang="en-US" sz="1200" b="1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371218" y="1254080"/>
            <a:ext cx="856509" cy="965202"/>
            <a:chOff x="2016" y="1344"/>
            <a:chExt cx="540" cy="608"/>
          </a:xfrm>
        </p:grpSpPr>
        <p:pic>
          <p:nvPicPr>
            <p:cNvPr id="352278" name="Picture 22" descr="Cliquez pour afficher un aperçu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16" y="1344"/>
              <a:ext cx="461" cy="461"/>
            </a:xfrm>
            <a:prstGeom prst="rect">
              <a:avLst/>
            </a:prstGeom>
            <a:noFill/>
          </p:spPr>
        </p:pic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2016" y="1776"/>
              <a:ext cx="54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sz="1200" b="1">
                  <a:latin typeface="Times New Roman" pitchFamily="18" charset="0"/>
                </a:rPr>
                <a:t>Satınalma</a:t>
              </a:r>
              <a:endParaRPr lang="en-US" sz="1200" b="1">
                <a:latin typeface="Times New Roman" pitchFamily="18" charset="0"/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179010" y="3477711"/>
            <a:ext cx="1384491" cy="889479"/>
            <a:chOff x="1104" y="2400"/>
            <a:chExt cx="871" cy="560"/>
          </a:xfrm>
        </p:grpSpPr>
        <p:pic>
          <p:nvPicPr>
            <p:cNvPr id="352281" name="Picture 25" descr="Cliquez pour afficher un aperçu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48" y="2400"/>
              <a:ext cx="461" cy="461"/>
            </a:xfrm>
            <a:prstGeom prst="rect">
              <a:avLst/>
            </a:prstGeom>
            <a:noFill/>
          </p:spPr>
        </p:pic>
        <p:sp>
          <p:nvSpPr>
            <p:cNvPr id="352282" name="Text Box 26"/>
            <p:cNvSpPr txBox="1">
              <a:spLocks noChangeArrowheads="1"/>
            </p:cNvSpPr>
            <p:nvPr/>
          </p:nvSpPr>
          <p:spPr bwMode="auto">
            <a:xfrm>
              <a:off x="1104" y="2784"/>
              <a:ext cx="87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sz="1200" b="1">
                  <a:latin typeface="Times New Roman" pitchFamily="18" charset="0"/>
                </a:rPr>
                <a:t>İnsan Kaynakları</a:t>
              </a:r>
              <a:r>
                <a:rPr lang="en-US" sz="1200" b="1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6407806" y="2486508"/>
            <a:ext cx="1605641" cy="889480"/>
            <a:chOff x="2880" y="1344"/>
            <a:chExt cx="1010" cy="560"/>
          </a:xfrm>
        </p:grpSpPr>
        <p:pic>
          <p:nvPicPr>
            <p:cNvPr id="352284" name="Picture 28" descr="Cliquez pour afficher un aperçu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80" y="1344"/>
              <a:ext cx="461" cy="461"/>
            </a:xfrm>
            <a:prstGeom prst="rect">
              <a:avLst/>
            </a:prstGeom>
            <a:noFill/>
          </p:spPr>
        </p:pic>
        <p:sp>
          <p:nvSpPr>
            <p:cNvPr id="352285" name="Text Box 29"/>
            <p:cNvSpPr txBox="1">
              <a:spLocks noChangeArrowheads="1"/>
            </p:cNvSpPr>
            <p:nvPr/>
          </p:nvSpPr>
          <p:spPr bwMode="auto">
            <a:xfrm>
              <a:off x="2880" y="1728"/>
              <a:ext cx="101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sz="1200" b="1">
                  <a:latin typeface="Times New Roman" pitchFamily="18" charset="0"/>
                </a:rPr>
                <a:t>Performans Denetimi</a:t>
              </a:r>
              <a:endParaRPr lang="en-US" sz="1200" b="1">
                <a:latin typeface="Times New Roman" pitchFamily="18" charset="0"/>
              </a:endParaRP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927630" y="1987044"/>
            <a:ext cx="2126077" cy="832788"/>
            <a:chOff x="3072" y="2784"/>
            <a:chExt cx="1339" cy="524"/>
          </a:xfrm>
        </p:grpSpPr>
        <p:pic>
          <p:nvPicPr>
            <p:cNvPr id="352287" name="Picture 31" descr="entreposgros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066" y="2832"/>
              <a:ext cx="345" cy="432"/>
            </a:xfrm>
            <a:prstGeom prst="rect">
              <a:avLst/>
            </a:prstGeom>
            <a:noFill/>
          </p:spPr>
        </p:pic>
        <p:sp>
          <p:nvSpPr>
            <p:cNvPr id="352288" name="Text Box 32"/>
            <p:cNvSpPr txBox="1">
              <a:spLocks noChangeArrowheads="1"/>
            </p:cNvSpPr>
            <p:nvPr/>
          </p:nvSpPr>
          <p:spPr bwMode="auto">
            <a:xfrm>
              <a:off x="3072" y="2784"/>
              <a:ext cx="978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defTabSz="914093"/>
              <a:r>
                <a:rPr lang="tr-TR" sz="1200" b="1">
                  <a:latin typeface="Times New Roman" pitchFamily="18" charset="0"/>
                </a:rPr>
                <a:t>Stok yönetimi</a:t>
              </a:r>
              <a:endParaRPr lang="en-US" sz="1200" b="1">
                <a:latin typeface="Times New Roman" pitchFamily="18" charset="0"/>
              </a:endParaRPr>
            </a:p>
            <a:p>
              <a:pPr defTabSz="914093"/>
              <a:r>
                <a:rPr lang="tr-TR" sz="1200">
                  <a:latin typeface="Times New Roman" pitchFamily="18" charset="0"/>
                </a:rPr>
                <a:t>İşlenmemiş malzeme</a:t>
              </a:r>
              <a:r>
                <a:rPr lang="en-US" sz="1200">
                  <a:latin typeface="Verdana" pitchFamily="34" charset="0"/>
                  <a:hlinkMouseOver r:id="rId5" action="ppaction://hlinkfile"/>
                </a:rPr>
                <a:t> </a:t>
              </a:r>
              <a:endParaRPr lang="en-US" sz="1200">
                <a:latin typeface="Times New Roman" pitchFamily="18" charset="0"/>
              </a:endParaRPr>
            </a:p>
            <a:p>
              <a:pPr defTabSz="914093"/>
              <a:r>
                <a:rPr lang="tr-TR" sz="1200">
                  <a:latin typeface="Times New Roman" pitchFamily="18" charset="0"/>
                </a:rPr>
                <a:t>Ara ürün</a:t>
              </a:r>
              <a:endParaRPr lang="en-US" sz="1200">
                <a:latin typeface="Times New Roman" pitchFamily="18" charset="0"/>
              </a:endParaRPr>
            </a:p>
            <a:p>
              <a:pPr defTabSz="914093"/>
              <a:r>
                <a:rPr lang="tr-TR" sz="1200">
                  <a:latin typeface="Times New Roman" pitchFamily="18" charset="0"/>
                </a:rPr>
                <a:t>Nihai ürün</a:t>
              </a:r>
              <a:endParaRPr lang="en-US" sz="1200">
                <a:latin typeface="Times New Roman" pitchFamily="18" charset="0"/>
              </a:endParaRP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103520" y="4199848"/>
            <a:ext cx="1105556" cy="1149381"/>
            <a:chOff x="3766" y="3120"/>
            <a:chExt cx="698" cy="724"/>
          </a:xfrm>
        </p:grpSpPr>
        <p:pic>
          <p:nvPicPr>
            <p:cNvPr id="352290" name="Picture 34" descr="Cliquez pour afficher un aperçu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840" y="3120"/>
              <a:ext cx="461" cy="461"/>
            </a:xfrm>
            <a:prstGeom prst="rect">
              <a:avLst/>
            </a:prstGeom>
            <a:noFill/>
          </p:spPr>
        </p:pic>
        <p:sp>
          <p:nvSpPr>
            <p:cNvPr id="352291" name="Text Box 35"/>
            <p:cNvSpPr txBox="1">
              <a:spLocks noChangeArrowheads="1"/>
            </p:cNvSpPr>
            <p:nvPr/>
          </p:nvSpPr>
          <p:spPr bwMode="auto">
            <a:xfrm>
              <a:off x="3766" y="3552"/>
              <a:ext cx="69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3525" tIns="46762" rIns="93525" bIns="46762">
              <a:spAutoFit/>
            </a:bodyPr>
            <a:lstStyle/>
            <a:p>
              <a:pPr algn="ctr" defTabSz="914093"/>
              <a:r>
                <a:rPr lang="tr-TR" sz="1200" b="1">
                  <a:latin typeface="Times New Roman" pitchFamily="18" charset="0"/>
                </a:rPr>
                <a:t>Ürün tasarım</a:t>
              </a:r>
            </a:p>
            <a:p>
              <a:pPr algn="ctr" defTabSz="914093"/>
              <a:r>
                <a:rPr lang="tr-TR" sz="1200" b="1">
                  <a:latin typeface="Times New Roman" pitchFamily="18" charset="0"/>
                </a:rPr>
                <a:t>Süreç tasarım</a:t>
              </a:r>
              <a:endParaRPr lang="en-US" sz="1200" b="1">
                <a:latin typeface="Times New Roman" pitchFamily="18" charset="0"/>
              </a:endParaRPr>
            </a:p>
          </p:txBody>
        </p:sp>
      </p:grpSp>
      <p:sp>
        <p:nvSpPr>
          <p:cNvPr id="352292" name="Line 36"/>
          <p:cNvSpPr>
            <a:spLocks noChangeShapeType="1"/>
          </p:cNvSpPr>
          <p:nvPr/>
        </p:nvSpPr>
        <p:spPr bwMode="auto">
          <a:xfrm flipH="1">
            <a:off x="4311299" y="3570490"/>
            <a:ext cx="216344" cy="681934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352293" name="Line 37"/>
          <p:cNvSpPr>
            <a:spLocks noChangeShapeType="1"/>
          </p:cNvSpPr>
          <p:nvPr/>
        </p:nvSpPr>
        <p:spPr bwMode="auto">
          <a:xfrm>
            <a:off x="5111301" y="3553480"/>
            <a:ext cx="449807" cy="576784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352294" name="Line 38"/>
          <p:cNvSpPr>
            <a:spLocks noChangeShapeType="1"/>
          </p:cNvSpPr>
          <p:nvPr/>
        </p:nvSpPr>
        <p:spPr bwMode="auto">
          <a:xfrm>
            <a:off x="5277840" y="3358641"/>
            <a:ext cx="1067708" cy="304629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352295" name="Line 39"/>
          <p:cNvSpPr>
            <a:spLocks noChangeShapeType="1"/>
          </p:cNvSpPr>
          <p:nvPr/>
        </p:nvSpPr>
        <p:spPr bwMode="auto">
          <a:xfrm flipV="1">
            <a:off x="5263831" y="2868453"/>
            <a:ext cx="1143973" cy="22731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352296" name="Line 40"/>
          <p:cNvSpPr>
            <a:spLocks noChangeShapeType="1"/>
          </p:cNvSpPr>
          <p:nvPr/>
        </p:nvSpPr>
        <p:spPr bwMode="auto">
          <a:xfrm flipV="1">
            <a:off x="5111302" y="2334968"/>
            <a:ext cx="762648" cy="68502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352297" name="Line 41"/>
          <p:cNvSpPr>
            <a:spLocks noChangeShapeType="1"/>
          </p:cNvSpPr>
          <p:nvPr/>
        </p:nvSpPr>
        <p:spPr bwMode="auto">
          <a:xfrm flipV="1">
            <a:off x="4807799" y="2410739"/>
            <a:ext cx="0" cy="609256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352298" name="Line 42"/>
          <p:cNvSpPr>
            <a:spLocks noChangeShapeType="1"/>
          </p:cNvSpPr>
          <p:nvPr/>
        </p:nvSpPr>
        <p:spPr bwMode="auto">
          <a:xfrm flipH="1" flipV="1">
            <a:off x="3740091" y="2181881"/>
            <a:ext cx="691053" cy="82574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352299" name="Line 43"/>
          <p:cNvSpPr>
            <a:spLocks noChangeShapeType="1"/>
          </p:cNvSpPr>
          <p:nvPr/>
        </p:nvSpPr>
        <p:spPr bwMode="auto">
          <a:xfrm flipH="1" flipV="1">
            <a:off x="3055264" y="2715366"/>
            <a:ext cx="1371210" cy="45771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352300" name="Line 44"/>
          <p:cNvSpPr>
            <a:spLocks noChangeShapeType="1"/>
          </p:cNvSpPr>
          <p:nvPr/>
        </p:nvSpPr>
        <p:spPr bwMode="auto">
          <a:xfrm flipH="1" flipV="1">
            <a:off x="3014797" y="3284418"/>
            <a:ext cx="1411677" cy="4020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2171215" y="3989547"/>
            <a:ext cx="1371210" cy="934328"/>
            <a:chOff x="1111" y="2610"/>
            <a:chExt cx="864" cy="588"/>
          </a:xfrm>
        </p:grpSpPr>
        <p:sp>
          <p:nvSpPr>
            <p:cNvPr id="352302" name="Text Box 46"/>
            <p:cNvSpPr txBox="1">
              <a:spLocks noChangeArrowheads="1"/>
            </p:cNvSpPr>
            <p:nvPr/>
          </p:nvSpPr>
          <p:spPr bwMode="auto">
            <a:xfrm>
              <a:off x="1111" y="3022"/>
              <a:ext cx="41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3525" tIns="46762" rIns="93525" bIns="46762">
              <a:spAutoFit/>
            </a:bodyPr>
            <a:lstStyle/>
            <a:p>
              <a:pPr algn="ctr" defTabSz="914093"/>
              <a:r>
                <a:rPr lang="tr-TR" sz="1200" b="1">
                  <a:latin typeface="Times New Roman" pitchFamily="18" charset="0"/>
                </a:rPr>
                <a:t>Bordro</a:t>
              </a:r>
              <a:endParaRPr lang="en-US" sz="1200" b="1">
                <a:latin typeface="Times New Roman" pitchFamily="18" charset="0"/>
              </a:endParaRPr>
            </a:p>
          </p:txBody>
        </p:sp>
        <p:pic>
          <p:nvPicPr>
            <p:cNvPr id="352303" name="Picture 47" descr="Cliquez pour afficher un aperçu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521" y="2610"/>
              <a:ext cx="454" cy="51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52304" name="Line 48"/>
          <p:cNvSpPr>
            <a:spLocks noChangeShapeType="1"/>
          </p:cNvSpPr>
          <p:nvPr/>
        </p:nvSpPr>
        <p:spPr bwMode="auto">
          <a:xfrm flipH="1">
            <a:off x="3519078" y="3499359"/>
            <a:ext cx="863816" cy="50410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49" name="4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0" name="4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51" name="5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B070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3" grpId="0"/>
      <p:bldP spid="352292" grpId="0" animBg="1"/>
      <p:bldP spid="352293" grpId="0" animBg="1"/>
      <p:bldP spid="352294" grpId="0" animBg="1"/>
      <p:bldP spid="352295" grpId="0" animBg="1"/>
      <p:bldP spid="352296" grpId="0" animBg="1"/>
      <p:bldP spid="352297" grpId="0" animBg="1"/>
      <p:bldP spid="352298" grpId="0" animBg="1"/>
      <p:bldP spid="352299" grpId="0" animBg="1"/>
      <p:bldP spid="352300" grpId="0" animBg="1"/>
      <p:bldP spid="3523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tr-TR"/>
              <a:t>Kıdemli</a:t>
            </a:r>
            <a:r>
              <a:rPr lang="en-US"/>
              <a:t>  </a:t>
            </a:r>
            <a:r>
              <a:rPr lang="tr-TR"/>
              <a:t>KKP</a:t>
            </a:r>
            <a:r>
              <a:rPr lang="en-US"/>
              <a:t>: </a:t>
            </a:r>
            <a:r>
              <a:rPr lang="tr-TR"/>
              <a:t>gereksinimler</a:t>
            </a:r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266149" y="1184494"/>
            <a:ext cx="8683297" cy="4699315"/>
          </a:xfrm>
        </p:spPr>
        <p:txBody>
          <a:bodyPr/>
          <a:lstStyle/>
          <a:p>
            <a:pPr marL="335219" indent="-335219" defTabSz="893917">
              <a:lnSpc>
                <a:spcPct val="90000"/>
              </a:lnSpc>
            </a:pPr>
            <a:r>
              <a:rPr lang="en-US" sz="2500" dirty="0">
                <a:solidFill>
                  <a:srgbClr val="009900"/>
                </a:solidFill>
              </a:rPr>
              <a:t>e-</a:t>
            </a:r>
            <a:r>
              <a:rPr lang="tr-TR" sz="2500" dirty="0">
                <a:solidFill>
                  <a:srgbClr val="009900"/>
                </a:solidFill>
              </a:rPr>
              <a:t>iş</a:t>
            </a:r>
            <a:r>
              <a:rPr lang="en-US" sz="2500" dirty="0"/>
              <a:t> </a:t>
            </a:r>
            <a:r>
              <a:rPr lang="tr-TR" sz="2500" dirty="0"/>
              <a:t>işletme </a:t>
            </a:r>
            <a:r>
              <a:rPr lang="en-US" sz="2500" dirty="0"/>
              <a:t>model</a:t>
            </a:r>
            <a:r>
              <a:rPr lang="tr-TR" sz="2500" dirty="0"/>
              <a:t>inin bir parçası</a:t>
            </a:r>
            <a:endParaRPr lang="en-US" sz="2500" dirty="0"/>
          </a:p>
          <a:p>
            <a:pPr marL="335219" indent="-335219" defTabSz="893917">
              <a:lnSpc>
                <a:spcPct val="90000"/>
              </a:lnSpc>
            </a:pPr>
            <a:r>
              <a:rPr lang="tr-TR" sz="2500" dirty="0">
                <a:solidFill>
                  <a:srgbClr val="009900"/>
                </a:solidFill>
              </a:rPr>
              <a:t>Tedarik zinciri:</a:t>
            </a:r>
            <a:r>
              <a:rPr lang="tr-TR" sz="2500" dirty="0"/>
              <a:t> müşteriler</a:t>
            </a:r>
            <a:r>
              <a:rPr lang="en-US" sz="2500" dirty="0"/>
              <a:t> </a:t>
            </a:r>
            <a:r>
              <a:rPr lang="tr-TR" sz="2500" dirty="0"/>
              <a:t>ve </a:t>
            </a:r>
            <a:r>
              <a:rPr lang="tr-TR" sz="2500" dirty="0" err="1"/>
              <a:t>imalçılar</a:t>
            </a:r>
            <a:r>
              <a:rPr lang="tr-TR" sz="2500" dirty="0"/>
              <a:t> saadet zincirinde!</a:t>
            </a:r>
            <a:endParaRPr lang="en-US" sz="2500" dirty="0"/>
          </a:p>
          <a:p>
            <a:pPr marL="335219" indent="-335219" defTabSz="893917">
              <a:lnSpc>
                <a:spcPct val="90000"/>
              </a:lnSpc>
            </a:pPr>
            <a:r>
              <a:rPr lang="tr-TR" sz="2500" dirty="0">
                <a:solidFill>
                  <a:srgbClr val="009900"/>
                </a:solidFill>
              </a:rPr>
              <a:t>MİY(</a:t>
            </a:r>
            <a:r>
              <a:rPr lang="en-US" sz="2500" dirty="0">
                <a:solidFill>
                  <a:srgbClr val="009900"/>
                </a:solidFill>
              </a:rPr>
              <a:t>CRM</a:t>
            </a:r>
            <a:r>
              <a:rPr lang="tr-TR" sz="2500" dirty="0">
                <a:solidFill>
                  <a:srgbClr val="009900"/>
                </a:solidFill>
              </a:rPr>
              <a:t>): </a:t>
            </a:r>
            <a:r>
              <a:rPr lang="tr-TR" sz="2500" dirty="0"/>
              <a:t>daha iyi müşteri ilişkileriyle kaliteli satış hizmeti sunarak</a:t>
            </a:r>
            <a:r>
              <a:rPr lang="en-US" sz="2500" dirty="0"/>
              <a:t> </a:t>
            </a:r>
            <a:r>
              <a:rPr lang="tr-TR" sz="2500" dirty="0"/>
              <a:t>karı arttırmak</a:t>
            </a:r>
            <a:endParaRPr lang="en-US" sz="2500" dirty="0"/>
          </a:p>
          <a:p>
            <a:pPr marL="335219" indent="-335219" defTabSz="893917">
              <a:lnSpc>
                <a:spcPct val="90000"/>
              </a:lnSpc>
            </a:pPr>
            <a:r>
              <a:rPr lang="tr-TR" sz="2500" dirty="0">
                <a:solidFill>
                  <a:srgbClr val="009900"/>
                </a:solidFill>
              </a:rPr>
              <a:t>E-ticaret</a:t>
            </a:r>
            <a:r>
              <a:rPr lang="tr-TR" sz="2500" dirty="0"/>
              <a:t> çekme imalat sistemlerinin vantuzu</a:t>
            </a:r>
          </a:p>
          <a:p>
            <a:pPr marL="335219" indent="-335219" defTabSz="893917">
              <a:lnSpc>
                <a:spcPct val="90000"/>
              </a:lnSpc>
              <a:buNone/>
            </a:pPr>
            <a:endParaRPr lang="tr-TR" sz="2500" dirty="0"/>
          </a:p>
          <a:p>
            <a:pPr marL="335219" indent="-335219" defTabSz="893917">
              <a:lnSpc>
                <a:spcPct val="90000"/>
              </a:lnSpc>
              <a:buNone/>
            </a:pPr>
            <a:r>
              <a:rPr lang="tr-TR" sz="2500" dirty="0"/>
              <a:t>Hizmetlerin bir kısmı web tabanlı, internetten</a:t>
            </a:r>
            <a:r>
              <a:rPr lang="en-US" sz="2600" dirty="0"/>
              <a:t>: </a:t>
            </a:r>
            <a:endParaRPr lang="tr-TR" sz="2500" dirty="0"/>
          </a:p>
          <a:p>
            <a:pPr marL="335219" indent="-335219" defTabSz="893917">
              <a:lnSpc>
                <a:spcPct val="90000"/>
              </a:lnSpc>
              <a:buNone/>
            </a:pPr>
            <a:r>
              <a:rPr lang="tr-TR" sz="2500" dirty="0"/>
              <a:t>	</a:t>
            </a:r>
            <a:r>
              <a:rPr lang="en-US" sz="2500" dirty="0">
                <a:solidFill>
                  <a:srgbClr val="009900"/>
                </a:solidFill>
              </a:rPr>
              <a:t>ASP</a:t>
            </a:r>
            <a:r>
              <a:rPr lang="en-US" sz="2500" dirty="0"/>
              <a:t> </a:t>
            </a:r>
            <a:r>
              <a:rPr lang="tr-TR" sz="2600" dirty="0"/>
              <a:t>(Uygulama Servis Sağlayıcılığı)</a:t>
            </a:r>
            <a:r>
              <a:rPr lang="en-US" sz="2500" dirty="0"/>
              <a:t>.</a:t>
            </a:r>
            <a:endParaRPr lang="tr-TR" sz="2600" dirty="0"/>
          </a:p>
          <a:p>
            <a:pPr marL="335219" indent="-335219" defTabSz="893917">
              <a:lnSpc>
                <a:spcPct val="90000"/>
              </a:lnSpc>
              <a:buNone/>
            </a:pPr>
            <a:endParaRPr lang="en-US" sz="2600" dirty="0"/>
          </a:p>
          <a:p>
            <a:pPr marL="335219" indent="-335219" defTabSz="893917">
              <a:lnSpc>
                <a:spcPct val="90000"/>
              </a:lnSpc>
            </a:pPr>
            <a:r>
              <a:rPr lang="tr-TR" sz="2600" dirty="0"/>
              <a:t>Bilim Kurgu: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009900"/>
                </a:solidFill>
              </a:rPr>
              <a:t>ERP II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Kurumsal Kaynak Planlaması (KKP)</a:t>
            </a:r>
            <a:r>
              <a:rPr lang="en-US"/>
              <a:t/>
            </a:r>
            <a:br>
              <a:rPr lang="en-US"/>
            </a:br>
            <a:r>
              <a:rPr lang="en-US"/>
              <a:t>”Enterprise Resource Planning, ERP”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89496" y="1605097"/>
            <a:ext cx="8097345" cy="43482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/>
              <a:t>Müşteri siparişlerini alacak, üretecek, yollayacak ve muhasebeleştirilmesinde kullanılacak olan kurumsal kaynakların belirlenmesi ve planlamasına destek olan muhasebe yönelimli bilgi sistemi</a:t>
            </a:r>
            <a:r>
              <a:rPr lang="tr-TR" smtClean="0"/>
              <a:t>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tr-TR"/>
              <a:t>İmalat, dağıtım ve servis işletmeleri için tüm kaynakların (özellikle malzeme) etkin planlanması ve denetimini sağlayan</a:t>
            </a:r>
            <a:r>
              <a:rPr lang="en-US"/>
              <a:t> metod</a:t>
            </a:r>
            <a:r>
              <a:rPr lang="tr-TR"/>
              <a:t>oloji.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Kıdemli KKP: </a:t>
            </a:r>
            <a:r>
              <a:rPr lang="fr-FR"/>
              <a:t>ERP II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617901" y="1394795"/>
            <a:ext cx="3883281" cy="491735"/>
          </a:xfrm>
          <a:ln/>
        </p:spPr>
        <p:txBody>
          <a:bodyPr/>
          <a:lstStyle/>
          <a:p>
            <a:pPr marL="0" indent="0" defTabSz="893917">
              <a:buNone/>
            </a:pPr>
            <a:r>
              <a:rPr lang="fr-FR" sz="2300" b="1">
                <a:solidFill>
                  <a:schemeClr val="accent2"/>
                </a:solidFill>
              </a:rPr>
              <a:t>-</a:t>
            </a:r>
            <a:r>
              <a:rPr lang="tr-TR" sz="2300" b="1">
                <a:solidFill>
                  <a:schemeClr val="accent2"/>
                </a:solidFill>
              </a:rPr>
              <a:t>Yeni satış kanalları</a:t>
            </a:r>
            <a:endParaRPr lang="fr-FR" sz="2300"/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1148" y="2446303"/>
            <a:ext cx="845140" cy="83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9513" y="1254079"/>
            <a:ext cx="2894951" cy="66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547862" y="2376719"/>
            <a:ext cx="4045150" cy="84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SzPct val="90000"/>
            </a:pPr>
            <a:r>
              <a:rPr lang="fr-FR" sz="2300" b="1">
                <a:solidFill>
                  <a:schemeClr val="accent2"/>
                </a:solidFill>
              </a:rPr>
              <a:t>-</a:t>
            </a:r>
            <a:r>
              <a:rPr lang="tr-TR" sz="2300" b="1">
                <a:solidFill>
                  <a:schemeClr val="accent2"/>
                </a:solidFill>
              </a:rPr>
              <a:t>Müşteri ilişkileri yönetiminde vites atma</a:t>
            </a:r>
            <a:endParaRPr lang="fr-FR" sz="2300"/>
          </a:p>
        </p:txBody>
      </p:sp>
      <p:sp>
        <p:nvSpPr>
          <p:cNvPr id="320519" name="Line 7"/>
          <p:cNvSpPr>
            <a:spLocks noChangeShapeType="1"/>
          </p:cNvSpPr>
          <p:nvPr/>
        </p:nvSpPr>
        <p:spPr bwMode="auto">
          <a:xfrm>
            <a:off x="5105075" y="2133944"/>
            <a:ext cx="0" cy="3885942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984" tIns="45752" rIns="87984" bIns="45752" anchor="ctr"/>
          <a:lstStyle/>
          <a:p>
            <a:endParaRPr lang="tr-TR"/>
          </a:p>
        </p:txBody>
      </p:sp>
      <p:sp>
        <p:nvSpPr>
          <p:cNvPr id="320520" name="AutoShape 8"/>
          <p:cNvSpPr>
            <a:spLocks noChangeArrowheads="1"/>
          </p:cNvSpPr>
          <p:nvPr/>
        </p:nvSpPr>
        <p:spPr bwMode="auto">
          <a:xfrm>
            <a:off x="5842821" y="2025700"/>
            <a:ext cx="381325" cy="457715"/>
          </a:xfrm>
          <a:prstGeom prst="downArrow">
            <a:avLst>
              <a:gd name="adj1" fmla="val 50000"/>
              <a:gd name="adj2" fmla="val 3020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graphicFrame>
        <p:nvGraphicFramePr>
          <p:cNvPr id="320521" name="Object 9"/>
          <p:cNvGraphicFramePr>
            <a:graphicFrameLocks/>
          </p:cNvGraphicFramePr>
          <p:nvPr/>
        </p:nvGraphicFramePr>
        <p:xfrm>
          <a:off x="5701187" y="5181772"/>
          <a:ext cx="863816" cy="610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Clip" r:id="rId5" imgW="6118200" imgH="3846240" progId="">
                  <p:embed/>
                </p:oleObj>
              </mc:Choice>
              <mc:Fallback>
                <p:oleObj name="Clip" r:id="rId5" imgW="6118200" imgH="384624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187" y="5181772"/>
                        <a:ext cx="863816" cy="610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2" name="Object 10"/>
          <p:cNvGraphicFramePr>
            <a:graphicFrameLocks/>
          </p:cNvGraphicFramePr>
          <p:nvPr/>
        </p:nvGraphicFramePr>
        <p:xfrm>
          <a:off x="5561109" y="3709660"/>
          <a:ext cx="996112" cy="79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Clip" r:id="rId7" imgW="5903640" imgH="3695400" progId="">
                  <p:embed/>
                </p:oleObj>
              </mc:Choice>
              <mc:Fallback>
                <p:oleObj name="Clip" r:id="rId7" imgW="5903640" imgH="369540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109" y="3709660"/>
                        <a:ext cx="996112" cy="791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547862" y="3709660"/>
            <a:ext cx="5161107" cy="84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SzPct val="90000"/>
            </a:pPr>
            <a:r>
              <a:rPr lang="fr-FR" sz="2300" b="1">
                <a:solidFill>
                  <a:schemeClr val="accent2"/>
                </a:solidFill>
              </a:rPr>
              <a:t>-</a:t>
            </a:r>
            <a:r>
              <a:rPr lang="tr-TR" sz="2300" b="1">
                <a:solidFill>
                  <a:schemeClr val="accent2"/>
                </a:solidFill>
              </a:rPr>
              <a:t>Daha esnek, verimli, paylaşımcı Üretim Yönetimi</a:t>
            </a:r>
            <a:endParaRPr lang="fr-FR" sz="2300"/>
          </a:p>
        </p:txBody>
      </p:sp>
      <p:sp>
        <p:nvSpPr>
          <p:cNvPr id="320524" name="Rectangle 12"/>
          <p:cNvSpPr>
            <a:spLocks noChangeArrowheads="1"/>
          </p:cNvSpPr>
          <p:nvPr/>
        </p:nvSpPr>
        <p:spPr bwMode="auto">
          <a:xfrm>
            <a:off x="547862" y="4901885"/>
            <a:ext cx="5081730" cy="84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/>
          <a:lstStyle/>
          <a:p>
            <a:pPr>
              <a:spcBef>
                <a:spcPct val="20000"/>
              </a:spcBef>
              <a:buSzPct val="90000"/>
            </a:pPr>
            <a:r>
              <a:rPr lang="fr-FR" sz="2300" b="1">
                <a:solidFill>
                  <a:schemeClr val="accent2"/>
                </a:solidFill>
              </a:rPr>
              <a:t>-</a:t>
            </a:r>
            <a:r>
              <a:rPr lang="tr-TR" sz="2300" b="1">
                <a:solidFill>
                  <a:schemeClr val="accent2"/>
                </a:solidFill>
              </a:rPr>
              <a:t>Atılgan lojistik süreci</a:t>
            </a:r>
            <a:endParaRPr lang="fr-FR" sz="2300"/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6614921" y="2166418"/>
            <a:ext cx="553978" cy="129582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lIns="91430" tIns="45715" rIns="91430" bIns="45715">
            <a:spAutoFit/>
          </a:bodyPr>
          <a:lstStyle/>
          <a:p>
            <a:pPr algn="ctr" defTabSz="914093" eaLnBrk="0" hangingPunct="0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C.R.M.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6222592" y="4901884"/>
            <a:ext cx="954087" cy="93553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lIns="91430" tIns="45715" rIns="91430" bIns="45715">
            <a:spAutoFit/>
          </a:bodyPr>
          <a:lstStyle/>
          <a:p>
            <a:pPr algn="ctr" defTabSz="914093" eaLnBrk="0" hangingPunct="0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M.</a:t>
            </a:r>
            <a:r>
              <a:rPr lang="tr-TR" sz="2400" b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.S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7178347" y="2658152"/>
            <a:ext cx="553978" cy="259011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vert="eaVert" lIns="91430" tIns="45715" rIns="91430" bIns="45715">
            <a:spAutoFit/>
          </a:bodyPr>
          <a:lstStyle/>
          <a:p>
            <a:pPr algn="ctr" defTabSz="914093" eaLnBrk="0" hangingPunct="0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S.C.</a:t>
            </a:r>
          </a:p>
        </p:txBody>
      </p:sp>
      <p:sp>
        <p:nvSpPr>
          <p:cNvPr id="320528" name="AutoShape 16"/>
          <p:cNvSpPr>
            <a:spLocks noChangeArrowheads="1"/>
          </p:cNvSpPr>
          <p:nvPr/>
        </p:nvSpPr>
        <p:spPr bwMode="auto">
          <a:xfrm>
            <a:off x="5912861" y="3358642"/>
            <a:ext cx="381324" cy="28761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sp>
        <p:nvSpPr>
          <p:cNvPr id="320529" name="AutoShape 17"/>
          <p:cNvSpPr>
            <a:spLocks noChangeArrowheads="1"/>
          </p:cNvSpPr>
          <p:nvPr/>
        </p:nvSpPr>
        <p:spPr bwMode="auto">
          <a:xfrm>
            <a:off x="5912861" y="4761169"/>
            <a:ext cx="381324" cy="290711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6550253" y="3499359"/>
            <a:ext cx="615533" cy="13685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lIns="91430" tIns="45715" rIns="91430" bIns="45715">
            <a:spAutoFit/>
          </a:bodyPr>
          <a:lstStyle/>
          <a:p>
            <a:pPr algn="ctr" defTabSz="914093" eaLnBrk="0" hangingPunct="0"/>
            <a:r>
              <a:rPr lang="en-US" sz="2800" b="1">
                <a:solidFill>
                  <a:schemeClr val="accent2"/>
                </a:solidFill>
                <a:latin typeface="Times New Roman" pitchFamily="18" charset="0"/>
              </a:rPr>
              <a:t>E.R.P.I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7745587" y="2446303"/>
            <a:ext cx="615533" cy="309421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lIns="91430" tIns="45715" rIns="91430" bIns="45715">
            <a:spAutoFit/>
          </a:bodyPr>
          <a:lstStyle/>
          <a:p>
            <a:pPr algn="ctr" defTabSz="914093" eaLnBrk="0" hangingPunct="0"/>
            <a:r>
              <a:rPr lang="en-US" sz="2800" b="1">
                <a:solidFill>
                  <a:srgbClr val="D2283C"/>
                </a:solidFill>
                <a:latin typeface="Times New Roman" pitchFamily="18" charset="0"/>
              </a:rPr>
              <a:t>E.R.P.II</a:t>
            </a:r>
          </a:p>
        </p:txBody>
      </p:sp>
      <p:sp>
        <p:nvSpPr>
          <p:cNvPr id="20" name="1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22" name="2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  <p:bldP spid="320517" grpId="0"/>
      <p:bldP spid="320518" grpId="0"/>
      <p:bldP spid="320520" grpId="0" animBg="1"/>
      <p:bldP spid="320523" grpId="0"/>
      <p:bldP spid="320524" grpId="0"/>
      <p:bldP spid="320525" grpId="0" animBg="1"/>
      <p:bldP spid="320526" grpId="0" animBg="1"/>
      <p:bldP spid="320527" grpId="0" animBg="1"/>
      <p:bldP spid="320528" grpId="0" animBg="1"/>
      <p:bldP spid="320529" grpId="0" animBg="1"/>
      <p:bldP spid="320530" grpId="0" animBg="1"/>
      <p:bldP spid="3205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Grp="1" noChangeArrowheads="1"/>
          </p:cNvSpPr>
          <p:nvPr>
            <p:ph idx="1"/>
          </p:nvPr>
        </p:nvSpPr>
        <p:spPr bwMode="auto">
          <a:xfrm>
            <a:off x="285720" y="4214818"/>
            <a:ext cx="8229600" cy="152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tr-TR" sz="1400"/>
          </a:p>
          <a:p>
            <a:pPr algn="ctr">
              <a:buNone/>
            </a:pPr>
            <a:r>
              <a:rPr lang="tr-TR" sz="1200" smtClean="0">
                <a:solidFill>
                  <a:srgbClr val="D2283C"/>
                </a:solidFill>
              </a:rPr>
              <a:t>Kaynak</a:t>
            </a:r>
            <a:endParaRPr lang="tr-TR" sz="1200">
              <a:solidFill>
                <a:srgbClr val="D2283C"/>
              </a:solidFill>
            </a:endParaRPr>
          </a:p>
          <a:p>
            <a:pPr algn="ctr"/>
            <a:endParaRPr lang="tr-TR" sz="1100">
              <a:solidFill>
                <a:srgbClr val="D2283C"/>
              </a:solidFill>
            </a:endParaRPr>
          </a:p>
          <a:p>
            <a:pPr algn="ctr">
              <a:buNone/>
            </a:pPr>
            <a:r>
              <a:rPr lang="tr-TR" sz="1100"/>
              <a:t>Levent Kandiller</a:t>
            </a:r>
          </a:p>
          <a:p>
            <a:pPr algn="ctr"/>
            <a:endParaRPr lang="tr-TR" sz="1100"/>
          </a:p>
          <a:p>
            <a:pPr algn="ctr">
              <a:buNone/>
            </a:pPr>
            <a:r>
              <a:rPr lang="tr-TR" sz="1050"/>
              <a:t>Endüstri Mühendisliği Bölümü, </a:t>
            </a:r>
          </a:p>
          <a:p>
            <a:pPr algn="ctr">
              <a:buNone/>
            </a:pPr>
            <a:r>
              <a:rPr lang="tr-TR" sz="1050"/>
              <a:t>O.D.T.Ü, Ankara</a:t>
            </a:r>
            <a:endParaRPr lang="en-US" sz="105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Ne oluyor?</a:t>
            </a:r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94554" y="1184494"/>
            <a:ext cx="8683297" cy="4419428"/>
          </a:xfrm>
        </p:spPr>
        <p:txBody>
          <a:bodyPr/>
          <a:lstStyle/>
          <a:p>
            <a:r>
              <a:rPr lang="tr-TR"/>
              <a:t>İmalat</a:t>
            </a:r>
            <a:endParaRPr lang="en-US"/>
          </a:p>
          <a:p>
            <a:pPr lvl="1"/>
            <a:r>
              <a:rPr lang="tr-TR"/>
              <a:t>G</a:t>
            </a:r>
            <a:r>
              <a:rPr lang="en-US"/>
              <a:t>lobal</a:t>
            </a:r>
            <a:r>
              <a:rPr lang="tr-TR"/>
              <a:t> olmak zorunda, dünya/kıta/bölge/ülke boyunca dağıtık imalat-&gt; tedarik zinciri</a:t>
            </a:r>
          </a:p>
          <a:p>
            <a:pPr lvl="1"/>
            <a:r>
              <a:rPr lang="tr-TR"/>
              <a:t>Yeni ürün yapma süresinin enazlanması</a:t>
            </a:r>
          </a:p>
          <a:p>
            <a:r>
              <a:rPr lang="tr-TR"/>
              <a:t>Piyasa koşulları</a:t>
            </a:r>
            <a:endParaRPr lang="en-US"/>
          </a:p>
          <a:p>
            <a:pPr lvl="1"/>
            <a:r>
              <a:rPr lang="tr-TR"/>
              <a:t>Talep güdümlü, müşteri isteklerini karşılamak</a:t>
            </a:r>
          </a:p>
          <a:p>
            <a:pPr lvl="1"/>
            <a:r>
              <a:rPr lang="tr-TR"/>
              <a:t>Kısa zamanda ürünü müşteriye ulaştırmak</a:t>
            </a:r>
          </a:p>
          <a:p>
            <a:pPr lvl="1"/>
            <a:r>
              <a:rPr lang="tr-TR"/>
              <a:t>Fiyatlandırmada muazzam rekabet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Ne yapmalı?</a:t>
            </a:r>
            <a:endParaRPr lang="en-US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689497" y="1184494"/>
            <a:ext cx="7771232" cy="4629730"/>
          </a:xfrm>
        </p:spPr>
        <p:txBody>
          <a:bodyPr/>
          <a:lstStyle/>
          <a:p>
            <a:pPr marL="335219" indent="-335219" defTabSz="893917">
              <a:lnSpc>
                <a:spcPct val="80000"/>
              </a:lnSpc>
            </a:pPr>
            <a:r>
              <a:rPr lang="tr-TR" sz="2700"/>
              <a:t>Gelişmelere ayak uydurmalı</a:t>
            </a:r>
            <a:endParaRPr lang="en-US" sz="2700"/>
          </a:p>
          <a:p>
            <a:pPr marL="726308" lvl="1" indent="-279349" defTabSz="893917">
              <a:lnSpc>
                <a:spcPct val="80000"/>
              </a:lnSpc>
            </a:pPr>
            <a:r>
              <a:rPr lang="tr-TR"/>
              <a:t>Bilgisayar sistemlerinin evrimi</a:t>
            </a:r>
            <a:endParaRPr lang="en-US"/>
          </a:p>
          <a:p>
            <a:pPr marL="1117397" lvl="2" indent="-223479" defTabSz="893917">
              <a:lnSpc>
                <a:spcPct val="80000"/>
              </a:lnSpc>
            </a:pPr>
            <a:r>
              <a:rPr lang="tr-TR" sz="2100"/>
              <a:t>M</a:t>
            </a:r>
            <a:r>
              <a:rPr lang="en-US" sz="2100"/>
              <a:t>oderniza</a:t>
            </a:r>
            <a:r>
              <a:rPr lang="tr-TR" sz="2100"/>
              <a:t>syon basamağı</a:t>
            </a:r>
            <a:endParaRPr lang="en-US" sz="2100"/>
          </a:p>
          <a:p>
            <a:pPr marL="726308" lvl="1" indent="-279349" defTabSz="893917">
              <a:lnSpc>
                <a:spcPct val="80000"/>
              </a:lnSpc>
            </a:pPr>
            <a:r>
              <a:rPr lang="tr-TR"/>
              <a:t>İşletme yönetimi</a:t>
            </a:r>
            <a:endParaRPr lang="en-US"/>
          </a:p>
          <a:p>
            <a:pPr marL="1117397" lvl="2" indent="-223479" defTabSz="893917">
              <a:lnSpc>
                <a:spcPct val="80000"/>
              </a:lnSpc>
            </a:pPr>
            <a:r>
              <a:rPr lang="tr-TR" sz="2100"/>
              <a:t>Organizasyon genelinde etkinlik/üretkenlik</a:t>
            </a:r>
            <a:endParaRPr lang="en-US" sz="2100"/>
          </a:p>
          <a:p>
            <a:pPr marL="1117397" lvl="2" indent="-223479" defTabSz="893917">
              <a:lnSpc>
                <a:spcPct val="80000"/>
              </a:lnSpc>
            </a:pPr>
            <a:r>
              <a:rPr lang="tr-TR" sz="2100"/>
              <a:t>Reaktif</a:t>
            </a:r>
            <a:endParaRPr lang="en-US" sz="2100"/>
          </a:p>
          <a:p>
            <a:pPr marL="1117397" lvl="2" indent="-223479" defTabSz="893917">
              <a:lnSpc>
                <a:spcPct val="80000"/>
              </a:lnSpc>
            </a:pPr>
            <a:r>
              <a:rPr lang="en-US" sz="2100"/>
              <a:t>Proa</a:t>
            </a:r>
            <a:r>
              <a:rPr lang="tr-TR" sz="2100"/>
              <a:t>ktif</a:t>
            </a:r>
            <a:endParaRPr lang="en-US" sz="2100"/>
          </a:p>
          <a:p>
            <a:pPr marL="335219" indent="-335219" defTabSz="893917">
              <a:lnSpc>
                <a:spcPct val="80000"/>
              </a:lnSpc>
            </a:pPr>
            <a:r>
              <a:rPr lang="tr-TR" sz="2700"/>
              <a:t>Gerekleri kurgulamalı</a:t>
            </a:r>
            <a:endParaRPr lang="en-US" sz="2700"/>
          </a:p>
          <a:p>
            <a:pPr marL="726308" lvl="1" indent="-279349" defTabSz="893917">
              <a:lnSpc>
                <a:spcPct val="80000"/>
              </a:lnSpc>
            </a:pPr>
            <a:r>
              <a:rPr lang="tr-TR"/>
              <a:t>Etkinliklerin finansal bakış açısıyla denetimi</a:t>
            </a:r>
            <a:endParaRPr lang="en-US"/>
          </a:p>
          <a:p>
            <a:pPr marL="726308" lvl="1" indent="-279349" defTabSz="893917">
              <a:lnSpc>
                <a:spcPct val="80000"/>
              </a:lnSpc>
            </a:pPr>
            <a:r>
              <a:rPr lang="en-US"/>
              <a:t>Global vi</a:t>
            </a:r>
            <a:r>
              <a:rPr lang="tr-TR"/>
              <a:t>zy</a:t>
            </a:r>
            <a:r>
              <a:rPr lang="en-US"/>
              <a:t>on</a:t>
            </a:r>
          </a:p>
          <a:p>
            <a:pPr marL="1117397" lvl="2" indent="-223479" defTabSz="893917">
              <a:lnSpc>
                <a:spcPct val="80000"/>
              </a:lnSpc>
            </a:pPr>
            <a:r>
              <a:rPr lang="tr-TR" sz="2100"/>
              <a:t>İşletme denetimi</a:t>
            </a:r>
          </a:p>
          <a:p>
            <a:pPr marL="1117397" lvl="2" indent="-223479" defTabSz="893917">
              <a:lnSpc>
                <a:spcPct val="80000"/>
              </a:lnSpc>
            </a:pPr>
            <a:r>
              <a:rPr lang="tr-TR" sz="2100"/>
              <a:t>İmalat yönetimi</a:t>
            </a:r>
          </a:p>
          <a:p>
            <a:pPr marL="1117397" lvl="2" indent="-223479" defTabSz="893917">
              <a:lnSpc>
                <a:spcPct val="80000"/>
              </a:lnSpc>
            </a:pPr>
            <a:r>
              <a:rPr lang="tr-TR" sz="2100"/>
              <a:t>Süreç bazlı yaklaşımlar</a:t>
            </a:r>
            <a:endParaRPr lang="fr-FR" sz="2100"/>
          </a:p>
          <a:p>
            <a:pPr marL="726308" lvl="1" indent="-279349" defTabSz="893917">
              <a:lnSpc>
                <a:spcPct val="80000"/>
              </a:lnSpc>
            </a:pP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Ne yapmalı (devam)?</a:t>
            </a:r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689497" y="1184493"/>
            <a:ext cx="7771232" cy="4348296"/>
          </a:xfrm>
        </p:spPr>
        <p:txBody>
          <a:bodyPr/>
          <a:lstStyle/>
          <a:p>
            <a:r>
              <a:rPr lang="tr-TR"/>
              <a:t>Sektörlerdeki talep</a:t>
            </a:r>
          </a:p>
          <a:p>
            <a:pPr lvl="1"/>
            <a:r>
              <a:rPr lang="tr-TR"/>
              <a:t>İmalat/dağıtım süreçlerindeki maliyet kontrolü baskısı</a:t>
            </a:r>
            <a:r>
              <a:rPr lang="en-US"/>
              <a:t>,</a:t>
            </a:r>
          </a:p>
          <a:p>
            <a:pPr lvl="1"/>
            <a:r>
              <a:rPr lang="tr-TR"/>
              <a:t>Maliyetleri/Gelirleri/Karları</a:t>
            </a:r>
          </a:p>
          <a:p>
            <a:pPr lvl="2"/>
            <a:r>
              <a:rPr lang="tr-TR"/>
              <a:t>Ürün bazlı</a:t>
            </a:r>
            <a:r>
              <a:rPr lang="en-US"/>
              <a:t>,</a:t>
            </a:r>
          </a:p>
          <a:p>
            <a:pPr lvl="2"/>
            <a:r>
              <a:rPr lang="tr-TR"/>
              <a:t>Müşteri bazlı</a:t>
            </a:r>
            <a:r>
              <a:rPr lang="en-US"/>
              <a:t>,</a:t>
            </a:r>
          </a:p>
          <a:p>
            <a:pPr lvl="1"/>
            <a:r>
              <a:rPr lang="tr-TR"/>
              <a:t>Değişen gereklere karşı esneklik</a:t>
            </a:r>
            <a:r>
              <a:rPr lang="en-US"/>
              <a:t>,</a:t>
            </a:r>
          </a:p>
          <a:p>
            <a:pPr lvl="1"/>
            <a:r>
              <a:rPr lang="tr-TR"/>
              <a:t>İş yapma biçimini değiştirme</a:t>
            </a:r>
            <a:r>
              <a:rPr lang="en-US"/>
              <a:t>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/>
              <a:t>Klasik</a:t>
            </a:r>
            <a:r>
              <a:rPr lang="tr-TR" dirty="0"/>
              <a:t> </a:t>
            </a:r>
            <a:r>
              <a:rPr lang="tr-TR" b="1" dirty="0"/>
              <a:t>KKP</a:t>
            </a:r>
            <a:r>
              <a:rPr lang="tr-TR" dirty="0"/>
              <a:t> </a:t>
            </a:r>
            <a:r>
              <a:rPr lang="tr-TR" sz="2800" dirty="0"/>
              <a:t>fonksiyonları</a:t>
            </a:r>
            <a:endParaRPr lang="en-US" sz="2800" dirty="0"/>
          </a:p>
        </p:txBody>
      </p:sp>
      <p:sp>
        <p:nvSpPr>
          <p:cNvPr id="317443" name="AutoShape 3"/>
          <p:cNvSpPr>
            <a:spLocks noChangeArrowheads="1"/>
          </p:cNvSpPr>
          <p:nvPr/>
        </p:nvSpPr>
        <p:spPr bwMode="auto">
          <a:xfrm>
            <a:off x="357158" y="1142984"/>
            <a:ext cx="8538550" cy="4982294"/>
          </a:xfrm>
          <a:prstGeom prst="hexagon">
            <a:avLst>
              <a:gd name="adj" fmla="val 42559"/>
              <a:gd name="vf" fmla="val 115470"/>
            </a:avLst>
          </a:prstGeom>
          <a:solidFill>
            <a:srgbClr val="C0FEF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graphicFrame>
        <p:nvGraphicFramePr>
          <p:cNvPr id="317554" name="Object 114"/>
          <p:cNvGraphicFramePr>
            <a:graphicFrameLocks/>
          </p:cNvGraphicFramePr>
          <p:nvPr/>
        </p:nvGraphicFramePr>
        <p:xfrm>
          <a:off x="3873944" y="1637570"/>
          <a:ext cx="1302728" cy="49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Microsoft ClipArt Gallery" r:id="rId3" imgW="4044600" imgH="1542960" progId="">
                  <p:embed/>
                </p:oleObj>
              </mc:Choice>
              <mc:Fallback>
                <p:oleObj name="Microsoft ClipArt Gallery" r:id="rId3" imgW="4044600" imgH="154296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944" y="1637570"/>
                        <a:ext cx="1302728" cy="494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5" name="Rectangle 115"/>
          <p:cNvSpPr>
            <a:spLocks noChangeArrowheads="1"/>
          </p:cNvSpPr>
          <p:nvPr/>
        </p:nvSpPr>
        <p:spPr bwMode="auto">
          <a:xfrm>
            <a:off x="3357554" y="1357298"/>
            <a:ext cx="2343571" cy="30520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defTabSz="914093" eaLnBrk="0" hangingPunct="0"/>
            <a:r>
              <a:rPr lang="tr-TR" sz="1400" b="1" dirty="0">
                <a:solidFill>
                  <a:srgbClr val="000000"/>
                </a:solidFill>
              </a:rPr>
              <a:t>Maliyet+Klasik </a:t>
            </a:r>
            <a:r>
              <a:rPr lang="tr-TR" sz="1400" b="1" dirty="0">
                <a:solidFill>
                  <a:schemeClr val="accent2"/>
                </a:solidFill>
              </a:rPr>
              <a:t>Muhasebe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graphicFrame>
        <p:nvGraphicFramePr>
          <p:cNvPr id="317556" name="Object 116"/>
          <p:cNvGraphicFramePr>
            <a:graphicFrameLocks/>
          </p:cNvGraphicFramePr>
          <p:nvPr/>
        </p:nvGraphicFramePr>
        <p:xfrm>
          <a:off x="1214414" y="2357430"/>
          <a:ext cx="1310510" cy="1077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Microsoft ClipArt Gallery" r:id="rId5" imgW="4741560" imgH="3897000" progId="">
                  <p:embed/>
                </p:oleObj>
              </mc:Choice>
              <mc:Fallback>
                <p:oleObj name="Microsoft ClipArt Gallery" r:id="rId5" imgW="4741560" imgH="389700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357430"/>
                        <a:ext cx="1310510" cy="1077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7" name="Rectangle 117"/>
          <p:cNvSpPr>
            <a:spLocks noChangeArrowheads="1"/>
          </p:cNvSpPr>
          <p:nvPr/>
        </p:nvSpPr>
        <p:spPr bwMode="auto">
          <a:xfrm>
            <a:off x="2500298" y="2285992"/>
            <a:ext cx="939342" cy="52064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defTabSz="914093" eaLnBrk="0" hangingPunct="0"/>
            <a:r>
              <a:rPr lang="tr-TR" sz="1400" b="1" dirty="0">
                <a:solidFill>
                  <a:srgbClr val="000000"/>
                </a:solidFill>
              </a:rPr>
              <a:t>Satış</a:t>
            </a:r>
          </a:p>
          <a:p>
            <a:pPr algn="ctr" defTabSz="914093" eaLnBrk="0" hangingPunct="0"/>
            <a:r>
              <a:rPr lang="tr-TR" sz="1400" b="1" dirty="0">
                <a:solidFill>
                  <a:srgbClr val="000000"/>
                </a:solidFill>
              </a:rPr>
              <a:t>Yönetimi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aphicFrame>
        <p:nvGraphicFramePr>
          <p:cNvPr id="317558" name="Object 118"/>
          <p:cNvGraphicFramePr>
            <a:graphicFrameLocks/>
          </p:cNvGraphicFramePr>
          <p:nvPr/>
        </p:nvGraphicFramePr>
        <p:xfrm>
          <a:off x="4099625" y="4734333"/>
          <a:ext cx="907397" cy="90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Microsoft ClipArt Gallery" r:id="rId7" imgW="3087360" imgH="3087360" progId="">
                  <p:embed/>
                </p:oleObj>
              </mc:Choice>
              <mc:Fallback>
                <p:oleObj name="Microsoft ClipArt Gallery" r:id="rId7" imgW="3087360" imgH="3087360" progId="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625" y="4734333"/>
                        <a:ext cx="907397" cy="909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9" name="Rectangle 119"/>
          <p:cNvSpPr>
            <a:spLocks noChangeArrowheads="1"/>
          </p:cNvSpPr>
          <p:nvPr/>
        </p:nvSpPr>
        <p:spPr bwMode="auto">
          <a:xfrm>
            <a:off x="3929058" y="5695566"/>
            <a:ext cx="1348107" cy="30520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defTabSz="914093" eaLnBrk="0" hangingPunct="0"/>
            <a:r>
              <a:rPr lang="tr-TR" sz="1400" b="1" dirty="0">
                <a:solidFill>
                  <a:srgbClr val="000000"/>
                </a:solidFill>
              </a:rPr>
              <a:t>İmalatı İzleme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aphicFrame>
        <p:nvGraphicFramePr>
          <p:cNvPr id="317560" name="Object 120"/>
          <p:cNvGraphicFramePr>
            <a:graphicFrameLocks/>
          </p:cNvGraphicFramePr>
          <p:nvPr/>
        </p:nvGraphicFramePr>
        <p:xfrm>
          <a:off x="5572132" y="2071678"/>
          <a:ext cx="1512846" cy="86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Microsoft ClipArt Gallery" r:id="rId9" imgW="7254720" imgH="4144680" progId="">
                  <p:embed/>
                </p:oleObj>
              </mc:Choice>
              <mc:Fallback>
                <p:oleObj name="Microsoft ClipArt Gallery" r:id="rId9" imgW="7254720" imgH="4144680" progId="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2071678"/>
                        <a:ext cx="1512846" cy="862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1" name="Rectangle 121"/>
          <p:cNvSpPr>
            <a:spLocks noChangeArrowheads="1"/>
          </p:cNvSpPr>
          <p:nvPr/>
        </p:nvSpPr>
        <p:spPr bwMode="auto">
          <a:xfrm>
            <a:off x="6500826" y="2571744"/>
            <a:ext cx="1373690" cy="52064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defTabSz="914093" eaLnBrk="0" hangingPunct="0"/>
            <a:r>
              <a:rPr lang="tr-TR" sz="1400" b="1" dirty="0" err="1">
                <a:solidFill>
                  <a:srgbClr val="000000"/>
                </a:solidFill>
              </a:rPr>
              <a:t>Satınalma</a:t>
            </a:r>
            <a:r>
              <a:rPr lang="tr-TR" sz="1400" b="1" dirty="0">
                <a:solidFill>
                  <a:srgbClr val="000000"/>
                </a:solidFill>
              </a:rPr>
              <a:t> ve </a:t>
            </a:r>
          </a:p>
          <a:p>
            <a:pPr defTabSz="914093" eaLnBrk="0" hangingPunct="0"/>
            <a:r>
              <a:rPr lang="tr-TR" sz="1400" b="1" dirty="0">
                <a:solidFill>
                  <a:srgbClr val="000000"/>
                </a:solidFill>
              </a:rPr>
              <a:t>Stok Yönetimi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aphicFrame>
        <p:nvGraphicFramePr>
          <p:cNvPr id="317562" name="Object 122"/>
          <p:cNvGraphicFramePr>
            <a:graphicFrameLocks/>
          </p:cNvGraphicFramePr>
          <p:nvPr/>
        </p:nvGraphicFramePr>
        <p:xfrm>
          <a:off x="1855260" y="4267887"/>
          <a:ext cx="1224907" cy="91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Microsoft ClipArt Gallery" r:id="rId11" imgW="5244840" imgH="3900240" progId="">
                  <p:embed/>
                </p:oleObj>
              </mc:Choice>
              <mc:Fallback>
                <p:oleObj name="Microsoft ClipArt Gallery" r:id="rId11" imgW="5244840" imgH="3900240" progId="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260" y="4267887"/>
                        <a:ext cx="1224907" cy="910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3" name="Rectangle 123"/>
          <p:cNvSpPr>
            <a:spLocks noChangeArrowheads="1"/>
          </p:cNvSpPr>
          <p:nvPr/>
        </p:nvSpPr>
        <p:spPr bwMode="auto">
          <a:xfrm>
            <a:off x="1103506" y="3766740"/>
            <a:ext cx="1917942" cy="30520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defTabSz="914093" eaLnBrk="0" hangingPunct="0"/>
            <a:r>
              <a:rPr lang="tr-TR" sz="1400" b="1" dirty="0">
                <a:solidFill>
                  <a:srgbClr val="000000"/>
                </a:solidFill>
              </a:rPr>
              <a:t>Teknik Veri Yönetimi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aphicFrame>
        <p:nvGraphicFramePr>
          <p:cNvPr id="317564" name="Object 124"/>
          <p:cNvGraphicFramePr>
            <a:graphicFrameLocks/>
          </p:cNvGraphicFramePr>
          <p:nvPr/>
        </p:nvGraphicFramePr>
        <p:xfrm>
          <a:off x="5786446" y="4071942"/>
          <a:ext cx="1589110" cy="72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Microsoft ClipArt Gallery" r:id="rId13" imgW="5295600" imgH="2423880" progId="">
                  <p:embed/>
                </p:oleObj>
              </mc:Choice>
              <mc:Fallback>
                <p:oleObj name="Microsoft ClipArt Gallery" r:id="rId13" imgW="5295600" imgH="2423880" progId="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4071942"/>
                        <a:ext cx="1589110" cy="725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5" name="Rectangle 125"/>
          <p:cNvSpPr>
            <a:spLocks noChangeArrowheads="1"/>
          </p:cNvSpPr>
          <p:nvPr/>
        </p:nvSpPr>
        <p:spPr bwMode="auto">
          <a:xfrm>
            <a:off x="5763444" y="4766872"/>
            <a:ext cx="1610935" cy="30520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defTabSz="914093" eaLnBrk="0" hangingPunct="0"/>
            <a:r>
              <a:rPr lang="tr-TR" sz="1400" b="1" dirty="0">
                <a:solidFill>
                  <a:srgbClr val="000000"/>
                </a:solidFill>
              </a:rPr>
              <a:t>Lojistik Yönetimi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132" name="131 Grup"/>
          <p:cNvGrpSpPr/>
          <p:nvPr/>
        </p:nvGrpSpPr>
        <p:grpSpPr>
          <a:xfrm>
            <a:off x="400790" y="1116042"/>
            <a:ext cx="8502752" cy="5016313"/>
            <a:chOff x="378212" y="984455"/>
            <a:chExt cx="8502752" cy="5016313"/>
          </a:xfrm>
        </p:grpSpPr>
        <p:sp>
          <p:nvSpPr>
            <p:cNvPr id="317444" name="AutoShape 4"/>
            <p:cNvSpPr>
              <a:spLocks noChangeArrowheads="1"/>
            </p:cNvSpPr>
            <p:nvPr/>
          </p:nvSpPr>
          <p:spPr bwMode="auto">
            <a:xfrm>
              <a:off x="3091061" y="2475123"/>
              <a:ext cx="2756430" cy="2058174"/>
            </a:xfrm>
            <a:prstGeom prst="hexagon">
              <a:avLst>
                <a:gd name="adj" fmla="val 33258"/>
                <a:gd name="vf" fmla="val 115470"/>
              </a:avLst>
            </a:prstGeom>
            <a:solidFill>
              <a:srgbClr val="C0FE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093"/>
              <a:endParaRPr lang="tr-TR" sz="1200">
                <a:latin typeface="Times New Roman" pitchFamily="18" charset="0"/>
              </a:endParaRPr>
            </a:p>
          </p:txBody>
        </p:sp>
        <p:sp>
          <p:nvSpPr>
            <p:cNvPr id="317445" name="Line 5"/>
            <p:cNvSpPr>
              <a:spLocks noChangeShapeType="1"/>
            </p:cNvSpPr>
            <p:nvPr/>
          </p:nvSpPr>
          <p:spPr bwMode="auto">
            <a:xfrm>
              <a:off x="5875507" y="3503436"/>
              <a:ext cx="3005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9392" tIns="44696" rIns="89392" bIns="44696"/>
            <a:lstStyle/>
            <a:p>
              <a:endParaRPr lang="tr-TR"/>
            </a:p>
          </p:txBody>
        </p:sp>
        <p:sp>
          <p:nvSpPr>
            <p:cNvPr id="317446" name="Line 6"/>
            <p:cNvSpPr>
              <a:spLocks noChangeShapeType="1"/>
            </p:cNvSpPr>
            <p:nvPr/>
          </p:nvSpPr>
          <p:spPr bwMode="auto">
            <a:xfrm>
              <a:off x="2466935" y="1006103"/>
              <a:ext cx="1313623" cy="14597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9392" tIns="44696" rIns="89392" bIns="44696"/>
            <a:lstStyle/>
            <a:p>
              <a:endParaRPr lang="tr-TR"/>
            </a:p>
          </p:txBody>
        </p:sp>
        <p:sp>
          <p:nvSpPr>
            <p:cNvPr id="317447" name="Line 7"/>
            <p:cNvSpPr>
              <a:spLocks noChangeShapeType="1"/>
            </p:cNvSpPr>
            <p:nvPr/>
          </p:nvSpPr>
          <p:spPr bwMode="auto">
            <a:xfrm flipH="1">
              <a:off x="5176672" y="984455"/>
              <a:ext cx="1565764" cy="14813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9392" tIns="44696" rIns="89392" bIns="44696"/>
            <a:lstStyle/>
            <a:p>
              <a:endParaRPr lang="tr-TR"/>
            </a:p>
          </p:txBody>
        </p:sp>
        <p:sp>
          <p:nvSpPr>
            <p:cNvPr id="317448" name="Line 8"/>
            <p:cNvSpPr>
              <a:spLocks noChangeShapeType="1"/>
            </p:cNvSpPr>
            <p:nvPr/>
          </p:nvSpPr>
          <p:spPr bwMode="auto">
            <a:xfrm flipV="1">
              <a:off x="2466935" y="4541027"/>
              <a:ext cx="1313623" cy="14597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9392" tIns="44696" rIns="89392" bIns="44696"/>
            <a:lstStyle/>
            <a:p>
              <a:endParaRPr lang="tr-TR"/>
            </a:p>
          </p:txBody>
        </p:sp>
        <p:sp>
          <p:nvSpPr>
            <p:cNvPr id="317449" name="Line 9"/>
            <p:cNvSpPr>
              <a:spLocks noChangeShapeType="1"/>
            </p:cNvSpPr>
            <p:nvPr/>
          </p:nvSpPr>
          <p:spPr bwMode="auto">
            <a:xfrm>
              <a:off x="5176672" y="4541027"/>
              <a:ext cx="1565764" cy="14597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9392" tIns="44696" rIns="89392" bIns="44696"/>
            <a:lstStyle/>
            <a:p>
              <a:endParaRPr lang="tr-TR"/>
            </a:p>
          </p:txBody>
        </p:sp>
        <p:sp>
          <p:nvSpPr>
            <p:cNvPr id="317566" name="Line 126"/>
            <p:cNvSpPr>
              <a:spLocks noChangeShapeType="1"/>
            </p:cNvSpPr>
            <p:nvPr/>
          </p:nvSpPr>
          <p:spPr bwMode="auto">
            <a:xfrm>
              <a:off x="378212" y="3481787"/>
              <a:ext cx="2734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89392" tIns="44696" rIns="89392" bIns="44696"/>
            <a:lstStyle/>
            <a:p>
              <a:endParaRPr lang="tr-TR"/>
            </a:p>
          </p:txBody>
        </p:sp>
      </p:grpSp>
      <p:sp>
        <p:nvSpPr>
          <p:cNvPr id="317567" name="Text Box 127"/>
          <p:cNvSpPr txBox="1">
            <a:spLocks noChangeArrowheads="1"/>
          </p:cNvSpPr>
          <p:nvPr/>
        </p:nvSpPr>
        <p:spPr bwMode="auto">
          <a:xfrm>
            <a:off x="3857620" y="4071942"/>
            <a:ext cx="1643074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ctr" defTabSz="914093"/>
            <a:r>
              <a:rPr lang="tr-TR" sz="1600" b="1" dirty="0">
                <a:solidFill>
                  <a:schemeClr val="accent2"/>
                </a:solidFill>
                <a:latin typeface="Times New Roman" pitchFamily="18" charset="0"/>
              </a:rPr>
              <a:t>İmalat Kaynak</a:t>
            </a:r>
          </a:p>
          <a:p>
            <a:pPr algn="ctr" defTabSz="914093"/>
            <a:r>
              <a:rPr lang="tr-TR" sz="1600" b="1" dirty="0">
                <a:solidFill>
                  <a:schemeClr val="accent2"/>
                </a:solidFill>
                <a:latin typeface="Times New Roman" pitchFamily="18" charset="0"/>
              </a:rPr>
              <a:t>Planlanması</a:t>
            </a:r>
            <a:endParaRPr lang="en-US" sz="1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29" name="1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130" name="12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131" name="13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  <p:sp>
        <p:nvSpPr>
          <p:cNvPr id="317553" name="Rectangle 113"/>
          <p:cNvSpPr>
            <a:spLocks noChangeArrowheads="1"/>
          </p:cNvSpPr>
          <p:nvPr/>
        </p:nvSpPr>
        <p:spPr bwMode="auto">
          <a:xfrm>
            <a:off x="3699751" y="2714620"/>
            <a:ext cx="1785950" cy="30520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 lIns="90478" tIns="44445" rIns="90478" bIns="44445">
            <a:spAutoFit/>
          </a:bodyPr>
          <a:lstStyle/>
          <a:p>
            <a:pPr defTabSz="914093" eaLnBrk="0" hangingPunct="0"/>
            <a:r>
              <a:rPr lang="tr-TR" sz="1400" b="1" dirty="0" smtClean="0">
                <a:solidFill>
                  <a:srgbClr val="000000"/>
                </a:solidFill>
              </a:rPr>
              <a:t>Üretim  </a:t>
            </a:r>
            <a:r>
              <a:rPr lang="tr-TR" sz="1400" b="1" dirty="0">
                <a:solidFill>
                  <a:srgbClr val="000000"/>
                </a:solidFill>
              </a:rPr>
              <a:t>Yönetimi</a:t>
            </a: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317568" name="Picture 128" descr="j0342981"/>
          <p:cNvPicPr>
            <a:picLocks noGrp="1" noChangeAspect="1" noChangeArrowheads="1"/>
          </p:cNvPicPr>
          <p:nvPr>
            <p:ph idx="1"/>
          </p:nvPr>
        </p:nvPicPr>
        <p:blipFill>
          <a:blip r:embed="rId15" cstate="print"/>
          <a:srcRect/>
          <a:stretch>
            <a:fillRect/>
          </a:stretch>
        </p:blipFill>
        <p:spPr>
          <a:xfrm>
            <a:off x="3629503" y="4000504"/>
            <a:ext cx="370993" cy="434841"/>
          </a:xfrm>
          <a:noFill/>
          <a:ln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643306" y="3000372"/>
            <a:ext cx="1629578" cy="782139"/>
            <a:chOff x="2125" y="2078"/>
            <a:chExt cx="1292" cy="663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089" y="2078"/>
              <a:ext cx="141" cy="533"/>
              <a:chOff x="3089" y="2078"/>
              <a:chExt cx="141" cy="533"/>
            </a:xfrm>
          </p:grpSpPr>
          <p:sp>
            <p:nvSpPr>
              <p:cNvPr id="317452" name="Freeform 12"/>
              <p:cNvSpPr>
                <a:spLocks/>
              </p:cNvSpPr>
              <p:nvPr/>
            </p:nvSpPr>
            <p:spPr bwMode="auto">
              <a:xfrm>
                <a:off x="3089" y="2078"/>
                <a:ext cx="50" cy="53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85"/>
                  </a:cxn>
                  <a:cxn ang="0">
                    <a:pos x="9" y="85"/>
                  </a:cxn>
                  <a:cxn ang="0">
                    <a:pos x="9" y="169"/>
                  </a:cxn>
                  <a:cxn ang="0">
                    <a:pos x="5" y="169"/>
                  </a:cxn>
                  <a:cxn ang="0">
                    <a:pos x="5" y="248"/>
                  </a:cxn>
                  <a:cxn ang="0">
                    <a:pos x="3" y="248"/>
                  </a:cxn>
                  <a:cxn ang="0">
                    <a:pos x="3" y="355"/>
                  </a:cxn>
                  <a:cxn ang="0">
                    <a:pos x="0" y="355"/>
                  </a:cxn>
                  <a:cxn ang="0">
                    <a:pos x="0" y="532"/>
                  </a:cxn>
                  <a:cxn ang="0">
                    <a:pos x="27" y="532"/>
                  </a:cxn>
                  <a:cxn ang="0">
                    <a:pos x="49" y="354"/>
                  </a:cxn>
                  <a:cxn ang="0">
                    <a:pos x="49" y="248"/>
                  </a:cxn>
                  <a:cxn ang="0">
                    <a:pos x="47" y="248"/>
                  </a:cxn>
                  <a:cxn ang="0">
                    <a:pos x="47" y="169"/>
                  </a:cxn>
                  <a:cxn ang="0">
                    <a:pos x="44" y="169"/>
                  </a:cxn>
                  <a:cxn ang="0">
                    <a:pos x="44" y="85"/>
                  </a:cxn>
                  <a:cxn ang="0">
                    <a:pos x="40" y="85"/>
                  </a:cxn>
                  <a:cxn ang="0">
                    <a:pos x="40" y="0"/>
                  </a:cxn>
                  <a:cxn ang="0">
                    <a:pos x="13" y="0"/>
                  </a:cxn>
                </a:cxnLst>
                <a:rect l="0" t="0" r="r" b="b"/>
                <a:pathLst>
                  <a:path w="50" h="533">
                    <a:moveTo>
                      <a:pt x="13" y="0"/>
                    </a:moveTo>
                    <a:lnTo>
                      <a:pt x="13" y="85"/>
                    </a:lnTo>
                    <a:lnTo>
                      <a:pt x="9" y="85"/>
                    </a:lnTo>
                    <a:lnTo>
                      <a:pt x="9" y="169"/>
                    </a:lnTo>
                    <a:lnTo>
                      <a:pt x="5" y="169"/>
                    </a:lnTo>
                    <a:lnTo>
                      <a:pt x="5" y="248"/>
                    </a:lnTo>
                    <a:lnTo>
                      <a:pt x="3" y="248"/>
                    </a:lnTo>
                    <a:lnTo>
                      <a:pt x="3" y="355"/>
                    </a:lnTo>
                    <a:lnTo>
                      <a:pt x="0" y="355"/>
                    </a:lnTo>
                    <a:lnTo>
                      <a:pt x="0" y="532"/>
                    </a:lnTo>
                    <a:lnTo>
                      <a:pt x="27" y="532"/>
                    </a:lnTo>
                    <a:lnTo>
                      <a:pt x="49" y="354"/>
                    </a:lnTo>
                    <a:lnTo>
                      <a:pt x="49" y="248"/>
                    </a:lnTo>
                    <a:lnTo>
                      <a:pt x="47" y="248"/>
                    </a:lnTo>
                    <a:lnTo>
                      <a:pt x="47" y="169"/>
                    </a:lnTo>
                    <a:lnTo>
                      <a:pt x="44" y="169"/>
                    </a:lnTo>
                    <a:lnTo>
                      <a:pt x="44" y="85"/>
                    </a:lnTo>
                    <a:lnTo>
                      <a:pt x="40" y="85"/>
                    </a:lnTo>
                    <a:lnTo>
                      <a:pt x="40" y="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FCFEB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7453" name="Freeform 13"/>
              <p:cNvSpPr>
                <a:spLocks/>
              </p:cNvSpPr>
              <p:nvPr/>
            </p:nvSpPr>
            <p:spPr bwMode="auto">
              <a:xfrm>
                <a:off x="3177" y="2078"/>
                <a:ext cx="53" cy="53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85"/>
                  </a:cxn>
                  <a:cxn ang="0">
                    <a:pos x="9" y="85"/>
                  </a:cxn>
                  <a:cxn ang="0">
                    <a:pos x="9" y="169"/>
                  </a:cxn>
                  <a:cxn ang="0">
                    <a:pos x="5" y="169"/>
                  </a:cxn>
                  <a:cxn ang="0">
                    <a:pos x="5" y="248"/>
                  </a:cxn>
                  <a:cxn ang="0">
                    <a:pos x="3" y="248"/>
                  </a:cxn>
                  <a:cxn ang="0">
                    <a:pos x="3" y="355"/>
                  </a:cxn>
                  <a:cxn ang="0">
                    <a:pos x="0" y="355"/>
                  </a:cxn>
                  <a:cxn ang="0">
                    <a:pos x="0" y="532"/>
                  </a:cxn>
                  <a:cxn ang="0">
                    <a:pos x="52" y="532"/>
                  </a:cxn>
                  <a:cxn ang="0">
                    <a:pos x="52" y="355"/>
                  </a:cxn>
                  <a:cxn ang="0">
                    <a:pos x="50" y="355"/>
                  </a:cxn>
                  <a:cxn ang="0">
                    <a:pos x="49" y="248"/>
                  </a:cxn>
                  <a:cxn ang="0">
                    <a:pos x="47" y="248"/>
                  </a:cxn>
                  <a:cxn ang="0">
                    <a:pos x="47" y="169"/>
                  </a:cxn>
                  <a:cxn ang="0">
                    <a:pos x="44" y="169"/>
                  </a:cxn>
                  <a:cxn ang="0">
                    <a:pos x="44" y="85"/>
                  </a:cxn>
                  <a:cxn ang="0">
                    <a:pos x="40" y="85"/>
                  </a:cxn>
                  <a:cxn ang="0">
                    <a:pos x="40" y="0"/>
                  </a:cxn>
                  <a:cxn ang="0">
                    <a:pos x="13" y="0"/>
                  </a:cxn>
                </a:cxnLst>
                <a:rect l="0" t="0" r="r" b="b"/>
                <a:pathLst>
                  <a:path w="53" h="533">
                    <a:moveTo>
                      <a:pt x="13" y="0"/>
                    </a:moveTo>
                    <a:lnTo>
                      <a:pt x="13" y="85"/>
                    </a:lnTo>
                    <a:lnTo>
                      <a:pt x="9" y="85"/>
                    </a:lnTo>
                    <a:lnTo>
                      <a:pt x="9" y="169"/>
                    </a:lnTo>
                    <a:lnTo>
                      <a:pt x="5" y="169"/>
                    </a:lnTo>
                    <a:lnTo>
                      <a:pt x="5" y="248"/>
                    </a:lnTo>
                    <a:lnTo>
                      <a:pt x="3" y="248"/>
                    </a:lnTo>
                    <a:lnTo>
                      <a:pt x="3" y="355"/>
                    </a:lnTo>
                    <a:lnTo>
                      <a:pt x="0" y="355"/>
                    </a:lnTo>
                    <a:lnTo>
                      <a:pt x="0" y="532"/>
                    </a:lnTo>
                    <a:lnTo>
                      <a:pt x="52" y="532"/>
                    </a:lnTo>
                    <a:lnTo>
                      <a:pt x="52" y="355"/>
                    </a:lnTo>
                    <a:lnTo>
                      <a:pt x="50" y="355"/>
                    </a:lnTo>
                    <a:lnTo>
                      <a:pt x="49" y="248"/>
                    </a:lnTo>
                    <a:lnTo>
                      <a:pt x="47" y="248"/>
                    </a:lnTo>
                    <a:lnTo>
                      <a:pt x="47" y="169"/>
                    </a:lnTo>
                    <a:lnTo>
                      <a:pt x="44" y="169"/>
                    </a:lnTo>
                    <a:lnTo>
                      <a:pt x="44" y="85"/>
                    </a:lnTo>
                    <a:lnTo>
                      <a:pt x="40" y="85"/>
                    </a:lnTo>
                    <a:lnTo>
                      <a:pt x="40" y="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FCFEB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199" y="2505"/>
              <a:ext cx="218" cy="216"/>
              <a:chOff x="3199" y="2505"/>
              <a:chExt cx="218" cy="216"/>
            </a:xfrm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3199" y="2505"/>
                <a:ext cx="218" cy="216"/>
                <a:chOff x="3199" y="2505"/>
                <a:chExt cx="218" cy="216"/>
              </a:xfrm>
            </p:grpSpPr>
            <p:grpSp>
              <p:nvGrpSpPr>
                <p:cNvPr id="6" name="Group 16"/>
                <p:cNvGrpSpPr>
                  <a:grpSpLocks/>
                </p:cNvGrpSpPr>
                <p:nvPr/>
              </p:nvGrpSpPr>
              <p:grpSpPr bwMode="auto">
                <a:xfrm>
                  <a:off x="3256" y="2505"/>
                  <a:ext cx="55" cy="98"/>
                  <a:chOff x="3256" y="2505"/>
                  <a:chExt cx="55" cy="98"/>
                </a:xfrm>
              </p:grpSpPr>
              <p:sp>
                <p:nvSpPr>
                  <p:cNvPr id="31745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269" y="2505"/>
                    <a:ext cx="30" cy="12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45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256" y="2523"/>
                    <a:ext cx="55" cy="80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7" name="Group 19"/>
                <p:cNvGrpSpPr>
                  <a:grpSpLocks/>
                </p:cNvGrpSpPr>
                <p:nvPr/>
              </p:nvGrpSpPr>
              <p:grpSpPr bwMode="auto">
                <a:xfrm>
                  <a:off x="3199" y="2608"/>
                  <a:ext cx="218" cy="113"/>
                  <a:chOff x="3199" y="2608"/>
                  <a:chExt cx="218" cy="113"/>
                </a:xfrm>
              </p:grpSpPr>
              <p:sp>
                <p:nvSpPr>
                  <p:cNvPr id="31746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621"/>
                    <a:ext cx="203" cy="100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4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608"/>
                    <a:ext cx="218" cy="7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3224" y="2639"/>
                <a:ext cx="163" cy="62"/>
                <a:chOff x="3224" y="2639"/>
                <a:chExt cx="163" cy="62"/>
              </a:xfrm>
            </p:grpSpPr>
            <p:sp>
              <p:nvSpPr>
                <p:cNvPr id="317463" name="Rectangle 23"/>
                <p:cNvSpPr>
                  <a:spLocks noChangeArrowheads="1"/>
                </p:cNvSpPr>
                <p:nvPr/>
              </p:nvSpPr>
              <p:spPr bwMode="auto">
                <a:xfrm>
                  <a:off x="3224" y="2639"/>
                  <a:ext cx="32" cy="62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64" name="Rectangle 24"/>
                <p:cNvSpPr>
                  <a:spLocks noChangeArrowheads="1"/>
                </p:cNvSpPr>
                <p:nvPr/>
              </p:nvSpPr>
              <p:spPr bwMode="auto">
                <a:xfrm>
                  <a:off x="3355" y="2639"/>
                  <a:ext cx="32" cy="62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65" name="Rectangle 25"/>
                <p:cNvSpPr>
                  <a:spLocks noChangeArrowheads="1"/>
                </p:cNvSpPr>
                <p:nvPr/>
              </p:nvSpPr>
              <p:spPr bwMode="auto">
                <a:xfrm>
                  <a:off x="3290" y="2639"/>
                  <a:ext cx="32" cy="62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2125" y="2571"/>
              <a:ext cx="218" cy="150"/>
              <a:chOff x="2125" y="2571"/>
              <a:chExt cx="218" cy="150"/>
            </a:xfrm>
          </p:grpSpPr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125" y="2571"/>
                <a:ext cx="218" cy="150"/>
                <a:chOff x="2125" y="2571"/>
                <a:chExt cx="218" cy="150"/>
              </a:xfrm>
            </p:grpSpPr>
            <p:sp>
              <p:nvSpPr>
                <p:cNvPr id="317468" name="Rectangle 28"/>
                <p:cNvSpPr>
                  <a:spLocks noChangeArrowheads="1"/>
                </p:cNvSpPr>
                <p:nvPr/>
              </p:nvSpPr>
              <p:spPr bwMode="auto">
                <a:xfrm>
                  <a:off x="2258" y="2571"/>
                  <a:ext cx="60" cy="32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grpSp>
              <p:nvGrpSpPr>
                <p:cNvPr id="11" name="Group 29"/>
                <p:cNvGrpSpPr>
                  <a:grpSpLocks/>
                </p:cNvGrpSpPr>
                <p:nvPr/>
              </p:nvGrpSpPr>
              <p:grpSpPr bwMode="auto">
                <a:xfrm>
                  <a:off x="2125" y="2608"/>
                  <a:ext cx="218" cy="113"/>
                  <a:chOff x="2125" y="2608"/>
                  <a:chExt cx="218" cy="113"/>
                </a:xfrm>
              </p:grpSpPr>
              <p:sp>
                <p:nvSpPr>
                  <p:cNvPr id="31747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132" y="2621"/>
                    <a:ext cx="203" cy="100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47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125" y="2608"/>
                    <a:ext cx="218" cy="7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2147" y="2639"/>
                <a:ext cx="171" cy="62"/>
                <a:chOff x="2147" y="2639"/>
                <a:chExt cx="171" cy="62"/>
              </a:xfrm>
            </p:grpSpPr>
            <p:sp>
              <p:nvSpPr>
                <p:cNvPr id="317473" name="Rectangle 33"/>
                <p:cNvSpPr>
                  <a:spLocks noChangeArrowheads="1"/>
                </p:cNvSpPr>
                <p:nvPr/>
              </p:nvSpPr>
              <p:spPr bwMode="auto">
                <a:xfrm>
                  <a:off x="2278" y="2639"/>
                  <a:ext cx="40" cy="62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74" name="Rectangle 34"/>
                <p:cNvSpPr>
                  <a:spLocks noChangeArrowheads="1"/>
                </p:cNvSpPr>
                <p:nvPr/>
              </p:nvSpPr>
              <p:spPr bwMode="auto">
                <a:xfrm>
                  <a:off x="2147" y="2639"/>
                  <a:ext cx="40" cy="62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75" name="Rectangle 35"/>
                <p:cNvSpPr>
                  <a:spLocks noChangeArrowheads="1"/>
                </p:cNvSpPr>
                <p:nvPr/>
              </p:nvSpPr>
              <p:spPr bwMode="auto">
                <a:xfrm>
                  <a:off x="2213" y="2639"/>
                  <a:ext cx="39" cy="62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2323" y="2364"/>
              <a:ext cx="888" cy="377"/>
              <a:chOff x="2323" y="2364"/>
              <a:chExt cx="888" cy="377"/>
            </a:xfrm>
          </p:grpSpPr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323" y="2364"/>
                <a:ext cx="888" cy="377"/>
                <a:chOff x="2323" y="2364"/>
                <a:chExt cx="888" cy="377"/>
              </a:xfrm>
            </p:grpSpPr>
            <p:sp>
              <p:nvSpPr>
                <p:cNvPr id="317478" name="Rectangle 38"/>
                <p:cNvSpPr>
                  <a:spLocks noChangeArrowheads="1"/>
                </p:cNvSpPr>
                <p:nvPr/>
              </p:nvSpPr>
              <p:spPr bwMode="auto">
                <a:xfrm>
                  <a:off x="2339" y="2427"/>
                  <a:ext cx="857" cy="314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79" name="Rectangle 39"/>
                <p:cNvSpPr>
                  <a:spLocks noChangeArrowheads="1"/>
                </p:cNvSpPr>
                <p:nvPr/>
              </p:nvSpPr>
              <p:spPr bwMode="auto">
                <a:xfrm>
                  <a:off x="2555" y="2374"/>
                  <a:ext cx="52" cy="27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80" name="Rectangle 40"/>
                <p:cNvSpPr>
                  <a:spLocks noChangeArrowheads="1"/>
                </p:cNvSpPr>
                <p:nvPr/>
              </p:nvSpPr>
              <p:spPr bwMode="auto">
                <a:xfrm>
                  <a:off x="2713" y="2364"/>
                  <a:ext cx="75" cy="42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81" name="Rectangle 41"/>
                <p:cNvSpPr>
                  <a:spLocks noChangeArrowheads="1"/>
                </p:cNvSpPr>
                <p:nvPr/>
              </p:nvSpPr>
              <p:spPr bwMode="auto">
                <a:xfrm>
                  <a:off x="2323" y="2409"/>
                  <a:ext cx="888" cy="15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82" name="Rectangle 42"/>
                <p:cNvSpPr>
                  <a:spLocks noChangeArrowheads="1"/>
                </p:cNvSpPr>
                <p:nvPr/>
              </p:nvSpPr>
              <p:spPr bwMode="auto">
                <a:xfrm>
                  <a:off x="2339" y="2586"/>
                  <a:ext cx="857" cy="1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5" name="Group 43"/>
              <p:cNvGrpSpPr>
                <a:grpSpLocks/>
              </p:cNvGrpSpPr>
              <p:nvPr/>
            </p:nvGrpSpPr>
            <p:grpSpPr bwMode="auto">
              <a:xfrm>
                <a:off x="2354" y="2455"/>
                <a:ext cx="818" cy="259"/>
                <a:chOff x="2354" y="2455"/>
                <a:chExt cx="818" cy="259"/>
              </a:xfrm>
            </p:grpSpPr>
            <p:grpSp>
              <p:nvGrpSpPr>
                <p:cNvPr id="16" name="Group 44"/>
                <p:cNvGrpSpPr>
                  <a:grpSpLocks/>
                </p:cNvGrpSpPr>
                <p:nvPr/>
              </p:nvGrpSpPr>
              <p:grpSpPr bwMode="auto">
                <a:xfrm>
                  <a:off x="2474" y="2613"/>
                  <a:ext cx="98" cy="101"/>
                  <a:chOff x="2474" y="2613"/>
                  <a:chExt cx="98" cy="101"/>
                </a:xfrm>
              </p:grpSpPr>
              <p:sp>
                <p:nvSpPr>
                  <p:cNvPr id="31748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479" y="2616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48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2710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48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524" y="2613"/>
                    <a:ext cx="0" cy="9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48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76" y="2661"/>
                    <a:ext cx="96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17" name="Group 49"/>
                <p:cNvGrpSpPr>
                  <a:grpSpLocks/>
                </p:cNvGrpSpPr>
                <p:nvPr/>
              </p:nvGrpSpPr>
              <p:grpSpPr bwMode="auto">
                <a:xfrm>
                  <a:off x="2595" y="2613"/>
                  <a:ext cx="98" cy="101"/>
                  <a:chOff x="2595" y="2613"/>
                  <a:chExt cx="98" cy="101"/>
                </a:xfrm>
              </p:grpSpPr>
              <p:sp>
                <p:nvSpPr>
                  <p:cNvPr id="31749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600" y="2616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49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595" y="2710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49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644" y="2613"/>
                    <a:ext cx="1" cy="9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49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597" y="2661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18" name="Group 54"/>
                <p:cNvGrpSpPr>
                  <a:grpSpLocks/>
                </p:cNvGrpSpPr>
                <p:nvPr/>
              </p:nvGrpSpPr>
              <p:grpSpPr bwMode="auto">
                <a:xfrm>
                  <a:off x="3072" y="2613"/>
                  <a:ext cx="98" cy="101"/>
                  <a:chOff x="3072" y="2613"/>
                  <a:chExt cx="98" cy="101"/>
                </a:xfrm>
              </p:grpSpPr>
              <p:sp>
                <p:nvSpPr>
                  <p:cNvPr id="31749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077" y="2616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49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710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49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122" y="2613"/>
                    <a:ext cx="0" cy="9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49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075" y="2661"/>
                    <a:ext cx="9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19" name="Group 59"/>
                <p:cNvGrpSpPr>
                  <a:grpSpLocks/>
                </p:cNvGrpSpPr>
                <p:nvPr/>
              </p:nvGrpSpPr>
              <p:grpSpPr bwMode="auto">
                <a:xfrm>
                  <a:off x="2354" y="2613"/>
                  <a:ext cx="97" cy="101"/>
                  <a:chOff x="2354" y="2613"/>
                  <a:chExt cx="97" cy="101"/>
                </a:xfrm>
              </p:grpSpPr>
              <p:sp>
                <p:nvSpPr>
                  <p:cNvPr id="31750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359" y="2616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0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354" y="2710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0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404" y="2613"/>
                    <a:ext cx="0" cy="9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0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356" y="2661"/>
                    <a:ext cx="95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0" name="Group 64"/>
                <p:cNvGrpSpPr>
                  <a:grpSpLocks/>
                </p:cNvGrpSpPr>
                <p:nvPr/>
              </p:nvGrpSpPr>
              <p:grpSpPr bwMode="auto">
                <a:xfrm>
                  <a:off x="2716" y="2455"/>
                  <a:ext cx="98" cy="100"/>
                  <a:chOff x="2716" y="2455"/>
                  <a:chExt cx="98" cy="100"/>
                </a:xfrm>
              </p:grpSpPr>
              <p:sp>
                <p:nvSpPr>
                  <p:cNvPr id="31750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57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0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716" y="2551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07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766" y="2455"/>
                    <a:ext cx="0" cy="9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0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719" y="2503"/>
                    <a:ext cx="9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1" name="Group 69"/>
                <p:cNvGrpSpPr>
                  <a:grpSpLocks/>
                </p:cNvGrpSpPr>
                <p:nvPr/>
              </p:nvGrpSpPr>
              <p:grpSpPr bwMode="auto">
                <a:xfrm>
                  <a:off x="2833" y="2613"/>
                  <a:ext cx="98" cy="101"/>
                  <a:chOff x="2833" y="2613"/>
                  <a:chExt cx="98" cy="101"/>
                </a:xfrm>
              </p:grpSpPr>
              <p:sp>
                <p:nvSpPr>
                  <p:cNvPr id="317510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838" y="2616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11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833" y="2710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1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883" y="2613"/>
                    <a:ext cx="0" cy="9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1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836" y="2661"/>
                    <a:ext cx="9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2" name="Group 74"/>
                <p:cNvGrpSpPr>
                  <a:grpSpLocks/>
                </p:cNvGrpSpPr>
                <p:nvPr/>
              </p:nvGrpSpPr>
              <p:grpSpPr bwMode="auto">
                <a:xfrm>
                  <a:off x="2953" y="2613"/>
                  <a:ext cx="98" cy="101"/>
                  <a:chOff x="2953" y="2613"/>
                  <a:chExt cx="98" cy="101"/>
                </a:xfrm>
              </p:grpSpPr>
              <p:sp>
                <p:nvSpPr>
                  <p:cNvPr id="317515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958" y="2616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1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953" y="2710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1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003" y="2613"/>
                    <a:ext cx="0" cy="9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1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955" y="2661"/>
                    <a:ext cx="96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3" name="Group 79"/>
                <p:cNvGrpSpPr>
                  <a:grpSpLocks/>
                </p:cNvGrpSpPr>
                <p:nvPr/>
              </p:nvGrpSpPr>
              <p:grpSpPr bwMode="auto">
                <a:xfrm>
                  <a:off x="2475" y="2455"/>
                  <a:ext cx="98" cy="100"/>
                  <a:chOff x="2475" y="2455"/>
                  <a:chExt cx="98" cy="100"/>
                </a:xfrm>
              </p:grpSpPr>
              <p:sp>
                <p:nvSpPr>
                  <p:cNvPr id="31752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480" y="2457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2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475" y="2551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22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525" y="2455"/>
                    <a:ext cx="0" cy="9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2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478" y="2503"/>
                    <a:ext cx="9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4" name="Group 84"/>
                <p:cNvGrpSpPr>
                  <a:grpSpLocks/>
                </p:cNvGrpSpPr>
                <p:nvPr/>
              </p:nvGrpSpPr>
              <p:grpSpPr bwMode="auto">
                <a:xfrm>
                  <a:off x="2596" y="2455"/>
                  <a:ext cx="98" cy="100"/>
                  <a:chOff x="2596" y="2455"/>
                  <a:chExt cx="98" cy="100"/>
                </a:xfrm>
              </p:grpSpPr>
              <p:sp>
                <p:nvSpPr>
                  <p:cNvPr id="3175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457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596" y="2551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2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646" y="2455"/>
                    <a:ext cx="0" cy="9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28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598" y="2503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5" name="Group 89"/>
                <p:cNvGrpSpPr>
                  <a:grpSpLocks/>
                </p:cNvGrpSpPr>
                <p:nvPr/>
              </p:nvGrpSpPr>
              <p:grpSpPr bwMode="auto">
                <a:xfrm>
                  <a:off x="3074" y="2455"/>
                  <a:ext cx="98" cy="100"/>
                  <a:chOff x="3074" y="2455"/>
                  <a:chExt cx="98" cy="100"/>
                </a:xfrm>
              </p:grpSpPr>
              <p:sp>
                <p:nvSpPr>
                  <p:cNvPr id="317530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079" y="2457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3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074" y="2551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3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124" y="2455"/>
                    <a:ext cx="0" cy="9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3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076" y="2503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6" name="Group 94"/>
                <p:cNvGrpSpPr>
                  <a:grpSpLocks/>
                </p:cNvGrpSpPr>
                <p:nvPr/>
              </p:nvGrpSpPr>
              <p:grpSpPr bwMode="auto">
                <a:xfrm>
                  <a:off x="2355" y="2455"/>
                  <a:ext cx="99" cy="100"/>
                  <a:chOff x="2355" y="2455"/>
                  <a:chExt cx="99" cy="100"/>
                </a:xfrm>
              </p:grpSpPr>
              <p:sp>
                <p:nvSpPr>
                  <p:cNvPr id="317535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360" y="2457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36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355" y="2551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37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405" y="2455"/>
                    <a:ext cx="0" cy="9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38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358" y="2503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7" name="Group 99"/>
                <p:cNvGrpSpPr>
                  <a:grpSpLocks/>
                </p:cNvGrpSpPr>
                <p:nvPr/>
              </p:nvGrpSpPr>
              <p:grpSpPr bwMode="auto">
                <a:xfrm>
                  <a:off x="2835" y="2455"/>
                  <a:ext cx="98" cy="100"/>
                  <a:chOff x="2835" y="2455"/>
                  <a:chExt cx="98" cy="100"/>
                </a:xfrm>
              </p:grpSpPr>
              <p:sp>
                <p:nvSpPr>
                  <p:cNvPr id="317540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2840" y="2457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835" y="2551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4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885" y="2455"/>
                    <a:ext cx="0" cy="9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4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837" y="2503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8" name="Group 104"/>
                <p:cNvGrpSpPr>
                  <a:grpSpLocks/>
                </p:cNvGrpSpPr>
                <p:nvPr/>
              </p:nvGrpSpPr>
              <p:grpSpPr bwMode="auto">
                <a:xfrm>
                  <a:off x="2954" y="2455"/>
                  <a:ext cx="98" cy="100"/>
                  <a:chOff x="2954" y="2455"/>
                  <a:chExt cx="98" cy="100"/>
                </a:xfrm>
              </p:grpSpPr>
              <p:sp>
                <p:nvSpPr>
                  <p:cNvPr id="31754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959" y="2457"/>
                    <a:ext cx="85" cy="85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4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2551"/>
                    <a:ext cx="95" cy="4"/>
                  </a:xfrm>
                  <a:prstGeom prst="rect">
                    <a:avLst/>
                  </a:prstGeom>
                  <a:solidFill>
                    <a:srgbClr val="FCFEB9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31754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004" y="2455"/>
                    <a:ext cx="0" cy="9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1754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956" y="2503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29" name="Group 109"/>
              <p:cNvGrpSpPr>
                <a:grpSpLocks/>
              </p:cNvGrpSpPr>
              <p:nvPr/>
            </p:nvGrpSpPr>
            <p:grpSpPr bwMode="auto">
              <a:xfrm>
                <a:off x="2718" y="2606"/>
                <a:ext cx="89" cy="134"/>
                <a:chOff x="2718" y="2606"/>
                <a:chExt cx="89" cy="134"/>
              </a:xfrm>
            </p:grpSpPr>
            <p:sp>
              <p:nvSpPr>
                <p:cNvPr id="317550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18" y="2606"/>
                  <a:ext cx="89" cy="134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551" name="Rectangle 111"/>
                <p:cNvSpPr>
                  <a:spLocks noChangeArrowheads="1"/>
                </p:cNvSpPr>
                <p:nvPr/>
              </p:nvSpPr>
              <p:spPr bwMode="auto">
                <a:xfrm>
                  <a:off x="2729" y="2621"/>
                  <a:ext cx="65" cy="111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552" name="Oval 112"/>
                <p:cNvSpPr>
                  <a:spLocks noChangeArrowheads="1"/>
                </p:cNvSpPr>
                <p:nvPr/>
              </p:nvSpPr>
              <p:spPr bwMode="auto">
                <a:xfrm>
                  <a:off x="2787" y="2678"/>
                  <a:ext cx="2" cy="1"/>
                </a:xfrm>
                <a:prstGeom prst="ellipse">
                  <a:avLst/>
                </a:prstGeom>
                <a:solidFill>
                  <a:srgbClr val="FCFEB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tr-TR"/>
              <a:t>KK</a:t>
            </a:r>
            <a:r>
              <a:rPr lang="en-US"/>
              <a:t>P s</a:t>
            </a:r>
            <a:r>
              <a:rPr lang="tr-TR"/>
              <a:t>i</a:t>
            </a:r>
            <a:r>
              <a:rPr lang="en-US"/>
              <a:t>stem</a:t>
            </a:r>
            <a:r>
              <a:rPr lang="tr-TR"/>
              <a:t>leri</a:t>
            </a:r>
            <a:r>
              <a:rPr lang="en-US"/>
              <a:t>: </a:t>
            </a:r>
            <a:r>
              <a:rPr lang="tr-TR"/>
              <a:t>temel gereksinimler</a:t>
            </a:r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689497" y="974192"/>
            <a:ext cx="7771232" cy="505033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300"/>
              <a:t>İşletmeler</a:t>
            </a:r>
            <a:r>
              <a:rPr lang="en-US" sz="2300"/>
              <a:t> </a:t>
            </a:r>
            <a:r>
              <a:rPr lang="tr-TR" sz="2300" u="sng"/>
              <a:t>muhasebe</a:t>
            </a:r>
            <a:r>
              <a:rPr lang="en-US" sz="2300"/>
              <a:t> </a:t>
            </a:r>
            <a:r>
              <a:rPr lang="tr-TR" sz="2300"/>
              <a:t>yazılımları ve</a:t>
            </a:r>
            <a:r>
              <a:rPr lang="tr-TR" sz="2300" u="sng"/>
              <a:t> kurumsal</a:t>
            </a:r>
            <a:r>
              <a:rPr lang="en-US" sz="2300"/>
              <a:t> </a:t>
            </a:r>
            <a:r>
              <a:rPr lang="tr-TR" sz="2300"/>
              <a:t>yazılımlara ihtiyaç duyarlar</a:t>
            </a:r>
            <a:r>
              <a:rPr lang="en-US" sz="2300"/>
              <a:t>.</a:t>
            </a:r>
            <a:endParaRPr lang="tr-TR" sz="2300"/>
          </a:p>
          <a:p>
            <a:pPr>
              <a:lnSpc>
                <a:spcPct val="80000"/>
              </a:lnSpc>
              <a:buFontTx/>
              <a:buNone/>
            </a:pPr>
            <a:endParaRPr lang="en-US" sz="2300"/>
          </a:p>
          <a:p>
            <a:pPr>
              <a:lnSpc>
                <a:spcPct val="80000"/>
              </a:lnSpc>
            </a:pPr>
            <a:r>
              <a:rPr lang="tr-TR" sz="2000"/>
              <a:t>Entegre </a:t>
            </a:r>
            <a:r>
              <a:rPr lang="tr-TR" sz="2000">
                <a:solidFill>
                  <a:schemeClr val="accent2"/>
                </a:solidFill>
              </a:rPr>
              <a:t>muhasebe</a:t>
            </a:r>
            <a:r>
              <a:rPr lang="tr-TR" sz="2000"/>
              <a:t> (klasik) </a:t>
            </a:r>
            <a:r>
              <a:rPr lang="tr-TR" sz="2000">
                <a:solidFill>
                  <a:schemeClr val="accent2"/>
                </a:solidFill>
              </a:rPr>
              <a:t>programları</a:t>
            </a:r>
            <a:r>
              <a:rPr lang="tr-TR" sz="2000"/>
              <a:t> tüm muhasebe işlemlerini halleder.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/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accent2"/>
                </a:solidFill>
              </a:rPr>
              <a:t>Kurumsal yazılımlar</a:t>
            </a:r>
            <a:r>
              <a:rPr lang="tr-TR" sz="2000"/>
              <a:t>, üretim planlama, malzeme ihtiyaç planlaması,  montaj dengelemesi, tezgah çizelgelemesi, ve endüstriye özel uygulamalar(örnek kesim planı)dan oluşur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accent2"/>
                </a:solidFill>
              </a:rPr>
              <a:t>KKP, Kurumsal Kaynak Planlaması</a:t>
            </a:r>
            <a:endParaRPr lang="en-US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900"/>
              <a:t>İşletmelerin tüm süreçlerine ilişkin (klasik+maliyet) entegre muhasebe bakış açısı</a:t>
            </a:r>
            <a:endParaRPr lang="en-US" sz="1900"/>
          </a:p>
          <a:p>
            <a:pPr lvl="1">
              <a:lnSpc>
                <a:spcPct val="80000"/>
              </a:lnSpc>
            </a:pPr>
            <a:r>
              <a:rPr lang="tr-TR" sz="1900"/>
              <a:t>Finasal veri yanında üretim verisini entegre yapılandırıp işler</a:t>
            </a:r>
          </a:p>
          <a:p>
            <a:pPr lvl="1">
              <a:lnSpc>
                <a:spcPct val="80000"/>
              </a:lnSpc>
            </a:pPr>
            <a:r>
              <a:rPr lang="tr-TR" sz="1900"/>
              <a:t>Süreyi enazlamaya prodüktiviteyi ençoklamaya çalışır</a:t>
            </a:r>
          </a:p>
          <a:p>
            <a:pPr lvl="2">
              <a:lnSpc>
                <a:spcPct val="80000"/>
              </a:lnSpc>
            </a:pPr>
            <a:r>
              <a:rPr lang="tr-TR" sz="1700"/>
              <a:t>Merkezi veritabanı</a:t>
            </a:r>
            <a:r>
              <a:rPr lang="en-US" sz="1700"/>
              <a:t>,</a:t>
            </a:r>
          </a:p>
          <a:p>
            <a:pPr lvl="2">
              <a:lnSpc>
                <a:spcPct val="80000"/>
              </a:lnSpc>
            </a:pPr>
            <a:r>
              <a:rPr lang="tr-TR" sz="1700"/>
              <a:t>Tüm servislerin yakın ve aynı prensiplerle çalışmasını sağlar.</a:t>
            </a:r>
            <a:endParaRPr lang="en-US" sz="170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6A3-E238-42A8-A64F-91E16BF02BFD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 (Örnek Uyg.)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Hafta =  2</a:t>
            </a: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İmalat Tipleri</a:t>
            </a:r>
            <a:endParaRPr lang="en-US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9498" y="1184494"/>
            <a:ext cx="4964997" cy="4699315"/>
          </a:xfrm>
        </p:spPr>
        <p:txBody>
          <a:bodyPr/>
          <a:lstStyle/>
          <a:p>
            <a:r>
              <a:rPr lang="tr-TR" sz="2700"/>
              <a:t>Süreç üretimi</a:t>
            </a:r>
            <a:r>
              <a:rPr lang="en-US" sz="2700"/>
              <a:t> (</a:t>
            </a:r>
            <a:r>
              <a:rPr lang="tr-TR" sz="2700"/>
              <a:t>sürekli</a:t>
            </a:r>
            <a:r>
              <a:rPr lang="en-US" sz="2700"/>
              <a:t>)</a:t>
            </a:r>
          </a:p>
          <a:p>
            <a:pPr lvl="1"/>
            <a:r>
              <a:rPr lang="tr-TR"/>
              <a:t>kağıt</a:t>
            </a:r>
            <a:r>
              <a:rPr lang="en-US"/>
              <a:t>, metal</a:t>
            </a:r>
            <a:r>
              <a:rPr lang="tr-TR"/>
              <a:t>, rafineri</a:t>
            </a:r>
            <a:endParaRPr lang="en-US"/>
          </a:p>
          <a:p>
            <a:pPr>
              <a:buFontTx/>
              <a:buNone/>
            </a:pPr>
            <a:r>
              <a:rPr lang="en-US" sz="2700"/>
              <a:t>	</a:t>
            </a:r>
          </a:p>
          <a:p>
            <a:pPr>
              <a:buFontTx/>
              <a:buNone/>
            </a:pPr>
            <a:endParaRPr lang="en-US" sz="2700"/>
          </a:p>
          <a:p>
            <a:endParaRPr lang="en-US" sz="2700"/>
          </a:p>
          <a:p>
            <a:endParaRPr lang="en-US" sz="2700"/>
          </a:p>
          <a:p>
            <a:r>
              <a:rPr lang="tr-TR" sz="2700"/>
              <a:t>Montaj üretimi</a:t>
            </a:r>
            <a:r>
              <a:rPr lang="en-US" sz="2700"/>
              <a:t> (</a:t>
            </a:r>
            <a:r>
              <a:rPr lang="tr-TR" sz="2700"/>
              <a:t>kesikli</a:t>
            </a:r>
            <a:r>
              <a:rPr lang="en-US" sz="2700"/>
              <a:t>)</a:t>
            </a:r>
          </a:p>
        </p:txBody>
      </p:sp>
      <p:pic>
        <p:nvPicPr>
          <p:cNvPr id="362500" name="Picture 4" descr="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84452" y="1325211"/>
            <a:ext cx="2462265" cy="1741174"/>
          </a:xfrm>
          <a:noFill/>
          <a:ln/>
        </p:spPr>
      </p:pic>
      <p:pic>
        <p:nvPicPr>
          <p:cNvPr id="362501" name="Picture 5" descr="Mon_Ut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4491" y="3779245"/>
            <a:ext cx="2258373" cy="209373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Süreç İmalatı</a:t>
            </a:r>
            <a:endParaRPr 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9497" y="1184494"/>
            <a:ext cx="3598456" cy="4699315"/>
          </a:xfrm>
        </p:spPr>
        <p:txBody>
          <a:bodyPr/>
          <a:lstStyle/>
          <a:p>
            <a:r>
              <a:rPr lang="tr-TR" sz="2300"/>
              <a:t>Süreç imalat yönetimi</a:t>
            </a:r>
            <a:endParaRPr lang="en-US" sz="2300"/>
          </a:p>
          <a:p>
            <a:pPr lvl="1"/>
            <a:r>
              <a:rPr lang="tr-TR" sz="2100"/>
              <a:t>Satışların kesinleşmesinden evvel imalat planı yap</a:t>
            </a:r>
            <a:endParaRPr lang="en-US" sz="2100"/>
          </a:p>
          <a:p>
            <a:pPr lvl="1"/>
            <a:r>
              <a:rPr lang="tr-TR" sz="2100"/>
              <a:t>Ürünler arası kısıtlarla imalat planını güncelle</a:t>
            </a:r>
            <a:endParaRPr lang="en-US" sz="2100"/>
          </a:p>
          <a:p>
            <a:pPr lvl="1"/>
            <a:r>
              <a:rPr lang="tr-TR" sz="2100"/>
              <a:t>Müşteri teslimat tarihine göre siparişleri işle</a:t>
            </a:r>
            <a:endParaRPr lang="en-US" sz="2100"/>
          </a:p>
          <a:p>
            <a:pPr lvl="1"/>
            <a:r>
              <a:rPr lang="tr-TR" sz="2100"/>
              <a:t>Gelişmelere göre planı değiştir</a:t>
            </a:r>
            <a:endParaRPr lang="en-US" sz="2100"/>
          </a:p>
        </p:txBody>
      </p:sp>
      <p:pic>
        <p:nvPicPr>
          <p:cNvPr id="363524" name="Picture 4" descr="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90677" y="2169510"/>
            <a:ext cx="3181334" cy="2248372"/>
          </a:xfrm>
          <a:noFill/>
          <a:ln/>
        </p:spPr>
      </p:pic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5025699" y="4832300"/>
            <a:ext cx="1223350" cy="36029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6249048" y="4832300"/>
            <a:ext cx="863816" cy="36029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7112865" y="4832300"/>
            <a:ext cx="863817" cy="36029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5025699" y="4543135"/>
            <a:ext cx="978133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defTabSz="914093"/>
            <a:r>
              <a:rPr lang="tr-TR" sz="1200">
                <a:latin typeface="Times New Roman" pitchFamily="18" charset="0"/>
              </a:rPr>
              <a:t>Üretim Planı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5601576" y="5696701"/>
            <a:ext cx="216343" cy="3602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5796129" y="5719897"/>
            <a:ext cx="1281100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defTabSz="914093"/>
            <a:r>
              <a:rPr lang="tr-TR" sz="1200">
                <a:latin typeface="Times New Roman" pitchFamily="18" charset="0"/>
              </a:rPr>
              <a:t>Sipariş x’i sıkıştır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363531" name="Line 11"/>
          <p:cNvSpPr>
            <a:spLocks noChangeShapeType="1"/>
          </p:cNvSpPr>
          <p:nvPr/>
        </p:nvSpPr>
        <p:spPr bwMode="auto">
          <a:xfrm flipH="1" flipV="1">
            <a:off x="5312080" y="5119919"/>
            <a:ext cx="361091" cy="5767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7472399" y="5624024"/>
            <a:ext cx="216343" cy="36029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392" tIns="44696" rIns="89392" bIns="44696" anchor="ctr"/>
          <a:lstStyle/>
          <a:p>
            <a:endParaRPr lang="tr-TR"/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7760338" y="5696701"/>
            <a:ext cx="1358044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defTabSz="914093"/>
            <a:r>
              <a:rPr lang="tr-TR" sz="1200">
                <a:latin typeface="Times New Roman" pitchFamily="18" charset="0"/>
              </a:rPr>
              <a:t>Sipariş y’yi sıkıştır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363534" name="Line 14"/>
          <p:cNvSpPr>
            <a:spLocks noChangeShapeType="1"/>
          </p:cNvSpPr>
          <p:nvPr/>
        </p:nvSpPr>
        <p:spPr bwMode="auto">
          <a:xfrm flipV="1">
            <a:off x="7617146" y="5192596"/>
            <a:ext cx="216344" cy="431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9392" tIns="44696" rIns="89392" bIns="44696"/>
          <a:lstStyle/>
          <a:p>
            <a:endParaRPr lang="tr-T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ok fazla dosya var tasarım şablonu">
  <a:themeElements>
    <a:clrScheme name="Ofis Temas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 Teması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is Temas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Çok fazla dosya var tasarım şablonu</Template>
  <TotalTime>29</TotalTime>
  <Words>1059</Words>
  <Application>Microsoft Office PowerPoint</Application>
  <PresentationFormat>Ekran Gösterisi (4:3)</PresentationFormat>
  <Paragraphs>271</Paragraphs>
  <Slides>21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3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Çok fazla dosya var tasarım şablonu</vt:lpstr>
      <vt:lpstr>Microsoft ClipArt Gallery</vt:lpstr>
      <vt:lpstr>Visio</vt:lpstr>
      <vt:lpstr>Clip</vt:lpstr>
      <vt:lpstr>PowerPoint Sunusu</vt:lpstr>
      <vt:lpstr>Kurumsal Kaynak Planlaması (KKP) ”Enterprise Resource Planning, ERP”</vt:lpstr>
      <vt:lpstr>Ne oluyor?</vt:lpstr>
      <vt:lpstr>Ne yapmalı?</vt:lpstr>
      <vt:lpstr>Ne yapmalı (devam)?</vt:lpstr>
      <vt:lpstr>Klasik KKP fonksiyonları</vt:lpstr>
      <vt:lpstr>KKP sistemleri: temel gereksinimler</vt:lpstr>
      <vt:lpstr>İmalat Tipleri</vt:lpstr>
      <vt:lpstr>Süreç İmalatı</vt:lpstr>
      <vt:lpstr>Kesikli İmalat</vt:lpstr>
      <vt:lpstr>Kurumsal Kaynak Planlaması ERP ve  Malzeme İhtiyaç Planlaması MRP-I</vt:lpstr>
      <vt:lpstr>Kurumsal Kaynak Planlaması ERP ve İmalat Gereksinim Planlanması MRP-II</vt:lpstr>
      <vt:lpstr>ERP ve MRP-II</vt:lpstr>
      <vt:lpstr>İtme-Çekme Sistemleri</vt:lpstr>
      <vt:lpstr>Tam-Zamanında-Üretim (Just-in-Time) (I)</vt:lpstr>
      <vt:lpstr>Tam-Zamanında-Üretim (Just-in-Time)(II)</vt:lpstr>
      <vt:lpstr>KKP: siparişin üretilmesi</vt:lpstr>
      <vt:lpstr>KKP: Fonksiyonelite</vt:lpstr>
      <vt:lpstr>Kıdemli  KKP: gereksinimler</vt:lpstr>
      <vt:lpstr>Kıdemli KKP: ERP II</vt:lpstr>
      <vt:lpstr>PowerPoint Sunusu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Sau</dc:creator>
  <cp:lastModifiedBy>User</cp:lastModifiedBy>
  <cp:revision>8</cp:revision>
  <dcterms:created xsi:type="dcterms:W3CDTF">2009-02-14T22:30:19Z</dcterms:created>
  <dcterms:modified xsi:type="dcterms:W3CDTF">2017-02-14T05:53:26Z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TC011594411055</vt:lpwstr>
  </property>
</Properties>
</file>