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33" autoAdjust="0"/>
  </p:normalViewPr>
  <p:slideViewPr>
    <p:cSldViewPr>
      <p:cViewPr varScale="1">
        <p:scale>
          <a:sx n="115" d="100"/>
          <a:sy n="115" d="100"/>
        </p:scale>
        <p:origin x="8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BBBF477-D26B-4692-ABFE-22AB38A7E5F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8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46165-384B-4C52-A94F-98D260E53FC7}" type="slidenum">
              <a:rPr lang="tr-TR"/>
              <a:pPr/>
              <a:t>1</a:t>
            </a:fld>
            <a:endParaRPr lang="tr-T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E4A1-3DF8-4633-BFC1-E0FE2FF4C263}" type="slidenum">
              <a:rPr lang="tr-TR"/>
              <a:pPr/>
              <a:t>10</a:t>
            </a:fld>
            <a:endParaRPr lang="tr-T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İlkelerin sayısını artırmak mümkündür.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89A5B-37AE-4D7F-916A-01CE01E58BEA}" type="slidenum">
              <a:rPr lang="tr-TR"/>
              <a:pPr/>
              <a:t>11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5C94B-E1AF-437B-BA07-EC853C615224}" type="slidenum">
              <a:rPr lang="tr-TR"/>
              <a:pPr/>
              <a:t>12</a:t>
            </a:fld>
            <a:endParaRPr lang="tr-T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B6B90-53C6-4818-89F9-49A2BD0C2C46}" type="slidenum">
              <a:rPr lang="tr-TR"/>
              <a:pPr/>
              <a:t>13</a:t>
            </a:fld>
            <a:endParaRPr lang="tr-T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4DA5-E72C-4FE8-BE9B-5590CBA2495A}" type="slidenum">
              <a:rPr lang="tr-TR"/>
              <a:pPr/>
              <a:t>14</a:t>
            </a:fld>
            <a:endParaRPr lang="tr-T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F1E5-CB90-4948-8B8A-2DAA5A0D5D9A}" type="slidenum">
              <a:rPr lang="tr-TR"/>
              <a:pPr/>
              <a:t>15</a:t>
            </a:fld>
            <a:endParaRPr lang="tr-TR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Dögüsel yol : Ana hatları tasarlanan sistemin, ilerledikçe ayrıntılarının tasarlanması.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7C9C0-1BE7-474F-A5A7-7D3613F48B65}" type="slidenum">
              <a:rPr lang="tr-TR"/>
              <a:pPr/>
              <a:t>16</a:t>
            </a:fld>
            <a:endParaRPr lang="tr-T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5CB73-823D-42E3-BE07-F7F31A121CFA}" type="slidenum">
              <a:rPr lang="tr-TR"/>
              <a:pPr/>
              <a:t>17</a:t>
            </a:fld>
            <a:endParaRPr lang="tr-T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B606F-99FD-4C76-95EE-4EF1A95516E2}" type="slidenum">
              <a:rPr lang="tr-TR"/>
              <a:pPr/>
              <a:t>18</a:t>
            </a:fld>
            <a:endParaRPr lang="tr-T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1ABB-886C-4617-9750-324B211D6583}" type="slidenum">
              <a:rPr lang="tr-TR"/>
              <a:pPr/>
              <a:t>19</a:t>
            </a:fld>
            <a:endParaRPr lang="tr-T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F960F-3A27-42BD-81D9-270BF996EE7F}" type="slidenum">
              <a:rPr lang="tr-TR"/>
              <a:pPr/>
              <a:t>2</a:t>
            </a:fld>
            <a:endParaRPr lang="tr-T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B12A2-C7FB-4462-ADA0-A676BB49C50A}" type="slidenum">
              <a:rPr lang="tr-TR"/>
              <a:pPr/>
              <a:t>20</a:t>
            </a:fld>
            <a:endParaRPr lang="tr-T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E4A3E-FBE6-4C46-B9C3-4F1F94451371}" type="slidenum">
              <a:rPr lang="tr-TR"/>
              <a:pPr/>
              <a:t>21</a:t>
            </a:fld>
            <a:endParaRPr lang="tr-T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0F251-9FDA-4036-A466-3B237B1D0039}" type="slidenum">
              <a:rPr lang="tr-TR"/>
              <a:pPr/>
              <a:t>22</a:t>
            </a:fld>
            <a:endParaRPr lang="tr-T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6A3E1-B3B7-4170-9C36-5D3AC670664B}" type="slidenum">
              <a:rPr lang="tr-TR"/>
              <a:pPr/>
              <a:t>23</a:t>
            </a:fld>
            <a:endParaRPr lang="tr-T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811A3-9DC5-482C-BD6B-0CD9CE061F9D}" type="slidenum">
              <a:rPr lang="tr-TR"/>
              <a:pPr/>
              <a:t>24</a:t>
            </a:fld>
            <a:endParaRPr lang="tr-T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14494-0B9D-4EBA-A157-773FA16155D5}" type="slidenum">
              <a:rPr lang="tr-TR"/>
              <a:pPr/>
              <a:t>3</a:t>
            </a:fld>
            <a:endParaRPr lang="tr-T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1676D-ADBA-4C0C-91F6-D24C93D66F89}" type="slidenum">
              <a:rPr lang="tr-TR"/>
              <a:pPr/>
              <a:t>4</a:t>
            </a:fld>
            <a:endParaRPr lang="tr-T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08A15-3347-400F-8CBF-55162B94A841}" type="slidenum">
              <a:rPr lang="tr-TR"/>
              <a:pPr/>
              <a:t>5</a:t>
            </a:fld>
            <a:endParaRPr lang="tr-T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5AB4E-69B4-4C5B-9984-000F39E51263}" type="slidenum">
              <a:rPr lang="tr-TR"/>
              <a:pPr/>
              <a:t>6</a:t>
            </a:fld>
            <a:endParaRPr lang="tr-T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AC605-DFC5-408B-8013-8B101B64F09F}" type="slidenum">
              <a:rPr lang="tr-TR"/>
              <a:pPr/>
              <a:t>7</a:t>
            </a:fld>
            <a:endParaRPr lang="tr-T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D6A81-36C0-4498-9C4A-7FE78FD0F0CB}" type="slidenum">
              <a:rPr lang="tr-TR"/>
              <a:pPr/>
              <a:t>8</a:t>
            </a:fld>
            <a:endParaRPr lang="tr-T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FE3E-5F3C-49C6-9563-4C81FF3FF021}" type="slidenum">
              <a:rPr lang="tr-TR"/>
              <a:pPr/>
              <a:t>9</a:t>
            </a:fld>
            <a:endParaRPr lang="tr-TR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6144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144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44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579537-94BA-4DB7-9E21-CFBC3A0F4C8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A8945-C4A8-4440-96F1-954F8A4F8D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B9446-0AE7-4668-A0AD-2839960F028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02196-AD8A-4D22-AD3A-AD3C3565905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1D0C2-455F-49CC-88F0-0E88E3C8C74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8BBC3-0A33-4882-9CC7-384F668512D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FABD-1999-442E-BB07-0E3639969F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E5456-F3E9-4441-89CA-A8DBB0A31F3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900BC-04EB-4885-B05A-77C4A4E44D9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A3B8C-2B72-4B42-A5F7-34E495E670C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B12F0-3C4E-4E4E-A12C-9D21E632114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C6F34-1AEF-42BE-95BB-A11B13EA6CB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spd="med">
    <p:cover dir="r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epla.net/2008/10/agilecevik-yazylym-gelithtirme" TargetMode="External"/><Relationship Id="rId3" Type="http://schemas.openxmlformats.org/officeDocument/2006/relationships/hyperlink" Target="http://e-bergi.com/2008/Ekim/Cevik-Modelleme-ve-Cevik-Yazilim-Gelistirme" TargetMode="External"/><Relationship Id="rId7" Type="http://schemas.openxmlformats.org/officeDocument/2006/relationships/hyperlink" Target="http://en.wikipedia.org/wiki/Agile_software_developme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Agile_Modeling" TargetMode="External"/><Relationship Id="rId5" Type="http://schemas.openxmlformats.org/officeDocument/2006/relationships/hyperlink" Target="http://jamshidhashimi.com/2010/08/23/agilecevik-modelleme-ve-cevik-yazilim-gelistirme" TargetMode="External"/><Relationship Id="rId4" Type="http://schemas.openxmlformats.org/officeDocument/2006/relationships/hyperlink" Target="http://www.mehmetdur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AD2DABE-3C8C-4E6F-AA46-855582AB01EA}" type="slidenum">
              <a:rPr lang="tr-TR"/>
              <a:pPr/>
              <a:t>1</a:t>
            </a:fld>
            <a:endParaRPr lang="tr-T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7475" y="2574925"/>
            <a:ext cx="7772400" cy="6858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Sistem  </a:t>
            </a:r>
            <a:b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</a:br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     Tasarımı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311275" y="24701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</a:t>
            </a:r>
            <a:b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</a:br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     Tasarımı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4876800" y="3352800"/>
            <a:ext cx="3733800" cy="2743200"/>
            <a:chOff x="720" y="624"/>
            <a:chExt cx="3696" cy="3216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4130" name="Freeform 34"/>
          <p:cNvSpPr>
            <a:spLocks/>
          </p:cNvSpPr>
          <p:nvPr/>
        </p:nvSpPr>
        <p:spPr bwMode="auto">
          <a:xfrm>
            <a:off x="749300" y="1143000"/>
            <a:ext cx="5880100" cy="4851400"/>
          </a:xfrm>
          <a:custGeom>
            <a:avLst/>
            <a:gdLst/>
            <a:ahLst/>
            <a:cxnLst>
              <a:cxn ang="0">
                <a:pos x="1832" y="0"/>
              </a:cxn>
              <a:cxn ang="0">
                <a:pos x="3416" y="576"/>
              </a:cxn>
              <a:cxn ang="0">
                <a:pos x="104" y="2880"/>
              </a:cxn>
              <a:cxn ang="0">
                <a:pos x="2792" y="2208"/>
              </a:cxn>
              <a:cxn ang="0">
                <a:pos x="2888" y="2352"/>
              </a:cxn>
            </a:cxnLst>
            <a:rect l="0" t="0" r="r" b="b"/>
            <a:pathLst>
              <a:path w="3704" h="3152">
                <a:moveTo>
                  <a:pt x="1832" y="0"/>
                </a:moveTo>
                <a:cubicBezTo>
                  <a:pt x="2768" y="48"/>
                  <a:pt x="3704" y="96"/>
                  <a:pt x="3416" y="576"/>
                </a:cubicBezTo>
                <a:cubicBezTo>
                  <a:pt x="3128" y="1056"/>
                  <a:pt x="208" y="2608"/>
                  <a:pt x="104" y="2880"/>
                </a:cubicBezTo>
                <a:cubicBezTo>
                  <a:pt x="0" y="3152"/>
                  <a:pt x="2328" y="2296"/>
                  <a:pt x="2792" y="2208"/>
                </a:cubicBezTo>
                <a:cubicBezTo>
                  <a:pt x="3256" y="2120"/>
                  <a:pt x="3072" y="2236"/>
                  <a:pt x="2888" y="2352"/>
                </a:cubicBezTo>
              </a:path>
            </a:pathLst>
          </a:custGeom>
          <a:noFill/>
          <a:ln w="12700" cap="flat" cmpd="sng">
            <a:solidFill>
              <a:srgbClr val="006666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641AC96-486F-4955-8FF7-5A8D11E496A0}" type="slidenum">
              <a:rPr lang="tr-TR"/>
              <a:pPr/>
              <a:t>10</a:t>
            </a:fld>
            <a:endParaRPr lang="tr-T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772400" cy="5029200"/>
          </a:xfrm>
        </p:spPr>
        <p:txBody>
          <a:bodyPr/>
          <a:lstStyle/>
          <a:p>
            <a:pPr marL="552450" indent="-552450">
              <a:lnSpc>
                <a:spcPct val="90000"/>
              </a:lnSpc>
            </a:pPr>
            <a:r>
              <a:rPr lang="tr-TR" sz="2400" dirty="0">
                <a:solidFill>
                  <a:srgbClr val="006666"/>
                </a:solidFill>
              </a:rPr>
              <a:t>Yazılımın tasarımında gözden geçirilmesi gereken </a:t>
            </a:r>
            <a:r>
              <a:rPr lang="tr-TR" sz="2400" u="sng" dirty="0">
                <a:solidFill>
                  <a:srgbClr val="006666"/>
                </a:solidFill>
              </a:rPr>
              <a:t>temel ilkelerden </a:t>
            </a:r>
            <a:r>
              <a:rPr lang="tr-TR" sz="2400" dirty="0">
                <a:solidFill>
                  <a:srgbClr val="006666"/>
                </a:solidFill>
              </a:rPr>
              <a:t>en önemlileri şunlardır ;</a:t>
            </a:r>
          </a:p>
          <a:p>
            <a:pPr marL="552450" indent="-552450"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Soyutlama</a:t>
            </a:r>
            <a:r>
              <a:rPr lang="tr-TR" sz="2400" dirty="0" smtClean="0">
                <a:solidFill>
                  <a:srgbClr val="006666"/>
                </a:solidFill>
              </a:rPr>
              <a:t> :Denetimi </a:t>
            </a:r>
            <a:r>
              <a:rPr lang="tr-TR" sz="2400" dirty="0">
                <a:solidFill>
                  <a:srgbClr val="006666"/>
                </a:solidFill>
              </a:rPr>
              <a:t>ve anlaşılabilirliği arttırmak üzere en az ayrıntı ve işlem yapmaktır.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Bilgi Gizleme </a:t>
            </a:r>
            <a:r>
              <a:rPr lang="tr-TR" sz="2400" dirty="0">
                <a:solidFill>
                  <a:srgbClr val="006666"/>
                </a:solidFill>
              </a:rPr>
              <a:t>: Modüllerin iç yapılarını diğerlerinden gizlemek, bu şekilde karmaşıklığı engellemek ve soyutlamayı arttırmaktır.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Kapsama</a:t>
            </a:r>
            <a:r>
              <a:rPr lang="tr-TR" sz="2400" b="1" dirty="0">
                <a:solidFill>
                  <a:srgbClr val="006666"/>
                </a:solidFill>
              </a:rPr>
              <a:t> </a:t>
            </a:r>
            <a:r>
              <a:rPr lang="tr-TR" sz="2400" dirty="0">
                <a:solidFill>
                  <a:srgbClr val="006666"/>
                </a:solidFill>
              </a:rPr>
              <a:t>:Tüm isterlerin eksiksiz olarak karşılanması amacıyla yordam ve verilerin denetim altına alınması.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E6E6B6D-C2AD-461D-AB1F-B64699DB6288}" type="slidenum">
              <a:rPr lang="tr-TR"/>
              <a:pPr/>
              <a:t>11</a:t>
            </a:fld>
            <a:endParaRPr lang="tr-TR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93800"/>
            <a:ext cx="7772400" cy="5410200"/>
          </a:xfrm>
        </p:spPr>
        <p:txBody>
          <a:bodyPr/>
          <a:lstStyle/>
          <a:p>
            <a:pPr marL="552450" indent="-552450"/>
            <a:r>
              <a:rPr lang="tr-T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Tasarım Nitelikleri :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İsterler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chemeClr val="tx2"/>
                </a:solidFill>
              </a:rPr>
              <a:t>Geliştirilen birimin kodu ve testleri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Programlama dilinden mümkün olduğunca bağımsız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İşlevselliği , başarımı ve güvenilirliği yüksek bir ürün oluşturulmalıdır.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Yürütme sırasında oluşabilecek hataların ilgili iş sürecini aksatmayacak şekilde kotarılması sağlanmalıdır.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Öğrenmesi ve kullanımı kolay bir ürünü hedeflemelidir</a:t>
            </a:r>
            <a:r>
              <a:rPr lang="tr-TR" sz="1600" dirty="0">
                <a:solidFill>
                  <a:srgbClr val="006666"/>
                </a:solidFill>
              </a:rPr>
              <a:t>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Tekrar kullanılabilir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Bir ürün ailesine temel oluşturabilmelidir.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Kolay anlaşılmalıdır.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Gerektiğinde kolaylıkla değiştirilebilmelidir.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Kurumsal tasarım standartlarına uygun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Diğer tasarımlarla birleştirilebilmesi mümkün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endParaRPr lang="tr-TR" sz="1600" dirty="0">
              <a:solidFill>
                <a:srgbClr val="006666"/>
              </a:solidFill>
            </a:endParaRPr>
          </a:p>
          <a:p>
            <a:pPr marL="552450" indent="-552450"/>
            <a:endParaRPr lang="tr-TR" sz="1600" dirty="0">
              <a:solidFill>
                <a:srgbClr val="006666"/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D79B8CC-E798-4FB7-8E3A-DC0C0D32E88D}" type="slidenum">
              <a:rPr lang="tr-TR"/>
              <a:pPr/>
              <a:t>12</a:t>
            </a:fld>
            <a:endParaRPr lang="tr-T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48768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tasarımı sürecinde ve tanımlamalarında rehber olarak bazı standartlar kullanılabilir.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Yönetsel olarak süreç iki aşamada ele alınabilir :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Ön tasarım</a:t>
            </a:r>
            <a:r>
              <a:rPr lang="tr-TR" sz="2400" dirty="0">
                <a:solidFill>
                  <a:srgbClr val="006666"/>
                </a:solidFill>
              </a:rPr>
              <a:t> : isterlerin veri ve mimari tasarımına dönüştürülmesidir.</a:t>
            </a:r>
          </a:p>
          <a:p>
            <a:pPr>
              <a:buFont typeface="Wingdings" pitchFamily="2" charset="2"/>
              <a:buChar char="¡"/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Ayrıntılı tasarım</a:t>
            </a:r>
            <a:r>
              <a:rPr lang="tr-TR" sz="2400" dirty="0">
                <a:solidFill>
                  <a:srgbClr val="006666"/>
                </a:solidFill>
              </a:rPr>
              <a:t> : Veri ve mimari tasarımın ayrıntılı veri yapıları ile </a:t>
            </a:r>
            <a:r>
              <a:rPr lang="tr-TR" sz="2400" dirty="0" err="1">
                <a:solidFill>
                  <a:srgbClr val="006666"/>
                </a:solidFill>
              </a:rPr>
              <a:t>algoritmik</a:t>
            </a:r>
            <a:r>
              <a:rPr lang="tr-TR" sz="2400" dirty="0">
                <a:solidFill>
                  <a:srgbClr val="006666"/>
                </a:solidFill>
              </a:rPr>
              <a:t> gösterime dönüştürülmesidir.</a:t>
            </a:r>
          </a:p>
          <a:p>
            <a:endParaRPr lang="tr-TR" sz="2400" dirty="0">
              <a:solidFill>
                <a:srgbClr val="006666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84FABF-5080-4F6A-8F0D-7888451F2EAC}" type="slidenum">
              <a:rPr lang="tr-TR"/>
              <a:pPr/>
              <a:t>13</a:t>
            </a:fld>
            <a:endParaRPr lang="tr-T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Yazılım geliştirme sürecinin tasarım aşaması sırasında kullanılan veri akışı :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Veri Tasarımı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Mimari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Yordamsal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Tasarımı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10668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Davranış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İşlevsel Model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Bilgi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Başarım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Niteliksel İsterler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Diğer İsterler</a:t>
            </a:r>
          </a:p>
        </p:txBody>
      </p:sp>
      <p:grpSp>
        <p:nvGrpSpPr>
          <p:cNvPr id="77861" name="Group 37"/>
          <p:cNvGrpSpPr>
            <a:grpSpLocks/>
          </p:cNvGrpSpPr>
          <p:nvPr/>
        </p:nvGrpSpPr>
        <p:grpSpPr bwMode="auto">
          <a:xfrm>
            <a:off x="1066800" y="2209800"/>
            <a:ext cx="7924800" cy="3886200"/>
            <a:chOff x="672" y="1392"/>
            <a:chExt cx="4992" cy="2448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672" y="1392"/>
              <a:ext cx="49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728" y="3264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 dirty="0"/>
                <a:t>Tasarım Araçları</a:t>
              </a: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1824" y="1392"/>
              <a:ext cx="816" cy="18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 dirty="0"/>
                <a:t>Ön </a:t>
              </a:r>
            </a:p>
            <a:p>
              <a:r>
                <a:rPr lang="tr-TR" b="1" dirty="0"/>
                <a:t>Tasarım </a:t>
              </a:r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r>
                <a:rPr lang="tr-TR" b="1" dirty="0"/>
                <a:t>Ayrıntılı </a:t>
              </a:r>
            </a:p>
            <a:p>
              <a:r>
                <a:rPr lang="tr-TR" b="1" dirty="0"/>
                <a:t>Tasarım</a:t>
              </a:r>
            </a:p>
            <a:p>
              <a:endParaRPr lang="tr-TR" dirty="0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1928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33" name="AutoShape 9"/>
            <p:cNvSpPr>
              <a:spLocks noChangeArrowheads="1"/>
            </p:cNvSpPr>
            <p:nvPr/>
          </p:nvSpPr>
          <p:spPr bwMode="auto">
            <a:xfrm>
              <a:off x="3840" y="1392"/>
              <a:ext cx="816" cy="186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/>
                <a:t>Kodlama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4656" y="1968"/>
              <a:ext cx="96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/>
                <a:t>Yazılım Birimi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784" y="3024"/>
              <a:ext cx="86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tr-TR" sz="1400"/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2832" y="3504"/>
              <a:ext cx="912" cy="336"/>
            </a:xfrm>
            <a:prstGeom prst="foldedCorner">
              <a:avLst>
                <a:gd name="adj" fmla="val 34542"/>
              </a:avLst>
            </a:prstGeom>
            <a:solidFill>
              <a:schemeClr val="accent2">
                <a:alpha val="2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/>
            </a:p>
            <a:p>
              <a:r>
                <a:rPr lang="tr-TR" sz="1400"/>
                <a:t>Belgelendirme</a:t>
              </a:r>
            </a:p>
            <a:p>
              <a:endParaRPr lang="tr-TR" sz="1400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008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1008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100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1008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>
              <a:off x="1008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024" y="20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3024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3024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4752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208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168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H="1">
              <a:off x="268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41F9E2B-6A1D-426C-8D60-58E58CD60F02}" type="slidenum">
              <a:rPr lang="tr-TR"/>
              <a:pPr/>
              <a:t>14</a:t>
            </a:fld>
            <a:endParaRPr lang="tr-T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Veri Tasarımı </a:t>
            </a:r>
            <a:r>
              <a:rPr lang="tr-TR" sz="2400">
                <a:solidFill>
                  <a:srgbClr val="006666"/>
                </a:solidFill>
              </a:rPr>
              <a:t>:</a:t>
            </a:r>
          </a:p>
          <a:p>
            <a:pPr marL="457200" lvl="1" indent="0" algn="ctr">
              <a:buFont typeface="Wingdings" pitchFamily="2" charset="2"/>
              <a:buNone/>
            </a:pPr>
            <a:endParaRPr lang="tr-TR" sz="2000">
              <a:solidFill>
                <a:srgbClr val="006666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tr-TR" sz="2400" u="sng">
                <a:solidFill>
                  <a:srgbClr val="006666"/>
                </a:solidFill>
              </a:rPr>
              <a:t>Veri yapısı</a:t>
            </a:r>
            <a:r>
              <a:rPr lang="tr-TR" sz="2400">
                <a:solidFill>
                  <a:srgbClr val="006666"/>
                </a:solidFill>
              </a:rPr>
              <a:t> ve </a:t>
            </a:r>
            <a:r>
              <a:rPr lang="tr-TR" sz="2400" u="sng">
                <a:solidFill>
                  <a:srgbClr val="006666"/>
                </a:solidFill>
              </a:rPr>
              <a:t>veri modeli</a:t>
            </a:r>
            <a:r>
              <a:rPr lang="tr-TR" sz="2400">
                <a:solidFill>
                  <a:srgbClr val="006666"/>
                </a:solidFill>
              </a:rPr>
              <a:t> iç içe geçmiş iki kavramdır.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Birisi verinin bellekte tutulması veya saklanmasıyla ilgilenirken diğeri veriler arasındaki ilişki ve bağıntılar konusuyla ilgilenir.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Veriler üzerinde işlem yapacak olan agoritmalar da bu veri modellerine göre tasarlanırlar.</a:t>
            </a: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33E09AA-2AE8-4A6D-8A1E-2657C2A96A37}" type="slidenum">
              <a:rPr lang="tr-TR"/>
              <a:pPr/>
              <a:t>15</a:t>
            </a:fld>
            <a:endParaRPr lang="tr-TR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5125" indent="-365125"/>
            <a:r>
              <a:rPr lang="tr-TR" sz="2400" u="sng" dirty="0">
                <a:solidFill>
                  <a:srgbClr val="006666"/>
                </a:solidFill>
              </a:rPr>
              <a:t>İyi bir veri tasarımı için </a:t>
            </a:r>
            <a:r>
              <a:rPr lang="tr-TR" sz="2400" dirty="0">
                <a:solidFill>
                  <a:srgbClr val="006666"/>
                </a:solidFill>
              </a:rPr>
              <a:t>neler gereklidir ;</a:t>
            </a:r>
          </a:p>
          <a:p>
            <a:pPr marL="365125" indent="-365125"/>
            <a:endParaRPr lang="tr-TR" sz="2400" dirty="0">
              <a:solidFill>
                <a:srgbClr val="006666"/>
              </a:solidFill>
            </a:endParaRP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yapıları/veri modelleri üzerinde yapılacak işlemlerin tanımlanması.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sözlüğünün oluşturulması.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Döngüsel bir yol izlenmesi.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yapıları </a:t>
            </a:r>
            <a:r>
              <a:rPr lang="tr-TR" sz="2000" dirty="0" err="1">
                <a:solidFill>
                  <a:srgbClr val="006666"/>
                </a:solidFill>
              </a:rPr>
              <a:t>yanlızca</a:t>
            </a:r>
            <a:r>
              <a:rPr lang="tr-TR" sz="2000" dirty="0">
                <a:solidFill>
                  <a:srgbClr val="006666"/>
                </a:solidFill>
              </a:rPr>
              <a:t> kendilerini kullanan modüllere görünür olmalıdır.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Sık kullanılan veri modelleri kütüphane haline getirilmelidir.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Programlama dili özellikleri kullanılarak kodlama yapılmalıdır.</a:t>
            </a:r>
          </a:p>
          <a:p>
            <a:pPr marL="365125" indent="-365125"/>
            <a:endParaRPr lang="tr-TR" sz="1800" dirty="0">
              <a:solidFill>
                <a:srgbClr val="006666"/>
              </a:solidFill>
            </a:endParaRPr>
          </a:p>
          <a:p>
            <a:pPr marL="365125" indent="-365125"/>
            <a:endParaRPr lang="tr-TR" sz="16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7FA12C9-B5C8-41BC-BDE0-1B7CC9D9E610}" type="slidenum">
              <a:rPr lang="tr-TR"/>
              <a:pPr/>
              <a:t>16</a:t>
            </a:fld>
            <a:endParaRPr lang="tr-TR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 dirty="0">
                <a:solidFill>
                  <a:srgbClr val="006666"/>
                </a:solidFill>
              </a:rPr>
              <a:t>Mimari Tasarım </a:t>
            </a:r>
            <a:r>
              <a:rPr lang="tr-TR" sz="2400" dirty="0">
                <a:solidFill>
                  <a:srgbClr val="006666"/>
                </a:solidFill>
              </a:rPr>
              <a:t>;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Uygulama yazılımı bir problemin çözümünü çeşitli parçalara bölerek sağlayabilir.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Parçaların yazılımdaki karşılığı </a:t>
            </a:r>
            <a:r>
              <a:rPr lang="tr-TR" sz="2400" b="1" dirty="0">
                <a:solidFill>
                  <a:srgbClr val="006666"/>
                </a:solidFill>
              </a:rPr>
              <a:t>modüller</a:t>
            </a: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dirty="0" err="1">
                <a:solidFill>
                  <a:srgbClr val="006666"/>
                </a:solidFill>
              </a:rPr>
              <a:t>dir</a:t>
            </a:r>
            <a:endParaRPr lang="tr-TR" sz="2400" dirty="0">
              <a:solidFill>
                <a:srgbClr val="006666"/>
              </a:solidFill>
            </a:endParaRP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Modüllerin sıradüzensel ilişkilerini gösteren yapıya </a:t>
            </a:r>
            <a:r>
              <a:rPr lang="tr-TR" sz="2400" b="1" dirty="0">
                <a:solidFill>
                  <a:srgbClr val="006666"/>
                </a:solidFill>
              </a:rPr>
              <a:t>uygulama </a:t>
            </a:r>
            <a:r>
              <a:rPr lang="tr-TR" sz="2400" b="1" dirty="0" smtClean="0">
                <a:solidFill>
                  <a:srgbClr val="006666"/>
                </a:solidFill>
              </a:rPr>
              <a:t>yazılım </a:t>
            </a:r>
            <a:r>
              <a:rPr lang="tr-TR" sz="2400" b="1" dirty="0">
                <a:solidFill>
                  <a:srgbClr val="006666"/>
                </a:solidFill>
              </a:rPr>
              <a:t>mimarisi</a:t>
            </a:r>
            <a:r>
              <a:rPr lang="tr-TR" sz="2400" dirty="0">
                <a:solidFill>
                  <a:srgbClr val="006666"/>
                </a:solidFill>
              </a:rPr>
              <a:t> denir.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98C47A4-8C99-4F97-8699-D9E602C19453}" type="slidenum">
              <a:rPr lang="tr-TR"/>
              <a:pPr/>
              <a:t>17</a:t>
            </a:fld>
            <a:endParaRPr lang="tr-TR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Uygulama Yazılım Mimarisi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flipV="1">
            <a:off x="5867400" y="1905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 flipV="1">
            <a:off x="4495800" y="3048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M2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flipV="1">
            <a:off x="5791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M6</a:t>
            </a: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flipV="1">
            <a:off x="44958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M5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 flipV="1">
            <a:off x="7391400" y="2971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M3</a:t>
            </a: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 flipV="1">
            <a:off x="7391400" y="4038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M7</a:t>
            </a: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V="1">
            <a:off x="7467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M11</a:t>
            </a: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 flipV="1">
            <a:off x="3124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M4</a:t>
            </a:r>
          </a:p>
        </p:txBody>
      </p:sp>
      <p:sp>
        <p:nvSpPr>
          <p:cNvPr id="90127" name="AutoShape 15"/>
          <p:cNvSpPr>
            <a:spLocks noChangeArrowheads="1"/>
          </p:cNvSpPr>
          <p:nvPr/>
        </p:nvSpPr>
        <p:spPr bwMode="auto">
          <a:xfrm flipV="1">
            <a:off x="4419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M10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 flipV="1">
            <a:off x="31242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M9</a:t>
            </a:r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 flipV="1">
            <a:off x="1752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M8</a:t>
            </a: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4953000" y="2514600"/>
            <a:ext cx="1371600" cy="53340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6324600" y="2514600"/>
            <a:ext cx="15240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3581400" y="36576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4953000" y="3657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4953000" y="36576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552825" y="4724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H="1">
            <a:off x="2209800" y="47244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581400" y="47244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>
            <a:off x="7848600" y="3581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864475" y="4648200"/>
            <a:ext cx="0" cy="533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1600200" y="2133600"/>
            <a:ext cx="0" cy="3657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1752600" y="5943600"/>
            <a:ext cx="6629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1828800" y="34290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Derinlik</a:t>
            </a: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4572000" y="60198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Genişlik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FA21378-8E28-4084-8A76-834E7EB15F0B}" type="slidenum">
              <a:rPr lang="tr-TR"/>
              <a:pPr/>
              <a:t>18</a:t>
            </a:fld>
            <a:endParaRPr lang="tr-TR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alanının özellikleri : </a:t>
            </a:r>
          </a:p>
          <a:p>
            <a:pPr marL="533400" indent="-533400"/>
            <a:r>
              <a:rPr lang="tr-TR" sz="2400">
                <a:solidFill>
                  <a:srgbClr val="006666"/>
                </a:solidFill>
              </a:rPr>
              <a:t>     </a:t>
            </a:r>
            <a:r>
              <a:rPr lang="tr-TR" sz="1800">
                <a:solidFill>
                  <a:srgbClr val="006666"/>
                </a:solidFill>
              </a:rPr>
              <a:t>Donanım özellikleri …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yazılmının karmaşıklık derecesi : </a:t>
            </a:r>
            <a:r>
              <a:rPr lang="tr-TR" sz="1800">
                <a:solidFill>
                  <a:srgbClr val="006666"/>
                </a:solidFill>
              </a:rPr>
              <a:t>Basit uygulamalar , tek program içinde , hertürlü arayüz ve bilgi işlemeyi kapsayacak şekilde geliştirilebilirler.Bölümlemek.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Kullanıcı arayüzü kısıtlamaları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Bilgi işleme birimleri ile kullanıcı arayüzünün farklı mimariye sahip işlemcilerde çalışması gereken durumlar olabilir.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Taşınabilirlik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Farklı işletim sistemi ve donanım özelliklerinde de çalışabilmesi gereklidir.</a:t>
            </a:r>
          </a:p>
          <a:p>
            <a:pPr marL="533400" indent="-533400"/>
            <a:endParaRPr lang="tr-TR" sz="18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3B0988-9BA5-44B6-9803-DFFC92049E99}" type="slidenum">
              <a:rPr lang="tr-TR"/>
              <a:pPr/>
              <a:t>19</a:t>
            </a:fld>
            <a:endParaRPr lang="tr-TR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Yapısal Programlama Gösterimi :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Yazılım tarihinin en eski tasarım yöntemlerinden biri belirli yapıları kullanarak işlevleri metinsel bir şekilde anlatmaktır.</a:t>
            </a:r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ADC5137-7B47-4EBB-A94C-66ED65A8A0C8}" type="slidenum">
              <a:rPr lang="tr-TR"/>
              <a:pPr/>
              <a:t>2</a:t>
            </a:fld>
            <a:endParaRPr lang="tr-T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Tasarım , herhangi bir mühendislik sürecindeki ilk adımdır.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Genel olarak deneyim  bilgi birikimiyle desteklenen çeşitli kurallarla yapılır.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Çeşitli geliştirme teknikleri , tanımlama ve tasarım yöntemleri bulunsa da Yazılım mühendisliği hala bir “</a:t>
            </a:r>
            <a:r>
              <a:rPr lang="tr-TR" sz="2400" b="1">
                <a:solidFill>
                  <a:srgbClr val="006666"/>
                </a:solidFill>
              </a:rPr>
              <a:t>sanat</a:t>
            </a:r>
            <a:r>
              <a:rPr lang="tr-TR" sz="2400">
                <a:solidFill>
                  <a:srgbClr val="006666"/>
                </a:solidFill>
              </a:rPr>
              <a:t>” niteliğindedir.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r-TR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Sistem Tasarımı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057C882-0D50-48C0-A8EE-2AE9989D1504}" type="slidenum">
              <a:rPr lang="tr-TR"/>
              <a:pPr/>
              <a:t>20</a:t>
            </a:fld>
            <a:endParaRPr lang="tr-TR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5105400"/>
          </a:xfrm>
        </p:spPr>
        <p:txBody>
          <a:bodyPr/>
          <a:lstStyle/>
          <a:p>
            <a:pPr marL="274638" indent="-274638"/>
            <a:r>
              <a:rPr lang="tr-TR" sz="2400" dirty="0">
                <a:solidFill>
                  <a:srgbClr val="006666"/>
                </a:solidFill>
              </a:rPr>
              <a:t>Tasarım dillerinin ortak özellikleri :</a:t>
            </a: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Her türlü yapıyı </a:t>
            </a:r>
            <a:r>
              <a:rPr lang="tr-TR" sz="2000" dirty="0" smtClean="0">
                <a:solidFill>
                  <a:srgbClr val="006666"/>
                </a:solidFill>
              </a:rPr>
              <a:t>destekleyebilen </a:t>
            </a:r>
            <a:r>
              <a:rPr lang="tr-TR" sz="2000" dirty="0">
                <a:solidFill>
                  <a:srgbClr val="006666"/>
                </a:solidFill>
              </a:rPr>
              <a:t>sabit bir anahtar sözcük listesi.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 tipleri ve veri yapıları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Alt program tanımlama ve çağırma düzeneği.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smtClean="0">
                <a:solidFill>
                  <a:srgbClr val="006666"/>
                </a:solidFill>
              </a:rPr>
              <a:t>Bilgi </a:t>
            </a:r>
            <a:r>
              <a:rPr lang="tr-TR" sz="2000" dirty="0">
                <a:solidFill>
                  <a:srgbClr val="006666"/>
                </a:solidFill>
              </a:rPr>
              <a:t>işlemeyi serbest bir dille anlatabilme olanağı.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err="1">
                <a:solidFill>
                  <a:srgbClr val="006666"/>
                </a:solidFill>
              </a:rPr>
              <a:t>Arayüz</a:t>
            </a:r>
            <a:r>
              <a:rPr lang="tr-TR" sz="2000" dirty="0">
                <a:solidFill>
                  <a:srgbClr val="006666"/>
                </a:solidFill>
              </a:rPr>
              <a:t>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Koşul ve çevrim yapıları.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Giriş / Çıkış yapıları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Zaman belirtimleri.</a:t>
            </a:r>
          </a:p>
          <a:p>
            <a:pPr marL="274638" indent="-274638"/>
            <a:endParaRPr lang="tr-TR" sz="20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523DA8A-D750-4A78-BDFF-EF2010B08785}" type="slidenum">
              <a:rPr lang="tr-TR"/>
              <a:pPr/>
              <a:t>21</a:t>
            </a:fld>
            <a:endParaRPr lang="tr-TR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>
                <a:solidFill>
                  <a:srgbClr val="006666"/>
                </a:solidFill>
              </a:rPr>
              <a:t>Grafiksel Gösterim </a:t>
            </a:r>
            <a:r>
              <a:rPr lang="tr-TR" sz="2400" dirty="0">
                <a:solidFill>
                  <a:srgbClr val="006666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Bazen bir  resim bir çok satırdan oluşan bir anlatım yerine geçebilir.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Bu gerçekten hareketle grafiksel gösterim yöntemleri bulunmuş, bu yöntemleri kullanan yazılım araçları geliştirilmiştir.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Gösterim şekillerinin iyi bilinmemesi sonucu tasarımı yanlış anlaması, hatalı kodlamaya neden olabilir.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b="1" dirty="0" smtClean="0">
                <a:solidFill>
                  <a:srgbClr val="006666"/>
                </a:solidFill>
              </a:rPr>
              <a:t>“</a:t>
            </a:r>
            <a:r>
              <a:rPr lang="tr-TR" sz="2000" b="1" dirty="0" smtClean="0">
                <a:solidFill>
                  <a:srgbClr val="FF0000"/>
                </a:solidFill>
              </a:rPr>
              <a:t>Grafiksel </a:t>
            </a:r>
            <a:r>
              <a:rPr lang="tr-TR" sz="2000" b="1" dirty="0">
                <a:solidFill>
                  <a:srgbClr val="FF0000"/>
                </a:solidFill>
              </a:rPr>
              <a:t>gösterimlerin iyi öğrenilmesi ve anlaşılması gereklidir</a:t>
            </a:r>
            <a:r>
              <a:rPr lang="tr-TR" sz="2000" b="1" dirty="0" smtClean="0">
                <a:solidFill>
                  <a:srgbClr val="006666"/>
                </a:solidFill>
              </a:rPr>
              <a:t>.”</a:t>
            </a:r>
            <a:endParaRPr lang="tr-TR" sz="2000" b="1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CE413C6-42D9-4EE4-8BBE-C6ADAA6FAF98}" type="slidenum">
              <a:rPr lang="tr-TR"/>
              <a:pPr/>
              <a:t>22</a:t>
            </a:fld>
            <a:endParaRPr lang="tr-TR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7772400" cy="3352800"/>
          </a:xfrm>
        </p:spPr>
        <p:txBody>
          <a:bodyPr/>
          <a:lstStyle/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Yapısal çözümleme ve tasarım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Yapısal çözümleme ve tasarımda veri akış diyagramları ve durum geçiş diyagramları </a:t>
            </a:r>
            <a:r>
              <a:rPr lang="tr-TR" sz="2000" dirty="0" smtClean="0">
                <a:solidFill>
                  <a:srgbClr val="006666"/>
                </a:solidFill>
              </a:rPr>
              <a:t>kullanılır</a:t>
            </a:r>
            <a:r>
              <a:rPr lang="tr-TR" sz="2000" dirty="0">
                <a:solidFill>
                  <a:srgbClr val="006666"/>
                </a:solidFill>
              </a:rPr>
              <a:t>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UML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Nesneye yönelik çözümleme ve tasarımın hem metinsel hem de grafiksel olarak yapılabilmesine yardımcı olan uluslar arası çevrelerce kabul edilmiş, standart ve yaygın bir tanımlama dilidir.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endParaRPr lang="tr-TR" sz="2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99D20CA-F1EB-4BDC-BA6B-38E732EFCE05}" type="slidenum">
              <a:rPr lang="tr-TR"/>
              <a:pPr/>
              <a:t>23</a:t>
            </a:fld>
            <a:endParaRPr lang="tr-TR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219200"/>
            <a:ext cx="7620000" cy="5334000"/>
          </a:xfrm>
        </p:spPr>
        <p:txBody>
          <a:bodyPr/>
          <a:lstStyle/>
          <a:p>
            <a:pPr marL="476250" indent="-476250">
              <a:lnSpc>
                <a:spcPct val="80000"/>
              </a:lnSpc>
            </a:pPr>
            <a:r>
              <a:rPr lang="tr-TR" sz="2000" b="1" dirty="0">
                <a:solidFill>
                  <a:srgbClr val="006666"/>
                </a:solidFill>
              </a:rPr>
              <a:t>Akış diyagramları </a:t>
            </a:r>
            <a:r>
              <a:rPr lang="tr-TR" sz="2000" dirty="0">
                <a:solidFill>
                  <a:srgbClr val="006666"/>
                </a:solidFill>
              </a:rPr>
              <a:t>: 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     </a:t>
            </a:r>
            <a:r>
              <a:rPr lang="tr-TR" sz="2000" dirty="0">
                <a:solidFill>
                  <a:srgbClr val="006666"/>
                </a:solidFill>
              </a:rPr>
              <a:t>Çeşitli tasarım yöntemlerinde </a:t>
            </a:r>
            <a:r>
              <a:rPr lang="tr-TR" sz="2000" dirty="0" smtClean="0">
                <a:solidFill>
                  <a:srgbClr val="006666"/>
                </a:solidFill>
              </a:rPr>
              <a:t>kullanılabilecek </a:t>
            </a:r>
            <a:r>
              <a:rPr lang="tr-TR" sz="2000" dirty="0">
                <a:solidFill>
                  <a:srgbClr val="006666"/>
                </a:solidFill>
              </a:rPr>
              <a:t>görsel anlatımları ve diyagramları ikiye ayırmak mümkündür.</a:t>
            </a:r>
          </a:p>
          <a:p>
            <a:pPr marL="476250" indent="-476250">
              <a:lnSpc>
                <a:spcPct val="80000"/>
              </a:lnSpc>
            </a:pPr>
            <a:endParaRPr lang="tr-TR" sz="2000" dirty="0">
              <a:solidFill>
                <a:srgbClr val="0066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Statik 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Dinamik</a:t>
            </a:r>
          </a:p>
          <a:p>
            <a:pPr marL="476250" indent="-476250">
              <a:lnSpc>
                <a:spcPct val="80000"/>
              </a:lnSpc>
            </a:pPr>
            <a:endParaRPr lang="tr-TR" sz="1800" dirty="0">
              <a:solidFill>
                <a:srgbClr val="006666"/>
              </a:solidFill>
            </a:endParaRP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Statik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Sınıf ve nesne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Bileşen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Varlık-ilişki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Yapı …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Dinamik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Veri akış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Etkileşim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Durum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Akış …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6934200" y="5162550"/>
            <a:ext cx="1752600" cy="436563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934200" y="3560763"/>
            <a:ext cx="1752600" cy="438150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grpSp>
        <p:nvGrpSpPr>
          <p:cNvPr id="104482" name="Group 34"/>
          <p:cNvGrpSpPr>
            <a:grpSpLocks/>
          </p:cNvGrpSpPr>
          <p:nvPr/>
        </p:nvGrpSpPr>
        <p:grpSpPr bwMode="auto">
          <a:xfrm>
            <a:off x="2819400" y="2247900"/>
            <a:ext cx="5029200" cy="4191000"/>
            <a:chOff x="1776" y="1416"/>
            <a:chExt cx="3168" cy="264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072" y="1692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024" y="2756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776" y="3229"/>
              <a:ext cx="1104" cy="27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3600" y="1416"/>
              <a:ext cx="0" cy="27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4896" y="2519"/>
              <a:ext cx="0" cy="71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3" name="AutoShape 15"/>
            <p:cNvSpPr>
              <a:spLocks noChangeArrowheads="1"/>
            </p:cNvSpPr>
            <p:nvPr/>
          </p:nvSpPr>
          <p:spPr bwMode="auto">
            <a:xfrm>
              <a:off x="3196" y="2165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3600" y="1968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3600" y="2559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6" name="AutoShape 18"/>
            <p:cNvSpPr>
              <a:spLocks noChangeArrowheads="1"/>
            </p:cNvSpPr>
            <p:nvPr/>
          </p:nvSpPr>
          <p:spPr bwMode="auto">
            <a:xfrm>
              <a:off x="3188" y="3189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3600" y="3032"/>
              <a:ext cx="0" cy="15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H="1">
              <a:off x="2880" y="3386"/>
              <a:ext cx="28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984" y="3386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994" y="2362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2304" y="3820"/>
              <a:ext cx="2640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V="1">
              <a:off x="494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 flipV="1">
              <a:off x="230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>
              <a:off x="3600" y="3820"/>
              <a:ext cx="0" cy="7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auto">
            <a:xfrm>
              <a:off x="3504" y="3898"/>
              <a:ext cx="192" cy="15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 flipH="1">
              <a:off x="3549" y="3916"/>
              <a:ext cx="96" cy="11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7" name="Line 29"/>
            <p:cNvSpPr>
              <a:spLocks noChangeShapeType="1"/>
            </p:cNvSpPr>
            <p:nvPr/>
          </p:nvSpPr>
          <p:spPr bwMode="auto">
            <a:xfrm>
              <a:off x="3525" y="3938"/>
              <a:ext cx="144" cy="79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3504" y="253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3936" y="2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2811" y="319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888" y="3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</p:grpSp>
    </p:spTree>
  </p:cSld>
  <p:clrMapOvr>
    <a:masterClrMapping/>
  </p:clrMapOvr>
  <p:transition spd="med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1A4226E-075A-4238-89B6-98EED06B45D6}" type="slidenum">
              <a:rPr lang="tr-TR"/>
              <a:pPr/>
              <a:t>24</a:t>
            </a:fld>
            <a:endParaRPr lang="tr-TR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 dirty="0" smtClean="0">
                <a:solidFill>
                  <a:srgbClr val="006666"/>
                </a:solidFill>
                <a:latin typeface="Lucida Sans" pitchFamily="34" charset="0"/>
              </a:rPr>
              <a:t>Kaynaklar</a:t>
            </a:r>
            <a:r>
              <a:rPr lang="tr-TR" sz="2800" b="1" dirty="0" smtClean="0">
                <a:solidFill>
                  <a:srgbClr val="006666"/>
                </a:solidFill>
                <a:latin typeface="Lucida Sans" pitchFamily="34" charset="0"/>
              </a:rPr>
              <a:t> </a:t>
            </a:r>
            <a:endParaRPr lang="tr-TR" sz="2800" b="1" baseline="30000" dirty="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5562600" y="3733800"/>
            <a:ext cx="2971800" cy="2514600"/>
            <a:chOff x="720" y="624"/>
            <a:chExt cx="3696" cy="3216"/>
          </a:xfrm>
        </p:grpSpPr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6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9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8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4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00200" y="2286000"/>
            <a:ext cx="6781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http://e-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bergi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.com/2008/Ekim/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-Modelleme-ve-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Yazilim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Sistem Analizi ve Tasarımı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Prof.Dr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Oya Kalıpsız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Yazılım Mühendisliği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Dr.M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.Erhan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Sarıdoğan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BT HABER dergisi, Sayı 259, 2000. 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DELPHI UNLEASHED, SAMS PUBLISHING, Charles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Calvert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1997.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mehmetduran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.com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5"/>
              </a:rPr>
              <a:t>http://jamshidhashimi.com/2010/08/23/agilecevik-modelleme-ve-cevik-yazilim-gelistirme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Modeling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_software_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development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http://www.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minepla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.net/2008/10/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agilecevik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yazylym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gelithtirme</a:t>
            </a: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6071735-9699-4AAF-9CC0-45964EF6264D}" type="slidenum">
              <a:rPr lang="tr-TR"/>
              <a:pPr/>
              <a:t>3</a:t>
            </a:fld>
            <a:endParaRPr lang="tr-T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371600"/>
            <a:ext cx="7696200" cy="51054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En önemli adımlarından birisi </a:t>
            </a:r>
            <a:r>
              <a:rPr lang="tr-TR" sz="2400" b="1" smtClean="0">
                <a:solidFill>
                  <a:srgbClr val="006666"/>
                </a:solidFill>
              </a:rPr>
              <a:t>Veri </a:t>
            </a:r>
            <a:r>
              <a:rPr lang="tr-TR" sz="2400" b="1">
                <a:solidFill>
                  <a:srgbClr val="006666"/>
                </a:solidFill>
              </a:rPr>
              <a:t>Tasarımı </a:t>
            </a:r>
            <a:r>
              <a:rPr lang="tr-TR" sz="2400" smtClean="0">
                <a:solidFill>
                  <a:srgbClr val="006666"/>
                </a:solidFill>
              </a:rPr>
              <a:t>dır</a:t>
            </a:r>
            <a:r>
              <a:rPr lang="tr-TR" sz="2400">
                <a:solidFill>
                  <a:srgbClr val="006666"/>
                </a:solidFill>
              </a:rPr>
              <a:t>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Çözümleme sırasında toplanan bilgilerin kullanılacak veri yapılarına dönüştürülmesini içerir.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A2E472-D3CD-405B-9C16-4D2D3CE8078E}" type="slidenum">
              <a:rPr lang="tr-TR"/>
              <a:pPr/>
              <a:t>4</a:t>
            </a:fld>
            <a:endParaRPr lang="tr-T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8001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Mimari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Yazılm birimlerinin yapısal parçalarını , birbirleriyle ilişkilerini tanımlar.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DA25A6-1152-4A27-92B0-FB916183DC92}" type="slidenum">
              <a:rPr lang="tr-TR"/>
              <a:pPr/>
              <a:t>5</a:t>
            </a:fld>
            <a:endParaRPr lang="tr-T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Yordamsal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Yazılılımı oluşturan yapısal birimler yordam ve fonksiyonlar haline dönüştülür.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80281E7-27DD-4FAE-90FE-739C600A3F51}" type="slidenum">
              <a:rPr lang="tr-TR"/>
              <a:pPr/>
              <a:t>6</a:t>
            </a:fld>
            <a:endParaRPr lang="tr-T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Arayüz Tasarımı ;</a:t>
            </a:r>
          </a:p>
          <a:p>
            <a:endParaRPr lang="tr-TR" sz="2400" b="1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İnsan – Makine etkileşiminin şeklini alt sistemlerle olan arayüzlerin ayrıntılarını içerir.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FBDDBB-D1BB-42AD-877D-67A268C148A0}" type="slidenum">
              <a:rPr lang="tr-TR"/>
              <a:pPr/>
              <a:t>7</a:t>
            </a:fld>
            <a:endParaRPr lang="tr-T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47800"/>
            <a:ext cx="7620000" cy="50292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Tüm detaylar belgede toplanır , </a:t>
            </a:r>
            <a:r>
              <a:rPr lang="tr-TR" sz="2400" dirty="0" smtClean="0">
                <a:solidFill>
                  <a:srgbClr val="006666"/>
                </a:solidFill>
              </a:rPr>
              <a:t>değerlendirilir </a:t>
            </a:r>
            <a:r>
              <a:rPr lang="tr-TR" sz="2400" dirty="0">
                <a:solidFill>
                  <a:srgbClr val="006666"/>
                </a:solidFill>
              </a:rPr>
              <a:t>sonra da kodlama aşamasına geçilir.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Tasarım , yazılım testine kadar her şeyi etkilediğinden </a:t>
            </a:r>
            <a:r>
              <a:rPr lang="tr-TR" sz="2400" u="sng" dirty="0">
                <a:solidFill>
                  <a:srgbClr val="006666"/>
                </a:solidFill>
              </a:rPr>
              <a:t>nitelik unsurunun öne çıktığı ilk aşama özelliğini</a:t>
            </a:r>
            <a:r>
              <a:rPr lang="tr-TR" sz="2400" dirty="0">
                <a:solidFill>
                  <a:srgbClr val="006666"/>
                </a:solidFill>
              </a:rPr>
              <a:t> taşımaktadır.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3F00C6F-A53E-4FB6-A5DD-C1FF65BC5C75}" type="slidenum">
              <a:rPr lang="tr-TR"/>
              <a:pPr/>
              <a:t>8</a:t>
            </a:fld>
            <a:endParaRPr lang="tr-T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620000" cy="49530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geliştirme süreci içersinde </a:t>
            </a:r>
            <a:r>
              <a:rPr lang="tr-TR" sz="2400" dirty="0" smtClean="0">
                <a:solidFill>
                  <a:srgbClr val="006666"/>
                </a:solidFill>
              </a:rPr>
              <a:t>tasarım </a:t>
            </a:r>
            <a:r>
              <a:rPr lang="tr-TR" sz="2400" dirty="0">
                <a:solidFill>
                  <a:srgbClr val="006666"/>
                </a:solidFill>
              </a:rPr>
              <a:t>aşamasının yeri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435892" y="47244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Test ve </a:t>
            </a:r>
          </a:p>
          <a:p>
            <a:r>
              <a:rPr lang="tr-TR" sz="1400"/>
              <a:t>Teslim</a:t>
            </a:r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1600200" y="26670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 dirty="0"/>
              <a:t>Bilgisayar</a:t>
            </a:r>
          </a:p>
          <a:p>
            <a:r>
              <a:rPr lang="tr-TR" sz="1400" dirty="0"/>
              <a:t>Sistem Müh.</a:t>
            </a: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2786313" y="32004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Yazılım</a:t>
            </a:r>
          </a:p>
          <a:p>
            <a:r>
              <a:rPr lang="tr-TR" sz="1400"/>
              <a:t>İsterleri</a:t>
            </a:r>
          </a:p>
          <a:p>
            <a:r>
              <a:rPr lang="tr-TR" sz="1400"/>
              <a:t>Çözümlemesi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4063666" y="3657600"/>
            <a:ext cx="2098508" cy="1600200"/>
          </a:xfrm>
          <a:prstGeom prst="diamond">
            <a:avLst/>
          </a:prstGeom>
          <a:ln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tr-TR" sz="1400" b="1"/>
              <a:t>Yazılım</a:t>
            </a:r>
          </a:p>
          <a:p>
            <a:r>
              <a:rPr lang="tr-TR" sz="1400" b="1"/>
              <a:t>Tasarımı</a:t>
            </a:r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>
            <a:off x="5249779" y="4191000"/>
            <a:ext cx="2098508" cy="1600200"/>
          </a:xfrm>
          <a:prstGeom prst="diamond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r>
              <a:rPr lang="tr-TR" sz="1400"/>
              <a:t>Uygulama</a:t>
            </a:r>
          </a:p>
          <a:p>
            <a:r>
              <a:rPr lang="tr-TR" sz="1400"/>
              <a:t>(Kodlama)</a:t>
            </a:r>
          </a:p>
          <a:p>
            <a:endParaRPr lang="tr-TR" sz="1400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D5D45DF-88C3-484D-ADB7-F7A6AE22B7DD}" type="slidenum">
              <a:rPr lang="tr-TR"/>
              <a:pPr/>
              <a:t>9</a:t>
            </a:fld>
            <a:endParaRPr lang="tr-T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Tasarımın ilk amacı </a:t>
            </a:r>
            <a:r>
              <a:rPr lang="tr-TR" sz="2400" u="sng" dirty="0">
                <a:solidFill>
                  <a:srgbClr val="006666"/>
                </a:solidFill>
              </a:rPr>
              <a:t>Basitlik</a:t>
            </a:r>
            <a:r>
              <a:rPr lang="tr-TR" sz="2400" dirty="0">
                <a:solidFill>
                  <a:srgbClr val="006666"/>
                </a:solidFill>
              </a:rPr>
              <a:t> Olmalıdır.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“Sistem öyle tasarlanmalıdır ki,  bir dizi değişiklik yapılsa bile sistem tasarımı hala basit kalabilmelidir.”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366</TotalTime>
  <Words>1128</Words>
  <Application>Microsoft Office PowerPoint</Application>
  <PresentationFormat>Ekran Gösterisi (4:3)</PresentationFormat>
  <Paragraphs>381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Arial</vt:lpstr>
      <vt:lpstr>Calibri</vt:lpstr>
      <vt:lpstr>Lucida Sans</vt:lpstr>
      <vt:lpstr>Matura MT Script Capitals</vt:lpstr>
      <vt:lpstr>Times New Roman</vt:lpstr>
      <vt:lpstr>Verdana</vt:lpstr>
      <vt:lpstr>Wingdings</vt:lpstr>
      <vt:lpstr>Çakışan Küreler</vt:lpstr>
      <vt:lpstr>Sistem       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Sau</cp:lastModifiedBy>
  <cp:revision>49</cp:revision>
  <cp:lastPrinted>1601-01-01T00:00:00Z</cp:lastPrinted>
  <dcterms:created xsi:type="dcterms:W3CDTF">1601-01-01T00:00:00Z</dcterms:created>
  <dcterms:modified xsi:type="dcterms:W3CDTF">2020-03-09T07:24:03Z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