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9" r:id="rId50"/>
    <p:sldId id="310" r:id="rId51"/>
    <p:sldId id="311" r:id="rId52"/>
    <p:sldId id="312" r:id="rId53"/>
    <p:sldId id="313" r:id="rId5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6" autoAdjust="0"/>
  </p:normalViewPr>
  <p:slideViewPr>
    <p:cSldViewPr snapToGrid="0">
      <p:cViewPr varScale="1">
        <p:scale>
          <a:sx n="95" d="100"/>
          <a:sy n="95" d="100"/>
        </p:scale>
        <p:origin x="-20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C6CE4-7FB2-4A95-922E-288416EA85D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</dgm:pt>
    <dgm:pt modelId="{E8237504-ECF6-4952-8490-0D8DD3E994C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Satış</a:t>
          </a:r>
          <a:endParaRPr kumimoji="0" lang="tr-T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endParaRPr>
        </a:p>
      </dgm:t>
    </dgm:pt>
    <dgm:pt modelId="{2B88FE64-E5B9-4FB9-BC67-46C414C9FB2D}" type="parTrans" cxnId="{D9F28B24-8D0E-4F13-BC7C-CD0B2C126209}">
      <dgm:prSet/>
      <dgm:spPr/>
    </dgm:pt>
    <dgm:pt modelId="{F50FCACF-FC5F-4DF2-BC0E-B7CA91E1E61F}" type="sibTrans" cxnId="{D9F28B24-8D0E-4F13-BC7C-CD0B2C126209}">
      <dgm:prSet/>
      <dgm:spPr/>
    </dgm:pt>
    <dgm:pt modelId="{E1299814-24D7-48F6-AABC-BE8DEDAF45A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Satış Sonrası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Ve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Pazarlama</a:t>
          </a:r>
          <a:endParaRPr kumimoji="0" lang="tr-T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endParaRPr>
        </a:p>
      </dgm:t>
    </dgm:pt>
    <dgm:pt modelId="{D7AD8D1B-C5F7-4FB5-AE61-B2E45EBFDE73}" type="parTrans" cxnId="{EF3AE153-F26B-403F-8377-C358E8EE996C}">
      <dgm:prSet/>
      <dgm:spPr/>
    </dgm:pt>
    <dgm:pt modelId="{C8763955-DA51-448A-A2F3-5695992FBC28}" type="sibTrans" cxnId="{EF3AE153-F26B-403F-8377-C358E8EE996C}">
      <dgm:prSet/>
      <dgm:spPr/>
    </dgm:pt>
    <dgm:pt modelId="{887883BA-F125-4F2A-A977-E24430B8A4A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Pazarlama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(Satış Öncesi)</a:t>
          </a:r>
          <a:endParaRPr kumimoji="0" lang="tr-TR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endParaRPr>
        </a:p>
      </dgm:t>
    </dgm:pt>
    <dgm:pt modelId="{8370C646-278B-44CE-AC35-4F289C6C48DF}" type="parTrans" cxnId="{BC6F28DD-D82E-4C74-8ABE-CE941E83AFD1}">
      <dgm:prSet/>
      <dgm:spPr/>
    </dgm:pt>
    <dgm:pt modelId="{0CC51E04-14B5-4013-8A63-E2E7ABF884AE}" type="sibTrans" cxnId="{BC6F28DD-D82E-4C74-8ABE-CE941E83AFD1}">
      <dgm:prSet/>
      <dgm:spPr/>
    </dgm:pt>
    <dgm:pt modelId="{C36589E8-2CAA-499F-A32B-D775409F572A}" type="pres">
      <dgm:prSet presAssocID="{E0CC6CE4-7FB2-4A95-922E-288416EA85DC}" presName="cycle" presStyleCnt="0">
        <dgm:presLayoutVars>
          <dgm:dir/>
          <dgm:resizeHandles val="exact"/>
        </dgm:presLayoutVars>
      </dgm:prSet>
      <dgm:spPr/>
    </dgm:pt>
    <dgm:pt modelId="{51EE1B97-21CC-4ED0-A864-28CBCE8AE1B3}" type="pres">
      <dgm:prSet presAssocID="{E8237504-ECF6-4952-8490-0D8DD3E994C1}" presName="dummy" presStyleCnt="0"/>
      <dgm:spPr/>
    </dgm:pt>
    <dgm:pt modelId="{4E420640-E839-4B35-A34A-AA2100D6D872}" type="pres">
      <dgm:prSet presAssocID="{E8237504-ECF6-4952-8490-0D8DD3E994C1}" presName="node" presStyleLbl="revTx" presStyleIdx="0" presStyleCnt="3">
        <dgm:presLayoutVars>
          <dgm:bulletEnabled val="1"/>
        </dgm:presLayoutVars>
      </dgm:prSet>
      <dgm:spPr/>
    </dgm:pt>
    <dgm:pt modelId="{CC47B5CF-9619-4616-89A1-9BA7785E2F03}" type="pres">
      <dgm:prSet presAssocID="{F50FCACF-FC5F-4DF2-BC0E-B7CA91E1E61F}" presName="sibTrans" presStyleLbl="node1" presStyleIdx="0" presStyleCnt="3"/>
      <dgm:spPr/>
    </dgm:pt>
    <dgm:pt modelId="{86F27540-7E82-4ED1-A419-937FE1D19CFF}" type="pres">
      <dgm:prSet presAssocID="{E1299814-24D7-48F6-AABC-BE8DEDAF45AD}" presName="dummy" presStyleCnt="0"/>
      <dgm:spPr/>
    </dgm:pt>
    <dgm:pt modelId="{E8413F58-0DF7-4724-BD45-93C8010EF229}" type="pres">
      <dgm:prSet presAssocID="{E1299814-24D7-48F6-AABC-BE8DEDAF45AD}" presName="node" presStyleLbl="revTx" presStyleIdx="1" presStyleCnt="3">
        <dgm:presLayoutVars>
          <dgm:bulletEnabled val="1"/>
        </dgm:presLayoutVars>
      </dgm:prSet>
      <dgm:spPr/>
    </dgm:pt>
    <dgm:pt modelId="{CC9D6261-2F41-46AB-BDB1-E10DF29FC643}" type="pres">
      <dgm:prSet presAssocID="{C8763955-DA51-448A-A2F3-5695992FBC28}" presName="sibTrans" presStyleLbl="node1" presStyleIdx="1" presStyleCnt="3"/>
      <dgm:spPr/>
    </dgm:pt>
    <dgm:pt modelId="{92D391F9-C7CC-4391-BA48-F0B5D111EF46}" type="pres">
      <dgm:prSet presAssocID="{887883BA-F125-4F2A-A977-E24430B8A4A6}" presName="dummy" presStyleCnt="0"/>
      <dgm:spPr/>
    </dgm:pt>
    <dgm:pt modelId="{F25880B2-7839-49C5-99D1-4A9572704216}" type="pres">
      <dgm:prSet presAssocID="{887883BA-F125-4F2A-A977-E24430B8A4A6}" presName="node" presStyleLbl="revTx" presStyleIdx="2" presStyleCnt="3">
        <dgm:presLayoutVars>
          <dgm:bulletEnabled val="1"/>
        </dgm:presLayoutVars>
      </dgm:prSet>
      <dgm:spPr/>
    </dgm:pt>
    <dgm:pt modelId="{240B6B02-D91A-4E1C-ABF4-DA6A24D14801}" type="pres">
      <dgm:prSet presAssocID="{0CC51E04-14B5-4013-8A63-E2E7ABF884AE}" presName="sibTrans" presStyleLbl="node1" presStyleIdx="2" presStyleCnt="3"/>
      <dgm:spPr/>
    </dgm:pt>
  </dgm:ptLst>
  <dgm:cxnLst>
    <dgm:cxn modelId="{6AFC8A9F-CDDD-451E-A0B6-C13F4ED0F09E}" type="presOf" srcId="{E8237504-ECF6-4952-8490-0D8DD3E994C1}" destId="{4E420640-E839-4B35-A34A-AA2100D6D872}" srcOrd="0" destOrd="0" presId="urn:microsoft.com/office/officeart/2005/8/layout/cycle1"/>
    <dgm:cxn modelId="{BC6F28DD-D82E-4C74-8ABE-CE941E83AFD1}" srcId="{E0CC6CE4-7FB2-4A95-922E-288416EA85DC}" destId="{887883BA-F125-4F2A-A977-E24430B8A4A6}" srcOrd="2" destOrd="0" parTransId="{8370C646-278B-44CE-AC35-4F289C6C48DF}" sibTransId="{0CC51E04-14B5-4013-8A63-E2E7ABF884AE}"/>
    <dgm:cxn modelId="{D6498DF0-8B1C-46E0-87F0-22115722E1FC}" type="presOf" srcId="{C8763955-DA51-448A-A2F3-5695992FBC28}" destId="{CC9D6261-2F41-46AB-BDB1-E10DF29FC643}" srcOrd="0" destOrd="0" presId="urn:microsoft.com/office/officeart/2005/8/layout/cycle1"/>
    <dgm:cxn modelId="{F6D6F756-9D72-4DE3-B1A9-D4CBE5803416}" type="presOf" srcId="{0CC51E04-14B5-4013-8A63-E2E7ABF884AE}" destId="{240B6B02-D91A-4E1C-ABF4-DA6A24D14801}" srcOrd="0" destOrd="0" presId="urn:microsoft.com/office/officeart/2005/8/layout/cycle1"/>
    <dgm:cxn modelId="{D9F28B24-8D0E-4F13-BC7C-CD0B2C126209}" srcId="{E0CC6CE4-7FB2-4A95-922E-288416EA85DC}" destId="{E8237504-ECF6-4952-8490-0D8DD3E994C1}" srcOrd="0" destOrd="0" parTransId="{2B88FE64-E5B9-4FB9-BC67-46C414C9FB2D}" sibTransId="{F50FCACF-FC5F-4DF2-BC0E-B7CA91E1E61F}"/>
    <dgm:cxn modelId="{39F5D2D5-5343-40AF-8B42-A7B1D171E6EA}" type="presOf" srcId="{E0CC6CE4-7FB2-4A95-922E-288416EA85DC}" destId="{C36589E8-2CAA-499F-A32B-D775409F572A}" srcOrd="0" destOrd="0" presId="urn:microsoft.com/office/officeart/2005/8/layout/cycle1"/>
    <dgm:cxn modelId="{4E0CE867-56AE-4AEE-86E3-F9D9656AC007}" type="presOf" srcId="{887883BA-F125-4F2A-A977-E24430B8A4A6}" destId="{F25880B2-7839-49C5-99D1-4A9572704216}" srcOrd="0" destOrd="0" presId="urn:microsoft.com/office/officeart/2005/8/layout/cycle1"/>
    <dgm:cxn modelId="{409E93C4-6A83-47BA-AD4F-39BBA0AA4AFD}" type="presOf" srcId="{F50FCACF-FC5F-4DF2-BC0E-B7CA91E1E61F}" destId="{CC47B5CF-9619-4616-89A1-9BA7785E2F03}" srcOrd="0" destOrd="0" presId="urn:microsoft.com/office/officeart/2005/8/layout/cycle1"/>
    <dgm:cxn modelId="{C8D44556-C5D1-4D0A-8052-FA46E063E51D}" type="presOf" srcId="{E1299814-24D7-48F6-AABC-BE8DEDAF45AD}" destId="{E8413F58-0DF7-4724-BD45-93C8010EF229}" srcOrd="0" destOrd="0" presId="urn:microsoft.com/office/officeart/2005/8/layout/cycle1"/>
    <dgm:cxn modelId="{EF3AE153-F26B-403F-8377-C358E8EE996C}" srcId="{E0CC6CE4-7FB2-4A95-922E-288416EA85DC}" destId="{E1299814-24D7-48F6-AABC-BE8DEDAF45AD}" srcOrd="1" destOrd="0" parTransId="{D7AD8D1B-C5F7-4FB5-AE61-B2E45EBFDE73}" sibTransId="{C8763955-DA51-448A-A2F3-5695992FBC28}"/>
    <dgm:cxn modelId="{72895073-16EA-4A22-A794-E61ACB8AB120}" type="presParOf" srcId="{C36589E8-2CAA-499F-A32B-D775409F572A}" destId="{51EE1B97-21CC-4ED0-A864-28CBCE8AE1B3}" srcOrd="0" destOrd="0" presId="urn:microsoft.com/office/officeart/2005/8/layout/cycle1"/>
    <dgm:cxn modelId="{DF8F4C09-7CE4-4DEF-94CE-26D339C0A8EF}" type="presParOf" srcId="{C36589E8-2CAA-499F-A32B-D775409F572A}" destId="{4E420640-E839-4B35-A34A-AA2100D6D872}" srcOrd="1" destOrd="0" presId="urn:microsoft.com/office/officeart/2005/8/layout/cycle1"/>
    <dgm:cxn modelId="{E5333749-C50A-4F97-AB85-850CFCD90CF9}" type="presParOf" srcId="{C36589E8-2CAA-499F-A32B-D775409F572A}" destId="{CC47B5CF-9619-4616-89A1-9BA7785E2F03}" srcOrd="2" destOrd="0" presId="urn:microsoft.com/office/officeart/2005/8/layout/cycle1"/>
    <dgm:cxn modelId="{D031F180-EFDD-4C9A-A547-6E7A47DC3D25}" type="presParOf" srcId="{C36589E8-2CAA-499F-A32B-D775409F572A}" destId="{86F27540-7E82-4ED1-A419-937FE1D19CFF}" srcOrd="3" destOrd="0" presId="urn:microsoft.com/office/officeart/2005/8/layout/cycle1"/>
    <dgm:cxn modelId="{1DAE9BD2-CDE9-4CA7-9801-6B66DDF44CB3}" type="presParOf" srcId="{C36589E8-2CAA-499F-A32B-D775409F572A}" destId="{E8413F58-0DF7-4724-BD45-93C8010EF229}" srcOrd="4" destOrd="0" presId="urn:microsoft.com/office/officeart/2005/8/layout/cycle1"/>
    <dgm:cxn modelId="{8D1EDD87-F103-4DF3-BBC8-F8C3B3D231EA}" type="presParOf" srcId="{C36589E8-2CAA-499F-A32B-D775409F572A}" destId="{CC9D6261-2F41-46AB-BDB1-E10DF29FC643}" srcOrd="5" destOrd="0" presId="urn:microsoft.com/office/officeart/2005/8/layout/cycle1"/>
    <dgm:cxn modelId="{D0A8A53E-366C-4F94-AA10-9D523002317B}" type="presParOf" srcId="{C36589E8-2CAA-499F-A32B-D775409F572A}" destId="{92D391F9-C7CC-4391-BA48-F0B5D111EF46}" srcOrd="6" destOrd="0" presId="urn:microsoft.com/office/officeart/2005/8/layout/cycle1"/>
    <dgm:cxn modelId="{3B3581EB-E61B-430C-88B5-C18FC2A83911}" type="presParOf" srcId="{C36589E8-2CAA-499F-A32B-D775409F572A}" destId="{F25880B2-7839-49C5-99D1-4A9572704216}" srcOrd="7" destOrd="0" presId="urn:microsoft.com/office/officeart/2005/8/layout/cycle1"/>
    <dgm:cxn modelId="{2E2EEE42-BECE-4FC5-943C-B053D1241547}" type="presParOf" srcId="{C36589E8-2CAA-499F-A32B-D775409F572A}" destId="{240B6B02-D91A-4E1C-ABF4-DA6A24D1480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34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2C810C-B544-4521-A17A-C40BFE37EC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69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91874-9036-42EC-A0ED-21B3CA5D511B}" type="slidenum">
              <a:rPr lang="tr-TR" altLang="tr-TR" smtClean="0"/>
              <a:pPr/>
              <a:t>3</a:t>
            </a:fld>
            <a:endParaRPr lang="tr-TR" altLang="tr-TR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D45DAF-13A5-4020-9CED-B7F6935EB76D}" type="slidenum">
              <a:rPr lang="tr-TR" altLang="tr-TR" smtClean="0"/>
              <a:pPr/>
              <a:t>15</a:t>
            </a:fld>
            <a:endParaRPr lang="tr-TR" altLang="tr-TR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A55E0C-734D-4A0A-B5B8-FE7576C0A5BB}" type="slidenum">
              <a:rPr lang="tr-TR" altLang="tr-TR" smtClean="0"/>
              <a:pPr/>
              <a:t>16</a:t>
            </a:fld>
            <a:endParaRPr lang="tr-TR" altLang="tr-TR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D1B916-00BE-426A-B506-7A0BF9E7D796}" type="slidenum">
              <a:rPr lang="tr-TR" altLang="tr-TR" smtClean="0"/>
              <a:pPr/>
              <a:t>17</a:t>
            </a:fld>
            <a:endParaRPr lang="tr-TR" altLang="tr-TR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737FEC-3122-43DA-AB90-C7A6AE3F5B48}" type="slidenum">
              <a:rPr lang="tr-TR" altLang="tr-TR" smtClean="0"/>
              <a:pPr/>
              <a:t>18</a:t>
            </a:fld>
            <a:endParaRPr lang="tr-TR" altLang="tr-TR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5BC334F-6E08-4995-AFFB-CEFBB029148B}" type="slidenum">
              <a:rPr lang="tr-TR" altLang="tr-TR" smtClean="0"/>
              <a:pPr/>
              <a:t>23</a:t>
            </a:fld>
            <a:endParaRPr lang="tr-TR" altLang="tr-TR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B262034-E83C-49F7-B30A-88273DDA16E8}" type="slidenum">
              <a:rPr lang="tr-TR" altLang="tr-TR" smtClean="0"/>
              <a:pPr/>
              <a:t>25</a:t>
            </a:fld>
            <a:endParaRPr lang="tr-TR" altLang="tr-TR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249623-2320-4BE5-8478-FDEE4E759FA8}" type="slidenum">
              <a:rPr lang="tr-TR" altLang="tr-TR" smtClean="0"/>
              <a:pPr/>
              <a:t>30</a:t>
            </a:fld>
            <a:endParaRPr lang="tr-TR" altLang="tr-TR" smtClean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9F209E-629B-4F8C-93EA-920DB95ACEB9}" type="slidenum">
              <a:rPr lang="tr-TR" altLang="tr-TR" smtClean="0"/>
              <a:pPr/>
              <a:t>31</a:t>
            </a:fld>
            <a:endParaRPr lang="tr-TR" altLang="tr-TR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EDE7C7-CE91-4308-89C0-4E3F023BD464}" type="slidenum">
              <a:rPr lang="tr-TR" altLang="tr-TR" smtClean="0"/>
              <a:pPr/>
              <a:t>32</a:t>
            </a:fld>
            <a:endParaRPr lang="tr-TR" altLang="tr-TR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647D3E-3A6E-45B6-863D-33A47290CBFE}" type="slidenum">
              <a:rPr lang="tr-TR" altLang="tr-TR" smtClean="0"/>
              <a:pPr/>
              <a:t>37</a:t>
            </a:fld>
            <a:endParaRPr lang="tr-TR" altLang="tr-TR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5BC98FF-A405-418D-9D06-7CFBAFD8D37B}" type="slidenum">
              <a:rPr lang="tr-TR" altLang="tr-TR" smtClean="0"/>
              <a:pPr/>
              <a:t>4</a:t>
            </a:fld>
            <a:endParaRPr lang="tr-TR" altLang="tr-TR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77242E-27FB-4A00-A6E6-799A491233E3}" type="slidenum">
              <a:rPr lang="tr-TR" altLang="tr-TR" smtClean="0"/>
              <a:pPr/>
              <a:t>50</a:t>
            </a:fld>
            <a:endParaRPr lang="tr-TR" altLang="tr-TR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30A3EC-8E35-4E73-8CE8-043F1B63F226}" type="slidenum">
              <a:rPr lang="tr-TR" altLang="tr-TR" smtClean="0"/>
              <a:pPr/>
              <a:t>6</a:t>
            </a:fld>
            <a:endParaRPr lang="tr-TR" altLang="tr-TR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4CDA88-912F-4D05-B8B0-C392109F09DB}" type="slidenum">
              <a:rPr lang="tr-TR" altLang="tr-TR" smtClean="0"/>
              <a:pPr/>
              <a:t>8</a:t>
            </a:fld>
            <a:endParaRPr lang="tr-TR" altLang="tr-TR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D8B5D9-2D33-47BE-9075-12ABEA88C7BF}" type="slidenum">
              <a:rPr lang="tr-TR" altLang="tr-TR" smtClean="0"/>
              <a:pPr/>
              <a:t>9</a:t>
            </a:fld>
            <a:endParaRPr lang="tr-TR" altLang="tr-TR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F22898B-6D67-4504-9940-03F597223A72}" type="slidenum">
              <a:rPr lang="tr-TR" altLang="tr-TR" smtClean="0"/>
              <a:pPr/>
              <a:t>10</a:t>
            </a:fld>
            <a:endParaRPr lang="tr-TR" altLang="tr-TR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tr-TR" altLang="tr-TR" sz="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4209B-5948-4DCE-BB5C-15E2181506F4}" type="slidenum">
              <a:rPr lang="tr-TR" altLang="tr-TR" smtClean="0"/>
              <a:pPr/>
              <a:t>11</a:t>
            </a:fld>
            <a:endParaRPr lang="tr-TR" altLang="tr-TR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D494DD-A3AE-480C-9298-74FD29612C83}" type="slidenum">
              <a:rPr lang="tr-TR" altLang="tr-TR" smtClean="0"/>
              <a:pPr/>
              <a:t>13</a:t>
            </a:fld>
            <a:endParaRPr lang="tr-TR" altLang="tr-TR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9349DFD-C023-4F8A-AA4C-4111AE5F761D}" type="slidenum">
              <a:rPr lang="tr-TR" altLang="tr-TR" smtClean="0"/>
              <a:pPr/>
              <a:t>14</a:t>
            </a:fld>
            <a:endParaRPr lang="tr-TR" altLang="tr-TR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0F88B-7B3D-4609-A7E2-B9B8DC2369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316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B03D-DD36-4CAD-B636-3263BD3EEA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0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4AEB-1D85-486F-929B-3791662AF53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93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F50F0-A567-4EB9-99AE-1D198DC45A6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40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AADB7-62A9-4A80-9013-81C04357E33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003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Başlık ve Diyagram veya Kuruluş Grafiğ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SmartArt Yer Tutucusu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562A-B640-4AF0-B7C1-D90D04B4CE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50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76EE1-2DEF-40FB-9434-B349750416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4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79AF4-F985-4140-97B0-3C58ED1D572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0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DE2D5-2A85-4E9C-BB77-48DEFA37215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07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CFBF1-08F9-47C4-867C-AE489272263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47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9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4EB77-B0F5-4110-905A-D9098075AB1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73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5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581D4-C0F0-4FC3-ACAD-319CC2ADBD5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13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4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D7FA7-671D-402A-98CB-8CE65845FD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71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09B23-0035-499F-B7B2-965406C4AE6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19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3 Tek Köşesi Kesik ve Yuvarlatılmış Dikdörtgen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14 Dik Üçgen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15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16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9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1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2D8E9-81B8-48EF-9C8C-D557675D772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1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2" name="8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  <a:endParaRPr lang="en-US" altLang="tr-TR" smtClean="0"/>
          </a:p>
        </p:txBody>
      </p:sp>
      <p:sp>
        <p:nvSpPr>
          <p:cNvPr id="2053" name="29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  <a:endParaRPr lang="en-US" altLang="tr-TR" smtClean="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8FCC987-F06F-46F3-A722-308413D18EE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2057" name="1 Grup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6" r:id="rId2"/>
    <p:sldLayoutId id="2147483765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6" r:id="rId9"/>
    <p:sldLayoutId id="2147483762" r:id="rId10"/>
    <p:sldLayoutId id="2147483763" r:id="rId11"/>
    <p:sldLayoutId id="2147483767" r:id="rId12"/>
    <p:sldLayoutId id="2147483768" r:id="rId13"/>
    <p:sldLayoutId id="2147483769" r:id="rId14"/>
    <p:sldLayoutId id="2147483770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F5601-6D2C-4F43-9F8F-E2E72C23B0F6}" type="slidenum">
              <a:rPr lang="tr-TR"/>
              <a:pPr>
                <a:defRPr/>
              </a:pPr>
              <a:t>1</a:t>
            </a:fld>
            <a:endParaRPr lang="tr-T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29306" y="1442203"/>
            <a:ext cx="3313113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>
              <a:defRPr/>
            </a:pPr>
            <a:r>
              <a:rPr lang="tr-TR" sz="11700" b="1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Algerian" pitchFamily="82" charset="0"/>
              </a:rPr>
              <a:t>CRM</a:t>
            </a:r>
          </a:p>
        </p:txBody>
      </p:sp>
      <p:pic>
        <p:nvPicPr>
          <p:cNvPr id="2053" name="Picture 5" descr="CRM"/>
          <p:cNvPicPr>
            <a:picLocks noChangeAspect="1" noChangeArrowheads="1"/>
          </p:cNvPicPr>
          <p:nvPr/>
        </p:nvPicPr>
        <p:blipFill>
          <a:blip r:embed="rId2"/>
          <a:srcRect l="6561" t="6561" r="6561" b="15092"/>
          <a:stretch>
            <a:fillRect/>
          </a:stretch>
        </p:blipFill>
        <p:spPr bwMode="auto">
          <a:xfrm>
            <a:off x="4388396" y="1045712"/>
            <a:ext cx="3251200" cy="2447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6 Dikdörtgen"/>
          <p:cNvSpPr/>
          <p:nvPr/>
        </p:nvSpPr>
        <p:spPr>
          <a:xfrm>
            <a:off x="970828" y="3780430"/>
            <a:ext cx="7245124" cy="1938992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tr-TR" sz="6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nformal Roman" pitchFamily="66" charset="0"/>
              </a:rPr>
              <a:t>Müşteri İlişkileri </a:t>
            </a:r>
          </a:p>
          <a:p>
            <a:pPr algn="ctr">
              <a:defRPr/>
            </a:pPr>
            <a:r>
              <a:rPr lang="tr-TR" sz="6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nformal Roman" pitchFamily="66" charset="0"/>
              </a:rPr>
              <a:t>Yönetimi</a:t>
            </a:r>
            <a:endParaRPr lang="tr-TR" sz="6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nformal Roman" pitchFamily="66" charset="0"/>
              <a:cs typeface="Andalus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Kime Gerekli?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36713" y="1935163"/>
            <a:ext cx="7050087" cy="438943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Müşteri sayınız kaçtır?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Ürünlerinizin tüketicisi kimdir?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Rakipleriniz kimdir?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Hangi kanalları kullanıyorsunuz?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Hangi kanalları kullanabilirsiniz?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Global pazarda yer alma hedefiniz?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İşiniz için </a:t>
            </a:r>
            <a:r>
              <a:rPr lang="tr-TR" sz="2400" dirty="0" err="1"/>
              <a:t>Interneti</a:t>
            </a:r>
            <a:r>
              <a:rPr lang="tr-TR" sz="2400" dirty="0"/>
              <a:t> nasıl kullanabilirsiniz?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Satış süreciniz ne kadar sürüyor?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Fırsatların ne kadarı satışa dönüşüyor?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Pazarlamaya ne kadar harcıyorsunuz?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Müşterinizin kaçış oranı nedir?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400" dirty="0"/>
              <a:t>Müşterinizle doğrudan iletişiminiz var mı?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7864-65FC-4534-A7D2-3E4350CCD213}" type="slidenum">
              <a:rPr lang="tr-TR"/>
              <a:pPr>
                <a:defRPr/>
              </a:pPr>
              <a:t>10</a:t>
            </a:fld>
            <a:endParaRPr lang="tr-T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549275"/>
            <a:ext cx="6994525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Müşterileriniz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36625" y="1930400"/>
            <a:ext cx="7100888" cy="404653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800" dirty="0"/>
              <a:t>Sayıca çok</a:t>
            </a:r>
            <a:r>
              <a:rPr lang="en-GB" sz="2800" dirty="0"/>
              <a:t>!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800" dirty="0"/>
              <a:t>Müşteri değerliliği geniş bir yelpazeye yayılmış</a:t>
            </a:r>
            <a:endParaRPr lang="en-GB" sz="2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800" dirty="0"/>
              <a:t>Hizmet seviyesindeki beklentileri farklı</a:t>
            </a:r>
            <a:endParaRPr lang="en-GB" sz="2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800" dirty="0"/>
              <a:t>Çok kanallı ilişkiler içeren</a:t>
            </a:r>
            <a:endParaRPr lang="en-GB" sz="2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2800" dirty="0"/>
              <a:t>Müşteri yaşam döngüsünün farklı noktalarında</a:t>
            </a:r>
            <a:endParaRPr lang="en-US" sz="2800" dirty="0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86E48-65B3-4AE0-91B3-1B5E9D18AFB2}" type="slidenum">
              <a:rPr lang="tr-TR"/>
              <a:pPr>
                <a:defRPr/>
              </a:pPr>
              <a:t>11</a:t>
            </a:fld>
            <a:endParaRPr lang="tr-TR"/>
          </a:p>
        </p:txBody>
      </p:sp>
      <p:pic>
        <p:nvPicPr>
          <p:cNvPr id="20486" name="Picture 4" descr="j0287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287" y="840494"/>
            <a:ext cx="1800225" cy="224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524000"/>
            <a:ext cx="3703638" cy="2073275"/>
          </a:xfrm>
        </p:spPr>
        <p:txBody>
          <a:bodyPr/>
          <a:lstStyle/>
          <a:p>
            <a:pPr algn="r"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 </a:t>
            </a:r>
            <a:b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Veritabanı</a:t>
            </a:r>
          </a:p>
        </p:txBody>
      </p:sp>
      <p:pic>
        <p:nvPicPr>
          <p:cNvPr id="21507" name="Picture 3" descr="blu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47822" y="1061155"/>
            <a:ext cx="3304547" cy="2816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728F4-5A62-4702-A59E-EA85AC2B8CDA}" type="slidenum">
              <a:rPr lang="tr-TR"/>
              <a:pPr>
                <a:defRPr/>
              </a:pPr>
              <a:t>12</a:t>
            </a:fld>
            <a:endParaRPr lang="tr-TR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 Veri Tabanları</a:t>
            </a:r>
          </a:p>
        </p:txBody>
      </p:sp>
      <p:sp>
        <p:nvSpPr>
          <p:cNvPr id="1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DFA7D-0685-4498-8624-75CE2D6CDB4B}" type="slidenum">
              <a:rPr lang="tr-TR"/>
              <a:pPr>
                <a:defRPr/>
              </a:pPr>
              <a:t>13</a:t>
            </a:fld>
            <a:endParaRPr lang="tr-TR"/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>
            <a:off x="971550" y="2205038"/>
            <a:ext cx="1800225" cy="1728787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>
                <a:latin typeface="Verdana" pitchFamily="34" charset="0"/>
              </a:rPr>
              <a:t>Operasyonel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6227763" y="2205038"/>
            <a:ext cx="1800225" cy="1728787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>
                <a:latin typeface="Verdana" pitchFamily="34" charset="0"/>
              </a:rPr>
              <a:t>CRM</a:t>
            </a:r>
          </a:p>
          <a:p>
            <a:pPr algn="ctr">
              <a:defRPr/>
            </a:pPr>
            <a:r>
              <a:rPr lang="tr-TR">
                <a:latin typeface="Verdana" pitchFamily="34" charset="0"/>
              </a:rPr>
              <a:t>(Pazarlama)</a:t>
            </a:r>
          </a:p>
        </p:txBody>
      </p:sp>
      <p:sp>
        <p:nvSpPr>
          <p:cNvPr id="22539" name="Line 5"/>
          <p:cNvSpPr>
            <a:spLocks noChangeShapeType="1"/>
          </p:cNvSpPr>
          <p:nvPr/>
        </p:nvSpPr>
        <p:spPr bwMode="auto">
          <a:xfrm>
            <a:off x="2771775" y="3141663"/>
            <a:ext cx="34559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3492500" y="2205038"/>
            <a:ext cx="2159000" cy="792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 b="1">
                <a:solidFill>
                  <a:srgbClr val="000099"/>
                </a:solidFill>
                <a:latin typeface="Verdana" pitchFamily="34" charset="0"/>
              </a:rPr>
              <a:t>Veri</a:t>
            </a:r>
          </a:p>
          <a:p>
            <a:pPr algn="ctr">
              <a:defRPr/>
            </a:pPr>
            <a:r>
              <a:rPr lang="tr-TR" b="1">
                <a:solidFill>
                  <a:srgbClr val="000099"/>
                </a:solidFill>
                <a:latin typeface="Verdana" pitchFamily="34" charset="0"/>
              </a:rPr>
              <a:t>Dönüşümü</a:t>
            </a:r>
          </a:p>
        </p:txBody>
      </p:sp>
      <p:sp>
        <p:nvSpPr>
          <p:cNvPr id="22543" name="Text Box 7"/>
          <p:cNvSpPr txBox="1">
            <a:spLocks noChangeArrowheads="1"/>
          </p:cNvSpPr>
          <p:nvPr/>
        </p:nvSpPr>
        <p:spPr bwMode="auto">
          <a:xfrm>
            <a:off x="5992813" y="4019550"/>
            <a:ext cx="31511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buFontTx/>
              <a:buChar char="•"/>
            </a:pPr>
            <a:r>
              <a:rPr lang="tr-TR" altLang="tr-TR" sz="1800">
                <a:latin typeface="Verdana" pitchFamily="34" charset="0"/>
              </a:rPr>
              <a:t>İrtibat Tarihçesi</a:t>
            </a:r>
          </a:p>
          <a:p>
            <a:pPr>
              <a:buFontTx/>
              <a:buChar char="•"/>
            </a:pPr>
            <a:r>
              <a:rPr lang="tr-TR" altLang="tr-TR" sz="1800">
                <a:latin typeface="Verdana" pitchFamily="34" charset="0"/>
              </a:rPr>
              <a:t>Kampanya Tarihçesi</a:t>
            </a:r>
          </a:p>
          <a:p>
            <a:pPr>
              <a:buFontTx/>
              <a:buChar char="•"/>
            </a:pPr>
            <a:r>
              <a:rPr lang="tr-TR" altLang="tr-TR" sz="1800">
                <a:latin typeface="Verdana" pitchFamily="34" charset="0"/>
              </a:rPr>
              <a:t>Satış hareketleri özeti</a:t>
            </a:r>
          </a:p>
          <a:p>
            <a:pPr>
              <a:buFontTx/>
              <a:buChar char="•"/>
            </a:pPr>
            <a:r>
              <a:rPr lang="tr-TR" altLang="tr-TR" sz="1800">
                <a:latin typeface="Verdana" pitchFamily="34" charset="0"/>
              </a:rPr>
              <a:t>Müşteri hareketleri özeti</a:t>
            </a:r>
          </a:p>
        </p:txBody>
      </p:sp>
      <p:sp>
        <p:nvSpPr>
          <p:cNvPr id="22538" name="AutoShape 8"/>
          <p:cNvSpPr>
            <a:spLocks noChangeArrowheads="1"/>
          </p:cNvSpPr>
          <p:nvPr/>
        </p:nvSpPr>
        <p:spPr bwMode="auto">
          <a:xfrm>
            <a:off x="3276600" y="3716338"/>
            <a:ext cx="1582738" cy="93662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tr-TR">
                <a:latin typeface="Verdana" pitchFamily="34" charset="0"/>
              </a:rPr>
              <a:t>Pazarlama</a:t>
            </a:r>
          </a:p>
        </p:txBody>
      </p:sp>
      <p:sp>
        <p:nvSpPr>
          <p:cNvPr id="22547" name="Line 9"/>
          <p:cNvSpPr>
            <a:spLocks noChangeShapeType="1"/>
          </p:cNvSpPr>
          <p:nvPr/>
        </p:nvSpPr>
        <p:spPr bwMode="auto">
          <a:xfrm flipV="1">
            <a:off x="4859338" y="4149725"/>
            <a:ext cx="9366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48" name="Oval 10"/>
          <p:cNvSpPr>
            <a:spLocks noChangeArrowheads="1"/>
          </p:cNvSpPr>
          <p:nvPr/>
        </p:nvSpPr>
        <p:spPr bwMode="auto">
          <a:xfrm>
            <a:off x="5653088" y="2997200"/>
            <a:ext cx="287337" cy="2873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 sz="2000" b="1">
                <a:solidFill>
                  <a:srgbClr val="FF0000"/>
                </a:solidFill>
                <a:latin typeface="Verdana" pitchFamily="34" charset="0"/>
              </a:rPr>
              <a:t>+</a:t>
            </a:r>
          </a:p>
        </p:txBody>
      </p:sp>
      <p:sp>
        <p:nvSpPr>
          <p:cNvPr id="22549" name="Line 11"/>
          <p:cNvSpPr>
            <a:spLocks noChangeShapeType="1"/>
          </p:cNvSpPr>
          <p:nvPr/>
        </p:nvSpPr>
        <p:spPr bwMode="auto">
          <a:xfrm>
            <a:off x="5795963" y="3213100"/>
            <a:ext cx="0" cy="936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50" name="Text Box 12"/>
          <p:cNvSpPr txBox="1">
            <a:spLocks noChangeArrowheads="1"/>
          </p:cNvSpPr>
          <p:nvPr/>
        </p:nvSpPr>
        <p:spPr bwMode="auto">
          <a:xfrm>
            <a:off x="3203575" y="4724400"/>
            <a:ext cx="2624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buFontTx/>
              <a:buChar char="•"/>
            </a:pPr>
            <a:r>
              <a:rPr lang="tr-TR" altLang="tr-TR" sz="1800">
                <a:latin typeface="Verdana" pitchFamily="34" charset="0"/>
              </a:rPr>
              <a:t>İrtibat Tarihçesi</a:t>
            </a:r>
          </a:p>
          <a:p>
            <a:pPr>
              <a:buFontTx/>
              <a:buChar char="•"/>
            </a:pPr>
            <a:r>
              <a:rPr lang="tr-TR" altLang="tr-TR" sz="1800">
                <a:latin typeface="Verdana" pitchFamily="34" charset="0"/>
              </a:rPr>
              <a:t>Kampanya Tarihçesi</a:t>
            </a:r>
          </a:p>
          <a:p>
            <a:pPr>
              <a:buFontTx/>
              <a:buChar char="•"/>
            </a:pPr>
            <a:endParaRPr lang="tr-TR" altLang="tr-TR" sz="180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Operasyonel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Müşteri Veri Tabanı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tr-TR" sz="28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800" smtClean="0"/>
              <a:t>Müşteri İrtibat Bilgileri</a:t>
            </a:r>
            <a:br>
              <a:rPr lang="tr-TR" altLang="tr-TR" sz="2800" smtClean="0"/>
            </a:br>
            <a:endParaRPr lang="tr-TR" altLang="tr-TR" sz="28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800" smtClean="0"/>
              <a:t>Satış hareketleri</a:t>
            </a:r>
            <a:br>
              <a:rPr lang="tr-TR" altLang="tr-TR" sz="2800" smtClean="0"/>
            </a:br>
            <a:r>
              <a:rPr lang="tr-TR" altLang="tr-TR" sz="2800" smtClean="0"/>
              <a:t>(ürün + finansal)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tr-TR" sz="28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800" smtClean="0"/>
              <a:t>Ödeme bilgileri</a:t>
            </a:r>
            <a:br>
              <a:rPr lang="tr-TR" altLang="tr-TR" sz="2800" smtClean="0"/>
            </a:br>
            <a:endParaRPr lang="tr-TR" altLang="tr-TR" sz="28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800" smtClean="0"/>
              <a:t>Müşteri cari bilgileri (Borç, alacak durumu)</a:t>
            </a:r>
          </a:p>
          <a:p>
            <a:pPr lvl="1" eaLnBrk="1" hangingPunct="1">
              <a:lnSpc>
                <a:spcPct val="90000"/>
              </a:lnSpc>
            </a:pPr>
            <a:endParaRPr lang="tr-TR" altLang="tr-TR" smtClean="0"/>
          </a:p>
        </p:txBody>
      </p:sp>
      <p:pic>
        <p:nvPicPr>
          <p:cNvPr id="23556" name="Picture 4" descr="tecladoyded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219700" y="2349500"/>
            <a:ext cx="3155950" cy="2071688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B94F3-DFB5-4FA0-AF6B-D31CDAACDAB3}" type="slidenum">
              <a:rPr lang="tr-TR"/>
              <a:pPr>
                <a:defRPr/>
              </a:pPr>
              <a:t>14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Pazarlamaya yönelik Müşteri Verisi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4888" y="1600200"/>
            <a:ext cx="4916487" cy="4530725"/>
          </a:xfrm>
        </p:spPr>
        <p:txBody>
          <a:bodyPr/>
          <a:lstStyle/>
          <a:p>
            <a:pPr eaLnBrk="1" hangingPunct="1"/>
            <a:endParaRPr lang="tr-TR" altLang="tr-TR" sz="2800" smtClean="0"/>
          </a:p>
          <a:p>
            <a:pPr eaLnBrk="1" hangingPunct="1"/>
            <a:r>
              <a:rPr lang="tr-TR" altLang="tr-TR" sz="2800" smtClean="0"/>
              <a:t>Ailesel</a:t>
            </a:r>
          </a:p>
          <a:p>
            <a:pPr eaLnBrk="1" hangingPunct="1"/>
            <a:r>
              <a:rPr lang="tr-TR" altLang="tr-TR" sz="2800" smtClean="0"/>
              <a:t>Demografik</a:t>
            </a:r>
          </a:p>
          <a:p>
            <a:pPr eaLnBrk="1" hangingPunct="1"/>
            <a:r>
              <a:rPr lang="tr-TR" altLang="tr-TR" sz="2800" smtClean="0"/>
              <a:t>Tercihler</a:t>
            </a:r>
          </a:p>
          <a:p>
            <a:pPr eaLnBrk="1" hangingPunct="1"/>
            <a:r>
              <a:rPr lang="tr-TR" altLang="tr-TR" sz="2800" smtClean="0"/>
              <a:t>Satınalma alışkanlıkları</a:t>
            </a:r>
          </a:p>
          <a:p>
            <a:pPr eaLnBrk="1" hangingPunct="1"/>
            <a:r>
              <a:rPr lang="tr-TR" altLang="tr-TR" sz="2800" smtClean="0"/>
              <a:t>Finansal durum</a:t>
            </a:r>
          </a:p>
          <a:p>
            <a:pPr eaLnBrk="1" hangingPunct="1"/>
            <a:r>
              <a:rPr lang="tr-TR" altLang="tr-TR" sz="2800" smtClean="0"/>
              <a:t>Karakter</a:t>
            </a:r>
          </a:p>
          <a:p>
            <a:pPr eaLnBrk="1" hangingPunct="1">
              <a:buFont typeface="Wingdings" pitchFamily="2" charset="2"/>
              <a:buNone/>
            </a:pPr>
            <a:endParaRPr lang="tr-TR" altLang="tr-TR" sz="2800" smtClean="0"/>
          </a:p>
        </p:txBody>
      </p:sp>
      <p:pic>
        <p:nvPicPr>
          <p:cNvPr id="24580" name="Picture 4" descr="scho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210357" y="2088444"/>
            <a:ext cx="2635420" cy="1651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A295D-1ACF-4F53-8F22-D6B04914BC67}" type="slidenum">
              <a:rPr lang="tr-TR"/>
              <a:pPr>
                <a:defRPr/>
              </a:pPr>
              <a:t>15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90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Verisi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474788"/>
            <a:ext cx="7996238" cy="4587875"/>
          </a:xfrm>
        </p:spPr>
        <p:txBody>
          <a:bodyPr/>
          <a:lstStyle/>
          <a:p>
            <a:pPr eaLnBrk="1" hangingPunct="1"/>
            <a:endParaRPr lang="tr-TR" altLang="tr-TR" sz="2800" smtClean="0"/>
          </a:p>
          <a:p>
            <a:pPr eaLnBrk="1" hangingPunct="1"/>
            <a:r>
              <a:rPr lang="tr-TR" altLang="tr-TR" sz="2800" smtClean="0"/>
              <a:t>Operasyonel veri (bir kısmı)</a:t>
            </a:r>
          </a:p>
          <a:p>
            <a:pPr eaLnBrk="1" hangingPunct="1"/>
            <a:r>
              <a:rPr lang="tr-TR" altLang="tr-TR" sz="2800" smtClean="0"/>
              <a:t>Pazarlama verisi</a:t>
            </a:r>
          </a:p>
          <a:p>
            <a:pPr eaLnBrk="1" hangingPunct="1"/>
            <a:r>
              <a:rPr lang="tr-TR" altLang="tr-TR" sz="2800" smtClean="0"/>
              <a:t>İletişim Tarihçesi</a:t>
            </a:r>
          </a:p>
          <a:p>
            <a:pPr eaLnBrk="1" hangingPunct="1"/>
            <a:r>
              <a:rPr lang="tr-TR" altLang="tr-TR" sz="2800" smtClean="0"/>
              <a:t>Kampanya Tarihçesi</a:t>
            </a:r>
          </a:p>
          <a:p>
            <a:pPr eaLnBrk="1" hangingPunct="1"/>
            <a:r>
              <a:rPr lang="tr-TR" altLang="tr-TR" sz="2800" smtClean="0"/>
              <a:t>Satış döngüleri tarihçesi</a:t>
            </a:r>
          </a:p>
          <a:p>
            <a:pPr eaLnBrk="1" hangingPunct="1"/>
            <a:r>
              <a:rPr lang="tr-TR" altLang="tr-TR" sz="2800" smtClean="0"/>
              <a:t>Analitik veri (skor, segment)</a:t>
            </a:r>
          </a:p>
          <a:p>
            <a:pPr lvl="1" eaLnBrk="1" hangingPunct="1"/>
            <a:r>
              <a:rPr lang="tr-TR" altLang="tr-TR" smtClean="0">
                <a:solidFill>
                  <a:srgbClr val="FF0000"/>
                </a:solidFill>
              </a:rPr>
              <a:t>Örnek: Satınalma Eğilimi</a:t>
            </a:r>
          </a:p>
          <a:p>
            <a:pPr lvl="1" eaLnBrk="1" hangingPunct="1"/>
            <a:r>
              <a:rPr lang="tr-TR" altLang="tr-TR" smtClean="0">
                <a:solidFill>
                  <a:srgbClr val="FF0000"/>
                </a:solidFill>
              </a:rPr>
              <a:t>Örnek: yeni ürün hedef kitlesi</a:t>
            </a:r>
          </a:p>
        </p:txBody>
      </p:sp>
      <p:sp>
        <p:nvSpPr>
          <p:cNvPr id="5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8A2ED-0DC7-414E-A4DD-D85DF18F0391}" type="slidenum">
              <a:rPr lang="tr-TR"/>
              <a:pPr>
                <a:defRPr/>
              </a:pPr>
              <a:t>16</a:t>
            </a:fld>
            <a:endParaRPr lang="tr-TR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3656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Verisi: Özellikler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7942263" cy="4530725"/>
          </a:xfrm>
        </p:spPr>
        <p:txBody>
          <a:bodyPr/>
          <a:lstStyle/>
          <a:p>
            <a:pPr eaLnBrk="1" hangingPunct="1"/>
            <a:endParaRPr lang="tr-TR" altLang="tr-TR" sz="2400" smtClean="0"/>
          </a:p>
          <a:p>
            <a:pPr eaLnBrk="1" hangingPunct="1"/>
            <a:r>
              <a:rPr lang="tr-TR" altLang="tr-TR" sz="2400" smtClean="0"/>
              <a:t>Verinin eksiksiz olması</a:t>
            </a:r>
          </a:p>
          <a:p>
            <a:pPr eaLnBrk="1" hangingPunct="1"/>
            <a:r>
              <a:rPr lang="tr-TR" altLang="tr-TR" sz="2400" smtClean="0"/>
              <a:t>Verinin geçerli / güncel olması</a:t>
            </a:r>
          </a:p>
          <a:p>
            <a:pPr eaLnBrk="1" hangingPunct="1"/>
            <a:r>
              <a:rPr lang="tr-TR" altLang="tr-TR" sz="2400" smtClean="0"/>
              <a:t>Bazı özel verilerin “gerçek zamanlı” olması</a:t>
            </a:r>
          </a:p>
          <a:p>
            <a:pPr eaLnBrk="1" hangingPunct="1"/>
            <a:r>
              <a:rPr lang="tr-TR" altLang="tr-TR" sz="2400" smtClean="0"/>
              <a:t>Verinin “temiz” olması</a:t>
            </a:r>
          </a:p>
          <a:p>
            <a:pPr eaLnBrk="1" hangingPunct="1"/>
            <a:r>
              <a:rPr lang="tr-TR" altLang="tr-TR" sz="2400" smtClean="0"/>
              <a:t>Verinin duplike olmaması</a:t>
            </a:r>
          </a:p>
          <a:p>
            <a:pPr eaLnBrk="1" hangingPunct="1"/>
            <a:r>
              <a:rPr lang="tr-TR" altLang="tr-TR" sz="2400" smtClean="0"/>
              <a:t>Müşterilerin tek (unique) olarak saptanabilmesi</a:t>
            </a:r>
          </a:p>
          <a:p>
            <a:pPr eaLnBrk="1" hangingPunct="1"/>
            <a:r>
              <a:rPr lang="tr-TR" altLang="tr-TR" sz="2400" smtClean="0"/>
              <a:t>Müşteriler arası ilişkilendirme</a:t>
            </a:r>
          </a:p>
          <a:p>
            <a:pPr eaLnBrk="1" hangingPunct="1"/>
            <a:r>
              <a:rPr lang="tr-TR" altLang="tr-TR" sz="2400" smtClean="0"/>
              <a:t>Müşteri üzeri ilişkilendirme</a:t>
            </a:r>
          </a:p>
          <a:p>
            <a:pPr eaLnBrk="1" hangingPunct="1"/>
            <a:r>
              <a:rPr lang="tr-TR" altLang="tr-TR" sz="2400" smtClean="0"/>
              <a:t>Verinin olabildiğince “kategorize” olması</a:t>
            </a:r>
          </a:p>
        </p:txBody>
      </p:sp>
      <p:sp>
        <p:nvSpPr>
          <p:cNvPr id="5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E6A26-32A4-4DBF-812A-6449890FA60B}" type="slidenum">
              <a:rPr lang="tr-TR"/>
              <a:pPr>
                <a:defRPr/>
              </a:pPr>
              <a:t>17</a:t>
            </a:fld>
            <a:endParaRPr lang="tr-TR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587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 Veri Modeli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37643-E00F-454A-83C7-CBD789F33393}" type="slidenum">
              <a:rPr lang="tr-TR"/>
              <a:pPr>
                <a:defRPr/>
              </a:pPr>
              <a:t>18</a:t>
            </a:fld>
            <a:endParaRPr lang="tr-TR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1876778" y="2315633"/>
            <a:ext cx="498405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erdana" pitchFamily="34" charset="0"/>
              </a:rPr>
              <a:t>Workshop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2352675" y="3711575"/>
            <a:ext cx="47117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buFontTx/>
              <a:buChar char="•"/>
            </a:pPr>
            <a:r>
              <a:rPr lang="tr-TR" altLang="tr-TR" sz="2400">
                <a:latin typeface="Verdana" pitchFamily="34" charset="0"/>
              </a:rPr>
              <a:t> Veri Modeli Çalışması</a:t>
            </a:r>
          </a:p>
          <a:p>
            <a:pPr>
              <a:buFontTx/>
              <a:buChar char="•"/>
            </a:pPr>
            <a:r>
              <a:rPr lang="tr-TR" altLang="tr-TR" sz="2400">
                <a:latin typeface="Verdana" pitchFamily="34" charset="0"/>
              </a:rPr>
              <a:t> Örnek veri modeli</a:t>
            </a:r>
          </a:p>
          <a:p>
            <a:pPr>
              <a:buFontTx/>
              <a:buChar char="•"/>
            </a:pPr>
            <a:r>
              <a:rPr lang="tr-TR" altLang="tr-TR" sz="2400">
                <a:latin typeface="Verdana" pitchFamily="34" charset="0"/>
              </a:rPr>
              <a:t> Veri özellikleri</a:t>
            </a:r>
          </a:p>
          <a:p>
            <a:pPr>
              <a:buFontTx/>
              <a:buChar char="•"/>
            </a:pPr>
            <a:r>
              <a:rPr lang="tr-TR" altLang="tr-TR" sz="2400">
                <a:latin typeface="Verdana" pitchFamily="34" charset="0"/>
              </a:rPr>
              <a:t> Örnek verinin temizlenmesi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704850"/>
            <a:ext cx="8636000" cy="728663"/>
          </a:xfrm>
        </p:spPr>
        <p:txBody>
          <a:bodyPr/>
          <a:lstStyle/>
          <a:p>
            <a:pPr eaLnBrk="1" hangingPunct="1">
              <a:defRPr/>
            </a:pP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Olay ile tetiklenen iletişim ve veri tabanı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133600"/>
            <a:ext cx="4038600" cy="3997325"/>
          </a:xfrm>
        </p:spPr>
        <p:txBody>
          <a:bodyPr/>
          <a:lstStyle/>
          <a:p>
            <a:pPr eaLnBrk="1" hangingPunct="1"/>
            <a:r>
              <a:rPr lang="tr-TR" altLang="tr-TR" smtClean="0"/>
              <a:t>Uygun hediye: Kadın kıyafetleri</a:t>
            </a:r>
          </a:p>
          <a:p>
            <a:pPr lvl="1" eaLnBrk="1" hangingPunct="1"/>
            <a:r>
              <a:rPr lang="tr-TR" altLang="tr-TR" sz="2000" smtClean="0"/>
              <a:t>İş takımı</a:t>
            </a:r>
          </a:p>
          <a:p>
            <a:pPr lvl="1" eaLnBrk="1" hangingPunct="1"/>
            <a:r>
              <a:rPr lang="tr-TR" altLang="tr-TR" sz="2000" smtClean="0"/>
              <a:t>Spor kıyafet</a:t>
            </a:r>
          </a:p>
          <a:p>
            <a:pPr eaLnBrk="1" hangingPunct="1"/>
            <a:r>
              <a:rPr lang="tr-TR" altLang="tr-TR" smtClean="0"/>
              <a:t>Karar Algoritması</a:t>
            </a:r>
          </a:p>
          <a:p>
            <a:pPr lvl="1" eaLnBrk="1" hangingPunct="1"/>
            <a:r>
              <a:rPr lang="tr-TR" altLang="tr-TR" sz="2000" smtClean="0"/>
              <a:t>Kalite seçici</a:t>
            </a:r>
          </a:p>
          <a:p>
            <a:pPr lvl="1" eaLnBrk="1" hangingPunct="1"/>
            <a:r>
              <a:rPr lang="tr-TR" altLang="tr-TR" sz="2000" smtClean="0"/>
              <a:t>Fiyat seçici</a:t>
            </a:r>
          </a:p>
          <a:p>
            <a:pPr lvl="1" eaLnBrk="1" hangingPunct="1"/>
            <a:r>
              <a:rPr lang="tr-TR" altLang="tr-TR" sz="2000" smtClean="0"/>
              <a:t>Moda seçici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2133600"/>
            <a:ext cx="4038600" cy="3997325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Demografi</a:t>
            </a:r>
          </a:p>
          <a:p>
            <a:pPr lvl="1" eaLnBrk="1" hangingPunct="1"/>
            <a:r>
              <a:rPr lang="tr-TR" altLang="tr-TR" sz="1800" smtClean="0"/>
              <a:t>Cinsiyet, Doğum tarihi, eğitim</a:t>
            </a:r>
          </a:p>
          <a:p>
            <a:pPr lvl="1" eaLnBrk="1" hangingPunct="1"/>
            <a:r>
              <a:rPr lang="tr-TR" altLang="tr-TR" sz="1800" smtClean="0"/>
              <a:t>Gelir, Finansal durum</a:t>
            </a:r>
          </a:p>
          <a:p>
            <a:pPr lvl="1" eaLnBrk="1" hangingPunct="1"/>
            <a:r>
              <a:rPr lang="tr-TR" altLang="tr-TR" sz="1800" smtClean="0"/>
              <a:t>Çocuklar</a:t>
            </a:r>
          </a:p>
          <a:p>
            <a:pPr eaLnBrk="1" hangingPunct="1"/>
            <a:r>
              <a:rPr lang="tr-TR" altLang="tr-TR" sz="2400" smtClean="0"/>
              <a:t>Önemli tarihler</a:t>
            </a:r>
          </a:p>
          <a:p>
            <a:pPr lvl="1" eaLnBrk="1" hangingPunct="1"/>
            <a:r>
              <a:rPr lang="tr-TR" altLang="tr-TR" sz="1800" smtClean="0"/>
              <a:t>Doğum günleri</a:t>
            </a:r>
          </a:p>
          <a:p>
            <a:pPr lvl="1" eaLnBrk="1" hangingPunct="1"/>
            <a:r>
              <a:rPr lang="tr-TR" altLang="tr-TR" sz="1800" smtClean="0"/>
              <a:t>Yıldönümleri</a:t>
            </a:r>
          </a:p>
          <a:p>
            <a:pPr lvl="1" eaLnBrk="1" hangingPunct="1"/>
            <a:r>
              <a:rPr lang="tr-TR" altLang="tr-TR" sz="1800" smtClean="0"/>
              <a:t>Mezuniyetler</a:t>
            </a:r>
          </a:p>
          <a:p>
            <a:pPr lvl="1" eaLnBrk="1" hangingPunct="1"/>
            <a:r>
              <a:rPr lang="tr-TR" altLang="tr-TR" sz="1800" smtClean="0"/>
              <a:t>Planlı seyahatler</a:t>
            </a:r>
          </a:p>
        </p:txBody>
      </p:sp>
      <p:sp>
        <p:nvSpPr>
          <p:cNvPr id="7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Yazılım Mühendisliği</a:t>
            </a:r>
          </a:p>
        </p:txBody>
      </p:sp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AFB40-7579-4C45-BFB4-688DCF418668}" type="slidenum">
              <a:rPr lang="tr-TR"/>
              <a:pPr>
                <a:defRPr/>
              </a:pPr>
              <a:t>19</a:t>
            </a:fld>
            <a:endParaRPr lang="tr-TR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17500" y="1522413"/>
            <a:ext cx="408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tr-T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Örnek Olay: Doğum günü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39825"/>
          </a:xfrm>
        </p:spPr>
        <p:txBody>
          <a:bodyPr/>
          <a:lstStyle/>
          <a:p>
            <a:pPr eaLnBrk="1" hangingPunct="1"/>
            <a:r>
              <a:rPr lang="tr-TR" altLang="tr-TR" smtClean="0"/>
              <a:t>CRM Nedir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8150"/>
            <a:ext cx="8372475" cy="4697413"/>
          </a:xfrm>
        </p:spPr>
        <p:txBody>
          <a:bodyPr/>
          <a:lstStyle/>
          <a:p>
            <a:pPr eaLnBrk="1" hangingPunct="1"/>
            <a:r>
              <a:rPr lang="tr-TR" altLang="tr-TR" sz="2800" smtClean="0"/>
              <a:t>Müşteri İlişkisi?</a:t>
            </a:r>
            <a:br>
              <a:rPr lang="tr-TR" altLang="tr-TR" sz="2800" smtClean="0"/>
            </a:br>
            <a:endParaRPr lang="tr-TR" altLang="tr-TR" sz="2800" smtClean="0"/>
          </a:p>
          <a:p>
            <a:pPr lvl="1" eaLnBrk="1" hangingPunct="1"/>
            <a:r>
              <a:rPr lang="tr-TR" altLang="tr-TR" smtClean="0"/>
              <a:t>Müşteri olma potansiyeli olan (prospect) / pazarlama tarafından müşteri olarak kazanılmaya çalışan</a:t>
            </a:r>
            <a:br>
              <a:rPr lang="tr-TR" altLang="tr-TR" smtClean="0"/>
            </a:br>
            <a:endParaRPr lang="tr-TR" altLang="tr-TR" smtClean="0"/>
          </a:p>
          <a:p>
            <a:pPr lvl="1" eaLnBrk="1" hangingPunct="1"/>
            <a:r>
              <a:rPr lang="tr-TR" altLang="tr-TR" smtClean="0"/>
              <a:t>Müşteri olup alışveriş yapan / satış yapılan</a:t>
            </a:r>
            <a:br>
              <a:rPr lang="tr-TR" altLang="tr-TR" smtClean="0"/>
            </a:br>
            <a:endParaRPr lang="tr-TR" altLang="tr-TR" smtClean="0"/>
          </a:p>
          <a:p>
            <a:pPr lvl="1" eaLnBrk="1" hangingPunct="1"/>
            <a:r>
              <a:rPr lang="tr-TR" altLang="tr-TR" smtClean="0"/>
              <a:t>Ürün ve/veya hizmet satın almış olup bununla ilgili satış sonrasında müşteri hizmetlerinin ilgi alanında olantüm kişilerle her temas anında kurulan etkileşimlerin tümünden oluşan ilişki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tr-TR" altLang="tr-TR" smtClean="0"/>
          </a:p>
        </p:txBody>
      </p:sp>
      <p:pic>
        <p:nvPicPr>
          <p:cNvPr id="4100" name="Picture 4" descr="about_u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6488" y="763588"/>
            <a:ext cx="2392362" cy="1566862"/>
          </a:xfrm>
          <a:noFill/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38E5B-3CCC-48D1-A33B-E469109195B9}" type="slidenum">
              <a:rPr lang="tr-TR"/>
              <a:pPr>
                <a:defRPr/>
              </a:pPr>
              <a:t>2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133600"/>
            <a:ext cx="4038600" cy="3997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Kişisel özellikler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Beden, ayakkabı no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Renk tercihleri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Tarz ve üreticinin tercihleri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Kişisel renklendirme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Ölçüler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Yüz ve vücut şekli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Sosyografi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Alışveriş rolü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Meslek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Medeni durum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2133600"/>
            <a:ext cx="4038600" cy="3997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Alışveriş Tarihçesi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Alışveriş davranışı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Toplam harcama /departman bazında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Mağaza / Marka tercihi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Hobi, ilgi, aktivite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Yaşam tarzı</a:t>
            </a:r>
          </a:p>
        </p:txBody>
      </p:sp>
      <p:sp>
        <p:nvSpPr>
          <p:cNvPr id="7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051D6-F93D-46F3-B82D-3184F4C5D8F6}" type="slidenum">
              <a:rPr lang="tr-TR"/>
              <a:pPr>
                <a:defRPr/>
              </a:pPr>
              <a:t>20</a:t>
            </a:fld>
            <a:endParaRPr lang="tr-TR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67289" y="4628444"/>
            <a:ext cx="453813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defRPr/>
            </a:pPr>
            <a:r>
              <a:rPr lang="tr-T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“Veri tabanı periyodik olarak taranır ve bu tarihte “özel olay” denk gelen Müşterilere iletişim için hedef müşteriler tespit edilir.”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704850"/>
            <a:ext cx="8636000" cy="728663"/>
          </a:xfrm>
        </p:spPr>
        <p:txBody>
          <a:bodyPr/>
          <a:lstStyle/>
          <a:p>
            <a:pPr eaLnBrk="1" hangingPunct="1">
              <a:defRPr/>
            </a:pP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Olay ile tetiklenen iletişim ve veri tabanı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Kavramları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74850" y="1935163"/>
            <a:ext cx="6711950" cy="4389437"/>
          </a:xfrm>
        </p:spPr>
        <p:txBody>
          <a:bodyPr/>
          <a:lstStyle/>
          <a:p>
            <a:pPr eaLnBrk="1" hangingPunct="1"/>
            <a:r>
              <a:rPr lang="tr-TR" altLang="tr-TR" smtClean="0"/>
              <a:t>CRM yaklaşımları</a:t>
            </a:r>
          </a:p>
          <a:p>
            <a:pPr eaLnBrk="1" hangingPunct="1"/>
            <a:r>
              <a:rPr lang="tr-TR" altLang="tr-TR" smtClean="0"/>
              <a:t>Yapı taşları</a:t>
            </a:r>
          </a:p>
          <a:p>
            <a:pPr eaLnBrk="1" hangingPunct="1"/>
            <a:r>
              <a:rPr lang="tr-TR" altLang="tr-TR" smtClean="0"/>
              <a:t>Süreçler</a:t>
            </a:r>
          </a:p>
          <a:p>
            <a:pPr eaLnBrk="1" hangingPunct="1"/>
            <a:r>
              <a:rPr lang="tr-TR" altLang="tr-TR" smtClean="0"/>
              <a:t>Aşamalara göre CRM</a:t>
            </a:r>
          </a:p>
          <a:p>
            <a:pPr eaLnBrk="1" hangingPunct="1"/>
            <a:r>
              <a:rPr lang="tr-TR" altLang="tr-TR" smtClean="0"/>
              <a:t>Teknolojiler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D3D96-76FA-4A2C-B789-B97A7AED925A}" type="slidenum">
              <a:rPr lang="tr-TR"/>
              <a:pPr>
                <a:defRPr/>
              </a:pPr>
              <a:t>21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Yaklaşımları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6138" y="2309813"/>
            <a:ext cx="6013450" cy="3821112"/>
          </a:xfrm>
        </p:spPr>
        <p:txBody>
          <a:bodyPr/>
          <a:lstStyle/>
          <a:p>
            <a:pPr eaLnBrk="1" hangingPunct="1"/>
            <a:r>
              <a:rPr lang="tr-TR" altLang="tr-TR" sz="2800" smtClean="0"/>
              <a:t>Analitik</a:t>
            </a:r>
          </a:p>
          <a:p>
            <a:pPr lvl="1" eaLnBrk="1" hangingPunct="1"/>
            <a:r>
              <a:rPr lang="tr-TR" altLang="tr-TR" smtClean="0"/>
              <a:t>Veri analizi yoluyla müşteriyi tanıma</a:t>
            </a:r>
          </a:p>
          <a:p>
            <a:pPr eaLnBrk="1" hangingPunct="1"/>
            <a:r>
              <a:rPr lang="tr-TR" altLang="tr-TR" sz="2800" smtClean="0"/>
              <a:t>Operasyonel</a:t>
            </a:r>
          </a:p>
          <a:p>
            <a:pPr lvl="1" eaLnBrk="1" hangingPunct="1"/>
            <a:r>
              <a:rPr lang="tr-TR" altLang="tr-TR" smtClean="0"/>
              <a:t>Müşteriye dönük süreçlerin otomasyonu</a:t>
            </a:r>
          </a:p>
          <a:p>
            <a:pPr eaLnBrk="1" hangingPunct="1"/>
            <a:r>
              <a:rPr lang="tr-TR" altLang="tr-TR" sz="2800" smtClean="0"/>
              <a:t>İşbirlikçi</a:t>
            </a:r>
          </a:p>
          <a:p>
            <a:pPr lvl="1" eaLnBrk="1" hangingPunct="1"/>
            <a:endParaRPr lang="tr-TR" altLang="tr-TR" smtClean="0"/>
          </a:p>
          <a:p>
            <a:pPr lvl="1" eaLnBrk="1" hangingPunct="1"/>
            <a:endParaRPr lang="tr-TR" altLang="tr-TR" smtClean="0"/>
          </a:p>
        </p:txBody>
      </p:sp>
      <p:pic>
        <p:nvPicPr>
          <p:cNvPr id="31748" name="Picture 4" descr="200109_62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37113" y="842963"/>
            <a:ext cx="3873500" cy="1944687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91EA9-E6A3-4170-9695-9F44E5E882AF}" type="slidenum">
              <a:rPr lang="tr-TR"/>
              <a:pPr>
                <a:defRPr/>
              </a:pPr>
              <a:t>22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4713"/>
            <a:ext cx="8229600" cy="808037"/>
          </a:xfrm>
        </p:spPr>
        <p:txBody>
          <a:bodyPr/>
          <a:lstStyle/>
          <a:p>
            <a:pPr eaLnBrk="1" hangingPunct="1">
              <a:defRPr/>
            </a:pPr>
            <a:r>
              <a:rPr lang="tr-TR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Operasyonel CRM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106488" y="1935163"/>
            <a:ext cx="7580312" cy="4389437"/>
          </a:xfrm>
        </p:spPr>
        <p:txBody>
          <a:bodyPr/>
          <a:lstStyle/>
          <a:p>
            <a:pPr eaLnBrk="1" hangingPunct="1"/>
            <a:r>
              <a:rPr lang="tr-TR" altLang="tr-TR" smtClean="0"/>
              <a:t>Satış Gücü Otomasyonu</a:t>
            </a:r>
          </a:p>
          <a:p>
            <a:pPr lvl="1" eaLnBrk="1" hangingPunct="1"/>
            <a:r>
              <a:rPr lang="tr-TR" altLang="tr-TR" sz="2000" smtClean="0"/>
              <a:t>Satış sürecinin planlanması</a:t>
            </a:r>
          </a:p>
          <a:p>
            <a:pPr lvl="1" eaLnBrk="1" hangingPunct="1"/>
            <a:r>
              <a:rPr lang="tr-TR" altLang="tr-TR" sz="2000" smtClean="0"/>
              <a:t>Satış projelerinin takibi ve satış ekibinin performans değerlendirmesi</a:t>
            </a:r>
          </a:p>
          <a:p>
            <a:pPr eaLnBrk="1" hangingPunct="1"/>
            <a:r>
              <a:rPr lang="tr-TR" altLang="tr-TR" smtClean="0"/>
              <a:t>Müşteri Hizmetleri</a:t>
            </a:r>
          </a:p>
          <a:p>
            <a:pPr lvl="1" eaLnBrk="1" hangingPunct="1"/>
            <a:r>
              <a:rPr lang="tr-TR" altLang="tr-TR" sz="2000" smtClean="0"/>
              <a:t>Satış sonrası hizmetler</a:t>
            </a:r>
          </a:p>
          <a:p>
            <a:pPr eaLnBrk="1" hangingPunct="1"/>
            <a:r>
              <a:rPr lang="tr-TR" altLang="tr-TR" smtClean="0"/>
              <a:t>Pazarlama Otomasyonu</a:t>
            </a:r>
          </a:p>
          <a:p>
            <a:pPr lvl="1" eaLnBrk="1" hangingPunct="1"/>
            <a:r>
              <a:rPr lang="tr-TR" altLang="tr-TR" sz="2000" smtClean="0"/>
              <a:t>Kampanya yönetimi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1E76E-3CEB-49E6-9BAF-C2DAD992B6B3}" type="slidenum">
              <a:rPr lang="tr-TR"/>
              <a:pPr>
                <a:defRPr/>
              </a:pPr>
              <a:t>23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Analitik CRM</a:t>
            </a:r>
          </a:p>
        </p:txBody>
      </p:sp>
      <p:pic>
        <p:nvPicPr>
          <p:cNvPr id="33795" name="Picture 3" descr="200109_64_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875" y="1947863"/>
            <a:ext cx="4286250" cy="4362450"/>
          </a:xfrm>
          <a:noFill/>
        </p:spPr>
      </p:pic>
      <p:sp>
        <p:nvSpPr>
          <p:cNvPr id="10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1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6FF94-242E-4C4B-9211-56B4DD6525EB}" type="slidenum">
              <a:rPr lang="tr-TR"/>
              <a:pPr>
                <a:defRPr/>
              </a:pPr>
              <a:t>24</a:t>
            </a:fld>
            <a:endParaRPr lang="tr-TR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708400" y="2779713"/>
            <a:ext cx="2663825" cy="1296987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>
                <a:latin typeface="Verdana" pitchFamily="34" charset="0"/>
              </a:rPr>
              <a:t>Müşterinin</a:t>
            </a:r>
          </a:p>
          <a:p>
            <a:pPr algn="ctr"/>
            <a:r>
              <a:rPr lang="tr-TR" altLang="tr-TR">
                <a:latin typeface="Verdana" pitchFamily="34" charset="0"/>
              </a:rPr>
              <a:t>Satınalma</a:t>
            </a:r>
          </a:p>
          <a:p>
            <a:pPr algn="ctr"/>
            <a:r>
              <a:rPr lang="tr-TR" altLang="tr-TR">
                <a:latin typeface="Verdana" pitchFamily="34" charset="0"/>
              </a:rPr>
              <a:t>Eğilimi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339975" y="3860800"/>
            <a:ext cx="2232025" cy="115252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>
                <a:latin typeface="Verdana" pitchFamily="34" charset="0"/>
              </a:rPr>
              <a:t>Müşterinin</a:t>
            </a:r>
          </a:p>
          <a:p>
            <a:pPr algn="ctr"/>
            <a:r>
              <a:rPr lang="tr-TR" altLang="tr-TR">
                <a:latin typeface="Verdana" pitchFamily="34" charset="0"/>
              </a:rPr>
              <a:t>Ayrılma</a:t>
            </a:r>
          </a:p>
          <a:p>
            <a:pPr algn="ctr"/>
            <a:r>
              <a:rPr lang="tr-TR" altLang="tr-TR">
                <a:latin typeface="Verdana" pitchFamily="34" charset="0"/>
              </a:rPr>
              <a:t>Eğilimi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1979613" y="1844675"/>
            <a:ext cx="2232025" cy="115252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>
                <a:latin typeface="Verdana" pitchFamily="34" charset="0"/>
              </a:rPr>
              <a:t>LTV </a:t>
            </a:r>
          </a:p>
          <a:p>
            <a:pPr algn="ctr"/>
            <a:r>
              <a:rPr lang="tr-TR" altLang="tr-TR">
                <a:latin typeface="Verdana" pitchFamily="34" charset="0"/>
              </a:rPr>
              <a:t>Sınıflandırması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716463" y="1989138"/>
            <a:ext cx="2232025" cy="115252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>
                <a:latin typeface="Verdana" pitchFamily="34" charset="0"/>
              </a:rPr>
              <a:t>Segmentasyon</a:t>
            </a:r>
          </a:p>
          <a:p>
            <a:pPr algn="ctr"/>
            <a:r>
              <a:rPr lang="tr-TR" altLang="tr-TR">
                <a:latin typeface="Verdana" pitchFamily="34" charset="0"/>
              </a:rPr>
              <a:t>Kriterleri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5148263" y="3716338"/>
            <a:ext cx="2232025" cy="115252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>
                <a:latin typeface="Verdana" pitchFamily="34" charset="0"/>
              </a:rPr>
              <a:t>Kampanyaların</a:t>
            </a:r>
          </a:p>
          <a:p>
            <a:pPr algn="ctr"/>
            <a:r>
              <a:rPr lang="tr-TR" altLang="tr-TR">
                <a:latin typeface="Verdana" pitchFamily="34" charset="0"/>
              </a:rPr>
              <a:t>Değerlendirilmesi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  <p:bldP spid="43014" grpId="0" animBg="1"/>
      <p:bldP spid="43015" grpId="0" animBg="1"/>
      <p:bldP spid="430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042988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İşbirlikçi CRM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altLang="tr-TR" b="1" smtClean="0"/>
              <a:t>Tam olarak oturmamış bir kavram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altLang="tr-TR" sz="2800" b="1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Kurum ile kanallar arasındaki ilişkinin kurulması – kanal yönetimi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Müşteriye tüm kanallarda aynı görüntüyü sunabilecek altyapı ve hizmetler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Kurumun çeşitli birimlerinin müşteri etkileşimlerinden toplanan bilgiyi paylaşımı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Amaç: Müşteriye sunulan hizmet kalitesini arttırarak müşteri memnuniyeti ve bağlılığını arttırmak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6AF32-7A02-4ABE-94AD-0DA804FA8DAF}" type="slidenum">
              <a:rPr lang="tr-TR"/>
              <a:pPr>
                <a:defRPr/>
              </a:pPr>
              <a:t>25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95300" y="1090613"/>
            <a:ext cx="7345363" cy="1752600"/>
          </a:xfrm>
        </p:spPr>
        <p:txBody>
          <a:bodyPr/>
          <a:lstStyle/>
          <a:p>
            <a:pPr marR="0" eaLnBrk="1" hangingPunct="1">
              <a:defRPr/>
            </a:pPr>
            <a:r>
              <a:rPr lang="tr-TR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Yapı Taşları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26BC5-ABE2-4D2D-931F-BD17382E617A}" type="slidenum">
              <a:rPr lang="tr-TR"/>
              <a:pPr>
                <a:defRPr/>
              </a:pPr>
              <a:t>26</a:t>
            </a:fld>
            <a:endParaRPr lang="tr-TR"/>
          </a:p>
        </p:txBody>
      </p:sp>
      <p:grpSp>
        <p:nvGrpSpPr>
          <p:cNvPr id="35845" name="Group 2"/>
          <p:cNvGrpSpPr>
            <a:grpSpLocks/>
          </p:cNvGrpSpPr>
          <p:nvPr/>
        </p:nvGrpSpPr>
        <p:grpSpPr bwMode="auto">
          <a:xfrm>
            <a:off x="2259013" y="2178050"/>
            <a:ext cx="4532312" cy="4021138"/>
            <a:chOff x="1824" y="633"/>
            <a:chExt cx="2834" cy="2849"/>
          </a:xfrm>
        </p:grpSpPr>
        <p:sp>
          <p:nvSpPr>
            <p:cNvPr id="35846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536 w 21600"/>
                <a:gd name="T1" fmla="*/ 1108 h 21600"/>
                <a:gd name="T2" fmla="*/ 1060 w 21600"/>
                <a:gd name="T3" fmla="*/ 1478 h 21600"/>
                <a:gd name="T4" fmla="*/ 680 w 21600"/>
                <a:gd name="T5" fmla="*/ 967 h 21600"/>
                <a:gd name="T6" fmla="*/ 1060 w 21600"/>
                <a:gd name="T7" fmla="*/ 492 h 21600"/>
                <a:gd name="T8" fmla="*/ 542 w 21600"/>
                <a:gd name="T9" fmla="*/ 4 h 21600"/>
                <a:gd name="T10" fmla="*/ 36 w 21600"/>
                <a:gd name="T11" fmla="*/ 477 h 21600"/>
                <a:gd name="T12" fmla="*/ 416 w 21600"/>
                <a:gd name="T13" fmla="*/ 948 h 21600"/>
                <a:gd name="T14" fmla="*/ 36 w 21600"/>
                <a:gd name="T15" fmla="*/ 147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35847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 w 21600"/>
                <a:gd name="T1" fmla="*/ 855 h 21600"/>
                <a:gd name="T2" fmla="*/ 346 w 21600"/>
                <a:gd name="T3" fmla="*/ 1351 h 21600"/>
                <a:gd name="T4" fmla="*/ 856 w 21600"/>
                <a:gd name="T5" fmla="*/ 888 h 21600"/>
                <a:gd name="T6" fmla="*/ 1385 w 21600"/>
                <a:gd name="T7" fmla="*/ 1353 h 21600"/>
                <a:gd name="T8" fmla="*/ 1778 w 21600"/>
                <a:gd name="T9" fmla="*/ 963 h 21600"/>
                <a:gd name="T10" fmla="*/ 1390 w 21600"/>
                <a:gd name="T11" fmla="*/ 366 h 21600"/>
                <a:gd name="T12" fmla="*/ 889 w 21600"/>
                <a:gd name="T13" fmla="*/ 2 h 21600"/>
                <a:gd name="T14" fmla="*/ 346 w 21600"/>
                <a:gd name="T15" fmla="*/ 37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35848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412 w 21600"/>
                <a:gd name="T1" fmla="*/ 946 h 21600"/>
                <a:gd name="T2" fmla="*/ 22 w 21600"/>
                <a:gd name="T3" fmla="*/ 1382 h 21600"/>
                <a:gd name="T4" fmla="*/ 571 w 21600"/>
                <a:gd name="T5" fmla="*/ 1763 h 21600"/>
                <a:gd name="T6" fmla="*/ 1038 w 21600"/>
                <a:gd name="T7" fmla="*/ 1367 h 21600"/>
                <a:gd name="T8" fmla="*/ 693 w 21600"/>
                <a:gd name="T9" fmla="*/ 889 h 21600"/>
                <a:gd name="T10" fmla="*/ 1044 w 21600"/>
                <a:gd name="T11" fmla="*/ 385 h 21600"/>
                <a:gd name="T12" fmla="*/ 551 w 21600"/>
                <a:gd name="T13" fmla="*/ 1 h 21600"/>
                <a:gd name="T14" fmla="*/ 22 w 21600"/>
                <a:gd name="T15" fmla="*/ 385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35849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395 w 21600"/>
                <a:gd name="T1" fmla="*/ 1026 h 21600"/>
                <a:gd name="T2" fmla="*/ 1415 w 21600"/>
                <a:gd name="T3" fmla="*/ 25 h 21600"/>
                <a:gd name="T4" fmla="*/ 394 w 21600"/>
                <a:gd name="T5" fmla="*/ 42 h 21600"/>
                <a:gd name="T6" fmla="*/ 420 w 21600"/>
                <a:gd name="T7" fmla="*/ 1022 h 21600"/>
                <a:gd name="T8" fmla="*/ 901 w 21600"/>
                <a:gd name="T9" fmla="*/ 627 h 21600"/>
                <a:gd name="T10" fmla="*/ 904 w 21600"/>
                <a:gd name="T11" fmla="*/ 424 h 21600"/>
                <a:gd name="T12" fmla="*/ 1800 w 21600"/>
                <a:gd name="T13" fmla="*/ 487 h 21600"/>
                <a:gd name="T14" fmla="*/ 5 w 21600"/>
                <a:gd name="T15" fmla="*/ 48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 İlişkileri Yaşam Döngüsü</a:t>
            </a:r>
          </a:p>
        </p:txBody>
      </p:sp>
      <p:graphicFrame>
        <p:nvGraphicFramePr>
          <p:cNvPr id="2" name="Diyagram 1"/>
          <p:cNvGraphicFramePr/>
          <p:nvPr/>
        </p:nvGraphicFramePr>
        <p:xfrm>
          <a:off x="457200" y="1600200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5E60B-EB8D-430A-B1FF-350EFF3438C8}" type="slidenum">
              <a:rPr lang="tr-TR"/>
              <a:pPr>
                <a:defRPr/>
              </a:pPr>
              <a:t>27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Pazarlama Otomasyonu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altLang="tr-TR" sz="2800" smtClean="0"/>
              <a:t>Kitlesel Pazarlama</a:t>
            </a:r>
          </a:p>
          <a:p>
            <a:pPr eaLnBrk="1" hangingPunct="1">
              <a:buFont typeface="Wingdings" pitchFamily="2" charset="2"/>
              <a:buNone/>
            </a:pPr>
            <a:endParaRPr lang="tr-TR" altLang="tr-TR" sz="2800" smtClean="0"/>
          </a:p>
          <a:p>
            <a:pPr eaLnBrk="1" hangingPunct="1">
              <a:buFont typeface="Wingdings" pitchFamily="2" charset="2"/>
              <a:buNone/>
            </a:pPr>
            <a:endParaRPr lang="tr-TR" altLang="tr-TR" sz="2800" smtClean="0"/>
          </a:p>
        </p:txBody>
      </p:sp>
      <p:pic>
        <p:nvPicPr>
          <p:cNvPr id="36868" name="Picture 4" descr="MCPE01454_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638" y="1876425"/>
            <a:ext cx="2286000" cy="1554163"/>
          </a:xfrm>
          <a:noFill/>
        </p:spPr>
      </p:pic>
      <p:pic>
        <p:nvPicPr>
          <p:cNvPr id="36869" name="Picture 9" descr="MCj0311066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95288" y="3429000"/>
            <a:ext cx="1860550" cy="1724025"/>
          </a:xfrm>
          <a:noFill/>
        </p:spPr>
      </p:pic>
      <p:sp>
        <p:nvSpPr>
          <p:cNvPr id="12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3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42A9C-99BF-4935-9CCF-A078ACA5B8B6}" type="slidenum">
              <a:rPr lang="tr-TR"/>
              <a:pPr>
                <a:defRPr/>
              </a:pPr>
              <a:t>28</a:t>
            </a:fld>
            <a:endParaRPr lang="tr-TR"/>
          </a:p>
        </p:txBody>
      </p:sp>
      <p:sp>
        <p:nvSpPr>
          <p:cNvPr id="36872" name="Oval 5"/>
          <p:cNvSpPr>
            <a:spLocks noChangeArrowheads="1"/>
          </p:cNvSpPr>
          <p:nvPr/>
        </p:nvSpPr>
        <p:spPr bwMode="auto">
          <a:xfrm>
            <a:off x="7164388" y="1125538"/>
            <a:ext cx="1979612" cy="23034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2888" y="5734050"/>
            <a:ext cx="865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tr-T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Pazarlama otomasyonu = CRM odaklı pazarlama süreçlerinin otomasyonu</a:t>
            </a:r>
          </a:p>
          <a:p>
            <a:pPr>
              <a:defRPr/>
            </a:pPr>
            <a:endParaRPr lang="tr-TR">
              <a:latin typeface="Verdana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343400" y="4437063"/>
            <a:ext cx="3900488" cy="85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tr-T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Veri Tabanına dayalı pazarlama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endParaRPr lang="tr-TR" sz="280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6875" name="Oval 8"/>
          <p:cNvSpPr>
            <a:spLocks noChangeArrowheads="1"/>
          </p:cNvSpPr>
          <p:nvPr/>
        </p:nvSpPr>
        <p:spPr bwMode="auto">
          <a:xfrm>
            <a:off x="0" y="3141663"/>
            <a:ext cx="1979613" cy="23034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pic>
        <p:nvPicPr>
          <p:cNvPr id="36880" name="Picture 10" descr="MCj0351617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6238" y="3429000"/>
            <a:ext cx="1465262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Pazarlama Otomasyonu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33525" y="1935163"/>
            <a:ext cx="7153275" cy="4389437"/>
          </a:xfrm>
        </p:spPr>
        <p:txBody>
          <a:bodyPr/>
          <a:lstStyle/>
          <a:p>
            <a:pPr eaLnBrk="1" hangingPunct="1"/>
            <a:r>
              <a:rPr lang="tr-TR" altLang="tr-TR" smtClean="0"/>
              <a:t>Pazarlama Veri Tabanı</a:t>
            </a:r>
          </a:p>
          <a:p>
            <a:pPr eaLnBrk="1" hangingPunct="1"/>
            <a:r>
              <a:rPr lang="tr-TR" altLang="tr-TR" smtClean="0"/>
              <a:t>Pazarlama Analizi</a:t>
            </a:r>
          </a:p>
          <a:p>
            <a:pPr eaLnBrk="1" hangingPunct="1"/>
            <a:r>
              <a:rPr lang="tr-TR" altLang="tr-TR" smtClean="0"/>
              <a:t>Kanal Yönetimi</a:t>
            </a:r>
          </a:p>
          <a:p>
            <a:pPr eaLnBrk="1" hangingPunct="1"/>
            <a:r>
              <a:rPr lang="tr-TR" altLang="tr-TR" smtClean="0"/>
              <a:t>Segmentasyon</a:t>
            </a:r>
          </a:p>
          <a:p>
            <a:pPr eaLnBrk="1" hangingPunct="1"/>
            <a:r>
              <a:rPr lang="tr-TR" altLang="tr-TR" smtClean="0"/>
              <a:t>Kampanya Yönetimi</a:t>
            </a:r>
          </a:p>
          <a:p>
            <a:pPr eaLnBrk="1" hangingPunct="1"/>
            <a:r>
              <a:rPr lang="tr-TR" altLang="tr-TR" smtClean="0"/>
              <a:t>Tele Pazarlama</a:t>
            </a:r>
          </a:p>
          <a:p>
            <a:pPr eaLnBrk="1" hangingPunct="1"/>
            <a:r>
              <a:rPr lang="tr-TR" altLang="tr-TR" smtClean="0"/>
              <a:t>Sadakat Programları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9E43E-459A-4865-AF85-D643AE9DE512}" type="slidenum">
              <a:rPr lang="tr-TR"/>
              <a:pPr>
                <a:defRPr/>
              </a:pPr>
              <a:t>29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CRM Nedir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312150" cy="4191000"/>
          </a:xfrm>
        </p:spPr>
        <p:txBody>
          <a:bodyPr/>
          <a:lstStyle/>
          <a:p>
            <a:pPr eaLnBrk="1" hangingPunct="1"/>
            <a:r>
              <a:rPr lang="tr-TR" altLang="tr-TR" sz="2400" b="1" smtClean="0"/>
              <a:t>CRM</a:t>
            </a:r>
          </a:p>
          <a:p>
            <a:pPr lvl="1" eaLnBrk="1" hangingPunct="1"/>
            <a:r>
              <a:rPr lang="tr-TR" altLang="tr-TR" sz="2000" smtClean="0"/>
              <a:t>En değerli “iş ilişkilerini” seçmeye ve yönetmeye yönelik </a:t>
            </a:r>
            <a:r>
              <a:rPr lang="tr-TR" altLang="tr-TR" sz="2000" b="1" smtClean="0"/>
              <a:t>iş stratejisidir</a:t>
            </a:r>
            <a:r>
              <a:rPr lang="tr-TR" altLang="tr-TR" sz="2000" smtClean="0"/>
              <a:t>. </a:t>
            </a:r>
            <a:br>
              <a:rPr lang="tr-TR" altLang="tr-TR" sz="2000" smtClean="0"/>
            </a:br>
            <a:endParaRPr lang="tr-TR" altLang="tr-TR" sz="2000" smtClean="0"/>
          </a:p>
          <a:p>
            <a:pPr lvl="1" eaLnBrk="1" hangingPunct="1"/>
            <a:r>
              <a:rPr lang="tr-TR" altLang="tr-TR" sz="2000" smtClean="0"/>
              <a:t>Etkin pazarlama, satış ve hizmet süreçlerini destekleyecek </a:t>
            </a:r>
            <a:r>
              <a:rPr lang="tr-TR" altLang="tr-TR" sz="2000" b="1" smtClean="0"/>
              <a:t>müşteri odaklı bir iş felsefesi</a:t>
            </a:r>
            <a:r>
              <a:rPr lang="tr-TR" altLang="tr-TR" sz="2000" smtClean="0"/>
              <a:t> ve </a:t>
            </a:r>
            <a:r>
              <a:rPr lang="tr-TR" altLang="tr-TR" sz="2000" b="1" smtClean="0"/>
              <a:t>kültürü</a:t>
            </a:r>
            <a:r>
              <a:rPr lang="tr-TR" altLang="tr-TR" sz="2000" smtClean="0"/>
              <a:t> ile mümkündür.</a:t>
            </a:r>
            <a:br>
              <a:rPr lang="tr-TR" altLang="tr-TR" sz="2000" smtClean="0"/>
            </a:br>
            <a:endParaRPr lang="tr-TR" altLang="tr-TR" sz="2000" smtClean="0"/>
          </a:p>
          <a:p>
            <a:pPr lvl="1" eaLnBrk="1" hangingPunct="1"/>
            <a:r>
              <a:rPr lang="tr-TR" altLang="tr-TR" sz="2000" b="1" smtClean="0"/>
              <a:t>Teknoloji</a:t>
            </a:r>
            <a:r>
              <a:rPr lang="tr-TR" altLang="tr-TR" sz="2000" smtClean="0"/>
              <a:t>, kurumda doğru bir liderlik, strateji ve kültür bulunması koşuluyla etkin bir müşteri ilişkileri yönetiminin (CRM) yürütülmesini sağlar.</a:t>
            </a:r>
          </a:p>
          <a:p>
            <a:pPr eaLnBrk="1" hangingPunct="1"/>
            <a:endParaRPr lang="tr-TR" altLang="tr-TR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02CBE-9D8C-4A0E-9043-4E88C264FB68}" type="slidenum">
              <a:rPr lang="tr-TR"/>
              <a:pPr>
                <a:defRPr/>
              </a:pPr>
              <a:t>3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Kanallar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935163"/>
            <a:ext cx="7354887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tr-TR" sz="2800" smtClean="0"/>
              <a:t>Klasik kanallar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Satış Noktası / Mağaza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Satış personeli (Saha satış)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Arıza / Bakım Servisi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Kitlesel Medya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z="2000" smtClean="0"/>
              <a:t>TV, Radyo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z="2000" smtClean="0"/>
              <a:t>Gazete, Dergi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z="2000" smtClean="0"/>
              <a:t>Broşür, doğrudan posta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Stand, tanıtım noktası, showroom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Saha anket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Bayi ağı / partner ağı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F8A34-C2B5-4EB5-81D0-D63AFB5D3A0F}" type="slidenum">
              <a:rPr lang="tr-TR"/>
              <a:pPr>
                <a:defRPr/>
              </a:pPr>
              <a:t>30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82650"/>
          </a:xfrm>
        </p:spPr>
        <p:txBody>
          <a:bodyPr/>
          <a:lstStyle/>
          <a:p>
            <a:pPr eaLnBrk="1" hangingPunct="1">
              <a:defRPr/>
            </a:pP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Kanallar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438275" y="1719263"/>
            <a:ext cx="7288213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tr-TR" sz="2400" smtClean="0"/>
              <a:t>CRM ve kanallar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Call Center, Contact Center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Help Desk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Internet (Web) Cep Telefonu (WAP)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Faks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E-mail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SMS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Kiosklar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Sorun: Kanal Yönetimi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Entegrasyon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Tek görüntü (Single view of customer)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Senkronizasyon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28A58-DC94-4AF5-B790-3918E8C9563D}" type="slidenum">
              <a:rPr lang="tr-TR"/>
              <a:pPr>
                <a:defRPr/>
              </a:pPr>
              <a:t>31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14388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Satış Otomasyonu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600200"/>
            <a:ext cx="740092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Satış Döngüsünün Yönetimi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Müşteri ve potansiyaller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Müşteri Temsilcileri (İlişki Yöneticileri)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Satış aktivite planlama ve takvim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Müşteri Satış Veritabanı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Fırsatlar, Fırsat yönetimi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Satış sürecinin aşamaları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Satış aktiviteleri tarihçesi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Rakipler, rakip analizleri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Kayıp / Kazanç Analizleri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MT Hedefleri ve Performansları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Tele-Satış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67F2D-39DB-43E7-BA77-B3B533278AFD}" type="slidenum">
              <a:rPr lang="tr-TR"/>
              <a:pPr>
                <a:defRPr/>
              </a:pPr>
              <a:t>32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Satış Sonrası Müşteri İlişkileri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130300" y="1935163"/>
            <a:ext cx="75565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Müşteri Hizmetleri Yönetimi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Servis ve Bakım hizmetleri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Destek hizmetleri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Tamamlayıcı Hizmetler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Bilgilendirme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Şikâyet Yönetimi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Müşteri Memnuniyeti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1FD26-0900-41AC-8EE5-995347893D5D}" type="slidenum">
              <a:rPr lang="tr-TR"/>
              <a:pPr>
                <a:defRPr/>
              </a:pPr>
              <a:t>33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057275"/>
          </a:xfrm>
        </p:spPr>
        <p:txBody>
          <a:bodyPr/>
          <a:lstStyle/>
          <a:p>
            <a:pPr eaLnBrk="1" hangingPunct="1">
              <a:defRPr/>
            </a:pP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Satış Sonrası Müşteri İlişkileri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27100" y="1935163"/>
            <a:ext cx="7759700" cy="4389437"/>
          </a:xfrm>
        </p:spPr>
        <p:txBody>
          <a:bodyPr/>
          <a:lstStyle/>
          <a:p>
            <a:pPr eaLnBrk="1" hangingPunct="1"/>
            <a:r>
              <a:rPr lang="tr-TR" altLang="tr-TR" sz="2800" smtClean="0"/>
              <a:t>Örnekler</a:t>
            </a:r>
          </a:p>
          <a:p>
            <a:pPr lvl="1" eaLnBrk="1" hangingPunct="1"/>
            <a:r>
              <a:rPr lang="tr-TR" altLang="tr-TR" smtClean="0"/>
              <a:t>Yol Yardımı</a:t>
            </a:r>
          </a:p>
          <a:p>
            <a:pPr lvl="1" eaLnBrk="1" hangingPunct="1"/>
            <a:r>
              <a:rPr lang="tr-TR" altLang="tr-TR" smtClean="0"/>
              <a:t>Satış sonrası memnuniyet aramaları</a:t>
            </a:r>
          </a:p>
          <a:p>
            <a:pPr lvl="1" eaLnBrk="1" hangingPunct="1"/>
            <a:r>
              <a:rPr lang="tr-TR" altLang="tr-TR" smtClean="0"/>
              <a:t>Memnuniyet anketleri</a:t>
            </a:r>
          </a:p>
          <a:p>
            <a:pPr lvl="1" eaLnBrk="1" hangingPunct="1"/>
            <a:r>
              <a:rPr lang="tr-TR" altLang="tr-TR" smtClean="0"/>
              <a:t>Peryodik bakıma davet</a:t>
            </a:r>
          </a:p>
          <a:p>
            <a:pPr lvl="1" eaLnBrk="1" hangingPunct="1"/>
            <a:r>
              <a:rPr lang="tr-TR" altLang="tr-TR" smtClean="0"/>
              <a:t>Garanti kapsamındaki hizmetler</a:t>
            </a:r>
          </a:p>
          <a:p>
            <a:pPr lvl="1" eaLnBrk="1" hangingPunct="1"/>
            <a:r>
              <a:rPr lang="tr-TR" altLang="tr-TR" smtClean="0"/>
              <a:t>Help Desk, Web üzerinde knowledge base, elektronik el kitapları vb</a:t>
            </a:r>
          </a:p>
          <a:p>
            <a:pPr lvl="1" eaLnBrk="1" hangingPunct="1"/>
            <a:r>
              <a:rPr lang="tr-TR" altLang="tr-TR" smtClean="0"/>
              <a:t>Diğer müşteriler ile paylaşım ortamları</a:t>
            </a:r>
          </a:p>
          <a:p>
            <a:pPr eaLnBrk="1" hangingPunct="1"/>
            <a:r>
              <a:rPr lang="tr-TR" altLang="tr-TR" sz="2800" smtClean="0"/>
              <a:t>Örnek: Toplu Konut Firması (Sweethome)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73274-4FD9-49B3-B1C0-FECFED9DF010}" type="slidenum">
              <a:rPr lang="tr-TR"/>
              <a:pPr>
                <a:defRPr/>
              </a:pPr>
              <a:t>34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2381250"/>
            <a:ext cx="2900363" cy="2074863"/>
          </a:xfrm>
        </p:spPr>
        <p:txBody>
          <a:bodyPr/>
          <a:lstStyle/>
          <a:p>
            <a:pPr algn="r" eaLnBrk="1" hangingPunct="1">
              <a:defRPr/>
            </a:pP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b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  <a:b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Teknoloji</a:t>
            </a:r>
          </a:p>
        </p:txBody>
      </p:sp>
      <p:pic>
        <p:nvPicPr>
          <p:cNvPr id="44035" name="Picture 3" descr="j028700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65613" y="1206500"/>
            <a:ext cx="2641600" cy="453707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363A-0FD3-4EEF-A849-E2A3D6ED6963}" type="slidenum">
              <a:rPr lang="tr-TR"/>
              <a:pPr>
                <a:defRPr/>
              </a:pPr>
              <a:t>35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Teknoloji Nerelerde?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935163"/>
            <a:ext cx="7477125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Müşteri Veri Tabanı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Analiz Araçları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Satış / Kontak yönetimi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Kanallar: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Call Center, Web, email/sms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Kanal Entegrasyonu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360 derece Müşteri görüntüsü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Kampanya Yönetimi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0EB08-D01A-4DCC-B50C-19929B594F7F}" type="slidenum">
              <a:rPr lang="tr-TR"/>
              <a:pPr>
                <a:defRPr/>
              </a:pPr>
              <a:t>36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Başarılı CRM projeleri için...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035050" y="1935163"/>
            <a:ext cx="7651750" cy="4389437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Teknolojiden önce müşteri odaklı stratejinizi oluşturun.</a:t>
            </a:r>
          </a:p>
          <a:p>
            <a:pPr eaLnBrk="1" hangingPunct="1"/>
            <a:r>
              <a:rPr lang="tr-TR" altLang="tr-TR" sz="2400" smtClean="0"/>
              <a:t>CRM projesini yönetilebilir fazlara bölün.</a:t>
            </a:r>
          </a:p>
          <a:p>
            <a:pPr eaLnBrk="1" hangingPunct="1"/>
            <a:r>
              <a:rPr lang="tr-TR" altLang="tr-TR" sz="2400" smtClean="0"/>
              <a:t>Küçük ama her departmanı içine alan bir pilot ile başlayın</a:t>
            </a:r>
          </a:p>
          <a:p>
            <a:pPr eaLnBrk="1" hangingPunct="1"/>
            <a:r>
              <a:rPr lang="tr-TR" altLang="tr-TR" sz="2400" smtClean="0"/>
              <a:t>Mimariyi ve ölçeklenebilirliği planlayın</a:t>
            </a:r>
          </a:p>
          <a:p>
            <a:pPr eaLnBrk="1" hangingPunct="1"/>
            <a:r>
              <a:rPr lang="tr-TR" altLang="tr-TR" sz="2400" smtClean="0"/>
              <a:t>Ne kadar veri oluşacağını hesaba katın</a:t>
            </a:r>
          </a:p>
          <a:p>
            <a:pPr eaLnBrk="1" hangingPunct="1"/>
            <a:r>
              <a:rPr lang="tr-TR" altLang="tr-TR" sz="2400" smtClean="0"/>
              <a:t>Hangi veriyi toplamanız gerektiğini iyi değerlendirin. Herşeyi biriktirmeyin!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A19D9-6A17-4FD6-B10D-54A49DF3A85E}" type="slidenum">
              <a:rPr lang="tr-TR"/>
              <a:pPr>
                <a:defRPr/>
              </a:pPr>
              <a:t>37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393950"/>
            <a:ext cx="5726994" cy="1139825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Uygulaması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E3199-4656-40C5-9110-35729885E874}" type="slidenum">
              <a:rPr lang="tr-TR"/>
              <a:pPr>
                <a:defRPr/>
              </a:pPr>
              <a:t>38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582613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Neden CRM Yatırımı Yapayım?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23963" y="2228850"/>
            <a:ext cx="6391275" cy="10128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tr-TR" altLang="tr-TR" sz="2400" smtClean="0"/>
              <a:t>Çünkü Müşterim Benim için Çok Değerli!</a:t>
            </a:r>
          </a:p>
        </p:txBody>
      </p:sp>
      <p:pic>
        <p:nvPicPr>
          <p:cNvPr id="64517" name="Picture 5" descr="Who Stole My Customer?? Winning Strategies for Creating &amp; Sustaining Customer Loyalt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930525" y="3952875"/>
            <a:ext cx="2994025" cy="17399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113E5-DFE4-44F1-87BE-87ECE049C156}" type="slidenum">
              <a:rPr lang="tr-TR"/>
              <a:pPr>
                <a:defRPr/>
              </a:pPr>
              <a:t>39</a:t>
            </a:fld>
            <a:endParaRPr lang="tr-TR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235200" y="2974975"/>
            <a:ext cx="40386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tr-T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 ama her an gidebilir!!!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704850"/>
            <a:ext cx="7500937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460625" y="2544763"/>
            <a:ext cx="5329238" cy="3178175"/>
          </a:xfrm>
        </p:spPr>
        <p:txBody>
          <a:bodyPr/>
          <a:lstStyle/>
          <a:p>
            <a:pPr eaLnBrk="1" hangingPunct="1"/>
            <a:r>
              <a:rPr lang="tr-TR" altLang="tr-TR" smtClean="0"/>
              <a:t>Tüketici</a:t>
            </a:r>
          </a:p>
          <a:p>
            <a:pPr eaLnBrk="1" hangingPunct="1"/>
            <a:r>
              <a:rPr lang="tr-TR" altLang="tr-TR" smtClean="0"/>
              <a:t>Kurum</a:t>
            </a:r>
          </a:p>
          <a:p>
            <a:pPr eaLnBrk="1" hangingPunct="1"/>
            <a:r>
              <a:rPr lang="tr-TR" altLang="tr-TR" smtClean="0"/>
              <a:t>Bayi / satıcı</a:t>
            </a:r>
          </a:p>
          <a:p>
            <a:pPr eaLnBrk="1" hangingPunct="1"/>
            <a:r>
              <a:rPr lang="tr-TR" altLang="tr-TR" smtClean="0"/>
              <a:t>İş ortakları: PRM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D6EFA-42EC-4E15-8578-457EE5CAFCA3}" type="slidenum">
              <a:rPr lang="tr-TR"/>
              <a:pPr>
                <a:defRPr/>
              </a:pPr>
              <a:t>4</a:t>
            </a:fld>
            <a:endParaRPr lang="tr-TR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 Bağlılığı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290638" y="1935163"/>
            <a:ext cx="7396162" cy="4389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altLang="tr-TR" smtClean="0"/>
              <a:t>Müşteri Ne İster?</a:t>
            </a:r>
          </a:p>
          <a:p>
            <a:pPr eaLnBrk="1" hangingPunct="1"/>
            <a:r>
              <a:rPr lang="tr-TR" altLang="tr-TR" smtClean="0"/>
              <a:t>Tanınmak</a:t>
            </a:r>
          </a:p>
          <a:p>
            <a:pPr eaLnBrk="1" hangingPunct="1"/>
            <a:r>
              <a:rPr lang="tr-TR" altLang="tr-TR" smtClean="0"/>
              <a:t>Hizmet</a:t>
            </a:r>
          </a:p>
          <a:p>
            <a:pPr eaLnBrk="1" hangingPunct="1"/>
            <a:r>
              <a:rPr lang="tr-TR" altLang="tr-TR" smtClean="0"/>
              <a:t>Kolaylık</a:t>
            </a:r>
          </a:p>
          <a:p>
            <a:pPr eaLnBrk="1" hangingPunct="1"/>
            <a:r>
              <a:rPr lang="tr-TR" altLang="tr-TR" smtClean="0"/>
              <a:t>Yardımseverlik</a:t>
            </a:r>
          </a:p>
          <a:p>
            <a:pPr eaLnBrk="1" hangingPunct="1"/>
            <a:r>
              <a:rPr lang="tr-TR" altLang="tr-TR" smtClean="0"/>
              <a:t>Bilgi</a:t>
            </a:r>
          </a:p>
          <a:p>
            <a:pPr eaLnBrk="1" hangingPunct="1"/>
            <a:r>
              <a:rPr lang="tr-TR" altLang="tr-TR" smtClean="0"/>
              <a:t>İlişkilendirme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C3F59-4022-4891-B6A4-B01CACAE6E47}" type="slidenum">
              <a:rPr lang="tr-TR"/>
              <a:pPr>
                <a:defRPr/>
              </a:pPr>
              <a:t>40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2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2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2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2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2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2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2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2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2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2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2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2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2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2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2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 Bağlılığı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169988" y="1935163"/>
            <a:ext cx="7516812" cy="4389437"/>
          </a:xfrm>
        </p:spPr>
        <p:txBody>
          <a:bodyPr/>
          <a:lstStyle/>
          <a:p>
            <a:pPr eaLnBrk="1" hangingPunct="1"/>
            <a:r>
              <a:rPr lang="tr-TR" altLang="tr-TR" smtClean="0"/>
              <a:t>Churning: Müşterinin kaçması</a:t>
            </a:r>
          </a:p>
          <a:p>
            <a:pPr lvl="1" eaLnBrk="1" hangingPunct="1"/>
            <a:r>
              <a:rPr lang="tr-TR" altLang="tr-TR" smtClean="0"/>
              <a:t>Örnek: Telko.</a:t>
            </a:r>
          </a:p>
          <a:p>
            <a:pPr eaLnBrk="1" hangingPunct="1"/>
            <a:r>
              <a:rPr lang="tr-TR" altLang="tr-TR" smtClean="0"/>
              <a:t>Retention:</a:t>
            </a:r>
          </a:p>
          <a:p>
            <a:pPr lvl="1" eaLnBrk="1" hangingPunct="1"/>
            <a:r>
              <a:rPr lang="tr-TR" altLang="tr-TR" smtClean="0"/>
              <a:t>Müşteriyi tutma oranı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4123F-F5AA-4695-8040-AFC96206E8B9}" type="slidenum">
              <a:rPr lang="tr-TR"/>
              <a:pPr>
                <a:defRPr/>
              </a:pPr>
              <a:t>41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048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Teknikleri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666875" y="2205038"/>
            <a:ext cx="7019925" cy="4119562"/>
          </a:xfrm>
        </p:spPr>
        <p:txBody>
          <a:bodyPr/>
          <a:lstStyle/>
          <a:p>
            <a:pPr eaLnBrk="1" hangingPunct="1"/>
            <a:r>
              <a:rPr lang="tr-TR" altLang="tr-TR" smtClean="0"/>
              <a:t>Çapraz Satış</a:t>
            </a:r>
          </a:p>
          <a:p>
            <a:pPr eaLnBrk="1" hangingPunct="1"/>
            <a:r>
              <a:rPr lang="tr-TR" altLang="tr-TR" smtClean="0"/>
              <a:t>Yukarı Satış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73490-6EFF-46C4-8378-FAEF8AE80F39}" type="slidenum">
              <a:rPr lang="tr-TR"/>
              <a:pPr>
                <a:defRPr/>
              </a:pPr>
              <a:t>42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Müşteriler neden kaçar?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1062038" y="2438400"/>
            <a:ext cx="7396162" cy="4114800"/>
          </a:xfrm>
        </p:spPr>
        <p:txBody>
          <a:bodyPr/>
          <a:lstStyle/>
          <a:p>
            <a:pPr eaLnBrk="1" hangingPunct="1"/>
            <a:r>
              <a:rPr lang="en-US" altLang="tr-TR" smtClean="0"/>
              <a:t>1% </a:t>
            </a:r>
            <a:r>
              <a:rPr lang="tr-TR" altLang="tr-TR" smtClean="0"/>
              <a:t>ölür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3% </a:t>
            </a:r>
            <a:r>
              <a:rPr lang="tr-TR" altLang="tr-TR" smtClean="0"/>
              <a:t>taşınır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5% </a:t>
            </a:r>
            <a:r>
              <a:rPr lang="tr-TR" altLang="tr-TR" smtClean="0"/>
              <a:t>yeni arkadaşlıklar kurar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9% </a:t>
            </a:r>
            <a:r>
              <a:rPr lang="tr-TR" altLang="tr-TR" smtClean="0"/>
              <a:t>rekabetçi sebeplerle gider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14% </a:t>
            </a:r>
            <a:r>
              <a:rPr lang="tr-TR" altLang="tr-TR" smtClean="0"/>
              <a:t>memnun kalmadığı için gider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68% </a:t>
            </a:r>
            <a:r>
              <a:rPr lang="tr-TR" altLang="tr-TR" smtClean="0"/>
              <a:t>kendisine karşı kayıtsız bir tavır hissettiği için gider</a:t>
            </a:r>
            <a:endParaRPr lang="en-US" altLang="tr-TR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A99D5-4534-4759-9BE6-75247356C8ED}" type="slidenum">
              <a:rPr lang="tr-TR"/>
              <a:pPr>
                <a:defRPr/>
              </a:pPr>
              <a:t>43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3600" smtClean="0"/>
              <a:t>Genel İstatistikler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Şikâyetini bildiren müşterilerden %70’i eğer sorunu efektif bir şekilde çözümlenirse müşteriniz olarak kalır.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Bu oran, çözüm hızla sağlanırsa %95’e çıkar!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altLang="tr-TR" sz="20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Şikâyetlerin %40’ı müşteri hatalarından ya da yersiz beklentilerden kaynaklanır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altLang="tr-TR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Başarılı bir şekilde çözümlenen / yönetilen bir şikâyet, size şikâyet bildirilmemesinden çok daha iyidir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Şikâyet bildirip sonuçtan tatmin olan müşterilerin sadakat oranı hiç şikâyet etmeyenlere göre %8 daha fazladır.</a:t>
            </a:r>
            <a:endParaRPr lang="en-US" altLang="tr-TR" sz="320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5581B-2B1D-4881-848F-22A6B2DA6633}" type="slidenum">
              <a:rPr lang="tr-TR"/>
              <a:pPr>
                <a:defRPr/>
              </a:pPr>
              <a:t>44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32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264D1-E3AF-4DE1-842C-813FBF967A53}" type="slidenum">
              <a:rPr lang="tr-TR"/>
              <a:pPr>
                <a:defRPr/>
              </a:pPr>
              <a:t>45</a:t>
            </a:fld>
            <a:endParaRPr lang="tr-TR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 flipV="1">
            <a:off x="1295400" y="5105400"/>
            <a:ext cx="6553200" cy="838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282700" y="1665288"/>
            <a:ext cx="6553200" cy="3352800"/>
          </a:xfrm>
          <a:prstGeom prst="rect">
            <a:avLst/>
          </a:prstGeom>
          <a:solidFill>
            <a:schemeClr val="folHlink">
              <a:alpha val="2784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1970088"/>
            <a:ext cx="5861050" cy="2476500"/>
            <a:chOff x="862" y="1504"/>
            <a:chExt cx="3789" cy="1608"/>
          </a:xfrm>
        </p:grpSpPr>
        <p:sp>
          <p:nvSpPr>
            <p:cNvPr id="54281" name="Rectangle 5"/>
            <p:cNvSpPr>
              <a:spLocks noChangeArrowheads="1"/>
            </p:cNvSpPr>
            <p:nvPr/>
          </p:nvSpPr>
          <p:spPr bwMode="auto">
            <a:xfrm>
              <a:off x="1140" y="2844"/>
              <a:ext cx="3504" cy="268"/>
            </a:xfrm>
            <a:prstGeom prst="rect">
              <a:avLst/>
            </a:prstGeom>
            <a:noFill/>
            <a:ln w="8001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 altLang="tr-TR"/>
            </a:p>
          </p:txBody>
        </p:sp>
        <p:sp>
          <p:nvSpPr>
            <p:cNvPr id="54282" name="Rectangle 6"/>
            <p:cNvSpPr>
              <a:spLocks noChangeArrowheads="1"/>
            </p:cNvSpPr>
            <p:nvPr/>
          </p:nvSpPr>
          <p:spPr bwMode="auto">
            <a:xfrm>
              <a:off x="1236" y="2925"/>
              <a:ext cx="113" cy="113"/>
            </a:xfrm>
            <a:prstGeom prst="rect">
              <a:avLst/>
            </a:prstGeom>
            <a:solidFill>
              <a:srgbClr val="FFCC00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altLang="tr-TR"/>
            </a:p>
          </p:txBody>
        </p:sp>
        <p:sp>
          <p:nvSpPr>
            <p:cNvPr id="54283" name="Rectangle 7"/>
            <p:cNvSpPr>
              <a:spLocks noChangeArrowheads="1"/>
            </p:cNvSpPr>
            <p:nvPr/>
          </p:nvSpPr>
          <p:spPr bwMode="auto">
            <a:xfrm>
              <a:off x="2970" y="2930"/>
              <a:ext cx="112" cy="113"/>
            </a:xfrm>
            <a:prstGeom prst="rect">
              <a:avLst/>
            </a:prstGeom>
            <a:solidFill>
              <a:srgbClr val="99CC00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altLang="tr-TR"/>
            </a:p>
          </p:txBody>
        </p:sp>
        <p:sp>
          <p:nvSpPr>
            <p:cNvPr id="54284" name="Rectangle 8"/>
            <p:cNvSpPr>
              <a:spLocks noChangeArrowheads="1"/>
            </p:cNvSpPr>
            <p:nvPr/>
          </p:nvSpPr>
          <p:spPr bwMode="auto">
            <a:xfrm>
              <a:off x="1407" y="2905"/>
              <a:ext cx="104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tr-TR" altLang="tr-TR" sz="1600" b="1">
                  <a:solidFill>
                    <a:srgbClr val="003300"/>
                  </a:solidFill>
                  <a:latin typeface="Arial" charset="0"/>
                </a:rPr>
                <a:t>Müşteriyi tutmak</a:t>
              </a:r>
              <a:endParaRPr lang="en-US" altLang="tr-TR" sz="3200" b="1"/>
            </a:p>
          </p:txBody>
        </p:sp>
        <p:sp>
          <p:nvSpPr>
            <p:cNvPr id="54285" name="Rectangle 9"/>
            <p:cNvSpPr>
              <a:spLocks noChangeArrowheads="1"/>
            </p:cNvSpPr>
            <p:nvPr/>
          </p:nvSpPr>
          <p:spPr bwMode="auto">
            <a:xfrm>
              <a:off x="3179" y="2914"/>
              <a:ext cx="137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tr-TR" altLang="tr-TR" sz="1600" b="1">
                  <a:solidFill>
                    <a:srgbClr val="003300"/>
                  </a:solidFill>
                  <a:latin typeface="Arial" charset="0"/>
                </a:rPr>
                <a:t>Yeni müşteri edinmek</a:t>
              </a:r>
              <a:endParaRPr lang="en-US" altLang="tr-TR" sz="3200" b="1"/>
            </a:p>
          </p:txBody>
        </p:sp>
        <p:sp>
          <p:nvSpPr>
            <p:cNvPr id="54286" name="Rectangle 10"/>
            <p:cNvSpPr>
              <a:spLocks noChangeArrowheads="1"/>
            </p:cNvSpPr>
            <p:nvPr/>
          </p:nvSpPr>
          <p:spPr bwMode="auto">
            <a:xfrm>
              <a:off x="1166" y="1790"/>
              <a:ext cx="564" cy="306"/>
            </a:xfrm>
            <a:prstGeom prst="rect">
              <a:avLst/>
            </a:prstGeom>
            <a:solidFill>
              <a:srgbClr val="FFCC00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altLang="tr-TR"/>
            </a:p>
          </p:txBody>
        </p:sp>
        <p:sp>
          <p:nvSpPr>
            <p:cNvPr id="54287" name="Rectangle 11"/>
            <p:cNvSpPr>
              <a:spLocks noChangeArrowheads="1"/>
            </p:cNvSpPr>
            <p:nvPr/>
          </p:nvSpPr>
          <p:spPr bwMode="auto">
            <a:xfrm>
              <a:off x="1166" y="2151"/>
              <a:ext cx="3445" cy="291"/>
            </a:xfrm>
            <a:prstGeom prst="rect">
              <a:avLst/>
            </a:prstGeom>
            <a:solidFill>
              <a:srgbClr val="99CC00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altLang="tr-TR"/>
            </a:p>
          </p:txBody>
        </p:sp>
        <p:sp>
          <p:nvSpPr>
            <p:cNvPr id="54288" name="Line 12"/>
            <p:cNvSpPr>
              <a:spLocks noChangeShapeType="1"/>
            </p:cNvSpPr>
            <p:nvPr/>
          </p:nvSpPr>
          <p:spPr bwMode="auto">
            <a:xfrm>
              <a:off x="1163" y="1659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89" name="Line 13"/>
            <p:cNvSpPr>
              <a:spLocks noChangeShapeType="1"/>
            </p:cNvSpPr>
            <p:nvPr/>
          </p:nvSpPr>
          <p:spPr bwMode="auto">
            <a:xfrm>
              <a:off x="1163" y="2541"/>
              <a:ext cx="3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90" name="Line 14"/>
            <p:cNvSpPr>
              <a:spLocks noChangeShapeType="1"/>
            </p:cNvSpPr>
            <p:nvPr/>
          </p:nvSpPr>
          <p:spPr bwMode="auto">
            <a:xfrm>
              <a:off x="1658" y="1671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91" name="Line 15"/>
            <p:cNvSpPr>
              <a:spLocks noChangeShapeType="1"/>
            </p:cNvSpPr>
            <p:nvPr/>
          </p:nvSpPr>
          <p:spPr bwMode="auto">
            <a:xfrm>
              <a:off x="2160" y="1671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92" name="Line 16"/>
            <p:cNvSpPr>
              <a:spLocks noChangeShapeType="1"/>
            </p:cNvSpPr>
            <p:nvPr/>
          </p:nvSpPr>
          <p:spPr bwMode="auto">
            <a:xfrm>
              <a:off x="2662" y="1671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93" name="Line 17"/>
            <p:cNvSpPr>
              <a:spLocks noChangeShapeType="1"/>
            </p:cNvSpPr>
            <p:nvPr/>
          </p:nvSpPr>
          <p:spPr bwMode="auto">
            <a:xfrm>
              <a:off x="3165" y="1671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94" name="Line 18"/>
            <p:cNvSpPr>
              <a:spLocks noChangeShapeType="1"/>
            </p:cNvSpPr>
            <p:nvPr/>
          </p:nvSpPr>
          <p:spPr bwMode="auto">
            <a:xfrm>
              <a:off x="3667" y="1671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95" name="Line 19"/>
            <p:cNvSpPr>
              <a:spLocks noChangeShapeType="1"/>
            </p:cNvSpPr>
            <p:nvPr/>
          </p:nvSpPr>
          <p:spPr bwMode="auto">
            <a:xfrm>
              <a:off x="4169" y="1671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296" name="Rectangle 20"/>
            <p:cNvSpPr>
              <a:spLocks noChangeArrowheads="1"/>
            </p:cNvSpPr>
            <p:nvPr/>
          </p:nvSpPr>
          <p:spPr bwMode="auto">
            <a:xfrm>
              <a:off x="1125" y="2616"/>
              <a:ext cx="7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tr-TR" sz="1600" b="1">
                  <a:latin typeface="Arial" charset="0"/>
                </a:rPr>
                <a:t>0</a:t>
              </a:r>
              <a:endParaRPr lang="en-US" altLang="tr-TR" sz="3200" b="1"/>
            </a:p>
          </p:txBody>
        </p:sp>
        <p:sp>
          <p:nvSpPr>
            <p:cNvPr id="54297" name="Rectangle 21"/>
            <p:cNvSpPr>
              <a:spLocks noChangeArrowheads="1"/>
            </p:cNvSpPr>
            <p:nvPr/>
          </p:nvSpPr>
          <p:spPr bwMode="auto">
            <a:xfrm>
              <a:off x="1627" y="2614"/>
              <a:ext cx="72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tr-TR" sz="1600" b="1">
                  <a:latin typeface="Arial" charset="0"/>
                </a:rPr>
                <a:t>1</a:t>
              </a:r>
              <a:endParaRPr lang="en-US" altLang="tr-TR" sz="3200" b="1"/>
            </a:p>
          </p:txBody>
        </p:sp>
        <p:sp>
          <p:nvSpPr>
            <p:cNvPr id="54298" name="Rectangle 22"/>
            <p:cNvSpPr>
              <a:spLocks noChangeArrowheads="1"/>
            </p:cNvSpPr>
            <p:nvPr/>
          </p:nvSpPr>
          <p:spPr bwMode="auto">
            <a:xfrm>
              <a:off x="2129" y="2614"/>
              <a:ext cx="7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tr-TR" sz="1600" b="1">
                  <a:latin typeface="Arial" charset="0"/>
                </a:rPr>
                <a:t>2</a:t>
              </a:r>
              <a:endParaRPr lang="en-US" altLang="tr-TR" sz="3200" b="1"/>
            </a:p>
          </p:txBody>
        </p:sp>
        <p:sp>
          <p:nvSpPr>
            <p:cNvPr id="54299" name="Rectangle 23"/>
            <p:cNvSpPr>
              <a:spLocks noChangeArrowheads="1"/>
            </p:cNvSpPr>
            <p:nvPr/>
          </p:nvSpPr>
          <p:spPr bwMode="auto">
            <a:xfrm>
              <a:off x="2631" y="2610"/>
              <a:ext cx="7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tr-TR" sz="1600" b="1">
                  <a:latin typeface="Arial" charset="0"/>
                </a:rPr>
                <a:t>3</a:t>
              </a:r>
              <a:endParaRPr lang="en-US" altLang="tr-TR" sz="3200" b="1"/>
            </a:p>
          </p:txBody>
        </p:sp>
        <p:sp>
          <p:nvSpPr>
            <p:cNvPr id="54300" name="Rectangle 24"/>
            <p:cNvSpPr>
              <a:spLocks noChangeArrowheads="1"/>
            </p:cNvSpPr>
            <p:nvPr/>
          </p:nvSpPr>
          <p:spPr bwMode="auto">
            <a:xfrm>
              <a:off x="3133" y="2608"/>
              <a:ext cx="7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tr-TR" sz="1600" b="1">
                  <a:latin typeface="Arial" charset="0"/>
                </a:rPr>
                <a:t>4</a:t>
              </a:r>
              <a:endParaRPr lang="en-US" altLang="tr-TR" sz="3200" b="1"/>
            </a:p>
          </p:txBody>
        </p:sp>
        <p:sp>
          <p:nvSpPr>
            <p:cNvPr id="54301" name="Rectangle 25"/>
            <p:cNvSpPr>
              <a:spLocks noChangeArrowheads="1"/>
            </p:cNvSpPr>
            <p:nvPr/>
          </p:nvSpPr>
          <p:spPr bwMode="auto">
            <a:xfrm>
              <a:off x="3635" y="2606"/>
              <a:ext cx="7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tr-TR" sz="1600" b="1">
                  <a:latin typeface="Arial" charset="0"/>
                </a:rPr>
                <a:t>5</a:t>
              </a:r>
              <a:endParaRPr lang="en-US" altLang="tr-TR" sz="3200" b="1"/>
            </a:p>
          </p:txBody>
        </p:sp>
        <p:sp>
          <p:nvSpPr>
            <p:cNvPr id="54302" name="Rectangle 26"/>
            <p:cNvSpPr>
              <a:spLocks noChangeArrowheads="1"/>
            </p:cNvSpPr>
            <p:nvPr/>
          </p:nvSpPr>
          <p:spPr bwMode="auto">
            <a:xfrm>
              <a:off x="4137" y="2606"/>
              <a:ext cx="7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tr-TR" sz="1600" b="1">
                  <a:latin typeface="Arial" charset="0"/>
                </a:rPr>
                <a:t>6</a:t>
              </a:r>
              <a:endParaRPr lang="en-US" altLang="tr-TR" sz="3200" b="1"/>
            </a:p>
          </p:txBody>
        </p:sp>
        <p:sp>
          <p:nvSpPr>
            <p:cNvPr id="54303" name="Rectangle 27"/>
            <p:cNvSpPr>
              <a:spLocks noChangeArrowheads="1"/>
            </p:cNvSpPr>
            <p:nvPr/>
          </p:nvSpPr>
          <p:spPr bwMode="auto">
            <a:xfrm rot="-5400000">
              <a:off x="438" y="1928"/>
              <a:ext cx="100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tr-TR" altLang="tr-TR" sz="1600" b="1">
                  <a:solidFill>
                    <a:srgbClr val="003300"/>
                  </a:solidFill>
                  <a:latin typeface="Arial" charset="0"/>
                </a:rPr>
                <a:t>Çabanın Maiyeti</a:t>
              </a:r>
              <a:endParaRPr lang="en-US" altLang="tr-TR" sz="3200" b="1"/>
            </a:p>
          </p:txBody>
        </p:sp>
      </p:grp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1277938" y="5153025"/>
            <a:ext cx="6324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tr-TR" altLang="tr-TR" sz="1600" b="1" i="1">
                <a:solidFill>
                  <a:srgbClr val="FF0000"/>
                </a:solidFill>
                <a:latin typeface="Arial" charset="0"/>
              </a:rPr>
              <a:t>Dikkat: dahil değildir!!</a:t>
            </a:r>
            <a:r>
              <a:rPr lang="en-GB" altLang="tr-TR" sz="1600" b="1" i="1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altLang="tr-TR" sz="1600" b="1" i="1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altLang="tr-TR" sz="1600" b="1" i="1">
                <a:solidFill>
                  <a:srgbClr val="FF0000"/>
                </a:solidFill>
                <a:latin typeface="Arial" charset="0"/>
              </a:rPr>
            </a:br>
            <a:r>
              <a:rPr lang="tr-TR" altLang="tr-TR" sz="2000" b="1">
                <a:solidFill>
                  <a:srgbClr val="FF0000"/>
                </a:solidFill>
                <a:latin typeface="Arial" charset="0"/>
              </a:rPr>
              <a:t>Mevcut müşteriler hakkındaki bilginin değeri</a:t>
            </a:r>
            <a:endParaRPr lang="en-US" altLang="tr-TR" sz="2000" b="1">
              <a:solidFill>
                <a:srgbClr val="FF0000"/>
              </a:solidFill>
              <a:latin typeface="Arial" charset="0"/>
            </a:endParaRPr>
          </a:p>
          <a:p>
            <a:pPr eaLnBrk="0" hangingPunct="0"/>
            <a:r>
              <a:rPr lang="en-US" altLang="tr-TR" sz="1600" b="1">
                <a:solidFill>
                  <a:srgbClr val="FF0000"/>
                </a:solidFill>
                <a:latin typeface="Arial" charset="0"/>
              </a:rPr>
              <a:t>(</a:t>
            </a:r>
            <a:r>
              <a:rPr lang="tr-TR" altLang="tr-TR" sz="1600" b="1">
                <a:solidFill>
                  <a:srgbClr val="FF0000"/>
                </a:solidFill>
                <a:latin typeface="Arial" charset="0"/>
              </a:rPr>
              <a:t>ör</a:t>
            </a:r>
            <a:r>
              <a:rPr lang="en-US" altLang="tr-TR" sz="1600" b="1">
                <a:solidFill>
                  <a:srgbClr val="FF0000"/>
                </a:solidFill>
                <a:latin typeface="Arial" charset="0"/>
              </a:rPr>
              <a:t>. </a:t>
            </a:r>
            <a:r>
              <a:rPr lang="tr-TR" altLang="tr-TR" sz="1600" b="1">
                <a:solidFill>
                  <a:srgbClr val="FF0000"/>
                </a:solidFill>
                <a:latin typeface="Arial" charset="0"/>
              </a:rPr>
              <a:t>Pazarlama tarihçesi</a:t>
            </a:r>
            <a:r>
              <a:rPr lang="en-US" altLang="tr-TR" sz="1600" b="1">
                <a:solidFill>
                  <a:srgbClr val="FF0000"/>
                </a:solidFill>
                <a:latin typeface="Arial" charset="0"/>
              </a:rPr>
              <a:t>, </a:t>
            </a:r>
            <a:r>
              <a:rPr lang="tr-TR" altLang="tr-TR" sz="1600" b="1">
                <a:solidFill>
                  <a:srgbClr val="FF0000"/>
                </a:solidFill>
                <a:latin typeface="Arial" charset="0"/>
              </a:rPr>
              <a:t>çapraz satış ve yukarı satış olanakları</a:t>
            </a:r>
            <a:r>
              <a:rPr lang="en-US" altLang="tr-TR" sz="1600" b="1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tr-TR" sz="3200" b="1">
              <a:solidFill>
                <a:srgbClr val="FF0000"/>
              </a:solidFill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431925" y="481013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tr-T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Sadık Müşterinin Değeri</a:t>
            </a:r>
            <a:endParaRPr lang="en-GB" sz="36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59" grpId="0" animBg="1"/>
      <p:bldP spid="7068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530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Sadakat Programları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263650" y="1935163"/>
            <a:ext cx="7423150" cy="4389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Sadakat Kartları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Ödüllendirme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tr-TR" sz="2000" smtClean="0">
                <a:sym typeface="Wingdings" pitchFamily="2" charset="2"/>
              </a:rPr>
              <a:t> Sadakati arttırma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tr-TR" sz="2000" smtClean="0">
                <a:sym typeface="Wingdings" pitchFamily="2" charset="2"/>
              </a:rPr>
              <a:t>Retention oranını arttırma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Veri toplama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Müşteriler arası ilişkilendirme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Satınalma trendlerinin analizi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smtClean="0"/>
              <a:t>Örnekler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Çarşı anahtar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Shell smartcard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Migros kart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mtClean="0"/>
              <a:t>Banka kartı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7DA40-A886-4535-8FD7-4384611FB4AC}" type="slidenum">
              <a:rPr lang="tr-TR"/>
              <a:pPr>
                <a:defRPr/>
              </a:pPr>
              <a:t>46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Yatırımın Geri Dönüşü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1935163"/>
            <a:ext cx="7583487" cy="4389437"/>
          </a:xfrm>
        </p:spPr>
        <p:txBody>
          <a:bodyPr/>
          <a:lstStyle/>
          <a:p>
            <a:pPr eaLnBrk="1" hangingPunct="1"/>
            <a:r>
              <a:rPr lang="tr-TR" altLang="tr-TR" smtClean="0"/>
              <a:t>Yeni Müşteri: Hesaplamak Kolay</a:t>
            </a:r>
          </a:p>
          <a:p>
            <a:pPr eaLnBrk="1" hangingPunct="1"/>
            <a:r>
              <a:rPr lang="tr-TR" altLang="tr-TR" smtClean="0"/>
              <a:t>Eski Müşteri: Kontrol Grubu kurmak gerekir.</a:t>
            </a:r>
          </a:p>
          <a:p>
            <a:pPr eaLnBrk="1" hangingPunct="1"/>
            <a:endParaRPr lang="tr-TR" altLang="tr-TR" smtClean="0"/>
          </a:p>
          <a:p>
            <a:pPr eaLnBrk="1" hangingPunct="1"/>
            <a:r>
              <a:rPr lang="tr-TR" altLang="tr-TR" smtClean="0"/>
              <a:t>LTV ile hesaplamak</a:t>
            </a:r>
          </a:p>
          <a:p>
            <a:pPr eaLnBrk="1" hangingPunct="1"/>
            <a:r>
              <a:rPr lang="tr-TR" altLang="tr-TR" smtClean="0"/>
              <a:t>Tarihçe karşılaştırması ile hesaplamak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A15DA-8964-4A5E-8F9B-DAF9ED595158}" type="slidenum">
              <a:rPr lang="tr-TR"/>
              <a:pPr>
                <a:defRPr/>
              </a:pPr>
              <a:t>47</a:t>
            </a:fld>
            <a:endParaRPr lang="tr-TR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733425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Kampanya Yönetimi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600200"/>
            <a:ext cx="7758112" cy="4530725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Doğru müşteriye doğru kanaldan doğru zamanda doğru mesajı vermek!</a:t>
            </a:r>
          </a:p>
          <a:p>
            <a:pPr eaLnBrk="1" hangingPunct="1"/>
            <a:r>
              <a:rPr lang="tr-TR" altLang="tr-TR" sz="2400" smtClean="0"/>
              <a:t>CRM Veri Tabanı</a:t>
            </a:r>
          </a:p>
          <a:p>
            <a:pPr eaLnBrk="1" hangingPunct="1"/>
            <a:r>
              <a:rPr lang="tr-TR" altLang="tr-TR" sz="2400" smtClean="0"/>
              <a:t>Analiz</a:t>
            </a:r>
          </a:p>
          <a:p>
            <a:pPr eaLnBrk="1" hangingPunct="1"/>
            <a:r>
              <a:rPr lang="tr-TR" altLang="tr-TR" sz="2400" smtClean="0"/>
              <a:t>Segmentasyon</a:t>
            </a:r>
          </a:p>
          <a:p>
            <a:pPr eaLnBrk="1" hangingPunct="1"/>
            <a:r>
              <a:rPr lang="tr-TR" altLang="tr-TR" sz="2400" smtClean="0"/>
              <a:t>Hangi Mesaj, Hangi şekilde hangi kanaldan kime?</a:t>
            </a:r>
          </a:p>
          <a:p>
            <a:pPr eaLnBrk="1" hangingPunct="1"/>
            <a:r>
              <a:rPr lang="tr-TR" altLang="tr-TR" sz="2400" smtClean="0"/>
              <a:t>Ne zaman?</a:t>
            </a:r>
          </a:p>
          <a:p>
            <a:pPr eaLnBrk="1" hangingPunct="1"/>
            <a:r>
              <a:rPr lang="tr-TR" altLang="tr-TR" sz="2400" smtClean="0"/>
              <a:t>Sonraki adımlar ne olacak?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280E1-2223-4ACD-9B6D-E397CA1A786A}" type="slidenum">
              <a:rPr lang="tr-TR"/>
              <a:pPr>
                <a:defRPr/>
              </a:pPr>
              <a:t>48</a:t>
            </a:fld>
            <a:endParaRPr lang="tr-TR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590053"/>
            <a:ext cx="3630706" cy="1139825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e-posta </a:t>
            </a:r>
            <a:r>
              <a:rPr lang="tr-T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kanalının kullanımı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480BC-EBED-4307-A156-D1B99FE0128B}" type="slidenum">
              <a:rPr lang="tr-TR"/>
              <a:pPr>
                <a:defRPr/>
              </a:pPr>
              <a:t>49</a:t>
            </a:fld>
            <a:endParaRPr lang="tr-TR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4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061C8-0A05-4E7A-88E1-45CA75208CD8}" type="slidenum">
              <a:rPr lang="tr-TR"/>
              <a:pPr>
                <a:defRPr/>
              </a:pPr>
              <a:t>5</a:t>
            </a:fld>
            <a:endParaRPr lang="tr-TR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1412875"/>
            <a:ext cx="9144000" cy="5445125"/>
          </a:xfrm>
          <a:prstGeom prst="rect">
            <a:avLst/>
          </a:prstGeom>
          <a:solidFill>
            <a:schemeClr val="hlink">
              <a:alpha val="3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altLang="tr-TR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5003800" y="3429000"/>
            <a:ext cx="1438275" cy="1439863"/>
          </a:xfrm>
          <a:prstGeom prst="flowChartMagneticDisk">
            <a:avLst/>
          </a:prstGeom>
          <a:solidFill>
            <a:srgbClr val="000080"/>
          </a:solidFill>
          <a:ln w="12700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>
                <a:latin typeface="Arial" charset="0"/>
              </a:rPr>
              <a:t>Müşteri</a:t>
            </a:r>
          </a:p>
          <a:p>
            <a:pPr algn="ctr"/>
            <a:r>
              <a:rPr lang="tr-TR" altLang="tr-TR">
                <a:latin typeface="Arial" charset="0"/>
              </a:rPr>
              <a:t>Veri Tabanı</a:t>
            </a: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6946900" y="3429000"/>
            <a:ext cx="2089150" cy="1439863"/>
          </a:xfrm>
          <a:prstGeom prst="cube">
            <a:avLst>
              <a:gd name="adj" fmla="val 8819"/>
            </a:avLst>
          </a:prstGeom>
          <a:solidFill>
            <a:srgbClr val="80808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altLang="tr-TR">
                <a:latin typeface="Arial" charset="0"/>
              </a:rPr>
              <a:t>Arka Ofis</a:t>
            </a:r>
          </a:p>
          <a:p>
            <a:pPr algn="ctr"/>
            <a:r>
              <a:rPr lang="tr-TR" altLang="tr-TR">
                <a:latin typeface="Arial" charset="0"/>
              </a:rPr>
              <a:t>Sistemleri</a:t>
            </a:r>
          </a:p>
          <a:p>
            <a:pPr algn="ctr"/>
            <a:r>
              <a:rPr lang="tr-TR" altLang="tr-TR">
                <a:latin typeface="Arial" charset="0"/>
              </a:rPr>
              <a:t>(ERP, Database,</a:t>
            </a:r>
          </a:p>
          <a:p>
            <a:pPr algn="ctr"/>
            <a:r>
              <a:rPr lang="tr-TR" altLang="tr-TR">
                <a:latin typeface="Arial" charset="0"/>
              </a:rPr>
              <a:t>...)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6227763" y="1987550"/>
            <a:ext cx="1366837" cy="7207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tr-TR" altLang="tr-TR" b="1">
                <a:solidFill>
                  <a:srgbClr val="000099"/>
                </a:solidFill>
                <a:latin typeface="Arial" charset="0"/>
              </a:rPr>
              <a:t>Analitik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6227763" y="5589588"/>
            <a:ext cx="1438275" cy="71913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tr-TR" altLang="tr-TR" b="1">
                <a:solidFill>
                  <a:srgbClr val="000099"/>
                </a:solidFill>
                <a:latin typeface="Arial" charset="0"/>
              </a:rPr>
              <a:t>Pazarlama</a:t>
            </a:r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6443663" y="4149725"/>
            <a:ext cx="503237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4346" name="Group 8"/>
          <p:cNvGrpSpPr>
            <a:grpSpLocks/>
          </p:cNvGrpSpPr>
          <p:nvPr/>
        </p:nvGrpSpPr>
        <p:grpSpPr bwMode="auto">
          <a:xfrm>
            <a:off x="7666038" y="4868863"/>
            <a:ext cx="360362" cy="1081087"/>
            <a:chOff x="4829" y="3067"/>
            <a:chExt cx="227" cy="681"/>
          </a:xfrm>
        </p:grpSpPr>
        <p:sp>
          <p:nvSpPr>
            <p:cNvPr id="14381" name="Line 9"/>
            <p:cNvSpPr>
              <a:spLocks noChangeShapeType="1"/>
            </p:cNvSpPr>
            <p:nvPr/>
          </p:nvSpPr>
          <p:spPr bwMode="auto">
            <a:xfrm>
              <a:off x="4829" y="3748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82" name="Line 10"/>
            <p:cNvSpPr>
              <a:spLocks noChangeShapeType="1"/>
            </p:cNvSpPr>
            <p:nvPr/>
          </p:nvSpPr>
          <p:spPr bwMode="auto">
            <a:xfrm rot="5400000">
              <a:off x="4715" y="3408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47" name="Group 11"/>
          <p:cNvGrpSpPr>
            <a:grpSpLocks/>
          </p:cNvGrpSpPr>
          <p:nvPr/>
        </p:nvGrpSpPr>
        <p:grpSpPr bwMode="auto">
          <a:xfrm flipV="1">
            <a:off x="7594600" y="2347913"/>
            <a:ext cx="360363" cy="1081087"/>
            <a:chOff x="4740" y="1298"/>
            <a:chExt cx="227" cy="681"/>
          </a:xfrm>
        </p:grpSpPr>
        <p:sp>
          <p:nvSpPr>
            <p:cNvPr id="14379" name="Line 12"/>
            <p:cNvSpPr>
              <a:spLocks noChangeShapeType="1"/>
            </p:cNvSpPr>
            <p:nvPr/>
          </p:nvSpPr>
          <p:spPr bwMode="auto">
            <a:xfrm>
              <a:off x="4740" y="1979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80" name="Line 13"/>
            <p:cNvSpPr>
              <a:spLocks noChangeShapeType="1"/>
            </p:cNvSpPr>
            <p:nvPr/>
          </p:nvSpPr>
          <p:spPr bwMode="auto">
            <a:xfrm rot="5400000">
              <a:off x="4626" y="1637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48" name="Group 14"/>
          <p:cNvGrpSpPr>
            <a:grpSpLocks/>
          </p:cNvGrpSpPr>
          <p:nvPr/>
        </p:nvGrpSpPr>
        <p:grpSpPr bwMode="auto">
          <a:xfrm flipH="1" flipV="1">
            <a:off x="5867400" y="2347913"/>
            <a:ext cx="360363" cy="1081087"/>
            <a:chOff x="4740" y="1298"/>
            <a:chExt cx="227" cy="681"/>
          </a:xfrm>
        </p:grpSpPr>
        <p:sp>
          <p:nvSpPr>
            <p:cNvPr id="14377" name="Line 15"/>
            <p:cNvSpPr>
              <a:spLocks noChangeShapeType="1"/>
            </p:cNvSpPr>
            <p:nvPr/>
          </p:nvSpPr>
          <p:spPr bwMode="auto">
            <a:xfrm>
              <a:off x="4740" y="1979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78" name="Line 16"/>
            <p:cNvSpPr>
              <a:spLocks noChangeShapeType="1"/>
            </p:cNvSpPr>
            <p:nvPr/>
          </p:nvSpPr>
          <p:spPr bwMode="auto">
            <a:xfrm rot="5400000">
              <a:off x="4627" y="1637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49" name="Group 17"/>
          <p:cNvGrpSpPr>
            <a:grpSpLocks/>
          </p:cNvGrpSpPr>
          <p:nvPr/>
        </p:nvGrpSpPr>
        <p:grpSpPr bwMode="auto">
          <a:xfrm flipH="1">
            <a:off x="5867400" y="4868863"/>
            <a:ext cx="360363" cy="1081087"/>
            <a:chOff x="4740" y="1298"/>
            <a:chExt cx="227" cy="681"/>
          </a:xfrm>
        </p:grpSpPr>
        <p:sp>
          <p:nvSpPr>
            <p:cNvPr id="14375" name="Line 18"/>
            <p:cNvSpPr>
              <a:spLocks noChangeShapeType="1"/>
            </p:cNvSpPr>
            <p:nvPr/>
          </p:nvSpPr>
          <p:spPr bwMode="auto">
            <a:xfrm>
              <a:off x="4740" y="1979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76" name="Line 19"/>
            <p:cNvSpPr>
              <a:spLocks noChangeShapeType="1"/>
            </p:cNvSpPr>
            <p:nvPr/>
          </p:nvSpPr>
          <p:spPr bwMode="auto">
            <a:xfrm rot="5400000">
              <a:off x="4627" y="1639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350" name="Rectangle 20"/>
          <p:cNvSpPr>
            <a:spLocks noChangeArrowheads="1"/>
          </p:cNvSpPr>
          <p:nvPr/>
        </p:nvSpPr>
        <p:spPr bwMode="auto">
          <a:xfrm>
            <a:off x="2771775" y="3573463"/>
            <a:ext cx="1800225" cy="36036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tr-TR" altLang="tr-TR" b="1">
                <a:solidFill>
                  <a:schemeClr val="bg2"/>
                </a:solidFill>
                <a:latin typeface="Arial" charset="0"/>
              </a:rPr>
              <a:t>Call Center</a:t>
            </a:r>
          </a:p>
        </p:txBody>
      </p:sp>
      <p:sp>
        <p:nvSpPr>
          <p:cNvPr id="14351" name="Rectangle 21"/>
          <p:cNvSpPr>
            <a:spLocks noChangeArrowheads="1"/>
          </p:cNvSpPr>
          <p:nvPr/>
        </p:nvSpPr>
        <p:spPr bwMode="auto">
          <a:xfrm>
            <a:off x="2770188" y="2852738"/>
            <a:ext cx="1801812" cy="36036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tr-TR" altLang="tr-TR" b="1">
                <a:solidFill>
                  <a:schemeClr val="bg2"/>
                </a:solidFill>
                <a:latin typeface="Arial" charset="0"/>
              </a:rPr>
              <a:t>Web &amp; e-mail</a:t>
            </a:r>
          </a:p>
        </p:txBody>
      </p:sp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2771775" y="5013325"/>
            <a:ext cx="1800225" cy="36036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tr-TR" altLang="tr-TR" b="1">
                <a:solidFill>
                  <a:schemeClr val="bg2"/>
                </a:solidFill>
                <a:latin typeface="Arial" charset="0"/>
              </a:rPr>
              <a:t>İş ortakları</a:t>
            </a:r>
          </a:p>
        </p:txBody>
      </p:sp>
      <p:sp>
        <p:nvSpPr>
          <p:cNvPr id="14353" name="Rectangle 23"/>
          <p:cNvSpPr>
            <a:spLocks noChangeArrowheads="1"/>
          </p:cNvSpPr>
          <p:nvPr/>
        </p:nvSpPr>
        <p:spPr bwMode="auto">
          <a:xfrm>
            <a:off x="2771775" y="4292600"/>
            <a:ext cx="1800225" cy="36036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tr-TR" altLang="tr-TR" b="1">
                <a:solidFill>
                  <a:schemeClr val="bg2"/>
                </a:solidFill>
                <a:latin typeface="Arial" charset="0"/>
              </a:rPr>
              <a:t>Saha</a:t>
            </a:r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>
            <a:off x="4572000" y="3789363"/>
            <a:ext cx="431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55" name="Line 25"/>
          <p:cNvSpPr>
            <a:spLocks noChangeShapeType="1"/>
          </p:cNvSpPr>
          <p:nvPr/>
        </p:nvSpPr>
        <p:spPr bwMode="auto">
          <a:xfrm>
            <a:off x="4572000" y="4508500"/>
            <a:ext cx="431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14356" name="Picture 26" descr="MCj033170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1482725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Line 27"/>
          <p:cNvSpPr>
            <a:spLocks noChangeShapeType="1"/>
          </p:cNvSpPr>
          <p:nvPr/>
        </p:nvSpPr>
        <p:spPr bwMode="auto">
          <a:xfrm>
            <a:off x="2339975" y="3716338"/>
            <a:ext cx="431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58" name="Line 28"/>
          <p:cNvSpPr>
            <a:spLocks noChangeShapeType="1"/>
          </p:cNvSpPr>
          <p:nvPr/>
        </p:nvSpPr>
        <p:spPr bwMode="auto">
          <a:xfrm>
            <a:off x="2339975" y="4435475"/>
            <a:ext cx="431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4359" name="Group 29"/>
          <p:cNvGrpSpPr>
            <a:grpSpLocks/>
          </p:cNvGrpSpPr>
          <p:nvPr/>
        </p:nvGrpSpPr>
        <p:grpSpPr bwMode="auto">
          <a:xfrm rot="5400000">
            <a:off x="2051050" y="4437063"/>
            <a:ext cx="360363" cy="1081087"/>
            <a:chOff x="4829" y="3067"/>
            <a:chExt cx="227" cy="681"/>
          </a:xfrm>
        </p:grpSpPr>
        <p:sp>
          <p:nvSpPr>
            <p:cNvPr id="14373" name="Line 30"/>
            <p:cNvSpPr>
              <a:spLocks noChangeShapeType="1"/>
            </p:cNvSpPr>
            <p:nvPr/>
          </p:nvSpPr>
          <p:spPr bwMode="auto">
            <a:xfrm>
              <a:off x="4829" y="3746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74" name="Line 31"/>
            <p:cNvSpPr>
              <a:spLocks noChangeShapeType="1"/>
            </p:cNvSpPr>
            <p:nvPr/>
          </p:nvSpPr>
          <p:spPr bwMode="auto">
            <a:xfrm rot="5400000">
              <a:off x="4716" y="3406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360" name="Text Box 32"/>
          <p:cNvSpPr txBox="1">
            <a:spLocks noChangeArrowheads="1"/>
          </p:cNvSpPr>
          <p:nvPr/>
        </p:nvSpPr>
        <p:spPr bwMode="auto">
          <a:xfrm>
            <a:off x="271463" y="4287838"/>
            <a:ext cx="1285875" cy="9556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endParaRPr lang="tr-TR" altLang="tr-TR" sz="1800" b="1">
              <a:solidFill>
                <a:srgbClr val="000099"/>
              </a:solidFill>
              <a:latin typeface="Arial" charset="0"/>
            </a:endParaRPr>
          </a:p>
          <a:p>
            <a:r>
              <a:rPr lang="tr-TR" altLang="tr-TR" sz="1800" b="1">
                <a:solidFill>
                  <a:srgbClr val="000099"/>
                </a:solidFill>
                <a:latin typeface="Arial" charset="0"/>
              </a:rPr>
              <a:t>Müşteriler</a:t>
            </a:r>
          </a:p>
        </p:txBody>
      </p:sp>
      <p:grpSp>
        <p:nvGrpSpPr>
          <p:cNvPr id="14361" name="Group 33"/>
          <p:cNvGrpSpPr>
            <a:grpSpLocks/>
          </p:cNvGrpSpPr>
          <p:nvPr/>
        </p:nvGrpSpPr>
        <p:grpSpPr bwMode="auto">
          <a:xfrm rot="16200000" flipV="1">
            <a:off x="2051050" y="2636838"/>
            <a:ext cx="360363" cy="1081087"/>
            <a:chOff x="4829" y="3067"/>
            <a:chExt cx="227" cy="681"/>
          </a:xfrm>
        </p:grpSpPr>
        <p:sp>
          <p:nvSpPr>
            <p:cNvPr id="14371" name="Line 34"/>
            <p:cNvSpPr>
              <a:spLocks noChangeShapeType="1"/>
            </p:cNvSpPr>
            <p:nvPr/>
          </p:nvSpPr>
          <p:spPr bwMode="auto">
            <a:xfrm>
              <a:off x="4829" y="3748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72" name="Line 35"/>
            <p:cNvSpPr>
              <a:spLocks noChangeShapeType="1"/>
            </p:cNvSpPr>
            <p:nvPr/>
          </p:nvSpPr>
          <p:spPr bwMode="auto">
            <a:xfrm rot="5400000">
              <a:off x="4713" y="3406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62" name="Group 36"/>
          <p:cNvGrpSpPr>
            <a:grpSpLocks/>
          </p:cNvGrpSpPr>
          <p:nvPr/>
        </p:nvGrpSpPr>
        <p:grpSpPr bwMode="auto">
          <a:xfrm rot="16200000" flipH="1">
            <a:off x="4930776" y="4508500"/>
            <a:ext cx="360362" cy="1081087"/>
            <a:chOff x="4829" y="3067"/>
            <a:chExt cx="227" cy="681"/>
          </a:xfrm>
        </p:grpSpPr>
        <p:sp>
          <p:nvSpPr>
            <p:cNvPr id="14369" name="Line 37"/>
            <p:cNvSpPr>
              <a:spLocks noChangeShapeType="1"/>
            </p:cNvSpPr>
            <p:nvPr/>
          </p:nvSpPr>
          <p:spPr bwMode="auto">
            <a:xfrm>
              <a:off x="4829" y="3748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70" name="Line 38"/>
            <p:cNvSpPr>
              <a:spLocks noChangeShapeType="1"/>
            </p:cNvSpPr>
            <p:nvPr/>
          </p:nvSpPr>
          <p:spPr bwMode="auto">
            <a:xfrm rot="5400000">
              <a:off x="4719" y="3406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363" name="Group 39"/>
          <p:cNvGrpSpPr>
            <a:grpSpLocks/>
          </p:cNvGrpSpPr>
          <p:nvPr/>
        </p:nvGrpSpPr>
        <p:grpSpPr bwMode="auto">
          <a:xfrm rot="5400000" flipH="1" flipV="1">
            <a:off x="4932363" y="2708275"/>
            <a:ext cx="360362" cy="1081088"/>
            <a:chOff x="4829" y="3067"/>
            <a:chExt cx="227" cy="681"/>
          </a:xfrm>
        </p:grpSpPr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>
              <a:off x="4829" y="3750"/>
              <a:ext cx="22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368" name="Line 41"/>
            <p:cNvSpPr>
              <a:spLocks noChangeShapeType="1"/>
            </p:cNvSpPr>
            <p:nvPr/>
          </p:nvSpPr>
          <p:spPr bwMode="auto">
            <a:xfrm rot="5400000">
              <a:off x="4717" y="3408"/>
              <a:ext cx="68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364" name="Rectangle 42"/>
          <p:cNvSpPr>
            <a:spLocks noChangeArrowheads="1"/>
          </p:cNvSpPr>
          <p:nvPr/>
        </p:nvSpPr>
        <p:spPr bwMode="auto">
          <a:xfrm>
            <a:off x="0" y="1412875"/>
            <a:ext cx="9144000" cy="431800"/>
          </a:xfrm>
          <a:prstGeom prst="rect">
            <a:avLst/>
          </a:prstGeom>
          <a:solidFill>
            <a:srgbClr val="CC3300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tr-TR" altLang="tr-TR" sz="2400" b="1">
                <a:solidFill>
                  <a:schemeClr val="hlink"/>
                </a:solidFill>
                <a:latin typeface="Arial" charset="0"/>
              </a:rPr>
              <a:t>CRM Süreçleri?</a:t>
            </a:r>
          </a:p>
        </p:txBody>
      </p:sp>
      <p:sp>
        <p:nvSpPr>
          <p:cNvPr id="14365" name="Rectangle 43"/>
          <p:cNvSpPr>
            <a:spLocks noChangeArrowheads="1"/>
          </p:cNvSpPr>
          <p:nvPr/>
        </p:nvSpPr>
        <p:spPr bwMode="auto">
          <a:xfrm>
            <a:off x="0" y="6426200"/>
            <a:ext cx="9144000" cy="431800"/>
          </a:xfrm>
          <a:prstGeom prst="rect">
            <a:avLst/>
          </a:prstGeom>
          <a:solidFill>
            <a:srgbClr val="CC33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tr-TR" altLang="tr-TR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tr-TR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CRM Nedir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533400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e-posta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kanalı özellikleri</a:t>
            </a:r>
            <a:endParaRPr lang="en-GB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276350" y="1895475"/>
            <a:ext cx="7435850" cy="3706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tr-TR" sz="2000" smtClean="0"/>
              <a:t>“</a:t>
            </a:r>
            <a:r>
              <a:rPr lang="tr-TR" altLang="tr-TR" sz="2000" smtClean="0"/>
              <a:t>Bir kanal daha</a:t>
            </a:r>
            <a:r>
              <a:rPr lang="en-GB" altLang="tr-TR" sz="2000" smtClean="0"/>
              <a:t>”, </a:t>
            </a:r>
            <a:r>
              <a:rPr lang="tr-TR" altLang="tr-TR" sz="2000" smtClean="0"/>
              <a:t>ama önemli özellikler var</a:t>
            </a:r>
            <a:r>
              <a:rPr lang="en-GB" altLang="tr-TR" sz="20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İletişim başına maliyet açısından son derece efektif</a:t>
            </a:r>
            <a:endParaRPr lang="en-GB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Daha küçük segmentlere göre ayrı içerik dağıtılabilir</a:t>
            </a:r>
            <a:endParaRPr lang="en-GB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Bu kanal üzerinden yeni kampanyaların planlanması tasarlanması ve uygulanması çok daha hızlı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Yanıtların takibi ve ölçümü kolay</a:t>
            </a:r>
            <a:endParaRPr lang="en-GB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Müşteri dönüşü hızlı</a:t>
            </a:r>
            <a:r>
              <a:rPr lang="en-GB" altLang="tr-TR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Pazarlama ortamı olarak daha az rahatsız edici olabilir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SPAM uyarısı! Spam listelerine düşmeyin</a:t>
            </a:r>
            <a:endParaRPr lang="en-GB" altLang="tr-TR" sz="200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6DEC5-B180-4DC2-960E-350E53DE71DD}" type="slidenum">
              <a:rPr lang="tr-TR"/>
              <a:pPr>
                <a:defRPr/>
              </a:pPr>
              <a:t>50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Önemli!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433513" y="1984375"/>
            <a:ext cx="7239000" cy="4113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Hedefleme</a:t>
            </a:r>
            <a:r>
              <a:rPr lang="en-GB" altLang="tr-TR" sz="2400" smtClean="0"/>
              <a:t> &amp; </a:t>
            </a:r>
            <a:r>
              <a:rPr lang="tr-TR" altLang="tr-TR" sz="2400" smtClean="0"/>
              <a:t>alaka</a:t>
            </a:r>
            <a:endParaRPr lang="en-GB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Kişiselleştirme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İsteyene / izin verene gitmesi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E-postalar, açık ve kolay “istemiyorum” linki içermeli</a:t>
            </a:r>
            <a:endParaRPr lang="en-GB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Müsaade isteyen dil / yaklaşım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Kişilere giden ileti hacim ve yoğunluğu dikkatli belirlenmeli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e-posta adreslerinin toplanması, validasyonu</a:t>
            </a:r>
            <a:endParaRPr lang="en-GB" altLang="tr-TR" sz="240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80EFE-AFF4-4288-83F8-31D88A700847}" type="slidenum">
              <a:rPr lang="tr-TR"/>
              <a:pPr>
                <a:defRPr/>
              </a:pPr>
              <a:t>51</a:t>
            </a:fld>
            <a:endParaRPr lang="tr-TR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0" name="Rectangle 10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dirty="0" smtClean="0"/>
              <a:t>e-posta </a:t>
            </a:r>
            <a:r>
              <a:rPr lang="tr-TR" sz="3600" dirty="0"/>
              <a:t>Pazarlama Özeti</a:t>
            </a:r>
            <a:endParaRPr lang="en-GB" sz="3600" dirty="0"/>
          </a:p>
        </p:txBody>
      </p:sp>
      <p:sp>
        <p:nvSpPr>
          <p:cNvPr id="12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3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33DD-A565-4408-B614-4B14158AAC68}" type="slidenum">
              <a:rPr lang="tr-TR"/>
              <a:pPr>
                <a:defRPr/>
              </a:pPr>
              <a:t>52</a:t>
            </a:fld>
            <a:endParaRPr lang="tr-TR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5713" y="2160588"/>
            <a:ext cx="6511925" cy="1016000"/>
            <a:chOff x="791" y="1361"/>
            <a:chExt cx="4102" cy="640"/>
          </a:xfrm>
        </p:grpSpPr>
        <p:sp>
          <p:nvSpPr>
            <p:cNvPr id="61450" name="Text Box 3"/>
            <p:cNvSpPr txBox="1">
              <a:spLocks noChangeArrowheads="1"/>
            </p:cNvSpPr>
            <p:nvPr/>
          </p:nvSpPr>
          <p:spPr bwMode="auto">
            <a:xfrm>
              <a:off x="791" y="1361"/>
              <a:ext cx="153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0" hangingPunct="0"/>
              <a:r>
                <a:rPr lang="tr-TR" altLang="tr-TR" sz="6000" b="1">
                  <a:latin typeface="Tahoma" pitchFamily="34" charset="0"/>
                </a:rPr>
                <a:t>HIZLI</a:t>
              </a:r>
              <a:endParaRPr lang="en-GB" altLang="tr-TR" sz="6000" b="1">
                <a:latin typeface="Tahoma" pitchFamily="34" charset="0"/>
              </a:endParaRPr>
            </a:p>
          </p:txBody>
        </p:sp>
        <p:sp>
          <p:nvSpPr>
            <p:cNvPr id="61451" name="Text Box 4"/>
            <p:cNvSpPr txBox="1">
              <a:spLocks noChangeArrowheads="1"/>
            </p:cNvSpPr>
            <p:nvPr/>
          </p:nvSpPr>
          <p:spPr bwMode="auto">
            <a:xfrm>
              <a:off x="2857" y="1361"/>
              <a:ext cx="51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0" hangingPunct="0"/>
              <a:r>
                <a:rPr lang="en-GB" altLang="tr-TR" sz="6000" b="1">
                  <a:latin typeface="Tahoma" pitchFamily="34" charset="0"/>
                </a:rPr>
                <a:t>+</a:t>
              </a:r>
            </a:p>
          </p:txBody>
        </p:sp>
        <p:sp>
          <p:nvSpPr>
            <p:cNvPr id="61452" name="Text Box 5"/>
            <p:cNvSpPr txBox="1">
              <a:spLocks noChangeArrowheads="1"/>
            </p:cNvSpPr>
            <p:nvPr/>
          </p:nvSpPr>
          <p:spPr bwMode="auto">
            <a:xfrm>
              <a:off x="3435" y="1361"/>
              <a:ext cx="145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0" hangingPunct="0"/>
              <a:r>
                <a:rPr lang="tr-TR" altLang="tr-TR" sz="6000" b="1">
                  <a:latin typeface="Tahoma" pitchFamily="34" charset="0"/>
                </a:rPr>
                <a:t>UCUZ</a:t>
              </a:r>
              <a:endParaRPr lang="en-GB" altLang="tr-TR" sz="6000" b="1">
                <a:latin typeface="Tahoma" pitchFamily="34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57575" y="3589338"/>
            <a:ext cx="3817938" cy="1016000"/>
            <a:chOff x="2178" y="2261"/>
            <a:chExt cx="2405" cy="640"/>
          </a:xfrm>
        </p:grpSpPr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2821" y="2261"/>
              <a:ext cx="1762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0" hangingPunct="0"/>
              <a:r>
                <a:rPr lang="tr-TR" altLang="tr-TR" sz="6000" b="1">
                  <a:latin typeface="Tahoma" pitchFamily="34" charset="0"/>
                </a:rPr>
                <a:t>KOLAY</a:t>
              </a:r>
              <a:endParaRPr lang="en-GB" altLang="tr-TR" sz="6000" b="1">
                <a:latin typeface="Tahoma" pitchFamily="34" charset="0"/>
              </a:endParaRPr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178" y="2261"/>
              <a:ext cx="51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0" hangingPunct="0"/>
              <a:r>
                <a:rPr lang="en-GB" altLang="tr-TR" sz="6000" b="1">
                  <a:latin typeface="Tahoma" pitchFamily="34" charset="0"/>
                </a:rPr>
                <a:t>=</a:t>
              </a:r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 flipV="1">
              <a:off x="2289" y="2442"/>
              <a:ext cx="343" cy="4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8" name="Rectangle 10"/>
          <p:cNvSpPr>
            <a:spLocks noGrp="1" noChangeArrowheads="1"/>
          </p:cNvSpPr>
          <p:nvPr>
            <p:ph type="title"/>
          </p:nvPr>
        </p:nvSpPr>
        <p:spPr>
          <a:xfrm>
            <a:off x="3603812" y="2986088"/>
            <a:ext cx="2190563" cy="68495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800" dirty="0">
                <a:latin typeface="Script MT Bold" pitchFamily="66" charset="0"/>
              </a:rPr>
              <a:t>iyi çalışmalar …</a:t>
            </a:r>
            <a:endParaRPr lang="en-GB" sz="1800" dirty="0">
              <a:latin typeface="Script MT Bold" pitchFamily="66" charset="0"/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923394-B1F8-4BD1-AF91-2EBC870BC575}" type="slidenum">
              <a:rPr lang="tr-TR"/>
              <a:pPr>
                <a:defRPr/>
              </a:pPr>
              <a:t>53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CRM’in hedefi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95313" y="1905000"/>
            <a:ext cx="8250237" cy="4191000"/>
          </a:xfrm>
        </p:spPr>
        <p:txBody>
          <a:bodyPr/>
          <a:lstStyle/>
          <a:p>
            <a:pPr lvl="1" eaLnBrk="1" hangingPunct="1"/>
            <a:r>
              <a:rPr lang="tr-TR" altLang="tr-TR" smtClean="0"/>
              <a:t>Müşterilerin tam istediği ürün ve hizmetleri sağlamak</a:t>
            </a:r>
          </a:p>
          <a:p>
            <a:pPr lvl="1" eaLnBrk="1" hangingPunct="1"/>
            <a:r>
              <a:rPr lang="tr-TR" altLang="tr-TR" smtClean="0"/>
              <a:t>Müşteriye daha iyi hizmet sunmak</a:t>
            </a:r>
          </a:p>
          <a:p>
            <a:pPr lvl="1" eaLnBrk="1" hangingPunct="1"/>
            <a:r>
              <a:rPr lang="tr-TR" altLang="tr-TR" smtClean="0"/>
              <a:t>Daha efektif çapraz satış</a:t>
            </a:r>
          </a:p>
          <a:p>
            <a:pPr lvl="1" eaLnBrk="1" hangingPunct="1"/>
            <a:r>
              <a:rPr lang="tr-TR" altLang="tr-TR" smtClean="0"/>
              <a:t>Satış ekibinin daha hızlı satış kapatması</a:t>
            </a:r>
          </a:p>
          <a:p>
            <a:pPr lvl="1" eaLnBrk="1" hangingPunct="1"/>
            <a:r>
              <a:rPr lang="tr-TR" altLang="tr-TR" smtClean="0"/>
              <a:t>Eski ve değerli müşterileri tutmak ve yenilerini kazanmak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91ECC-9A53-4192-A063-2A7FA3025E44}" type="slidenum">
              <a:rPr lang="tr-TR"/>
              <a:pPr>
                <a:defRPr/>
              </a:pPr>
              <a:t>6</a:t>
            </a:fld>
            <a:endParaRPr lang="tr-TR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CRM Yapı Taşları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Müşteri</a:t>
            </a:r>
          </a:p>
          <a:p>
            <a:pPr eaLnBrk="1" hangingPunct="1"/>
            <a:r>
              <a:rPr lang="tr-TR" altLang="tr-TR" smtClean="0"/>
              <a:t>Kanallar</a:t>
            </a:r>
          </a:p>
          <a:p>
            <a:pPr eaLnBrk="1" hangingPunct="1"/>
            <a:r>
              <a:rPr lang="tr-TR" altLang="tr-TR" smtClean="0"/>
              <a:t>Müşteri Veri Tabanı</a:t>
            </a:r>
          </a:p>
          <a:p>
            <a:pPr eaLnBrk="1" hangingPunct="1"/>
            <a:r>
              <a:rPr lang="tr-TR" altLang="tr-TR" smtClean="0"/>
              <a:t>Kurumsal Strateji</a:t>
            </a:r>
          </a:p>
          <a:p>
            <a:pPr eaLnBrk="1" hangingPunct="1"/>
            <a:r>
              <a:rPr lang="tr-TR" altLang="tr-TR" smtClean="0"/>
              <a:t>Süreçler</a:t>
            </a:r>
          </a:p>
          <a:p>
            <a:pPr eaLnBrk="1" hangingPunct="1"/>
            <a:r>
              <a:rPr lang="tr-TR" altLang="tr-TR" smtClean="0"/>
              <a:t>Araçlar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FB6B-46D3-4D52-8F80-6AF6F1B540DE}" type="slidenum">
              <a:rPr lang="tr-TR"/>
              <a:pPr>
                <a:defRPr/>
              </a:pPr>
              <a:t>7</a:t>
            </a:fld>
            <a:endParaRPr lang="tr-TR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558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Süreçleri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935163"/>
            <a:ext cx="72644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Veri tabanının güncellenmesi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Satış / Satış gücü otomasyonu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Veri Analizi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Pazarlama otomasyonu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FF0000"/>
                </a:solidFill>
              </a:rPr>
              <a:t>Veri tabanına dayalı pazarlama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FF0000"/>
                </a:solidFill>
              </a:rPr>
              <a:t>Kampanya Yönetimi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Alternatif Kanallar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FF0000"/>
                </a:solidFill>
              </a:rPr>
              <a:t>Call Center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FF0000"/>
                </a:solidFill>
              </a:rPr>
              <a:t>Web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FF0000"/>
                </a:solidFill>
              </a:rPr>
              <a:t>e-posta / sms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0664F-006F-4B01-A7D7-C1ACEE2B67A6}" type="slidenum">
              <a:rPr lang="tr-TR"/>
              <a:pPr>
                <a:defRPr/>
              </a:pPr>
              <a:t>8</a:t>
            </a:fld>
            <a:endParaRPr lang="tr-TR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909638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 Kime Gerekli?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404225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Herkes uyguluyor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Doğru soru kim CRM projesi yapmalı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CRM Projelerinin başarı oranı: herkes CRM projesi yapmalı mı?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tr-T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tr-TR" sz="2400" smtClean="0">
                <a:solidFill>
                  <a:srgbClr val="FF0000"/>
                </a:solidFill>
              </a:rPr>
              <a:t>“Müşterinizin kim olduğu, ihtiyaç ve beklentileri ile ilgili doğru bir bakışı yakalayamıyorsanız CRM uygulamalısınız. Rekabete müşteri kaptırıyorsanız müşterilerinizi daha iyi anlamanız gerekir.”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6E041-05A6-49DC-ACEE-8F47A80876C0}" type="slidenum">
              <a:rPr lang="tr-TR"/>
              <a:pPr>
                <a:defRPr/>
              </a:pPr>
              <a:t>9</a:t>
            </a:fld>
            <a:endParaRPr lang="tr-TR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1521</Words>
  <Application>Microsoft Office PowerPoint</Application>
  <PresentationFormat>Ekran Gösterisi (4:3)</PresentationFormat>
  <Paragraphs>536</Paragraphs>
  <Slides>53</Slides>
  <Notes>20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62" baseType="lpstr">
      <vt:lpstr>Times New Roman</vt:lpstr>
      <vt:lpstr>Arial</vt:lpstr>
      <vt:lpstr>Calibri</vt:lpstr>
      <vt:lpstr>Constantia</vt:lpstr>
      <vt:lpstr>Wingdings 2</vt:lpstr>
      <vt:lpstr>Wingdings</vt:lpstr>
      <vt:lpstr>Verdana</vt:lpstr>
      <vt:lpstr>Tahoma</vt:lpstr>
      <vt:lpstr>Akış</vt:lpstr>
      <vt:lpstr>PowerPoint Sunusu</vt:lpstr>
      <vt:lpstr>CRM Nedir</vt:lpstr>
      <vt:lpstr>CRM Nedir</vt:lpstr>
      <vt:lpstr>Müşteri?</vt:lpstr>
      <vt:lpstr>PowerPoint Sunusu</vt:lpstr>
      <vt:lpstr>CRM’in hedefi</vt:lpstr>
      <vt:lpstr>CRM Yapı Taşları</vt:lpstr>
      <vt:lpstr>CRM Süreçleri</vt:lpstr>
      <vt:lpstr>CRM Kime Gerekli?</vt:lpstr>
      <vt:lpstr>CRM Kime Gerekli?</vt:lpstr>
      <vt:lpstr>Müşterileriniz</vt:lpstr>
      <vt:lpstr>Müşteri  Veritabanı</vt:lpstr>
      <vt:lpstr>Müşteri Veri Tabanları</vt:lpstr>
      <vt:lpstr>Operasyonel Müşteri Veri Tabanı</vt:lpstr>
      <vt:lpstr>Pazarlamaya yönelik Müşteri Verisi</vt:lpstr>
      <vt:lpstr>CRM Verisi</vt:lpstr>
      <vt:lpstr>CRM Verisi: Özellikler</vt:lpstr>
      <vt:lpstr>Müşteri Veri Modeli</vt:lpstr>
      <vt:lpstr>Olay ile tetiklenen iletişim ve veri tabanı</vt:lpstr>
      <vt:lpstr>Olay ile tetiklenen iletişim ve veri tabanı</vt:lpstr>
      <vt:lpstr>CRM Kavramları</vt:lpstr>
      <vt:lpstr>CRM Yaklaşımları</vt:lpstr>
      <vt:lpstr>Operasyonel CRM</vt:lpstr>
      <vt:lpstr>Analitik CRM</vt:lpstr>
      <vt:lpstr>İşbirlikçi CRM</vt:lpstr>
      <vt:lpstr>PowerPoint Sunusu</vt:lpstr>
      <vt:lpstr>Müşteri İlişkileri Yaşam Döngüsü</vt:lpstr>
      <vt:lpstr>Pazarlama Otomasyonu</vt:lpstr>
      <vt:lpstr>Pazarlama Otomasyonu</vt:lpstr>
      <vt:lpstr>Kanallar</vt:lpstr>
      <vt:lpstr>Kanallar</vt:lpstr>
      <vt:lpstr>Satış Otomasyonu</vt:lpstr>
      <vt:lpstr>Satış Sonrası Müşteri İlişkileri</vt:lpstr>
      <vt:lpstr>Satış Sonrası Müşteri İlişkileri</vt:lpstr>
      <vt:lpstr>CRM ve  Teknoloji</vt:lpstr>
      <vt:lpstr>Teknoloji Nerelerde?</vt:lpstr>
      <vt:lpstr>Başarılı CRM projeleri için...</vt:lpstr>
      <vt:lpstr>CRM Uygulaması</vt:lpstr>
      <vt:lpstr>Neden CRM Yatırımı Yapayım?</vt:lpstr>
      <vt:lpstr>Müşteri Bağlılığı</vt:lpstr>
      <vt:lpstr>Müşteri Bağlılığı</vt:lpstr>
      <vt:lpstr>CRM Teknikleri</vt:lpstr>
      <vt:lpstr>Müşteriler neden kaçar?</vt:lpstr>
      <vt:lpstr>Genel İstatistikler</vt:lpstr>
      <vt:lpstr>PowerPoint Sunusu</vt:lpstr>
      <vt:lpstr>Sadakat Programları</vt:lpstr>
      <vt:lpstr>Yatırımın Geri Dönüşü</vt:lpstr>
      <vt:lpstr>Kampanya Yönetimi</vt:lpstr>
      <vt:lpstr>e-posta  kanalının kullanımı</vt:lpstr>
      <vt:lpstr>e-posta kanalı özellikleri</vt:lpstr>
      <vt:lpstr>Önemli!</vt:lpstr>
      <vt:lpstr>e-posta Pazarlama Özeti</vt:lpstr>
      <vt:lpstr>iyi çalışmalar …</vt:lpstr>
    </vt:vector>
  </TitlesOfParts>
  <Company>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yy</dc:creator>
  <cp:lastModifiedBy>User</cp:lastModifiedBy>
  <cp:revision>20</cp:revision>
  <dcterms:created xsi:type="dcterms:W3CDTF">2007-04-07T19:33:09Z</dcterms:created>
  <dcterms:modified xsi:type="dcterms:W3CDTF">2015-04-01T06:46:33Z</dcterms:modified>
</cp:coreProperties>
</file>