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sldIdLst>
    <p:sldId id="256" r:id="rId2"/>
    <p:sldId id="301" r:id="rId3"/>
    <p:sldId id="257" r:id="rId4"/>
    <p:sldId id="280" r:id="rId5"/>
    <p:sldId id="281" r:id="rId6"/>
    <p:sldId id="282" r:id="rId7"/>
    <p:sldId id="290" r:id="rId8"/>
    <p:sldId id="291" r:id="rId9"/>
    <p:sldId id="283" r:id="rId10"/>
    <p:sldId id="284" r:id="rId11"/>
    <p:sldId id="285" r:id="rId12"/>
    <p:sldId id="286" r:id="rId13"/>
    <p:sldId id="287" r:id="rId14"/>
    <p:sldId id="288" r:id="rId15"/>
    <p:sldId id="292" r:id="rId16"/>
    <p:sldId id="293" r:id="rId17"/>
    <p:sldId id="289" r:id="rId18"/>
    <p:sldId id="294" r:id="rId19"/>
    <p:sldId id="295" r:id="rId20"/>
    <p:sldId id="296" r:id="rId21"/>
    <p:sldId id="297" r:id="rId22"/>
    <p:sldId id="298" r:id="rId23"/>
    <p:sldId id="300" r:id="rId24"/>
    <p:sldId id="299" r:id="rId25"/>
    <p:sldId id="279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86E"/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96036" autoAdjust="0"/>
  </p:normalViewPr>
  <p:slideViewPr>
    <p:cSldViewPr>
      <p:cViewPr varScale="1">
        <p:scale>
          <a:sx n="104" d="100"/>
          <a:sy n="10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806E9-B07B-4E4E-9D62-6F7C170500F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F7D03-DC70-419B-86C7-63118FE55C99}" type="slidenum">
              <a:rPr lang="tr-TR" smtClean="0">
                <a:latin typeface="Arial" pitchFamily="34" charset="0"/>
              </a:rPr>
              <a:pPr/>
              <a:t>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66304-663C-427D-A0FB-1575A6D7EC97}" type="slidenum">
              <a:rPr lang="tr-TR" smtClean="0">
                <a:latin typeface="Arial" pitchFamily="34" charset="0"/>
              </a:rPr>
              <a:pPr/>
              <a:t>10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DBB8-ED52-4B8E-AC72-A75969C94515}" type="slidenum">
              <a:rPr lang="tr-TR" smtClean="0">
                <a:latin typeface="Arial" pitchFamily="34" charset="0"/>
              </a:rPr>
              <a:pPr/>
              <a:t>11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11CB9-6560-43C9-AF41-6286845D2C05}" type="slidenum">
              <a:rPr lang="tr-TR" smtClean="0">
                <a:latin typeface="Arial" pitchFamily="34" charset="0"/>
              </a:rPr>
              <a:pPr/>
              <a:t>12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D3CF4-824C-4497-B3E3-4F1DBD6C73D4}" type="slidenum">
              <a:rPr lang="tr-TR" smtClean="0">
                <a:latin typeface="Arial" pitchFamily="34" charset="0"/>
              </a:rPr>
              <a:pPr/>
              <a:t>13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4AB75-D6D2-462A-A617-AB654BD3865D}" type="slidenum">
              <a:rPr lang="tr-TR" smtClean="0">
                <a:latin typeface="Arial" pitchFamily="34" charset="0"/>
              </a:rPr>
              <a:pPr/>
              <a:t>14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FA947-245A-4205-9358-8B845FB6F9AE}" type="slidenum">
              <a:rPr lang="tr-TR" smtClean="0">
                <a:latin typeface="Arial" pitchFamily="34" charset="0"/>
              </a:rPr>
              <a:pPr/>
              <a:t>15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CEB33-4AC0-416B-B3F8-25311E2F719A}" type="slidenum">
              <a:rPr lang="tr-TR" smtClean="0">
                <a:latin typeface="Arial" pitchFamily="34" charset="0"/>
              </a:rPr>
              <a:pPr/>
              <a:t>16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D0BD9-F0A1-46F5-A3EA-7DE21CDAD7C5}" type="slidenum">
              <a:rPr lang="tr-TR" smtClean="0">
                <a:latin typeface="Arial" pitchFamily="34" charset="0"/>
              </a:rPr>
              <a:pPr/>
              <a:t>17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4E077-D056-46C6-A31D-BB56BE602913}" type="slidenum">
              <a:rPr lang="tr-TR" smtClean="0">
                <a:latin typeface="Arial" pitchFamily="34" charset="0"/>
              </a:rPr>
              <a:pPr/>
              <a:t>18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B0CCD-F6BE-4F19-A6B6-9E15721C87D4}" type="slidenum">
              <a:rPr lang="tr-TR" smtClean="0">
                <a:latin typeface="Arial" pitchFamily="34" charset="0"/>
              </a:rPr>
              <a:pPr/>
              <a:t>19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9FFF2-3F87-46AA-B471-99A2CF0D8770}" type="slidenum">
              <a:rPr lang="tr-TR" smtClean="0">
                <a:latin typeface="Arial" pitchFamily="34" charset="0"/>
              </a:rPr>
              <a:pPr/>
              <a:t>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15441-A9FA-45A5-A7B1-5C97149FF61A}" type="slidenum">
              <a:rPr lang="tr-TR" smtClean="0">
                <a:latin typeface="Arial" pitchFamily="34" charset="0"/>
              </a:rPr>
              <a:pPr/>
              <a:t>20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91D09-EA77-4770-98B1-68AAE9FFD48A}" type="slidenum">
              <a:rPr lang="tr-TR" smtClean="0">
                <a:latin typeface="Arial" pitchFamily="34" charset="0"/>
              </a:rPr>
              <a:pPr/>
              <a:t>21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5338B-C281-4E3B-A5E1-63259A6DD862}" type="slidenum">
              <a:rPr lang="tr-TR" smtClean="0">
                <a:latin typeface="Arial" pitchFamily="34" charset="0"/>
              </a:rPr>
              <a:pPr/>
              <a:t>22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7C9F6-B755-4332-BB0F-605105EDE0DA}" type="slidenum">
              <a:rPr lang="tr-TR" smtClean="0">
                <a:latin typeface="Arial" pitchFamily="34" charset="0"/>
              </a:rPr>
              <a:pPr/>
              <a:t>23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4A6AB-C125-431D-A09E-D277D98D919F}" type="slidenum">
              <a:rPr lang="tr-TR" smtClean="0">
                <a:latin typeface="Arial" pitchFamily="34" charset="0"/>
              </a:rPr>
              <a:pPr/>
              <a:t>24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E4457-6A44-4AD1-9391-35773FA55EA3}" type="slidenum">
              <a:rPr lang="tr-TR" smtClean="0">
                <a:latin typeface="Arial" pitchFamily="34" charset="0"/>
              </a:rPr>
              <a:pPr/>
              <a:t>25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79E744-0A1C-4971-97F5-6F2B651E6FD1}" type="slidenum">
              <a:rPr lang="tr-TR" smtClean="0">
                <a:latin typeface="Arial" pitchFamily="34" charset="0"/>
              </a:rPr>
              <a:pPr/>
              <a:t>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10647-525F-449E-9D0D-E0CAF1CD79B6}" type="slidenum">
              <a:rPr lang="tr-TR" smtClean="0">
                <a:latin typeface="Arial" pitchFamily="34" charset="0"/>
              </a:rPr>
              <a:pPr/>
              <a:t>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53D8C-BB19-4057-89DB-9556358607C9}" type="slidenum">
              <a:rPr lang="tr-TR" smtClean="0">
                <a:latin typeface="Arial" pitchFamily="34" charset="0"/>
              </a:rPr>
              <a:pPr/>
              <a:t>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BEC25-4B68-47A5-9936-B48D3A269A0F}" type="slidenum">
              <a:rPr lang="tr-TR" smtClean="0">
                <a:latin typeface="Arial" pitchFamily="34" charset="0"/>
              </a:rPr>
              <a:pPr/>
              <a:t>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6006C-BCE3-4104-B4EC-FA11AED37F41}" type="slidenum">
              <a:rPr lang="tr-TR" smtClean="0">
                <a:latin typeface="Arial" pitchFamily="34" charset="0"/>
              </a:rPr>
              <a:pPr/>
              <a:t>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>
                <a:latin typeface="Arial" pitchFamily="34" charset="0"/>
              </a:rPr>
              <a:t>1234 nesneye dayalı diller</a:t>
            </a:r>
          </a:p>
          <a:p>
            <a:pPr eaLnBrk="1" hangingPunct="1"/>
            <a:r>
              <a:rPr lang="tr-TR" smtClean="0">
                <a:latin typeface="Arial" pitchFamily="34" charset="0"/>
              </a:rPr>
              <a:t>12345 nesneye yönelik diller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ECA4D-D10B-47B2-86BD-E92FD02530F7}" type="slidenum">
              <a:rPr lang="tr-TR" smtClean="0">
                <a:latin typeface="Arial" pitchFamily="34" charset="0"/>
              </a:rPr>
              <a:pPr/>
              <a:t>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>
                <a:latin typeface="Arial" pitchFamily="34" charset="0"/>
              </a:rPr>
              <a:t>1234 nesneye dayalı diller</a:t>
            </a:r>
          </a:p>
          <a:p>
            <a:pPr eaLnBrk="1" hangingPunct="1"/>
            <a:r>
              <a:rPr lang="tr-TR" smtClean="0">
                <a:latin typeface="Arial" pitchFamily="34" charset="0"/>
              </a:rPr>
              <a:t>12345 nesneye yönelik diller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B6A50-31FA-413B-8F75-7FDBEDFFC6A4}" type="slidenum">
              <a:rPr lang="tr-TR" smtClean="0">
                <a:latin typeface="Arial" pitchFamily="34" charset="0"/>
              </a:rPr>
              <a:pPr/>
              <a:t>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D4F99-14B7-4F08-A740-DAFD468C8A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89B9-9157-4DAE-B406-B235BB78DB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B5A-6434-412A-88AC-E1D59BB5A9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352A9-D4D3-4732-80FF-F3E095FC93B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59864-C2BE-4A36-B975-1350C5DBB8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0-6A59-4FD6-83D8-4DEFD5778C1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4B038-52F5-4AA7-8509-0BD5C426550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B8D5-828E-4017-BE87-9BA1DD7533E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BEF9B-3D4A-438F-8ABB-5CEF47765FA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C598-EA82-4EAE-87BE-C765655B47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37EC4-5440-4800-AE04-BF3EE9F6471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cs typeface="+mn-cs"/>
              </a:defRPr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9140E12-2B68-40AD-A316-F9E109A865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60B21-C757-4549-B53D-F710AA9CCECD}" type="slidenum">
              <a:rPr lang="tr-TR" smtClean="0"/>
              <a:pPr/>
              <a:t>1</a:t>
            </a:fld>
            <a:r>
              <a:rPr lang="tr-TR" dirty="0" smtClean="0"/>
              <a:t>/25</a:t>
            </a:r>
          </a:p>
        </p:txBody>
      </p:sp>
      <p:sp>
        <p:nvSpPr>
          <p:cNvPr id="3076" name="Rectangle 38"/>
          <p:cNvSpPr>
            <a:spLocks noChangeArrowheads="1"/>
          </p:cNvSpPr>
          <p:nvPr/>
        </p:nvSpPr>
        <p:spPr bwMode="auto">
          <a:xfrm>
            <a:off x="1371600" y="2286000"/>
            <a:ext cx="7391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grpSp>
        <p:nvGrpSpPr>
          <p:cNvPr id="7" name="6 Grup"/>
          <p:cNvGrpSpPr/>
          <p:nvPr/>
        </p:nvGrpSpPr>
        <p:grpSpPr>
          <a:xfrm>
            <a:off x="2355850" y="1295400"/>
            <a:ext cx="5035550" cy="4267200"/>
            <a:chOff x="2355850" y="1295400"/>
            <a:chExt cx="5035550" cy="4267200"/>
          </a:xfrm>
        </p:grpSpPr>
        <p:pic>
          <p:nvPicPr>
            <p:cNvPr id="4138" name="Picture 42" descr="j02929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381839">
              <a:off x="2433450" y="1295400"/>
              <a:ext cx="4923523" cy="4267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355850" y="1905000"/>
              <a:ext cx="5035550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  <a:t>Yazılım </a:t>
              </a:r>
              <a:b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</a:br>
              <a: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  <a:t>Gerçekleştirimi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D16C4-D437-4C10-B705-5D2B1E9B2375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95413"/>
            <a:ext cx="76200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Dillerin Uygulama Alanları :</a:t>
            </a: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</a:rPr>
              <a:t>  Karma dillerin Kullanımı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Kullanıcı Arayüz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C , C++, VC++, Java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Delphi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Pascal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Algoritma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chemeClr val="tx2"/>
                </a:solidFill>
              </a:rPr>
              <a:t>  </a:t>
            </a:r>
            <a:r>
              <a:rPr lang="tr-TR" sz="1700" b="1" smtClean="0">
                <a:solidFill>
                  <a:srgbClr val="0099CC"/>
                </a:solidFill>
              </a:rPr>
              <a:t>C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Ada 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Fortran</a:t>
            </a:r>
            <a:r>
              <a:rPr lang="tr-TR" sz="1700" b="1" smtClean="0">
                <a:solidFill>
                  <a:schemeClr val="tx2"/>
                </a:solidFill>
              </a:rPr>
              <a:t>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Alt Sistem Arayüz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chemeClr val="tx2"/>
                </a:solidFill>
              </a:rPr>
              <a:t>  </a:t>
            </a:r>
            <a:r>
              <a:rPr lang="tr-TR" sz="1700" b="1" smtClean="0">
                <a:solidFill>
                  <a:srgbClr val="0099CC"/>
                </a:solidFill>
              </a:rPr>
              <a:t>C , C++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Assembly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Delphi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340518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E436F-37EA-4702-BBD9-6A3C82647014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Yeni Diller :</a:t>
            </a: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Arayışlar internet teknolojileri de kullanarak ASCII metin üzerinde çok kuvvetli işler yapabilen diller geliştirilmektedir.</a:t>
            </a:r>
          </a:p>
          <a:p>
            <a:pPr algn="just" eaLnBrk="1" hangingPunct="1">
              <a:lnSpc>
                <a:spcPct val="9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Yeni dillerin arayış kriterleri</a:t>
            </a: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        </a:t>
            </a:r>
            <a:r>
              <a:rPr lang="tr-TR" sz="2000" smtClean="0">
                <a:solidFill>
                  <a:srgbClr val="0099CC"/>
                </a:solidFill>
              </a:rPr>
              <a:t>Performans,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rgbClr val="0099CC"/>
                </a:solidFill>
              </a:rPr>
              <a:t>         Taşınabilirlik,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rgbClr val="0099CC"/>
                </a:solidFill>
              </a:rPr>
              <a:t>         Kolay Geliştirilebilirlik,</a:t>
            </a: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        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503382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B022A-2B2D-487E-B1E2-3B3A97D22796}" type="slidenum">
              <a:rPr lang="tr-TR" smtClean="0"/>
              <a:pPr/>
              <a:t>12</a:t>
            </a:fld>
            <a:endParaRPr lang="tr-T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57400"/>
            <a:ext cx="7848600" cy="4419600"/>
          </a:xfrm>
        </p:spPr>
        <p:txBody>
          <a:bodyPr/>
          <a:lstStyle/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Çevrim İşlemi :</a:t>
            </a: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dirty="0" smtClean="0">
                <a:solidFill>
                  <a:schemeClr val="tx2"/>
                </a:solidFill>
              </a:rPr>
              <a:t>Fiziksel Prosedüre ait adımların mantıksal eşdeğeri   üretilmesidir.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Üretilen eşdeğer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     Derleyici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         Yorumlayıcı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dirty="0" smtClean="0">
                <a:solidFill>
                  <a:schemeClr val="tx2"/>
                </a:solidFill>
              </a:rPr>
              <a:t>    Profesyonel bir çalışma ortamında(Editör) geliştirilmekte olan projeyi etkileyecektir.</a:t>
            </a: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Kodlama Biçimleri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1295400" y="3962400"/>
            <a:ext cx="99060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B37AB-A947-4AFB-8C45-84574F7C6236}" type="slidenum">
              <a:rPr lang="tr-TR" smtClean="0"/>
              <a:pPr/>
              <a:t>13</a:t>
            </a:fld>
            <a:endParaRPr lang="tr-T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914400"/>
            <a:ext cx="7620000" cy="5562600"/>
          </a:xfrm>
        </p:spPr>
        <p:txBody>
          <a:bodyPr/>
          <a:lstStyle/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Kodlama Biçimleri : </a:t>
            </a:r>
            <a:r>
              <a:rPr lang="tr-TR" sz="2000" smtClean="0">
                <a:solidFill>
                  <a:schemeClr val="tx2"/>
                </a:solidFill>
              </a:rPr>
              <a:t>Tasarım ne kadar iyi yapılırsa yapılsın onu hayata geçiren işlem kodlamadır.</a:t>
            </a:r>
          </a:p>
          <a:p>
            <a:pPr algn="just" eaLnBrk="1" hangingPunct="1"/>
            <a:endParaRPr lang="tr-TR" sz="200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Kodlama dili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Kod belgeleme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İsimlendirme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Açıklamalar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Hata ayıklama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Veri bildirimi (Veri yapılarının düzeni)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Deyim Yapıları  (kodlama sıra ve düzeni)</a:t>
            </a: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Kodlama Biçimleri</a:t>
            </a:r>
            <a:r>
              <a:rPr lang="tr-TR" sz="3900" b="1">
                <a:solidFill>
                  <a:schemeClr val="tx2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309EB-3D4E-433D-9D75-84EC4276B0FA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143000"/>
            <a:ext cx="7696200" cy="5334000"/>
          </a:xfrm>
        </p:spPr>
        <p:txBody>
          <a:bodyPr/>
          <a:lstStyle/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Etkinlik :</a:t>
            </a:r>
            <a:r>
              <a:rPr lang="tr-TR" sz="2000" dirty="0" smtClean="0">
                <a:solidFill>
                  <a:schemeClr val="tx2"/>
                </a:solidFill>
              </a:rPr>
              <a:t>Öz kaynakların etkin ve verimli bir şekilde kullanılarak amaçlara ulaşılmasıdır.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Etkinliği arttırma :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Aritmetik işlem hazırlığı (anlaşılabilirlik , hız)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Uzun yordamlar kullanılmamalıdır (Yeterince)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Etkinliği düşürecek veri yapıları kullanımından kaçınılmalıdır.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İşaretçi (</a:t>
            </a:r>
            <a:r>
              <a:rPr lang="tr-TR" sz="2000" dirty="0" err="1" smtClean="0">
                <a:solidFill>
                  <a:srgbClr val="0099CC"/>
                </a:solidFill>
                <a:latin typeface="Arial Narrow" pitchFamily="34" charset="0"/>
              </a:rPr>
              <a:t>pointer</a:t>
            </a: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) </a:t>
            </a:r>
            <a:r>
              <a:rPr lang="tr-TR" sz="2000" dirty="0" err="1" smtClean="0">
                <a:solidFill>
                  <a:srgbClr val="0099CC"/>
                </a:solidFill>
                <a:latin typeface="Arial Narrow" pitchFamily="34" charset="0"/>
              </a:rPr>
              <a:t>kulanılmalıdır</a:t>
            </a: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Aritmetik işlemlerde makine mimarisi için en hızlı olan tercih edilmelidir.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Uygunsuz atama ve mümkün olduğunca tipi uyumsuz veriler  karşılaştırılmamalıdır.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Veri tipi ve uzunluğu bellekteki durumu düşünülerek tasarlanmalıdır.</a:t>
            </a:r>
          </a:p>
          <a:p>
            <a:pPr algn="just" eaLnBrk="1" hangingPunct="1">
              <a:buFont typeface="Wingdings" pitchFamily="2" charset="2"/>
              <a:buChar char="¡"/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8" name="Picture 8" descr="http://t1.gstatic.com/images?q=tbn:ANd9GcQEtWd-YJd1ZXLpCtba_e7q5kuTRjKWfxw_O4zok2lXanJZ1aJ6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586288"/>
            <a:ext cx="1485900" cy="190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6BFE4-B6BD-43DF-8CAE-4141B3F75F41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363538" indent="-363538" algn="just" eaLnBrk="1" hangingPunct="1">
              <a:tabLst>
                <a:tab pos="261938" algn="l"/>
              </a:tabLst>
            </a:pPr>
            <a:endParaRPr lang="tr-TR" sz="2800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Bellek Etkinliği arttırma :</a:t>
            </a: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Sık sık ekleme ve çıkarma yapılan , toplam eleman sayısı belirsiz olan veri yapılarında dinamik bellek kullanılmalı. Dilin özellikleri ön planda tutulmalı.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Veri tipi tanımlanırken titizlikle uygun temel veri türü ve boyutu seçilmelidir.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Kullanımı olmayan alanlar dahil edilmemelidir.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rgbClr val="0099CC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Uygun değişkenler ve uzunluklar seçilmelidir.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rgbClr val="0099CC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42348"/>
            <a:ext cx="3764329" cy="230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17693-52F9-4C23-A9B1-51B3093606D0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552450" indent="-552450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Giriş / Çıkış etkinliği :</a:t>
            </a:r>
          </a:p>
          <a:p>
            <a:pPr marL="1019175" lvl="1" indent="-476250" algn="just" eaLnBrk="1" hangingPunct="1">
              <a:buFont typeface="Wingdings" pitchFamily="2" charset="2"/>
              <a:buAutoNum type="arabicPeriod"/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  <a:latin typeface="Arial Narrow" pitchFamily="34" charset="0"/>
              </a:rPr>
              <a:t>Kullanıcı etkileşim</a:t>
            </a:r>
          </a:p>
          <a:p>
            <a:pPr marL="1019175" lvl="1" indent="-476250" algn="just" eaLnBrk="1" hangingPunct="1">
              <a:buFont typeface="Wingdings" pitchFamily="2" charset="2"/>
              <a:buAutoNum type="arabicPeriod"/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  <a:latin typeface="Arial Narrow" pitchFamily="34" charset="0"/>
              </a:rPr>
              <a:t>Çevre birimlerle etkileşim</a:t>
            </a: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400" b="1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Kurallar :</a:t>
            </a: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Giriş/çıkış istekleri mümkün olan en düşük düzeyde tutulmalıdır.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İletişim yükünü azaltmak için tamponlanmalıdır.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Veri türü ve büyüklüğü istek sıklığına göre en iyi hale getirilmelidir.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Veri doğruluğu ve tutarlılığı kontrol edilmeli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Dışarıdan gelen verilerin geçerliliği test edilmeli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…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7" name="Picture 9" descr="http://www.menseybilisim.com/pics/mousesall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71310">
            <a:off x="6629400" y="762000"/>
            <a:ext cx="1489654" cy="156794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60D86-6D16-472A-B65E-DFE5612A2E10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552450" indent="-552450" algn="just" eaLnBrk="1" hangingPunct="1"/>
            <a:r>
              <a:rPr lang="tr-TR" sz="2000" b="1" smtClean="0">
                <a:solidFill>
                  <a:schemeClr val="tx2"/>
                </a:solidFill>
              </a:rPr>
              <a:t>Atık toplama :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b="1" smtClean="0">
                <a:solidFill>
                  <a:schemeClr val="tx2"/>
                </a:solidFill>
                <a:latin typeface="Arial Narrow" pitchFamily="34" charset="0"/>
              </a:rPr>
              <a:t>Kullanımı sona eren nesne ve veri yapılarının silinmesi.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i="1" smtClean="0">
                <a:solidFill>
                  <a:schemeClr val="tx2"/>
                </a:solidFill>
                <a:latin typeface="Arial Narrow" pitchFamily="34" charset="0"/>
              </a:rPr>
              <a:t>Atık toplama (garbage collection) 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i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b="1" smtClean="0">
                <a:solidFill>
                  <a:schemeClr val="tx2"/>
                </a:solidFill>
                <a:latin typeface="Arial Narrow" pitchFamily="34" charset="0"/>
              </a:rPr>
              <a:t>Otomatik atık toplama için çeşitli algoritmalar toplanmıştır.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Arial Narrow" pitchFamily="34" charset="0"/>
              </a:rPr>
              <a:t>İşaretle ve temizle yöntemi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rgbClr val="0099CC"/>
                </a:solidFill>
                <a:latin typeface="Arial Narrow" pitchFamily="34" charset="0"/>
              </a:rPr>
              <a:t>Referans sayma yöntemi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Arial Narrow" pitchFamily="34" charset="0"/>
              </a:rPr>
              <a:t>Yarıalan kopyalama tekniği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F35D-DAD6-4FFC-BB50-4D9CF7CFC69D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639763" indent="-552450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Aykırı Durumların kotarılması :</a:t>
            </a:r>
          </a:p>
          <a:p>
            <a:pPr marL="639763" indent="-552450" algn="just" eaLnBrk="1" hangingPunct="1"/>
            <a:r>
              <a:rPr lang="tr-TR" sz="2000" dirty="0" smtClean="0">
                <a:solidFill>
                  <a:schemeClr val="tx2"/>
                </a:solidFill>
              </a:rPr>
              <a:t>Programın denetim dışında sonlanmasına neden olan    durumdur.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639763" indent="-552450" algn="just" eaLnBrk="1" hangingPunct="1"/>
            <a:r>
              <a:rPr lang="tr-TR" sz="2000" dirty="0" smtClean="0">
                <a:solidFill>
                  <a:schemeClr val="tx2"/>
                </a:solidFill>
              </a:rPr>
              <a:t>Yürütme sırasında herhangi bir olağan </a:t>
            </a:r>
            <a:r>
              <a:rPr lang="tr-TR" sz="2000" smtClean="0">
                <a:solidFill>
                  <a:schemeClr val="tx2"/>
                </a:solidFill>
              </a:rPr>
              <a:t>durum oluştuğunda </a:t>
            </a:r>
            <a:r>
              <a:rPr lang="tr-TR" sz="2000" dirty="0" smtClean="0">
                <a:solidFill>
                  <a:schemeClr val="tx2"/>
                </a:solidFill>
              </a:rPr>
              <a:t>sıraya göre şu işlemler yapılabilir.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Kod öbeği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Yordam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Modül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Ana yordam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Durdurma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598988" y="3276600"/>
            <a:ext cx="3983037" cy="29718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İşletim sistemi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805363" y="3733800"/>
            <a:ext cx="3629025" cy="25241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Ana Yordam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029200" y="4124325"/>
            <a:ext cx="3276600" cy="21336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Modül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5257800" y="4567238"/>
            <a:ext cx="2895600" cy="16859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Yordam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486400" y="5029200"/>
            <a:ext cx="2438400" cy="122396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Öbek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6096000" y="5334000"/>
            <a:ext cx="1524000" cy="914400"/>
          </a:xfrm>
          <a:prstGeom prst="irregularSeal2">
            <a:avLst/>
          </a:prstGeom>
          <a:solidFill>
            <a:srgbClr val="FF0000">
              <a:alpha val="41960"/>
            </a:srgbClr>
          </a:solidFill>
          <a:ln w="952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Hata !</a:t>
            </a:r>
          </a:p>
        </p:txBody>
      </p:sp>
      <p:sp>
        <p:nvSpPr>
          <p:cNvPr id="171021" name="AutoShape 13"/>
          <p:cNvSpPr>
            <a:spLocks noChangeArrowheads="1"/>
          </p:cNvSpPr>
          <p:nvPr/>
        </p:nvSpPr>
        <p:spPr bwMode="auto">
          <a:xfrm rot="16200000" flipV="1">
            <a:off x="5753100" y="5091113"/>
            <a:ext cx="990600" cy="152400"/>
          </a:xfrm>
          <a:prstGeom prst="curvedUpArrow">
            <a:avLst>
              <a:gd name="adj1" fmla="val 84350"/>
              <a:gd name="adj2" fmla="val 213567"/>
              <a:gd name="adj3" fmla="val 33333"/>
            </a:avLst>
          </a:prstGeom>
          <a:solidFill>
            <a:schemeClr val="accent1"/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53B9F-600D-4D93-8B52-0295218713BF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2038" y="900113"/>
            <a:ext cx="7924800" cy="5376862"/>
          </a:xfrm>
        </p:spPr>
        <p:txBody>
          <a:bodyPr/>
          <a:lstStyle/>
          <a:p>
            <a:pPr marL="190500" indent="-190500" algn="just" eaLnBrk="1" hangingPunct="1"/>
            <a:r>
              <a:rPr lang="tr-TR" sz="2000" b="1" smtClean="0">
                <a:solidFill>
                  <a:schemeClr val="tx2"/>
                </a:solidFill>
              </a:rPr>
              <a:t>Temel İlkeler :</a:t>
            </a:r>
          </a:p>
          <a:p>
            <a:pPr marL="190500" indent="-190500" algn="just" eaLnBrk="1" hangingPunct="1"/>
            <a:r>
              <a:rPr lang="tr-TR" sz="1800" smtClean="0">
                <a:solidFill>
                  <a:schemeClr val="tx2"/>
                </a:solidFill>
              </a:rPr>
              <a:t>     İyi bir yazılım geliştirmek; kişinin aklını kullanma yeteneğine , yeterli beğeni duygusuna ve sabıra sahip olmasını gerektirir.</a:t>
            </a:r>
          </a:p>
          <a:p>
            <a:pPr marL="190500" indent="-19050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90500" indent="-190500" algn="just" eaLnBrk="1" hangingPunct="1"/>
            <a:r>
              <a:rPr lang="tr-TR" sz="2000" smtClean="0">
                <a:solidFill>
                  <a:schemeClr val="tx2"/>
                </a:solidFill>
              </a:rPr>
              <a:t>Kodlamada niteliksel özellikler :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Soyutlama</a:t>
            </a:r>
            <a:r>
              <a:rPr lang="tr-TR" sz="1500" smtClean="0">
                <a:solidFill>
                  <a:schemeClr val="tx2"/>
                </a:solidFill>
              </a:rPr>
              <a:t> 	(tekrardan kaçınılmalıdır)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Bilgi Gizleme</a:t>
            </a:r>
            <a:r>
              <a:rPr lang="tr-TR" sz="1500" smtClean="0">
                <a:solidFill>
                  <a:srgbClr val="0099CC"/>
                </a:solidFill>
              </a:rPr>
              <a:t> 	(gerekli olan saklanmalıdır)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Otomasyon</a:t>
            </a:r>
            <a:r>
              <a:rPr lang="tr-TR" sz="1500" smtClean="0">
                <a:solidFill>
                  <a:schemeClr val="tx2"/>
                </a:solidFill>
              </a:rPr>
              <a:t> 	(Çalışm zamanı belirli olan ,önceden çalıştırılabilir)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Çok Düzeyli Korunma</a:t>
            </a:r>
            <a:r>
              <a:rPr lang="tr-TR" sz="1500" smtClean="0">
                <a:solidFill>
                  <a:srgbClr val="0099CC"/>
                </a:solidFill>
              </a:rPr>
              <a:t> 	  (seviyeli önlem)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Etiketleme</a:t>
            </a:r>
            <a:r>
              <a:rPr lang="tr-TR" sz="1500" smtClean="0">
                <a:solidFill>
                  <a:schemeClr val="tx2"/>
                </a:solidFill>
              </a:rPr>
              <a:t> 	(anlam kazandırma)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Belirgin arayüz</a:t>
            </a:r>
            <a:r>
              <a:rPr lang="tr-TR" sz="1500" smtClean="0">
                <a:solidFill>
                  <a:srgbClr val="0099CC"/>
                </a:solidFill>
              </a:rPr>
              <a:t>     (açık ve anlaşılır)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Taşınabilirlik</a:t>
            </a:r>
            <a:r>
              <a:rPr lang="tr-TR" sz="1500" smtClean="0">
                <a:solidFill>
                  <a:schemeClr val="tx2"/>
                </a:solidFill>
              </a:rPr>
              <a:t> 	(donanım ayrıntısı gözetilmemesi)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Güvenlik</a:t>
            </a:r>
            <a:r>
              <a:rPr lang="tr-TR" sz="1500" smtClean="0">
                <a:solidFill>
                  <a:srgbClr val="0099CC"/>
                </a:solidFill>
              </a:rPr>
              <a:t>      (veri ve erişim güvenliği sağlanmalı)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Basitlik</a:t>
            </a:r>
            <a:r>
              <a:rPr lang="tr-TR" sz="1500" smtClean="0">
                <a:solidFill>
                  <a:schemeClr val="tx2"/>
                </a:solidFill>
              </a:rPr>
              <a:t>       (karmaşıklık uzak olunmalıdır) 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Genel Yapı</a:t>
            </a:r>
            <a:r>
              <a:rPr lang="tr-TR" sz="1500" smtClean="0">
                <a:solidFill>
                  <a:srgbClr val="0099CC"/>
                </a:solidFill>
              </a:rPr>
              <a:t> 	(metinsel biçim ve kurallara uyum…)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b="1" smtClean="0">
                <a:solidFill>
                  <a:schemeClr val="tx2"/>
                </a:solidFill>
              </a:rPr>
              <a:t>  Sözdizimsel</a:t>
            </a:r>
            <a:r>
              <a:rPr lang="tr-TR" sz="1500" smtClean="0">
                <a:solidFill>
                  <a:schemeClr val="tx2"/>
                </a:solidFill>
              </a:rPr>
              <a:t> </a:t>
            </a:r>
            <a:r>
              <a:rPr lang="tr-TR" sz="1500" b="1" smtClean="0">
                <a:solidFill>
                  <a:schemeClr val="tx2"/>
                </a:solidFill>
              </a:rPr>
              <a:t>Tutarlılık </a:t>
            </a:r>
            <a:r>
              <a:rPr lang="tr-TR" sz="1500" smtClean="0">
                <a:solidFill>
                  <a:schemeClr val="tx2"/>
                </a:solidFill>
              </a:rPr>
              <a:t>	   (anlamsal benzerlikler , isimlendirme 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Sıfır-bir-sonsuz</a:t>
            </a:r>
            <a:r>
              <a:rPr lang="tr-TR" sz="1500" smtClean="0">
                <a:solidFill>
                  <a:srgbClr val="0099CC"/>
                </a:solidFill>
              </a:rPr>
              <a:t>      (kısıtlama yok, sabit sayıya göre tasarım yapılmamalı)</a:t>
            </a:r>
          </a:p>
          <a:p>
            <a:pPr marL="190500" indent="-190500" algn="just" eaLnBrk="1" hangingPunct="1"/>
            <a:endParaRPr lang="tr-TR" sz="150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A5A08-9377-47C8-87EA-5E489B34D32D}" type="slidenum">
              <a:rPr lang="tr-TR" smtClean="0"/>
              <a:pPr/>
              <a:t>2</a:t>
            </a:fld>
            <a:r>
              <a:rPr lang="tr-TR" dirty="0" smtClean="0"/>
              <a:t>/25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143000"/>
            <a:ext cx="6629400" cy="5334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eaLnBrk="1" hangingPunct="1">
              <a:defRPr/>
            </a:pPr>
            <a:r>
              <a:rPr lang="tr-TR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 Başlıklar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Dil ve dilin özellikleri;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 Çevrim İşlemi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Etkinlik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Atık toplama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Aykırı Durumların kotarılması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Temel İlkeler;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 Yazımı;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Belgelendirme;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81F73-D876-420D-81AE-70EA2F8C83B4}" type="slidenum">
              <a:rPr lang="tr-TR" smtClean="0"/>
              <a:pPr/>
              <a:t>20</a:t>
            </a:fld>
            <a:endParaRPr lang="tr-T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2000" b="1" smtClean="0">
                <a:solidFill>
                  <a:schemeClr val="tx2"/>
                </a:solidFill>
              </a:rPr>
              <a:t>Temel İlkeler </a:t>
            </a:r>
          </a:p>
          <a:p>
            <a:pPr marL="15875" indent="-15875" algn="just" eaLnBrk="1" hangingPunct="1"/>
            <a:r>
              <a:rPr lang="tr-TR" sz="1800" b="1" smtClean="0">
                <a:solidFill>
                  <a:schemeClr val="tx2"/>
                </a:solidFill>
              </a:rPr>
              <a:t>Modül Oluşturma :</a:t>
            </a:r>
            <a:r>
              <a:rPr lang="tr-TR" sz="1800" smtClean="0">
                <a:solidFill>
                  <a:schemeClr val="tx2"/>
                </a:solidFill>
              </a:rPr>
              <a:t>Birbirleriyle ilişkili yordamlarla bunlara ait verileri bir dosya içine koyarak bir modül oluşturulabilir.</a:t>
            </a: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1800" b="1" smtClean="0">
                <a:solidFill>
                  <a:schemeClr val="tx2"/>
                </a:solidFill>
              </a:rPr>
              <a:t>Dikkat edilmesi gereken özellikler:</a:t>
            </a:r>
          </a:p>
          <a:p>
            <a:pPr marL="15875" indent="-15875" algn="just" eaLnBrk="1" hangingPunct="1"/>
            <a:endParaRPr lang="tr-TR" sz="1800" b="1" smtClean="0">
              <a:solidFill>
                <a:schemeClr val="tx2"/>
              </a:solidFill>
            </a:endParaRP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Aynı tip işlevlere sahip yordamlar belirlenmeli 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Modülün anlaşılabilir bir arayüzü olmalıdır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Veri yapısı ve değişkenler modülün başında belirtilmelidir.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 Program için evrensel veri tipleri , makrolar oluşturulmalıdır.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…</a:t>
            </a: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AFB66D-7AA8-4F2E-8AEF-09780ECF854F}" type="slidenum">
              <a:rPr lang="tr-TR" smtClean="0"/>
              <a:pPr/>
              <a:t>21</a:t>
            </a:fld>
            <a:endParaRPr lang="tr-TR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371600" y="23622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ctr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Modüler Program Yapısı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33528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Ortak.h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Evrensel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 yapıları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 bildirimleri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33528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Ortak.c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Evrensel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değişken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bildirimleri</a:t>
            </a:r>
          </a:p>
        </p:txBody>
      </p:sp>
      <p:sp>
        <p:nvSpPr>
          <p:cNvPr id="177160" name="AutoShape 8"/>
          <p:cNvSpPr>
            <a:spLocks noChangeArrowheads="1"/>
          </p:cNvSpPr>
          <p:nvPr/>
        </p:nvSpPr>
        <p:spPr bwMode="auto">
          <a:xfrm>
            <a:off x="51054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dosya1.h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bildirimi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protoripleri</a:t>
            </a:r>
          </a:p>
        </p:txBody>
      </p: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51054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dosya1.c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yordamları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gerçekleştirimi</a:t>
            </a:r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68580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dosya2.h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bildirimi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protoripleri</a:t>
            </a:r>
          </a:p>
        </p:txBody>
      </p:sp>
      <p:sp>
        <p:nvSpPr>
          <p:cNvPr id="177163" name="AutoShape 11"/>
          <p:cNvSpPr>
            <a:spLocks noChangeArrowheads="1"/>
          </p:cNvSpPr>
          <p:nvPr/>
        </p:nvSpPr>
        <p:spPr bwMode="auto">
          <a:xfrm>
            <a:off x="69342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dosya2.c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yordamları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gerçekleştirimi</a:t>
            </a:r>
          </a:p>
        </p:txBody>
      </p:sp>
      <p:sp>
        <p:nvSpPr>
          <p:cNvPr id="177164" name="AutoShape 12"/>
          <p:cNvSpPr>
            <a:spLocks noChangeArrowheads="1"/>
          </p:cNvSpPr>
          <p:nvPr/>
        </p:nvSpPr>
        <p:spPr bwMode="auto">
          <a:xfrm>
            <a:off x="12192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PRG.c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main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algn="ctr">
              <a:defRPr/>
            </a:pPr>
            <a:endParaRPr lang="tr-TR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905000" y="2286000"/>
            <a:ext cx="0" cy="609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1524000" y="1981200"/>
            <a:ext cx="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22860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9624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57912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74676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57912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7315200" y="2438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1524000" y="1981200"/>
            <a:ext cx="6324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7848600" y="1981200"/>
            <a:ext cx="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 flipV="1">
            <a:off x="6172200" y="2286000"/>
            <a:ext cx="0" cy="609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 flipH="1">
            <a:off x="1905000" y="2286000"/>
            <a:ext cx="42672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7" name="Line 25"/>
          <p:cNvSpPr>
            <a:spLocks noChangeShapeType="1"/>
          </p:cNvSpPr>
          <p:nvPr/>
        </p:nvSpPr>
        <p:spPr bwMode="auto">
          <a:xfrm flipV="1">
            <a:off x="36576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2286000" y="2590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 flipV="1">
            <a:off x="4343400" y="2438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4343400" y="2438400"/>
            <a:ext cx="29718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V="1">
            <a:off x="39624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3962400" y="2590800"/>
            <a:ext cx="18288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54621-16AF-46C6-8FE3-DEAFBAB4A89C}" type="slidenum">
              <a:rPr lang="tr-TR" smtClean="0"/>
              <a:pPr/>
              <a:t>22</a:t>
            </a:fld>
            <a:endParaRPr lang="tr-TR" smtClean="0"/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838200" y="2971800"/>
            <a:ext cx="7391400" cy="3276600"/>
          </a:xfrm>
          <a:prstGeom prst="irregularSeal2">
            <a:avLst/>
          </a:prstGeom>
          <a:solidFill>
            <a:schemeClr val="accent1">
              <a:alpha val="14000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  <a:p>
            <a:pPr algn="ctr">
              <a:defRPr/>
            </a:pPr>
            <a:endParaRPr lang="tr-TR" b="1">
              <a:cs typeface="+mn-cs"/>
            </a:endParaRPr>
          </a:p>
          <a:p>
            <a:pPr algn="ctr">
              <a:defRPr/>
            </a:pPr>
            <a:endParaRPr lang="tr-TR" b="1">
              <a:cs typeface="+mn-cs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Yazımı :</a:t>
            </a: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</a:t>
            </a: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</a:t>
            </a:r>
            <a:r>
              <a:rPr lang="tr-TR" sz="2000" dirty="0" smtClean="0">
                <a:solidFill>
                  <a:schemeClr val="tx2"/>
                </a:solidFill>
              </a:rPr>
              <a:t>Kullanılan dilin özelliklerine göre kodlama yapılır.</a:t>
            </a:r>
            <a:endParaRPr lang="tr-TR" sz="1800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b="1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457200" y="2743200"/>
            <a:ext cx="8229600" cy="3733800"/>
          </a:xfrm>
          <a:prstGeom prst="irregularSeal2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tr-T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Çözümleme ve tasarım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aşamaları ne kadar iyi olursa olsun,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gerçekleştirim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iyi olmadığı takdirde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sonuca ulaşılamaz</a:t>
            </a:r>
          </a:p>
          <a:p>
            <a:pPr algn="ctr">
              <a:defRPr/>
            </a:pPr>
            <a:endParaRPr lang="tr-T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560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1F041-B7C1-4CAA-8A83-35F313DD70F6}" type="slidenum">
              <a:rPr lang="tr-TR" smtClean="0"/>
              <a:pPr/>
              <a:t>23</a:t>
            </a:fld>
            <a:endParaRPr lang="tr-TR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71600" y="23622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1071563" y="2114550"/>
            <a:ext cx="7310437" cy="3333750"/>
          </a:xfrm>
          <a:prstGeom prst="rect">
            <a:avLst/>
          </a:prstGeom>
          <a:solidFill>
            <a:schemeClr val="accent2">
              <a:alpha val="14999"/>
            </a:schemeClr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rgbClr val="E4F86E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096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ctr" eaLnBrk="1" hangingPunct="1"/>
            <a:r>
              <a:rPr lang="tr-TR" sz="2000" b="1" smtClean="0">
                <a:solidFill>
                  <a:schemeClr val="tx2"/>
                </a:solidFill>
                <a:latin typeface="Book Antiqua" pitchFamily="18" charset="0"/>
              </a:rPr>
              <a:t>Çalışma Ortamı Dizin Yapısı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Ana Dizin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Birim Adı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 Belgeler          /  Kaynak             /  Derleme         /  Nesne              /  Test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2667000" y="2362200"/>
            <a:ext cx="1295400" cy="2514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Sistemden</a:t>
            </a:r>
          </a:p>
          <a:p>
            <a:pPr algn="ctr">
              <a:defRPr/>
            </a:pPr>
            <a:r>
              <a:rPr lang="tr-TR" sz="1200"/>
              <a:t>Alınan</a:t>
            </a:r>
          </a:p>
          <a:p>
            <a:pPr algn="ctr">
              <a:defRPr/>
            </a:pPr>
            <a:r>
              <a:rPr lang="tr-TR" sz="1200"/>
              <a:t>Kaynak</a:t>
            </a:r>
          </a:p>
          <a:p>
            <a:pPr algn="ctr">
              <a:defRPr/>
            </a:pPr>
            <a:r>
              <a:rPr lang="tr-TR" sz="1200"/>
              <a:t>Kod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4114800" y="2667000"/>
            <a:ext cx="1295400" cy="2362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Değiştirilen</a:t>
            </a:r>
          </a:p>
          <a:p>
            <a:pPr algn="ctr">
              <a:defRPr/>
            </a:pPr>
            <a:r>
              <a:rPr lang="tr-TR" sz="1200"/>
              <a:t>Kaynak</a:t>
            </a:r>
          </a:p>
          <a:p>
            <a:pPr algn="ctr">
              <a:defRPr/>
            </a:pPr>
            <a:r>
              <a:rPr lang="tr-TR" sz="1200"/>
              <a:t>Kod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(sanal)</a:t>
            </a:r>
          </a:p>
        </p:txBody>
      </p:sp>
      <p:sp>
        <p:nvSpPr>
          <p:cNvPr id="183306" name="AutoShape 10"/>
          <p:cNvSpPr>
            <a:spLocks noChangeArrowheads="1"/>
          </p:cNvSpPr>
          <p:nvPr/>
        </p:nvSpPr>
        <p:spPr bwMode="auto">
          <a:xfrm>
            <a:off x="5562600" y="2362200"/>
            <a:ext cx="1295400" cy="2514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Derleyicinin</a:t>
            </a:r>
          </a:p>
          <a:p>
            <a:pPr algn="ctr">
              <a:defRPr/>
            </a:pPr>
            <a:r>
              <a:rPr lang="tr-TR" sz="1200"/>
              <a:t>Ürettiği </a:t>
            </a:r>
          </a:p>
          <a:p>
            <a:pPr algn="ctr">
              <a:defRPr/>
            </a:pPr>
            <a:r>
              <a:rPr lang="tr-TR" sz="1200"/>
              <a:t>nesne kodları</a:t>
            </a:r>
          </a:p>
          <a:p>
            <a:pPr algn="ctr">
              <a:defRPr/>
            </a:pPr>
            <a:r>
              <a:rPr lang="tr-TR" sz="1200"/>
              <a:t>ve</a:t>
            </a:r>
          </a:p>
          <a:p>
            <a:pPr algn="ctr">
              <a:defRPr/>
            </a:pPr>
            <a:r>
              <a:rPr lang="tr-TR" sz="1200"/>
              <a:t>Yürütülebilir</a:t>
            </a:r>
          </a:p>
          <a:p>
            <a:pPr algn="ctr">
              <a:defRPr/>
            </a:pPr>
            <a:r>
              <a:rPr lang="tr-TR" sz="1200"/>
              <a:t>Program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7" name="AutoShape 11"/>
          <p:cNvSpPr>
            <a:spLocks noChangeArrowheads="1"/>
          </p:cNvSpPr>
          <p:nvPr/>
        </p:nvSpPr>
        <p:spPr bwMode="auto">
          <a:xfrm>
            <a:off x="7010400" y="2667000"/>
            <a:ext cx="1295400" cy="2362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Yürütülebilir</a:t>
            </a:r>
          </a:p>
          <a:p>
            <a:pPr algn="ctr">
              <a:defRPr/>
            </a:pPr>
            <a:r>
              <a:rPr lang="tr-TR" sz="1200"/>
              <a:t>Program bağı</a:t>
            </a:r>
          </a:p>
          <a:p>
            <a:pPr algn="ctr">
              <a:defRPr/>
            </a:pPr>
            <a:r>
              <a:rPr lang="tr-TR" sz="1200"/>
              <a:t>(sanal)</a:t>
            </a:r>
          </a:p>
          <a:p>
            <a:pPr algn="ctr">
              <a:defRPr/>
            </a:pPr>
            <a:r>
              <a:rPr lang="tr-TR" sz="1200"/>
              <a:t> ilklendirme </a:t>
            </a:r>
          </a:p>
          <a:p>
            <a:pPr algn="ctr">
              <a:defRPr/>
            </a:pPr>
            <a:r>
              <a:rPr lang="tr-TR" sz="1200"/>
              <a:t>ve </a:t>
            </a:r>
          </a:p>
          <a:p>
            <a:pPr algn="ctr">
              <a:defRPr/>
            </a:pPr>
            <a:r>
              <a:rPr lang="tr-TR" sz="1200"/>
              <a:t>Yapılandırma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8" name="AutoShape 12"/>
          <p:cNvSpPr>
            <a:spLocks noChangeArrowheads="1"/>
          </p:cNvSpPr>
          <p:nvPr/>
        </p:nvSpPr>
        <p:spPr bwMode="auto">
          <a:xfrm>
            <a:off x="1219200" y="2667000"/>
            <a:ext cx="1295400" cy="19050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Belirtim </a:t>
            </a:r>
          </a:p>
          <a:p>
            <a:pPr algn="ctr">
              <a:defRPr/>
            </a:pPr>
            <a:r>
              <a:rPr lang="tr-TR" sz="1200"/>
              <a:t>Ve </a:t>
            </a:r>
          </a:p>
          <a:p>
            <a:pPr algn="ctr">
              <a:defRPr/>
            </a:pPr>
            <a:r>
              <a:rPr lang="tr-TR" sz="1200"/>
              <a:t>Tasarım </a:t>
            </a:r>
          </a:p>
          <a:p>
            <a:pPr algn="ctr">
              <a:defRPr/>
            </a:pPr>
            <a:r>
              <a:rPr lang="tr-TR" sz="1200"/>
              <a:t>Belgeleri</a:t>
            </a:r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H="1" flipV="1">
            <a:off x="3276600" y="4953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276600" y="5257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4800600" y="5257800"/>
            <a:ext cx="12954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 flipV="1">
            <a:off x="60960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6248400" y="5257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2" name="Line 36"/>
          <p:cNvSpPr>
            <a:spLocks noChangeShapeType="1"/>
          </p:cNvSpPr>
          <p:nvPr/>
        </p:nvSpPr>
        <p:spPr bwMode="auto">
          <a:xfrm flipV="1">
            <a:off x="62484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5620" name="Rectangle 37"/>
          <p:cNvSpPr>
            <a:spLocks noChangeArrowheads="1"/>
          </p:cNvSpPr>
          <p:nvPr/>
        </p:nvSpPr>
        <p:spPr bwMode="auto">
          <a:xfrm>
            <a:off x="3276600" y="5181600"/>
            <a:ext cx="1447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Bağ</a:t>
            </a:r>
          </a:p>
        </p:txBody>
      </p:sp>
      <p:sp>
        <p:nvSpPr>
          <p:cNvPr id="25621" name="Rectangle 38"/>
          <p:cNvSpPr>
            <a:spLocks noChangeArrowheads="1"/>
          </p:cNvSpPr>
          <p:nvPr/>
        </p:nvSpPr>
        <p:spPr bwMode="auto">
          <a:xfrm>
            <a:off x="4800600" y="5105400"/>
            <a:ext cx="14478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Üretilen</a:t>
            </a:r>
          </a:p>
          <a:p>
            <a:pPr algn="ctr"/>
            <a:r>
              <a:rPr lang="tr-TR" sz="1400"/>
              <a:t>Nesne </a:t>
            </a:r>
          </a:p>
          <a:p>
            <a:pPr algn="ctr"/>
            <a:r>
              <a:rPr lang="tr-TR" sz="1400"/>
              <a:t>Koları</a:t>
            </a:r>
          </a:p>
        </p:txBody>
      </p:sp>
      <p:sp>
        <p:nvSpPr>
          <p:cNvPr id="25622" name="Rectangle 39"/>
          <p:cNvSpPr>
            <a:spLocks noChangeArrowheads="1"/>
          </p:cNvSpPr>
          <p:nvPr/>
        </p:nvSpPr>
        <p:spPr bwMode="auto">
          <a:xfrm>
            <a:off x="5943600" y="5024438"/>
            <a:ext cx="14478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Program</a:t>
            </a:r>
          </a:p>
          <a:p>
            <a:pPr algn="ctr"/>
            <a:r>
              <a:rPr lang="tr-TR" sz="1400"/>
              <a:t>Bağı</a:t>
            </a:r>
          </a:p>
        </p:txBody>
      </p:sp>
      <p:sp>
        <p:nvSpPr>
          <p:cNvPr id="183337" name="Line 41"/>
          <p:cNvSpPr>
            <a:spLocks noChangeShapeType="1"/>
          </p:cNvSpPr>
          <p:nvPr/>
        </p:nvSpPr>
        <p:spPr bwMode="auto">
          <a:xfrm flipV="1">
            <a:off x="46482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8" name="Line 42"/>
          <p:cNvSpPr>
            <a:spLocks noChangeShapeType="1"/>
          </p:cNvSpPr>
          <p:nvPr/>
        </p:nvSpPr>
        <p:spPr bwMode="auto">
          <a:xfrm flipV="1">
            <a:off x="48006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9" name="Line 43"/>
          <p:cNvSpPr>
            <a:spLocks noChangeShapeType="1"/>
          </p:cNvSpPr>
          <p:nvPr/>
        </p:nvSpPr>
        <p:spPr bwMode="auto">
          <a:xfrm flipV="1">
            <a:off x="76200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139D69-4C98-4180-81B0-C6CEEDCF4F28}" type="slidenum">
              <a:rPr lang="tr-TR" smtClean="0"/>
              <a:pPr/>
              <a:t>24</a:t>
            </a:fld>
            <a:endParaRPr lang="tr-T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r>
              <a:rPr lang="tr-TR" sz="2000" b="1" smtClean="0">
                <a:solidFill>
                  <a:schemeClr val="tx2"/>
                </a:solidFill>
              </a:rPr>
              <a:t>Belgelendirme: </a:t>
            </a:r>
            <a:r>
              <a:rPr lang="tr-TR" sz="2000" smtClean="0">
                <a:solidFill>
                  <a:schemeClr val="tx2"/>
                </a:solidFill>
              </a:rPr>
              <a:t>Kodlama sırasında elde edilen bazı bilgilerin yönetim sisteminde saklamak gerekebilir.</a:t>
            </a:r>
          </a:p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r>
              <a:rPr lang="tr-TR" sz="2000" b="1" smtClean="0">
                <a:solidFill>
                  <a:schemeClr val="tx2"/>
                </a:solidFill>
              </a:rPr>
              <a:t>Riskler :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Dilin etkin kullanılmaması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Geliştirme ortamının kısıtları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Tasarımın tamamının koda dönüştürülememesi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Yanlış kodlama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Mantık hataları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Eksik hata yakalama düzenekleri</a:t>
            </a:r>
            <a:r>
              <a:rPr lang="tr-TR" sz="1800" smtClean="0">
                <a:solidFill>
                  <a:schemeClr val="tx2"/>
                </a:solidFill>
              </a:rPr>
              <a:t>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Düşük okunabilirlik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Gereksiz kod parçaları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Kod inceleme yapılmaması</a:t>
            </a:r>
          </a:p>
          <a:p>
            <a:pPr marL="1158875" indent="-711200" algn="just" eaLnBrk="1" hangingPunct="1"/>
            <a:endParaRPr lang="tr-TR" sz="18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765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5B245-658A-48D5-887A-7CB2F0A3F08D}" type="slidenum">
              <a:rPr lang="tr-TR" smtClean="0"/>
              <a:pPr/>
              <a:t>25</a:t>
            </a:fld>
            <a:endParaRPr lang="tr-TR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2286000"/>
            <a:ext cx="2438400" cy="35052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tr-TR" sz="18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Örnek Çalışma</a:t>
            </a:r>
          </a:p>
        </p:txBody>
      </p:sp>
      <p:pic>
        <p:nvPicPr>
          <p:cNvPr id="105507" name="Picture 35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90600"/>
            <a:ext cx="56388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75D9E-8540-4662-A075-CFB6AB2D6244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/>
            </a:r>
            <a:br>
              <a:rPr lang="tr-TR" sz="2000" b="1" smtClean="0">
                <a:solidFill>
                  <a:schemeClr val="tx2"/>
                </a:solidFill>
              </a:rPr>
            </a:br>
            <a:r>
              <a:rPr lang="tr-TR" sz="2000" b="1" smtClean="0">
                <a:solidFill>
                  <a:schemeClr val="tx2"/>
                </a:solidFill>
              </a:rPr>
              <a:t>Bir programlama dili, </a:t>
            </a:r>
            <a:r>
              <a:rPr lang="tr-TR" sz="2000" b="1" smtClean="0">
                <a:solidFill>
                  <a:srgbClr val="0099CC"/>
                </a:solidFill>
              </a:rPr>
              <a:t>programcının bir bilgisayara ne yapmasını istediğini anlatmasını anlatan bir yoludur. </a:t>
            </a:r>
            <a:br>
              <a:rPr lang="tr-TR" sz="2000" b="1" smtClean="0">
                <a:solidFill>
                  <a:srgbClr val="0099CC"/>
                </a:solidFill>
              </a:rPr>
            </a:br>
            <a:endParaRPr lang="tr-TR" sz="2000" b="1" smtClean="0">
              <a:solidFill>
                <a:srgbClr val="0099CC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/>
            </a:r>
            <a:br>
              <a:rPr lang="tr-TR" sz="2000" b="1" smtClean="0">
                <a:solidFill>
                  <a:schemeClr val="tx2"/>
                </a:solidFill>
              </a:rPr>
            </a:br>
            <a:r>
              <a:rPr lang="tr-TR" sz="2000" b="1" smtClean="0">
                <a:solidFill>
                  <a:schemeClr val="tx2"/>
                </a:solidFill>
              </a:rPr>
              <a:t>Programlama dilleri, </a:t>
            </a:r>
            <a:r>
              <a:rPr lang="tr-TR" sz="2000" b="1" smtClean="0">
                <a:solidFill>
                  <a:srgbClr val="0099CC"/>
                </a:solidFill>
              </a:rPr>
              <a:t>programcının bilgisayara hangi veri üzerinde işlem yapacağını, verinin nasıl depolanıp iletileceğini, hangi koşullarda hangi işlemlerin yapılacağını tam olarak anlatmasını sağlar.</a:t>
            </a:r>
            <a:br>
              <a:rPr lang="tr-TR" sz="2000" b="1" smtClean="0">
                <a:solidFill>
                  <a:srgbClr val="0099CC"/>
                </a:solidFill>
              </a:rPr>
            </a:br>
            <a:endParaRPr lang="tr-TR" sz="2000" b="1" smtClean="0">
              <a:solidFill>
                <a:srgbClr val="0099CC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52A1C5-20E5-4966-9413-5FAC27EBEE6C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143000"/>
            <a:ext cx="77724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Dilllerin Tarihçesi :</a:t>
            </a: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</a:t>
            </a:r>
            <a:r>
              <a:rPr lang="tr-TR" sz="2000" smtClean="0">
                <a:solidFill>
                  <a:schemeClr val="tx2"/>
                </a:solidFill>
              </a:rPr>
              <a:t>1960  -&gt; Yapısal Programlama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1980  -&gt; Nesneye Yönelik Prog. Ve Tasarım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    C    -&gt; etkinlik, Progl. Gücü,kullanım kolaylığı …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Java  -&gt; İnternet Uygulamaları ve taşınabilir progl.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087" y="436128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D0C90-4579-4FC1-ACA2-ADFBB6A551AF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85850" y="1143000"/>
            <a:ext cx="8001000" cy="5334000"/>
          </a:xfrm>
        </p:spPr>
        <p:txBody>
          <a:bodyPr/>
          <a:lstStyle/>
          <a:p>
            <a:pPr marL="400050" indent="-400050" algn="just" eaLnBrk="1" hangingPunct="1"/>
            <a:r>
              <a:rPr lang="tr-TR" sz="2000" b="1" smtClean="0">
                <a:solidFill>
                  <a:schemeClr val="tx2"/>
                </a:solidFill>
              </a:rPr>
              <a:t>Dillerin Gelişimi :</a:t>
            </a:r>
          </a:p>
          <a:p>
            <a:pPr marL="400050" indent="-40005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(makine düzeyinde Kodlama) 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(modern dillerin Temeli fortran ,cobol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(Modern va yapısal diller, C , pascal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(SQL, C++,XML,UML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(Konuya yönelik,ardışık düşünmeden programlama)</a:t>
            </a:r>
          </a:p>
          <a:p>
            <a:pPr marL="400050" indent="-40005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400050" indent="-40005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400050" indent="-400050" algn="just" eaLnBrk="1" hangingPunct="1"/>
            <a:endParaRPr lang="tr-TR" sz="2000" b="1" smtClean="0">
              <a:solidFill>
                <a:schemeClr val="tx2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09" y="378619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A84A8-61FE-4228-BC08-628E3281DEF6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indent="261938" algn="just" defTabSz="581025" eaLnBrk="1" hangingPunct="1"/>
            <a:r>
              <a:rPr lang="tr-TR" sz="2000" b="1" smtClean="0">
                <a:solidFill>
                  <a:schemeClr val="tx2"/>
                </a:solidFill>
              </a:rPr>
              <a:t>Dillerin Özellikleri : </a:t>
            </a:r>
            <a:r>
              <a:rPr lang="tr-TR" sz="1800" smtClean="0">
                <a:solidFill>
                  <a:schemeClr val="tx2"/>
                </a:solidFill>
              </a:rPr>
              <a:t>Programlama dillerinin karşılaştırılmasında çeşitli özelliklerin ve yeteneklerin varlığı esas alınır.</a:t>
            </a: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  <a:p>
            <a:pPr indent="261938" algn="just" defTabSz="581025" eaLnBrk="1" hangingPunct="1"/>
            <a:r>
              <a:rPr lang="tr-TR" sz="2000" b="1" smtClean="0">
                <a:solidFill>
                  <a:schemeClr val="tx2"/>
                </a:solidFill>
              </a:rPr>
              <a:t> Genel Özellikler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Tasarımda koda geçiş Kolaylığı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Amaca Uygunluk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Dilin Etkinliği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Derleyici Etkinliği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Taşınabilirlik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Geliştirme Araçları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Bakım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Tip Kontrolü 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Denetim Yapıları</a:t>
            </a: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A9BBE-75C2-455A-9503-2549447C3737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indent="449263" algn="just" defTabSz="581025" eaLnBrk="1" hangingPunct="1"/>
            <a:r>
              <a:rPr lang="tr-TR" sz="2400" b="1" smtClean="0">
                <a:solidFill>
                  <a:schemeClr val="tx2"/>
                </a:solidFill>
              </a:rPr>
              <a:t>Nesneye Yönelik Dillerin Özellikleri</a:t>
            </a: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Modülerlik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rgbClr val="0099CC"/>
                </a:solidFill>
              </a:rPr>
              <a:t>Otomatik Bellek Yönetimi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Sınıflar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rgbClr val="0099CC"/>
                </a:solidFill>
              </a:rPr>
              <a:t>Kalıtım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Çokeşlilik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404019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FDA36-FB6E-4351-9EE0-C3AF524CA3BF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914400"/>
            <a:ext cx="7620000" cy="5334000"/>
          </a:xfrm>
        </p:spPr>
        <p:txBody>
          <a:bodyPr/>
          <a:lstStyle/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/>
            <a:r>
              <a:rPr lang="tr-TR" sz="2400" b="1" dirty="0" smtClean="0">
                <a:solidFill>
                  <a:schemeClr val="tx2"/>
                </a:solidFill>
              </a:rPr>
              <a:t>Gerçek zamanlı Dillerin Özellikleri</a:t>
            </a:r>
          </a:p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Kuvvetli tip kontrolü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Dinamik bellek yönetimi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Parametre geçirme teknikleri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Hata yakalama ve kotarma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Soyut veri tipleri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Zaman belirtimi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Kolay okunabilirlik ,taşınabilirlik, genişleme yeteneği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7782" y="338137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t1.gstatic.com/images?q=tbn:ANd9GcQEtWd-YJd1ZXLpCtba_e7q5kuTRjKWfxw_O4zok2lXanJZ1aJ6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41704"/>
            <a:ext cx="1676400" cy="215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126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A80CD-890E-49EA-8766-AD77F8663593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Dil Seçimi :</a:t>
            </a:r>
          </a:p>
          <a:p>
            <a:pPr marL="449263" indent="-361950" algn="just" eaLnBrk="1" hangingPunct="1"/>
            <a:r>
              <a:rPr lang="tr-TR" sz="2000" dirty="0" smtClean="0">
                <a:solidFill>
                  <a:schemeClr val="tx2"/>
                </a:solidFill>
              </a:rPr>
              <a:t>         Projenin genel başarısı için büyük önem taşır.</a:t>
            </a:r>
          </a:p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Uygulama alanının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Donanım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Başarım gereksinimleri (Dilin diğer özellikleri)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Veri yapılarının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Personelin bilgi düzeyi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İyi bir derleyici ve geliştirme ortamı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Bakım ortamı</a:t>
            </a:r>
            <a:r>
              <a:rPr lang="tr-TR" sz="20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452436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1096</Words>
  <Application>Microsoft Office PowerPoint</Application>
  <PresentationFormat>Ekran Gösterisi (4:3)</PresentationFormat>
  <Paragraphs>478</Paragraphs>
  <Slides>25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Book Antiqua</vt:lpstr>
      <vt:lpstr>Harrington</vt:lpstr>
      <vt:lpstr>Lucida Sans</vt:lpstr>
      <vt:lpstr>Marigold</vt:lpstr>
      <vt:lpstr>Times New Roman</vt:lpstr>
      <vt:lpstr>Verdana</vt:lpstr>
      <vt:lpstr>Wingdings</vt:lpstr>
      <vt:lpstr>Çakışan Küreler</vt:lpstr>
      <vt:lpstr>PowerPoint Sunusu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Sau</cp:lastModifiedBy>
  <cp:revision>110</cp:revision>
  <cp:lastPrinted>1601-01-01T00:00:00Z</cp:lastPrinted>
  <dcterms:created xsi:type="dcterms:W3CDTF">1601-01-01T00:00:00Z</dcterms:created>
  <dcterms:modified xsi:type="dcterms:W3CDTF">2023-04-03T09:34:11Z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