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3" r:id="rId9"/>
    <p:sldId id="264" r:id="rId10"/>
    <p:sldId id="265" r:id="rId11"/>
    <p:sldId id="262" r:id="rId12"/>
    <p:sldId id="266" r:id="rId13"/>
    <p:sldId id="267" r:id="rId14"/>
    <p:sldId id="268" r:id="rId15"/>
    <p:sldId id="276" r:id="rId16"/>
    <p:sldId id="277" r:id="rId17"/>
    <p:sldId id="272" r:id="rId18"/>
    <p:sldId id="273" r:id="rId19"/>
    <p:sldId id="274" r:id="rId20"/>
    <p:sldId id="275" r:id="rId2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71" autoAdjust="0"/>
  </p:normalViewPr>
  <p:slideViewPr>
    <p:cSldViewPr>
      <p:cViewPr varScale="1">
        <p:scale>
          <a:sx n="108" d="100"/>
          <a:sy n="108" d="100"/>
        </p:scale>
        <p:origin x="-16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endParaRPr lang="tr-T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endParaRPr lang="tr-T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endParaRPr lang="tr-T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fld id="{978CAF3D-ACC6-4323-B21E-D70113B529B2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2679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901825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tr-TR"/>
              <a:t>Asıl başlık stilini düzenlemek için tıklatın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8563" y="4038600"/>
            <a:ext cx="5176837" cy="106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51C5882-3E21-4C0E-B97E-D06595A9547D}" type="datetime1">
              <a:rPr lang="tr-TR" smtClean="0"/>
              <a:t>29.5.2014</a:t>
            </a:fld>
            <a:endParaRPr lang="tr-T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E6E4364-DCB3-486C-92CA-54F4C509741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3BE743-62C1-4C5E-A2F0-4270DB788324}" type="datetime1">
              <a:rPr lang="tr-TR" smtClean="0"/>
              <a:t>29.5.2014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57516-BC9B-4356-BBBB-19C6537DEA8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3F979-32BE-4BA0-B9A7-80A3B92EC002}" type="datetime1">
              <a:rPr lang="tr-TR" smtClean="0"/>
              <a:t>29.5.2014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7AF08-37BA-411D-85E6-C42FEA5444DB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568928-DDDA-490D-B9DE-A14785EC7128}" type="datetime1">
              <a:rPr lang="tr-TR" smtClean="0"/>
              <a:t>29.5.2014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88328-1D8B-4883-BEE8-A56A4213DC9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1EF5B-4A41-442E-949A-C96E0AB88189}" type="datetime1">
              <a:rPr lang="tr-TR" smtClean="0"/>
              <a:t>29.5.2014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7EBF7-7EEF-4E78-9554-7E0060CDFA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4E6A87-1DA4-43AE-80D8-CB1E9AED82A3}" type="datetime1">
              <a:rPr lang="tr-TR" smtClean="0"/>
              <a:t>29.5.2014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3CD2B-9B12-42E8-BC24-9EFE4DA43FB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507C3B-A7E0-4AB0-B097-073D6F7AC1A3}" type="datetime1">
              <a:rPr lang="tr-TR" smtClean="0"/>
              <a:t>29.5.2014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86E2F-C7FC-4BDF-9738-3BD811BC9D3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A0729-845B-4647-8B9B-1308AC6F6EB1}" type="datetime1">
              <a:rPr lang="tr-TR" smtClean="0"/>
              <a:t>29.5.2014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CDB3E-5C71-45B3-879D-ECAC906F5A5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F6A32-F869-43F6-AA53-3BA489E742A3}" type="datetime1">
              <a:rPr lang="tr-TR" smtClean="0"/>
              <a:t>29.5.2014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63F0A-5CC8-4C2B-92AF-6D3C85E44926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5119A-3A84-4660-AA89-62B77A276D9E}" type="datetime1">
              <a:rPr lang="tr-TR" smtClean="0"/>
              <a:t>29.5.2014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8A077-615E-48E5-B343-56610237FC4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DFA073-2FEA-4797-B740-74B58C732446}" type="datetime1">
              <a:rPr lang="tr-TR" smtClean="0"/>
              <a:t>29.5.2014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1ADB4-F6E0-48F1-BBD8-5B05394620C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stilini düzenlemek için tıklatın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0F4D2044-4F86-43FB-B07B-5276DC0CEB45}" type="datetime1">
              <a:rPr lang="tr-TR" smtClean="0"/>
              <a:t>29.5.2014</a:t>
            </a:fld>
            <a:endParaRPr lang="tr-T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04D2BF5-F129-4689-A206-A4A65AA7CAE8}" type="slidenum">
              <a:rPr lang="tr-TR"/>
              <a:pPr/>
              <a:t>‹#›</a:t>
            </a:fld>
            <a:endParaRPr lang="tr-T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fade thruBlk="1"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1934" y="928670"/>
            <a:ext cx="4824410" cy="1901825"/>
          </a:xfrm>
        </p:spPr>
        <p:txBody>
          <a:bodyPr/>
          <a:lstStyle/>
          <a:p>
            <a:r>
              <a:rPr lang="tr-TR" sz="4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ritannic Bold" pitchFamily="34" charset="0"/>
              </a:rPr>
              <a:t>SWOT ANALİZİ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8992" y="3214686"/>
            <a:ext cx="5207000" cy="1477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800" b="1" dirty="0">
                <a:solidFill>
                  <a:schemeClr val="accent4">
                    <a:lumMod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Nedir?</a:t>
            </a:r>
          </a:p>
          <a:p>
            <a:pPr>
              <a:lnSpc>
                <a:spcPct val="90000"/>
              </a:lnSpc>
            </a:pPr>
            <a:r>
              <a:rPr lang="tr-TR" sz="2800" b="1" dirty="0">
                <a:solidFill>
                  <a:schemeClr val="accent4">
                    <a:lumMod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Nasıl Çalışılır?</a:t>
            </a:r>
          </a:p>
          <a:p>
            <a:pPr>
              <a:lnSpc>
                <a:spcPct val="90000"/>
              </a:lnSpc>
            </a:pPr>
            <a:r>
              <a:rPr lang="tr-TR" sz="2800" b="1" dirty="0">
                <a:solidFill>
                  <a:schemeClr val="accent4">
                    <a:lumMod val="2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Nasıl Kullanılır?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6E4364-DCB3-486C-92CA-54F4C509741E}" type="slidenum">
              <a:rPr lang="tr-TR" smtClean="0">
                <a:solidFill>
                  <a:srgbClr val="002060"/>
                </a:solidFill>
              </a:rPr>
              <a:pPr/>
              <a:t>1</a:t>
            </a:fld>
            <a:r>
              <a:rPr lang="tr-TR" dirty="0" smtClean="0">
                <a:solidFill>
                  <a:srgbClr val="002060"/>
                </a:solidFill>
              </a:rPr>
              <a:t> / 20</a:t>
            </a:r>
            <a:endParaRPr lang="tr-T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-71470" y="228600"/>
            <a:ext cx="6934200" cy="1066800"/>
          </a:xfrm>
        </p:spPr>
        <p:txBody>
          <a:bodyPr/>
          <a:lstStyle/>
          <a:p>
            <a:r>
              <a:rPr lang="tr-TR" b="1" dirty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Dışsal Unsurlar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804988" y="1892300"/>
            <a:ext cx="1598612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Fırsatlar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3563938" y="1916113"/>
            <a:ext cx="1152525" cy="504825"/>
          </a:xfrm>
          <a:prstGeom prst="rightArrow">
            <a:avLst>
              <a:gd name="adj1" fmla="val 50000"/>
              <a:gd name="adj2" fmla="val 5707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tr-TR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890910" y="1552047"/>
            <a:ext cx="4110246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tr-TR" sz="2400" dirty="0"/>
              <a:t>Planların yönünü belirler</a:t>
            </a:r>
          </a:p>
          <a:p>
            <a:pPr>
              <a:buFontTx/>
              <a:buChar char="•"/>
            </a:pPr>
            <a:r>
              <a:rPr lang="tr-TR" sz="2400" dirty="0"/>
              <a:t> Altyapısını oluşturur,</a:t>
            </a:r>
          </a:p>
          <a:p>
            <a:pPr>
              <a:buFontTx/>
              <a:buChar char="•"/>
            </a:pPr>
            <a:r>
              <a:rPr lang="tr-TR" sz="2400" dirty="0"/>
              <a:t> Stratejileri güçlendirir.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804988" y="4124325"/>
            <a:ext cx="1697037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Tehditler</a:t>
            </a: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3635375" y="4149725"/>
            <a:ext cx="1079500" cy="431800"/>
          </a:xfrm>
          <a:prstGeom prst="rightArrow">
            <a:avLst>
              <a:gd name="adj1" fmla="val 50000"/>
              <a:gd name="adj2" fmla="val 6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tr-TR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859338" y="3750205"/>
            <a:ext cx="414181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tr-TR" dirty="0"/>
              <a:t>  </a:t>
            </a:r>
            <a:r>
              <a:rPr lang="tr-TR" sz="2400" dirty="0"/>
              <a:t>Kaçınma noktalarıdır,</a:t>
            </a:r>
          </a:p>
          <a:p>
            <a:pPr>
              <a:buFontTx/>
              <a:buChar char="•"/>
            </a:pPr>
            <a:r>
              <a:rPr lang="tr-TR" sz="2400" dirty="0"/>
              <a:t> Kaçınılamayacak tehditler “varsayım” olarak kalacaktır.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115888"/>
            <a:ext cx="6934200" cy="1066800"/>
          </a:xfrm>
        </p:spPr>
        <p:txBody>
          <a:bodyPr/>
          <a:lstStyle/>
          <a:p>
            <a:r>
              <a:rPr lang="tr-TR" b="1" dirty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Güçlü yönler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92274" y="1557338"/>
            <a:ext cx="7237443" cy="3743325"/>
          </a:xfrm>
          <a:noFill/>
          <a:ln/>
        </p:spPr>
        <p:txBody>
          <a:bodyPr/>
          <a:lstStyle/>
          <a:p>
            <a:r>
              <a:rPr lang="tr-TR" dirty="0"/>
              <a:t>Neleri iyi yapıyoruz?</a:t>
            </a:r>
          </a:p>
          <a:p>
            <a:r>
              <a:rPr lang="tr-TR" dirty="0"/>
              <a:t>Avantajlarımız neler?</a:t>
            </a:r>
          </a:p>
          <a:p>
            <a:r>
              <a:rPr lang="tr-TR" dirty="0"/>
              <a:t>Hangi kaynaklarımız var?</a:t>
            </a:r>
          </a:p>
          <a:p>
            <a:r>
              <a:rPr lang="tr-TR" dirty="0"/>
              <a:t>Farklılıklarımız neler?</a:t>
            </a:r>
          </a:p>
          <a:p>
            <a:r>
              <a:rPr lang="tr-TR" dirty="0" smtClean="0"/>
              <a:t>Dışarıdan </a:t>
            </a:r>
            <a:r>
              <a:rPr lang="tr-TR" dirty="0"/>
              <a:t>güçlü gözüken yönlerimiz?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467" y="115888"/>
            <a:ext cx="6934200" cy="1066800"/>
          </a:xfrm>
        </p:spPr>
        <p:txBody>
          <a:bodyPr/>
          <a:lstStyle/>
          <a:p>
            <a:r>
              <a:rPr lang="tr-TR" b="1" dirty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Zayıf yönler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4" y="1557338"/>
            <a:ext cx="7237443" cy="37433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800" dirty="0"/>
              <a:t>Neler iyi gitmiyor?</a:t>
            </a:r>
          </a:p>
          <a:p>
            <a:pPr>
              <a:lnSpc>
                <a:spcPct val="90000"/>
              </a:lnSpc>
            </a:pPr>
            <a:r>
              <a:rPr lang="tr-TR" sz="2800" dirty="0"/>
              <a:t>Neleri düzeltmemiz gerekiyor?</a:t>
            </a:r>
          </a:p>
          <a:p>
            <a:pPr>
              <a:lnSpc>
                <a:spcPct val="90000"/>
              </a:lnSpc>
            </a:pPr>
            <a:r>
              <a:rPr lang="tr-TR" sz="2800" dirty="0"/>
              <a:t>Nelerin geliştirilmeye ihtiyacı var?</a:t>
            </a:r>
          </a:p>
          <a:p>
            <a:pPr>
              <a:lnSpc>
                <a:spcPct val="90000"/>
              </a:lnSpc>
            </a:pPr>
            <a:r>
              <a:rPr lang="tr-TR" sz="2800" dirty="0"/>
              <a:t>Başkaları hangi konularda bizden daha iyiler?</a:t>
            </a:r>
          </a:p>
          <a:p>
            <a:pPr>
              <a:lnSpc>
                <a:spcPct val="90000"/>
              </a:lnSpc>
            </a:pPr>
            <a:r>
              <a:rPr lang="tr-TR" sz="2800" dirty="0"/>
              <a:t>Dışarıdan zayıf gözüken yönlerimiz?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115888"/>
            <a:ext cx="6934200" cy="1066800"/>
          </a:xfrm>
        </p:spPr>
        <p:txBody>
          <a:bodyPr/>
          <a:lstStyle/>
          <a:p>
            <a:r>
              <a:rPr lang="tr-TR" b="1" dirty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Fırsatlar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225" y="1557338"/>
            <a:ext cx="7019925" cy="41052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800" dirty="0"/>
              <a:t>Mevcut fırsatlar neler?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800" dirty="0"/>
          </a:p>
          <a:p>
            <a:pPr>
              <a:lnSpc>
                <a:spcPct val="90000"/>
              </a:lnSpc>
            </a:pPr>
            <a:r>
              <a:rPr lang="tr-TR" sz="2800" dirty="0"/>
              <a:t>Çevremizdeki mevcut gelişmeler neler?</a:t>
            </a:r>
          </a:p>
          <a:p>
            <a:pPr lvl="1">
              <a:lnSpc>
                <a:spcPct val="90000"/>
              </a:lnSpc>
            </a:pPr>
            <a:r>
              <a:rPr lang="tr-TR" sz="2400" dirty="0"/>
              <a:t>Ekonomik</a:t>
            </a:r>
          </a:p>
          <a:p>
            <a:pPr lvl="1">
              <a:lnSpc>
                <a:spcPct val="90000"/>
              </a:lnSpc>
            </a:pPr>
            <a:r>
              <a:rPr lang="tr-TR" sz="2400" dirty="0"/>
              <a:t>Teknolojik</a:t>
            </a:r>
          </a:p>
          <a:p>
            <a:pPr lvl="1">
              <a:lnSpc>
                <a:spcPct val="90000"/>
              </a:lnSpc>
            </a:pPr>
            <a:r>
              <a:rPr lang="tr-TR" sz="2400" dirty="0"/>
              <a:t>Politik</a:t>
            </a:r>
          </a:p>
          <a:p>
            <a:pPr lvl="1">
              <a:lnSpc>
                <a:spcPct val="90000"/>
              </a:lnSpc>
            </a:pPr>
            <a:r>
              <a:rPr lang="tr-TR" sz="2400" dirty="0"/>
              <a:t>Sosyokültürel</a:t>
            </a:r>
          </a:p>
          <a:p>
            <a:pPr lvl="1">
              <a:lnSpc>
                <a:spcPct val="90000"/>
              </a:lnSpc>
            </a:pPr>
            <a:r>
              <a:rPr lang="tr-TR" sz="2400" dirty="0"/>
              <a:t>Çevresel</a:t>
            </a:r>
          </a:p>
          <a:p>
            <a:pPr lvl="1">
              <a:lnSpc>
                <a:spcPct val="90000"/>
              </a:lnSpc>
            </a:pPr>
            <a:r>
              <a:rPr lang="tr-TR" sz="2400" dirty="0"/>
              <a:t>Hukuki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115888"/>
            <a:ext cx="6934200" cy="1066800"/>
          </a:xfrm>
        </p:spPr>
        <p:txBody>
          <a:bodyPr/>
          <a:lstStyle/>
          <a:p>
            <a:r>
              <a:rPr lang="tr-TR" b="1" dirty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Tehditler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1412875"/>
            <a:ext cx="7308850" cy="45370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/>
              <a:t>Mevcut engeller neler?</a:t>
            </a:r>
          </a:p>
          <a:p>
            <a:pPr>
              <a:lnSpc>
                <a:spcPct val="90000"/>
              </a:lnSpc>
            </a:pPr>
            <a:r>
              <a:rPr lang="tr-TR" sz="2400"/>
              <a:t>Potansiyel engeller neler olabilir?</a:t>
            </a:r>
          </a:p>
          <a:p>
            <a:pPr>
              <a:lnSpc>
                <a:spcPct val="90000"/>
              </a:lnSpc>
            </a:pPr>
            <a:r>
              <a:rPr lang="tr-TR" sz="2400"/>
              <a:t>Rakiplerde tehdit edici gelişmeler var mı?</a:t>
            </a:r>
          </a:p>
          <a:p>
            <a:pPr>
              <a:lnSpc>
                <a:spcPct val="90000"/>
              </a:lnSpc>
            </a:pPr>
            <a:r>
              <a:rPr lang="tr-TR" sz="2400"/>
              <a:t>Hedef kitlenin beklentilerinde değişiklikler var mı?</a:t>
            </a:r>
          </a:p>
          <a:p>
            <a:pPr>
              <a:lnSpc>
                <a:spcPct val="90000"/>
              </a:lnSpc>
            </a:pPr>
            <a:r>
              <a:rPr lang="tr-TR" sz="2400"/>
              <a:t>Bütçe, kaynak problemleri var mı?</a:t>
            </a:r>
          </a:p>
          <a:p>
            <a:pPr>
              <a:lnSpc>
                <a:spcPct val="90000"/>
              </a:lnSpc>
            </a:pPr>
            <a:r>
              <a:rPr lang="tr-TR" sz="2400"/>
              <a:t>Tehdit edici gelişmeler var mı?</a:t>
            </a:r>
          </a:p>
          <a:p>
            <a:pPr lvl="1">
              <a:lnSpc>
                <a:spcPct val="90000"/>
              </a:lnSpc>
            </a:pPr>
            <a:r>
              <a:rPr lang="tr-TR" sz="2000"/>
              <a:t>Ekonomik</a:t>
            </a:r>
          </a:p>
          <a:p>
            <a:pPr lvl="1">
              <a:lnSpc>
                <a:spcPct val="90000"/>
              </a:lnSpc>
            </a:pPr>
            <a:r>
              <a:rPr lang="tr-TR" sz="2000"/>
              <a:t>Teknolojik</a:t>
            </a:r>
          </a:p>
          <a:p>
            <a:pPr lvl="1">
              <a:lnSpc>
                <a:spcPct val="90000"/>
              </a:lnSpc>
            </a:pPr>
            <a:r>
              <a:rPr lang="tr-TR" sz="2000"/>
              <a:t>Politik</a:t>
            </a:r>
          </a:p>
          <a:p>
            <a:pPr lvl="1">
              <a:lnSpc>
                <a:spcPct val="90000"/>
              </a:lnSpc>
            </a:pPr>
            <a:r>
              <a:rPr lang="tr-TR" sz="2000"/>
              <a:t>Sosyokültürel</a:t>
            </a:r>
          </a:p>
          <a:p>
            <a:pPr lvl="1">
              <a:lnSpc>
                <a:spcPct val="90000"/>
              </a:lnSpc>
            </a:pPr>
            <a:r>
              <a:rPr lang="tr-TR" sz="2000"/>
              <a:t>Çevresel</a:t>
            </a:r>
          </a:p>
          <a:p>
            <a:pPr lvl="1">
              <a:lnSpc>
                <a:spcPct val="90000"/>
              </a:lnSpc>
            </a:pPr>
            <a:r>
              <a:rPr lang="tr-TR" sz="2000"/>
              <a:t>Hukuki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588963"/>
          </a:xfrm>
        </p:spPr>
        <p:txBody>
          <a:bodyPr/>
          <a:lstStyle/>
          <a:p>
            <a:r>
              <a:rPr lang="tr-TR" sz="2800" b="1" dirty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Örnek :  Galatasaray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860550" y="549275"/>
            <a:ext cx="3503613" cy="27098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95250" indent="-95250" eaLnBrk="1" hangingPunct="1">
              <a:buFontTx/>
              <a:buChar char="•"/>
            </a:pPr>
            <a:r>
              <a:rPr lang="tr-TR" sz="1300"/>
              <a:t>Geniş ve yetenekli bir kadro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Açık ve net stratejik hedefler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Geçmişteki  büyük başarılara dayalı markalaşma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Büyük bir taraftar kitlesine sahip olması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Parasal problemlerin çözümlenebilmesi becerisinin yüksek olması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Ali Sami Yen’in rakip takımlar üzerinde baskı yaratan bir ambiansa sahip olması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Köklü bir kültür ve geçmişe sahip olması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Güçlü ve kararlı bir yönetim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Altyapı tesislerinin tamamlanmış olması</a:t>
            </a:r>
          </a:p>
          <a:p>
            <a:pPr marL="95250" indent="-95250" eaLnBrk="1" hangingPunct="1">
              <a:buFontTx/>
              <a:buChar char="•"/>
            </a:pPr>
            <a:endParaRPr lang="en-US" sz="13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5651500" y="476250"/>
            <a:ext cx="3492500" cy="350361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95250" indent="-95250" eaLnBrk="1" hangingPunct="1">
              <a:buFontTx/>
              <a:buChar char="•"/>
            </a:pPr>
            <a:r>
              <a:rPr lang="tr-TR" sz="1300"/>
              <a:t>Mali sorunlarının olması.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Avrupa kulüplerine göre yetersiz bütçe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Yapılan transferlerde uyum sorunu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Takım içi uyum ve koordinasyonun tam sağlanamamış olması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Sportif  başarıları ekonomik sonuca dönüştürememesi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Takımda sevk ve idareyi sağlayacak lider bir oyuncu olmaması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Defansta yer alan futbolcuların çok basit hatalar yapması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Terim’in kafasındaki teknik ve taktik yapıya uygun yeterli sayıda ve kapasitede futbolcunun bulunmaması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 Ali Sami Yen’in, yetersiz  olması ve ekonomik-teknolojik ömrünü tamamlaması</a:t>
            </a:r>
            <a:br>
              <a:rPr lang="tr-TR" sz="1300"/>
            </a:br>
            <a:endParaRPr lang="en-US" sz="130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835150" y="4221163"/>
            <a:ext cx="3527425" cy="151923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77800" indent="-177800" eaLnBrk="1" hangingPunct="1">
              <a:buFontTx/>
              <a:buChar char="•"/>
            </a:pPr>
            <a:r>
              <a:rPr lang="tr-TR" sz="1300"/>
              <a:t>Fikstür avantajı</a:t>
            </a:r>
          </a:p>
          <a:p>
            <a:pPr marL="177800" indent="-177800" eaLnBrk="1" hangingPunct="1">
              <a:buFontTx/>
              <a:buChar char="•"/>
            </a:pPr>
            <a:r>
              <a:rPr lang="tr-TR" sz="1300"/>
              <a:t>Yeni lig şampiyonluğu ile ezeli rakiplerle farkın açılacak, ciddi bir maddi gelir sağlayacak</a:t>
            </a:r>
          </a:p>
          <a:p>
            <a:pPr marL="177800" indent="-177800" eaLnBrk="1" hangingPunct="1">
              <a:buFontTx/>
              <a:buChar char="•"/>
            </a:pPr>
            <a:r>
              <a:rPr lang="tr-TR" sz="1300"/>
              <a:t>Şampiyonlar Ligi’ndeki olası başarılar, Dünya takımı olma sürecini hızlandıracak</a:t>
            </a:r>
          </a:p>
          <a:p>
            <a:pPr marL="177800" indent="-177800" eaLnBrk="1" hangingPunct="1">
              <a:buFontTx/>
              <a:buChar char="•"/>
            </a:pPr>
            <a:endParaRPr lang="en-US" sz="13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651500" y="4149725"/>
            <a:ext cx="3492500" cy="21145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95250" indent="-95250" eaLnBrk="1" hangingPunct="1">
              <a:buFontTx/>
              <a:buChar char="•"/>
            </a:pPr>
            <a:r>
              <a:rPr lang="tr-TR" sz="1300"/>
              <a:t> Yeni transferlerin takım içinde bir huzursuzluğa neden olabilecek olması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Mali problemlerin takımın  moral ve motivasyonu olumsuz etkileyebilecek olması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Ali Sami Yen’in yıkılması sürecinde, maçların Olimpiyat stadında oynanacak olmasının, yaratacağı olumsuz etkiler</a:t>
            </a:r>
          </a:p>
          <a:p>
            <a:pPr marL="95250" indent="-95250" eaLnBrk="1" hangingPunct="1">
              <a:buFontTx/>
              <a:buChar char="•"/>
            </a:pPr>
            <a:r>
              <a:rPr lang="tr-TR" sz="1300"/>
              <a:t> Fatih Terim ve yönetimin, taraftar nezdinde kredilerinin giderek azalması.</a:t>
            </a:r>
            <a:endParaRPr lang="en-US" sz="1300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 rot="5400000" flipH="1">
            <a:off x="5040313" y="3176588"/>
            <a:ext cx="3024187" cy="714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2916238" y="4724400"/>
            <a:ext cx="3598862" cy="73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115888"/>
            <a:ext cx="6934200" cy="1066800"/>
          </a:xfrm>
        </p:spPr>
        <p:txBody>
          <a:bodyPr/>
          <a:lstStyle/>
          <a:p>
            <a:r>
              <a:rPr lang="tr-TR" b="1" dirty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Yol haritası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2268538" y="1628775"/>
            <a:ext cx="4319587" cy="714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2124075" y="1557338"/>
            <a:ext cx="215900" cy="2159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3563938" y="1557338"/>
            <a:ext cx="215900" cy="2159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6443663" y="1557338"/>
            <a:ext cx="215900" cy="2159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7380288" y="1916113"/>
            <a:ext cx="215900" cy="2159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4572000" y="4652963"/>
            <a:ext cx="215900" cy="2159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6443663" y="4652963"/>
            <a:ext cx="215900" cy="2159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1808163" y="903288"/>
            <a:ext cx="1006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r-TR" sz="1600"/>
              <a:t>Amaç </a:t>
            </a:r>
          </a:p>
          <a:p>
            <a:pPr algn="ctr"/>
            <a:r>
              <a:rPr lang="tr-TR" sz="1600"/>
              <a:t>belirleme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708400" y="908050"/>
            <a:ext cx="1006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r-TR" sz="1600"/>
              <a:t>Toplantı</a:t>
            </a:r>
          </a:p>
          <a:p>
            <a:pPr algn="ctr"/>
            <a:r>
              <a:rPr lang="tr-TR" sz="1600"/>
              <a:t>planlama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6011863" y="908050"/>
            <a:ext cx="1009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r-TR" sz="1600"/>
              <a:t>SWOT</a:t>
            </a:r>
          </a:p>
          <a:p>
            <a:pPr algn="ctr"/>
            <a:r>
              <a:rPr lang="tr-TR" sz="1600"/>
              <a:t>toplantısı</a:t>
            </a:r>
          </a:p>
        </p:txBody>
      </p:sp>
      <p:sp>
        <p:nvSpPr>
          <p:cNvPr id="46098" name="Oval 18"/>
          <p:cNvSpPr>
            <a:spLocks noChangeArrowheads="1"/>
          </p:cNvSpPr>
          <p:nvPr/>
        </p:nvSpPr>
        <p:spPr bwMode="auto">
          <a:xfrm>
            <a:off x="7380288" y="2565400"/>
            <a:ext cx="215900" cy="2159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099" name="Oval 19"/>
          <p:cNvSpPr>
            <a:spLocks noChangeArrowheads="1"/>
          </p:cNvSpPr>
          <p:nvPr/>
        </p:nvSpPr>
        <p:spPr bwMode="auto">
          <a:xfrm>
            <a:off x="7380288" y="3213100"/>
            <a:ext cx="215900" cy="2159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100" name="Oval 20"/>
          <p:cNvSpPr>
            <a:spLocks noChangeArrowheads="1"/>
          </p:cNvSpPr>
          <p:nvPr/>
        </p:nvSpPr>
        <p:spPr bwMode="auto">
          <a:xfrm>
            <a:off x="7380288" y="3860800"/>
            <a:ext cx="215900" cy="2159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7550150" y="1900238"/>
            <a:ext cx="170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/>
              <a:t>Güçlü yönleri sırala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7620000" y="2547938"/>
            <a:ext cx="163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/>
              <a:t>Zayıf yönleri sırala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7667625" y="3195638"/>
            <a:ext cx="1365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/>
              <a:t>Fırsatları sırala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7669213" y="3789363"/>
            <a:ext cx="14747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400"/>
              <a:t>Tehdit ve riskleri sırala</a:t>
            </a:r>
          </a:p>
        </p:txBody>
      </p:sp>
      <p:cxnSp>
        <p:nvCxnSpPr>
          <p:cNvPr id="46109" name="AutoShape 29"/>
          <p:cNvCxnSpPr>
            <a:cxnSpLocks noChangeShapeType="1"/>
            <a:stCxn id="46091" idx="6"/>
            <a:endCxn id="46092" idx="0"/>
          </p:cNvCxnSpPr>
          <p:nvPr/>
        </p:nvCxnSpPr>
        <p:spPr bwMode="auto">
          <a:xfrm>
            <a:off x="6678613" y="1665288"/>
            <a:ext cx="809625" cy="231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6110" name="AutoShape 30"/>
          <p:cNvCxnSpPr>
            <a:cxnSpLocks noChangeShapeType="1"/>
            <a:stCxn id="46092" idx="4"/>
            <a:endCxn id="46098" idx="0"/>
          </p:cNvCxnSpPr>
          <p:nvPr/>
        </p:nvCxnSpPr>
        <p:spPr bwMode="auto">
          <a:xfrm>
            <a:off x="7488238" y="2151063"/>
            <a:ext cx="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111" name="AutoShape 31"/>
          <p:cNvCxnSpPr>
            <a:cxnSpLocks noChangeShapeType="1"/>
            <a:stCxn id="46098" idx="4"/>
            <a:endCxn id="46099" idx="0"/>
          </p:cNvCxnSpPr>
          <p:nvPr/>
        </p:nvCxnSpPr>
        <p:spPr bwMode="auto">
          <a:xfrm>
            <a:off x="7488238" y="2800350"/>
            <a:ext cx="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112" name="AutoShape 32"/>
          <p:cNvCxnSpPr>
            <a:cxnSpLocks noChangeShapeType="1"/>
            <a:stCxn id="46099" idx="4"/>
            <a:endCxn id="46100" idx="0"/>
          </p:cNvCxnSpPr>
          <p:nvPr/>
        </p:nvCxnSpPr>
        <p:spPr bwMode="auto">
          <a:xfrm>
            <a:off x="7488238" y="3448050"/>
            <a:ext cx="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113" name="AutoShape 33"/>
          <p:cNvCxnSpPr>
            <a:cxnSpLocks noChangeShapeType="1"/>
            <a:stCxn id="46100" idx="4"/>
            <a:endCxn id="46116" idx="0"/>
          </p:cNvCxnSpPr>
          <p:nvPr/>
        </p:nvCxnSpPr>
        <p:spPr bwMode="auto">
          <a:xfrm rot="16200000" flipV="1">
            <a:off x="6599238" y="3206750"/>
            <a:ext cx="881062" cy="896938"/>
          </a:xfrm>
          <a:prstGeom prst="bentConnector4">
            <a:avLst>
              <a:gd name="adj1" fmla="val -23782"/>
              <a:gd name="adj2" fmla="val 56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6117" name="Oval 37"/>
          <p:cNvSpPr>
            <a:spLocks noChangeArrowheads="1"/>
          </p:cNvSpPr>
          <p:nvPr/>
        </p:nvSpPr>
        <p:spPr bwMode="auto">
          <a:xfrm>
            <a:off x="3276600" y="2276475"/>
            <a:ext cx="215900" cy="2159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118" name="Oval 38"/>
          <p:cNvSpPr>
            <a:spLocks noChangeArrowheads="1"/>
          </p:cNvSpPr>
          <p:nvPr/>
        </p:nvSpPr>
        <p:spPr bwMode="auto">
          <a:xfrm>
            <a:off x="3924300" y="2276475"/>
            <a:ext cx="215900" cy="2159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119" name="Oval 39"/>
          <p:cNvSpPr>
            <a:spLocks noChangeArrowheads="1"/>
          </p:cNvSpPr>
          <p:nvPr/>
        </p:nvSpPr>
        <p:spPr bwMode="auto">
          <a:xfrm>
            <a:off x="4573588" y="2276475"/>
            <a:ext cx="215900" cy="2159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120" name="Oval 40"/>
          <p:cNvSpPr>
            <a:spLocks noChangeArrowheads="1"/>
          </p:cNvSpPr>
          <p:nvPr/>
        </p:nvSpPr>
        <p:spPr bwMode="auto">
          <a:xfrm>
            <a:off x="5149850" y="2276475"/>
            <a:ext cx="215900" cy="2159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4427538" y="2565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/>
              <a:t>Yer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3044825" y="2636838"/>
            <a:ext cx="73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/>
              <a:t>Zaman</a:t>
            </a: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5651500" y="2565400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/>
              <a:t>Süre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3635375" y="1989138"/>
            <a:ext cx="874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/>
              <a:t>Katılımcı</a:t>
            </a:r>
          </a:p>
        </p:txBody>
      </p:sp>
      <p:cxnSp>
        <p:nvCxnSpPr>
          <p:cNvPr id="46125" name="AutoShape 45"/>
          <p:cNvCxnSpPr>
            <a:cxnSpLocks noChangeShapeType="1"/>
            <a:stCxn id="46117" idx="6"/>
            <a:endCxn id="46118" idx="2"/>
          </p:cNvCxnSpPr>
          <p:nvPr/>
        </p:nvCxnSpPr>
        <p:spPr bwMode="auto">
          <a:xfrm>
            <a:off x="3511550" y="2384425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126" name="AutoShape 46"/>
          <p:cNvCxnSpPr>
            <a:cxnSpLocks noChangeShapeType="1"/>
            <a:stCxn id="46118" idx="6"/>
            <a:endCxn id="46119" idx="2"/>
          </p:cNvCxnSpPr>
          <p:nvPr/>
        </p:nvCxnSpPr>
        <p:spPr bwMode="auto">
          <a:xfrm>
            <a:off x="4159250" y="2384425"/>
            <a:ext cx="395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4932363" y="1989138"/>
            <a:ext cx="795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/>
              <a:t>Yöntem</a:t>
            </a:r>
          </a:p>
        </p:txBody>
      </p:sp>
      <p:sp>
        <p:nvSpPr>
          <p:cNvPr id="46129" name="Oval 49"/>
          <p:cNvSpPr>
            <a:spLocks noChangeArrowheads="1"/>
          </p:cNvSpPr>
          <p:nvPr/>
        </p:nvSpPr>
        <p:spPr bwMode="auto">
          <a:xfrm>
            <a:off x="5797550" y="2276475"/>
            <a:ext cx="215900" cy="2159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cxnSp>
        <p:nvCxnSpPr>
          <p:cNvPr id="46130" name="AutoShape 50"/>
          <p:cNvCxnSpPr>
            <a:cxnSpLocks noChangeShapeType="1"/>
            <a:stCxn id="46119" idx="6"/>
            <a:endCxn id="46120" idx="2"/>
          </p:cNvCxnSpPr>
          <p:nvPr/>
        </p:nvCxnSpPr>
        <p:spPr bwMode="auto">
          <a:xfrm>
            <a:off x="4808538" y="2384425"/>
            <a:ext cx="322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131" name="AutoShape 51"/>
          <p:cNvCxnSpPr>
            <a:cxnSpLocks noChangeShapeType="1"/>
            <a:stCxn id="46120" idx="6"/>
            <a:endCxn id="46129" idx="2"/>
          </p:cNvCxnSpPr>
          <p:nvPr/>
        </p:nvCxnSpPr>
        <p:spPr bwMode="auto">
          <a:xfrm>
            <a:off x="5384800" y="2384425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132" name="AutoShape 52"/>
          <p:cNvCxnSpPr>
            <a:cxnSpLocks noChangeShapeType="1"/>
            <a:stCxn id="46090" idx="4"/>
            <a:endCxn id="46117" idx="2"/>
          </p:cNvCxnSpPr>
          <p:nvPr/>
        </p:nvCxnSpPr>
        <p:spPr bwMode="auto">
          <a:xfrm rot="5400000">
            <a:off x="3168650" y="1881188"/>
            <a:ext cx="592137" cy="414338"/>
          </a:xfrm>
          <a:prstGeom prst="bentConnector4">
            <a:avLst>
              <a:gd name="adj1" fmla="val 39144"/>
              <a:gd name="adj2" fmla="val 15057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6133" name="AutoShape 53"/>
          <p:cNvCxnSpPr>
            <a:cxnSpLocks noChangeShapeType="1"/>
            <a:stCxn id="46129" idx="6"/>
            <a:endCxn id="46102" idx="2"/>
          </p:cNvCxnSpPr>
          <p:nvPr/>
        </p:nvCxnSpPr>
        <p:spPr bwMode="auto">
          <a:xfrm flipH="1" flipV="1">
            <a:off x="4429125" y="1700213"/>
            <a:ext cx="1603375" cy="684212"/>
          </a:xfrm>
          <a:prstGeom prst="bentConnector4">
            <a:avLst>
              <a:gd name="adj1" fmla="val -13069"/>
              <a:gd name="adj2" fmla="val 58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6134" name="Text Box 54"/>
          <p:cNvSpPr txBox="1">
            <a:spLocks noChangeArrowheads="1"/>
          </p:cNvSpPr>
          <p:nvPr/>
        </p:nvSpPr>
        <p:spPr bwMode="auto">
          <a:xfrm>
            <a:off x="5835650" y="4864100"/>
            <a:ext cx="1514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r-TR" sz="1600"/>
              <a:t>Değerlendirme</a:t>
            </a:r>
          </a:p>
          <a:p>
            <a:pPr algn="ctr"/>
            <a:r>
              <a:rPr lang="tr-TR" sz="1600"/>
              <a:t>toplantısı</a:t>
            </a:r>
          </a:p>
        </p:txBody>
      </p:sp>
      <p:sp>
        <p:nvSpPr>
          <p:cNvPr id="46135" name="Text Box 55"/>
          <p:cNvSpPr txBox="1">
            <a:spLocks noChangeArrowheads="1"/>
          </p:cNvSpPr>
          <p:nvPr/>
        </p:nvSpPr>
        <p:spPr bwMode="auto">
          <a:xfrm>
            <a:off x="4216400" y="4941888"/>
            <a:ext cx="1006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r-TR" sz="1600"/>
              <a:t>Strateji</a:t>
            </a:r>
          </a:p>
          <a:p>
            <a:pPr algn="ctr"/>
            <a:r>
              <a:rPr lang="tr-TR" sz="1600"/>
              <a:t>belirleme</a:t>
            </a:r>
          </a:p>
        </p:txBody>
      </p:sp>
      <p:sp>
        <p:nvSpPr>
          <p:cNvPr id="46137" name="Oval 57"/>
          <p:cNvSpPr>
            <a:spLocks noChangeArrowheads="1"/>
          </p:cNvSpPr>
          <p:nvPr/>
        </p:nvSpPr>
        <p:spPr bwMode="auto">
          <a:xfrm>
            <a:off x="2916238" y="4652963"/>
            <a:ext cx="215900" cy="2159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138" name="Text Box 58"/>
          <p:cNvSpPr txBox="1">
            <a:spLocks noChangeArrowheads="1"/>
          </p:cNvSpPr>
          <p:nvPr/>
        </p:nvSpPr>
        <p:spPr bwMode="auto">
          <a:xfrm>
            <a:off x="2652713" y="4941888"/>
            <a:ext cx="9604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r-TR" sz="1600"/>
              <a:t>Destek</a:t>
            </a:r>
          </a:p>
          <a:p>
            <a:pPr algn="ctr"/>
            <a:r>
              <a:rPr lang="tr-TR" sz="1600"/>
              <a:t>Analizler</a:t>
            </a:r>
          </a:p>
        </p:txBody>
      </p:sp>
      <p:sp>
        <p:nvSpPr>
          <p:cNvPr id="46139" name="Oval 59"/>
          <p:cNvSpPr>
            <a:spLocks noChangeArrowheads="1"/>
          </p:cNvSpPr>
          <p:nvPr/>
        </p:nvSpPr>
        <p:spPr bwMode="auto">
          <a:xfrm>
            <a:off x="1835150" y="2203450"/>
            <a:ext cx="215900" cy="2159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140" name="Oval 60"/>
          <p:cNvSpPr>
            <a:spLocks noChangeArrowheads="1"/>
          </p:cNvSpPr>
          <p:nvPr/>
        </p:nvSpPr>
        <p:spPr bwMode="auto">
          <a:xfrm>
            <a:off x="1835150" y="2852738"/>
            <a:ext cx="215900" cy="2159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141" name="Oval 61"/>
          <p:cNvSpPr>
            <a:spLocks noChangeArrowheads="1"/>
          </p:cNvSpPr>
          <p:nvPr/>
        </p:nvSpPr>
        <p:spPr bwMode="auto">
          <a:xfrm>
            <a:off x="1835150" y="3500438"/>
            <a:ext cx="215900" cy="2159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143" name="Text Box 63"/>
          <p:cNvSpPr txBox="1">
            <a:spLocks noChangeArrowheads="1"/>
          </p:cNvSpPr>
          <p:nvPr/>
        </p:nvSpPr>
        <p:spPr bwMode="auto">
          <a:xfrm>
            <a:off x="958850" y="2187575"/>
            <a:ext cx="804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>
                <a:solidFill>
                  <a:srgbClr val="000000"/>
                </a:solidFill>
              </a:rPr>
              <a:t>Neden?</a:t>
            </a:r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684213" y="3500438"/>
            <a:ext cx="1090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>
                <a:solidFill>
                  <a:srgbClr val="000000"/>
                </a:solidFill>
              </a:rPr>
              <a:t>Ne zaman?</a:t>
            </a:r>
          </a:p>
        </p:txBody>
      </p:sp>
      <p:sp>
        <p:nvSpPr>
          <p:cNvPr id="46145" name="Text Box 65"/>
          <p:cNvSpPr txBox="1">
            <a:spLocks noChangeArrowheads="1"/>
          </p:cNvSpPr>
          <p:nvPr/>
        </p:nvSpPr>
        <p:spPr bwMode="auto">
          <a:xfrm>
            <a:off x="1042988" y="2852738"/>
            <a:ext cx="68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>
                <a:solidFill>
                  <a:srgbClr val="000000"/>
                </a:solidFill>
              </a:rPr>
              <a:t>Nasıl?</a:t>
            </a:r>
          </a:p>
        </p:txBody>
      </p:sp>
      <p:cxnSp>
        <p:nvCxnSpPr>
          <p:cNvPr id="46147" name="AutoShape 67"/>
          <p:cNvCxnSpPr>
            <a:cxnSpLocks noChangeShapeType="1"/>
            <a:stCxn id="46139" idx="4"/>
            <a:endCxn id="46140" idx="0"/>
          </p:cNvCxnSpPr>
          <p:nvPr/>
        </p:nvCxnSpPr>
        <p:spPr bwMode="auto">
          <a:xfrm>
            <a:off x="1943100" y="2438400"/>
            <a:ext cx="0" cy="395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148" name="AutoShape 68"/>
          <p:cNvCxnSpPr>
            <a:cxnSpLocks noChangeShapeType="1"/>
            <a:stCxn id="46140" idx="4"/>
            <a:endCxn id="46141" idx="0"/>
          </p:cNvCxnSpPr>
          <p:nvPr/>
        </p:nvCxnSpPr>
        <p:spPr bwMode="auto">
          <a:xfrm>
            <a:off x="1943100" y="3087688"/>
            <a:ext cx="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150" name="AutoShape 70"/>
          <p:cNvCxnSpPr>
            <a:cxnSpLocks noChangeShapeType="1"/>
            <a:stCxn id="46089" idx="2"/>
            <a:endCxn id="46139" idx="0"/>
          </p:cNvCxnSpPr>
          <p:nvPr/>
        </p:nvCxnSpPr>
        <p:spPr bwMode="auto">
          <a:xfrm rot="10800000" flipV="1">
            <a:off x="1943100" y="1665288"/>
            <a:ext cx="161925" cy="519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6151" name="AutoShape 71"/>
          <p:cNvCxnSpPr>
            <a:cxnSpLocks noChangeShapeType="1"/>
            <a:stCxn id="46153" idx="6"/>
          </p:cNvCxnSpPr>
          <p:nvPr/>
        </p:nvCxnSpPr>
        <p:spPr bwMode="auto">
          <a:xfrm flipV="1">
            <a:off x="2070100" y="1700213"/>
            <a:ext cx="557213" cy="2413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6152" name="Text Box 72"/>
          <p:cNvSpPr txBox="1">
            <a:spLocks noChangeArrowheads="1"/>
          </p:cNvSpPr>
          <p:nvPr/>
        </p:nvSpPr>
        <p:spPr bwMode="auto">
          <a:xfrm>
            <a:off x="684213" y="3987800"/>
            <a:ext cx="86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400">
                <a:solidFill>
                  <a:srgbClr val="000000"/>
                </a:solidFill>
              </a:rPr>
              <a:t>Nerede?</a:t>
            </a:r>
          </a:p>
        </p:txBody>
      </p:sp>
      <p:sp>
        <p:nvSpPr>
          <p:cNvPr id="46153" name="Oval 73"/>
          <p:cNvSpPr>
            <a:spLocks noChangeArrowheads="1"/>
          </p:cNvSpPr>
          <p:nvPr/>
        </p:nvSpPr>
        <p:spPr bwMode="auto">
          <a:xfrm>
            <a:off x="1835150" y="4005263"/>
            <a:ext cx="215900" cy="2159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cxnSp>
        <p:nvCxnSpPr>
          <p:cNvPr id="46154" name="AutoShape 74"/>
          <p:cNvCxnSpPr>
            <a:cxnSpLocks noChangeShapeType="1"/>
            <a:stCxn id="46141" idx="4"/>
            <a:endCxn id="46153" idx="0"/>
          </p:cNvCxnSpPr>
          <p:nvPr/>
        </p:nvCxnSpPr>
        <p:spPr bwMode="auto">
          <a:xfrm>
            <a:off x="1943100" y="3735388"/>
            <a:ext cx="0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" name="6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115888"/>
            <a:ext cx="6934200" cy="1066800"/>
          </a:xfrm>
        </p:spPr>
        <p:txBody>
          <a:bodyPr/>
          <a:lstStyle/>
          <a:p>
            <a:r>
              <a:rPr lang="tr-TR" b="1" dirty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Yöntem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708400" y="2111375"/>
            <a:ext cx="267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tr-TR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Birlikte çalışmak.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636963" y="2974975"/>
            <a:ext cx="53308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tr-TR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Gruplar halinde çalışmak.</a:t>
            </a:r>
          </a:p>
          <a:p>
            <a:pPr marL="800100" lvl="1" indent="-342900">
              <a:buFontTx/>
              <a:buAutoNum type="alphaLcParenR"/>
            </a:pPr>
            <a:r>
              <a:rPr lang="tr-TR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Her grup tümünü çalışır.</a:t>
            </a:r>
          </a:p>
          <a:p>
            <a:pPr marL="800100" lvl="1" indent="-342900">
              <a:buFontTx/>
              <a:buAutoNum type="alphaLcParenR"/>
            </a:pPr>
            <a:r>
              <a:rPr lang="tr-TR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Her grup bir bölümünü çalışır.</a:t>
            </a: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3059113" y="2133600"/>
            <a:ext cx="433387" cy="431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3059113" y="2997200"/>
            <a:ext cx="433387" cy="431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3059113" y="4510088"/>
            <a:ext cx="433387" cy="4318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708400" y="4487863"/>
            <a:ext cx="311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tr-TR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Tablolar hazırlamak.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34200" cy="1066800"/>
          </a:xfrm>
        </p:spPr>
        <p:txBody>
          <a:bodyPr/>
          <a:lstStyle/>
          <a:p>
            <a:r>
              <a:rPr lang="tr-TR" b="1" dirty="0" smtClean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Yöntem</a:t>
            </a:r>
            <a:endParaRPr lang="tr-TR" b="1" dirty="0">
              <a:solidFill>
                <a:schemeClr val="accent4">
                  <a:lumMod val="9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9945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860550" y="1844675"/>
          <a:ext cx="7248525" cy="330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Worksheet" r:id="rId4" imgW="6819930" imgH="3105240" progId="Excel.Sheet.8">
                  <p:embed/>
                </p:oleObj>
              </mc:Choice>
              <mc:Fallback>
                <p:oleObj name="Worksheet" r:id="rId4" imgW="6819930" imgH="3105240" progId="Excel.Shee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844675"/>
                        <a:ext cx="7248525" cy="330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0" y="785794"/>
            <a:ext cx="1504912" cy="78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(Örnek)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-4746" y="115888"/>
            <a:ext cx="6934200" cy="1066800"/>
          </a:xfrm>
        </p:spPr>
        <p:txBody>
          <a:bodyPr/>
          <a:lstStyle/>
          <a:p>
            <a:r>
              <a:rPr lang="tr-TR" sz="3600" b="1" dirty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İlkeler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1557338"/>
            <a:ext cx="7019925" cy="34559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Güçlü ve zayıf yanlar için gerçekçi olmak</a:t>
            </a:r>
          </a:p>
          <a:p>
            <a:pPr>
              <a:lnSpc>
                <a:spcPct val="90000"/>
              </a:lnSpc>
            </a:pPr>
            <a:r>
              <a:rPr lang="tr-TR" sz="2400" u="sng" dirty="0"/>
              <a:t>Mevcut durum </a:t>
            </a:r>
            <a:r>
              <a:rPr lang="tr-TR" sz="2400" dirty="0"/>
              <a:t>ile </a:t>
            </a:r>
            <a:r>
              <a:rPr lang="tr-TR" sz="2400" u="sng" dirty="0"/>
              <a:t>olması istenen durumu </a:t>
            </a:r>
            <a:r>
              <a:rPr lang="tr-TR" sz="2400" dirty="0"/>
              <a:t>ayırt etmek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Gri alanlardan kaçınmak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Rekabet edebilirliği ön planda tutmak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Karmaşıklıktan kaçınmak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Çözümler için analiz sonrasını beklemek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6934200" cy="1066800"/>
          </a:xfrm>
        </p:spPr>
        <p:txBody>
          <a:bodyPr/>
          <a:lstStyle/>
          <a:p>
            <a:r>
              <a:rPr lang="tr-TR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SWOT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84" y="1700213"/>
            <a:ext cx="6858016" cy="2917825"/>
          </a:xfrm>
        </p:spPr>
        <p:txBody>
          <a:bodyPr/>
          <a:lstStyle/>
          <a:p>
            <a:r>
              <a:rPr lang="tr-TR" sz="2800" dirty="0"/>
              <a:t>Planlama yaparken,</a:t>
            </a:r>
          </a:p>
          <a:p>
            <a:r>
              <a:rPr lang="tr-TR" sz="2800" dirty="0"/>
              <a:t>Sorun tanımlamada ve çözümlemede,</a:t>
            </a:r>
          </a:p>
          <a:p>
            <a:r>
              <a:rPr lang="tr-TR" sz="2800" dirty="0"/>
              <a:t>Strateji oluştururken,</a:t>
            </a:r>
          </a:p>
          <a:p>
            <a:r>
              <a:rPr lang="tr-TR" sz="2800" dirty="0"/>
              <a:t>Analitik </a:t>
            </a:r>
            <a:r>
              <a:rPr lang="tr-TR" sz="2800" dirty="0" smtClean="0"/>
              <a:t>kararlarda.</a:t>
            </a:r>
            <a:endParaRPr lang="tr-TR" sz="2800" dirty="0"/>
          </a:p>
          <a:p>
            <a:endParaRPr lang="tr-TR" sz="2800" dirty="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286116" y="4929198"/>
            <a:ext cx="460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Bir yönetim aracıdır.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43108" y="857232"/>
            <a:ext cx="2999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Nerede Kullanılır </a:t>
            </a:r>
            <a:endParaRPr lang="tr-TR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 rot="16200000">
            <a:off x="-219102" y="1433492"/>
            <a:ext cx="22193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Analizi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115888"/>
            <a:ext cx="6934200" cy="812782"/>
          </a:xfrm>
        </p:spPr>
        <p:txBody>
          <a:bodyPr/>
          <a:lstStyle/>
          <a:p>
            <a:r>
              <a:rPr lang="tr-TR" sz="2000" b="1" dirty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Kaynaklar</a:t>
            </a:r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2214546" y="1500174"/>
            <a:ext cx="57594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0113" indent="-900113">
              <a:spcBef>
                <a:spcPct val="50000"/>
              </a:spcBef>
            </a:pPr>
            <a:r>
              <a:rPr lang="en-US" sz="1100" dirty="0" err="1"/>
              <a:t>Swortzel</a:t>
            </a:r>
            <a:r>
              <a:rPr lang="tr-TR" sz="1100" dirty="0"/>
              <a:t>,</a:t>
            </a:r>
            <a:r>
              <a:rPr lang="en-US" sz="1100" dirty="0"/>
              <a:t> Kirk</a:t>
            </a:r>
            <a:r>
              <a:rPr lang="tr-TR" sz="1100" dirty="0"/>
              <a:t> .</a:t>
            </a:r>
            <a:r>
              <a:rPr lang="en-US" sz="1100" dirty="0"/>
              <a:t>Journal of Vocational and Technical Education Volume 12, Number 1  Fall, 1995  </a:t>
            </a:r>
          </a:p>
        </p:txBody>
      </p:sp>
      <p:sp>
        <p:nvSpPr>
          <p:cNvPr id="44078" name="Rectangle 46"/>
          <p:cNvSpPr>
            <a:spLocks noChangeArrowheads="1"/>
          </p:cNvSpPr>
          <p:nvPr/>
        </p:nvSpPr>
        <p:spPr bwMode="auto">
          <a:xfrm>
            <a:off x="2214546" y="547034"/>
            <a:ext cx="62690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723900" indent="-723900"/>
            <a:r>
              <a:rPr lang="en-US" sz="1100" dirty="0" err="1"/>
              <a:t>Bartol</a:t>
            </a:r>
            <a:r>
              <a:rPr lang="en-US" sz="1100" dirty="0"/>
              <a:t>, K. M., &amp; Martin, D. C. </a:t>
            </a:r>
            <a:r>
              <a:rPr lang="en-US" sz="1100" i="1" dirty="0"/>
              <a:t>Management</a:t>
            </a:r>
            <a:r>
              <a:rPr lang="en-US" sz="1100" dirty="0"/>
              <a:t>. New York: McGraw Hill, Inc. (1991). </a:t>
            </a:r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2214546" y="783535"/>
            <a:ext cx="62690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077913" indent="-1077913"/>
            <a:r>
              <a:rPr lang="en-US" sz="1100" dirty="0" err="1"/>
              <a:t>Broadhead</a:t>
            </a:r>
            <a:r>
              <a:rPr lang="en-US" sz="1100" dirty="0"/>
              <a:t>, C. W. Image 2000: A vision for vocational education. To look good, we've got to be good. </a:t>
            </a:r>
            <a:r>
              <a:rPr lang="en-US" sz="1100" i="1" dirty="0"/>
              <a:t>Vocational Education Journal</a:t>
            </a:r>
            <a:r>
              <a:rPr lang="en-US" sz="1100" dirty="0"/>
              <a:t>, 66(1), 22-25. (1991). </a:t>
            </a:r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2214546" y="1214422"/>
            <a:ext cx="62690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804863" indent="-804863"/>
            <a:r>
              <a:rPr lang="en-US" sz="1100" dirty="0" err="1"/>
              <a:t>Crispell</a:t>
            </a:r>
            <a:r>
              <a:rPr lang="en-US" sz="1100" dirty="0"/>
              <a:t>, D. Workers in 2000. </a:t>
            </a:r>
            <a:r>
              <a:rPr lang="en-US" sz="1100" i="1" dirty="0"/>
              <a:t>American Demographics</a:t>
            </a:r>
            <a:r>
              <a:rPr lang="en-US" sz="1100" dirty="0"/>
              <a:t>, 12(3), 36-40. (1990). 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66934" y="3881770"/>
            <a:ext cx="37401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100" dirty="0"/>
              <a:t>http://www.</a:t>
            </a:r>
            <a:r>
              <a:rPr lang="tr-TR" sz="1100" dirty="0" err="1"/>
              <a:t>mindtools</a:t>
            </a:r>
            <a:r>
              <a:rPr lang="tr-TR" sz="1100" dirty="0"/>
              <a:t>.com/</a:t>
            </a:r>
            <a:r>
              <a:rPr lang="tr-TR" sz="1100" dirty="0" err="1"/>
              <a:t>pages</a:t>
            </a:r>
            <a:r>
              <a:rPr lang="tr-TR" sz="1100" dirty="0"/>
              <a:t>/</a:t>
            </a:r>
            <a:r>
              <a:rPr lang="tr-TR" sz="1100" dirty="0" err="1"/>
              <a:t>article</a:t>
            </a:r>
            <a:r>
              <a:rPr lang="tr-TR" sz="1100" dirty="0"/>
              <a:t>/</a:t>
            </a:r>
            <a:r>
              <a:rPr lang="tr-TR" sz="1100" dirty="0" err="1"/>
              <a:t>newTMC</a:t>
            </a:r>
            <a:r>
              <a:rPr lang="tr-TR" sz="1100" dirty="0"/>
              <a:t>_05.</a:t>
            </a:r>
            <a:r>
              <a:rPr lang="tr-TR" sz="1100" dirty="0" err="1"/>
              <a:t>htm</a:t>
            </a:r>
            <a:endParaRPr lang="tr-TR" sz="11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14546" y="2148225"/>
            <a:ext cx="230063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100"/>
              <a:t>http://erc.msh.org/quality/map.cfm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39946" y="3024514"/>
            <a:ext cx="327685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100" dirty="0"/>
              <a:t>http://www.</a:t>
            </a:r>
            <a:r>
              <a:rPr lang="tr-TR" sz="1100" dirty="0" err="1"/>
              <a:t>geocities</a:t>
            </a:r>
            <a:r>
              <a:rPr lang="tr-TR" sz="1100" dirty="0"/>
              <a:t>.com/</a:t>
            </a:r>
            <a:r>
              <a:rPr lang="tr-TR" sz="1100" dirty="0" err="1"/>
              <a:t>druryclass</a:t>
            </a:r>
            <a:r>
              <a:rPr lang="tr-TR" sz="1100" dirty="0"/>
              <a:t>/</a:t>
            </a:r>
            <a:r>
              <a:rPr lang="tr-TR" sz="1100" dirty="0" err="1"/>
              <a:t>presentation</a:t>
            </a:r>
            <a:r>
              <a:rPr lang="tr-TR" sz="1100" dirty="0"/>
              <a:t>/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273284" y="3596018"/>
            <a:ext cx="231185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100" dirty="0"/>
              <a:t>http://www.</a:t>
            </a:r>
            <a:r>
              <a:rPr lang="tr-TR" sz="1100" dirty="0" err="1"/>
              <a:t>marketingteacher</a:t>
            </a:r>
            <a:r>
              <a:rPr lang="tr-TR" sz="1100" dirty="0"/>
              <a:t>.com/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00271" y="4453274"/>
            <a:ext cx="26949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100" dirty="0"/>
              <a:t>http://www.</a:t>
            </a:r>
            <a:r>
              <a:rPr lang="tr-TR" sz="1100" dirty="0" err="1"/>
              <a:t>quickmba</a:t>
            </a:r>
            <a:r>
              <a:rPr lang="tr-TR" sz="1100" dirty="0"/>
              <a:t>.com/</a:t>
            </a:r>
            <a:r>
              <a:rPr lang="tr-TR" sz="1100" dirty="0" err="1"/>
              <a:t>strategy</a:t>
            </a:r>
            <a:r>
              <a:rPr lang="tr-TR" sz="1100" dirty="0"/>
              <a:t>/</a:t>
            </a:r>
            <a:r>
              <a:rPr lang="tr-TR" sz="1100" dirty="0" err="1"/>
              <a:t>swot</a:t>
            </a:r>
            <a:r>
              <a:rPr lang="tr-TR" sz="1100" dirty="0"/>
              <a:t>/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311384" y="4167522"/>
            <a:ext cx="241284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100" dirty="0"/>
              <a:t>http://www.</a:t>
            </a:r>
            <a:r>
              <a:rPr lang="tr-TR" sz="1100" dirty="0" err="1"/>
              <a:t>promise</a:t>
            </a:r>
            <a:r>
              <a:rPr lang="tr-TR" sz="1100" dirty="0"/>
              <a:t>.</a:t>
            </a:r>
            <a:r>
              <a:rPr lang="tr-TR" sz="1100" dirty="0" err="1"/>
              <a:t>org.uk</a:t>
            </a:r>
            <a:r>
              <a:rPr lang="tr-TR" sz="1100" dirty="0"/>
              <a:t>/</a:t>
            </a:r>
            <a:r>
              <a:rPr lang="tr-TR" sz="1100" dirty="0" err="1"/>
              <a:t>swot</a:t>
            </a:r>
            <a:r>
              <a:rPr lang="tr-TR" sz="1100" dirty="0"/>
              <a:t>.</a:t>
            </a:r>
            <a:r>
              <a:rPr lang="tr-TR" sz="1100" dirty="0" err="1"/>
              <a:t>htm</a:t>
            </a:r>
            <a:endParaRPr lang="tr-TR" sz="1100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39946" y="2453010"/>
            <a:ext cx="36102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100" dirty="0"/>
              <a:t>http://www.</a:t>
            </a:r>
            <a:r>
              <a:rPr lang="tr-TR" sz="1100" dirty="0" err="1"/>
              <a:t>axi</a:t>
            </a:r>
            <a:r>
              <a:rPr lang="tr-TR" sz="1100" dirty="0"/>
              <a:t>.</a:t>
            </a:r>
            <a:r>
              <a:rPr lang="tr-TR" sz="1100" dirty="0" err="1"/>
              <a:t>ca</a:t>
            </a:r>
            <a:r>
              <a:rPr lang="tr-TR" sz="1100" dirty="0"/>
              <a:t>/TCA/Sep2003/</a:t>
            </a:r>
            <a:r>
              <a:rPr lang="tr-TR" sz="1100" dirty="0" err="1"/>
              <a:t>facilitationrole</a:t>
            </a:r>
            <a:r>
              <a:rPr lang="tr-TR" sz="1100" dirty="0"/>
              <a:t>_1.</a:t>
            </a:r>
            <a:r>
              <a:rPr lang="tr-TR" sz="1100" dirty="0" err="1"/>
              <a:t>shtml</a:t>
            </a:r>
            <a:endParaRPr lang="tr-TR" sz="1100" dirty="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239946" y="3310266"/>
            <a:ext cx="28280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100" dirty="0"/>
              <a:t>http://www.</a:t>
            </a:r>
            <a:r>
              <a:rPr lang="tr-TR" sz="1100" dirty="0" err="1"/>
              <a:t>kobitek</a:t>
            </a:r>
            <a:r>
              <a:rPr lang="tr-TR" sz="1100" dirty="0"/>
              <a:t>.com/makale.</a:t>
            </a:r>
            <a:r>
              <a:rPr lang="tr-TR" sz="1100" dirty="0" err="1"/>
              <a:t>php</a:t>
            </a:r>
            <a:r>
              <a:rPr lang="tr-TR" sz="1100" dirty="0"/>
              <a:t>?</a:t>
            </a:r>
            <a:r>
              <a:rPr lang="tr-TR" sz="1100" dirty="0" err="1"/>
              <a:t>id</a:t>
            </a:r>
            <a:r>
              <a:rPr lang="tr-TR" sz="1100" dirty="0"/>
              <a:t>=83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239946" y="2762904"/>
            <a:ext cx="393569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100" dirty="0"/>
              <a:t>http://www.</a:t>
            </a:r>
            <a:r>
              <a:rPr lang="tr-TR" sz="1100" dirty="0" err="1"/>
              <a:t>biltr</a:t>
            </a:r>
            <a:r>
              <a:rPr lang="tr-TR" sz="1100" dirty="0"/>
              <a:t>.com/DVD/MEY/</a:t>
            </a:r>
            <a:r>
              <a:rPr lang="tr-TR" sz="1100" dirty="0" err="1"/>
              <a:t>swot</a:t>
            </a:r>
            <a:r>
              <a:rPr lang="tr-TR" sz="1100" dirty="0"/>
              <a:t>/SWOT%20ANALIZI.</a:t>
            </a:r>
            <a:r>
              <a:rPr lang="tr-TR" sz="1100" dirty="0" err="1"/>
              <a:t>pdf</a:t>
            </a:r>
            <a:endParaRPr lang="tr-TR" sz="11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6877050" cy="1066800"/>
          </a:xfrm>
        </p:spPr>
        <p:txBody>
          <a:bodyPr/>
          <a:lstStyle/>
          <a:p>
            <a:r>
              <a:rPr lang="tr-TR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Anlamı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989138"/>
            <a:ext cx="6934200" cy="3349625"/>
          </a:xfrm>
        </p:spPr>
        <p:txBody>
          <a:bodyPr/>
          <a:lstStyle/>
          <a:p>
            <a:pPr>
              <a:buFontTx/>
              <a:buNone/>
            </a:pPr>
            <a:r>
              <a:rPr lang="tr-TR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tr-TR" sz="4000"/>
              <a:t>trengths	      Güçlü yönler,</a:t>
            </a:r>
          </a:p>
          <a:p>
            <a:pPr>
              <a:buFontTx/>
              <a:buNone/>
            </a:pPr>
            <a:r>
              <a:rPr lang="tr-TR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</a:t>
            </a:r>
            <a:r>
              <a:rPr lang="tr-TR" sz="4000"/>
              <a:t>eaknesses	Zayıf yönler,</a:t>
            </a:r>
          </a:p>
          <a:p>
            <a:pPr>
              <a:buFontTx/>
              <a:buNone/>
            </a:pPr>
            <a:r>
              <a:rPr lang="tr-TR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tr-TR" sz="4000"/>
              <a:t>pportunities	Fırsatlar,</a:t>
            </a:r>
          </a:p>
          <a:p>
            <a:pPr>
              <a:buFontTx/>
              <a:buNone/>
            </a:pPr>
            <a:r>
              <a:rPr lang="tr-TR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tr-TR" sz="4000"/>
              <a:t>hreats			Tehditler.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6934200" cy="1066800"/>
          </a:xfrm>
        </p:spPr>
        <p:txBody>
          <a:bodyPr/>
          <a:lstStyle/>
          <a:p>
            <a:r>
              <a:rPr lang="tr-TR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Tanımı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32" y="2357430"/>
            <a:ext cx="6934200" cy="2874963"/>
          </a:xfrm>
        </p:spPr>
        <p:txBody>
          <a:bodyPr/>
          <a:lstStyle/>
          <a:p>
            <a:pPr indent="9525" algn="just">
              <a:buFontTx/>
              <a:buNone/>
            </a:pPr>
            <a:r>
              <a:rPr lang="tr-TR" sz="2800" dirty="0" smtClean="0"/>
              <a:t>“Bir </a:t>
            </a:r>
            <a:r>
              <a:rPr lang="tr-TR" sz="2800" dirty="0"/>
              <a:t>organizasyonu veya sistemi incelerken, veya bunlarla ilgili politika oluşturmak için kullanılan analitik bir yöntemdir</a:t>
            </a:r>
            <a:r>
              <a:rPr lang="tr-TR" sz="2800" dirty="0" smtClean="0"/>
              <a:t>.”</a:t>
            </a:r>
            <a:endParaRPr lang="tr-TR" sz="2800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6934200" cy="1066800"/>
          </a:xfrm>
        </p:spPr>
        <p:txBody>
          <a:bodyPr/>
          <a:lstStyle/>
          <a:p>
            <a:r>
              <a:rPr lang="tr-TR" sz="36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Amacı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572000" y="1125538"/>
            <a:ext cx="1403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SWOT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195513" y="3429000"/>
            <a:ext cx="2108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tr-TR" b="1">
                <a:effectLst>
                  <a:outerShdw blurRad="38100" dist="38100" dir="2700000" algn="tl">
                    <a:srgbClr val="000000"/>
                  </a:outerShdw>
                </a:effectLst>
              </a:rPr>
              <a:t>Mevcut Durum Analizi</a:t>
            </a:r>
          </a:p>
          <a:p>
            <a:pPr algn="ctr"/>
            <a:r>
              <a:rPr lang="tr-TR"/>
              <a:t>(Fotoğraf Çekme)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227763" y="3429000"/>
            <a:ext cx="24479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tr-TR" b="1">
                <a:effectLst>
                  <a:outerShdw blurRad="38100" dist="38100" dir="2700000" algn="tl">
                    <a:srgbClr val="000000"/>
                  </a:outerShdw>
                </a:effectLst>
              </a:rPr>
              <a:t>Bir Fikrin, Projenin Değerlendirilmesi</a:t>
            </a:r>
          </a:p>
          <a:p>
            <a:pPr algn="ctr"/>
            <a:r>
              <a:rPr lang="tr-TR"/>
              <a:t>(Karar Verme)</a:t>
            </a:r>
          </a:p>
        </p:txBody>
      </p:sp>
      <p:cxnSp>
        <p:nvCxnSpPr>
          <p:cNvPr id="36872" name="AutoShape 8"/>
          <p:cNvCxnSpPr>
            <a:cxnSpLocks noChangeShapeType="1"/>
            <a:stCxn id="36869" idx="2"/>
            <a:endCxn id="36870" idx="0"/>
          </p:cNvCxnSpPr>
          <p:nvPr/>
        </p:nvCxnSpPr>
        <p:spPr bwMode="auto">
          <a:xfrm rot="5400000">
            <a:off x="3399631" y="1554957"/>
            <a:ext cx="1724025" cy="2024062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6873" name="AutoShape 9"/>
          <p:cNvCxnSpPr>
            <a:cxnSpLocks noChangeShapeType="1"/>
            <a:stCxn id="36869" idx="2"/>
            <a:endCxn id="36871" idx="0"/>
          </p:cNvCxnSpPr>
          <p:nvPr/>
        </p:nvCxnSpPr>
        <p:spPr bwMode="auto">
          <a:xfrm rot="16200000" flipH="1">
            <a:off x="5500687" y="1477963"/>
            <a:ext cx="1724025" cy="217805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6934200" cy="823913"/>
          </a:xfrm>
        </p:spPr>
        <p:txBody>
          <a:bodyPr/>
          <a:lstStyle/>
          <a:p>
            <a:r>
              <a:rPr lang="tr-TR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Şekli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052638" y="1557338"/>
            <a:ext cx="2879725" cy="2232025"/>
          </a:xfrm>
          <a:prstGeom prst="rect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/>
              <a:t>Strengths</a:t>
            </a:r>
          </a:p>
          <a:p>
            <a:pPr algn="ctr"/>
            <a:r>
              <a:rPr lang="tr-TR" b="1">
                <a:effectLst>
                  <a:outerShdw blurRad="38100" dist="38100" dir="2700000" algn="tl">
                    <a:srgbClr val="000000"/>
                  </a:outerShdw>
                </a:effectLst>
              </a:rPr>
              <a:t>(Güçlü Yönler)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003800" y="1557338"/>
            <a:ext cx="2879725" cy="2232025"/>
          </a:xfrm>
          <a:prstGeom prst="rect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/>
              <a:t>Weaknesses </a:t>
            </a:r>
          </a:p>
          <a:p>
            <a:pPr algn="ctr"/>
            <a:r>
              <a:rPr lang="tr-TR" b="1">
                <a:effectLst>
                  <a:outerShdw blurRad="38100" dist="38100" dir="2700000" algn="tl">
                    <a:srgbClr val="000000"/>
                  </a:outerShdw>
                </a:effectLst>
              </a:rPr>
              <a:t>(Zayıf Yönler)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052638" y="3860800"/>
            <a:ext cx="2879725" cy="2232025"/>
          </a:xfrm>
          <a:prstGeom prst="rect">
            <a:avLst/>
          </a:prstGeom>
          <a:solidFill>
            <a:schemeClr val="bg1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/>
              <a:t>Opportunities</a:t>
            </a:r>
          </a:p>
          <a:p>
            <a:pPr algn="ctr"/>
            <a:r>
              <a:rPr lang="tr-TR" b="1">
                <a:effectLst>
                  <a:outerShdw blurRad="38100" dist="38100" dir="2700000" algn="tl">
                    <a:srgbClr val="000000"/>
                  </a:outerShdw>
                </a:effectLst>
              </a:rPr>
              <a:t>(Fırsatlar)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003800" y="3860800"/>
            <a:ext cx="2879725" cy="2232025"/>
          </a:xfrm>
          <a:prstGeom prst="rect">
            <a:avLst/>
          </a:prstGeom>
          <a:solidFill>
            <a:schemeClr val="bg1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/>
              <a:t>Threats</a:t>
            </a:r>
          </a:p>
          <a:p>
            <a:pPr algn="ctr"/>
            <a:r>
              <a:rPr lang="tr-TR" b="1">
                <a:effectLst>
                  <a:outerShdw blurRad="38100" dist="38100" dir="2700000" algn="tl">
                    <a:srgbClr val="000000"/>
                  </a:outerShdw>
                </a:effectLst>
              </a:rPr>
              <a:t>(Tehditler)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8001024" y="2359022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>
                <a:solidFill>
                  <a:schemeClr val="tx2">
                    <a:lumMod val="90000"/>
                  </a:schemeClr>
                </a:solidFill>
              </a:rPr>
              <a:t>İçsel</a:t>
            </a:r>
          </a:p>
          <a:p>
            <a:r>
              <a:rPr lang="tr-TR">
                <a:solidFill>
                  <a:schemeClr val="tx2">
                    <a:lumMod val="90000"/>
                  </a:schemeClr>
                </a:solidFill>
              </a:rPr>
              <a:t>Unsurlar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8024844" y="4502162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Dışsal</a:t>
            </a:r>
          </a:p>
          <a:p>
            <a:r>
              <a:rPr lang="tr-T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Unsurlar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979613" y="1052513"/>
            <a:ext cx="2736850" cy="5805487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4859338" y="836613"/>
            <a:ext cx="2736850" cy="58054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32138" y="188913"/>
            <a:ext cx="51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940425" y="188913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4400" b="1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228600"/>
            <a:ext cx="5486407" cy="1066800"/>
          </a:xfrm>
        </p:spPr>
        <p:txBody>
          <a:bodyPr/>
          <a:lstStyle/>
          <a:p>
            <a:r>
              <a:rPr lang="tr-TR" b="1" dirty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İçsel Unsurlar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6934200" cy="2917825"/>
          </a:xfrm>
        </p:spPr>
        <p:txBody>
          <a:bodyPr/>
          <a:lstStyle/>
          <a:p>
            <a:pPr algn="just"/>
            <a:r>
              <a:rPr lang="tr-TR" sz="2800" dirty="0"/>
              <a:t>Teknik, mali, bilgi gibi faktörler açısından kontrol edilebilen unsurlardır</a:t>
            </a:r>
            <a:r>
              <a:rPr lang="tr-TR" sz="2800" dirty="0" smtClean="0"/>
              <a:t>.</a:t>
            </a:r>
          </a:p>
          <a:p>
            <a:pPr algn="just"/>
            <a:endParaRPr lang="tr-TR" sz="2800" dirty="0"/>
          </a:p>
          <a:p>
            <a:r>
              <a:rPr lang="tr-TR" sz="2800" dirty="0"/>
              <a:t>Bu nedenle müdahale mümkün alanlardır.</a:t>
            </a:r>
          </a:p>
          <a:p>
            <a:endParaRPr lang="tr-TR" sz="2800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34" y="4797425"/>
            <a:ext cx="596740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tr-TR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“Operasyon </a:t>
            </a:r>
            <a:r>
              <a:rPr lang="tr-TR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alanlarıdır</a:t>
            </a:r>
            <a:r>
              <a:rPr lang="tr-TR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.”</a:t>
            </a:r>
            <a:endParaRPr lang="tr-TR" sz="36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68" y="228600"/>
            <a:ext cx="6934200" cy="1066800"/>
          </a:xfrm>
        </p:spPr>
        <p:txBody>
          <a:bodyPr/>
          <a:lstStyle/>
          <a:p>
            <a:r>
              <a:rPr lang="tr-TR" b="1" dirty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İçsel Unsurlar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804988" y="1531938"/>
            <a:ext cx="240665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Güçlü Yönler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4356100" y="1557338"/>
            <a:ext cx="1079500" cy="431800"/>
          </a:xfrm>
          <a:prstGeom prst="rightArrow">
            <a:avLst>
              <a:gd name="adj1" fmla="val 50000"/>
              <a:gd name="adj2" fmla="val 6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tr-TR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580063" y="1373188"/>
            <a:ext cx="3200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tr-TR"/>
              <a:t> </a:t>
            </a:r>
            <a:r>
              <a:rPr lang="tr-TR" sz="2400"/>
              <a:t>Ön plana çıkartılacak</a:t>
            </a:r>
          </a:p>
          <a:p>
            <a:pPr>
              <a:buFontTx/>
              <a:buChar char="•"/>
            </a:pPr>
            <a:r>
              <a:rPr lang="tr-TR" sz="2400"/>
              <a:t> Korunacak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804988" y="3405188"/>
            <a:ext cx="2230437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Zayıf Yönler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580063" y="3213100"/>
            <a:ext cx="24701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tr-TR"/>
              <a:t> </a:t>
            </a:r>
            <a:r>
              <a:rPr lang="tr-TR" sz="2400"/>
              <a:t>Giderilecek</a:t>
            </a:r>
          </a:p>
          <a:p>
            <a:pPr>
              <a:buFontTx/>
              <a:buChar char="•"/>
            </a:pPr>
            <a:r>
              <a:rPr lang="tr-TR" sz="2400"/>
              <a:t> Tedbir alınacak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928926" y="4714884"/>
            <a:ext cx="51958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tr-TR" dirty="0"/>
              <a:t> </a:t>
            </a:r>
            <a:r>
              <a:rPr lang="tr-TR" sz="2000" dirty="0"/>
              <a:t>Organizasyon Yapısı ve Yönetsel kapasite</a:t>
            </a:r>
          </a:p>
          <a:p>
            <a:pPr>
              <a:buFont typeface="Wingdings" pitchFamily="2" charset="2"/>
              <a:buChar char="ü"/>
            </a:pPr>
            <a:r>
              <a:rPr lang="tr-TR" sz="2000" dirty="0"/>
              <a:t> Programlama kapasitesi</a:t>
            </a:r>
          </a:p>
          <a:p>
            <a:pPr>
              <a:buFont typeface="Wingdings" pitchFamily="2" charset="2"/>
              <a:buChar char="ü"/>
            </a:pPr>
            <a:r>
              <a:rPr lang="tr-TR" sz="2000" dirty="0"/>
              <a:t> Finansal kapasite</a:t>
            </a: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4356100" y="3429000"/>
            <a:ext cx="1079500" cy="431800"/>
          </a:xfrm>
          <a:prstGeom prst="rightArrow">
            <a:avLst>
              <a:gd name="adj1" fmla="val 50000"/>
              <a:gd name="adj2" fmla="val 625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Proje Yönetimi</a:t>
            </a:r>
            <a:endParaRPr lang="tr-T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-71470" y="228600"/>
            <a:ext cx="6934200" cy="1066800"/>
          </a:xfrm>
        </p:spPr>
        <p:txBody>
          <a:bodyPr/>
          <a:lstStyle/>
          <a:p>
            <a:r>
              <a:rPr lang="tr-TR" b="1" dirty="0">
                <a:solidFill>
                  <a:schemeClr val="accent4">
                    <a:lumMod val="9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Dışsal Unsurlar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28775"/>
            <a:ext cx="6934200" cy="29178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tr-TR" sz="2400" dirty="0"/>
              <a:t>Sosyolojik, ekonomik, demografik, iklimsel, ticari ve benzeri durumları içeren unsurlardır</a:t>
            </a:r>
            <a:r>
              <a:rPr lang="tr-TR" sz="2400" dirty="0" smtClean="0"/>
              <a:t>.</a:t>
            </a:r>
          </a:p>
          <a:p>
            <a:pPr algn="just">
              <a:lnSpc>
                <a:spcPct val="90000"/>
              </a:lnSpc>
            </a:pPr>
            <a:endParaRPr lang="tr-TR" sz="2400" dirty="0"/>
          </a:p>
          <a:p>
            <a:pPr algn="just">
              <a:lnSpc>
                <a:spcPct val="90000"/>
              </a:lnSpc>
            </a:pPr>
            <a:r>
              <a:rPr lang="tr-TR" sz="2400" dirty="0"/>
              <a:t>Bu nedenle incelenen örgütün, sistemin, projenin dışında kontrol edilemeyen unsurlardır.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051050" y="4797425"/>
            <a:ext cx="687546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“İzleme</a:t>
            </a:r>
            <a:r>
              <a:rPr lang="tr-TR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dikkate alma ve karar verme alanlarıdır</a:t>
            </a: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.”</a:t>
            </a:r>
            <a:endParaRPr lang="tr-TR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8328-1D8B-4883-BEE8-A56A4213DC93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yah beyaz raptiyeler tasarım şablonu">
  <a:themeElements>
    <a:clrScheme name="Siyah beyaz raptiyeler tasarım şablonu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Siyah beyaz raptiyeler tasarım şablonu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yah beyaz raptiyeler tasarım şablonu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yah beyaz raptiyeler tasarım şablonu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yah beyaz raptiyeler tasarım şablonu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yah beyaz raptiyeler tasarım şablonu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yah beyaz raptiyeler tasarım şablonu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yah beyaz raptiyeler tasarım şablonu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yah beyaz raptiyeler tasarım şablonu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yah beyaz raptiyeler tasarım şablonu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yah beyaz raptiyeler tasarım şablonu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yah beyaz raptiyeler tasarım şablonu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yah beyaz raptiyeler tasarım şablonu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657</TotalTime>
  <Words>828</Words>
  <Application>Microsoft Office PowerPoint</Application>
  <PresentationFormat>Ekran Gösterisi (4:3)</PresentationFormat>
  <Paragraphs>227</Paragraphs>
  <Slides>20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2" baseType="lpstr">
      <vt:lpstr>Siyah beyaz raptiyeler tasarım şablonu</vt:lpstr>
      <vt:lpstr>Worksheet</vt:lpstr>
      <vt:lpstr>SWOT ANALİZİ</vt:lpstr>
      <vt:lpstr>SWOT</vt:lpstr>
      <vt:lpstr>Anlamı</vt:lpstr>
      <vt:lpstr>Tanımı</vt:lpstr>
      <vt:lpstr>Amacı</vt:lpstr>
      <vt:lpstr>Şekli</vt:lpstr>
      <vt:lpstr>İçsel Unsurlar</vt:lpstr>
      <vt:lpstr>İçsel Unsurlar</vt:lpstr>
      <vt:lpstr>Dışsal Unsurlar</vt:lpstr>
      <vt:lpstr>Dışsal Unsurlar</vt:lpstr>
      <vt:lpstr>Güçlü yönler</vt:lpstr>
      <vt:lpstr>Zayıf yönler</vt:lpstr>
      <vt:lpstr>Fırsatlar</vt:lpstr>
      <vt:lpstr>Tehditler</vt:lpstr>
      <vt:lpstr>Örnek :  Galatasaray</vt:lpstr>
      <vt:lpstr>Yol haritası</vt:lpstr>
      <vt:lpstr>Yöntem</vt:lpstr>
      <vt:lpstr>Yöntem</vt:lpstr>
      <vt:lpstr>İlkeler</vt:lpstr>
      <vt:lpstr>Kaynaklar</vt:lpstr>
    </vt:vector>
  </TitlesOfParts>
  <Company>tkb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ANALİZİ</dc:title>
  <dc:creator>YYURTAY</dc:creator>
  <cp:keywords>Proje Yönetimi</cp:keywords>
  <cp:lastModifiedBy>Sau</cp:lastModifiedBy>
  <cp:revision>49</cp:revision>
  <dcterms:created xsi:type="dcterms:W3CDTF">2008-01-04T20:53:02Z</dcterms:created>
  <dcterms:modified xsi:type="dcterms:W3CDTF">2014-05-29T06:11:22Z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TC010721161055</vt:lpwstr>
  </property>
</Properties>
</file>