
<file path=[Content_Types].xml><?xml version="1.0" encoding="utf-8"?>
<Types xmlns="http://schemas.openxmlformats.org/package/2006/content-types"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2" r:id="rId1"/>
  </p:sldMasterIdLst>
  <p:notesMasterIdLst>
    <p:notesMasterId r:id="rId18"/>
  </p:notesMasterIdLst>
  <p:sldIdLst>
    <p:sldId id="256" r:id="rId2"/>
    <p:sldId id="291" r:id="rId3"/>
    <p:sldId id="292" r:id="rId4"/>
    <p:sldId id="293" r:id="rId5"/>
    <p:sldId id="295" r:id="rId6"/>
    <p:sldId id="294" r:id="rId7"/>
    <p:sldId id="296" r:id="rId8"/>
    <p:sldId id="297" r:id="rId9"/>
    <p:sldId id="298" r:id="rId10"/>
    <p:sldId id="299" r:id="rId11"/>
    <p:sldId id="300" r:id="rId12"/>
    <p:sldId id="301" r:id="rId13"/>
    <p:sldId id="302" r:id="rId14"/>
    <p:sldId id="303" r:id="rId15"/>
    <p:sldId id="304" r:id="rId16"/>
    <p:sldId id="279" r:id="rId17"/>
  </p:sldIdLst>
  <p:sldSz cx="9144000" cy="6858000" type="screen4x3"/>
  <p:notesSz cx="6858000" cy="9144000"/>
  <p:defaultTextStyle>
    <a:defPPr>
      <a:defRPr lang="tr-T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006600"/>
    <a:srgbClr val="E4F86E"/>
    <a:srgbClr val="009999"/>
    <a:srgbClr val="0099CC"/>
    <a:srgbClr val="00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693" autoAdjust="0"/>
  </p:normalViewPr>
  <p:slideViewPr>
    <p:cSldViewPr>
      <p:cViewPr varScale="1">
        <p:scale>
          <a:sx n="113" d="100"/>
          <a:sy n="113" d="100"/>
        </p:scale>
        <p:origin x="-1572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194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 noProof="0" smtClean="0"/>
              <a:t>Asıl metin stillerini düzenlemek için tıklatın</a:t>
            </a:r>
          </a:p>
          <a:p>
            <a:pPr lvl="1"/>
            <a:r>
              <a:rPr lang="tr-TR" noProof="0" smtClean="0"/>
              <a:t>İkinci düzey</a:t>
            </a:r>
          </a:p>
          <a:p>
            <a:pPr lvl="2"/>
            <a:r>
              <a:rPr lang="tr-TR" noProof="0" smtClean="0"/>
              <a:t>Üçüncü düzey</a:t>
            </a:r>
          </a:p>
          <a:p>
            <a:pPr lvl="3"/>
            <a:r>
              <a:rPr lang="tr-TR" noProof="0" smtClean="0"/>
              <a:t>Dördüncü düzey</a:t>
            </a:r>
          </a:p>
          <a:p>
            <a:pPr lvl="4"/>
            <a:r>
              <a:rPr lang="tr-TR" noProof="0" smtClean="0"/>
              <a:t>Beşinci düzey</a:t>
            </a:r>
          </a:p>
        </p:txBody>
      </p:sp>
      <p:sp>
        <p:nvSpPr>
          <p:cNvPr id="645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45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15B17CF2-CD2F-4927-AA9F-51BE3E6E18B6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0896118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2B2A99F-6B36-41FF-AC04-99245CD182AB}" type="slidenum">
              <a:rPr lang="tr-TR" smtClean="0">
                <a:latin typeface="Arial" pitchFamily="34" charset="0"/>
              </a:rPr>
              <a:pPr/>
              <a:t>1</a:t>
            </a:fld>
            <a:endParaRPr lang="tr-TR" smtClean="0">
              <a:latin typeface="Arial" pitchFamily="34" charset="0"/>
            </a:endParaRPr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r-TR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AB473F2-0074-4D4E-89C3-B6629F654708}" type="slidenum">
              <a:rPr lang="tr-TR" smtClean="0">
                <a:latin typeface="Arial" pitchFamily="34" charset="0"/>
              </a:rPr>
              <a:pPr/>
              <a:t>10</a:t>
            </a:fld>
            <a:endParaRPr lang="tr-TR" smtClean="0">
              <a:latin typeface="Arial" pitchFamily="34" charset="0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r-TR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8C1C3B5-8192-4354-AD98-AFBA0FE8C75E}" type="slidenum">
              <a:rPr lang="tr-TR" smtClean="0">
                <a:latin typeface="Arial" pitchFamily="34" charset="0"/>
              </a:rPr>
              <a:pPr/>
              <a:t>11</a:t>
            </a:fld>
            <a:endParaRPr lang="tr-TR" smtClean="0">
              <a:latin typeface="Arial" pitchFamily="34" charset="0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r-TR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4145B92-F07A-422D-8876-06824E72195F}" type="slidenum">
              <a:rPr lang="tr-TR" smtClean="0">
                <a:latin typeface="Arial" pitchFamily="34" charset="0"/>
              </a:rPr>
              <a:pPr/>
              <a:t>12</a:t>
            </a:fld>
            <a:endParaRPr lang="tr-TR" smtClean="0">
              <a:latin typeface="Arial" pitchFamily="34" charset="0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r-TR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36F1582-954C-42C5-86ED-1B049B6FAF76}" type="slidenum">
              <a:rPr lang="tr-TR" smtClean="0">
                <a:latin typeface="Arial" pitchFamily="34" charset="0"/>
              </a:rPr>
              <a:pPr/>
              <a:t>13</a:t>
            </a:fld>
            <a:endParaRPr lang="tr-TR" smtClean="0">
              <a:latin typeface="Arial" pitchFamily="34" charset="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r-TR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C1D432A-E30C-4637-BF36-E219A6A08699}" type="slidenum">
              <a:rPr lang="tr-TR" smtClean="0">
                <a:latin typeface="Arial" pitchFamily="34" charset="0"/>
              </a:rPr>
              <a:pPr/>
              <a:t>14</a:t>
            </a:fld>
            <a:endParaRPr lang="tr-TR" smtClean="0">
              <a:latin typeface="Arial" pitchFamily="34" charset="0"/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r-TR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A362533-CAF1-4E42-AEAB-B4D11AE54FD4}" type="slidenum">
              <a:rPr lang="tr-TR" smtClean="0">
                <a:latin typeface="Arial" pitchFamily="34" charset="0"/>
              </a:rPr>
              <a:pPr/>
              <a:t>15</a:t>
            </a:fld>
            <a:endParaRPr lang="tr-TR" smtClean="0">
              <a:latin typeface="Arial" pitchFamily="34" charset="0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r-TR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EE54D84-52D0-4483-8602-D5261CEAE5A2}" type="slidenum">
              <a:rPr lang="tr-TR" smtClean="0">
                <a:latin typeface="Arial" pitchFamily="34" charset="0"/>
              </a:rPr>
              <a:pPr/>
              <a:t>16</a:t>
            </a:fld>
            <a:endParaRPr lang="tr-TR" smtClean="0">
              <a:latin typeface="Arial" pitchFamily="34" charset="0"/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r-TR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A97CC8-B21B-4B1F-8BF1-0A804DC0302F}" type="slidenum">
              <a:rPr lang="tr-TR" smtClean="0">
                <a:latin typeface="Arial" pitchFamily="34" charset="0"/>
              </a:rPr>
              <a:pPr/>
              <a:t>2</a:t>
            </a:fld>
            <a:endParaRPr lang="tr-TR" smtClean="0">
              <a:latin typeface="Arial" pitchFamily="34" charset="0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r-TR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207A224-FB51-43B5-95E8-75D76EFC4FF2}" type="slidenum">
              <a:rPr lang="tr-TR" smtClean="0">
                <a:latin typeface="Arial" pitchFamily="34" charset="0"/>
              </a:rPr>
              <a:pPr/>
              <a:t>3</a:t>
            </a:fld>
            <a:endParaRPr lang="tr-TR" smtClean="0">
              <a:latin typeface="Arial" pitchFamily="34" charset="0"/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r-TR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490BB02-E2F6-4D00-BCB0-CB3891C3323F}" type="slidenum">
              <a:rPr lang="tr-TR" smtClean="0">
                <a:latin typeface="Arial" pitchFamily="34" charset="0"/>
              </a:rPr>
              <a:pPr/>
              <a:t>4</a:t>
            </a:fld>
            <a:endParaRPr lang="tr-TR" smtClean="0">
              <a:latin typeface="Arial" pitchFamily="34" charset="0"/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r-TR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EB37BE5-EE8A-4B4C-9E98-2642F161E75F}" type="slidenum">
              <a:rPr lang="tr-TR" smtClean="0">
                <a:latin typeface="Arial" pitchFamily="34" charset="0"/>
              </a:rPr>
              <a:pPr/>
              <a:t>5</a:t>
            </a:fld>
            <a:endParaRPr lang="tr-TR" smtClean="0">
              <a:latin typeface="Arial" pitchFamily="34" charset="0"/>
            </a:endParaRPr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r-TR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27CC22C-A6F2-444A-8235-375BD0CFA6CA}" type="slidenum">
              <a:rPr lang="tr-TR" smtClean="0">
                <a:latin typeface="Arial" pitchFamily="34" charset="0"/>
              </a:rPr>
              <a:pPr/>
              <a:t>6</a:t>
            </a:fld>
            <a:endParaRPr lang="tr-TR" smtClean="0">
              <a:latin typeface="Arial" pitchFamily="34" charset="0"/>
            </a:endParaRP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r-TR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345B12A-33AC-4227-A961-21FF91F3DA60}" type="slidenum">
              <a:rPr lang="tr-TR" smtClean="0">
                <a:latin typeface="Arial" pitchFamily="34" charset="0"/>
              </a:rPr>
              <a:pPr/>
              <a:t>7</a:t>
            </a:fld>
            <a:endParaRPr lang="tr-TR" smtClean="0">
              <a:latin typeface="Arial" pitchFamily="34" charset="0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r-TR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2E29A02-C33B-44BD-9A8D-789B23909153}" type="slidenum">
              <a:rPr lang="tr-TR" smtClean="0">
                <a:latin typeface="Arial" pitchFamily="34" charset="0"/>
              </a:rPr>
              <a:pPr/>
              <a:t>8</a:t>
            </a:fld>
            <a:endParaRPr lang="tr-TR" smtClean="0">
              <a:latin typeface="Arial" pitchFamily="34" charset="0"/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r-TR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EA3983C-7D17-4CF6-BA35-EF8A35E695BF}" type="slidenum">
              <a:rPr lang="tr-TR" smtClean="0">
                <a:latin typeface="Arial" pitchFamily="34" charset="0"/>
              </a:rPr>
              <a:pPr/>
              <a:t>9</a:t>
            </a:fld>
            <a:endParaRPr lang="tr-TR" smtClean="0">
              <a:latin typeface="Arial" pitchFamily="34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r-TR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-3222625" y="304800"/>
            <a:ext cx="11909425" cy="4724400"/>
            <a:chOff x="-2030" y="192"/>
            <a:chExt cx="7502" cy="2976"/>
          </a:xfrm>
        </p:grpSpPr>
        <p:sp>
          <p:nvSpPr>
            <p:cNvPr id="5" name="Line 3"/>
            <p:cNvSpPr>
              <a:spLocks noChangeShapeType="1"/>
            </p:cNvSpPr>
            <p:nvPr/>
          </p:nvSpPr>
          <p:spPr bwMode="auto">
            <a:xfrm>
              <a:off x="912" y="1584"/>
              <a:ext cx="45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ctr">
                <a:defRPr/>
              </a:pPr>
              <a:endParaRPr lang="tr-TR">
                <a:cs typeface="+mn-cs"/>
              </a:endParaRPr>
            </a:p>
          </p:txBody>
        </p:sp>
        <p:sp>
          <p:nvSpPr>
            <p:cNvPr id="6" name="AutoShape 4"/>
            <p:cNvSpPr>
              <a:spLocks noChangeArrowheads="1"/>
            </p:cNvSpPr>
            <p:nvPr/>
          </p:nvSpPr>
          <p:spPr bwMode="auto">
            <a:xfrm>
              <a:off x="-1584" y="864"/>
              <a:ext cx="2304" cy="2304"/>
            </a:xfrm>
            <a:custGeom>
              <a:avLst/>
              <a:gdLst>
                <a:gd name="G0" fmla="+- 12083 0 0"/>
                <a:gd name="G1" fmla="+- -32000 0 0"/>
                <a:gd name="G2" fmla="+- 32000 0 0"/>
                <a:gd name="T0" fmla="*/ 32000 32000  1"/>
                <a:gd name="T1" fmla="*/ G0 G0  1"/>
                <a:gd name="T2" fmla="+- 0 T0 T1"/>
                <a:gd name="T3" fmla="sqrt T2"/>
                <a:gd name="G3" fmla="*/ 32000 T3 32000"/>
                <a:gd name="T4" fmla="*/ 32000 32000  1"/>
                <a:gd name="T5" fmla="*/ G1 G1  1"/>
                <a:gd name="T6" fmla="+- 0 T4 T5"/>
                <a:gd name="T7" fmla="sqrt T6"/>
                <a:gd name="G4" fmla="*/ 32000 T7 32000"/>
                <a:gd name="T8" fmla="*/ 32000 32000  1"/>
                <a:gd name="T9" fmla="*/ G2 G2  1"/>
                <a:gd name="T10" fmla="+- 0 T8 T9"/>
                <a:gd name="T11" fmla="sqrt T10"/>
                <a:gd name="G5" fmla="*/ 32000 T11 32000"/>
                <a:gd name="G6" fmla="+- 0 0 G3"/>
                <a:gd name="G7" fmla="+- 0 0 G4"/>
                <a:gd name="G8" fmla="+- 0 0 G5"/>
                <a:gd name="G9" fmla="+- 0 G4 G0"/>
                <a:gd name="G10" fmla="?: G9 G4 G0"/>
                <a:gd name="G11" fmla="?: G9 G1 G6"/>
                <a:gd name="G12" fmla="+- 0 G5 G0"/>
                <a:gd name="G13" fmla="?: G12 G5 G0"/>
                <a:gd name="G14" fmla="?: G12 G2 G3"/>
                <a:gd name="G15" fmla="+- G11 0 1"/>
                <a:gd name="G16" fmla="+- G14 1 0"/>
                <a:gd name="G17" fmla="+- 0 G14 G3"/>
                <a:gd name="G18" fmla="?: G17 G8 G13"/>
                <a:gd name="G19" fmla="?: G17 G0 G13"/>
                <a:gd name="G20" fmla="?: G17 G3 G16"/>
                <a:gd name="G21" fmla="+- 0 G6 G11"/>
                <a:gd name="G22" fmla="?: G21 G7 G10"/>
                <a:gd name="G23" fmla="?: G21 G0 G10"/>
                <a:gd name="G24" fmla="?: G21 G6 G15"/>
                <a:gd name="G25" fmla="min G10 G13"/>
                <a:gd name="G26" fmla="max G8 G7"/>
                <a:gd name="G27" fmla="max G26 G0"/>
                <a:gd name="T12" fmla="+- 0 G27 -32000"/>
                <a:gd name="T13" fmla="*/ T12 w 64000"/>
                <a:gd name="T14" fmla="+- 0 G11 -32000"/>
                <a:gd name="T15" fmla="*/ G11 h 64000"/>
                <a:gd name="T16" fmla="+- 0 G25 -32000"/>
                <a:gd name="T17" fmla="*/ T16 w 64000"/>
                <a:gd name="T18" fmla="+- 0 G14 -32000"/>
                <a:gd name="T19" fmla="*/ G14 h 64000"/>
              </a:gdLst>
              <a:ahLst/>
              <a:cxnLst>
                <a:cxn ang="0">
                  <a:pos x="44083" y="2368"/>
                </a:cxn>
                <a:cxn ang="0">
                  <a:pos x="64000" y="32000"/>
                </a:cxn>
                <a:cxn ang="0">
                  <a:pos x="44083" y="61631"/>
                </a:cxn>
                <a:cxn ang="0">
                  <a:pos x="44083" y="61631"/>
                </a:cxn>
                <a:cxn ang="0">
                  <a:pos x="44082" y="61631"/>
                </a:cxn>
                <a:cxn ang="0">
                  <a:pos x="44083" y="61632"/>
                </a:cxn>
                <a:cxn ang="0">
                  <a:pos x="44083" y="2368"/>
                </a:cxn>
                <a:cxn ang="0">
                  <a:pos x="44082" y="2368"/>
                </a:cxn>
                <a:cxn ang="0">
                  <a:pos x="44083" y="2368"/>
                </a:cxn>
              </a:cxnLst>
              <a:rect l="T13" t="T15" r="T17" b="T19"/>
              <a:pathLst>
                <a:path w="64000" h="64000">
                  <a:moveTo>
                    <a:pt x="44083" y="2368"/>
                  </a:moveTo>
                  <a:cubicBezTo>
                    <a:pt x="56127" y="7280"/>
                    <a:pt x="64000" y="18993"/>
                    <a:pt x="64000" y="32000"/>
                  </a:cubicBezTo>
                  <a:cubicBezTo>
                    <a:pt x="64000" y="45006"/>
                    <a:pt x="56127" y="56719"/>
                    <a:pt x="44083" y="61631"/>
                  </a:cubicBezTo>
                  <a:cubicBezTo>
                    <a:pt x="44082" y="61631"/>
                    <a:pt x="44082" y="61631"/>
                    <a:pt x="44082" y="61631"/>
                  </a:cubicBezTo>
                  <a:lnTo>
                    <a:pt x="44083" y="61632"/>
                  </a:lnTo>
                  <a:lnTo>
                    <a:pt x="44083" y="2368"/>
                  </a:lnTo>
                  <a:lnTo>
                    <a:pt x="44082" y="2368"/>
                  </a:lnTo>
                  <a:cubicBezTo>
                    <a:pt x="44082" y="2368"/>
                    <a:pt x="44082" y="2368"/>
                    <a:pt x="44083" y="2368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tr-TR" sz="2400">
                <a:latin typeface="Times New Roman" pitchFamily="18" charset="0"/>
                <a:cs typeface="+mn-cs"/>
              </a:endParaRPr>
            </a:p>
          </p:txBody>
        </p:sp>
        <p:sp>
          <p:nvSpPr>
            <p:cNvPr id="7" name="AutoShape 5"/>
            <p:cNvSpPr>
              <a:spLocks noChangeArrowheads="1"/>
            </p:cNvSpPr>
            <p:nvPr/>
          </p:nvSpPr>
          <p:spPr bwMode="auto">
            <a:xfrm>
              <a:off x="-2030" y="192"/>
              <a:ext cx="2544" cy="2544"/>
            </a:xfrm>
            <a:custGeom>
              <a:avLst/>
              <a:gdLst>
                <a:gd name="G0" fmla="+- 18994 0 0"/>
                <a:gd name="G1" fmla="+- -30013 0 0"/>
                <a:gd name="G2" fmla="+- 32000 0 0"/>
                <a:gd name="T0" fmla="*/ 32000 32000  1"/>
                <a:gd name="T1" fmla="*/ G0 G0  1"/>
                <a:gd name="T2" fmla="+- 0 T0 T1"/>
                <a:gd name="T3" fmla="sqrt T2"/>
                <a:gd name="G3" fmla="*/ 32000 T3 32000"/>
                <a:gd name="T4" fmla="*/ 32000 32000  1"/>
                <a:gd name="T5" fmla="*/ G1 G1  1"/>
                <a:gd name="T6" fmla="+- 0 T4 T5"/>
                <a:gd name="T7" fmla="sqrt T6"/>
                <a:gd name="G4" fmla="*/ 32000 T7 32000"/>
                <a:gd name="T8" fmla="*/ 32000 32000  1"/>
                <a:gd name="T9" fmla="*/ G2 G2  1"/>
                <a:gd name="T10" fmla="+- 0 T8 T9"/>
                <a:gd name="T11" fmla="sqrt T10"/>
                <a:gd name="G5" fmla="*/ 32000 T11 32000"/>
                <a:gd name="G6" fmla="+- 0 0 G3"/>
                <a:gd name="G7" fmla="+- 0 0 G4"/>
                <a:gd name="G8" fmla="+- 0 0 G5"/>
                <a:gd name="G9" fmla="+- 0 G4 G0"/>
                <a:gd name="G10" fmla="?: G9 G4 G0"/>
                <a:gd name="G11" fmla="?: G9 G1 G6"/>
                <a:gd name="G12" fmla="+- 0 G5 G0"/>
                <a:gd name="G13" fmla="?: G12 G5 G0"/>
                <a:gd name="G14" fmla="?: G12 G2 G3"/>
                <a:gd name="G15" fmla="+- G11 0 1"/>
                <a:gd name="G16" fmla="+- G14 1 0"/>
                <a:gd name="G17" fmla="+- 0 G14 G3"/>
                <a:gd name="G18" fmla="?: G17 G8 G13"/>
                <a:gd name="G19" fmla="?: G17 G0 G13"/>
                <a:gd name="G20" fmla="?: G17 G3 G16"/>
                <a:gd name="G21" fmla="+- 0 G6 G11"/>
                <a:gd name="G22" fmla="?: G21 G7 G10"/>
                <a:gd name="G23" fmla="?: G21 G0 G10"/>
                <a:gd name="G24" fmla="?: G21 G6 G15"/>
                <a:gd name="G25" fmla="min G10 G13"/>
                <a:gd name="G26" fmla="max G8 G7"/>
                <a:gd name="G27" fmla="max G26 G0"/>
                <a:gd name="T12" fmla="+- 0 G27 -32000"/>
                <a:gd name="T13" fmla="*/ T12 w 64000"/>
                <a:gd name="T14" fmla="+- 0 G11 -32000"/>
                <a:gd name="T15" fmla="*/ G11 h 64000"/>
                <a:gd name="T16" fmla="+- 0 G25 -32000"/>
                <a:gd name="T17" fmla="*/ T16 w 64000"/>
                <a:gd name="T18" fmla="+- 0 G14 -32000"/>
                <a:gd name="T19" fmla="*/ G14 h 64000"/>
              </a:gdLst>
              <a:ahLst/>
              <a:cxnLst>
                <a:cxn ang="0">
                  <a:pos x="50994" y="6246"/>
                </a:cxn>
                <a:cxn ang="0">
                  <a:pos x="64000" y="32000"/>
                </a:cxn>
                <a:cxn ang="0">
                  <a:pos x="50994" y="57753"/>
                </a:cxn>
                <a:cxn ang="0">
                  <a:pos x="50994" y="57753"/>
                </a:cxn>
                <a:cxn ang="0">
                  <a:pos x="50993" y="57753"/>
                </a:cxn>
                <a:cxn ang="0">
                  <a:pos x="50994" y="57754"/>
                </a:cxn>
                <a:cxn ang="0">
                  <a:pos x="50994" y="6246"/>
                </a:cxn>
                <a:cxn ang="0">
                  <a:pos x="50993" y="6246"/>
                </a:cxn>
                <a:cxn ang="0">
                  <a:pos x="50994" y="6246"/>
                </a:cxn>
              </a:cxnLst>
              <a:rect l="T13" t="T15" r="T17" b="T19"/>
              <a:pathLst>
                <a:path w="64000" h="64000">
                  <a:moveTo>
                    <a:pt x="50994" y="6246"/>
                  </a:moveTo>
                  <a:cubicBezTo>
                    <a:pt x="59172" y="12279"/>
                    <a:pt x="64000" y="21837"/>
                    <a:pt x="64000" y="32000"/>
                  </a:cubicBezTo>
                  <a:cubicBezTo>
                    <a:pt x="64000" y="42162"/>
                    <a:pt x="59172" y="51720"/>
                    <a:pt x="50994" y="57753"/>
                  </a:cubicBezTo>
                  <a:cubicBezTo>
                    <a:pt x="50993" y="57753"/>
                    <a:pt x="50993" y="57753"/>
                    <a:pt x="50993" y="57753"/>
                  </a:cubicBezTo>
                  <a:lnTo>
                    <a:pt x="50994" y="57754"/>
                  </a:lnTo>
                  <a:lnTo>
                    <a:pt x="50994" y="6246"/>
                  </a:lnTo>
                  <a:lnTo>
                    <a:pt x="50993" y="6246"/>
                  </a:lnTo>
                  <a:cubicBezTo>
                    <a:pt x="50993" y="6246"/>
                    <a:pt x="50993" y="6246"/>
                    <a:pt x="50994" y="6246"/>
                  </a:cubicBezTo>
                  <a:close/>
                </a:path>
              </a:pathLst>
            </a:cu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tr-TR">
                <a:latin typeface="Arial" charset="0"/>
                <a:cs typeface="+mn-cs"/>
              </a:endParaRPr>
            </a:p>
          </p:txBody>
        </p:sp>
      </p:grpSp>
      <p:sp>
        <p:nvSpPr>
          <p:cNvPr id="61446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443038" y="985838"/>
            <a:ext cx="7239000" cy="1444625"/>
          </a:xfrm>
        </p:spPr>
        <p:txBody>
          <a:bodyPr/>
          <a:lstStyle>
            <a:lvl1pPr>
              <a:defRPr sz="40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443038" y="3427413"/>
            <a:ext cx="72390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tr-TR"/>
              <a:t>Asıl alt başlık stilini düzenlemek için tıklatın</a:t>
            </a:r>
          </a:p>
        </p:txBody>
      </p:sp>
      <p:sp>
        <p:nvSpPr>
          <p:cNvPr id="8" name="Rectangle 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Yazılım Mühendisliği</a:t>
            </a:r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FCD666-4C13-4C65-8E2F-A92075BFFE51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Ovr>
    <a:masterClrMapping/>
  </p:clrMapOvr>
  <p:transition spd="med"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Yazılım Mühendisliği</a:t>
            </a: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894BE3-2862-49D7-8193-B6EE0A8ABEF4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Ovr>
    <a:masterClrMapping/>
  </p:clrMapOvr>
  <p:transition spd="med"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856413" y="301625"/>
            <a:ext cx="1827212" cy="564038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1370013" y="301625"/>
            <a:ext cx="5334000" cy="5640388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Yazılım Mühendisliği</a:t>
            </a: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51E318-7042-46AC-9344-1AC8A20ADCE8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Ovr>
    <a:masterClrMapping/>
  </p:clrMapOvr>
  <p:transition spd="med"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Yazılım Mühendisliği</a:t>
            </a: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70DB4A-CAD7-420D-AA63-FB514892A5CC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Ovr>
    <a:masterClrMapping/>
  </p:clrMapOvr>
  <p:transition spd="med"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Yazılım Mühendisliği</a:t>
            </a: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95289A-4022-4A18-9DDB-42F57B9E5EE4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Ovr>
    <a:masterClrMapping/>
  </p:clrMapOvr>
  <p:transition spd="med"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1370013" y="1827213"/>
            <a:ext cx="3579812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5102225" y="1827213"/>
            <a:ext cx="35814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Yazılım Mühendisliği</a:t>
            </a:r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A26129-EEBC-4A8C-9578-C8DEF8D96E6C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Ovr>
    <a:masterClrMapping/>
  </p:clrMapOvr>
  <p:transition spd="med"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Yazılım Mühendisliği</a:t>
            </a:r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98184B-B811-4E90-B0CB-FD0485257AED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Ovr>
    <a:masterClrMapping/>
  </p:clrMapOvr>
  <p:transition spd="med"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Yazılım Mühendisliği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57A4F8-3776-4C03-92FB-048D6C03603A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Ovr>
    <a:masterClrMapping/>
  </p:clrMapOvr>
  <p:transition spd="med"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Yazılım Mühendisliği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80D5C9-4FFB-4D25-A810-FD58F63224C9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Ovr>
    <a:masterClrMapping/>
  </p:clrMapOvr>
  <p:transition spd="med"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Yazılım Mühendisliği</a:t>
            </a:r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424E58-D1B4-404E-A508-EE3CC77E2702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Ovr>
    <a:masterClrMapping/>
  </p:clrMapOvr>
  <p:transition spd="med"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tr-TR" noProof="0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Yazılım Mühendisliği</a:t>
            </a:r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46B80F-3488-43A3-9E49-89B0412E2614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Ovr>
    <a:masterClrMapping/>
  </p:clrMapOvr>
  <p:transition spd="med"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-3238500" y="0"/>
            <a:ext cx="11925300" cy="3810000"/>
            <a:chOff x="-2040" y="0"/>
            <a:chExt cx="7512" cy="2400"/>
          </a:xfrm>
        </p:grpSpPr>
        <p:sp>
          <p:nvSpPr>
            <p:cNvPr id="60419" name="AutoShape 3"/>
            <p:cNvSpPr>
              <a:spLocks noChangeArrowheads="1"/>
            </p:cNvSpPr>
            <p:nvPr/>
          </p:nvSpPr>
          <p:spPr bwMode="auto">
            <a:xfrm>
              <a:off x="-2040" y="432"/>
              <a:ext cx="2592" cy="1968"/>
            </a:xfrm>
            <a:custGeom>
              <a:avLst/>
              <a:gdLst>
                <a:gd name="G0" fmla="+- 18296 0 0"/>
                <a:gd name="G1" fmla="+- -30880 0 0"/>
                <a:gd name="G2" fmla="+- 31512 0 0"/>
                <a:gd name="T0" fmla="*/ 32000 32000  1"/>
                <a:gd name="T1" fmla="*/ G0 G0  1"/>
                <a:gd name="T2" fmla="+- 0 T0 T1"/>
                <a:gd name="T3" fmla="sqrt T2"/>
                <a:gd name="G3" fmla="*/ 32000 T3 32000"/>
                <a:gd name="T4" fmla="*/ 32000 32000  1"/>
                <a:gd name="T5" fmla="*/ G1 G1  1"/>
                <a:gd name="T6" fmla="+- 0 T4 T5"/>
                <a:gd name="T7" fmla="sqrt T6"/>
                <a:gd name="G4" fmla="*/ 32000 T7 32000"/>
                <a:gd name="T8" fmla="*/ 32000 32000  1"/>
                <a:gd name="T9" fmla="*/ G2 G2  1"/>
                <a:gd name="T10" fmla="+- 0 T8 T9"/>
                <a:gd name="T11" fmla="sqrt T10"/>
                <a:gd name="G5" fmla="*/ 32000 T11 32000"/>
                <a:gd name="G6" fmla="+- 0 0 G3"/>
                <a:gd name="G7" fmla="+- 0 0 G4"/>
                <a:gd name="G8" fmla="+- 0 0 G5"/>
                <a:gd name="G9" fmla="+- 0 G4 G0"/>
                <a:gd name="G10" fmla="?: G9 G4 G0"/>
                <a:gd name="G11" fmla="?: G9 G1 G6"/>
                <a:gd name="G12" fmla="+- 0 G5 G0"/>
                <a:gd name="G13" fmla="?: G12 G5 G0"/>
                <a:gd name="G14" fmla="?: G12 G2 G3"/>
                <a:gd name="G15" fmla="+- G11 0 1"/>
                <a:gd name="G16" fmla="+- G14 1 0"/>
                <a:gd name="G17" fmla="+- 0 G14 G3"/>
                <a:gd name="G18" fmla="?: G17 G8 G13"/>
                <a:gd name="G19" fmla="?: G17 G0 G13"/>
                <a:gd name="G20" fmla="?: G17 G3 G16"/>
                <a:gd name="G21" fmla="+- 0 G6 G11"/>
                <a:gd name="G22" fmla="?: G21 G7 G10"/>
                <a:gd name="G23" fmla="?: G21 G0 G10"/>
                <a:gd name="G24" fmla="?: G21 G6 G15"/>
                <a:gd name="G25" fmla="min G10 G13"/>
                <a:gd name="G26" fmla="max G8 G7"/>
                <a:gd name="G27" fmla="max G26 G0"/>
                <a:gd name="T12" fmla="+- 0 G27 -32000"/>
                <a:gd name="T13" fmla="*/ T12 w 64000"/>
                <a:gd name="T14" fmla="+- 0 G11 -32000"/>
                <a:gd name="T15" fmla="*/ G11 h 64000"/>
                <a:gd name="T16" fmla="+- 0 G25 -32000"/>
                <a:gd name="T17" fmla="*/ T16 w 64000"/>
                <a:gd name="T18" fmla="+- 0 G14 -32000"/>
                <a:gd name="T19" fmla="*/ G14 h 64000"/>
              </a:gdLst>
              <a:ahLst/>
              <a:cxnLst>
                <a:cxn ang="0">
                  <a:pos x="50296" y="5746"/>
                </a:cxn>
                <a:cxn ang="0">
                  <a:pos x="64000" y="32000"/>
                </a:cxn>
                <a:cxn ang="0">
                  <a:pos x="50296" y="58253"/>
                </a:cxn>
                <a:cxn ang="0">
                  <a:pos x="50296" y="58253"/>
                </a:cxn>
                <a:cxn ang="0">
                  <a:pos x="50295" y="58253"/>
                </a:cxn>
                <a:cxn ang="0">
                  <a:pos x="50296" y="58254"/>
                </a:cxn>
                <a:cxn ang="0">
                  <a:pos x="50296" y="5746"/>
                </a:cxn>
                <a:cxn ang="0">
                  <a:pos x="50295" y="5746"/>
                </a:cxn>
                <a:cxn ang="0">
                  <a:pos x="50296" y="5746"/>
                </a:cxn>
              </a:cxnLst>
              <a:rect l="T13" t="T15" r="T17" b="T19"/>
              <a:pathLst>
                <a:path w="64000" h="64000">
                  <a:moveTo>
                    <a:pt x="50296" y="5746"/>
                  </a:moveTo>
                  <a:cubicBezTo>
                    <a:pt x="58882" y="11730"/>
                    <a:pt x="64000" y="21534"/>
                    <a:pt x="64000" y="32000"/>
                  </a:cubicBezTo>
                  <a:cubicBezTo>
                    <a:pt x="64000" y="42465"/>
                    <a:pt x="58882" y="52269"/>
                    <a:pt x="50296" y="58253"/>
                  </a:cubicBezTo>
                  <a:cubicBezTo>
                    <a:pt x="50296" y="58253"/>
                    <a:pt x="50296" y="58253"/>
                    <a:pt x="50295" y="58253"/>
                  </a:cubicBezTo>
                  <a:lnTo>
                    <a:pt x="50296" y="58254"/>
                  </a:lnTo>
                  <a:lnTo>
                    <a:pt x="50296" y="5746"/>
                  </a:lnTo>
                  <a:lnTo>
                    <a:pt x="50295" y="5746"/>
                  </a:lnTo>
                  <a:cubicBezTo>
                    <a:pt x="50296" y="5746"/>
                    <a:pt x="50296" y="5746"/>
                    <a:pt x="50296" y="5746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tr-TR" sz="2400">
                <a:latin typeface="Times New Roman" pitchFamily="18" charset="0"/>
                <a:cs typeface="+mn-cs"/>
              </a:endParaRPr>
            </a:p>
          </p:txBody>
        </p:sp>
        <p:sp>
          <p:nvSpPr>
            <p:cNvPr id="60420" name="AutoShape 4"/>
            <p:cNvSpPr>
              <a:spLocks noChangeArrowheads="1"/>
            </p:cNvSpPr>
            <p:nvPr/>
          </p:nvSpPr>
          <p:spPr bwMode="auto">
            <a:xfrm>
              <a:off x="-1528" y="0"/>
              <a:ext cx="1949" cy="1987"/>
            </a:xfrm>
            <a:custGeom>
              <a:avLst/>
              <a:gdLst>
                <a:gd name="G0" fmla="+- 18077 0 0"/>
                <a:gd name="G1" fmla="+- -30880 0 0"/>
                <a:gd name="G2" fmla="+- 32000 0 0"/>
                <a:gd name="T0" fmla="*/ 32000 32000  1"/>
                <a:gd name="T1" fmla="*/ G0 G0  1"/>
                <a:gd name="T2" fmla="+- 0 T0 T1"/>
                <a:gd name="T3" fmla="sqrt T2"/>
                <a:gd name="G3" fmla="*/ 32000 T3 32000"/>
                <a:gd name="T4" fmla="*/ 32000 32000  1"/>
                <a:gd name="T5" fmla="*/ G1 G1  1"/>
                <a:gd name="T6" fmla="+- 0 T4 T5"/>
                <a:gd name="T7" fmla="sqrt T6"/>
                <a:gd name="G4" fmla="*/ 32000 T7 32000"/>
                <a:gd name="T8" fmla="*/ 32000 32000  1"/>
                <a:gd name="T9" fmla="*/ G2 G2  1"/>
                <a:gd name="T10" fmla="+- 0 T8 T9"/>
                <a:gd name="T11" fmla="sqrt T10"/>
                <a:gd name="G5" fmla="*/ 32000 T11 32000"/>
                <a:gd name="G6" fmla="+- 0 0 G3"/>
                <a:gd name="G7" fmla="+- 0 0 G4"/>
                <a:gd name="G8" fmla="+- 0 0 G5"/>
                <a:gd name="G9" fmla="+- 0 G4 G0"/>
                <a:gd name="G10" fmla="?: G9 G4 G0"/>
                <a:gd name="G11" fmla="?: G9 G1 G6"/>
                <a:gd name="G12" fmla="+- 0 G5 G0"/>
                <a:gd name="G13" fmla="?: G12 G5 G0"/>
                <a:gd name="G14" fmla="?: G12 G2 G3"/>
                <a:gd name="G15" fmla="+- G11 0 1"/>
                <a:gd name="G16" fmla="+- G14 1 0"/>
                <a:gd name="G17" fmla="+- 0 G14 G3"/>
                <a:gd name="G18" fmla="?: G17 G8 G13"/>
                <a:gd name="G19" fmla="?: G17 G0 G13"/>
                <a:gd name="G20" fmla="?: G17 G3 G16"/>
                <a:gd name="G21" fmla="+- 0 G6 G11"/>
                <a:gd name="G22" fmla="?: G21 G7 G10"/>
                <a:gd name="G23" fmla="?: G21 G0 G10"/>
                <a:gd name="G24" fmla="?: G21 G6 G15"/>
                <a:gd name="G25" fmla="min G10 G13"/>
                <a:gd name="G26" fmla="max G8 G7"/>
                <a:gd name="G27" fmla="max G26 G0"/>
                <a:gd name="T12" fmla="+- 0 G27 -32000"/>
                <a:gd name="T13" fmla="*/ T12 w 64000"/>
                <a:gd name="T14" fmla="+- 0 G11 -32000"/>
                <a:gd name="T15" fmla="*/ G11 h 64000"/>
                <a:gd name="T16" fmla="+- 0 G25 -32000"/>
                <a:gd name="T17" fmla="*/ T16 w 64000"/>
                <a:gd name="T18" fmla="+- 0 G14 -32000"/>
                <a:gd name="T19" fmla="*/ G14 h 64000"/>
              </a:gdLst>
              <a:ahLst/>
              <a:cxnLst>
                <a:cxn ang="0">
                  <a:pos x="50077" y="5595"/>
                </a:cxn>
                <a:cxn ang="0">
                  <a:pos x="64000" y="32000"/>
                </a:cxn>
                <a:cxn ang="0">
                  <a:pos x="50077" y="58404"/>
                </a:cxn>
                <a:cxn ang="0">
                  <a:pos x="50077" y="58404"/>
                </a:cxn>
                <a:cxn ang="0">
                  <a:pos x="50076" y="58404"/>
                </a:cxn>
                <a:cxn ang="0">
                  <a:pos x="50077" y="58405"/>
                </a:cxn>
                <a:cxn ang="0">
                  <a:pos x="50077" y="5595"/>
                </a:cxn>
                <a:cxn ang="0">
                  <a:pos x="50076" y="5595"/>
                </a:cxn>
                <a:cxn ang="0">
                  <a:pos x="50077" y="5595"/>
                </a:cxn>
              </a:cxnLst>
              <a:rect l="T13" t="T15" r="T17" b="T19"/>
              <a:pathLst>
                <a:path w="64000" h="64000">
                  <a:moveTo>
                    <a:pt x="50077" y="5595"/>
                  </a:moveTo>
                  <a:cubicBezTo>
                    <a:pt x="58790" y="11560"/>
                    <a:pt x="64000" y="21440"/>
                    <a:pt x="64000" y="32000"/>
                  </a:cubicBezTo>
                  <a:cubicBezTo>
                    <a:pt x="64000" y="42559"/>
                    <a:pt x="58790" y="52439"/>
                    <a:pt x="50077" y="58404"/>
                  </a:cubicBezTo>
                  <a:cubicBezTo>
                    <a:pt x="50077" y="58404"/>
                    <a:pt x="50077" y="58404"/>
                    <a:pt x="50076" y="58404"/>
                  </a:cubicBezTo>
                  <a:lnTo>
                    <a:pt x="50077" y="58405"/>
                  </a:lnTo>
                  <a:lnTo>
                    <a:pt x="50077" y="5595"/>
                  </a:lnTo>
                  <a:lnTo>
                    <a:pt x="50076" y="5595"/>
                  </a:lnTo>
                  <a:cubicBezTo>
                    <a:pt x="50077" y="5595"/>
                    <a:pt x="50077" y="5595"/>
                    <a:pt x="50077" y="5595"/>
                  </a:cubicBezTo>
                  <a:close/>
                </a:path>
              </a:pathLst>
            </a:cu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tr-TR">
                <a:latin typeface="Arial" charset="0"/>
                <a:cs typeface="+mn-cs"/>
              </a:endParaRPr>
            </a:p>
          </p:txBody>
        </p:sp>
        <p:sp>
          <p:nvSpPr>
            <p:cNvPr id="60421" name="Line 5"/>
            <p:cNvSpPr>
              <a:spLocks noChangeShapeType="1"/>
            </p:cNvSpPr>
            <p:nvPr/>
          </p:nvSpPr>
          <p:spPr bwMode="auto">
            <a:xfrm>
              <a:off x="864" y="960"/>
              <a:ext cx="46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ctr">
                <a:defRPr/>
              </a:pPr>
              <a:endParaRPr lang="tr-TR">
                <a:cs typeface="+mn-cs"/>
              </a:endParaRPr>
            </a:p>
          </p:txBody>
        </p:sp>
      </p:grpSp>
      <p:sp>
        <p:nvSpPr>
          <p:cNvPr id="1027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370013" y="301625"/>
            <a:ext cx="731361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tr-TR" smtClean="0"/>
              <a:t>Asıl başlık stili için tıklatın</a:t>
            </a:r>
          </a:p>
        </p:txBody>
      </p:sp>
      <p:sp>
        <p:nvSpPr>
          <p:cNvPr id="1028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70013" y="1827213"/>
            <a:ext cx="7313612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</a:p>
        </p:txBody>
      </p:sp>
      <p:sp>
        <p:nvSpPr>
          <p:cNvPr id="60424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cs typeface="+mn-cs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0425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cs typeface="+mn-cs"/>
              </a:defRPr>
            </a:lvl1pPr>
          </a:lstStyle>
          <a:p>
            <a:pPr>
              <a:defRPr/>
            </a:pPr>
            <a:r>
              <a:rPr lang="tr-TR"/>
              <a:t>Yazılım Mühendisliği</a:t>
            </a:r>
          </a:p>
        </p:txBody>
      </p:sp>
      <p:sp>
        <p:nvSpPr>
          <p:cNvPr id="60426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E9AD16C6-B79B-4056-91B8-3ADC70AC8A6F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transition spd="med">
    <p:fade thruBlk="1"/>
  </p:transition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¡"/>
        <a:defRPr sz="29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25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¡"/>
        <a:defRPr sz="22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19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9"/>
          <p:cNvSpPr>
            <a:spLocks noGrp="1" noChangeArrowheads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tr-TR" smtClean="0"/>
              <a:t>Yazılım Mühendisliği</a:t>
            </a:r>
          </a:p>
        </p:txBody>
      </p:sp>
      <p:sp>
        <p:nvSpPr>
          <p:cNvPr id="3075" name="Rectangle 10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A5CB161-35DE-412B-ABF4-B4314B8E54B1}" type="slidenum">
              <a:rPr lang="tr-TR" smtClean="0"/>
              <a:pPr/>
              <a:t>1</a:t>
            </a:fld>
            <a:endParaRPr lang="tr-TR" smtClean="0"/>
          </a:p>
        </p:txBody>
      </p:sp>
      <p:sp>
        <p:nvSpPr>
          <p:cNvPr id="3076" name="Rectangle 38"/>
          <p:cNvSpPr>
            <a:spLocks noChangeArrowheads="1"/>
          </p:cNvSpPr>
          <p:nvPr/>
        </p:nvSpPr>
        <p:spPr bwMode="auto">
          <a:xfrm>
            <a:off x="1371600" y="2286000"/>
            <a:ext cx="7391400" cy="3810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tr-TR"/>
          </a:p>
        </p:txBody>
      </p:sp>
      <p:grpSp>
        <p:nvGrpSpPr>
          <p:cNvPr id="3077" name="Group 50"/>
          <p:cNvGrpSpPr>
            <a:grpSpLocks/>
          </p:cNvGrpSpPr>
          <p:nvPr/>
        </p:nvGrpSpPr>
        <p:grpSpPr bwMode="auto">
          <a:xfrm>
            <a:off x="1828800" y="1295400"/>
            <a:ext cx="6096000" cy="4267200"/>
            <a:chOff x="1200" y="576"/>
            <a:chExt cx="3792" cy="3038"/>
          </a:xfrm>
        </p:grpSpPr>
        <p:pic>
          <p:nvPicPr>
            <p:cNvPr id="4143" name="Picture 47" descr="j0240695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200" y="576"/>
              <a:ext cx="3792" cy="3038"/>
            </a:xfrm>
            <a:prstGeom prst="rect">
              <a:avLst/>
            </a:prstGeom>
            <a:noFill/>
            <a:effectLst>
              <a:outerShdw dist="107763" dir="18900000" algn="ctr" rotWithShape="0">
                <a:srgbClr val="808080">
                  <a:alpha val="50000"/>
                </a:srgbClr>
              </a:outerShdw>
            </a:effectLst>
          </p:spPr>
        </p:pic>
        <p:sp>
          <p:nvSpPr>
            <p:cNvPr id="4145" name="Rectangle 49"/>
            <p:cNvSpPr>
              <a:spLocks noChangeArrowheads="1"/>
            </p:cNvSpPr>
            <p:nvPr/>
          </p:nvSpPr>
          <p:spPr bwMode="auto">
            <a:xfrm>
              <a:off x="1200" y="576"/>
              <a:ext cx="3792" cy="3024"/>
            </a:xfrm>
            <a:prstGeom prst="rect">
              <a:avLst/>
            </a:prstGeom>
            <a:solidFill>
              <a:schemeClr val="tx2">
                <a:alpha val="46001"/>
              </a:schemeClr>
            </a:solidFill>
            <a:ln w="9525" algn="ctr">
              <a:noFill/>
              <a:miter lim="800000"/>
              <a:headEnd/>
              <a:tailEnd/>
            </a:ln>
            <a:effectLst>
              <a:outerShdw dist="107763" dir="189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endParaRPr lang="tr-TR" b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cs typeface="+mn-cs"/>
              </a:endParaRPr>
            </a:p>
          </p:txBody>
        </p:sp>
      </p:grpSp>
      <p:sp>
        <p:nvSpPr>
          <p:cNvPr id="3078" name="Rectangle 5"/>
          <p:cNvSpPr>
            <a:spLocks noChangeArrowheads="1"/>
          </p:cNvSpPr>
          <p:nvPr/>
        </p:nvSpPr>
        <p:spPr bwMode="auto">
          <a:xfrm>
            <a:off x="533400" y="3581400"/>
            <a:ext cx="59436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ctr"/>
            <a:r>
              <a:rPr lang="tr-TR" sz="6600" b="1">
                <a:solidFill>
                  <a:schemeClr val="bg1"/>
                </a:solidFill>
                <a:latin typeface="Viner Hand ITC" pitchFamily="66" charset="0"/>
              </a:rPr>
              <a:t>Yazılım </a:t>
            </a:r>
            <a:br>
              <a:rPr lang="tr-TR" sz="6600" b="1">
                <a:solidFill>
                  <a:schemeClr val="bg1"/>
                </a:solidFill>
                <a:latin typeface="Viner Hand ITC" pitchFamily="66" charset="0"/>
              </a:rPr>
            </a:br>
            <a:r>
              <a:rPr lang="tr-TR" sz="6600" b="1">
                <a:solidFill>
                  <a:schemeClr val="bg1"/>
                </a:solidFill>
                <a:latin typeface="Viner Hand ITC" pitchFamily="66" charset="0"/>
              </a:rPr>
              <a:t>Bakımı</a:t>
            </a: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9"/>
          <p:cNvSpPr>
            <a:spLocks noGrp="1" noChangeArrowheads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tr-TR" smtClean="0"/>
              <a:t>Yazılım Mühendisliği</a:t>
            </a:r>
          </a:p>
        </p:txBody>
      </p:sp>
      <p:sp>
        <p:nvSpPr>
          <p:cNvPr id="12291" name="Rectangle 10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08658AA-0146-4020-9323-17D786E88E48}" type="slidenum">
              <a:rPr lang="tr-TR" smtClean="0"/>
              <a:pPr/>
              <a:t>10</a:t>
            </a:fld>
            <a:endParaRPr lang="tr-TR" smtClean="0"/>
          </a:p>
        </p:txBody>
      </p:sp>
      <p:pic>
        <p:nvPicPr>
          <p:cNvPr id="12292" name="Picture 6" descr="j0285750"/>
          <p:cNvPicPr>
            <a:picLocks noChangeAspect="1" noChangeArrowheads="1"/>
          </p:cNvPicPr>
          <p:nvPr/>
        </p:nvPicPr>
        <p:blipFill>
          <a:blip r:embed="rId3">
            <a:lum bright="72000" contrast="-70000"/>
          </a:blip>
          <a:srcRect/>
          <a:stretch>
            <a:fillRect/>
          </a:stretch>
        </p:blipFill>
        <p:spPr bwMode="auto">
          <a:xfrm>
            <a:off x="2438400" y="1752600"/>
            <a:ext cx="5867400" cy="3605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93" name="Rectangle 2"/>
          <p:cNvSpPr>
            <a:spLocks noChangeArrowheads="1"/>
          </p:cNvSpPr>
          <p:nvPr/>
        </p:nvSpPr>
        <p:spPr bwMode="auto">
          <a:xfrm>
            <a:off x="1371600" y="2438400"/>
            <a:ext cx="7391400" cy="1524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tr-TR"/>
          </a:p>
        </p:txBody>
      </p:sp>
      <p:sp>
        <p:nvSpPr>
          <p:cNvPr id="1229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990600"/>
            <a:ext cx="7391400" cy="5486400"/>
          </a:xfrm>
        </p:spPr>
        <p:txBody>
          <a:bodyPr/>
          <a:lstStyle/>
          <a:p>
            <a:pPr marL="323850" indent="-323850" algn="just" eaLnBrk="1" hangingPunct="1">
              <a:lnSpc>
                <a:spcPct val="80000"/>
              </a:lnSpc>
            </a:pPr>
            <a:r>
              <a:rPr lang="tr-TR" sz="2000" b="1" smtClean="0">
                <a:solidFill>
                  <a:schemeClr val="tx2"/>
                </a:solidFill>
                <a:latin typeface="Tahoma" pitchFamily="34" charset="0"/>
              </a:rPr>
              <a:t>Bakım Sorunları : </a:t>
            </a:r>
            <a:r>
              <a:rPr lang="tr-TR" sz="1800" smtClean="0">
                <a:solidFill>
                  <a:schemeClr val="tx2"/>
                </a:solidFill>
                <a:latin typeface="Tahoma" pitchFamily="34" charset="0"/>
              </a:rPr>
              <a:t>Bakım yapılabilme özelliğinin eksikliği, bir disiplin içinde geliştirilmiş </a:t>
            </a:r>
            <a:r>
              <a:rPr lang="tr-TR" sz="1800" b="1" u="sng" smtClean="0">
                <a:solidFill>
                  <a:schemeClr val="tx2"/>
                </a:solidFill>
                <a:latin typeface="Tahoma" pitchFamily="34" charset="0"/>
              </a:rPr>
              <a:t>olmaması</a:t>
            </a:r>
            <a:r>
              <a:rPr lang="tr-TR" sz="1800" smtClean="0">
                <a:solidFill>
                  <a:schemeClr val="tx2"/>
                </a:solidFill>
                <a:latin typeface="Tahoma" pitchFamily="34" charset="0"/>
              </a:rPr>
              <a:t> sorunların asıl kaynağıdır. </a:t>
            </a:r>
            <a:endParaRPr lang="tr-TR" sz="1000" smtClean="0">
              <a:solidFill>
                <a:schemeClr val="tx2"/>
              </a:solidFill>
            </a:endParaRPr>
          </a:p>
          <a:p>
            <a:pPr marL="323850" indent="-323850" algn="just" eaLnBrk="1" hangingPunct="1">
              <a:lnSpc>
                <a:spcPct val="80000"/>
              </a:lnSpc>
              <a:buFont typeface="Wingdings" pitchFamily="2" charset="2"/>
              <a:buAutoNum type="arabicPeriod"/>
            </a:pPr>
            <a:endParaRPr lang="tr-TR" sz="1200" smtClean="0">
              <a:solidFill>
                <a:schemeClr val="tx2"/>
              </a:solidFill>
            </a:endParaRPr>
          </a:p>
          <a:p>
            <a:pPr marL="323850" indent="-323850" algn="just" eaLnBrk="1" hangingPunct="1">
              <a:lnSpc>
                <a:spcPct val="80000"/>
              </a:lnSpc>
              <a:buFont typeface="Wingdings" pitchFamily="2" charset="2"/>
              <a:buAutoNum type="arabicPeriod"/>
            </a:pPr>
            <a:endParaRPr lang="tr-TR" sz="1200" smtClean="0">
              <a:solidFill>
                <a:schemeClr val="tx2"/>
              </a:solidFill>
            </a:endParaRPr>
          </a:p>
          <a:p>
            <a:pPr marL="323850" indent="-323850" algn="just" eaLnBrk="1" hangingPunct="1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tr-TR" sz="1800" smtClean="0">
                <a:solidFill>
                  <a:schemeClr val="tx2"/>
                </a:solidFill>
              </a:rPr>
              <a:t>Çok fazla sürüm ortaya çıkması , bakımıda o  derece güçleştirir.</a:t>
            </a:r>
          </a:p>
          <a:p>
            <a:pPr marL="323850" indent="-323850" algn="just" eaLnBrk="1" hangingPunct="1">
              <a:lnSpc>
                <a:spcPct val="80000"/>
              </a:lnSpc>
              <a:buFont typeface="Wingdings" pitchFamily="2" charset="2"/>
              <a:buAutoNum type="arabicPeriod"/>
            </a:pPr>
            <a:endParaRPr lang="tr-TR" sz="1800" smtClean="0">
              <a:solidFill>
                <a:schemeClr val="tx2"/>
              </a:solidFill>
            </a:endParaRPr>
          </a:p>
          <a:p>
            <a:pPr marL="323850" indent="-323850" algn="just" eaLnBrk="1" hangingPunct="1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tr-TR" sz="1800" smtClean="0">
                <a:solidFill>
                  <a:schemeClr val="tx2"/>
                </a:solidFill>
              </a:rPr>
              <a:t>Yazılım geliştirme sürecini aynen takip etmek zaman ve işgücü açısından çoğu zaman olanaksızdır.</a:t>
            </a:r>
          </a:p>
          <a:p>
            <a:pPr marL="323850" indent="-323850" algn="just" eaLnBrk="1" hangingPunct="1">
              <a:lnSpc>
                <a:spcPct val="80000"/>
              </a:lnSpc>
              <a:buFont typeface="Wingdings" pitchFamily="2" charset="2"/>
              <a:buAutoNum type="arabicPeriod"/>
            </a:pPr>
            <a:endParaRPr lang="tr-TR" sz="1800" smtClean="0">
              <a:solidFill>
                <a:schemeClr val="tx2"/>
              </a:solidFill>
            </a:endParaRPr>
          </a:p>
          <a:p>
            <a:pPr marL="323850" indent="-323850" algn="just" eaLnBrk="1" hangingPunct="1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tr-TR" sz="1800" smtClean="0">
                <a:solidFill>
                  <a:schemeClr val="tx2"/>
                </a:solidFill>
              </a:rPr>
              <a:t>Bir başkasının yazdığı kodu anlamak genellikle çok zaman alır. Eğer belgelendirme yanında kod içindeki açıklamalar da yetersiz ise çok  ciddi sorunlar ortaya çıkar. </a:t>
            </a:r>
          </a:p>
          <a:p>
            <a:pPr marL="323850" indent="-323850" algn="just" eaLnBrk="1" hangingPunct="1">
              <a:lnSpc>
                <a:spcPct val="80000"/>
              </a:lnSpc>
              <a:buFont typeface="Wingdings" pitchFamily="2" charset="2"/>
              <a:buAutoNum type="arabicPeriod"/>
            </a:pPr>
            <a:endParaRPr lang="tr-TR" sz="1800" smtClean="0">
              <a:solidFill>
                <a:schemeClr val="tx2"/>
              </a:solidFill>
            </a:endParaRPr>
          </a:p>
          <a:p>
            <a:pPr marL="323850" indent="-323850" algn="just" eaLnBrk="1" hangingPunct="1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tr-TR" sz="1800" smtClean="0">
                <a:solidFill>
                  <a:schemeClr val="tx2"/>
                </a:solidFill>
              </a:rPr>
              <a:t>Belgelendirme yetersiz, eksik , hatalı  olabilir yada hiç olmayabilir. Bu durumda yanlızca kodu okuyup anlamak gerekecektir.</a:t>
            </a:r>
          </a:p>
          <a:p>
            <a:pPr marL="323850" indent="-323850" algn="just" eaLnBrk="1" hangingPunct="1">
              <a:lnSpc>
                <a:spcPct val="80000"/>
              </a:lnSpc>
              <a:buFont typeface="Wingdings" pitchFamily="2" charset="2"/>
              <a:buAutoNum type="arabicPeriod"/>
            </a:pPr>
            <a:endParaRPr lang="tr-TR" sz="1800" smtClean="0">
              <a:solidFill>
                <a:schemeClr val="tx2"/>
              </a:solidFill>
            </a:endParaRPr>
          </a:p>
          <a:p>
            <a:pPr marL="323850" indent="-323850" algn="just" eaLnBrk="1" hangingPunct="1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tr-TR" sz="1800" smtClean="0">
                <a:solidFill>
                  <a:schemeClr val="tx2"/>
                </a:solidFill>
              </a:rPr>
              <a:t>İşlevsel olarak modüllere ayrılmamış yazılımda değişiklik yapmak yeniden geliştirmekten daha zordur. </a:t>
            </a:r>
          </a:p>
          <a:p>
            <a:pPr marL="323850" indent="-323850" algn="just" eaLnBrk="1" hangingPunct="1">
              <a:lnSpc>
                <a:spcPct val="80000"/>
              </a:lnSpc>
            </a:pPr>
            <a:r>
              <a:rPr lang="tr-TR" sz="2000" b="1" smtClean="0">
                <a:solidFill>
                  <a:schemeClr val="tx2"/>
                </a:solidFill>
              </a:rPr>
              <a:t>        </a:t>
            </a:r>
          </a:p>
        </p:txBody>
      </p:sp>
      <p:sp>
        <p:nvSpPr>
          <p:cNvPr id="231428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14300" y="152400"/>
            <a:ext cx="2971800" cy="385763"/>
          </a:xfrm>
        </p:spPr>
        <p:txBody>
          <a:bodyPr/>
          <a:lstStyle/>
          <a:p>
            <a:pPr eaLnBrk="1" hangingPunct="1">
              <a:defRPr/>
            </a:pPr>
            <a:r>
              <a:rPr lang="tr-TR" sz="2000" b="1">
                <a:effectLst>
                  <a:outerShdw blurRad="38100" dist="38100" dir="2700000" algn="tl">
                    <a:srgbClr val="C0C0C0"/>
                  </a:outerShdw>
                </a:effectLst>
                <a:latin typeface="Marigold" pitchFamily="66" charset="-94"/>
              </a:rPr>
              <a:t>Yazılım Bakımı</a:t>
            </a:r>
          </a:p>
        </p:txBody>
      </p:sp>
      <p:sp>
        <p:nvSpPr>
          <p:cNvPr id="12296" name="Rectangle 5"/>
          <p:cNvSpPr>
            <a:spLocks noChangeArrowheads="1"/>
          </p:cNvSpPr>
          <p:nvPr/>
        </p:nvSpPr>
        <p:spPr bwMode="auto">
          <a:xfrm>
            <a:off x="2895600" y="0"/>
            <a:ext cx="6019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r>
              <a:rPr lang="tr-TR" sz="2800" b="1" baseline="30000">
                <a:solidFill>
                  <a:srgbClr val="006666"/>
                </a:solidFill>
                <a:latin typeface="Lucida Sans"/>
              </a:rPr>
              <a:t>Bakım kolaylığı</a:t>
            </a: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9"/>
          <p:cNvSpPr>
            <a:spLocks noGrp="1" noChangeArrowheads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tr-TR" smtClean="0"/>
              <a:t>Yazılım Mühendisliği</a:t>
            </a:r>
          </a:p>
        </p:txBody>
      </p:sp>
      <p:sp>
        <p:nvSpPr>
          <p:cNvPr id="13315" name="Rectangle 10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5393DBD-605D-47E0-A50E-921B2B4DC45F}" type="slidenum">
              <a:rPr lang="tr-TR" smtClean="0"/>
              <a:pPr/>
              <a:t>11</a:t>
            </a:fld>
            <a:endParaRPr lang="tr-TR" smtClean="0"/>
          </a:p>
        </p:txBody>
      </p:sp>
      <p:pic>
        <p:nvPicPr>
          <p:cNvPr id="13316" name="Picture 6" descr="j0205466"/>
          <p:cNvPicPr>
            <a:picLocks noChangeAspect="1" noChangeArrowheads="1"/>
          </p:cNvPicPr>
          <p:nvPr/>
        </p:nvPicPr>
        <p:blipFill>
          <a:blip r:embed="rId3">
            <a:lum bright="44000" contrast="-74000"/>
          </a:blip>
          <a:srcRect/>
          <a:stretch>
            <a:fillRect/>
          </a:stretch>
        </p:blipFill>
        <p:spPr bwMode="auto">
          <a:xfrm>
            <a:off x="4419600" y="1295400"/>
            <a:ext cx="4351338" cy="409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17" name="Rectangle 2"/>
          <p:cNvSpPr>
            <a:spLocks noChangeArrowheads="1"/>
          </p:cNvSpPr>
          <p:nvPr/>
        </p:nvSpPr>
        <p:spPr bwMode="auto">
          <a:xfrm>
            <a:off x="1371600" y="2438400"/>
            <a:ext cx="7391400" cy="1524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tr-TR"/>
          </a:p>
        </p:txBody>
      </p:sp>
      <p:sp>
        <p:nvSpPr>
          <p:cNvPr id="1331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1524000"/>
            <a:ext cx="7391400" cy="4953000"/>
          </a:xfrm>
        </p:spPr>
        <p:txBody>
          <a:bodyPr/>
          <a:lstStyle/>
          <a:p>
            <a:pPr marL="552450" indent="-552450" algn="just" eaLnBrk="1" hangingPunct="1">
              <a:lnSpc>
                <a:spcPct val="80000"/>
              </a:lnSpc>
            </a:pPr>
            <a:r>
              <a:rPr lang="tr-TR" sz="2000" b="1" smtClean="0">
                <a:solidFill>
                  <a:schemeClr val="tx2"/>
                </a:solidFill>
                <a:latin typeface="Tahoma" pitchFamily="34" charset="0"/>
              </a:rPr>
              <a:t>Bakımı kolaylaştırıcı bazı önlemler :</a:t>
            </a:r>
          </a:p>
          <a:p>
            <a:pPr marL="552450" indent="-552450" algn="just" eaLnBrk="1" hangingPunct="1">
              <a:lnSpc>
                <a:spcPct val="80000"/>
              </a:lnSpc>
            </a:pPr>
            <a:endParaRPr lang="tr-TR" sz="2000" b="1" smtClean="0">
              <a:solidFill>
                <a:schemeClr val="tx2"/>
              </a:solidFill>
              <a:latin typeface="Tahoma" pitchFamily="34" charset="0"/>
            </a:endParaRPr>
          </a:p>
          <a:p>
            <a:pPr marL="552450" indent="-552450" algn="just" eaLnBrk="1" hangingPunct="1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tr-TR" sz="1800" smtClean="0">
                <a:solidFill>
                  <a:schemeClr val="tx2"/>
                </a:solidFill>
                <a:latin typeface="Tahoma" pitchFamily="34" charset="0"/>
              </a:rPr>
              <a:t>Bileşen bazlı geliştirme</a:t>
            </a:r>
          </a:p>
          <a:p>
            <a:pPr marL="552450" indent="-552450" algn="just" eaLnBrk="1" hangingPunct="1">
              <a:lnSpc>
                <a:spcPct val="80000"/>
              </a:lnSpc>
              <a:buFont typeface="Wingdings" pitchFamily="2" charset="2"/>
              <a:buAutoNum type="arabicPeriod"/>
            </a:pPr>
            <a:endParaRPr lang="tr-TR" sz="1800" smtClean="0">
              <a:solidFill>
                <a:schemeClr val="tx2"/>
              </a:solidFill>
              <a:latin typeface="Tahoma" pitchFamily="34" charset="0"/>
            </a:endParaRPr>
          </a:p>
          <a:p>
            <a:pPr marL="552450" indent="-552450" algn="just" eaLnBrk="1" hangingPunct="1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tr-TR" sz="1800" smtClean="0">
                <a:solidFill>
                  <a:schemeClr val="tx2"/>
                </a:solidFill>
                <a:latin typeface="Tahoma" pitchFamily="34" charset="0"/>
              </a:rPr>
              <a:t>Tasarımı bakım kolaylığı açısından gözden geçirme</a:t>
            </a:r>
          </a:p>
          <a:p>
            <a:pPr marL="552450" indent="-552450" algn="just" eaLnBrk="1" hangingPunct="1">
              <a:lnSpc>
                <a:spcPct val="80000"/>
              </a:lnSpc>
              <a:buFont typeface="Wingdings" pitchFamily="2" charset="2"/>
              <a:buAutoNum type="arabicPeriod"/>
            </a:pPr>
            <a:endParaRPr lang="tr-TR" sz="1800" smtClean="0">
              <a:solidFill>
                <a:schemeClr val="tx2"/>
              </a:solidFill>
              <a:latin typeface="Tahoma" pitchFamily="34" charset="0"/>
            </a:endParaRPr>
          </a:p>
          <a:p>
            <a:pPr marL="552450" indent="-552450" algn="just" eaLnBrk="1" hangingPunct="1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tr-TR" sz="1800" smtClean="0">
                <a:solidFill>
                  <a:schemeClr val="tx2"/>
                </a:solidFill>
                <a:latin typeface="Tahoma" pitchFamily="34" charset="0"/>
              </a:rPr>
              <a:t>Kaynak kodu bakım kolaylığı açısından gözden geçirme</a:t>
            </a:r>
          </a:p>
          <a:p>
            <a:pPr marL="552450" indent="-552450" algn="just" eaLnBrk="1" hangingPunct="1">
              <a:lnSpc>
                <a:spcPct val="80000"/>
              </a:lnSpc>
              <a:buFont typeface="Wingdings" pitchFamily="2" charset="2"/>
              <a:buAutoNum type="arabicPeriod"/>
            </a:pPr>
            <a:endParaRPr lang="tr-TR" sz="1800" smtClean="0">
              <a:solidFill>
                <a:schemeClr val="tx2"/>
              </a:solidFill>
              <a:latin typeface="Tahoma" pitchFamily="34" charset="0"/>
            </a:endParaRPr>
          </a:p>
          <a:p>
            <a:pPr marL="552450" indent="-552450" algn="just" eaLnBrk="1" hangingPunct="1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tr-TR" sz="1800" smtClean="0">
                <a:solidFill>
                  <a:schemeClr val="tx2"/>
                </a:solidFill>
                <a:latin typeface="Tahoma" pitchFamily="34" charset="0"/>
              </a:rPr>
              <a:t>Kurumsal kodlama standartarına uyum</a:t>
            </a:r>
          </a:p>
          <a:p>
            <a:pPr marL="552450" indent="-552450" algn="just" eaLnBrk="1" hangingPunct="1">
              <a:lnSpc>
                <a:spcPct val="80000"/>
              </a:lnSpc>
              <a:buFont typeface="Wingdings" pitchFamily="2" charset="2"/>
              <a:buAutoNum type="arabicPeriod"/>
            </a:pPr>
            <a:endParaRPr lang="tr-TR" sz="1800" smtClean="0">
              <a:solidFill>
                <a:schemeClr val="tx2"/>
              </a:solidFill>
              <a:latin typeface="Tahoma" pitchFamily="34" charset="0"/>
            </a:endParaRPr>
          </a:p>
          <a:p>
            <a:pPr marL="552450" indent="-552450" algn="just" eaLnBrk="1" hangingPunct="1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tr-TR" sz="1800" smtClean="0">
                <a:solidFill>
                  <a:schemeClr val="tx2"/>
                </a:solidFill>
                <a:latin typeface="Tahoma" pitchFamily="34" charset="0"/>
              </a:rPr>
              <a:t>Ürünü geliştiren personeli bakım aşamasında da görevlendirme </a:t>
            </a:r>
          </a:p>
          <a:p>
            <a:pPr marL="552450" indent="-552450" algn="just" eaLnBrk="1" hangingPunct="1">
              <a:lnSpc>
                <a:spcPct val="80000"/>
              </a:lnSpc>
              <a:buFont typeface="Wingdings" pitchFamily="2" charset="2"/>
              <a:buAutoNum type="arabicPeriod"/>
            </a:pPr>
            <a:endParaRPr lang="tr-TR" sz="1800" smtClean="0">
              <a:solidFill>
                <a:schemeClr val="tx2"/>
              </a:solidFill>
              <a:latin typeface="Tahoma" pitchFamily="34" charset="0"/>
            </a:endParaRPr>
          </a:p>
          <a:p>
            <a:pPr marL="552450" indent="-552450" algn="just" eaLnBrk="1" hangingPunct="1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tr-TR" sz="1800" smtClean="0">
                <a:solidFill>
                  <a:schemeClr val="tx2"/>
                </a:solidFill>
                <a:latin typeface="Tahoma" pitchFamily="34" charset="0"/>
              </a:rPr>
              <a:t>Birim ve tümleştirme testleri için standart araçlar kullanma</a:t>
            </a:r>
          </a:p>
          <a:p>
            <a:pPr marL="552450" indent="-552450" algn="just" eaLnBrk="1" hangingPunct="1">
              <a:lnSpc>
                <a:spcPct val="80000"/>
              </a:lnSpc>
              <a:buFont typeface="Wingdings" pitchFamily="2" charset="2"/>
              <a:buAutoNum type="arabicPeriod"/>
            </a:pPr>
            <a:endParaRPr lang="tr-TR" sz="1800" smtClean="0">
              <a:solidFill>
                <a:schemeClr val="tx2"/>
              </a:solidFill>
              <a:latin typeface="Tahoma" pitchFamily="34" charset="0"/>
            </a:endParaRPr>
          </a:p>
          <a:p>
            <a:pPr marL="552450" indent="-552450" algn="just" eaLnBrk="1" hangingPunct="1">
              <a:lnSpc>
                <a:spcPct val="80000"/>
              </a:lnSpc>
              <a:buFont typeface="Wingdings" pitchFamily="2" charset="2"/>
              <a:buAutoNum type="arabicPeriod"/>
            </a:pPr>
            <a:endParaRPr lang="tr-TR" sz="1000" smtClean="0">
              <a:solidFill>
                <a:schemeClr val="tx2"/>
              </a:solidFill>
            </a:endParaRPr>
          </a:p>
          <a:p>
            <a:pPr marL="552450" indent="-552450" algn="just" eaLnBrk="1" hangingPunct="1">
              <a:lnSpc>
                <a:spcPct val="80000"/>
              </a:lnSpc>
              <a:buFont typeface="Wingdings" pitchFamily="2" charset="2"/>
              <a:buAutoNum type="arabicPeriod"/>
            </a:pPr>
            <a:endParaRPr lang="tr-TR" sz="1200" smtClean="0">
              <a:solidFill>
                <a:schemeClr val="tx2"/>
              </a:solidFill>
            </a:endParaRPr>
          </a:p>
          <a:p>
            <a:pPr marL="552450" indent="-552450" algn="just" eaLnBrk="1" hangingPunct="1">
              <a:lnSpc>
                <a:spcPct val="80000"/>
              </a:lnSpc>
              <a:buFont typeface="Wingdings" pitchFamily="2" charset="2"/>
              <a:buAutoNum type="arabicPeriod"/>
            </a:pPr>
            <a:endParaRPr lang="tr-TR" sz="1400" smtClean="0">
              <a:solidFill>
                <a:schemeClr val="tx2"/>
              </a:solidFill>
            </a:endParaRPr>
          </a:p>
          <a:p>
            <a:pPr marL="552450" indent="-552450" algn="just" eaLnBrk="1" hangingPunct="1">
              <a:lnSpc>
                <a:spcPct val="80000"/>
              </a:lnSpc>
            </a:pPr>
            <a:endParaRPr lang="tr-TR" sz="1400" smtClean="0">
              <a:solidFill>
                <a:schemeClr val="tx2"/>
              </a:solidFill>
            </a:endParaRPr>
          </a:p>
          <a:p>
            <a:pPr marL="552450" indent="-552450" algn="just" eaLnBrk="1" hangingPunct="1">
              <a:lnSpc>
                <a:spcPct val="80000"/>
              </a:lnSpc>
            </a:pPr>
            <a:endParaRPr lang="tr-TR" sz="1800" smtClean="0">
              <a:solidFill>
                <a:schemeClr val="tx2"/>
              </a:solidFill>
            </a:endParaRPr>
          </a:p>
          <a:p>
            <a:pPr marL="552450" indent="-552450" algn="just" eaLnBrk="1" hangingPunct="1">
              <a:lnSpc>
                <a:spcPct val="80000"/>
              </a:lnSpc>
            </a:pPr>
            <a:endParaRPr lang="tr-TR" sz="2000" b="1" smtClean="0">
              <a:solidFill>
                <a:schemeClr val="tx2"/>
              </a:solidFill>
            </a:endParaRPr>
          </a:p>
          <a:p>
            <a:pPr marL="552450" indent="-552450" algn="just" eaLnBrk="1" hangingPunct="1">
              <a:lnSpc>
                <a:spcPct val="80000"/>
              </a:lnSpc>
            </a:pPr>
            <a:endParaRPr lang="tr-TR" sz="2000" b="1" smtClean="0">
              <a:solidFill>
                <a:schemeClr val="tx2"/>
              </a:solidFill>
            </a:endParaRPr>
          </a:p>
          <a:p>
            <a:pPr marL="552450" indent="-552450" algn="just" eaLnBrk="1" hangingPunct="1">
              <a:lnSpc>
                <a:spcPct val="80000"/>
              </a:lnSpc>
            </a:pPr>
            <a:r>
              <a:rPr lang="tr-TR" sz="2000" b="1" smtClean="0">
                <a:solidFill>
                  <a:schemeClr val="tx2"/>
                </a:solidFill>
              </a:rPr>
              <a:t>               </a:t>
            </a:r>
          </a:p>
        </p:txBody>
      </p:sp>
      <p:sp>
        <p:nvSpPr>
          <p:cNvPr id="233476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14300" y="152400"/>
            <a:ext cx="2971800" cy="385763"/>
          </a:xfrm>
        </p:spPr>
        <p:txBody>
          <a:bodyPr/>
          <a:lstStyle/>
          <a:p>
            <a:pPr eaLnBrk="1" hangingPunct="1">
              <a:defRPr/>
            </a:pPr>
            <a:r>
              <a:rPr lang="tr-TR" sz="2000" b="1">
                <a:effectLst>
                  <a:outerShdw blurRad="38100" dist="38100" dir="2700000" algn="tl">
                    <a:srgbClr val="C0C0C0"/>
                  </a:outerShdw>
                </a:effectLst>
                <a:latin typeface="Marigold" pitchFamily="66" charset="-94"/>
              </a:rPr>
              <a:t>Yazılım Bakımı</a:t>
            </a:r>
          </a:p>
        </p:txBody>
      </p:sp>
      <p:sp>
        <p:nvSpPr>
          <p:cNvPr id="13320" name="Rectangle 5"/>
          <p:cNvSpPr>
            <a:spLocks noChangeArrowheads="1"/>
          </p:cNvSpPr>
          <p:nvPr/>
        </p:nvSpPr>
        <p:spPr bwMode="auto">
          <a:xfrm>
            <a:off x="2895600" y="0"/>
            <a:ext cx="6019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r>
              <a:rPr lang="tr-TR" sz="2800" b="1" baseline="30000">
                <a:solidFill>
                  <a:srgbClr val="006666"/>
                </a:solidFill>
                <a:latin typeface="Lucida Sans"/>
              </a:rPr>
              <a:t>Bakım kolaylığı</a:t>
            </a: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9"/>
          <p:cNvSpPr>
            <a:spLocks noGrp="1" noChangeArrowheads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tr-TR" smtClean="0"/>
              <a:t>Yazılım Mühendisliği</a:t>
            </a:r>
          </a:p>
        </p:txBody>
      </p:sp>
      <p:sp>
        <p:nvSpPr>
          <p:cNvPr id="14339" name="Rectangle 10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50F1862-6D09-4E90-9641-55A323E7DC70}" type="slidenum">
              <a:rPr lang="tr-TR" smtClean="0"/>
              <a:pPr/>
              <a:t>12</a:t>
            </a:fld>
            <a:endParaRPr lang="tr-TR" smtClean="0"/>
          </a:p>
        </p:txBody>
      </p:sp>
      <p:pic>
        <p:nvPicPr>
          <p:cNvPr id="14340" name="Picture 6" descr="j0292020"/>
          <p:cNvPicPr>
            <a:picLocks noChangeAspect="1" noChangeArrowheads="1"/>
          </p:cNvPicPr>
          <p:nvPr/>
        </p:nvPicPr>
        <p:blipFill>
          <a:blip r:embed="rId3">
            <a:lum bright="70000" contrast="-70000"/>
          </a:blip>
          <a:srcRect/>
          <a:stretch>
            <a:fillRect/>
          </a:stretch>
        </p:blipFill>
        <p:spPr bwMode="auto">
          <a:xfrm flipH="1">
            <a:off x="5181600" y="2362200"/>
            <a:ext cx="3544888" cy="3830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41" name="Rectangle 2"/>
          <p:cNvSpPr>
            <a:spLocks noChangeArrowheads="1"/>
          </p:cNvSpPr>
          <p:nvPr/>
        </p:nvSpPr>
        <p:spPr bwMode="auto">
          <a:xfrm>
            <a:off x="1371600" y="2438400"/>
            <a:ext cx="7391400" cy="1524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tr-TR"/>
          </a:p>
        </p:txBody>
      </p:sp>
      <p:sp>
        <p:nvSpPr>
          <p:cNvPr id="1434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685800"/>
            <a:ext cx="7391400" cy="5638800"/>
          </a:xfrm>
        </p:spPr>
        <p:txBody>
          <a:bodyPr/>
          <a:lstStyle/>
          <a:p>
            <a:pPr marL="552450" indent="-552450" algn="just" eaLnBrk="1" hangingPunct="1">
              <a:lnSpc>
                <a:spcPct val="80000"/>
              </a:lnSpc>
            </a:pPr>
            <a:r>
              <a:rPr lang="tr-TR" sz="2000" b="1" smtClean="0">
                <a:solidFill>
                  <a:schemeClr val="tx2"/>
                </a:solidFill>
                <a:latin typeface="Tahoma" pitchFamily="34" charset="0"/>
              </a:rPr>
              <a:t>Geliştirici İçin Kurallar : </a:t>
            </a:r>
          </a:p>
          <a:p>
            <a:pPr marL="552450" indent="-552450" algn="just" eaLnBrk="1" hangingPunct="1">
              <a:lnSpc>
                <a:spcPct val="80000"/>
              </a:lnSpc>
            </a:pPr>
            <a:endParaRPr lang="tr-TR" sz="2000" b="1" smtClean="0">
              <a:solidFill>
                <a:schemeClr val="tx2"/>
              </a:solidFill>
              <a:latin typeface="Tahoma" pitchFamily="34" charset="0"/>
            </a:endParaRPr>
          </a:p>
          <a:p>
            <a:pPr marL="552450" indent="-552450" algn="just" eaLnBrk="1" hangingPunct="1">
              <a:lnSpc>
                <a:spcPct val="80000"/>
              </a:lnSpc>
            </a:pPr>
            <a:r>
              <a:rPr lang="tr-TR" sz="1800" smtClean="0">
                <a:solidFill>
                  <a:schemeClr val="tx2"/>
                </a:solidFill>
                <a:latin typeface="Tahoma" pitchFamily="34" charset="0"/>
              </a:rPr>
              <a:t>Nitelikli yazılım için uygulanması gereken kuralar;</a:t>
            </a:r>
          </a:p>
          <a:p>
            <a:pPr marL="552450" indent="-552450" algn="just" eaLnBrk="1" hangingPunct="1">
              <a:lnSpc>
                <a:spcPct val="80000"/>
              </a:lnSpc>
            </a:pPr>
            <a:endParaRPr lang="tr-TR" sz="1800" smtClean="0">
              <a:solidFill>
                <a:schemeClr val="tx2"/>
              </a:solidFill>
              <a:latin typeface="Tahoma" pitchFamily="34" charset="0"/>
            </a:endParaRPr>
          </a:p>
          <a:p>
            <a:pPr marL="552450" indent="-552450" algn="just" eaLnBrk="1" hangingPunct="1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tr-TR" sz="1800" smtClean="0">
                <a:solidFill>
                  <a:schemeClr val="tx2"/>
                </a:solidFill>
                <a:latin typeface="Tahoma" pitchFamily="34" charset="0"/>
              </a:rPr>
              <a:t>İstekler sistematik olarak izlenebilmelidir. </a:t>
            </a:r>
          </a:p>
          <a:p>
            <a:pPr marL="552450" indent="-552450" algn="just" eaLnBrk="1" hangingPunct="1">
              <a:lnSpc>
                <a:spcPct val="80000"/>
              </a:lnSpc>
              <a:buFont typeface="Wingdings" pitchFamily="2" charset="2"/>
              <a:buAutoNum type="arabicPeriod"/>
            </a:pPr>
            <a:endParaRPr lang="tr-TR" sz="1800" smtClean="0">
              <a:solidFill>
                <a:schemeClr val="tx2"/>
              </a:solidFill>
              <a:latin typeface="Tahoma" pitchFamily="34" charset="0"/>
            </a:endParaRPr>
          </a:p>
          <a:p>
            <a:pPr marL="552450" indent="-552450" algn="just" eaLnBrk="1" hangingPunct="1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tr-TR" sz="1800" smtClean="0">
                <a:solidFill>
                  <a:schemeClr val="tx2"/>
                </a:solidFill>
                <a:latin typeface="Tahoma" pitchFamily="34" charset="0"/>
              </a:rPr>
              <a:t>İstekler her zaman resmi bir değişiklik denetim süreci kapsamında ele alınmalıdır.</a:t>
            </a:r>
          </a:p>
          <a:p>
            <a:pPr marL="552450" indent="-552450" algn="just" eaLnBrk="1" hangingPunct="1">
              <a:lnSpc>
                <a:spcPct val="80000"/>
              </a:lnSpc>
              <a:buFont typeface="Wingdings" pitchFamily="2" charset="2"/>
              <a:buAutoNum type="arabicPeriod"/>
            </a:pPr>
            <a:endParaRPr lang="tr-TR" sz="1800" smtClean="0">
              <a:solidFill>
                <a:schemeClr val="tx2"/>
              </a:solidFill>
              <a:latin typeface="Tahoma" pitchFamily="34" charset="0"/>
            </a:endParaRPr>
          </a:p>
          <a:p>
            <a:pPr marL="552450" indent="-552450" algn="just" eaLnBrk="1" hangingPunct="1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tr-TR" sz="1800" smtClean="0">
                <a:solidFill>
                  <a:schemeClr val="tx2"/>
                </a:solidFill>
                <a:latin typeface="Tahoma" pitchFamily="34" charset="0"/>
              </a:rPr>
              <a:t>Süre ve maliyet kestirimi doğru yapılmalıdır.</a:t>
            </a:r>
          </a:p>
          <a:p>
            <a:pPr marL="552450" indent="-552450" algn="just" eaLnBrk="1" hangingPunct="1">
              <a:lnSpc>
                <a:spcPct val="80000"/>
              </a:lnSpc>
              <a:buFont typeface="Wingdings" pitchFamily="2" charset="2"/>
              <a:buAutoNum type="arabicPeriod"/>
            </a:pPr>
            <a:endParaRPr lang="tr-TR" sz="1800" smtClean="0">
              <a:solidFill>
                <a:schemeClr val="tx2"/>
              </a:solidFill>
              <a:latin typeface="Tahoma" pitchFamily="34" charset="0"/>
            </a:endParaRPr>
          </a:p>
          <a:p>
            <a:pPr marL="552450" indent="-552450" algn="just" eaLnBrk="1" hangingPunct="1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tr-TR" sz="1800" smtClean="0">
                <a:solidFill>
                  <a:schemeClr val="tx2"/>
                </a:solidFill>
                <a:latin typeface="Tahoma" pitchFamily="34" charset="0"/>
              </a:rPr>
              <a:t>Müşterinin ilettiği sorun ve gereksinimler sorumlu kişi tarafından toplanmalıdır.</a:t>
            </a:r>
          </a:p>
          <a:p>
            <a:pPr marL="552450" indent="-552450" algn="just" eaLnBrk="1" hangingPunct="1">
              <a:lnSpc>
                <a:spcPct val="80000"/>
              </a:lnSpc>
              <a:buFont typeface="Wingdings" pitchFamily="2" charset="2"/>
              <a:buAutoNum type="arabicPeriod"/>
            </a:pPr>
            <a:endParaRPr lang="tr-TR" sz="1800" smtClean="0">
              <a:solidFill>
                <a:schemeClr val="tx2"/>
              </a:solidFill>
              <a:latin typeface="Tahoma" pitchFamily="34" charset="0"/>
            </a:endParaRPr>
          </a:p>
          <a:p>
            <a:pPr marL="552450" indent="-552450" algn="just" eaLnBrk="1" hangingPunct="1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tr-TR" sz="1800" smtClean="0">
                <a:solidFill>
                  <a:schemeClr val="tx2"/>
                </a:solidFill>
                <a:latin typeface="Tahoma" pitchFamily="34" charset="0"/>
              </a:rPr>
              <a:t>Bakım projeleri tanımlanmalı ve yönetilmelidir.</a:t>
            </a:r>
          </a:p>
          <a:p>
            <a:pPr marL="552450" indent="-552450" algn="just" eaLnBrk="1" hangingPunct="1">
              <a:lnSpc>
                <a:spcPct val="80000"/>
              </a:lnSpc>
              <a:buFont typeface="Wingdings" pitchFamily="2" charset="2"/>
              <a:buAutoNum type="arabicPeriod"/>
            </a:pPr>
            <a:endParaRPr lang="tr-TR" sz="1800" smtClean="0">
              <a:solidFill>
                <a:schemeClr val="tx2"/>
              </a:solidFill>
              <a:latin typeface="Tahoma" pitchFamily="34" charset="0"/>
            </a:endParaRPr>
          </a:p>
          <a:p>
            <a:pPr marL="552450" indent="-552450" algn="just" eaLnBrk="1" hangingPunct="1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tr-TR" sz="1800" smtClean="0">
                <a:solidFill>
                  <a:schemeClr val="tx2"/>
                </a:solidFill>
                <a:latin typeface="Tahoma" pitchFamily="34" charset="0"/>
              </a:rPr>
              <a:t>Geliştirme sürecinin belgelendirme standartlarına uyulmalıdır.</a:t>
            </a:r>
          </a:p>
          <a:p>
            <a:pPr marL="552450" indent="-552450" algn="just" eaLnBrk="1" hangingPunct="1">
              <a:lnSpc>
                <a:spcPct val="80000"/>
              </a:lnSpc>
              <a:buFont typeface="Wingdings" pitchFamily="2" charset="2"/>
              <a:buAutoNum type="arabicPeriod"/>
            </a:pPr>
            <a:endParaRPr lang="tr-TR" sz="1800" smtClean="0">
              <a:solidFill>
                <a:schemeClr val="tx2"/>
              </a:solidFill>
              <a:latin typeface="Tahoma" pitchFamily="34" charset="0"/>
            </a:endParaRPr>
          </a:p>
          <a:p>
            <a:pPr marL="552450" indent="-552450" algn="just" eaLnBrk="1" hangingPunct="1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tr-TR" sz="1800" smtClean="0">
                <a:solidFill>
                  <a:schemeClr val="tx2"/>
                </a:solidFill>
                <a:latin typeface="Tahoma" pitchFamily="34" charset="0"/>
              </a:rPr>
              <a:t>Verimliliğe yardımcı olacak araçlar kullanılmalıdır.</a:t>
            </a:r>
          </a:p>
          <a:p>
            <a:pPr marL="552450" indent="-552450" algn="just" eaLnBrk="1" hangingPunct="1">
              <a:lnSpc>
                <a:spcPct val="80000"/>
              </a:lnSpc>
              <a:buFont typeface="Wingdings" pitchFamily="2" charset="2"/>
              <a:buAutoNum type="arabicPeriod"/>
            </a:pPr>
            <a:endParaRPr lang="tr-TR" sz="1800" smtClean="0">
              <a:solidFill>
                <a:schemeClr val="tx2"/>
              </a:solidFill>
              <a:latin typeface="Tahoma" pitchFamily="34" charset="0"/>
            </a:endParaRPr>
          </a:p>
          <a:p>
            <a:pPr marL="552450" indent="-552450" algn="just" eaLnBrk="1" hangingPunct="1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tr-TR" sz="1800" smtClean="0">
                <a:solidFill>
                  <a:schemeClr val="tx2"/>
                </a:solidFill>
                <a:latin typeface="Tahoma" pitchFamily="34" charset="0"/>
              </a:rPr>
              <a:t>Uygun nitelikte teknik personel kullanılmalıdır.</a:t>
            </a:r>
          </a:p>
          <a:p>
            <a:pPr marL="552450" indent="-552450" algn="just" eaLnBrk="1" hangingPunct="1">
              <a:lnSpc>
                <a:spcPct val="80000"/>
              </a:lnSpc>
              <a:buFont typeface="Wingdings" pitchFamily="2" charset="2"/>
              <a:buAutoNum type="arabicPeriod"/>
            </a:pPr>
            <a:endParaRPr lang="tr-TR" sz="1000" smtClean="0">
              <a:solidFill>
                <a:schemeClr val="tx2"/>
              </a:solidFill>
            </a:endParaRPr>
          </a:p>
          <a:p>
            <a:pPr marL="552450" indent="-552450" algn="just" eaLnBrk="1" hangingPunct="1">
              <a:lnSpc>
                <a:spcPct val="80000"/>
              </a:lnSpc>
              <a:buFont typeface="Wingdings" pitchFamily="2" charset="2"/>
              <a:buAutoNum type="arabicPeriod"/>
            </a:pPr>
            <a:endParaRPr lang="tr-TR" sz="1400" smtClean="0">
              <a:solidFill>
                <a:schemeClr val="tx2"/>
              </a:solidFill>
            </a:endParaRPr>
          </a:p>
          <a:p>
            <a:pPr marL="552450" indent="-552450" algn="just" eaLnBrk="1" hangingPunct="1">
              <a:lnSpc>
                <a:spcPct val="80000"/>
              </a:lnSpc>
              <a:buFont typeface="Wingdings" pitchFamily="2" charset="2"/>
              <a:buAutoNum type="arabicPeriod"/>
            </a:pPr>
            <a:endParaRPr lang="tr-TR" sz="1400" smtClean="0">
              <a:solidFill>
                <a:schemeClr val="tx2"/>
              </a:solidFill>
            </a:endParaRPr>
          </a:p>
          <a:p>
            <a:pPr marL="552450" indent="-552450" algn="just" eaLnBrk="1" hangingPunct="1">
              <a:lnSpc>
                <a:spcPct val="80000"/>
              </a:lnSpc>
            </a:pPr>
            <a:endParaRPr lang="tr-TR" sz="1400" smtClean="0">
              <a:solidFill>
                <a:schemeClr val="tx2"/>
              </a:solidFill>
            </a:endParaRPr>
          </a:p>
          <a:p>
            <a:pPr marL="552450" indent="-552450" algn="just" eaLnBrk="1" hangingPunct="1">
              <a:lnSpc>
                <a:spcPct val="80000"/>
              </a:lnSpc>
            </a:pPr>
            <a:endParaRPr lang="tr-TR" sz="1800" smtClean="0">
              <a:solidFill>
                <a:schemeClr val="tx2"/>
              </a:solidFill>
            </a:endParaRPr>
          </a:p>
          <a:p>
            <a:pPr marL="552450" indent="-552450" algn="just" eaLnBrk="1" hangingPunct="1">
              <a:lnSpc>
                <a:spcPct val="80000"/>
              </a:lnSpc>
            </a:pPr>
            <a:endParaRPr lang="tr-TR" sz="2000" b="1" smtClean="0">
              <a:solidFill>
                <a:schemeClr val="tx2"/>
              </a:solidFill>
            </a:endParaRPr>
          </a:p>
          <a:p>
            <a:pPr marL="552450" indent="-552450" algn="just" eaLnBrk="1" hangingPunct="1">
              <a:lnSpc>
                <a:spcPct val="80000"/>
              </a:lnSpc>
            </a:pPr>
            <a:endParaRPr lang="tr-TR" sz="2000" b="1" smtClean="0">
              <a:solidFill>
                <a:schemeClr val="tx2"/>
              </a:solidFill>
            </a:endParaRPr>
          </a:p>
          <a:p>
            <a:pPr marL="552450" indent="-552450" algn="just" eaLnBrk="1" hangingPunct="1">
              <a:lnSpc>
                <a:spcPct val="80000"/>
              </a:lnSpc>
            </a:pPr>
            <a:r>
              <a:rPr lang="tr-TR" sz="2000" b="1" smtClean="0">
                <a:solidFill>
                  <a:schemeClr val="tx2"/>
                </a:solidFill>
              </a:rPr>
              <a:t>               </a:t>
            </a:r>
          </a:p>
        </p:txBody>
      </p:sp>
      <p:sp>
        <p:nvSpPr>
          <p:cNvPr id="23552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14300" y="152400"/>
            <a:ext cx="2971800" cy="385763"/>
          </a:xfrm>
        </p:spPr>
        <p:txBody>
          <a:bodyPr/>
          <a:lstStyle/>
          <a:p>
            <a:pPr eaLnBrk="1" hangingPunct="1">
              <a:defRPr/>
            </a:pPr>
            <a:r>
              <a:rPr lang="tr-TR" sz="2000" b="1">
                <a:effectLst>
                  <a:outerShdw blurRad="38100" dist="38100" dir="2700000" algn="tl">
                    <a:srgbClr val="C0C0C0"/>
                  </a:outerShdw>
                </a:effectLst>
                <a:latin typeface="Marigold" pitchFamily="66" charset="-94"/>
              </a:rPr>
              <a:t>Yazılım Bakımı</a:t>
            </a:r>
          </a:p>
        </p:txBody>
      </p:sp>
      <p:sp>
        <p:nvSpPr>
          <p:cNvPr id="14344" name="Rectangle 5"/>
          <p:cNvSpPr>
            <a:spLocks noChangeArrowheads="1"/>
          </p:cNvSpPr>
          <p:nvPr/>
        </p:nvSpPr>
        <p:spPr bwMode="auto">
          <a:xfrm>
            <a:off x="2895600" y="0"/>
            <a:ext cx="6019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r>
              <a:rPr lang="tr-TR" sz="2800" b="1" baseline="30000">
                <a:solidFill>
                  <a:srgbClr val="006666"/>
                </a:solidFill>
                <a:latin typeface="Lucida Sans"/>
              </a:rPr>
              <a:t>Bakım kolaylığı</a:t>
            </a: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9"/>
          <p:cNvSpPr>
            <a:spLocks noGrp="1" noChangeArrowheads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tr-TR" smtClean="0"/>
              <a:t>Yazılım Mühendisliği</a:t>
            </a:r>
          </a:p>
        </p:txBody>
      </p:sp>
      <p:sp>
        <p:nvSpPr>
          <p:cNvPr id="15363" name="Rectangle 10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D0EB3CC-0E08-4585-BD76-3AD4A4C480F4}" type="slidenum">
              <a:rPr lang="tr-TR" smtClean="0"/>
              <a:pPr/>
              <a:t>13</a:t>
            </a:fld>
            <a:endParaRPr lang="tr-TR" smtClean="0"/>
          </a:p>
        </p:txBody>
      </p:sp>
      <p:pic>
        <p:nvPicPr>
          <p:cNvPr id="15364" name="Picture 6" descr="j0287005"/>
          <p:cNvPicPr>
            <a:picLocks noChangeAspect="1" noChangeArrowheads="1"/>
          </p:cNvPicPr>
          <p:nvPr/>
        </p:nvPicPr>
        <p:blipFill>
          <a:blip r:embed="rId3">
            <a:lum bright="58000" contrast="-72000"/>
          </a:blip>
          <a:srcRect/>
          <a:stretch>
            <a:fillRect/>
          </a:stretch>
        </p:blipFill>
        <p:spPr bwMode="auto">
          <a:xfrm>
            <a:off x="5638800" y="2514600"/>
            <a:ext cx="29718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5" name="Rectangle 2"/>
          <p:cNvSpPr>
            <a:spLocks noChangeArrowheads="1"/>
          </p:cNvSpPr>
          <p:nvPr/>
        </p:nvSpPr>
        <p:spPr bwMode="auto">
          <a:xfrm>
            <a:off x="1371600" y="2438400"/>
            <a:ext cx="7391400" cy="1524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tr-TR"/>
          </a:p>
        </p:txBody>
      </p:sp>
      <p:sp>
        <p:nvSpPr>
          <p:cNvPr id="1536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19200" y="1600200"/>
            <a:ext cx="7772400" cy="4876800"/>
          </a:xfrm>
        </p:spPr>
        <p:txBody>
          <a:bodyPr/>
          <a:lstStyle/>
          <a:p>
            <a:pPr marL="80963" indent="-12700" algn="just" eaLnBrk="1" hangingPunct="1">
              <a:lnSpc>
                <a:spcPct val="80000"/>
              </a:lnSpc>
            </a:pPr>
            <a:r>
              <a:rPr lang="tr-TR" sz="2000" smtClean="0">
                <a:solidFill>
                  <a:schemeClr val="tx2"/>
                </a:solidFill>
                <a:latin typeface="Tahoma" pitchFamily="34" charset="0"/>
              </a:rPr>
              <a:t>Test edilmiş ve kullanıma sunulmuş bir üründe yapılacak küçük bir değişiklik iyi çözümlenemez ve etkileri takip edilmez ise daha büyük problemlere yol açabiir.</a:t>
            </a:r>
          </a:p>
          <a:p>
            <a:pPr marL="80963" indent="-12700" algn="just" eaLnBrk="1" hangingPunct="1">
              <a:lnSpc>
                <a:spcPct val="80000"/>
              </a:lnSpc>
            </a:pPr>
            <a:endParaRPr lang="tr-TR" sz="2000" smtClean="0">
              <a:solidFill>
                <a:schemeClr val="tx2"/>
              </a:solidFill>
              <a:latin typeface="Tahoma" pitchFamily="34" charset="0"/>
            </a:endParaRPr>
          </a:p>
          <a:p>
            <a:pPr marL="80963" indent="-12700" algn="just" eaLnBrk="1" hangingPunct="1">
              <a:lnSpc>
                <a:spcPct val="80000"/>
              </a:lnSpc>
            </a:pPr>
            <a:endParaRPr lang="tr-TR" sz="2000" smtClean="0">
              <a:solidFill>
                <a:schemeClr val="tx2"/>
              </a:solidFill>
              <a:latin typeface="Tahoma" pitchFamily="34" charset="0"/>
            </a:endParaRPr>
          </a:p>
          <a:p>
            <a:pPr marL="80963" indent="-12700" algn="just" eaLnBrk="1" hangingPunct="1">
              <a:lnSpc>
                <a:spcPct val="80000"/>
              </a:lnSpc>
            </a:pPr>
            <a:endParaRPr lang="tr-TR" sz="1600" smtClean="0">
              <a:solidFill>
                <a:schemeClr val="tx2"/>
              </a:solidFill>
              <a:latin typeface="Tahoma" pitchFamily="34" charset="0"/>
            </a:endParaRPr>
          </a:p>
          <a:p>
            <a:pPr marL="80963" indent="-12700" algn="just" eaLnBrk="1" hangingPunct="1">
              <a:lnSpc>
                <a:spcPct val="80000"/>
              </a:lnSpc>
              <a:buFont typeface="Wingdings" pitchFamily="2" charset="2"/>
              <a:buChar char="¡"/>
            </a:pPr>
            <a:r>
              <a:rPr lang="tr-TR" sz="2000" b="1" smtClean="0">
                <a:solidFill>
                  <a:schemeClr val="tx2"/>
                </a:solidFill>
                <a:latin typeface="Tahoma" pitchFamily="34" charset="0"/>
              </a:rPr>
              <a:t>Kodlamanın Etkilenmesi</a:t>
            </a:r>
          </a:p>
          <a:p>
            <a:pPr marL="80963" indent="-12700" algn="just" eaLnBrk="1" hangingPunct="1">
              <a:lnSpc>
                <a:spcPct val="80000"/>
              </a:lnSpc>
            </a:pPr>
            <a:r>
              <a:rPr lang="tr-TR" sz="2000" b="1" smtClean="0">
                <a:solidFill>
                  <a:schemeClr val="tx2"/>
                </a:solidFill>
                <a:latin typeface="Tahoma" pitchFamily="34" charset="0"/>
              </a:rPr>
              <a:t>		</a:t>
            </a:r>
            <a:r>
              <a:rPr lang="tr-TR" sz="1600" b="1" smtClean="0">
                <a:solidFill>
                  <a:srgbClr val="009999"/>
                </a:solidFill>
                <a:latin typeface="Tahoma" pitchFamily="34" charset="0"/>
              </a:rPr>
              <a:t>(Hata yapmaya açık olan yapılanmadır…)</a:t>
            </a:r>
          </a:p>
          <a:p>
            <a:pPr marL="80963" indent="-12700" algn="just" eaLnBrk="1" hangingPunct="1">
              <a:lnSpc>
                <a:spcPct val="80000"/>
              </a:lnSpc>
              <a:buFont typeface="Wingdings" pitchFamily="2" charset="2"/>
              <a:buChar char="¡"/>
            </a:pPr>
            <a:r>
              <a:rPr lang="tr-TR" sz="2000" b="1" smtClean="0">
                <a:solidFill>
                  <a:schemeClr val="tx2"/>
                </a:solidFill>
                <a:latin typeface="Tahoma" pitchFamily="34" charset="0"/>
              </a:rPr>
              <a:t>Verilerin Etkilenmesi</a:t>
            </a:r>
          </a:p>
          <a:p>
            <a:pPr marL="80963" indent="-12700" algn="just" eaLnBrk="1" hangingPunct="1">
              <a:lnSpc>
                <a:spcPct val="80000"/>
              </a:lnSpc>
            </a:pPr>
            <a:r>
              <a:rPr lang="tr-TR" sz="1800" b="1" smtClean="0">
                <a:solidFill>
                  <a:schemeClr val="tx2"/>
                </a:solidFill>
                <a:latin typeface="Tahoma" pitchFamily="34" charset="0"/>
              </a:rPr>
              <a:t>		</a:t>
            </a:r>
            <a:r>
              <a:rPr lang="tr-TR" sz="1600" b="1" smtClean="0">
                <a:solidFill>
                  <a:srgbClr val="009999"/>
                </a:solidFill>
                <a:latin typeface="Tahoma" pitchFamily="34" charset="0"/>
              </a:rPr>
              <a:t>(Veri yapısının değişmesi tasarım ile uyumu ortadan kaldırır … )</a:t>
            </a:r>
          </a:p>
          <a:p>
            <a:pPr marL="80963" indent="-12700" algn="just" eaLnBrk="1" hangingPunct="1">
              <a:lnSpc>
                <a:spcPct val="80000"/>
              </a:lnSpc>
              <a:buFont typeface="Wingdings" pitchFamily="2" charset="2"/>
              <a:buChar char="¡"/>
            </a:pPr>
            <a:r>
              <a:rPr lang="tr-TR" sz="2000" b="1" smtClean="0">
                <a:solidFill>
                  <a:schemeClr val="tx2"/>
                </a:solidFill>
                <a:latin typeface="Tahoma" pitchFamily="34" charset="0"/>
              </a:rPr>
              <a:t>Belgelendirmenin Etkilenmesi</a:t>
            </a:r>
          </a:p>
          <a:p>
            <a:pPr marL="80963" indent="-12700" algn="just" eaLnBrk="1" hangingPunct="1">
              <a:lnSpc>
                <a:spcPct val="80000"/>
              </a:lnSpc>
            </a:pPr>
            <a:r>
              <a:rPr lang="tr-TR" sz="2000" b="1" smtClean="0">
                <a:solidFill>
                  <a:schemeClr val="tx2"/>
                </a:solidFill>
                <a:latin typeface="Tahoma" pitchFamily="34" charset="0"/>
              </a:rPr>
              <a:t>		</a:t>
            </a:r>
            <a:r>
              <a:rPr lang="tr-TR" sz="1600" b="1" smtClean="0">
                <a:solidFill>
                  <a:srgbClr val="009999"/>
                </a:solidFill>
                <a:latin typeface="Tahoma" pitchFamily="34" charset="0"/>
              </a:rPr>
              <a:t>(Kod içindeki değişiklikler belgelendirmelerde de yapılmalıdır …)</a:t>
            </a:r>
          </a:p>
          <a:p>
            <a:pPr marL="80963" indent="-12700" algn="just" eaLnBrk="1" hangingPunct="1">
              <a:lnSpc>
                <a:spcPct val="80000"/>
              </a:lnSpc>
              <a:buFont typeface="Wingdings" pitchFamily="2" charset="2"/>
              <a:buChar char="¡"/>
            </a:pPr>
            <a:r>
              <a:rPr lang="tr-TR" sz="2000" b="1" smtClean="0">
                <a:solidFill>
                  <a:schemeClr val="tx2"/>
                </a:solidFill>
                <a:latin typeface="Tahoma" pitchFamily="34" charset="0"/>
              </a:rPr>
              <a:t>Başarımın Etkilenmesi</a:t>
            </a:r>
          </a:p>
          <a:p>
            <a:pPr marL="80963" indent="-12700" algn="just" eaLnBrk="1" hangingPunct="1">
              <a:lnSpc>
                <a:spcPct val="80000"/>
              </a:lnSpc>
            </a:pPr>
            <a:r>
              <a:rPr lang="tr-TR" sz="2000" b="1" smtClean="0">
                <a:solidFill>
                  <a:schemeClr val="tx2"/>
                </a:solidFill>
                <a:latin typeface="Tahoma" pitchFamily="34" charset="0"/>
              </a:rPr>
              <a:t>		</a:t>
            </a:r>
            <a:r>
              <a:rPr lang="tr-TR" sz="1600" b="1" smtClean="0">
                <a:solidFill>
                  <a:srgbClr val="009999"/>
                </a:solidFill>
                <a:latin typeface="Tahoma" pitchFamily="34" charset="0"/>
              </a:rPr>
              <a:t>(işlevsellik bozulacağından sistemin genel başarımını etkilenir…)</a:t>
            </a:r>
          </a:p>
          <a:p>
            <a:pPr marL="80963" indent="-12700" algn="just" eaLnBrk="1" hangingPunct="1">
              <a:lnSpc>
                <a:spcPct val="80000"/>
              </a:lnSpc>
              <a:buFont typeface="Wingdings" pitchFamily="2" charset="2"/>
              <a:buAutoNum type="arabicPeriod"/>
            </a:pPr>
            <a:endParaRPr lang="tr-TR" sz="1600" b="1" smtClean="0">
              <a:solidFill>
                <a:srgbClr val="009999"/>
              </a:solidFill>
              <a:latin typeface="Tahoma" pitchFamily="34" charset="0"/>
            </a:endParaRPr>
          </a:p>
          <a:p>
            <a:pPr marL="80963" indent="-12700" algn="just" eaLnBrk="1" hangingPunct="1">
              <a:lnSpc>
                <a:spcPct val="80000"/>
              </a:lnSpc>
              <a:buFont typeface="Wingdings" pitchFamily="2" charset="2"/>
              <a:buAutoNum type="arabicPeriod"/>
            </a:pPr>
            <a:endParaRPr lang="tr-TR" sz="1200" smtClean="0">
              <a:solidFill>
                <a:schemeClr val="tx2"/>
              </a:solidFill>
            </a:endParaRPr>
          </a:p>
          <a:p>
            <a:pPr marL="80963" indent="-12700" algn="just" eaLnBrk="1" hangingPunct="1">
              <a:lnSpc>
                <a:spcPct val="80000"/>
              </a:lnSpc>
              <a:buFont typeface="Wingdings" pitchFamily="2" charset="2"/>
              <a:buAutoNum type="arabicPeriod"/>
            </a:pPr>
            <a:endParaRPr lang="tr-TR" sz="1400" smtClean="0">
              <a:solidFill>
                <a:schemeClr val="tx2"/>
              </a:solidFill>
            </a:endParaRPr>
          </a:p>
          <a:p>
            <a:pPr marL="80963" indent="-12700" algn="just" eaLnBrk="1" hangingPunct="1">
              <a:lnSpc>
                <a:spcPct val="80000"/>
              </a:lnSpc>
            </a:pPr>
            <a:endParaRPr lang="tr-TR" sz="1400" smtClean="0">
              <a:solidFill>
                <a:schemeClr val="tx2"/>
              </a:solidFill>
            </a:endParaRPr>
          </a:p>
          <a:p>
            <a:pPr marL="80963" indent="-12700" algn="just" eaLnBrk="1" hangingPunct="1">
              <a:lnSpc>
                <a:spcPct val="80000"/>
              </a:lnSpc>
            </a:pPr>
            <a:endParaRPr lang="tr-TR" sz="1800" smtClean="0">
              <a:solidFill>
                <a:schemeClr val="tx2"/>
              </a:solidFill>
            </a:endParaRPr>
          </a:p>
          <a:p>
            <a:pPr marL="80963" indent="-12700" algn="just" eaLnBrk="1" hangingPunct="1">
              <a:lnSpc>
                <a:spcPct val="80000"/>
              </a:lnSpc>
            </a:pPr>
            <a:endParaRPr lang="tr-TR" sz="2000" b="1" smtClean="0">
              <a:solidFill>
                <a:schemeClr val="tx2"/>
              </a:solidFill>
            </a:endParaRPr>
          </a:p>
          <a:p>
            <a:pPr marL="80963" indent="-12700" algn="just" eaLnBrk="1" hangingPunct="1">
              <a:lnSpc>
                <a:spcPct val="80000"/>
              </a:lnSpc>
            </a:pPr>
            <a:endParaRPr lang="tr-TR" sz="2000" b="1" smtClean="0">
              <a:solidFill>
                <a:schemeClr val="tx2"/>
              </a:solidFill>
            </a:endParaRPr>
          </a:p>
          <a:p>
            <a:pPr marL="80963" indent="-12700" algn="just" eaLnBrk="1" hangingPunct="1">
              <a:lnSpc>
                <a:spcPct val="80000"/>
              </a:lnSpc>
            </a:pPr>
            <a:r>
              <a:rPr lang="tr-TR" sz="2000" b="1" smtClean="0">
                <a:solidFill>
                  <a:schemeClr val="tx2"/>
                </a:solidFill>
              </a:rPr>
              <a:t>               </a:t>
            </a:r>
          </a:p>
        </p:txBody>
      </p:sp>
      <p:sp>
        <p:nvSpPr>
          <p:cNvPr id="23757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14300" y="152400"/>
            <a:ext cx="2971800" cy="385763"/>
          </a:xfrm>
        </p:spPr>
        <p:txBody>
          <a:bodyPr/>
          <a:lstStyle/>
          <a:p>
            <a:pPr eaLnBrk="1" hangingPunct="1">
              <a:defRPr/>
            </a:pPr>
            <a:r>
              <a:rPr lang="tr-TR" sz="2000" b="1">
                <a:effectLst>
                  <a:outerShdw blurRad="38100" dist="38100" dir="2700000" algn="tl">
                    <a:srgbClr val="C0C0C0"/>
                  </a:outerShdw>
                </a:effectLst>
                <a:latin typeface="Marigold" pitchFamily="66" charset="-94"/>
              </a:rPr>
              <a:t>Yazılım Bakımı</a:t>
            </a:r>
          </a:p>
        </p:txBody>
      </p:sp>
      <p:sp>
        <p:nvSpPr>
          <p:cNvPr id="15368" name="Rectangle 5"/>
          <p:cNvSpPr>
            <a:spLocks noChangeArrowheads="1"/>
          </p:cNvSpPr>
          <p:nvPr/>
        </p:nvSpPr>
        <p:spPr bwMode="auto">
          <a:xfrm>
            <a:off x="2895600" y="0"/>
            <a:ext cx="6019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r>
              <a:rPr lang="tr-TR" sz="2800" b="1" baseline="30000">
                <a:solidFill>
                  <a:srgbClr val="006666"/>
                </a:solidFill>
                <a:latin typeface="Lucida Sans"/>
              </a:rPr>
              <a:t>Bakımın Yan Etkileri</a:t>
            </a: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9"/>
          <p:cNvSpPr>
            <a:spLocks noGrp="1" noChangeArrowheads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tr-TR" smtClean="0"/>
              <a:t>Yazılım Mühendisliği</a:t>
            </a:r>
          </a:p>
        </p:txBody>
      </p:sp>
      <p:sp>
        <p:nvSpPr>
          <p:cNvPr id="16387" name="Rectangle 10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4A8C9D5-BC7D-403F-8A11-B30EE5AA6514}" type="slidenum">
              <a:rPr lang="tr-TR" smtClean="0"/>
              <a:pPr/>
              <a:t>14</a:t>
            </a:fld>
            <a:endParaRPr lang="tr-TR" smtClean="0"/>
          </a:p>
        </p:txBody>
      </p:sp>
      <p:sp>
        <p:nvSpPr>
          <p:cNvPr id="16388" name="Infopage"/>
          <p:cNvSpPr>
            <a:spLocks noEditPoints="1" noChangeArrowheads="1"/>
          </p:cNvSpPr>
          <p:nvPr/>
        </p:nvSpPr>
        <p:spPr bwMode="auto">
          <a:xfrm>
            <a:off x="5876925" y="2590800"/>
            <a:ext cx="2657475" cy="3767138"/>
          </a:xfrm>
          <a:custGeom>
            <a:avLst/>
            <a:gdLst>
              <a:gd name="T0" fmla="*/ 1323447 w 21600"/>
              <a:gd name="T1" fmla="*/ 3772719 h 21600"/>
              <a:gd name="T2" fmla="*/ 10458 w 21600"/>
              <a:gd name="T3" fmla="*/ 1892115 h 21600"/>
              <a:gd name="T4" fmla="*/ 1323447 w 21600"/>
              <a:gd name="T5" fmla="*/ 14127 h 21600"/>
              <a:gd name="T6" fmla="*/ 2670516 w 21600"/>
              <a:gd name="T7" fmla="*/ 1857757 h 21600"/>
              <a:gd name="T8" fmla="*/ 1323447 w 21600"/>
              <a:gd name="T9" fmla="*/ 3772719 h 21600"/>
              <a:gd name="T10" fmla="*/ 0 w 21600"/>
              <a:gd name="T11" fmla="*/ 0 h 21600"/>
              <a:gd name="T12" fmla="*/ 2657475 w 21600"/>
              <a:gd name="T13" fmla="*/ 0 h 21600"/>
              <a:gd name="T14" fmla="*/ 2657475 w 21600"/>
              <a:gd name="T15" fmla="*/ 3767138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999 w 21600"/>
              <a:gd name="T25" fmla="*/ 12174 h 21600"/>
              <a:gd name="T26" fmla="*/ 20813 w 21600"/>
              <a:gd name="T27" fmla="*/ 17149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 extrusionOk="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 extrusionOk="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  <a:path w="21600" h="21600" extrusionOk="0">
                <a:moveTo>
                  <a:pt x="8333" y="4025"/>
                </a:moveTo>
                <a:lnTo>
                  <a:pt x="12500" y="4025"/>
                </a:lnTo>
                <a:lnTo>
                  <a:pt x="12500" y="11094"/>
                </a:lnTo>
                <a:lnTo>
                  <a:pt x="13903" y="11094"/>
                </a:lnTo>
                <a:lnTo>
                  <a:pt x="13903" y="11618"/>
                </a:lnTo>
                <a:lnTo>
                  <a:pt x="7908" y="11618"/>
                </a:lnTo>
                <a:lnTo>
                  <a:pt x="7908" y="11078"/>
                </a:lnTo>
                <a:lnTo>
                  <a:pt x="9418" y="11078"/>
                </a:lnTo>
                <a:lnTo>
                  <a:pt x="9418" y="4549"/>
                </a:lnTo>
                <a:lnTo>
                  <a:pt x="8333" y="4549"/>
                </a:lnTo>
                <a:lnTo>
                  <a:pt x="8333" y="4025"/>
                </a:lnTo>
                <a:close/>
              </a:path>
              <a:path w="21600" h="21600" extrusionOk="0">
                <a:moveTo>
                  <a:pt x="9120" y="2127"/>
                </a:moveTo>
                <a:lnTo>
                  <a:pt x="9120" y="1783"/>
                </a:lnTo>
                <a:lnTo>
                  <a:pt x="9269" y="1538"/>
                </a:lnTo>
                <a:lnTo>
                  <a:pt x="9588" y="1194"/>
                </a:lnTo>
                <a:lnTo>
                  <a:pt x="10013" y="998"/>
                </a:lnTo>
                <a:lnTo>
                  <a:pt x="10396" y="850"/>
                </a:lnTo>
                <a:lnTo>
                  <a:pt x="10906" y="801"/>
                </a:lnTo>
                <a:lnTo>
                  <a:pt x="11480" y="900"/>
                </a:lnTo>
                <a:lnTo>
                  <a:pt x="11926" y="1047"/>
                </a:lnTo>
                <a:lnTo>
                  <a:pt x="12266" y="1292"/>
                </a:lnTo>
                <a:lnTo>
                  <a:pt x="12500" y="1587"/>
                </a:lnTo>
                <a:lnTo>
                  <a:pt x="12649" y="1832"/>
                </a:lnTo>
                <a:lnTo>
                  <a:pt x="12692" y="2143"/>
                </a:lnTo>
                <a:lnTo>
                  <a:pt x="12649" y="2421"/>
                </a:lnTo>
                <a:lnTo>
                  <a:pt x="12500" y="2781"/>
                </a:lnTo>
                <a:lnTo>
                  <a:pt x="12330" y="3060"/>
                </a:lnTo>
                <a:lnTo>
                  <a:pt x="11884" y="3305"/>
                </a:lnTo>
                <a:lnTo>
                  <a:pt x="11501" y="3452"/>
                </a:lnTo>
                <a:lnTo>
                  <a:pt x="10863" y="3550"/>
                </a:lnTo>
                <a:lnTo>
                  <a:pt x="10396" y="3518"/>
                </a:lnTo>
                <a:lnTo>
                  <a:pt x="9949" y="3321"/>
                </a:lnTo>
                <a:lnTo>
                  <a:pt x="9524" y="3125"/>
                </a:lnTo>
                <a:lnTo>
                  <a:pt x="9311" y="2765"/>
                </a:lnTo>
                <a:lnTo>
                  <a:pt x="9184" y="2438"/>
                </a:lnTo>
                <a:lnTo>
                  <a:pt x="9120" y="2127"/>
                </a:lnTo>
                <a:close/>
              </a:path>
            </a:pathLst>
          </a:custGeom>
          <a:solidFill>
            <a:srgbClr val="D8EBB3">
              <a:alpha val="38823"/>
            </a:srgbClr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endParaRPr lang="tr-TR"/>
          </a:p>
        </p:txBody>
      </p:sp>
      <p:sp>
        <p:nvSpPr>
          <p:cNvPr id="16389" name="Rectangle 2"/>
          <p:cNvSpPr>
            <a:spLocks noChangeArrowheads="1"/>
          </p:cNvSpPr>
          <p:nvPr/>
        </p:nvSpPr>
        <p:spPr bwMode="auto">
          <a:xfrm>
            <a:off x="1371600" y="2438400"/>
            <a:ext cx="7391400" cy="1524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tr-TR"/>
          </a:p>
        </p:txBody>
      </p:sp>
      <p:sp>
        <p:nvSpPr>
          <p:cNvPr id="1639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1219200"/>
            <a:ext cx="7848600" cy="5257800"/>
          </a:xfrm>
        </p:spPr>
        <p:txBody>
          <a:bodyPr/>
          <a:lstStyle/>
          <a:p>
            <a:pPr marL="620713" indent="-552450" algn="just" eaLnBrk="1" hangingPunct="1">
              <a:lnSpc>
                <a:spcPct val="80000"/>
              </a:lnSpc>
            </a:pPr>
            <a:r>
              <a:rPr lang="tr-TR" sz="2000" smtClean="0">
                <a:solidFill>
                  <a:schemeClr val="tx2"/>
                </a:solidFill>
                <a:latin typeface="Tahoma" pitchFamily="34" charset="0"/>
              </a:rPr>
              <a:t>Belgelendirilmemiş yazılımlar için uygulanacak bakım yöntemleri ;</a:t>
            </a:r>
          </a:p>
          <a:p>
            <a:pPr marL="620713" indent="-552450" algn="just" eaLnBrk="1" hangingPunct="1">
              <a:lnSpc>
                <a:spcPct val="80000"/>
              </a:lnSpc>
            </a:pPr>
            <a:endParaRPr lang="tr-TR" sz="2000" smtClean="0">
              <a:solidFill>
                <a:schemeClr val="tx2"/>
              </a:solidFill>
              <a:latin typeface="Tahoma" pitchFamily="34" charset="0"/>
            </a:endParaRPr>
          </a:p>
          <a:p>
            <a:pPr marL="620713" indent="-552450" algn="just" eaLnBrk="1" hangingPunct="1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tr-TR" sz="2000" smtClean="0">
                <a:solidFill>
                  <a:schemeClr val="tx2"/>
                </a:solidFill>
                <a:latin typeface="Tahoma" pitchFamily="34" charset="0"/>
              </a:rPr>
              <a:t>Aynı kod üzerinde değişiklik yapılabilir</a:t>
            </a:r>
          </a:p>
          <a:p>
            <a:pPr marL="620713" indent="-552450" algn="just" eaLnBrk="1" hangingPunct="1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tr-TR" sz="2000" smtClean="0">
                <a:solidFill>
                  <a:schemeClr val="tx2"/>
                </a:solidFill>
                <a:latin typeface="Tahoma" pitchFamily="34" charset="0"/>
              </a:rPr>
              <a:t>Kod başka ortamlara taşınabilir</a:t>
            </a:r>
          </a:p>
          <a:p>
            <a:pPr marL="620713" indent="-552450" algn="just" eaLnBrk="1" hangingPunct="1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tr-TR" sz="2000" smtClean="0">
                <a:solidFill>
                  <a:schemeClr val="tx2"/>
                </a:solidFill>
                <a:latin typeface="Tahoma" pitchFamily="34" charset="0"/>
              </a:rPr>
              <a:t>Tersine mühendislik yapılabilir</a:t>
            </a:r>
          </a:p>
          <a:p>
            <a:pPr marL="620713" indent="-552450" algn="just" eaLnBrk="1" hangingPunct="1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tr-TR" sz="2000" smtClean="0">
                <a:solidFill>
                  <a:schemeClr val="tx2"/>
                </a:solidFill>
                <a:latin typeface="Tahoma" pitchFamily="34" charset="0"/>
              </a:rPr>
              <a:t>Yeniden yapılanma</a:t>
            </a:r>
          </a:p>
          <a:p>
            <a:pPr marL="620713" indent="-552450" algn="just" eaLnBrk="1" hangingPunct="1">
              <a:lnSpc>
                <a:spcPct val="80000"/>
              </a:lnSpc>
              <a:buFont typeface="Wingdings" pitchFamily="2" charset="2"/>
              <a:buAutoNum type="arabicPeriod"/>
            </a:pPr>
            <a:endParaRPr lang="tr-TR" sz="2000" u="sng" smtClean="0">
              <a:solidFill>
                <a:schemeClr val="tx2"/>
              </a:solidFill>
              <a:latin typeface="Tahoma" pitchFamily="34" charset="0"/>
            </a:endParaRPr>
          </a:p>
          <a:p>
            <a:pPr marL="1208088" lvl="1" indent="-476250" algn="just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tr-TR" sz="1800" smtClean="0">
                <a:solidFill>
                  <a:schemeClr val="tx2"/>
                </a:solidFill>
                <a:latin typeface="Tahoma" pitchFamily="34" charset="0"/>
              </a:rPr>
              <a:t>Temel yöntemler ; </a:t>
            </a:r>
          </a:p>
          <a:p>
            <a:pPr marL="1208088" lvl="1" indent="-476250" algn="just" eaLnBrk="1" hangingPunct="1">
              <a:lnSpc>
                <a:spcPct val="80000"/>
              </a:lnSpc>
              <a:buFont typeface="Wingdings" pitchFamily="2" charset="2"/>
              <a:buNone/>
            </a:pPr>
            <a:endParaRPr lang="tr-TR" sz="1800" smtClean="0">
              <a:solidFill>
                <a:schemeClr val="tx2"/>
              </a:solidFill>
              <a:latin typeface="Tahoma" pitchFamily="34" charset="0"/>
            </a:endParaRPr>
          </a:p>
          <a:p>
            <a:pPr marL="1208088" lvl="1" indent="-476250" algn="just" eaLnBrk="1" hangingPunct="1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tr-TR" sz="1600" b="1" smtClean="0">
                <a:solidFill>
                  <a:srgbClr val="009999"/>
                </a:solidFill>
                <a:latin typeface="Tahoma" pitchFamily="34" charset="0"/>
              </a:rPr>
              <a:t>Her bir değişiklik isteği ayrı ayrı ele alıp tasarım  ve kaynak kod içinde gereken değişiklikleri yapmak.</a:t>
            </a:r>
          </a:p>
          <a:p>
            <a:pPr marL="1208088" lvl="1" indent="-476250" algn="just" eaLnBrk="1" hangingPunct="1">
              <a:lnSpc>
                <a:spcPct val="80000"/>
              </a:lnSpc>
              <a:buFont typeface="Wingdings" pitchFamily="2" charset="2"/>
              <a:buAutoNum type="arabicPeriod"/>
            </a:pPr>
            <a:endParaRPr lang="tr-TR" sz="1600" b="1" smtClean="0">
              <a:solidFill>
                <a:srgbClr val="009999"/>
              </a:solidFill>
              <a:latin typeface="Tahoma" pitchFamily="34" charset="0"/>
            </a:endParaRPr>
          </a:p>
          <a:p>
            <a:pPr marL="1208088" lvl="1" indent="-476250" algn="just" eaLnBrk="1" hangingPunct="1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tr-TR" sz="1600" b="1" smtClean="0">
                <a:solidFill>
                  <a:srgbClr val="009999"/>
                </a:solidFill>
                <a:latin typeface="Tahoma" pitchFamily="34" charset="0"/>
              </a:rPr>
              <a:t>Köklü değişiklikler için yazılımın derinliklerini anlamaya çalışmak.</a:t>
            </a:r>
          </a:p>
          <a:p>
            <a:pPr marL="1208088" lvl="1" indent="-476250" algn="just" eaLnBrk="1" hangingPunct="1">
              <a:lnSpc>
                <a:spcPct val="80000"/>
              </a:lnSpc>
              <a:buFont typeface="Wingdings" pitchFamily="2" charset="2"/>
              <a:buAutoNum type="arabicPeriod"/>
            </a:pPr>
            <a:endParaRPr lang="tr-TR" sz="1600" b="1" smtClean="0">
              <a:solidFill>
                <a:srgbClr val="009999"/>
              </a:solidFill>
              <a:latin typeface="Tahoma" pitchFamily="34" charset="0"/>
            </a:endParaRPr>
          </a:p>
          <a:p>
            <a:pPr marL="1208088" lvl="1" indent="-476250" algn="just" eaLnBrk="1" hangingPunct="1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tr-TR" sz="1600" b="1" smtClean="0">
                <a:solidFill>
                  <a:srgbClr val="009999"/>
                </a:solidFill>
                <a:latin typeface="Tahoma" pitchFamily="34" charset="0"/>
              </a:rPr>
              <a:t>Değişiklik gerektiren kısımlarını yeniden tasarlamak.</a:t>
            </a:r>
          </a:p>
          <a:p>
            <a:pPr marL="1208088" lvl="1" indent="-476250" algn="just" eaLnBrk="1" hangingPunct="1">
              <a:lnSpc>
                <a:spcPct val="80000"/>
              </a:lnSpc>
              <a:buFont typeface="Wingdings" pitchFamily="2" charset="2"/>
              <a:buAutoNum type="arabicPeriod"/>
            </a:pPr>
            <a:endParaRPr lang="tr-TR" sz="1600" b="1" smtClean="0">
              <a:solidFill>
                <a:srgbClr val="009999"/>
              </a:solidFill>
              <a:latin typeface="Tahoma" pitchFamily="34" charset="0"/>
            </a:endParaRPr>
          </a:p>
          <a:p>
            <a:pPr marL="1208088" lvl="1" indent="-476250" algn="just" eaLnBrk="1" hangingPunct="1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tr-TR" sz="1600" b="1" smtClean="0">
                <a:solidFill>
                  <a:srgbClr val="009999"/>
                </a:solidFill>
                <a:latin typeface="Tahoma" pitchFamily="34" charset="0"/>
              </a:rPr>
              <a:t>Yazılımın tümünü tekrar tasarlamak ,kodlamak ve testlerden geçirmek.</a:t>
            </a:r>
          </a:p>
          <a:p>
            <a:pPr marL="1208088" lvl="1" indent="-476250" algn="just" eaLnBrk="1" hangingPunct="1">
              <a:lnSpc>
                <a:spcPct val="80000"/>
              </a:lnSpc>
              <a:buFont typeface="Wingdings" pitchFamily="2" charset="2"/>
              <a:buAutoNum type="arabicPeriod"/>
            </a:pPr>
            <a:endParaRPr lang="tr-TR" sz="1400" b="1" smtClean="0">
              <a:solidFill>
                <a:srgbClr val="009999"/>
              </a:solidFill>
              <a:latin typeface="Tahoma" pitchFamily="34" charset="0"/>
            </a:endParaRPr>
          </a:p>
          <a:p>
            <a:pPr marL="620713" indent="-552450" algn="just" eaLnBrk="1" hangingPunct="1">
              <a:lnSpc>
                <a:spcPct val="80000"/>
              </a:lnSpc>
              <a:buFont typeface="Wingdings" pitchFamily="2" charset="2"/>
              <a:buAutoNum type="arabicPeriod"/>
            </a:pPr>
            <a:endParaRPr lang="tr-TR" sz="1200" smtClean="0">
              <a:solidFill>
                <a:schemeClr val="tx2"/>
              </a:solidFill>
            </a:endParaRPr>
          </a:p>
          <a:p>
            <a:pPr marL="620713" indent="-552450" algn="just" eaLnBrk="1" hangingPunct="1">
              <a:lnSpc>
                <a:spcPct val="80000"/>
              </a:lnSpc>
              <a:buFont typeface="Wingdings" pitchFamily="2" charset="2"/>
              <a:buAutoNum type="arabicPeriod"/>
            </a:pPr>
            <a:endParaRPr lang="tr-TR" sz="1400" smtClean="0">
              <a:solidFill>
                <a:schemeClr val="tx2"/>
              </a:solidFill>
            </a:endParaRPr>
          </a:p>
          <a:p>
            <a:pPr marL="620713" indent="-552450" algn="just" eaLnBrk="1" hangingPunct="1">
              <a:lnSpc>
                <a:spcPct val="80000"/>
              </a:lnSpc>
            </a:pPr>
            <a:endParaRPr lang="tr-TR" sz="1400" smtClean="0">
              <a:solidFill>
                <a:schemeClr val="tx2"/>
              </a:solidFill>
            </a:endParaRPr>
          </a:p>
          <a:p>
            <a:pPr marL="620713" indent="-552450" algn="just" eaLnBrk="1" hangingPunct="1">
              <a:lnSpc>
                <a:spcPct val="80000"/>
              </a:lnSpc>
            </a:pPr>
            <a:endParaRPr lang="tr-TR" sz="1800" smtClean="0">
              <a:solidFill>
                <a:schemeClr val="tx2"/>
              </a:solidFill>
            </a:endParaRPr>
          </a:p>
          <a:p>
            <a:pPr marL="620713" indent="-552450" algn="just" eaLnBrk="1" hangingPunct="1">
              <a:lnSpc>
                <a:spcPct val="80000"/>
              </a:lnSpc>
            </a:pPr>
            <a:endParaRPr lang="tr-TR" sz="2000" b="1" smtClean="0">
              <a:solidFill>
                <a:schemeClr val="tx2"/>
              </a:solidFill>
            </a:endParaRPr>
          </a:p>
          <a:p>
            <a:pPr marL="620713" indent="-552450" algn="just" eaLnBrk="1" hangingPunct="1">
              <a:lnSpc>
                <a:spcPct val="80000"/>
              </a:lnSpc>
            </a:pPr>
            <a:endParaRPr lang="tr-TR" sz="2000" b="1" smtClean="0">
              <a:solidFill>
                <a:schemeClr val="tx2"/>
              </a:solidFill>
            </a:endParaRPr>
          </a:p>
          <a:p>
            <a:pPr marL="620713" indent="-552450" algn="just" eaLnBrk="1" hangingPunct="1">
              <a:lnSpc>
                <a:spcPct val="80000"/>
              </a:lnSpc>
            </a:pPr>
            <a:r>
              <a:rPr lang="tr-TR" sz="2000" b="1" smtClean="0">
                <a:solidFill>
                  <a:schemeClr val="tx2"/>
                </a:solidFill>
              </a:rPr>
              <a:t>               </a:t>
            </a:r>
          </a:p>
        </p:txBody>
      </p:sp>
      <p:sp>
        <p:nvSpPr>
          <p:cNvPr id="23962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14300" y="152400"/>
            <a:ext cx="2971800" cy="385763"/>
          </a:xfrm>
        </p:spPr>
        <p:txBody>
          <a:bodyPr/>
          <a:lstStyle/>
          <a:p>
            <a:pPr eaLnBrk="1" hangingPunct="1">
              <a:defRPr/>
            </a:pPr>
            <a:r>
              <a:rPr lang="tr-TR" sz="2000" b="1">
                <a:effectLst>
                  <a:outerShdw blurRad="38100" dist="38100" dir="2700000" algn="tl">
                    <a:srgbClr val="C0C0C0"/>
                  </a:outerShdw>
                </a:effectLst>
                <a:latin typeface="Marigold" pitchFamily="66" charset="-94"/>
              </a:rPr>
              <a:t>Yazılım Bakımı</a:t>
            </a:r>
          </a:p>
        </p:txBody>
      </p:sp>
      <p:sp>
        <p:nvSpPr>
          <p:cNvPr id="16392" name="Rectangle 5"/>
          <p:cNvSpPr>
            <a:spLocks noChangeArrowheads="1"/>
          </p:cNvSpPr>
          <p:nvPr/>
        </p:nvSpPr>
        <p:spPr bwMode="auto">
          <a:xfrm>
            <a:off x="2895600" y="0"/>
            <a:ext cx="6019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r>
              <a:rPr lang="tr-TR" sz="2800" b="1" baseline="30000">
                <a:solidFill>
                  <a:srgbClr val="006666"/>
                </a:solidFill>
                <a:latin typeface="Lucida Sans"/>
              </a:rPr>
              <a:t>Belgelendirilmemiş Yazlımın Bakımı</a:t>
            </a:r>
          </a:p>
        </p:txBody>
      </p:sp>
      <p:grpSp>
        <p:nvGrpSpPr>
          <p:cNvPr id="16393" name="Group 9"/>
          <p:cNvGrpSpPr>
            <a:grpSpLocks/>
          </p:cNvGrpSpPr>
          <p:nvPr/>
        </p:nvGrpSpPr>
        <p:grpSpPr bwMode="auto">
          <a:xfrm>
            <a:off x="1752600" y="3276600"/>
            <a:ext cx="3962400" cy="3048000"/>
            <a:chOff x="1104" y="1968"/>
            <a:chExt cx="4416" cy="2016"/>
          </a:xfrm>
        </p:grpSpPr>
        <p:sp>
          <p:nvSpPr>
            <p:cNvPr id="239623" name="Line 7"/>
            <p:cNvSpPr>
              <a:spLocks noChangeShapeType="1"/>
            </p:cNvSpPr>
            <p:nvPr/>
          </p:nvSpPr>
          <p:spPr bwMode="auto">
            <a:xfrm flipH="1">
              <a:off x="1104" y="1968"/>
              <a:ext cx="0" cy="2016"/>
            </a:xfrm>
            <a:prstGeom prst="line">
              <a:avLst/>
            </a:prstGeom>
            <a:noFill/>
            <a:ln w="9525">
              <a:solidFill>
                <a:srgbClr val="0099CC"/>
              </a:solidFill>
              <a:round/>
              <a:headEnd/>
              <a:tailEnd/>
            </a:ln>
            <a:effectLst>
              <a:outerShdw dist="107763" dir="18900000" algn="ctr" rotWithShape="0">
                <a:schemeClr val="bg2">
                  <a:alpha val="50000"/>
                </a:schemeClr>
              </a:outerShdw>
            </a:effectLst>
          </p:spPr>
          <p:txBody>
            <a:bodyPr/>
            <a:lstStyle/>
            <a:p>
              <a:pPr algn="ctr">
                <a:defRPr/>
              </a:pPr>
              <a:endParaRPr lang="tr-TR">
                <a:cs typeface="+mn-cs"/>
              </a:endParaRPr>
            </a:p>
          </p:txBody>
        </p:sp>
        <p:sp>
          <p:nvSpPr>
            <p:cNvPr id="239624" name="Line 8"/>
            <p:cNvSpPr>
              <a:spLocks noChangeShapeType="1"/>
            </p:cNvSpPr>
            <p:nvPr/>
          </p:nvSpPr>
          <p:spPr bwMode="auto">
            <a:xfrm>
              <a:off x="1104" y="1968"/>
              <a:ext cx="4416" cy="0"/>
            </a:xfrm>
            <a:prstGeom prst="line">
              <a:avLst/>
            </a:prstGeom>
            <a:noFill/>
            <a:ln w="9525">
              <a:solidFill>
                <a:srgbClr val="0099CC"/>
              </a:solidFill>
              <a:round/>
              <a:headEnd/>
              <a:tailEnd/>
            </a:ln>
            <a:effectLst>
              <a:outerShdw dist="107763" dir="18900000" algn="ctr" rotWithShape="0">
                <a:schemeClr val="bg2">
                  <a:alpha val="50000"/>
                </a:schemeClr>
              </a:outerShdw>
            </a:effectLst>
          </p:spPr>
          <p:txBody>
            <a:bodyPr/>
            <a:lstStyle/>
            <a:p>
              <a:pPr algn="ctr">
                <a:defRPr/>
              </a:pPr>
              <a:endParaRPr lang="tr-TR">
                <a:cs typeface="+mn-cs"/>
              </a:endParaRPr>
            </a:p>
          </p:txBody>
        </p:sp>
      </p:grp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9"/>
          <p:cNvSpPr>
            <a:spLocks noGrp="1" noChangeArrowheads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tr-TR" smtClean="0"/>
              <a:t>Yazılım Mühendisliği</a:t>
            </a:r>
          </a:p>
        </p:txBody>
      </p:sp>
      <p:sp>
        <p:nvSpPr>
          <p:cNvPr id="17411" name="Rectangle 10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3CDD873-A389-41BA-961A-DDEC76F727F1}" type="slidenum">
              <a:rPr lang="tr-TR" smtClean="0"/>
              <a:pPr/>
              <a:t>15</a:t>
            </a:fld>
            <a:endParaRPr lang="tr-TR" smtClean="0"/>
          </a:p>
        </p:txBody>
      </p:sp>
      <p:pic>
        <p:nvPicPr>
          <p:cNvPr id="17412" name="Picture 8" descr="j0234657"/>
          <p:cNvPicPr>
            <a:picLocks noChangeAspect="1" noChangeArrowheads="1"/>
          </p:cNvPicPr>
          <p:nvPr/>
        </p:nvPicPr>
        <p:blipFill>
          <a:blip r:embed="rId3">
            <a:lum bright="74000" contrast="-70000"/>
          </a:blip>
          <a:srcRect/>
          <a:stretch>
            <a:fillRect/>
          </a:stretch>
        </p:blipFill>
        <p:spPr bwMode="auto">
          <a:xfrm>
            <a:off x="1143000" y="1066800"/>
            <a:ext cx="6858000" cy="4789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3" name="Rectangle 2"/>
          <p:cNvSpPr>
            <a:spLocks noChangeArrowheads="1"/>
          </p:cNvSpPr>
          <p:nvPr/>
        </p:nvSpPr>
        <p:spPr bwMode="auto">
          <a:xfrm>
            <a:off x="1371600" y="2438400"/>
            <a:ext cx="7391400" cy="1524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tr-TR"/>
          </a:p>
        </p:txBody>
      </p:sp>
      <p:sp>
        <p:nvSpPr>
          <p:cNvPr id="1741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1219200"/>
            <a:ext cx="7848600" cy="5257800"/>
          </a:xfrm>
        </p:spPr>
        <p:txBody>
          <a:bodyPr/>
          <a:lstStyle/>
          <a:p>
            <a:pPr marL="620713" indent="-552450" algn="just" eaLnBrk="1" hangingPunct="1">
              <a:lnSpc>
                <a:spcPct val="80000"/>
              </a:lnSpc>
            </a:pPr>
            <a:r>
              <a:rPr lang="tr-TR" sz="2000" smtClean="0">
                <a:solidFill>
                  <a:schemeClr val="tx2"/>
                </a:solidFill>
                <a:latin typeface="Tahoma" pitchFamily="34" charset="0"/>
              </a:rPr>
              <a:t>Dikkate alınması gereken riskler ;</a:t>
            </a:r>
            <a:endParaRPr lang="tr-TR" sz="1600" b="1" smtClean="0">
              <a:solidFill>
                <a:srgbClr val="009999"/>
              </a:solidFill>
              <a:latin typeface="Tahoma" pitchFamily="34" charset="0"/>
            </a:endParaRPr>
          </a:p>
          <a:p>
            <a:pPr marL="620713" indent="-552450" algn="just" eaLnBrk="1" hangingPunct="1">
              <a:lnSpc>
                <a:spcPct val="80000"/>
              </a:lnSpc>
              <a:buFont typeface="Wingdings" pitchFamily="2" charset="2"/>
              <a:buAutoNum type="arabicPeriod"/>
            </a:pPr>
            <a:endParaRPr lang="tr-TR" sz="1600" smtClean="0">
              <a:solidFill>
                <a:schemeClr val="tx2"/>
              </a:solidFill>
            </a:endParaRPr>
          </a:p>
          <a:p>
            <a:pPr marL="620713" indent="-552450" algn="just" eaLnBrk="1" hangingPunct="1">
              <a:lnSpc>
                <a:spcPct val="80000"/>
              </a:lnSpc>
              <a:buFont typeface="Wingdings" pitchFamily="2" charset="2"/>
              <a:buAutoNum type="arabicPeriod"/>
            </a:pPr>
            <a:endParaRPr lang="tr-TR" sz="1600" smtClean="0">
              <a:solidFill>
                <a:schemeClr val="tx2"/>
              </a:solidFill>
            </a:endParaRPr>
          </a:p>
          <a:p>
            <a:pPr marL="620713" indent="-552450" algn="just" eaLnBrk="1" hangingPunct="1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tr-TR" sz="1800" b="1" smtClean="0">
                <a:solidFill>
                  <a:schemeClr val="tx2"/>
                </a:solidFill>
              </a:rPr>
              <a:t>Geliştirme ve test ortamının bulunması </a:t>
            </a:r>
          </a:p>
          <a:p>
            <a:pPr marL="620713" indent="-552450" algn="just" eaLnBrk="1" hangingPunct="1">
              <a:lnSpc>
                <a:spcPct val="80000"/>
              </a:lnSpc>
              <a:buFont typeface="Wingdings" pitchFamily="2" charset="2"/>
              <a:buAutoNum type="arabicPeriod"/>
            </a:pPr>
            <a:endParaRPr lang="tr-TR" sz="1800" b="1" smtClean="0">
              <a:solidFill>
                <a:schemeClr val="tx2"/>
              </a:solidFill>
            </a:endParaRPr>
          </a:p>
          <a:p>
            <a:pPr marL="620713" indent="-552450" algn="just" eaLnBrk="1" hangingPunct="1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tr-TR" sz="1800" b="1" smtClean="0">
                <a:solidFill>
                  <a:schemeClr val="tx2"/>
                </a:solidFill>
              </a:rPr>
              <a:t>Personel devamlılığı </a:t>
            </a:r>
          </a:p>
          <a:p>
            <a:pPr marL="620713" indent="-552450" algn="just" eaLnBrk="1" hangingPunct="1">
              <a:lnSpc>
                <a:spcPct val="80000"/>
              </a:lnSpc>
              <a:buFont typeface="Wingdings" pitchFamily="2" charset="2"/>
              <a:buAutoNum type="arabicPeriod"/>
            </a:pPr>
            <a:endParaRPr lang="tr-TR" sz="1800" b="1" smtClean="0">
              <a:solidFill>
                <a:schemeClr val="tx2"/>
              </a:solidFill>
            </a:endParaRPr>
          </a:p>
          <a:p>
            <a:pPr marL="620713" indent="-552450" algn="just" eaLnBrk="1" hangingPunct="1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tr-TR" sz="1800" b="1" smtClean="0">
                <a:solidFill>
                  <a:schemeClr val="tx2"/>
                </a:solidFill>
              </a:rPr>
              <a:t>Personel deneyimi </a:t>
            </a:r>
          </a:p>
          <a:p>
            <a:pPr marL="620713" indent="-552450" algn="just" eaLnBrk="1" hangingPunct="1">
              <a:lnSpc>
                <a:spcPct val="80000"/>
              </a:lnSpc>
              <a:buFont typeface="Wingdings" pitchFamily="2" charset="2"/>
              <a:buAutoNum type="arabicPeriod"/>
            </a:pPr>
            <a:endParaRPr lang="tr-TR" sz="1800" b="1" smtClean="0">
              <a:solidFill>
                <a:schemeClr val="tx2"/>
              </a:solidFill>
            </a:endParaRPr>
          </a:p>
          <a:p>
            <a:pPr marL="620713" indent="-552450" algn="just" eaLnBrk="1" hangingPunct="1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tr-TR" sz="1800" b="1" smtClean="0">
                <a:solidFill>
                  <a:schemeClr val="tx2"/>
                </a:solidFill>
              </a:rPr>
              <a:t>Eski teknolojinin getirebileceği zorluklar</a:t>
            </a:r>
          </a:p>
          <a:p>
            <a:pPr marL="620713" indent="-552450" algn="just" eaLnBrk="1" hangingPunct="1">
              <a:lnSpc>
                <a:spcPct val="80000"/>
              </a:lnSpc>
              <a:buFont typeface="Wingdings" pitchFamily="2" charset="2"/>
              <a:buAutoNum type="arabicPeriod"/>
            </a:pPr>
            <a:endParaRPr lang="tr-TR" sz="1800" b="1" smtClean="0">
              <a:solidFill>
                <a:schemeClr val="tx2"/>
              </a:solidFill>
            </a:endParaRPr>
          </a:p>
          <a:p>
            <a:pPr marL="620713" indent="-552450" algn="just" eaLnBrk="1" hangingPunct="1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tr-TR" sz="1800" b="1" smtClean="0">
                <a:solidFill>
                  <a:schemeClr val="tx2"/>
                </a:solidFill>
              </a:rPr>
              <a:t>Müşteri hoşnutsuzluğu </a:t>
            </a:r>
          </a:p>
          <a:p>
            <a:pPr marL="620713" indent="-552450" algn="just" eaLnBrk="1" hangingPunct="1">
              <a:lnSpc>
                <a:spcPct val="80000"/>
              </a:lnSpc>
              <a:buFont typeface="Wingdings" pitchFamily="2" charset="2"/>
              <a:buAutoNum type="arabicPeriod"/>
            </a:pPr>
            <a:endParaRPr lang="tr-TR" sz="1800" b="1" smtClean="0">
              <a:solidFill>
                <a:schemeClr val="tx2"/>
              </a:solidFill>
            </a:endParaRPr>
          </a:p>
          <a:p>
            <a:pPr marL="620713" indent="-552450" algn="just" eaLnBrk="1" hangingPunct="1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tr-TR" sz="1800" b="1" smtClean="0">
                <a:solidFill>
                  <a:schemeClr val="tx2"/>
                </a:solidFill>
              </a:rPr>
              <a:t>Eski yazılıma değişiklik uygulamanın zorluğu</a:t>
            </a:r>
            <a:r>
              <a:rPr lang="tr-TR" sz="1800" smtClean="0">
                <a:solidFill>
                  <a:schemeClr val="tx2"/>
                </a:solidFill>
              </a:rPr>
              <a:t> </a:t>
            </a:r>
          </a:p>
          <a:p>
            <a:pPr marL="620713" indent="-552450" algn="just" eaLnBrk="1" hangingPunct="1">
              <a:lnSpc>
                <a:spcPct val="80000"/>
              </a:lnSpc>
              <a:buFont typeface="Wingdings" pitchFamily="2" charset="2"/>
              <a:buAutoNum type="arabicPeriod"/>
            </a:pPr>
            <a:endParaRPr lang="tr-TR" sz="2800" b="1" smtClean="0">
              <a:solidFill>
                <a:schemeClr val="tx2"/>
              </a:solidFill>
            </a:endParaRPr>
          </a:p>
        </p:txBody>
      </p:sp>
      <p:sp>
        <p:nvSpPr>
          <p:cNvPr id="241668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14300" y="152400"/>
            <a:ext cx="2971800" cy="385763"/>
          </a:xfrm>
        </p:spPr>
        <p:txBody>
          <a:bodyPr/>
          <a:lstStyle/>
          <a:p>
            <a:pPr eaLnBrk="1" hangingPunct="1">
              <a:defRPr/>
            </a:pPr>
            <a:r>
              <a:rPr lang="tr-TR" sz="2000" b="1">
                <a:effectLst>
                  <a:outerShdw blurRad="38100" dist="38100" dir="2700000" algn="tl">
                    <a:srgbClr val="C0C0C0"/>
                  </a:outerShdw>
                </a:effectLst>
                <a:latin typeface="Marigold" pitchFamily="66" charset="-94"/>
              </a:rPr>
              <a:t>Yazılım Bakımı</a:t>
            </a:r>
          </a:p>
        </p:txBody>
      </p:sp>
      <p:sp>
        <p:nvSpPr>
          <p:cNvPr id="17416" name="Rectangle 5"/>
          <p:cNvSpPr>
            <a:spLocks noChangeArrowheads="1"/>
          </p:cNvSpPr>
          <p:nvPr/>
        </p:nvSpPr>
        <p:spPr bwMode="auto">
          <a:xfrm>
            <a:off x="2895600" y="0"/>
            <a:ext cx="6019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r>
              <a:rPr lang="tr-TR" sz="2800" b="1" baseline="30000">
                <a:solidFill>
                  <a:srgbClr val="006666"/>
                </a:solidFill>
                <a:latin typeface="Lucida Sans"/>
              </a:rPr>
              <a:t>Riskler</a:t>
            </a: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9"/>
          <p:cNvSpPr>
            <a:spLocks noGrp="1" noChangeArrowheads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tr-TR" smtClean="0"/>
              <a:t>Yazılım Mühendisliği</a:t>
            </a:r>
          </a:p>
        </p:txBody>
      </p:sp>
      <p:sp>
        <p:nvSpPr>
          <p:cNvPr id="18435" name="Rectangle 10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60AC8CE-7877-4614-B3AB-6BEA8F1C2884}" type="slidenum">
              <a:rPr lang="tr-TR" smtClean="0"/>
              <a:pPr/>
              <a:t>16</a:t>
            </a:fld>
            <a:endParaRPr lang="tr-TR" smtClean="0"/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2819400" y="228600"/>
            <a:ext cx="6019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endParaRPr lang="tr-TR" sz="2800" b="1" baseline="30000">
              <a:solidFill>
                <a:srgbClr val="006666"/>
              </a:solidFill>
              <a:latin typeface="Lucida Sans"/>
            </a:endParaRPr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1371600" y="2362200"/>
            <a:ext cx="76200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tr-TR"/>
          </a:p>
        </p:txBody>
      </p:sp>
      <p:sp>
        <p:nvSpPr>
          <p:cNvPr id="105478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200400" y="2971800"/>
            <a:ext cx="5562600" cy="3505200"/>
          </a:xfrm>
        </p:spPr>
        <p:txBody>
          <a:bodyPr/>
          <a:lstStyle/>
          <a:p>
            <a:pPr eaLnBrk="1" hangingPunct="1">
              <a:defRPr/>
            </a:pPr>
            <a:r>
              <a:rPr lang="tr-TR" sz="2400">
                <a:solidFill>
                  <a:srgbClr val="0066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… Örnek Çalışma</a:t>
            </a:r>
          </a:p>
        </p:txBody>
      </p:sp>
      <p:pic>
        <p:nvPicPr>
          <p:cNvPr id="18439" name="Picture 35" descr="j029298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3000" y="1524000"/>
            <a:ext cx="69342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5525" name="Rectangle 53"/>
          <p:cNvSpPr>
            <a:spLocks noGrp="1" noChangeArrowheads="1"/>
          </p:cNvSpPr>
          <p:nvPr>
            <p:ph type="ctrTitle"/>
          </p:nvPr>
        </p:nvSpPr>
        <p:spPr>
          <a:xfrm>
            <a:off x="304800" y="23813"/>
            <a:ext cx="3048000" cy="754062"/>
          </a:xfrm>
        </p:spPr>
        <p:txBody>
          <a:bodyPr/>
          <a:lstStyle/>
          <a:p>
            <a:pPr eaLnBrk="1" hangingPunct="1">
              <a:defRPr/>
            </a:pPr>
            <a:r>
              <a:rPr lang="tr-TR" sz="2800" b="1">
                <a:effectLst>
                  <a:outerShdw blurRad="38100" dist="38100" dir="2700000" algn="tl">
                    <a:srgbClr val="C0C0C0"/>
                  </a:outerShdw>
                </a:effectLst>
                <a:latin typeface="Kristen ITC" pitchFamily="66" charset="0"/>
              </a:rPr>
              <a:t>Yazılım Bakımı</a:t>
            </a:r>
          </a:p>
        </p:txBody>
      </p:sp>
    </p:spTree>
  </p:cSld>
  <p:clrMapOvr>
    <a:masterClrMapping/>
  </p:clrMapOvr>
  <p:transition spd="med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9"/>
          <p:cNvSpPr>
            <a:spLocks noGrp="1" noChangeArrowheads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tr-TR" smtClean="0"/>
              <a:t>Yazılım Mühendisliği</a:t>
            </a:r>
          </a:p>
        </p:txBody>
      </p:sp>
      <p:sp>
        <p:nvSpPr>
          <p:cNvPr id="4099" name="Rectangle 10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0E2ADBE-B690-41FA-9680-772490D4ECB1}" type="slidenum">
              <a:rPr lang="tr-TR" smtClean="0"/>
              <a:pPr/>
              <a:t>2</a:t>
            </a:fld>
            <a:endParaRPr lang="tr-TR" smtClean="0"/>
          </a:p>
        </p:txBody>
      </p:sp>
      <p:sp>
        <p:nvSpPr>
          <p:cNvPr id="4100" name="Rectangle 6"/>
          <p:cNvSpPr>
            <a:spLocks noChangeArrowheads="1"/>
          </p:cNvSpPr>
          <p:nvPr/>
        </p:nvSpPr>
        <p:spPr bwMode="auto">
          <a:xfrm>
            <a:off x="1371600" y="2438400"/>
            <a:ext cx="7391400" cy="1524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tr-TR"/>
          </a:p>
        </p:txBody>
      </p:sp>
      <p:sp>
        <p:nvSpPr>
          <p:cNvPr id="4101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143000" y="1066800"/>
            <a:ext cx="7620000" cy="5410200"/>
          </a:xfrm>
        </p:spPr>
        <p:txBody>
          <a:bodyPr/>
          <a:lstStyle/>
          <a:p>
            <a:pPr algn="just" eaLnBrk="1" hangingPunct="1"/>
            <a:r>
              <a:rPr lang="tr-TR" sz="2000" b="1" dirty="0" smtClean="0">
                <a:solidFill>
                  <a:schemeClr val="tx2"/>
                </a:solidFill>
              </a:rPr>
              <a:t/>
            </a:r>
            <a:br>
              <a:rPr lang="tr-TR" sz="2000" b="1" dirty="0" smtClean="0">
                <a:solidFill>
                  <a:schemeClr val="tx2"/>
                </a:solidFill>
              </a:rPr>
            </a:br>
            <a:r>
              <a:rPr lang="tr-TR" sz="2000" b="1" dirty="0" smtClean="0">
                <a:solidFill>
                  <a:schemeClr val="tx2"/>
                </a:solidFill>
              </a:rPr>
              <a:t>Zaman içinde ortaya çıkan yeni isterlerin karşılanması veya bulunan hataların giderilmesi çalışmaları yazılım bakımının temelini oluşturur.</a:t>
            </a:r>
          </a:p>
          <a:p>
            <a:pPr algn="just" eaLnBrk="1" hangingPunct="1"/>
            <a:endParaRPr lang="tr-TR" sz="2000" b="1" dirty="0" smtClean="0">
              <a:solidFill>
                <a:schemeClr val="tx2"/>
              </a:solidFill>
            </a:endParaRPr>
          </a:p>
          <a:p>
            <a:pPr algn="just" eaLnBrk="1" hangingPunct="1"/>
            <a:endParaRPr lang="tr-TR" sz="2000" b="1" dirty="0" smtClean="0">
              <a:solidFill>
                <a:schemeClr val="tx2"/>
              </a:solidFill>
            </a:endParaRPr>
          </a:p>
          <a:p>
            <a:pPr algn="just" eaLnBrk="1" hangingPunct="1"/>
            <a:endParaRPr lang="tr-TR" sz="2000" b="1" dirty="0" smtClean="0">
              <a:solidFill>
                <a:schemeClr val="tx2"/>
              </a:solidFill>
            </a:endParaRPr>
          </a:p>
          <a:p>
            <a:pPr algn="just" eaLnBrk="1" hangingPunct="1"/>
            <a:endParaRPr lang="tr-TR" sz="2000" b="1" dirty="0" smtClean="0">
              <a:solidFill>
                <a:schemeClr val="tx2"/>
              </a:solidFill>
            </a:endParaRPr>
          </a:p>
          <a:p>
            <a:pPr algn="just" eaLnBrk="1" hangingPunct="1"/>
            <a:endParaRPr lang="tr-TR" sz="2000" b="1" dirty="0" smtClean="0">
              <a:solidFill>
                <a:schemeClr val="tx2"/>
              </a:solidFill>
            </a:endParaRPr>
          </a:p>
          <a:p>
            <a:pPr algn="just" eaLnBrk="1" hangingPunct="1"/>
            <a:endParaRPr lang="tr-TR" sz="2000" b="1" dirty="0" smtClean="0">
              <a:solidFill>
                <a:schemeClr val="tx2"/>
              </a:solidFill>
            </a:endParaRPr>
          </a:p>
          <a:p>
            <a:pPr algn="just" eaLnBrk="1" hangingPunct="1"/>
            <a:endParaRPr lang="tr-TR" sz="2000" b="1" dirty="0" smtClean="0">
              <a:solidFill>
                <a:schemeClr val="tx2"/>
              </a:solidFill>
            </a:endParaRPr>
          </a:p>
          <a:p>
            <a:pPr algn="just" eaLnBrk="1" hangingPunct="1"/>
            <a:endParaRPr lang="tr-TR" sz="2000" b="1" dirty="0" smtClean="0">
              <a:solidFill>
                <a:schemeClr val="tx2"/>
              </a:solidFill>
            </a:endParaRPr>
          </a:p>
          <a:p>
            <a:pPr algn="just" eaLnBrk="1" hangingPunct="1"/>
            <a:r>
              <a:rPr lang="tr-TR" sz="2000" b="1" dirty="0" smtClean="0">
                <a:solidFill>
                  <a:schemeClr val="tx2"/>
                </a:solidFill>
              </a:rPr>
              <a:t>Değişiklikleri değerlendirmek , denetim altında tutmak ve uygulamak için bir düzen geliştirilmeli ve ona uyulmalıdır.</a:t>
            </a:r>
          </a:p>
          <a:p>
            <a:pPr algn="just" eaLnBrk="1" hangingPunct="1"/>
            <a:endParaRPr lang="tr-TR" sz="2000" b="1" dirty="0" smtClean="0">
              <a:solidFill>
                <a:schemeClr val="tx2"/>
              </a:solidFill>
            </a:endParaRPr>
          </a:p>
          <a:p>
            <a:pPr algn="just" eaLnBrk="1" hangingPunct="1"/>
            <a:endParaRPr lang="tr-TR" sz="2000" b="1" dirty="0" smtClean="0">
              <a:solidFill>
                <a:schemeClr val="tx2"/>
              </a:solidFill>
            </a:endParaRPr>
          </a:p>
          <a:p>
            <a:pPr algn="just" eaLnBrk="1" hangingPunct="1"/>
            <a:endParaRPr lang="tr-TR" sz="2000" b="1" dirty="0" smtClean="0">
              <a:solidFill>
                <a:schemeClr val="tx2"/>
              </a:solidFill>
            </a:endParaRPr>
          </a:p>
          <a:p>
            <a:pPr algn="just" eaLnBrk="1" hangingPunct="1"/>
            <a:endParaRPr lang="tr-TR" sz="2000" b="1" dirty="0" smtClean="0">
              <a:solidFill>
                <a:schemeClr val="tx2"/>
              </a:solidFill>
            </a:endParaRPr>
          </a:p>
          <a:p>
            <a:pPr algn="just" eaLnBrk="1" hangingPunct="1"/>
            <a:endParaRPr lang="tr-TR" sz="2000" b="1" dirty="0" smtClean="0">
              <a:solidFill>
                <a:schemeClr val="tx2"/>
              </a:solidFill>
            </a:endParaRPr>
          </a:p>
          <a:p>
            <a:pPr algn="just" eaLnBrk="1" hangingPunct="1"/>
            <a:endParaRPr lang="tr-TR" sz="2000" b="1" dirty="0" smtClean="0">
              <a:solidFill>
                <a:schemeClr val="tx2"/>
              </a:solidFill>
            </a:endParaRPr>
          </a:p>
          <a:p>
            <a:pPr algn="just" eaLnBrk="1" hangingPunct="1"/>
            <a:endParaRPr lang="tr-TR" sz="2000" b="1" dirty="0" smtClean="0">
              <a:solidFill>
                <a:schemeClr val="tx2"/>
              </a:solidFill>
            </a:endParaRPr>
          </a:p>
          <a:p>
            <a:pPr algn="just" eaLnBrk="1" hangingPunct="1"/>
            <a:r>
              <a:rPr lang="tr-TR" sz="2000" b="1" dirty="0" smtClean="0">
                <a:solidFill>
                  <a:schemeClr val="tx2"/>
                </a:solidFill>
              </a:rPr>
              <a:t>               </a:t>
            </a:r>
          </a:p>
        </p:txBody>
      </p:sp>
      <p:sp>
        <p:nvSpPr>
          <p:cNvPr id="21094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14300" y="152400"/>
            <a:ext cx="2971800" cy="385763"/>
          </a:xfrm>
        </p:spPr>
        <p:txBody>
          <a:bodyPr/>
          <a:lstStyle/>
          <a:p>
            <a:pPr eaLnBrk="1" hangingPunct="1">
              <a:defRPr/>
            </a:pPr>
            <a:r>
              <a:rPr lang="tr-TR" sz="2000" b="1">
                <a:effectLst>
                  <a:outerShdw blurRad="38100" dist="38100" dir="2700000" algn="tl">
                    <a:srgbClr val="C0C0C0"/>
                  </a:outerShdw>
                </a:effectLst>
                <a:latin typeface="Marigold" pitchFamily="66" charset="-94"/>
              </a:rPr>
              <a:t>Yazılım Bakımı</a:t>
            </a:r>
          </a:p>
        </p:txBody>
      </p:sp>
      <p:sp>
        <p:nvSpPr>
          <p:cNvPr id="4103" name="Rectangle 4"/>
          <p:cNvSpPr>
            <a:spLocks noChangeArrowheads="1"/>
          </p:cNvSpPr>
          <p:nvPr/>
        </p:nvSpPr>
        <p:spPr bwMode="auto">
          <a:xfrm>
            <a:off x="2895600" y="0"/>
            <a:ext cx="6019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r>
              <a:rPr lang="tr-TR" sz="2800" b="1" baseline="30000">
                <a:solidFill>
                  <a:srgbClr val="006666"/>
                </a:solidFill>
                <a:latin typeface="Lucida Sans"/>
              </a:rPr>
              <a:t>Temeller</a:t>
            </a:r>
          </a:p>
        </p:txBody>
      </p:sp>
      <p:sp>
        <p:nvSpPr>
          <p:cNvPr id="210951" name="AutoShape 7"/>
          <p:cNvSpPr>
            <a:spLocks noChangeArrowheads="1"/>
          </p:cNvSpPr>
          <p:nvPr/>
        </p:nvSpPr>
        <p:spPr bwMode="auto">
          <a:xfrm>
            <a:off x="1447800" y="2362200"/>
            <a:ext cx="6934200" cy="2895600"/>
          </a:xfrm>
          <a:prstGeom prst="irregularSeal2">
            <a:avLst/>
          </a:prstGeom>
          <a:solidFill>
            <a:schemeClr val="accent1"/>
          </a:solidFill>
          <a:ln w="9525" algn="ctr">
            <a:solidFill>
              <a:srgbClr val="0099CC"/>
            </a:solidFill>
            <a:miter lim="800000"/>
            <a:headEnd/>
            <a:tailEnd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/>
            </a:pPr>
            <a:r>
              <a:rPr lang="tr-TR" sz="1400" b="1">
                <a:solidFill>
                  <a:schemeClr val="bg1"/>
                </a:solidFill>
                <a:cs typeface="+mn-cs"/>
              </a:rPr>
              <a:t/>
            </a:r>
            <a:br>
              <a:rPr lang="tr-TR" sz="1400" b="1">
                <a:solidFill>
                  <a:schemeClr val="bg1"/>
                </a:solidFill>
                <a:cs typeface="+mn-cs"/>
              </a:rPr>
            </a:br>
            <a:r>
              <a:rPr lang="tr-TR" sz="1600" b="1">
                <a:cs typeface="+mn-cs"/>
              </a:rPr>
              <a:t>Değişiklik, bilgisayar tabanlı </a:t>
            </a:r>
          </a:p>
          <a:p>
            <a:pPr algn="ctr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/>
            </a:pPr>
            <a:r>
              <a:rPr lang="tr-TR" sz="1600" b="1">
                <a:cs typeface="+mn-cs"/>
              </a:rPr>
              <a:t>sistemler için kaçınılmaz </a:t>
            </a:r>
          </a:p>
          <a:p>
            <a:pPr algn="ctr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/>
            </a:pPr>
            <a:r>
              <a:rPr lang="tr-TR" sz="1600" b="1">
                <a:cs typeface="+mn-cs"/>
              </a:rPr>
              <a:t>bir gerçektir.</a:t>
            </a:r>
          </a:p>
          <a:p>
            <a:pPr algn="ctr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/>
            </a:pPr>
            <a:endParaRPr lang="tr-TR" sz="1200" b="1">
              <a:solidFill>
                <a:schemeClr val="tx2"/>
              </a:solidFill>
              <a:cs typeface="+mn-cs"/>
            </a:endParaRP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9"/>
          <p:cNvSpPr>
            <a:spLocks noGrp="1" noChangeArrowheads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tr-TR" smtClean="0"/>
              <a:t>Yazılım Mühendisliği</a:t>
            </a:r>
          </a:p>
        </p:txBody>
      </p:sp>
      <p:sp>
        <p:nvSpPr>
          <p:cNvPr id="5123" name="Rectangle 10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42CC532-5F5D-4675-ADBA-4918E8EA75B6}" type="slidenum">
              <a:rPr lang="tr-TR" smtClean="0"/>
              <a:pPr/>
              <a:t>3</a:t>
            </a:fld>
            <a:endParaRPr lang="tr-TR" smtClean="0"/>
          </a:p>
        </p:txBody>
      </p:sp>
      <p:sp>
        <p:nvSpPr>
          <p:cNvPr id="5124" name="Rectangle 2"/>
          <p:cNvSpPr>
            <a:spLocks noChangeArrowheads="1"/>
          </p:cNvSpPr>
          <p:nvPr/>
        </p:nvSpPr>
        <p:spPr bwMode="auto">
          <a:xfrm>
            <a:off x="1371600" y="2438400"/>
            <a:ext cx="7391400" cy="1524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tr-TR"/>
          </a:p>
        </p:txBody>
      </p:sp>
      <p:sp>
        <p:nvSpPr>
          <p:cNvPr id="512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1143000"/>
            <a:ext cx="7620000" cy="5410200"/>
          </a:xfrm>
        </p:spPr>
        <p:txBody>
          <a:bodyPr/>
          <a:lstStyle/>
          <a:p>
            <a:pPr marL="552450" indent="-552450" algn="just" eaLnBrk="1" hangingPunct="1">
              <a:lnSpc>
                <a:spcPct val="80000"/>
              </a:lnSpc>
            </a:pPr>
            <a:r>
              <a:rPr lang="tr-TR" sz="2000" b="1" smtClean="0">
                <a:solidFill>
                  <a:schemeClr val="tx2"/>
                </a:solidFill>
                <a:latin typeface="Tahoma" pitchFamily="34" charset="0"/>
              </a:rPr>
              <a:t>Bakım Türleri :</a:t>
            </a:r>
            <a:r>
              <a:rPr lang="tr-TR" sz="2000" b="1" smtClean="0">
                <a:solidFill>
                  <a:schemeClr val="tx2"/>
                </a:solidFill>
              </a:rPr>
              <a:t>  </a:t>
            </a:r>
            <a:r>
              <a:rPr lang="tr-TR" sz="1800" smtClean="0">
                <a:solidFill>
                  <a:schemeClr val="tx2"/>
                </a:solidFill>
              </a:rPr>
              <a:t>Sadece hata düzeltimi değil teslim sonrası yapılacak işleride kapsar.</a:t>
            </a:r>
          </a:p>
          <a:p>
            <a:pPr marL="552450" indent="-552450" algn="just" eaLnBrk="1" hangingPunct="1">
              <a:lnSpc>
                <a:spcPct val="80000"/>
              </a:lnSpc>
            </a:pPr>
            <a:endParaRPr lang="tr-TR" sz="1800" smtClean="0">
              <a:solidFill>
                <a:schemeClr val="tx2"/>
              </a:solidFill>
            </a:endParaRPr>
          </a:p>
          <a:p>
            <a:pPr marL="552450" indent="-552450" algn="just" eaLnBrk="1" hangingPunct="1">
              <a:lnSpc>
                <a:spcPct val="80000"/>
              </a:lnSpc>
            </a:pPr>
            <a:endParaRPr lang="tr-TR" sz="1800" smtClean="0">
              <a:solidFill>
                <a:schemeClr val="tx2"/>
              </a:solidFill>
            </a:endParaRPr>
          </a:p>
          <a:p>
            <a:pPr marL="552450" indent="-552450" algn="just" eaLnBrk="1" hangingPunct="1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tr-TR" sz="2000" b="1" smtClean="0">
                <a:solidFill>
                  <a:schemeClr val="tx2"/>
                </a:solidFill>
              </a:rPr>
              <a:t>	Düzeltici bakım </a:t>
            </a:r>
            <a:r>
              <a:rPr lang="tr-TR" sz="1400" smtClean="0">
                <a:solidFill>
                  <a:schemeClr val="tx2"/>
                </a:solidFill>
              </a:rPr>
              <a:t>(Bir Kısım yazılım kusuru ancak kullanım sırasında ortaya çıkar. Kusurun kaynaklanma sebebini araştırmaya ve gidermeye yönelik işlere denir. )</a:t>
            </a:r>
          </a:p>
          <a:p>
            <a:pPr marL="552450" indent="-552450" algn="just" eaLnBrk="1" hangingPunct="1">
              <a:lnSpc>
                <a:spcPct val="80000"/>
              </a:lnSpc>
              <a:buFont typeface="Wingdings" pitchFamily="2" charset="2"/>
              <a:buAutoNum type="arabicPeriod"/>
            </a:pPr>
            <a:endParaRPr lang="tr-TR" sz="1400" smtClean="0">
              <a:solidFill>
                <a:schemeClr val="tx2"/>
              </a:solidFill>
            </a:endParaRPr>
          </a:p>
          <a:p>
            <a:pPr marL="552450" indent="-552450" algn="just" eaLnBrk="1" hangingPunct="1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tr-TR" sz="2000" b="1" smtClean="0">
                <a:solidFill>
                  <a:schemeClr val="tx2"/>
                </a:solidFill>
              </a:rPr>
              <a:t>	Uyarlayıcı bakım </a:t>
            </a:r>
            <a:r>
              <a:rPr lang="tr-TR" sz="1400" smtClean="0">
                <a:solidFill>
                  <a:schemeClr val="tx2"/>
                </a:solidFill>
              </a:rPr>
              <a:t>(Hızlı değişim ve teknolojik gelişmeler nedeniyle yazılımın yeni donanıma , işletim sistemlerine , bunların yeni sürümlerine , yeni uç birimlere göre uyarlanması ,  sürümün yükseltilmesive güncelleştirilmesi işlerine uyarlayıcı bakım denir. )</a:t>
            </a:r>
          </a:p>
          <a:p>
            <a:pPr marL="552450" indent="-552450" algn="just" eaLnBrk="1" hangingPunct="1">
              <a:lnSpc>
                <a:spcPct val="80000"/>
              </a:lnSpc>
              <a:buFont typeface="Wingdings" pitchFamily="2" charset="2"/>
              <a:buAutoNum type="arabicPeriod"/>
            </a:pPr>
            <a:endParaRPr lang="tr-TR" sz="2000" b="1" smtClean="0">
              <a:solidFill>
                <a:schemeClr val="tx2"/>
              </a:solidFill>
            </a:endParaRPr>
          </a:p>
          <a:p>
            <a:pPr marL="552450" indent="-552450" algn="just" eaLnBrk="1" hangingPunct="1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tr-TR" sz="2000" b="1" smtClean="0">
                <a:solidFill>
                  <a:schemeClr val="tx2"/>
                </a:solidFill>
              </a:rPr>
              <a:t>	İyileştirici Bakım </a:t>
            </a:r>
            <a:r>
              <a:rPr lang="tr-TR" sz="1400" smtClean="0">
                <a:solidFill>
                  <a:schemeClr val="tx2"/>
                </a:solidFill>
              </a:rPr>
              <a:t>(Yazılım geliştirip test edilerek başarılı bir şekilde kullanıcıya sunulduktan sonra , yeni işlevler eklemek , var olanlara başarımı ve verimi artırıcı düzenlemeler yapmak iyileştirici bakım işleri denir.)</a:t>
            </a:r>
          </a:p>
          <a:p>
            <a:pPr marL="552450" indent="-552450" algn="just" eaLnBrk="1" hangingPunct="1">
              <a:lnSpc>
                <a:spcPct val="80000"/>
              </a:lnSpc>
              <a:buFont typeface="Wingdings" pitchFamily="2" charset="2"/>
              <a:buAutoNum type="arabicPeriod"/>
            </a:pPr>
            <a:endParaRPr lang="tr-TR" sz="2000" b="1" smtClean="0">
              <a:solidFill>
                <a:schemeClr val="tx2"/>
              </a:solidFill>
            </a:endParaRPr>
          </a:p>
          <a:p>
            <a:pPr marL="552450" indent="-552450" algn="just" eaLnBrk="1" hangingPunct="1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tr-TR" sz="2000" b="1" smtClean="0">
                <a:solidFill>
                  <a:schemeClr val="tx2"/>
                </a:solidFill>
              </a:rPr>
              <a:t>	Önleyici</a:t>
            </a:r>
            <a:r>
              <a:rPr lang="tr-TR" sz="1400" smtClean="0">
                <a:solidFill>
                  <a:schemeClr val="tx2"/>
                </a:solidFill>
              </a:rPr>
              <a:t>. (Yazılımın gelecekte uygulanabilecek değişikliklere daha iyi bir temel oluşturması bakım özelliğinin ve güvenirliliğinin arttırılması için ön tedbir niteliğindeki işlemler önleyici bakım işleri olarak tanımlanır.)</a:t>
            </a:r>
          </a:p>
          <a:p>
            <a:pPr marL="552450" indent="-552450" algn="just" eaLnBrk="1" hangingPunct="1">
              <a:lnSpc>
                <a:spcPct val="80000"/>
              </a:lnSpc>
              <a:buFont typeface="Wingdings" pitchFamily="2" charset="2"/>
              <a:buAutoNum type="arabicPeriod"/>
            </a:pPr>
            <a:endParaRPr lang="tr-TR" sz="2000" b="1" smtClean="0">
              <a:solidFill>
                <a:schemeClr val="tx2"/>
              </a:solidFill>
            </a:endParaRPr>
          </a:p>
          <a:p>
            <a:pPr marL="552450" indent="-552450" algn="just" eaLnBrk="1" hangingPunct="1">
              <a:lnSpc>
                <a:spcPct val="80000"/>
              </a:lnSpc>
            </a:pPr>
            <a:endParaRPr lang="tr-TR" sz="2000" b="1" smtClean="0">
              <a:solidFill>
                <a:schemeClr val="tx2"/>
              </a:solidFill>
            </a:endParaRPr>
          </a:p>
          <a:p>
            <a:pPr marL="552450" indent="-552450" algn="just" eaLnBrk="1" hangingPunct="1">
              <a:lnSpc>
                <a:spcPct val="80000"/>
              </a:lnSpc>
            </a:pPr>
            <a:endParaRPr lang="tr-TR" sz="2000" b="1" smtClean="0">
              <a:solidFill>
                <a:schemeClr val="tx2"/>
              </a:solidFill>
            </a:endParaRPr>
          </a:p>
          <a:p>
            <a:pPr marL="552450" indent="-552450" algn="just" eaLnBrk="1" hangingPunct="1">
              <a:lnSpc>
                <a:spcPct val="80000"/>
              </a:lnSpc>
            </a:pPr>
            <a:endParaRPr lang="tr-TR" sz="2000" b="1" smtClean="0">
              <a:solidFill>
                <a:schemeClr val="tx2"/>
              </a:solidFill>
            </a:endParaRPr>
          </a:p>
          <a:p>
            <a:pPr marL="552450" indent="-552450" algn="just" eaLnBrk="1" hangingPunct="1">
              <a:lnSpc>
                <a:spcPct val="80000"/>
              </a:lnSpc>
            </a:pPr>
            <a:endParaRPr lang="tr-TR" sz="2000" b="1" smtClean="0">
              <a:solidFill>
                <a:schemeClr val="tx2"/>
              </a:solidFill>
            </a:endParaRPr>
          </a:p>
          <a:p>
            <a:pPr marL="552450" indent="-552450" algn="just" eaLnBrk="1" hangingPunct="1">
              <a:lnSpc>
                <a:spcPct val="80000"/>
              </a:lnSpc>
            </a:pPr>
            <a:endParaRPr lang="tr-TR" sz="2000" b="1" smtClean="0">
              <a:solidFill>
                <a:schemeClr val="tx2"/>
              </a:solidFill>
            </a:endParaRPr>
          </a:p>
          <a:p>
            <a:pPr marL="552450" indent="-552450" algn="just" eaLnBrk="1" hangingPunct="1">
              <a:lnSpc>
                <a:spcPct val="80000"/>
              </a:lnSpc>
            </a:pPr>
            <a:r>
              <a:rPr lang="tr-TR" sz="2000" b="1" smtClean="0">
                <a:solidFill>
                  <a:schemeClr val="tx2"/>
                </a:solidFill>
              </a:rPr>
              <a:t>               </a:t>
            </a:r>
          </a:p>
        </p:txBody>
      </p:sp>
      <p:sp>
        <p:nvSpPr>
          <p:cNvPr id="212996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14300" y="152400"/>
            <a:ext cx="2971800" cy="385763"/>
          </a:xfrm>
        </p:spPr>
        <p:txBody>
          <a:bodyPr/>
          <a:lstStyle/>
          <a:p>
            <a:pPr eaLnBrk="1" hangingPunct="1">
              <a:defRPr/>
            </a:pPr>
            <a:r>
              <a:rPr lang="tr-TR" sz="2000" b="1">
                <a:effectLst>
                  <a:outerShdw blurRad="38100" dist="38100" dir="2700000" algn="tl">
                    <a:srgbClr val="C0C0C0"/>
                  </a:outerShdw>
                </a:effectLst>
                <a:latin typeface="Marigold" pitchFamily="66" charset="-94"/>
              </a:rPr>
              <a:t>Yazılım Bakımı</a:t>
            </a:r>
          </a:p>
        </p:txBody>
      </p:sp>
      <p:sp>
        <p:nvSpPr>
          <p:cNvPr id="5127" name="Rectangle 5"/>
          <p:cNvSpPr>
            <a:spLocks noChangeArrowheads="1"/>
          </p:cNvSpPr>
          <p:nvPr/>
        </p:nvSpPr>
        <p:spPr bwMode="auto">
          <a:xfrm>
            <a:off x="2895600" y="0"/>
            <a:ext cx="6019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r>
              <a:rPr lang="tr-TR" sz="2800" b="1" baseline="30000">
                <a:solidFill>
                  <a:srgbClr val="006666"/>
                </a:solidFill>
                <a:latin typeface="Lucida Sans"/>
              </a:rPr>
              <a:t>Temeller</a:t>
            </a:r>
          </a:p>
        </p:txBody>
      </p:sp>
      <p:pic>
        <p:nvPicPr>
          <p:cNvPr id="5128" name="Picture 7" descr="j0252349"/>
          <p:cNvPicPr>
            <a:picLocks noChangeAspect="1" noChangeArrowheads="1"/>
          </p:cNvPicPr>
          <p:nvPr/>
        </p:nvPicPr>
        <p:blipFill>
          <a:blip r:embed="rId3">
            <a:lum bright="64000" contrast="74000"/>
            <a:grayscl/>
          </a:blip>
          <a:srcRect/>
          <a:stretch>
            <a:fillRect/>
          </a:stretch>
        </p:blipFill>
        <p:spPr bwMode="auto">
          <a:xfrm>
            <a:off x="1295400" y="533400"/>
            <a:ext cx="1828800" cy="56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tr-TR" smtClean="0"/>
              <a:t>Yazılım Mühendisliği</a:t>
            </a:r>
          </a:p>
        </p:txBody>
      </p:sp>
      <p:sp>
        <p:nvSpPr>
          <p:cNvPr id="6147" name="Rectangle 10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F9E45EE-CF87-4CDF-80E7-5C6221E2ACCE}" type="slidenum">
              <a:rPr lang="tr-TR" smtClean="0"/>
              <a:pPr/>
              <a:t>4</a:t>
            </a:fld>
            <a:endParaRPr lang="tr-TR" smtClean="0"/>
          </a:p>
        </p:txBody>
      </p:sp>
      <p:grpSp>
        <p:nvGrpSpPr>
          <p:cNvPr id="6148" name="Group 80"/>
          <p:cNvGrpSpPr>
            <a:grpSpLocks/>
          </p:cNvGrpSpPr>
          <p:nvPr/>
        </p:nvGrpSpPr>
        <p:grpSpPr bwMode="auto">
          <a:xfrm>
            <a:off x="990600" y="1676400"/>
            <a:ext cx="7772400" cy="4429125"/>
            <a:chOff x="624" y="1056"/>
            <a:chExt cx="4896" cy="2790"/>
          </a:xfrm>
        </p:grpSpPr>
        <p:sp>
          <p:nvSpPr>
            <p:cNvPr id="217167" name="Rectangle 79"/>
            <p:cNvSpPr>
              <a:spLocks noChangeArrowheads="1"/>
            </p:cNvSpPr>
            <p:nvPr/>
          </p:nvSpPr>
          <p:spPr bwMode="auto">
            <a:xfrm>
              <a:off x="768" y="1056"/>
              <a:ext cx="4464" cy="19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rgbClr val="0099CC"/>
              </a:solidFill>
              <a:miter lim="800000"/>
              <a:headEnd/>
              <a:tailEnd/>
            </a:ln>
            <a:effectLst>
              <a:outerShdw dist="107763" dir="189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endParaRPr lang="tr-TR">
                <a:cs typeface="+mn-cs"/>
              </a:endParaRPr>
            </a:p>
          </p:txBody>
        </p:sp>
        <p:sp>
          <p:nvSpPr>
            <p:cNvPr id="6153" name="Rectangle 2"/>
            <p:cNvSpPr>
              <a:spLocks noChangeArrowheads="1"/>
            </p:cNvSpPr>
            <p:nvPr/>
          </p:nvSpPr>
          <p:spPr bwMode="auto">
            <a:xfrm>
              <a:off x="864" y="1536"/>
              <a:ext cx="4656" cy="96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tr-TR"/>
            </a:p>
          </p:txBody>
        </p:sp>
        <p:sp>
          <p:nvSpPr>
            <p:cNvPr id="6154" name="Rectangle 7"/>
            <p:cNvSpPr>
              <a:spLocks noChangeArrowheads="1"/>
            </p:cNvSpPr>
            <p:nvPr/>
          </p:nvSpPr>
          <p:spPr bwMode="auto">
            <a:xfrm>
              <a:off x="768" y="1926"/>
              <a:ext cx="4608" cy="240"/>
            </a:xfrm>
            <a:prstGeom prst="rect">
              <a:avLst/>
            </a:prstGeom>
            <a:solidFill>
              <a:schemeClr val="bg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tr-TR"/>
            </a:p>
          </p:txBody>
        </p:sp>
        <p:sp>
          <p:nvSpPr>
            <p:cNvPr id="217097" name="Rectangle 9"/>
            <p:cNvSpPr>
              <a:spLocks noChangeArrowheads="1"/>
            </p:cNvSpPr>
            <p:nvPr/>
          </p:nvSpPr>
          <p:spPr bwMode="auto">
            <a:xfrm>
              <a:off x="624" y="2358"/>
              <a:ext cx="1056" cy="624"/>
            </a:xfrm>
            <a:prstGeom prst="rect">
              <a:avLst/>
            </a:prstGeom>
            <a:solidFill>
              <a:srgbClr val="006666"/>
            </a:solidFill>
            <a:ln w="9525" algn="ctr">
              <a:solidFill>
                <a:srgbClr val="0099CC"/>
              </a:solidFill>
              <a:miter lim="800000"/>
              <a:headEnd/>
              <a:tailEnd/>
            </a:ln>
            <a:effectLst>
              <a:outerShdw dist="107763" dir="189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tr-TR">
                  <a:solidFill>
                    <a:schemeClr val="bg1"/>
                  </a:solidFill>
                  <a:cs typeface="+mn-cs"/>
                </a:rPr>
                <a:t>Kullanıcı</a:t>
              </a:r>
            </a:p>
          </p:txBody>
        </p:sp>
        <p:sp>
          <p:nvSpPr>
            <p:cNvPr id="217111" name="Line 23"/>
            <p:cNvSpPr>
              <a:spLocks noChangeShapeType="1"/>
            </p:cNvSpPr>
            <p:nvPr/>
          </p:nvSpPr>
          <p:spPr bwMode="auto">
            <a:xfrm>
              <a:off x="2640" y="1734"/>
              <a:ext cx="0" cy="240"/>
            </a:xfrm>
            <a:prstGeom prst="line">
              <a:avLst/>
            </a:prstGeom>
            <a:noFill/>
            <a:ln w="9525">
              <a:solidFill>
                <a:srgbClr val="0099CC"/>
              </a:solidFill>
              <a:round/>
              <a:headEnd/>
              <a:tailEnd type="triangle" w="med" len="med"/>
            </a:ln>
            <a:effectLst>
              <a:outerShdw dist="107763" dir="18900000" algn="ctr" rotWithShape="0">
                <a:schemeClr val="bg2">
                  <a:alpha val="50000"/>
                </a:schemeClr>
              </a:outerShdw>
            </a:effectLst>
          </p:spPr>
          <p:txBody>
            <a:bodyPr/>
            <a:lstStyle/>
            <a:p>
              <a:pPr algn="ctr">
                <a:defRPr/>
              </a:pPr>
              <a:endParaRPr lang="tr-TR">
                <a:cs typeface="+mn-cs"/>
              </a:endParaRPr>
            </a:p>
          </p:txBody>
        </p:sp>
        <p:sp>
          <p:nvSpPr>
            <p:cNvPr id="6157" name="Rectangle 41"/>
            <p:cNvSpPr>
              <a:spLocks noChangeArrowheads="1"/>
            </p:cNvSpPr>
            <p:nvPr/>
          </p:nvSpPr>
          <p:spPr bwMode="auto">
            <a:xfrm>
              <a:off x="1146" y="3462"/>
              <a:ext cx="726" cy="240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tr-TR" sz="1200"/>
                <a:t>Yeni Sürüm </a:t>
              </a:r>
            </a:p>
          </p:txBody>
        </p:sp>
        <p:sp>
          <p:nvSpPr>
            <p:cNvPr id="217132" name="Rectangle 44"/>
            <p:cNvSpPr>
              <a:spLocks noChangeArrowheads="1"/>
            </p:cNvSpPr>
            <p:nvPr/>
          </p:nvSpPr>
          <p:spPr bwMode="auto">
            <a:xfrm>
              <a:off x="1920" y="3078"/>
              <a:ext cx="1488" cy="24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rgbClr val="0099CC"/>
              </a:solidFill>
              <a:miter lim="800000"/>
              <a:headEnd/>
              <a:tailEnd/>
            </a:ln>
            <a:effectLst>
              <a:outerShdw dist="107763" dir="189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tr-TR" sz="1600">
                  <a:cs typeface="+mn-cs"/>
                </a:rPr>
                <a:t>Bakım Personeli</a:t>
              </a:r>
            </a:p>
          </p:txBody>
        </p:sp>
        <p:sp>
          <p:nvSpPr>
            <p:cNvPr id="217133" name="Rectangle 45"/>
            <p:cNvSpPr>
              <a:spLocks noChangeArrowheads="1"/>
            </p:cNvSpPr>
            <p:nvPr/>
          </p:nvSpPr>
          <p:spPr bwMode="auto">
            <a:xfrm>
              <a:off x="1920" y="2550"/>
              <a:ext cx="1488" cy="24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rgbClr val="0099CC"/>
              </a:solidFill>
              <a:miter lim="800000"/>
              <a:headEnd/>
              <a:tailEnd/>
            </a:ln>
            <a:effectLst>
              <a:outerShdw dist="107763" dir="189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tr-TR" sz="1600">
                  <a:cs typeface="+mn-cs"/>
                </a:rPr>
                <a:t>Değişiklik Sorumlusu</a:t>
              </a:r>
            </a:p>
          </p:txBody>
        </p:sp>
        <p:sp>
          <p:nvSpPr>
            <p:cNvPr id="217136" name="Line 48"/>
            <p:cNvSpPr>
              <a:spLocks noChangeShapeType="1"/>
            </p:cNvSpPr>
            <p:nvPr/>
          </p:nvSpPr>
          <p:spPr bwMode="auto">
            <a:xfrm>
              <a:off x="2640" y="2262"/>
              <a:ext cx="0" cy="240"/>
            </a:xfrm>
            <a:prstGeom prst="line">
              <a:avLst/>
            </a:prstGeom>
            <a:noFill/>
            <a:ln w="9525">
              <a:solidFill>
                <a:srgbClr val="0099CC"/>
              </a:solidFill>
              <a:round/>
              <a:headEnd/>
              <a:tailEnd type="triangle" w="med" len="med"/>
            </a:ln>
            <a:effectLst>
              <a:outerShdw dist="107763" dir="18900000" algn="ctr" rotWithShape="0">
                <a:schemeClr val="bg2">
                  <a:alpha val="50000"/>
                </a:schemeClr>
              </a:outerShdw>
            </a:effectLst>
          </p:spPr>
          <p:txBody>
            <a:bodyPr/>
            <a:lstStyle/>
            <a:p>
              <a:pPr algn="ctr">
                <a:defRPr/>
              </a:pPr>
              <a:endParaRPr lang="tr-TR">
                <a:cs typeface="+mn-cs"/>
              </a:endParaRPr>
            </a:p>
          </p:txBody>
        </p:sp>
        <p:sp>
          <p:nvSpPr>
            <p:cNvPr id="217137" name="Line 49"/>
            <p:cNvSpPr>
              <a:spLocks noChangeShapeType="1"/>
            </p:cNvSpPr>
            <p:nvPr/>
          </p:nvSpPr>
          <p:spPr bwMode="auto">
            <a:xfrm>
              <a:off x="2640" y="2790"/>
              <a:ext cx="0" cy="240"/>
            </a:xfrm>
            <a:prstGeom prst="line">
              <a:avLst/>
            </a:prstGeom>
            <a:noFill/>
            <a:ln w="9525">
              <a:solidFill>
                <a:srgbClr val="0099CC"/>
              </a:solidFill>
              <a:round/>
              <a:headEnd/>
              <a:tailEnd type="triangle" w="med" len="med"/>
            </a:ln>
            <a:effectLst>
              <a:outerShdw dist="107763" dir="18900000" algn="ctr" rotWithShape="0">
                <a:schemeClr val="bg2">
                  <a:alpha val="50000"/>
                </a:schemeClr>
              </a:outerShdw>
            </a:effectLst>
          </p:spPr>
          <p:txBody>
            <a:bodyPr/>
            <a:lstStyle/>
            <a:p>
              <a:pPr algn="ctr">
                <a:defRPr/>
              </a:pPr>
              <a:endParaRPr lang="tr-TR">
                <a:cs typeface="+mn-cs"/>
              </a:endParaRPr>
            </a:p>
          </p:txBody>
        </p:sp>
        <p:sp>
          <p:nvSpPr>
            <p:cNvPr id="217141" name="Line 53"/>
            <p:cNvSpPr>
              <a:spLocks noChangeShapeType="1"/>
            </p:cNvSpPr>
            <p:nvPr/>
          </p:nvSpPr>
          <p:spPr bwMode="auto">
            <a:xfrm>
              <a:off x="3456" y="1686"/>
              <a:ext cx="672" cy="0"/>
            </a:xfrm>
            <a:prstGeom prst="line">
              <a:avLst/>
            </a:prstGeom>
            <a:noFill/>
            <a:ln w="9525">
              <a:solidFill>
                <a:srgbClr val="0099CC"/>
              </a:solidFill>
              <a:round/>
              <a:headEnd/>
              <a:tailEnd type="triangle" w="med" len="med"/>
            </a:ln>
            <a:effectLst>
              <a:outerShdw dist="107763" dir="18900000" algn="ctr" rotWithShape="0">
                <a:schemeClr val="bg2">
                  <a:alpha val="50000"/>
                </a:schemeClr>
              </a:outerShdw>
            </a:effectLst>
          </p:spPr>
          <p:txBody>
            <a:bodyPr/>
            <a:lstStyle/>
            <a:p>
              <a:pPr algn="ctr">
                <a:defRPr/>
              </a:pPr>
              <a:endParaRPr lang="tr-TR">
                <a:cs typeface="+mn-cs"/>
              </a:endParaRPr>
            </a:p>
          </p:txBody>
        </p:sp>
        <p:sp>
          <p:nvSpPr>
            <p:cNvPr id="217142" name="Line 54"/>
            <p:cNvSpPr>
              <a:spLocks noChangeShapeType="1"/>
            </p:cNvSpPr>
            <p:nvPr/>
          </p:nvSpPr>
          <p:spPr bwMode="auto">
            <a:xfrm flipH="1">
              <a:off x="3456" y="1542"/>
              <a:ext cx="672" cy="0"/>
            </a:xfrm>
            <a:prstGeom prst="line">
              <a:avLst/>
            </a:prstGeom>
            <a:noFill/>
            <a:ln w="9525">
              <a:solidFill>
                <a:srgbClr val="0099CC"/>
              </a:solidFill>
              <a:round/>
              <a:headEnd/>
              <a:tailEnd type="triangle" w="med" len="med"/>
            </a:ln>
            <a:effectLst>
              <a:outerShdw dist="107763" dir="18900000" algn="ctr" rotWithShape="0">
                <a:schemeClr val="bg2">
                  <a:alpha val="50000"/>
                </a:schemeClr>
              </a:outerShdw>
            </a:effectLst>
          </p:spPr>
          <p:txBody>
            <a:bodyPr/>
            <a:lstStyle/>
            <a:p>
              <a:pPr algn="ctr">
                <a:defRPr/>
              </a:pPr>
              <a:endParaRPr lang="tr-TR">
                <a:cs typeface="+mn-cs"/>
              </a:endParaRPr>
            </a:p>
          </p:txBody>
        </p:sp>
        <p:sp>
          <p:nvSpPr>
            <p:cNvPr id="217143" name="Line 55"/>
            <p:cNvSpPr>
              <a:spLocks noChangeShapeType="1"/>
            </p:cNvSpPr>
            <p:nvPr/>
          </p:nvSpPr>
          <p:spPr bwMode="auto">
            <a:xfrm>
              <a:off x="3456" y="2646"/>
              <a:ext cx="1248" cy="0"/>
            </a:xfrm>
            <a:prstGeom prst="line">
              <a:avLst/>
            </a:prstGeom>
            <a:noFill/>
            <a:ln w="9525">
              <a:solidFill>
                <a:srgbClr val="0099CC"/>
              </a:solidFill>
              <a:round/>
              <a:headEnd/>
              <a:tailEnd/>
            </a:ln>
            <a:effectLst>
              <a:outerShdw dist="107763" dir="18900000" algn="ctr" rotWithShape="0">
                <a:schemeClr val="bg2">
                  <a:alpha val="50000"/>
                </a:schemeClr>
              </a:outerShdw>
            </a:effectLst>
          </p:spPr>
          <p:txBody>
            <a:bodyPr/>
            <a:lstStyle/>
            <a:p>
              <a:pPr algn="ctr">
                <a:defRPr/>
              </a:pPr>
              <a:endParaRPr lang="tr-TR">
                <a:cs typeface="+mn-cs"/>
              </a:endParaRPr>
            </a:p>
          </p:txBody>
        </p:sp>
        <p:sp>
          <p:nvSpPr>
            <p:cNvPr id="217144" name="Line 56"/>
            <p:cNvSpPr>
              <a:spLocks noChangeShapeType="1"/>
            </p:cNvSpPr>
            <p:nvPr/>
          </p:nvSpPr>
          <p:spPr bwMode="auto">
            <a:xfrm>
              <a:off x="4704" y="3366"/>
              <a:ext cx="0" cy="384"/>
            </a:xfrm>
            <a:prstGeom prst="line">
              <a:avLst/>
            </a:prstGeom>
            <a:noFill/>
            <a:ln w="9525">
              <a:solidFill>
                <a:srgbClr val="0099CC"/>
              </a:solidFill>
              <a:round/>
              <a:headEnd/>
              <a:tailEnd/>
            </a:ln>
            <a:effectLst>
              <a:outerShdw dist="107763" dir="18900000" algn="ctr" rotWithShape="0">
                <a:schemeClr val="bg2">
                  <a:alpha val="50000"/>
                </a:schemeClr>
              </a:outerShdw>
            </a:effectLst>
          </p:spPr>
          <p:txBody>
            <a:bodyPr/>
            <a:lstStyle/>
            <a:p>
              <a:pPr algn="ctr">
                <a:defRPr/>
              </a:pPr>
              <a:endParaRPr lang="tr-TR">
                <a:cs typeface="+mn-cs"/>
              </a:endParaRPr>
            </a:p>
          </p:txBody>
        </p:sp>
        <p:sp>
          <p:nvSpPr>
            <p:cNvPr id="217145" name="Line 57"/>
            <p:cNvSpPr>
              <a:spLocks noChangeShapeType="1"/>
            </p:cNvSpPr>
            <p:nvPr/>
          </p:nvSpPr>
          <p:spPr bwMode="auto">
            <a:xfrm flipH="1">
              <a:off x="3456" y="3750"/>
              <a:ext cx="1248" cy="0"/>
            </a:xfrm>
            <a:prstGeom prst="line">
              <a:avLst/>
            </a:prstGeom>
            <a:noFill/>
            <a:ln w="9525">
              <a:solidFill>
                <a:srgbClr val="0099CC"/>
              </a:solidFill>
              <a:round/>
              <a:headEnd/>
              <a:tailEnd type="triangle" w="med" len="med"/>
            </a:ln>
            <a:effectLst>
              <a:outerShdw dist="107763" dir="18900000" algn="ctr" rotWithShape="0">
                <a:schemeClr val="bg2">
                  <a:alpha val="50000"/>
                </a:schemeClr>
              </a:outerShdw>
            </a:effectLst>
          </p:spPr>
          <p:txBody>
            <a:bodyPr/>
            <a:lstStyle/>
            <a:p>
              <a:pPr algn="ctr">
                <a:defRPr/>
              </a:pPr>
              <a:endParaRPr lang="tr-TR">
                <a:cs typeface="+mn-cs"/>
              </a:endParaRPr>
            </a:p>
          </p:txBody>
        </p:sp>
        <p:sp>
          <p:nvSpPr>
            <p:cNvPr id="217146" name="Line 58"/>
            <p:cNvSpPr>
              <a:spLocks noChangeShapeType="1"/>
            </p:cNvSpPr>
            <p:nvPr/>
          </p:nvSpPr>
          <p:spPr bwMode="auto">
            <a:xfrm>
              <a:off x="4704" y="2646"/>
              <a:ext cx="0" cy="336"/>
            </a:xfrm>
            <a:prstGeom prst="line">
              <a:avLst/>
            </a:prstGeom>
            <a:noFill/>
            <a:ln w="9525">
              <a:solidFill>
                <a:srgbClr val="0099CC"/>
              </a:solidFill>
              <a:round/>
              <a:headEnd/>
              <a:tailEnd type="triangle" w="med" len="med"/>
            </a:ln>
            <a:effectLst>
              <a:outerShdw dist="107763" dir="18900000" algn="ctr" rotWithShape="0">
                <a:schemeClr val="bg2">
                  <a:alpha val="50000"/>
                </a:schemeClr>
              </a:outerShdw>
            </a:effectLst>
          </p:spPr>
          <p:txBody>
            <a:bodyPr/>
            <a:lstStyle/>
            <a:p>
              <a:pPr algn="ctr">
                <a:defRPr/>
              </a:pPr>
              <a:endParaRPr lang="tr-TR">
                <a:cs typeface="+mn-cs"/>
              </a:endParaRPr>
            </a:p>
          </p:txBody>
        </p:sp>
        <p:sp>
          <p:nvSpPr>
            <p:cNvPr id="217147" name="Line 59"/>
            <p:cNvSpPr>
              <a:spLocks noChangeShapeType="1"/>
            </p:cNvSpPr>
            <p:nvPr/>
          </p:nvSpPr>
          <p:spPr bwMode="auto">
            <a:xfrm>
              <a:off x="3456" y="3270"/>
              <a:ext cx="672" cy="0"/>
            </a:xfrm>
            <a:prstGeom prst="line">
              <a:avLst/>
            </a:prstGeom>
            <a:noFill/>
            <a:ln w="9525">
              <a:solidFill>
                <a:srgbClr val="0099CC"/>
              </a:solidFill>
              <a:round/>
              <a:headEnd/>
              <a:tailEnd type="triangle" w="med" len="med"/>
            </a:ln>
            <a:effectLst>
              <a:outerShdw dist="107763" dir="18900000" algn="ctr" rotWithShape="0">
                <a:schemeClr val="bg2">
                  <a:alpha val="50000"/>
                </a:schemeClr>
              </a:outerShdw>
            </a:effectLst>
          </p:spPr>
          <p:txBody>
            <a:bodyPr/>
            <a:lstStyle/>
            <a:p>
              <a:pPr algn="ctr">
                <a:defRPr/>
              </a:pPr>
              <a:endParaRPr lang="tr-TR">
                <a:cs typeface="+mn-cs"/>
              </a:endParaRPr>
            </a:p>
          </p:txBody>
        </p:sp>
        <p:sp>
          <p:nvSpPr>
            <p:cNvPr id="217148" name="Line 60"/>
            <p:cNvSpPr>
              <a:spLocks noChangeShapeType="1"/>
            </p:cNvSpPr>
            <p:nvPr/>
          </p:nvSpPr>
          <p:spPr bwMode="auto">
            <a:xfrm flipH="1">
              <a:off x="3408" y="3126"/>
              <a:ext cx="768" cy="0"/>
            </a:xfrm>
            <a:prstGeom prst="line">
              <a:avLst/>
            </a:prstGeom>
            <a:noFill/>
            <a:ln w="9525">
              <a:solidFill>
                <a:srgbClr val="0099CC"/>
              </a:solidFill>
              <a:round/>
              <a:headEnd/>
              <a:tailEnd type="triangle" w="med" len="med"/>
            </a:ln>
            <a:effectLst>
              <a:outerShdw dist="107763" dir="18900000" algn="ctr" rotWithShape="0">
                <a:schemeClr val="bg2">
                  <a:alpha val="50000"/>
                </a:schemeClr>
              </a:outerShdw>
            </a:effectLst>
          </p:spPr>
          <p:txBody>
            <a:bodyPr/>
            <a:lstStyle/>
            <a:p>
              <a:pPr algn="ctr">
                <a:defRPr/>
              </a:pPr>
              <a:endParaRPr lang="tr-TR">
                <a:cs typeface="+mn-cs"/>
              </a:endParaRPr>
            </a:p>
          </p:txBody>
        </p:sp>
        <p:sp>
          <p:nvSpPr>
            <p:cNvPr id="217149" name="Line 61"/>
            <p:cNvSpPr>
              <a:spLocks noChangeShapeType="1"/>
            </p:cNvSpPr>
            <p:nvPr/>
          </p:nvSpPr>
          <p:spPr bwMode="auto">
            <a:xfrm flipH="1">
              <a:off x="1152" y="2118"/>
              <a:ext cx="768" cy="0"/>
            </a:xfrm>
            <a:prstGeom prst="line">
              <a:avLst/>
            </a:prstGeom>
            <a:noFill/>
            <a:ln w="9525">
              <a:solidFill>
                <a:srgbClr val="0099CC"/>
              </a:solidFill>
              <a:round/>
              <a:headEnd/>
              <a:tailEnd/>
            </a:ln>
            <a:effectLst>
              <a:outerShdw dist="107763" dir="18900000" algn="ctr" rotWithShape="0">
                <a:schemeClr val="bg2">
                  <a:alpha val="50000"/>
                </a:schemeClr>
              </a:outerShdw>
            </a:effectLst>
          </p:spPr>
          <p:txBody>
            <a:bodyPr/>
            <a:lstStyle/>
            <a:p>
              <a:pPr algn="ctr">
                <a:defRPr/>
              </a:pPr>
              <a:endParaRPr lang="tr-TR">
                <a:cs typeface="+mn-cs"/>
              </a:endParaRPr>
            </a:p>
          </p:txBody>
        </p:sp>
        <p:sp>
          <p:nvSpPr>
            <p:cNvPr id="217150" name="Line 62"/>
            <p:cNvSpPr>
              <a:spLocks noChangeShapeType="1"/>
            </p:cNvSpPr>
            <p:nvPr/>
          </p:nvSpPr>
          <p:spPr bwMode="auto">
            <a:xfrm flipH="1">
              <a:off x="1104" y="3750"/>
              <a:ext cx="816" cy="0"/>
            </a:xfrm>
            <a:prstGeom prst="line">
              <a:avLst/>
            </a:prstGeom>
            <a:noFill/>
            <a:ln w="9525">
              <a:solidFill>
                <a:srgbClr val="0099CC"/>
              </a:solidFill>
              <a:round/>
              <a:headEnd/>
              <a:tailEnd/>
            </a:ln>
            <a:effectLst>
              <a:outerShdw dist="107763" dir="18900000" algn="ctr" rotWithShape="0">
                <a:schemeClr val="bg2">
                  <a:alpha val="50000"/>
                </a:schemeClr>
              </a:outerShdw>
            </a:effectLst>
          </p:spPr>
          <p:txBody>
            <a:bodyPr/>
            <a:lstStyle/>
            <a:p>
              <a:pPr algn="ctr">
                <a:defRPr/>
              </a:pPr>
              <a:endParaRPr lang="tr-TR">
                <a:cs typeface="+mn-cs"/>
              </a:endParaRPr>
            </a:p>
          </p:txBody>
        </p:sp>
        <p:sp>
          <p:nvSpPr>
            <p:cNvPr id="217151" name="Line 63"/>
            <p:cNvSpPr>
              <a:spLocks noChangeShapeType="1"/>
            </p:cNvSpPr>
            <p:nvPr/>
          </p:nvSpPr>
          <p:spPr bwMode="auto">
            <a:xfrm flipV="1">
              <a:off x="1104" y="2982"/>
              <a:ext cx="0" cy="768"/>
            </a:xfrm>
            <a:prstGeom prst="line">
              <a:avLst/>
            </a:prstGeom>
            <a:noFill/>
            <a:ln w="9525">
              <a:solidFill>
                <a:srgbClr val="0099CC"/>
              </a:solidFill>
              <a:round/>
              <a:headEnd/>
              <a:tailEnd type="triangle" w="med" len="med"/>
            </a:ln>
            <a:effectLst>
              <a:outerShdw dist="107763" dir="18900000" algn="ctr" rotWithShape="0">
                <a:schemeClr val="bg2">
                  <a:alpha val="50000"/>
                </a:schemeClr>
              </a:outerShdw>
            </a:effectLst>
          </p:spPr>
          <p:txBody>
            <a:bodyPr/>
            <a:lstStyle/>
            <a:p>
              <a:pPr algn="ctr">
                <a:defRPr/>
              </a:pPr>
              <a:endParaRPr lang="tr-TR">
                <a:cs typeface="+mn-cs"/>
              </a:endParaRPr>
            </a:p>
          </p:txBody>
        </p:sp>
        <p:sp>
          <p:nvSpPr>
            <p:cNvPr id="217152" name="Line 64"/>
            <p:cNvSpPr>
              <a:spLocks noChangeShapeType="1"/>
            </p:cNvSpPr>
            <p:nvPr/>
          </p:nvSpPr>
          <p:spPr bwMode="auto">
            <a:xfrm>
              <a:off x="1152" y="2118"/>
              <a:ext cx="0" cy="192"/>
            </a:xfrm>
            <a:prstGeom prst="line">
              <a:avLst/>
            </a:prstGeom>
            <a:noFill/>
            <a:ln w="9525">
              <a:solidFill>
                <a:srgbClr val="0099CC"/>
              </a:solidFill>
              <a:round/>
              <a:headEnd/>
              <a:tailEnd type="triangle" w="med" len="med"/>
            </a:ln>
            <a:effectLst>
              <a:outerShdw dist="107763" dir="18900000" algn="ctr" rotWithShape="0">
                <a:schemeClr val="bg2">
                  <a:alpha val="50000"/>
                </a:schemeClr>
              </a:outerShdw>
            </a:effectLst>
          </p:spPr>
          <p:txBody>
            <a:bodyPr/>
            <a:lstStyle/>
            <a:p>
              <a:pPr algn="ctr">
                <a:defRPr/>
              </a:pPr>
              <a:endParaRPr lang="tr-TR">
                <a:cs typeface="+mn-cs"/>
              </a:endParaRPr>
            </a:p>
          </p:txBody>
        </p:sp>
        <p:sp>
          <p:nvSpPr>
            <p:cNvPr id="217153" name="Line 65"/>
            <p:cNvSpPr>
              <a:spLocks noChangeShapeType="1"/>
            </p:cNvSpPr>
            <p:nvPr/>
          </p:nvSpPr>
          <p:spPr bwMode="auto">
            <a:xfrm flipV="1">
              <a:off x="1104" y="1590"/>
              <a:ext cx="0" cy="720"/>
            </a:xfrm>
            <a:prstGeom prst="line">
              <a:avLst/>
            </a:prstGeom>
            <a:noFill/>
            <a:ln w="9525">
              <a:solidFill>
                <a:srgbClr val="0099CC"/>
              </a:solidFill>
              <a:round/>
              <a:headEnd/>
              <a:tailEnd/>
            </a:ln>
            <a:effectLst>
              <a:outerShdw dist="107763" dir="18900000" algn="ctr" rotWithShape="0">
                <a:schemeClr val="bg2">
                  <a:alpha val="50000"/>
                </a:schemeClr>
              </a:outerShdw>
            </a:effectLst>
          </p:spPr>
          <p:txBody>
            <a:bodyPr/>
            <a:lstStyle/>
            <a:p>
              <a:pPr algn="ctr">
                <a:defRPr/>
              </a:pPr>
              <a:endParaRPr lang="tr-TR">
                <a:cs typeface="+mn-cs"/>
              </a:endParaRPr>
            </a:p>
          </p:txBody>
        </p:sp>
        <p:sp>
          <p:nvSpPr>
            <p:cNvPr id="217154" name="Line 66"/>
            <p:cNvSpPr>
              <a:spLocks noChangeShapeType="1"/>
            </p:cNvSpPr>
            <p:nvPr/>
          </p:nvSpPr>
          <p:spPr bwMode="auto">
            <a:xfrm>
              <a:off x="1104" y="1590"/>
              <a:ext cx="768" cy="0"/>
            </a:xfrm>
            <a:prstGeom prst="line">
              <a:avLst/>
            </a:prstGeom>
            <a:noFill/>
            <a:ln w="9525">
              <a:solidFill>
                <a:srgbClr val="0099CC"/>
              </a:solidFill>
              <a:round/>
              <a:headEnd/>
              <a:tailEnd type="triangle" w="med" len="med"/>
            </a:ln>
            <a:effectLst>
              <a:outerShdw dist="107763" dir="18900000" algn="ctr" rotWithShape="0">
                <a:schemeClr val="bg2">
                  <a:alpha val="50000"/>
                </a:schemeClr>
              </a:outerShdw>
            </a:effectLst>
          </p:spPr>
          <p:txBody>
            <a:bodyPr/>
            <a:lstStyle/>
            <a:p>
              <a:pPr algn="ctr">
                <a:defRPr/>
              </a:pPr>
              <a:endParaRPr lang="tr-TR">
                <a:cs typeface="+mn-cs"/>
              </a:endParaRPr>
            </a:p>
          </p:txBody>
        </p:sp>
        <p:sp>
          <p:nvSpPr>
            <p:cNvPr id="6176" name="Rectangle 67"/>
            <p:cNvSpPr>
              <a:spLocks noChangeArrowheads="1"/>
            </p:cNvSpPr>
            <p:nvPr/>
          </p:nvSpPr>
          <p:spPr bwMode="auto">
            <a:xfrm>
              <a:off x="1074" y="1338"/>
              <a:ext cx="816" cy="240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tr-TR" sz="1200"/>
                <a:t>Bakım İsteği </a:t>
              </a:r>
            </a:p>
          </p:txBody>
        </p:sp>
        <p:sp>
          <p:nvSpPr>
            <p:cNvPr id="6177" name="Rectangle 68"/>
            <p:cNvSpPr>
              <a:spLocks noChangeArrowheads="1"/>
            </p:cNvSpPr>
            <p:nvPr/>
          </p:nvSpPr>
          <p:spPr bwMode="auto">
            <a:xfrm>
              <a:off x="1200" y="1824"/>
              <a:ext cx="762" cy="240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tr-TR" sz="1200"/>
                <a:t>İsteğin Reddi </a:t>
              </a:r>
            </a:p>
          </p:txBody>
        </p:sp>
        <p:sp>
          <p:nvSpPr>
            <p:cNvPr id="217134" name="Rectangle 46"/>
            <p:cNvSpPr>
              <a:spLocks noChangeArrowheads="1"/>
            </p:cNvSpPr>
            <p:nvPr/>
          </p:nvSpPr>
          <p:spPr bwMode="auto">
            <a:xfrm>
              <a:off x="1920" y="2022"/>
              <a:ext cx="1488" cy="24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rgbClr val="0099CC"/>
              </a:solidFill>
              <a:miter lim="800000"/>
              <a:headEnd/>
              <a:tailEnd/>
            </a:ln>
            <a:effectLst>
              <a:outerShdw dist="107763" dir="189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tr-TR" sz="1600">
                  <a:cs typeface="+mn-cs"/>
                </a:rPr>
                <a:t>Değiş. Kontrol Kurulu</a:t>
              </a:r>
            </a:p>
          </p:txBody>
        </p:sp>
        <p:sp>
          <p:nvSpPr>
            <p:cNvPr id="6179" name="Rectangle 69"/>
            <p:cNvSpPr>
              <a:spLocks noChangeArrowheads="1"/>
            </p:cNvSpPr>
            <p:nvPr/>
          </p:nvSpPr>
          <p:spPr bwMode="auto">
            <a:xfrm>
              <a:off x="3408" y="1680"/>
              <a:ext cx="816" cy="24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tr-TR" sz="1000"/>
                <a:t>Değerlendirme</a:t>
              </a:r>
            </a:p>
            <a:p>
              <a:pPr algn="ctr"/>
              <a:r>
                <a:rPr lang="tr-TR" sz="1000"/>
                <a:t>İsteği </a:t>
              </a:r>
            </a:p>
          </p:txBody>
        </p:sp>
        <p:sp>
          <p:nvSpPr>
            <p:cNvPr id="6180" name="Rectangle 71"/>
            <p:cNvSpPr>
              <a:spLocks noChangeArrowheads="1"/>
            </p:cNvSpPr>
            <p:nvPr/>
          </p:nvSpPr>
          <p:spPr bwMode="auto">
            <a:xfrm>
              <a:off x="3504" y="2790"/>
              <a:ext cx="816" cy="240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tr-TR" sz="1200"/>
                <a:t>Son Sürüm </a:t>
              </a:r>
            </a:p>
          </p:txBody>
        </p:sp>
        <p:sp>
          <p:nvSpPr>
            <p:cNvPr id="6181" name="Rectangle 72"/>
            <p:cNvSpPr>
              <a:spLocks noChangeArrowheads="1"/>
            </p:cNvSpPr>
            <p:nvPr/>
          </p:nvSpPr>
          <p:spPr bwMode="auto">
            <a:xfrm>
              <a:off x="3504" y="3318"/>
              <a:ext cx="816" cy="240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tr-TR" sz="1200"/>
                <a:t>Yeni Sürüm </a:t>
              </a:r>
            </a:p>
          </p:txBody>
        </p:sp>
        <p:sp>
          <p:nvSpPr>
            <p:cNvPr id="217139" name="Rectangle 51"/>
            <p:cNvSpPr>
              <a:spLocks noChangeArrowheads="1"/>
            </p:cNvSpPr>
            <p:nvPr/>
          </p:nvSpPr>
          <p:spPr bwMode="auto">
            <a:xfrm>
              <a:off x="4176" y="3030"/>
              <a:ext cx="1056" cy="336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rgbClr val="0099CC"/>
              </a:solidFill>
              <a:miter lim="800000"/>
              <a:headEnd/>
              <a:tailEnd/>
            </a:ln>
            <a:effectLst>
              <a:outerShdw dist="107763" dir="189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tr-TR" sz="1400">
                  <a:cs typeface="+mn-cs"/>
                </a:rPr>
                <a:t>Düzenleşim</a:t>
              </a:r>
            </a:p>
            <a:p>
              <a:pPr algn="ctr">
                <a:defRPr/>
              </a:pPr>
              <a:r>
                <a:rPr lang="tr-TR" sz="1400">
                  <a:cs typeface="+mn-cs"/>
                </a:rPr>
                <a:t>Yönetimi</a:t>
              </a:r>
            </a:p>
          </p:txBody>
        </p:sp>
        <p:sp>
          <p:nvSpPr>
            <p:cNvPr id="6183" name="Rectangle 73"/>
            <p:cNvSpPr>
              <a:spLocks noChangeArrowheads="1"/>
            </p:cNvSpPr>
            <p:nvPr/>
          </p:nvSpPr>
          <p:spPr bwMode="auto">
            <a:xfrm>
              <a:off x="2688" y="2838"/>
              <a:ext cx="816" cy="192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tr-TR" sz="1200"/>
                <a:t>İş Planı </a:t>
              </a:r>
            </a:p>
          </p:txBody>
        </p:sp>
        <p:sp>
          <p:nvSpPr>
            <p:cNvPr id="6184" name="Rectangle 74"/>
            <p:cNvSpPr>
              <a:spLocks noChangeArrowheads="1"/>
            </p:cNvSpPr>
            <p:nvPr/>
          </p:nvSpPr>
          <p:spPr bwMode="auto">
            <a:xfrm>
              <a:off x="2706" y="2262"/>
              <a:ext cx="1758" cy="192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tr-TR" sz="1200"/>
                <a:t>Değişiklik onayı ve görevlendirme </a:t>
              </a:r>
            </a:p>
          </p:txBody>
        </p:sp>
        <p:sp>
          <p:nvSpPr>
            <p:cNvPr id="6185" name="Rectangle 75"/>
            <p:cNvSpPr>
              <a:spLocks noChangeArrowheads="1"/>
            </p:cNvSpPr>
            <p:nvPr/>
          </p:nvSpPr>
          <p:spPr bwMode="auto">
            <a:xfrm>
              <a:off x="2622" y="1770"/>
              <a:ext cx="1038" cy="1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tr-TR" sz="1200"/>
                <a:t>Değişiklik önerisi </a:t>
              </a:r>
            </a:p>
          </p:txBody>
        </p:sp>
        <p:sp>
          <p:nvSpPr>
            <p:cNvPr id="6186" name="Rectangle 77"/>
            <p:cNvSpPr>
              <a:spLocks noChangeArrowheads="1"/>
            </p:cNvSpPr>
            <p:nvPr/>
          </p:nvSpPr>
          <p:spPr bwMode="auto">
            <a:xfrm>
              <a:off x="3504" y="1296"/>
              <a:ext cx="624" cy="1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tr-TR" sz="1000"/>
                <a:t>Değerlendirme</a:t>
              </a:r>
            </a:p>
            <a:p>
              <a:pPr algn="ctr"/>
              <a:r>
                <a:rPr lang="tr-TR" sz="1000"/>
                <a:t>Sonucu </a:t>
              </a:r>
            </a:p>
          </p:txBody>
        </p:sp>
        <p:sp>
          <p:nvSpPr>
            <p:cNvPr id="217101" name="Rectangle 13"/>
            <p:cNvSpPr>
              <a:spLocks noChangeArrowheads="1"/>
            </p:cNvSpPr>
            <p:nvPr/>
          </p:nvSpPr>
          <p:spPr bwMode="auto">
            <a:xfrm>
              <a:off x="4176" y="1446"/>
              <a:ext cx="1056" cy="336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rgbClr val="0099CC"/>
              </a:solidFill>
              <a:miter lim="800000"/>
              <a:headEnd/>
              <a:tailEnd/>
            </a:ln>
            <a:effectLst>
              <a:outerShdw dist="107763" dir="189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tr-TR" sz="1400">
                  <a:cs typeface="+mn-cs"/>
                </a:rPr>
                <a:t>Teknik</a:t>
              </a:r>
            </a:p>
            <a:p>
              <a:pPr algn="ctr">
                <a:defRPr/>
              </a:pPr>
              <a:r>
                <a:rPr lang="tr-TR" sz="1400">
                  <a:cs typeface="+mn-cs"/>
                </a:rPr>
                <a:t>Danışman</a:t>
              </a:r>
            </a:p>
          </p:txBody>
        </p:sp>
        <p:sp>
          <p:nvSpPr>
            <p:cNvPr id="217103" name="Rectangle 15"/>
            <p:cNvSpPr>
              <a:spLocks noChangeArrowheads="1"/>
            </p:cNvSpPr>
            <p:nvPr/>
          </p:nvSpPr>
          <p:spPr bwMode="auto">
            <a:xfrm>
              <a:off x="1920" y="3606"/>
              <a:ext cx="1488" cy="24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rgbClr val="0099CC"/>
              </a:solidFill>
              <a:miter lim="800000"/>
              <a:headEnd/>
              <a:tailEnd/>
            </a:ln>
            <a:effectLst>
              <a:outerShdw dist="107763" dir="189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tr-TR" sz="1600">
                  <a:cs typeface="+mn-cs"/>
                </a:rPr>
                <a:t>Teslim Personeli</a:t>
              </a:r>
            </a:p>
          </p:txBody>
        </p:sp>
        <p:sp>
          <p:nvSpPr>
            <p:cNvPr id="217135" name="Rectangle 47"/>
            <p:cNvSpPr>
              <a:spLocks noChangeArrowheads="1"/>
            </p:cNvSpPr>
            <p:nvPr/>
          </p:nvSpPr>
          <p:spPr bwMode="auto">
            <a:xfrm>
              <a:off x="1920" y="1494"/>
              <a:ext cx="1488" cy="24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rgbClr val="0099CC"/>
              </a:solidFill>
              <a:miter lim="800000"/>
              <a:headEnd/>
              <a:tailEnd/>
            </a:ln>
            <a:effectLst>
              <a:outerShdw dist="107763" dir="189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tr-TR" sz="1600">
                  <a:cs typeface="+mn-cs"/>
                </a:rPr>
                <a:t>Bakım Kontrolcüsü</a:t>
              </a:r>
            </a:p>
          </p:txBody>
        </p:sp>
      </p:grpSp>
      <p:sp>
        <p:nvSpPr>
          <p:cNvPr id="614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14400" y="762000"/>
            <a:ext cx="7696200" cy="5715000"/>
          </a:xfrm>
        </p:spPr>
        <p:txBody>
          <a:bodyPr/>
          <a:lstStyle/>
          <a:p>
            <a:pPr algn="just" eaLnBrk="1" hangingPunct="1"/>
            <a:r>
              <a:rPr lang="tr-TR" sz="1800" smtClean="0">
                <a:solidFill>
                  <a:schemeClr val="tx2"/>
                </a:solidFill>
              </a:rPr>
              <a:t>Genel olarak bakım işlemleri de belli bir düzen ve plan dahilinde yapılması gereklidir.</a:t>
            </a:r>
          </a:p>
          <a:p>
            <a:pPr algn="just" eaLnBrk="1" hangingPunct="1"/>
            <a:r>
              <a:rPr lang="tr-TR" sz="1600" i="1" smtClean="0">
                <a:solidFill>
                  <a:schemeClr val="tx2"/>
                </a:solidFill>
              </a:rPr>
              <a:t>    </a:t>
            </a:r>
          </a:p>
          <a:p>
            <a:pPr algn="just" eaLnBrk="1" hangingPunct="1"/>
            <a:r>
              <a:rPr lang="tr-TR" sz="1600" i="1" smtClean="0">
                <a:solidFill>
                  <a:schemeClr val="tx2"/>
                </a:solidFill>
              </a:rPr>
              <a:t>                        </a:t>
            </a:r>
            <a:r>
              <a:rPr lang="tr-TR" sz="1600" b="1" smtClean="0">
                <a:solidFill>
                  <a:schemeClr val="bg1"/>
                </a:solidFill>
              </a:rPr>
              <a:t>Bakım örgütlenmesi ve iş akışı</a:t>
            </a:r>
          </a:p>
          <a:p>
            <a:pPr algn="ctr" eaLnBrk="1" hangingPunct="1"/>
            <a:endParaRPr lang="tr-TR" sz="1600" smtClean="0">
              <a:solidFill>
                <a:schemeClr val="tx2"/>
              </a:solidFill>
            </a:endParaRPr>
          </a:p>
          <a:p>
            <a:pPr algn="just" eaLnBrk="1" hangingPunct="1"/>
            <a:endParaRPr lang="tr-TR" sz="1600" b="1" i="1" smtClean="0">
              <a:solidFill>
                <a:schemeClr val="tx2"/>
              </a:solidFill>
            </a:endParaRPr>
          </a:p>
          <a:p>
            <a:pPr algn="just" eaLnBrk="1" hangingPunct="1"/>
            <a:endParaRPr lang="tr-TR" sz="2000" b="1" smtClean="0">
              <a:solidFill>
                <a:schemeClr val="tx2"/>
              </a:solidFill>
            </a:endParaRPr>
          </a:p>
          <a:p>
            <a:pPr algn="just" eaLnBrk="1" hangingPunct="1"/>
            <a:endParaRPr lang="tr-TR" sz="2000" b="1" smtClean="0">
              <a:solidFill>
                <a:schemeClr val="tx2"/>
              </a:solidFill>
            </a:endParaRPr>
          </a:p>
          <a:p>
            <a:pPr algn="just" eaLnBrk="1" hangingPunct="1"/>
            <a:endParaRPr lang="tr-TR" sz="2000" b="1" smtClean="0">
              <a:solidFill>
                <a:schemeClr val="tx2"/>
              </a:solidFill>
            </a:endParaRPr>
          </a:p>
          <a:p>
            <a:pPr algn="just" eaLnBrk="1" hangingPunct="1"/>
            <a:endParaRPr lang="tr-TR" sz="2000" b="1" smtClean="0">
              <a:solidFill>
                <a:schemeClr val="tx2"/>
              </a:solidFill>
            </a:endParaRPr>
          </a:p>
          <a:p>
            <a:pPr algn="just" eaLnBrk="1" hangingPunct="1"/>
            <a:endParaRPr lang="tr-TR" sz="2000" b="1" smtClean="0">
              <a:solidFill>
                <a:schemeClr val="tx2"/>
              </a:solidFill>
            </a:endParaRPr>
          </a:p>
          <a:p>
            <a:pPr algn="just" eaLnBrk="1" hangingPunct="1"/>
            <a:r>
              <a:rPr lang="tr-TR" sz="2000" b="1" smtClean="0">
                <a:solidFill>
                  <a:schemeClr val="tx2"/>
                </a:solidFill>
              </a:rPr>
              <a:t>               </a:t>
            </a:r>
          </a:p>
        </p:txBody>
      </p:sp>
      <p:sp>
        <p:nvSpPr>
          <p:cNvPr id="21709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14300" y="152400"/>
            <a:ext cx="2971800" cy="385763"/>
          </a:xfrm>
        </p:spPr>
        <p:txBody>
          <a:bodyPr/>
          <a:lstStyle/>
          <a:p>
            <a:pPr eaLnBrk="1" hangingPunct="1">
              <a:defRPr/>
            </a:pPr>
            <a:r>
              <a:rPr lang="tr-TR" sz="2000" b="1">
                <a:effectLst>
                  <a:outerShdw blurRad="38100" dist="38100" dir="2700000" algn="tl">
                    <a:srgbClr val="C0C0C0"/>
                  </a:outerShdw>
                </a:effectLst>
                <a:latin typeface="Marigold" pitchFamily="66" charset="-94"/>
              </a:rPr>
              <a:t>Yazılım Bakımı</a:t>
            </a:r>
          </a:p>
        </p:txBody>
      </p:sp>
      <p:sp>
        <p:nvSpPr>
          <p:cNvPr id="6151" name="Rectangle 5"/>
          <p:cNvSpPr>
            <a:spLocks noChangeArrowheads="1"/>
          </p:cNvSpPr>
          <p:nvPr/>
        </p:nvSpPr>
        <p:spPr bwMode="auto">
          <a:xfrm>
            <a:off x="2895600" y="0"/>
            <a:ext cx="6019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r>
              <a:rPr lang="tr-TR" sz="2800" b="1" baseline="30000">
                <a:solidFill>
                  <a:srgbClr val="006666"/>
                </a:solidFill>
                <a:latin typeface="Lucida Sans"/>
              </a:rPr>
              <a:t>Örgütlenme</a:t>
            </a: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9"/>
          <p:cNvSpPr>
            <a:spLocks noGrp="1" noChangeArrowheads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tr-TR" smtClean="0"/>
              <a:t>Yazılım Mühendisliği</a:t>
            </a:r>
          </a:p>
        </p:txBody>
      </p:sp>
      <p:sp>
        <p:nvSpPr>
          <p:cNvPr id="7171" name="Rectangle 10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2B5BC29-49AC-4F15-B130-882804F6A0BB}" type="slidenum">
              <a:rPr lang="tr-TR" smtClean="0"/>
              <a:pPr/>
              <a:t>5</a:t>
            </a:fld>
            <a:endParaRPr lang="tr-TR" smtClean="0"/>
          </a:p>
        </p:txBody>
      </p:sp>
      <p:sp>
        <p:nvSpPr>
          <p:cNvPr id="7172" name="Rectangle 2"/>
          <p:cNvSpPr>
            <a:spLocks noChangeArrowheads="1"/>
          </p:cNvSpPr>
          <p:nvPr/>
        </p:nvSpPr>
        <p:spPr bwMode="auto">
          <a:xfrm>
            <a:off x="1371600" y="2438400"/>
            <a:ext cx="7391400" cy="1524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tr-TR"/>
          </a:p>
        </p:txBody>
      </p:sp>
      <p:sp>
        <p:nvSpPr>
          <p:cNvPr id="717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1066800"/>
            <a:ext cx="7391400" cy="5410200"/>
          </a:xfrm>
        </p:spPr>
        <p:txBody>
          <a:bodyPr/>
          <a:lstStyle/>
          <a:p>
            <a:pPr marL="552450" indent="-552450" algn="just" eaLnBrk="1" hangingPunct="1">
              <a:lnSpc>
                <a:spcPct val="80000"/>
              </a:lnSpc>
            </a:pPr>
            <a:r>
              <a:rPr lang="tr-TR" sz="2000" b="1" smtClean="0">
                <a:solidFill>
                  <a:schemeClr val="tx2"/>
                </a:solidFill>
                <a:latin typeface="Tahoma" pitchFamily="34" charset="0"/>
              </a:rPr>
              <a:t>Bakım Aşamaları :</a:t>
            </a:r>
            <a:r>
              <a:rPr lang="tr-TR" sz="2000" b="1" smtClean="0">
                <a:solidFill>
                  <a:schemeClr val="tx2"/>
                </a:solidFill>
              </a:rPr>
              <a:t>  </a:t>
            </a:r>
          </a:p>
          <a:p>
            <a:pPr marL="552450" indent="-552450" algn="just" eaLnBrk="1" hangingPunct="1">
              <a:lnSpc>
                <a:spcPct val="80000"/>
              </a:lnSpc>
            </a:pPr>
            <a:endParaRPr lang="tr-TR" sz="2000" b="1" smtClean="0">
              <a:solidFill>
                <a:schemeClr val="tx2"/>
              </a:solidFill>
            </a:endParaRPr>
          </a:p>
          <a:p>
            <a:pPr marL="552450" indent="-552450" algn="just" eaLnBrk="1" hangingPunct="1">
              <a:lnSpc>
                <a:spcPct val="80000"/>
              </a:lnSpc>
            </a:pPr>
            <a:r>
              <a:rPr lang="tr-TR" sz="1800" smtClean="0">
                <a:solidFill>
                  <a:schemeClr val="tx2"/>
                </a:solidFill>
              </a:rPr>
              <a:t>         Yazılım geliştirme evresine benzer bu evrede standart bir süreç izlenmelidir. </a:t>
            </a:r>
          </a:p>
          <a:p>
            <a:pPr marL="552450" indent="-552450" algn="just" eaLnBrk="1" hangingPunct="1">
              <a:lnSpc>
                <a:spcPct val="80000"/>
              </a:lnSpc>
            </a:pPr>
            <a:endParaRPr lang="tr-TR" sz="1800" smtClean="0">
              <a:solidFill>
                <a:schemeClr val="tx2"/>
              </a:solidFill>
            </a:endParaRPr>
          </a:p>
          <a:p>
            <a:pPr marL="552450" indent="-552450" algn="just" eaLnBrk="1" hangingPunct="1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tr-TR" sz="2400" b="1" smtClean="0">
                <a:solidFill>
                  <a:schemeClr val="tx2"/>
                </a:solidFill>
                <a:latin typeface="Times New Roman" pitchFamily="18" charset="0"/>
              </a:rPr>
              <a:t>	İsterlerin çözümlenmesi</a:t>
            </a:r>
            <a:endParaRPr lang="tr-TR" sz="1600" smtClean="0">
              <a:solidFill>
                <a:schemeClr val="tx2"/>
              </a:solidFill>
              <a:latin typeface="Times New Roman" pitchFamily="18" charset="0"/>
            </a:endParaRPr>
          </a:p>
          <a:p>
            <a:pPr marL="552450" indent="-552450" algn="just" eaLnBrk="1" hangingPunct="1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tr-TR" sz="2400" b="1" smtClean="0">
                <a:solidFill>
                  <a:schemeClr val="tx2"/>
                </a:solidFill>
                <a:latin typeface="Times New Roman" pitchFamily="18" charset="0"/>
              </a:rPr>
              <a:t>	Tasarım</a:t>
            </a:r>
          </a:p>
          <a:p>
            <a:pPr marL="552450" indent="-552450" algn="just" eaLnBrk="1" hangingPunct="1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tr-TR" sz="2400" b="1" smtClean="0">
                <a:solidFill>
                  <a:schemeClr val="tx2"/>
                </a:solidFill>
                <a:latin typeface="Times New Roman" pitchFamily="18" charset="0"/>
              </a:rPr>
              <a:t>	Gerçekleştirim</a:t>
            </a:r>
          </a:p>
          <a:p>
            <a:pPr marL="552450" indent="-552450" algn="just" eaLnBrk="1" hangingPunct="1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tr-TR" sz="2400" b="1" smtClean="0">
                <a:solidFill>
                  <a:schemeClr val="tx2"/>
                </a:solidFill>
                <a:latin typeface="Times New Roman" pitchFamily="18" charset="0"/>
              </a:rPr>
              <a:t>	Test</a:t>
            </a:r>
            <a:r>
              <a:rPr lang="tr-TR" sz="1600" smtClean="0">
                <a:solidFill>
                  <a:schemeClr val="tx2"/>
                </a:solidFill>
                <a:latin typeface="Times New Roman" pitchFamily="18" charset="0"/>
              </a:rPr>
              <a:t> </a:t>
            </a:r>
          </a:p>
          <a:p>
            <a:pPr marL="552450" indent="-552450" algn="just" eaLnBrk="1" hangingPunct="1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tr-TR" sz="2400" b="1" smtClean="0">
                <a:solidFill>
                  <a:schemeClr val="tx2"/>
                </a:solidFill>
                <a:latin typeface="Times New Roman" pitchFamily="18" charset="0"/>
              </a:rPr>
              <a:t>	Teslim</a:t>
            </a:r>
          </a:p>
          <a:p>
            <a:pPr marL="552450" indent="-552450" algn="just" eaLnBrk="1" hangingPunct="1">
              <a:lnSpc>
                <a:spcPct val="80000"/>
              </a:lnSpc>
            </a:pPr>
            <a:endParaRPr lang="tr-TR" sz="2400" b="1" smtClean="0">
              <a:solidFill>
                <a:schemeClr val="tx2"/>
              </a:solidFill>
              <a:latin typeface="Times New Roman" pitchFamily="18" charset="0"/>
            </a:endParaRPr>
          </a:p>
          <a:p>
            <a:pPr marL="552450" indent="-552450" algn="just" eaLnBrk="1" hangingPunct="1">
              <a:lnSpc>
                <a:spcPct val="80000"/>
              </a:lnSpc>
            </a:pPr>
            <a:endParaRPr lang="tr-TR" sz="2000" b="1" smtClean="0">
              <a:solidFill>
                <a:schemeClr val="tx2"/>
              </a:solidFill>
            </a:endParaRPr>
          </a:p>
          <a:p>
            <a:pPr marL="552450" indent="-552450" algn="just" eaLnBrk="1" hangingPunct="1">
              <a:lnSpc>
                <a:spcPct val="80000"/>
              </a:lnSpc>
            </a:pPr>
            <a:endParaRPr lang="tr-TR" sz="2000" b="1" smtClean="0">
              <a:solidFill>
                <a:schemeClr val="tx2"/>
              </a:solidFill>
            </a:endParaRPr>
          </a:p>
          <a:p>
            <a:pPr marL="552450" indent="-552450" algn="just" eaLnBrk="1" hangingPunct="1">
              <a:lnSpc>
                <a:spcPct val="80000"/>
              </a:lnSpc>
            </a:pPr>
            <a:endParaRPr lang="tr-TR" sz="2000" b="1" smtClean="0">
              <a:solidFill>
                <a:schemeClr val="tx2"/>
              </a:solidFill>
            </a:endParaRPr>
          </a:p>
          <a:p>
            <a:pPr marL="552450" indent="-552450" algn="just" eaLnBrk="1" hangingPunct="1">
              <a:lnSpc>
                <a:spcPct val="80000"/>
              </a:lnSpc>
            </a:pPr>
            <a:endParaRPr lang="tr-TR" sz="2000" b="1" smtClean="0">
              <a:solidFill>
                <a:schemeClr val="tx2"/>
              </a:solidFill>
            </a:endParaRPr>
          </a:p>
          <a:p>
            <a:pPr marL="552450" indent="-552450" algn="just" eaLnBrk="1" hangingPunct="1">
              <a:lnSpc>
                <a:spcPct val="80000"/>
              </a:lnSpc>
            </a:pPr>
            <a:r>
              <a:rPr lang="tr-TR" sz="2000" b="1" smtClean="0">
                <a:solidFill>
                  <a:schemeClr val="tx2"/>
                </a:solidFill>
              </a:rPr>
              <a:t>               </a:t>
            </a:r>
          </a:p>
        </p:txBody>
      </p:sp>
      <p:sp>
        <p:nvSpPr>
          <p:cNvPr id="221188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14300" y="152400"/>
            <a:ext cx="2971800" cy="385763"/>
          </a:xfrm>
        </p:spPr>
        <p:txBody>
          <a:bodyPr/>
          <a:lstStyle/>
          <a:p>
            <a:pPr eaLnBrk="1" hangingPunct="1">
              <a:defRPr/>
            </a:pPr>
            <a:r>
              <a:rPr lang="tr-TR" sz="2000" b="1">
                <a:effectLst>
                  <a:outerShdw blurRad="38100" dist="38100" dir="2700000" algn="tl">
                    <a:srgbClr val="C0C0C0"/>
                  </a:outerShdw>
                </a:effectLst>
                <a:latin typeface="Marigold" pitchFamily="66" charset="-94"/>
              </a:rPr>
              <a:t>Yazılım Bakımı</a:t>
            </a:r>
          </a:p>
        </p:txBody>
      </p:sp>
      <p:sp>
        <p:nvSpPr>
          <p:cNvPr id="7175" name="Rectangle 5"/>
          <p:cNvSpPr>
            <a:spLocks noChangeArrowheads="1"/>
          </p:cNvSpPr>
          <p:nvPr/>
        </p:nvSpPr>
        <p:spPr bwMode="auto">
          <a:xfrm>
            <a:off x="2895600" y="0"/>
            <a:ext cx="6019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r>
              <a:rPr lang="tr-TR" sz="2800" b="1" baseline="30000">
                <a:solidFill>
                  <a:srgbClr val="006666"/>
                </a:solidFill>
                <a:latin typeface="Lucida Sans"/>
              </a:rPr>
              <a:t>Bakım Aşamaları</a:t>
            </a:r>
          </a:p>
        </p:txBody>
      </p:sp>
      <p:sp>
        <p:nvSpPr>
          <p:cNvPr id="221190" name="laptop"/>
          <p:cNvSpPr>
            <a:spLocks noEditPoints="1" noChangeArrowheads="1"/>
          </p:cNvSpPr>
          <p:nvPr/>
        </p:nvSpPr>
        <p:spPr bwMode="auto">
          <a:xfrm>
            <a:off x="4038600" y="3048000"/>
            <a:ext cx="4267200" cy="2819400"/>
          </a:xfrm>
          <a:custGeom>
            <a:avLst/>
            <a:gdLst>
              <a:gd name="T0" fmla="*/ 3362 w 21600"/>
              <a:gd name="T1" fmla="*/ 0 h 21600"/>
              <a:gd name="T2" fmla="*/ 3362 w 21600"/>
              <a:gd name="T3" fmla="*/ 7173 h 21600"/>
              <a:gd name="T4" fmla="*/ 18327 w 21600"/>
              <a:gd name="T5" fmla="*/ 0 h 21600"/>
              <a:gd name="T6" fmla="*/ 18327 w 21600"/>
              <a:gd name="T7" fmla="*/ 7173 h 21600"/>
              <a:gd name="T8" fmla="*/ 10800 w 21600"/>
              <a:gd name="T9" fmla="*/ 0 h 21600"/>
              <a:gd name="T10" fmla="*/ 10800 w 21600"/>
              <a:gd name="T11" fmla="*/ 21600 h 21600"/>
              <a:gd name="T12" fmla="*/ 0 w 21600"/>
              <a:gd name="T13" fmla="*/ 21600 h 21600"/>
              <a:gd name="T14" fmla="*/ 21600 w 21600"/>
              <a:gd name="T15" fmla="*/ 21600 h 21600"/>
              <a:gd name="T16" fmla="*/ 4445 w 21600"/>
              <a:gd name="T17" fmla="*/ 1858 h 21600"/>
              <a:gd name="T18" fmla="*/ 17311 w 21600"/>
              <a:gd name="T19" fmla="*/ 1232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3362" y="0"/>
                </a:moveTo>
                <a:lnTo>
                  <a:pt x="18327" y="0"/>
                </a:lnTo>
                <a:lnTo>
                  <a:pt x="18327" y="14347"/>
                </a:lnTo>
                <a:lnTo>
                  <a:pt x="3362" y="14347"/>
                </a:lnTo>
                <a:lnTo>
                  <a:pt x="3362" y="0"/>
                </a:lnTo>
                <a:close/>
              </a:path>
              <a:path w="21600" h="21600" extrusionOk="0">
                <a:moveTo>
                  <a:pt x="3340" y="15068"/>
                </a:moveTo>
                <a:lnTo>
                  <a:pt x="0" y="19877"/>
                </a:lnTo>
                <a:lnTo>
                  <a:pt x="21600" y="19877"/>
                </a:lnTo>
                <a:lnTo>
                  <a:pt x="18327" y="15068"/>
                </a:lnTo>
                <a:lnTo>
                  <a:pt x="3340" y="15068"/>
                </a:lnTo>
                <a:close/>
              </a:path>
              <a:path w="21600" h="21600" extrusionOk="0">
                <a:moveTo>
                  <a:pt x="0" y="19877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9877"/>
                </a:lnTo>
                <a:lnTo>
                  <a:pt x="0" y="19877"/>
                </a:lnTo>
                <a:close/>
              </a:path>
              <a:path w="21600" h="21600" extrusionOk="0">
                <a:moveTo>
                  <a:pt x="4186" y="1523"/>
                </a:moveTo>
                <a:lnTo>
                  <a:pt x="17547" y="1523"/>
                </a:lnTo>
                <a:lnTo>
                  <a:pt x="17547" y="12744"/>
                </a:lnTo>
                <a:lnTo>
                  <a:pt x="4186" y="12744"/>
                </a:lnTo>
                <a:lnTo>
                  <a:pt x="4186" y="1523"/>
                </a:lnTo>
                <a:close/>
              </a:path>
              <a:path w="21600" h="21600" extrusionOk="0">
                <a:moveTo>
                  <a:pt x="3318" y="15549"/>
                </a:moveTo>
                <a:lnTo>
                  <a:pt x="2917" y="16110"/>
                </a:lnTo>
                <a:lnTo>
                  <a:pt x="18727" y="16110"/>
                </a:lnTo>
                <a:lnTo>
                  <a:pt x="18327" y="15549"/>
                </a:lnTo>
                <a:lnTo>
                  <a:pt x="3318" y="15549"/>
                </a:lnTo>
                <a:close/>
              </a:path>
              <a:path w="21600" h="21600" extrusionOk="0">
                <a:moveTo>
                  <a:pt x="6213" y="18314"/>
                </a:moveTo>
                <a:lnTo>
                  <a:pt x="5946" y="18875"/>
                </a:lnTo>
                <a:lnTo>
                  <a:pt x="15766" y="18875"/>
                </a:lnTo>
                <a:lnTo>
                  <a:pt x="15499" y="18314"/>
                </a:lnTo>
                <a:lnTo>
                  <a:pt x="6213" y="18314"/>
                </a:lnTo>
                <a:close/>
              </a:path>
              <a:path w="21600" h="21600" extrusionOk="0">
                <a:moveTo>
                  <a:pt x="2828" y="16471"/>
                </a:moveTo>
                <a:lnTo>
                  <a:pt x="2405" y="17072"/>
                </a:lnTo>
                <a:lnTo>
                  <a:pt x="19284" y="17072"/>
                </a:lnTo>
                <a:lnTo>
                  <a:pt x="18839" y="16471"/>
                </a:lnTo>
                <a:lnTo>
                  <a:pt x="2828" y="16471"/>
                </a:lnTo>
                <a:close/>
              </a:path>
              <a:path w="21600" h="21600" extrusionOk="0">
                <a:moveTo>
                  <a:pt x="2316" y="17352"/>
                </a:moveTo>
                <a:lnTo>
                  <a:pt x="1871" y="17953"/>
                </a:lnTo>
                <a:lnTo>
                  <a:pt x="19863" y="17953"/>
                </a:lnTo>
                <a:lnTo>
                  <a:pt x="19395" y="17352"/>
                </a:lnTo>
                <a:lnTo>
                  <a:pt x="2316" y="17352"/>
                </a:lnTo>
                <a:close/>
              </a:path>
            </a:pathLst>
          </a:custGeom>
          <a:solidFill>
            <a:schemeClr val="accent5">
              <a:alpha val="4000"/>
            </a:schemeClr>
          </a:solidFill>
          <a:ln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endParaRPr lang="tr-TR"/>
          </a:p>
        </p:txBody>
      </p:sp>
      <p:grpSp>
        <p:nvGrpSpPr>
          <p:cNvPr id="7177" name="Group 7"/>
          <p:cNvGrpSpPr>
            <a:grpSpLocks/>
          </p:cNvGrpSpPr>
          <p:nvPr/>
        </p:nvGrpSpPr>
        <p:grpSpPr bwMode="auto">
          <a:xfrm>
            <a:off x="5410200" y="3352800"/>
            <a:ext cx="1447800" cy="1219200"/>
            <a:chOff x="717" y="3129"/>
            <a:chExt cx="1203" cy="999"/>
          </a:xfrm>
        </p:grpSpPr>
        <p:sp>
          <p:nvSpPr>
            <p:cNvPr id="7178" name="Gear"/>
            <p:cNvSpPr>
              <a:spLocks noEditPoints="1" noChangeArrowheads="1"/>
            </p:cNvSpPr>
            <p:nvPr/>
          </p:nvSpPr>
          <p:spPr bwMode="auto">
            <a:xfrm>
              <a:off x="1364" y="3129"/>
              <a:ext cx="556" cy="458"/>
            </a:xfrm>
            <a:custGeom>
              <a:avLst/>
              <a:gdLst>
                <a:gd name="T0" fmla="*/ 278 w 21600"/>
                <a:gd name="T1" fmla="*/ 0 h 21600"/>
                <a:gd name="T2" fmla="*/ 556 w 21600"/>
                <a:gd name="T3" fmla="*/ 229 h 21600"/>
                <a:gd name="T4" fmla="*/ 278 w 21600"/>
                <a:gd name="T5" fmla="*/ 458 h 21600"/>
                <a:gd name="T6" fmla="*/ 0 w 21600"/>
                <a:gd name="T7" fmla="*/ 229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390 w 21600"/>
                <a:gd name="T13" fmla="*/ 3962 h 21600"/>
                <a:gd name="T14" fmla="*/ 17832 w 21600"/>
                <a:gd name="T15" fmla="*/ 17638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9689" y="1725"/>
                  </a:moveTo>
                  <a:lnTo>
                    <a:pt x="10304" y="85"/>
                  </a:lnTo>
                  <a:lnTo>
                    <a:pt x="11637" y="85"/>
                  </a:lnTo>
                  <a:lnTo>
                    <a:pt x="12303" y="1777"/>
                  </a:lnTo>
                  <a:lnTo>
                    <a:pt x="13072" y="1931"/>
                  </a:lnTo>
                  <a:lnTo>
                    <a:pt x="14303" y="598"/>
                  </a:lnTo>
                  <a:lnTo>
                    <a:pt x="15533" y="1110"/>
                  </a:lnTo>
                  <a:lnTo>
                    <a:pt x="15584" y="2905"/>
                  </a:lnTo>
                  <a:lnTo>
                    <a:pt x="16405" y="3520"/>
                  </a:lnTo>
                  <a:lnTo>
                    <a:pt x="17891" y="2751"/>
                  </a:lnTo>
                  <a:lnTo>
                    <a:pt x="18917" y="3674"/>
                  </a:lnTo>
                  <a:lnTo>
                    <a:pt x="18199" y="5314"/>
                  </a:lnTo>
                  <a:lnTo>
                    <a:pt x="18763" y="6083"/>
                  </a:lnTo>
                  <a:lnTo>
                    <a:pt x="20403" y="6032"/>
                  </a:lnTo>
                  <a:lnTo>
                    <a:pt x="20865" y="7211"/>
                  </a:lnTo>
                  <a:lnTo>
                    <a:pt x="19737" y="8185"/>
                  </a:lnTo>
                  <a:lnTo>
                    <a:pt x="20096" y="9723"/>
                  </a:lnTo>
                  <a:lnTo>
                    <a:pt x="21634" y="10287"/>
                  </a:lnTo>
                  <a:lnTo>
                    <a:pt x="21582" y="11620"/>
                  </a:lnTo>
                  <a:lnTo>
                    <a:pt x="20147" y="12184"/>
                  </a:lnTo>
                  <a:lnTo>
                    <a:pt x="19942" y="13158"/>
                  </a:lnTo>
                  <a:lnTo>
                    <a:pt x="21070" y="14234"/>
                  </a:lnTo>
                  <a:lnTo>
                    <a:pt x="20608" y="15362"/>
                  </a:lnTo>
                  <a:lnTo>
                    <a:pt x="19019" y="15465"/>
                  </a:lnTo>
                  <a:lnTo>
                    <a:pt x="18404" y="16439"/>
                  </a:lnTo>
                  <a:lnTo>
                    <a:pt x="19122" y="17925"/>
                  </a:lnTo>
                  <a:lnTo>
                    <a:pt x="18096" y="18797"/>
                  </a:lnTo>
                  <a:lnTo>
                    <a:pt x="16763" y="18284"/>
                  </a:lnTo>
                  <a:lnTo>
                    <a:pt x="15431" y="19002"/>
                  </a:lnTo>
                  <a:lnTo>
                    <a:pt x="15277" y="20848"/>
                  </a:lnTo>
                  <a:lnTo>
                    <a:pt x="14149" y="21155"/>
                  </a:lnTo>
                  <a:lnTo>
                    <a:pt x="13021" y="19925"/>
                  </a:lnTo>
                  <a:lnTo>
                    <a:pt x="12252" y="20181"/>
                  </a:lnTo>
                  <a:lnTo>
                    <a:pt x="11739" y="21668"/>
                  </a:lnTo>
                  <a:lnTo>
                    <a:pt x="10201" y="21668"/>
                  </a:lnTo>
                  <a:lnTo>
                    <a:pt x="9740" y="20130"/>
                  </a:lnTo>
                  <a:lnTo>
                    <a:pt x="8253" y="19771"/>
                  </a:lnTo>
                  <a:lnTo>
                    <a:pt x="7125" y="21001"/>
                  </a:lnTo>
                  <a:lnTo>
                    <a:pt x="5895" y="20489"/>
                  </a:lnTo>
                  <a:lnTo>
                    <a:pt x="5946" y="18592"/>
                  </a:lnTo>
                  <a:lnTo>
                    <a:pt x="5177" y="18131"/>
                  </a:lnTo>
                  <a:lnTo>
                    <a:pt x="3383" y="18848"/>
                  </a:lnTo>
                  <a:lnTo>
                    <a:pt x="2614" y="17874"/>
                  </a:lnTo>
                  <a:lnTo>
                    <a:pt x="3383" y="16182"/>
                  </a:lnTo>
                  <a:lnTo>
                    <a:pt x="2922" y="15465"/>
                  </a:lnTo>
                  <a:lnTo>
                    <a:pt x="922" y="15516"/>
                  </a:lnTo>
                  <a:lnTo>
                    <a:pt x="512" y="14234"/>
                  </a:lnTo>
                  <a:lnTo>
                    <a:pt x="1948" y="12901"/>
                  </a:lnTo>
                  <a:lnTo>
                    <a:pt x="1896" y="12184"/>
                  </a:lnTo>
                  <a:lnTo>
                    <a:pt x="0" y="11415"/>
                  </a:lnTo>
                  <a:lnTo>
                    <a:pt x="51" y="10031"/>
                  </a:lnTo>
                  <a:lnTo>
                    <a:pt x="1948" y="9313"/>
                  </a:lnTo>
                  <a:lnTo>
                    <a:pt x="2101" y="8595"/>
                  </a:lnTo>
                  <a:lnTo>
                    <a:pt x="615" y="7160"/>
                  </a:lnTo>
                  <a:lnTo>
                    <a:pt x="1127" y="5878"/>
                  </a:lnTo>
                  <a:lnTo>
                    <a:pt x="3178" y="5981"/>
                  </a:lnTo>
                  <a:lnTo>
                    <a:pt x="3588" y="5417"/>
                  </a:lnTo>
                  <a:lnTo>
                    <a:pt x="2819" y="3520"/>
                  </a:lnTo>
                  <a:lnTo>
                    <a:pt x="3742" y="2597"/>
                  </a:lnTo>
                  <a:lnTo>
                    <a:pt x="5536" y="3417"/>
                  </a:lnTo>
                  <a:lnTo>
                    <a:pt x="6049" y="3058"/>
                  </a:lnTo>
                  <a:lnTo>
                    <a:pt x="6100" y="1264"/>
                  </a:lnTo>
                  <a:lnTo>
                    <a:pt x="7228" y="700"/>
                  </a:lnTo>
                  <a:lnTo>
                    <a:pt x="8510" y="2033"/>
                  </a:lnTo>
                  <a:lnTo>
                    <a:pt x="9689" y="1725"/>
                  </a:lnTo>
                  <a:close/>
                  <a:moveTo>
                    <a:pt x="10817" y="14422"/>
                  </a:moveTo>
                  <a:lnTo>
                    <a:pt x="11175" y="14388"/>
                  </a:lnTo>
                  <a:lnTo>
                    <a:pt x="11534" y="14354"/>
                  </a:lnTo>
                  <a:lnTo>
                    <a:pt x="11893" y="14268"/>
                  </a:lnTo>
                  <a:lnTo>
                    <a:pt x="12218" y="14166"/>
                  </a:lnTo>
                  <a:lnTo>
                    <a:pt x="12508" y="13995"/>
                  </a:lnTo>
                  <a:lnTo>
                    <a:pt x="12816" y="13807"/>
                  </a:lnTo>
                  <a:lnTo>
                    <a:pt x="13106" y="13602"/>
                  </a:lnTo>
                  <a:lnTo>
                    <a:pt x="13329" y="13380"/>
                  </a:lnTo>
                  <a:lnTo>
                    <a:pt x="13568" y="13106"/>
                  </a:lnTo>
                  <a:lnTo>
                    <a:pt x="13790" y="12850"/>
                  </a:lnTo>
                  <a:lnTo>
                    <a:pt x="13961" y="12560"/>
                  </a:lnTo>
                  <a:lnTo>
                    <a:pt x="14115" y="12269"/>
                  </a:lnTo>
                  <a:lnTo>
                    <a:pt x="14217" y="11927"/>
                  </a:lnTo>
                  <a:lnTo>
                    <a:pt x="14320" y="11568"/>
                  </a:lnTo>
                  <a:lnTo>
                    <a:pt x="14388" y="11210"/>
                  </a:lnTo>
                  <a:lnTo>
                    <a:pt x="14388" y="10851"/>
                  </a:lnTo>
                  <a:lnTo>
                    <a:pt x="14388" y="10492"/>
                  </a:lnTo>
                  <a:lnTo>
                    <a:pt x="14320" y="10133"/>
                  </a:lnTo>
                  <a:lnTo>
                    <a:pt x="14217" y="9808"/>
                  </a:lnTo>
                  <a:lnTo>
                    <a:pt x="14115" y="9467"/>
                  </a:lnTo>
                  <a:lnTo>
                    <a:pt x="13961" y="9142"/>
                  </a:lnTo>
                  <a:lnTo>
                    <a:pt x="13790" y="8851"/>
                  </a:lnTo>
                  <a:lnTo>
                    <a:pt x="13568" y="8595"/>
                  </a:lnTo>
                  <a:lnTo>
                    <a:pt x="13329" y="8322"/>
                  </a:lnTo>
                  <a:lnTo>
                    <a:pt x="13106" y="8100"/>
                  </a:lnTo>
                  <a:lnTo>
                    <a:pt x="12816" y="7894"/>
                  </a:lnTo>
                  <a:lnTo>
                    <a:pt x="12508" y="7741"/>
                  </a:lnTo>
                  <a:lnTo>
                    <a:pt x="12218" y="7570"/>
                  </a:lnTo>
                  <a:lnTo>
                    <a:pt x="11893" y="7433"/>
                  </a:lnTo>
                  <a:lnTo>
                    <a:pt x="11534" y="7382"/>
                  </a:lnTo>
                  <a:lnTo>
                    <a:pt x="11175" y="7313"/>
                  </a:lnTo>
                  <a:lnTo>
                    <a:pt x="10817" y="7313"/>
                  </a:lnTo>
                  <a:lnTo>
                    <a:pt x="10441" y="7313"/>
                  </a:lnTo>
                  <a:lnTo>
                    <a:pt x="10082" y="7382"/>
                  </a:lnTo>
                  <a:lnTo>
                    <a:pt x="9757" y="7433"/>
                  </a:lnTo>
                  <a:lnTo>
                    <a:pt x="9432" y="7570"/>
                  </a:lnTo>
                  <a:lnTo>
                    <a:pt x="9142" y="7741"/>
                  </a:lnTo>
                  <a:lnTo>
                    <a:pt x="8834" y="7894"/>
                  </a:lnTo>
                  <a:lnTo>
                    <a:pt x="8544" y="8100"/>
                  </a:lnTo>
                  <a:lnTo>
                    <a:pt x="8287" y="8322"/>
                  </a:lnTo>
                  <a:lnTo>
                    <a:pt x="8048" y="8595"/>
                  </a:lnTo>
                  <a:lnTo>
                    <a:pt x="7860" y="8851"/>
                  </a:lnTo>
                  <a:lnTo>
                    <a:pt x="7689" y="9142"/>
                  </a:lnTo>
                  <a:lnTo>
                    <a:pt x="7536" y="9467"/>
                  </a:lnTo>
                  <a:lnTo>
                    <a:pt x="7399" y="9808"/>
                  </a:lnTo>
                  <a:lnTo>
                    <a:pt x="7331" y="10133"/>
                  </a:lnTo>
                  <a:lnTo>
                    <a:pt x="7262" y="10492"/>
                  </a:lnTo>
                  <a:lnTo>
                    <a:pt x="7262" y="10851"/>
                  </a:lnTo>
                  <a:lnTo>
                    <a:pt x="7262" y="11210"/>
                  </a:lnTo>
                  <a:lnTo>
                    <a:pt x="7331" y="11568"/>
                  </a:lnTo>
                  <a:lnTo>
                    <a:pt x="7399" y="11927"/>
                  </a:lnTo>
                  <a:lnTo>
                    <a:pt x="7536" y="12269"/>
                  </a:lnTo>
                  <a:lnTo>
                    <a:pt x="7689" y="12560"/>
                  </a:lnTo>
                  <a:lnTo>
                    <a:pt x="7860" y="12850"/>
                  </a:lnTo>
                  <a:lnTo>
                    <a:pt x="8048" y="13106"/>
                  </a:lnTo>
                  <a:lnTo>
                    <a:pt x="8287" y="13380"/>
                  </a:lnTo>
                  <a:lnTo>
                    <a:pt x="8544" y="13602"/>
                  </a:lnTo>
                  <a:lnTo>
                    <a:pt x="8834" y="13807"/>
                  </a:lnTo>
                  <a:lnTo>
                    <a:pt x="9142" y="13995"/>
                  </a:lnTo>
                  <a:lnTo>
                    <a:pt x="9432" y="14166"/>
                  </a:lnTo>
                  <a:lnTo>
                    <a:pt x="9757" y="14268"/>
                  </a:lnTo>
                  <a:lnTo>
                    <a:pt x="10082" y="14354"/>
                  </a:lnTo>
                  <a:lnTo>
                    <a:pt x="10441" y="14388"/>
                  </a:lnTo>
                  <a:lnTo>
                    <a:pt x="10817" y="14422"/>
                  </a:lnTo>
                  <a:close/>
                </a:path>
              </a:pathLst>
            </a:custGeom>
            <a:solidFill>
              <a:srgbClr val="C0C0C0">
                <a:alpha val="18823"/>
              </a:srgbClr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endParaRPr lang="tr-TR"/>
            </a:p>
          </p:txBody>
        </p:sp>
        <p:sp>
          <p:nvSpPr>
            <p:cNvPr id="7179" name="AutoShape 9"/>
            <p:cNvSpPr>
              <a:spLocks noEditPoints="1" noChangeArrowheads="1"/>
            </p:cNvSpPr>
            <p:nvPr/>
          </p:nvSpPr>
          <p:spPr bwMode="auto">
            <a:xfrm>
              <a:off x="717" y="3129"/>
              <a:ext cx="665" cy="547"/>
            </a:xfrm>
            <a:custGeom>
              <a:avLst/>
              <a:gdLst>
                <a:gd name="T0" fmla="*/ 333 w 21600"/>
                <a:gd name="T1" fmla="*/ 0 h 21600"/>
                <a:gd name="T2" fmla="*/ 665 w 21600"/>
                <a:gd name="T3" fmla="*/ 274 h 21600"/>
                <a:gd name="T4" fmla="*/ 333 w 21600"/>
                <a:gd name="T5" fmla="*/ 547 h 21600"/>
                <a:gd name="T6" fmla="*/ 0 w 21600"/>
                <a:gd name="T7" fmla="*/ 274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385 w 21600"/>
                <a:gd name="T13" fmla="*/ 3949 h 21600"/>
                <a:gd name="T14" fmla="*/ 17832 w 21600"/>
                <a:gd name="T15" fmla="*/ 17651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9689" y="1725"/>
                  </a:moveTo>
                  <a:lnTo>
                    <a:pt x="10304" y="85"/>
                  </a:lnTo>
                  <a:lnTo>
                    <a:pt x="11637" y="85"/>
                  </a:lnTo>
                  <a:lnTo>
                    <a:pt x="12303" y="1777"/>
                  </a:lnTo>
                  <a:lnTo>
                    <a:pt x="13072" y="1931"/>
                  </a:lnTo>
                  <a:lnTo>
                    <a:pt x="14303" y="598"/>
                  </a:lnTo>
                  <a:lnTo>
                    <a:pt x="15533" y="1110"/>
                  </a:lnTo>
                  <a:lnTo>
                    <a:pt x="15584" y="2905"/>
                  </a:lnTo>
                  <a:lnTo>
                    <a:pt x="16405" y="3520"/>
                  </a:lnTo>
                  <a:lnTo>
                    <a:pt x="17891" y="2751"/>
                  </a:lnTo>
                  <a:lnTo>
                    <a:pt x="18917" y="3674"/>
                  </a:lnTo>
                  <a:lnTo>
                    <a:pt x="18199" y="5314"/>
                  </a:lnTo>
                  <a:lnTo>
                    <a:pt x="18763" y="6083"/>
                  </a:lnTo>
                  <a:lnTo>
                    <a:pt x="20403" y="6032"/>
                  </a:lnTo>
                  <a:lnTo>
                    <a:pt x="20865" y="7211"/>
                  </a:lnTo>
                  <a:lnTo>
                    <a:pt x="19737" y="8185"/>
                  </a:lnTo>
                  <a:lnTo>
                    <a:pt x="20096" y="9723"/>
                  </a:lnTo>
                  <a:lnTo>
                    <a:pt x="21634" y="10287"/>
                  </a:lnTo>
                  <a:lnTo>
                    <a:pt x="21582" y="11620"/>
                  </a:lnTo>
                  <a:lnTo>
                    <a:pt x="20147" y="12184"/>
                  </a:lnTo>
                  <a:lnTo>
                    <a:pt x="19942" y="13158"/>
                  </a:lnTo>
                  <a:lnTo>
                    <a:pt x="21070" y="14234"/>
                  </a:lnTo>
                  <a:lnTo>
                    <a:pt x="20608" y="15362"/>
                  </a:lnTo>
                  <a:lnTo>
                    <a:pt x="19019" y="15465"/>
                  </a:lnTo>
                  <a:lnTo>
                    <a:pt x="18404" y="16439"/>
                  </a:lnTo>
                  <a:lnTo>
                    <a:pt x="19122" y="17925"/>
                  </a:lnTo>
                  <a:lnTo>
                    <a:pt x="18096" y="18797"/>
                  </a:lnTo>
                  <a:lnTo>
                    <a:pt x="16763" y="18284"/>
                  </a:lnTo>
                  <a:lnTo>
                    <a:pt x="15431" y="19002"/>
                  </a:lnTo>
                  <a:lnTo>
                    <a:pt x="15277" y="20848"/>
                  </a:lnTo>
                  <a:lnTo>
                    <a:pt x="14149" y="21155"/>
                  </a:lnTo>
                  <a:lnTo>
                    <a:pt x="13021" y="19925"/>
                  </a:lnTo>
                  <a:lnTo>
                    <a:pt x="12252" y="20181"/>
                  </a:lnTo>
                  <a:lnTo>
                    <a:pt x="11739" y="21668"/>
                  </a:lnTo>
                  <a:lnTo>
                    <a:pt x="10201" y="21668"/>
                  </a:lnTo>
                  <a:lnTo>
                    <a:pt x="9740" y="20130"/>
                  </a:lnTo>
                  <a:lnTo>
                    <a:pt x="8253" y="19771"/>
                  </a:lnTo>
                  <a:lnTo>
                    <a:pt x="7125" y="21001"/>
                  </a:lnTo>
                  <a:lnTo>
                    <a:pt x="5895" y="20489"/>
                  </a:lnTo>
                  <a:lnTo>
                    <a:pt x="5946" y="18592"/>
                  </a:lnTo>
                  <a:lnTo>
                    <a:pt x="5177" y="18131"/>
                  </a:lnTo>
                  <a:lnTo>
                    <a:pt x="3383" y="18848"/>
                  </a:lnTo>
                  <a:lnTo>
                    <a:pt x="2614" y="17874"/>
                  </a:lnTo>
                  <a:lnTo>
                    <a:pt x="3383" y="16182"/>
                  </a:lnTo>
                  <a:lnTo>
                    <a:pt x="2922" y="15465"/>
                  </a:lnTo>
                  <a:lnTo>
                    <a:pt x="922" y="15516"/>
                  </a:lnTo>
                  <a:lnTo>
                    <a:pt x="512" y="14234"/>
                  </a:lnTo>
                  <a:lnTo>
                    <a:pt x="1948" y="12901"/>
                  </a:lnTo>
                  <a:lnTo>
                    <a:pt x="1896" y="12184"/>
                  </a:lnTo>
                  <a:lnTo>
                    <a:pt x="0" y="11415"/>
                  </a:lnTo>
                  <a:lnTo>
                    <a:pt x="51" y="10031"/>
                  </a:lnTo>
                  <a:lnTo>
                    <a:pt x="1948" y="9313"/>
                  </a:lnTo>
                  <a:lnTo>
                    <a:pt x="2101" y="8595"/>
                  </a:lnTo>
                  <a:lnTo>
                    <a:pt x="615" y="7160"/>
                  </a:lnTo>
                  <a:lnTo>
                    <a:pt x="1127" y="5878"/>
                  </a:lnTo>
                  <a:lnTo>
                    <a:pt x="3178" y="5981"/>
                  </a:lnTo>
                  <a:lnTo>
                    <a:pt x="3588" y="5417"/>
                  </a:lnTo>
                  <a:lnTo>
                    <a:pt x="2819" y="3520"/>
                  </a:lnTo>
                  <a:lnTo>
                    <a:pt x="3742" y="2597"/>
                  </a:lnTo>
                  <a:lnTo>
                    <a:pt x="5536" y="3417"/>
                  </a:lnTo>
                  <a:lnTo>
                    <a:pt x="6049" y="3058"/>
                  </a:lnTo>
                  <a:lnTo>
                    <a:pt x="6100" y="1264"/>
                  </a:lnTo>
                  <a:lnTo>
                    <a:pt x="7228" y="700"/>
                  </a:lnTo>
                  <a:lnTo>
                    <a:pt x="8510" y="2033"/>
                  </a:lnTo>
                  <a:lnTo>
                    <a:pt x="9689" y="1725"/>
                  </a:lnTo>
                  <a:close/>
                  <a:moveTo>
                    <a:pt x="10817" y="14422"/>
                  </a:moveTo>
                  <a:lnTo>
                    <a:pt x="11175" y="14388"/>
                  </a:lnTo>
                  <a:lnTo>
                    <a:pt x="11534" y="14354"/>
                  </a:lnTo>
                  <a:lnTo>
                    <a:pt x="11893" y="14268"/>
                  </a:lnTo>
                  <a:lnTo>
                    <a:pt x="12218" y="14166"/>
                  </a:lnTo>
                  <a:lnTo>
                    <a:pt x="12508" y="13995"/>
                  </a:lnTo>
                  <a:lnTo>
                    <a:pt x="12816" y="13807"/>
                  </a:lnTo>
                  <a:lnTo>
                    <a:pt x="13106" y="13602"/>
                  </a:lnTo>
                  <a:lnTo>
                    <a:pt x="13329" y="13380"/>
                  </a:lnTo>
                  <a:lnTo>
                    <a:pt x="13568" y="13106"/>
                  </a:lnTo>
                  <a:lnTo>
                    <a:pt x="13790" y="12850"/>
                  </a:lnTo>
                  <a:lnTo>
                    <a:pt x="13961" y="12560"/>
                  </a:lnTo>
                  <a:lnTo>
                    <a:pt x="14115" y="12269"/>
                  </a:lnTo>
                  <a:lnTo>
                    <a:pt x="14217" y="11927"/>
                  </a:lnTo>
                  <a:lnTo>
                    <a:pt x="14320" y="11568"/>
                  </a:lnTo>
                  <a:lnTo>
                    <a:pt x="14388" y="11210"/>
                  </a:lnTo>
                  <a:lnTo>
                    <a:pt x="14388" y="10851"/>
                  </a:lnTo>
                  <a:lnTo>
                    <a:pt x="14388" y="10492"/>
                  </a:lnTo>
                  <a:lnTo>
                    <a:pt x="14320" y="10133"/>
                  </a:lnTo>
                  <a:lnTo>
                    <a:pt x="14217" y="9808"/>
                  </a:lnTo>
                  <a:lnTo>
                    <a:pt x="14115" y="9467"/>
                  </a:lnTo>
                  <a:lnTo>
                    <a:pt x="13961" y="9142"/>
                  </a:lnTo>
                  <a:lnTo>
                    <a:pt x="13790" y="8851"/>
                  </a:lnTo>
                  <a:lnTo>
                    <a:pt x="13568" y="8595"/>
                  </a:lnTo>
                  <a:lnTo>
                    <a:pt x="13329" y="8322"/>
                  </a:lnTo>
                  <a:lnTo>
                    <a:pt x="13106" y="8100"/>
                  </a:lnTo>
                  <a:lnTo>
                    <a:pt x="12816" y="7894"/>
                  </a:lnTo>
                  <a:lnTo>
                    <a:pt x="12508" y="7741"/>
                  </a:lnTo>
                  <a:lnTo>
                    <a:pt x="12218" y="7570"/>
                  </a:lnTo>
                  <a:lnTo>
                    <a:pt x="11893" y="7433"/>
                  </a:lnTo>
                  <a:lnTo>
                    <a:pt x="11534" y="7382"/>
                  </a:lnTo>
                  <a:lnTo>
                    <a:pt x="11175" y="7313"/>
                  </a:lnTo>
                  <a:lnTo>
                    <a:pt x="10817" y="7313"/>
                  </a:lnTo>
                  <a:lnTo>
                    <a:pt x="10441" y="7313"/>
                  </a:lnTo>
                  <a:lnTo>
                    <a:pt x="10082" y="7382"/>
                  </a:lnTo>
                  <a:lnTo>
                    <a:pt x="9757" y="7433"/>
                  </a:lnTo>
                  <a:lnTo>
                    <a:pt x="9432" y="7570"/>
                  </a:lnTo>
                  <a:lnTo>
                    <a:pt x="9142" y="7741"/>
                  </a:lnTo>
                  <a:lnTo>
                    <a:pt x="8834" y="7894"/>
                  </a:lnTo>
                  <a:lnTo>
                    <a:pt x="8544" y="8100"/>
                  </a:lnTo>
                  <a:lnTo>
                    <a:pt x="8287" y="8322"/>
                  </a:lnTo>
                  <a:lnTo>
                    <a:pt x="8048" y="8595"/>
                  </a:lnTo>
                  <a:lnTo>
                    <a:pt x="7860" y="8851"/>
                  </a:lnTo>
                  <a:lnTo>
                    <a:pt x="7689" y="9142"/>
                  </a:lnTo>
                  <a:lnTo>
                    <a:pt x="7536" y="9467"/>
                  </a:lnTo>
                  <a:lnTo>
                    <a:pt x="7399" y="9808"/>
                  </a:lnTo>
                  <a:lnTo>
                    <a:pt x="7331" y="10133"/>
                  </a:lnTo>
                  <a:lnTo>
                    <a:pt x="7262" y="10492"/>
                  </a:lnTo>
                  <a:lnTo>
                    <a:pt x="7262" y="10851"/>
                  </a:lnTo>
                  <a:lnTo>
                    <a:pt x="7262" y="11210"/>
                  </a:lnTo>
                  <a:lnTo>
                    <a:pt x="7331" y="11568"/>
                  </a:lnTo>
                  <a:lnTo>
                    <a:pt x="7399" y="11927"/>
                  </a:lnTo>
                  <a:lnTo>
                    <a:pt x="7536" y="12269"/>
                  </a:lnTo>
                  <a:lnTo>
                    <a:pt x="7689" y="12560"/>
                  </a:lnTo>
                  <a:lnTo>
                    <a:pt x="7860" y="12850"/>
                  </a:lnTo>
                  <a:lnTo>
                    <a:pt x="8048" y="13106"/>
                  </a:lnTo>
                  <a:lnTo>
                    <a:pt x="8287" y="13380"/>
                  </a:lnTo>
                  <a:lnTo>
                    <a:pt x="8544" y="13602"/>
                  </a:lnTo>
                  <a:lnTo>
                    <a:pt x="8834" y="13807"/>
                  </a:lnTo>
                  <a:lnTo>
                    <a:pt x="9142" y="13995"/>
                  </a:lnTo>
                  <a:lnTo>
                    <a:pt x="9432" y="14166"/>
                  </a:lnTo>
                  <a:lnTo>
                    <a:pt x="9757" y="14268"/>
                  </a:lnTo>
                  <a:lnTo>
                    <a:pt x="10082" y="14354"/>
                  </a:lnTo>
                  <a:lnTo>
                    <a:pt x="10441" y="14388"/>
                  </a:lnTo>
                  <a:lnTo>
                    <a:pt x="10817" y="14422"/>
                  </a:lnTo>
                  <a:close/>
                </a:path>
              </a:pathLst>
            </a:custGeom>
            <a:solidFill>
              <a:srgbClr val="C0C0C0">
                <a:alpha val="18823"/>
              </a:srgbClr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endParaRPr lang="tr-TR"/>
            </a:p>
          </p:txBody>
        </p:sp>
        <p:sp>
          <p:nvSpPr>
            <p:cNvPr id="7180" name="AutoShape 10"/>
            <p:cNvSpPr>
              <a:spLocks noEditPoints="1" noChangeArrowheads="1"/>
            </p:cNvSpPr>
            <p:nvPr/>
          </p:nvSpPr>
          <p:spPr bwMode="auto">
            <a:xfrm>
              <a:off x="1103" y="3520"/>
              <a:ext cx="739" cy="608"/>
            </a:xfrm>
            <a:custGeom>
              <a:avLst/>
              <a:gdLst>
                <a:gd name="T0" fmla="*/ 370 w 21600"/>
                <a:gd name="T1" fmla="*/ 0 h 21600"/>
                <a:gd name="T2" fmla="*/ 739 w 21600"/>
                <a:gd name="T3" fmla="*/ 304 h 21600"/>
                <a:gd name="T4" fmla="*/ 370 w 21600"/>
                <a:gd name="T5" fmla="*/ 608 h 21600"/>
                <a:gd name="T6" fmla="*/ 0 w 21600"/>
                <a:gd name="T7" fmla="*/ 304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384 w 21600"/>
                <a:gd name="T13" fmla="*/ 3979 h 21600"/>
                <a:gd name="T14" fmla="*/ 17829 w 21600"/>
                <a:gd name="T15" fmla="*/ 17621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9689" y="1725"/>
                  </a:moveTo>
                  <a:lnTo>
                    <a:pt x="10304" y="85"/>
                  </a:lnTo>
                  <a:lnTo>
                    <a:pt x="11637" y="85"/>
                  </a:lnTo>
                  <a:lnTo>
                    <a:pt x="12303" y="1777"/>
                  </a:lnTo>
                  <a:lnTo>
                    <a:pt x="13072" y="1931"/>
                  </a:lnTo>
                  <a:lnTo>
                    <a:pt x="14303" y="598"/>
                  </a:lnTo>
                  <a:lnTo>
                    <a:pt x="15533" y="1110"/>
                  </a:lnTo>
                  <a:lnTo>
                    <a:pt x="15584" y="2905"/>
                  </a:lnTo>
                  <a:lnTo>
                    <a:pt x="16405" y="3520"/>
                  </a:lnTo>
                  <a:lnTo>
                    <a:pt x="17891" y="2751"/>
                  </a:lnTo>
                  <a:lnTo>
                    <a:pt x="18917" y="3674"/>
                  </a:lnTo>
                  <a:lnTo>
                    <a:pt x="18199" y="5314"/>
                  </a:lnTo>
                  <a:lnTo>
                    <a:pt x="18763" y="6083"/>
                  </a:lnTo>
                  <a:lnTo>
                    <a:pt x="20403" y="6032"/>
                  </a:lnTo>
                  <a:lnTo>
                    <a:pt x="20865" y="7211"/>
                  </a:lnTo>
                  <a:lnTo>
                    <a:pt x="19737" y="8185"/>
                  </a:lnTo>
                  <a:lnTo>
                    <a:pt x="20096" y="9723"/>
                  </a:lnTo>
                  <a:lnTo>
                    <a:pt x="21634" y="10287"/>
                  </a:lnTo>
                  <a:lnTo>
                    <a:pt x="21582" y="11620"/>
                  </a:lnTo>
                  <a:lnTo>
                    <a:pt x="20147" y="12184"/>
                  </a:lnTo>
                  <a:lnTo>
                    <a:pt x="19942" y="13158"/>
                  </a:lnTo>
                  <a:lnTo>
                    <a:pt x="21070" y="14234"/>
                  </a:lnTo>
                  <a:lnTo>
                    <a:pt x="20608" y="15362"/>
                  </a:lnTo>
                  <a:lnTo>
                    <a:pt x="19019" y="15465"/>
                  </a:lnTo>
                  <a:lnTo>
                    <a:pt x="18404" y="16439"/>
                  </a:lnTo>
                  <a:lnTo>
                    <a:pt x="19122" y="17925"/>
                  </a:lnTo>
                  <a:lnTo>
                    <a:pt x="18096" y="18797"/>
                  </a:lnTo>
                  <a:lnTo>
                    <a:pt x="16763" y="18284"/>
                  </a:lnTo>
                  <a:lnTo>
                    <a:pt x="15431" y="19002"/>
                  </a:lnTo>
                  <a:lnTo>
                    <a:pt x="15277" y="20848"/>
                  </a:lnTo>
                  <a:lnTo>
                    <a:pt x="14149" y="21155"/>
                  </a:lnTo>
                  <a:lnTo>
                    <a:pt x="13021" y="19925"/>
                  </a:lnTo>
                  <a:lnTo>
                    <a:pt x="12252" y="20181"/>
                  </a:lnTo>
                  <a:lnTo>
                    <a:pt x="11739" y="21668"/>
                  </a:lnTo>
                  <a:lnTo>
                    <a:pt x="10201" y="21668"/>
                  </a:lnTo>
                  <a:lnTo>
                    <a:pt x="9740" y="20130"/>
                  </a:lnTo>
                  <a:lnTo>
                    <a:pt x="8253" y="19771"/>
                  </a:lnTo>
                  <a:lnTo>
                    <a:pt x="7125" y="21001"/>
                  </a:lnTo>
                  <a:lnTo>
                    <a:pt x="5895" y="20489"/>
                  </a:lnTo>
                  <a:lnTo>
                    <a:pt x="5946" y="18592"/>
                  </a:lnTo>
                  <a:lnTo>
                    <a:pt x="5177" y="18131"/>
                  </a:lnTo>
                  <a:lnTo>
                    <a:pt x="3383" y="18848"/>
                  </a:lnTo>
                  <a:lnTo>
                    <a:pt x="2614" y="17874"/>
                  </a:lnTo>
                  <a:lnTo>
                    <a:pt x="3383" y="16182"/>
                  </a:lnTo>
                  <a:lnTo>
                    <a:pt x="2922" y="15465"/>
                  </a:lnTo>
                  <a:lnTo>
                    <a:pt x="922" y="15516"/>
                  </a:lnTo>
                  <a:lnTo>
                    <a:pt x="512" y="14234"/>
                  </a:lnTo>
                  <a:lnTo>
                    <a:pt x="1948" y="12901"/>
                  </a:lnTo>
                  <a:lnTo>
                    <a:pt x="1896" y="12184"/>
                  </a:lnTo>
                  <a:lnTo>
                    <a:pt x="0" y="11415"/>
                  </a:lnTo>
                  <a:lnTo>
                    <a:pt x="51" y="10031"/>
                  </a:lnTo>
                  <a:lnTo>
                    <a:pt x="1948" y="9313"/>
                  </a:lnTo>
                  <a:lnTo>
                    <a:pt x="2101" y="8595"/>
                  </a:lnTo>
                  <a:lnTo>
                    <a:pt x="615" y="7160"/>
                  </a:lnTo>
                  <a:lnTo>
                    <a:pt x="1127" y="5878"/>
                  </a:lnTo>
                  <a:lnTo>
                    <a:pt x="3178" y="5981"/>
                  </a:lnTo>
                  <a:lnTo>
                    <a:pt x="3588" y="5417"/>
                  </a:lnTo>
                  <a:lnTo>
                    <a:pt x="2819" y="3520"/>
                  </a:lnTo>
                  <a:lnTo>
                    <a:pt x="3742" y="2597"/>
                  </a:lnTo>
                  <a:lnTo>
                    <a:pt x="5536" y="3417"/>
                  </a:lnTo>
                  <a:lnTo>
                    <a:pt x="6049" y="3058"/>
                  </a:lnTo>
                  <a:lnTo>
                    <a:pt x="6100" y="1264"/>
                  </a:lnTo>
                  <a:lnTo>
                    <a:pt x="7228" y="700"/>
                  </a:lnTo>
                  <a:lnTo>
                    <a:pt x="8510" y="2033"/>
                  </a:lnTo>
                  <a:lnTo>
                    <a:pt x="9689" y="1725"/>
                  </a:lnTo>
                  <a:close/>
                  <a:moveTo>
                    <a:pt x="10817" y="14422"/>
                  </a:moveTo>
                  <a:lnTo>
                    <a:pt x="11175" y="14388"/>
                  </a:lnTo>
                  <a:lnTo>
                    <a:pt x="11534" y="14354"/>
                  </a:lnTo>
                  <a:lnTo>
                    <a:pt x="11893" y="14268"/>
                  </a:lnTo>
                  <a:lnTo>
                    <a:pt x="12218" y="14166"/>
                  </a:lnTo>
                  <a:lnTo>
                    <a:pt x="12508" y="13995"/>
                  </a:lnTo>
                  <a:lnTo>
                    <a:pt x="12816" y="13807"/>
                  </a:lnTo>
                  <a:lnTo>
                    <a:pt x="13106" y="13602"/>
                  </a:lnTo>
                  <a:lnTo>
                    <a:pt x="13329" y="13380"/>
                  </a:lnTo>
                  <a:lnTo>
                    <a:pt x="13568" y="13106"/>
                  </a:lnTo>
                  <a:lnTo>
                    <a:pt x="13790" y="12850"/>
                  </a:lnTo>
                  <a:lnTo>
                    <a:pt x="13961" y="12560"/>
                  </a:lnTo>
                  <a:lnTo>
                    <a:pt x="14115" y="12269"/>
                  </a:lnTo>
                  <a:lnTo>
                    <a:pt x="14217" y="11927"/>
                  </a:lnTo>
                  <a:lnTo>
                    <a:pt x="14320" y="11568"/>
                  </a:lnTo>
                  <a:lnTo>
                    <a:pt x="14388" y="11210"/>
                  </a:lnTo>
                  <a:lnTo>
                    <a:pt x="14388" y="10851"/>
                  </a:lnTo>
                  <a:lnTo>
                    <a:pt x="14388" y="10492"/>
                  </a:lnTo>
                  <a:lnTo>
                    <a:pt x="14320" y="10133"/>
                  </a:lnTo>
                  <a:lnTo>
                    <a:pt x="14217" y="9808"/>
                  </a:lnTo>
                  <a:lnTo>
                    <a:pt x="14115" y="9467"/>
                  </a:lnTo>
                  <a:lnTo>
                    <a:pt x="13961" y="9142"/>
                  </a:lnTo>
                  <a:lnTo>
                    <a:pt x="13790" y="8851"/>
                  </a:lnTo>
                  <a:lnTo>
                    <a:pt x="13568" y="8595"/>
                  </a:lnTo>
                  <a:lnTo>
                    <a:pt x="13329" y="8322"/>
                  </a:lnTo>
                  <a:lnTo>
                    <a:pt x="13106" y="8100"/>
                  </a:lnTo>
                  <a:lnTo>
                    <a:pt x="12816" y="7894"/>
                  </a:lnTo>
                  <a:lnTo>
                    <a:pt x="12508" y="7741"/>
                  </a:lnTo>
                  <a:lnTo>
                    <a:pt x="12218" y="7570"/>
                  </a:lnTo>
                  <a:lnTo>
                    <a:pt x="11893" y="7433"/>
                  </a:lnTo>
                  <a:lnTo>
                    <a:pt x="11534" y="7382"/>
                  </a:lnTo>
                  <a:lnTo>
                    <a:pt x="11175" y="7313"/>
                  </a:lnTo>
                  <a:lnTo>
                    <a:pt x="10817" y="7313"/>
                  </a:lnTo>
                  <a:lnTo>
                    <a:pt x="10441" y="7313"/>
                  </a:lnTo>
                  <a:lnTo>
                    <a:pt x="10082" y="7382"/>
                  </a:lnTo>
                  <a:lnTo>
                    <a:pt x="9757" y="7433"/>
                  </a:lnTo>
                  <a:lnTo>
                    <a:pt x="9432" y="7570"/>
                  </a:lnTo>
                  <a:lnTo>
                    <a:pt x="9142" y="7741"/>
                  </a:lnTo>
                  <a:lnTo>
                    <a:pt x="8834" y="7894"/>
                  </a:lnTo>
                  <a:lnTo>
                    <a:pt x="8544" y="8100"/>
                  </a:lnTo>
                  <a:lnTo>
                    <a:pt x="8287" y="8322"/>
                  </a:lnTo>
                  <a:lnTo>
                    <a:pt x="8048" y="8595"/>
                  </a:lnTo>
                  <a:lnTo>
                    <a:pt x="7860" y="8851"/>
                  </a:lnTo>
                  <a:lnTo>
                    <a:pt x="7689" y="9142"/>
                  </a:lnTo>
                  <a:lnTo>
                    <a:pt x="7536" y="9467"/>
                  </a:lnTo>
                  <a:lnTo>
                    <a:pt x="7399" y="9808"/>
                  </a:lnTo>
                  <a:lnTo>
                    <a:pt x="7331" y="10133"/>
                  </a:lnTo>
                  <a:lnTo>
                    <a:pt x="7262" y="10492"/>
                  </a:lnTo>
                  <a:lnTo>
                    <a:pt x="7262" y="10851"/>
                  </a:lnTo>
                  <a:lnTo>
                    <a:pt x="7262" y="11210"/>
                  </a:lnTo>
                  <a:lnTo>
                    <a:pt x="7331" y="11568"/>
                  </a:lnTo>
                  <a:lnTo>
                    <a:pt x="7399" y="11927"/>
                  </a:lnTo>
                  <a:lnTo>
                    <a:pt x="7536" y="12269"/>
                  </a:lnTo>
                  <a:lnTo>
                    <a:pt x="7689" y="12560"/>
                  </a:lnTo>
                  <a:lnTo>
                    <a:pt x="7860" y="12850"/>
                  </a:lnTo>
                  <a:lnTo>
                    <a:pt x="8048" y="13106"/>
                  </a:lnTo>
                  <a:lnTo>
                    <a:pt x="8287" y="13380"/>
                  </a:lnTo>
                  <a:lnTo>
                    <a:pt x="8544" y="13602"/>
                  </a:lnTo>
                  <a:lnTo>
                    <a:pt x="8834" y="13807"/>
                  </a:lnTo>
                  <a:lnTo>
                    <a:pt x="9142" y="13995"/>
                  </a:lnTo>
                  <a:lnTo>
                    <a:pt x="9432" y="14166"/>
                  </a:lnTo>
                  <a:lnTo>
                    <a:pt x="9757" y="14268"/>
                  </a:lnTo>
                  <a:lnTo>
                    <a:pt x="10082" y="14354"/>
                  </a:lnTo>
                  <a:lnTo>
                    <a:pt x="10441" y="14388"/>
                  </a:lnTo>
                  <a:lnTo>
                    <a:pt x="10817" y="14422"/>
                  </a:lnTo>
                  <a:close/>
                </a:path>
              </a:pathLst>
            </a:custGeom>
            <a:solidFill>
              <a:srgbClr val="C0C0C0">
                <a:alpha val="18823"/>
              </a:srgbClr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endParaRPr lang="tr-TR"/>
            </a:p>
          </p:txBody>
        </p:sp>
      </p:grp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9"/>
          <p:cNvSpPr>
            <a:spLocks noGrp="1" noChangeArrowheads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tr-TR" smtClean="0"/>
              <a:t>Yazılım Mühendisliği</a:t>
            </a:r>
          </a:p>
        </p:txBody>
      </p:sp>
      <p:sp>
        <p:nvSpPr>
          <p:cNvPr id="8195" name="Rectangle 10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3363A49-E1FA-49C3-A770-1E1E24545360}" type="slidenum">
              <a:rPr lang="tr-TR" smtClean="0"/>
              <a:pPr/>
              <a:t>6</a:t>
            </a:fld>
            <a:endParaRPr lang="tr-TR" smtClean="0"/>
          </a:p>
        </p:txBody>
      </p:sp>
      <p:sp>
        <p:nvSpPr>
          <p:cNvPr id="8196" name="Infopage"/>
          <p:cNvSpPr>
            <a:spLocks noEditPoints="1" noChangeArrowheads="1"/>
          </p:cNvSpPr>
          <p:nvPr/>
        </p:nvSpPr>
        <p:spPr bwMode="auto">
          <a:xfrm>
            <a:off x="5334000" y="2667000"/>
            <a:ext cx="2657475" cy="3767138"/>
          </a:xfrm>
          <a:custGeom>
            <a:avLst/>
            <a:gdLst>
              <a:gd name="T0" fmla="*/ 1323447 w 21600"/>
              <a:gd name="T1" fmla="*/ 3772719 h 21600"/>
              <a:gd name="T2" fmla="*/ 10458 w 21600"/>
              <a:gd name="T3" fmla="*/ 1892115 h 21600"/>
              <a:gd name="T4" fmla="*/ 1323447 w 21600"/>
              <a:gd name="T5" fmla="*/ 14127 h 21600"/>
              <a:gd name="T6" fmla="*/ 2670516 w 21600"/>
              <a:gd name="T7" fmla="*/ 1857757 h 21600"/>
              <a:gd name="T8" fmla="*/ 1323447 w 21600"/>
              <a:gd name="T9" fmla="*/ 3772719 h 21600"/>
              <a:gd name="T10" fmla="*/ 0 w 21600"/>
              <a:gd name="T11" fmla="*/ 0 h 21600"/>
              <a:gd name="T12" fmla="*/ 2657475 w 21600"/>
              <a:gd name="T13" fmla="*/ 0 h 21600"/>
              <a:gd name="T14" fmla="*/ 2657475 w 21600"/>
              <a:gd name="T15" fmla="*/ 3767138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999 w 21600"/>
              <a:gd name="T25" fmla="*/ 12174 h 21600"/>
              <a:gd name="T26" fmla="*/ 20813 w 21600"/>
              <a:gd name="T27" fmla="*/ 17149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 extrusionOk="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 extrusionOk="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  <a:path w="21600" h="21600" extrusionOk="0">
                <a:moveTo>
                  <a:pt x="8333" y="4025"/>
                </a:moveTo>
                <a:lnTo>
                  <a:pt x="12500" y="4025"/>
                </a:lnTo>
                <a:lnTo>
                  <a:pt x="12500" y="11094"/>
                </a:lnTo>
                <a:lnTo>
                  <a:pt x="13903" y="11094"/>
                </a:lnTo>
                <a:lnTo>
                  <a:pt x="13903" y="11618"/>
                </a:lnTo>
                <a:lnTo>
                  <a:pt x="7908" y="11618"/>
                </a:lnTo>
                <a:lnTo>
                  <a:pt x="7908" y="11078"/>
                </a:lnTo>
                <a:lnTo>
                  <a:pt x="9418" y="11078"/>
                </a:lnTo>
                <a:lnTo>
                  <a:pt x="9418" y="4549"/>
                </a:lnTo>
                <a:lnTo>
                  <a:pt x="8333" y="4549"/>
                </a:lnTo>
                <a:lnTo>
                  <a:pt x="8333" y="4025"/>
                </a:lnTo>
                <a:close/>
              </a:path>
              <a:path w="21600" h="21600" extrusionOk="0">
                <a:moveTo>
                  <a:pt x="9120" y="2127"/>
                </a:moveTo>
                <a:lnTo>
                  <a:pt x="9120" y="1783"/>
                </a:lnTo>
                <a:lnTo>
                  <a:pt x="9269" y="1538"/>
                </a:lnTo>
                <a:lnTo>
                  <a:pt x="9588" y="1194"/>
                </a:lnTo>
                <a:lnTo>
                  <a:pt x="10013" y="998"/>
                </a:lnTo>
                <a:lnTo>
                  <a:pt x="10396" y="850"/>
                </a:lnTo>
                <a:lnTo>
                  <a:pt x="10906" y="801"/>
                </a:lnTo>
                <a:lnTo>
                  <a:pt x="11480" y="900"/>
                </a:lnTo>
                <a:lnTo>
                  <a:pt x="11926" y="1047"/>
                </a:lnTo>
                <a:lnTo>
                  <a:pt x="12266" y="1292"/>
                </a:lnTo>
                <a:lnTo>
                  <a:pt x="12500" y="1587"/>
                </a:lnTo>
                <a:lnTo>
                  <a:pt x="12649" y="1832"/>
                </a:lnTo>
                <a:lnTo>
                  <a:pt x="12692" y="2143"/>
                </a:lnTo>
                <a:lnTo>
                  <a:pt x="12649" y="2421"/>
                </a:lnTo>
                <a:lnTo>
                  <a:pt x="12500" y="2781"/>
                </a:lnTo>
                <a:lnTo>
                  <a:pt x="12330" y="3060"/>
                </a:lnTo>
                <a:lnTo>
                  <a:pt x="11884" y="3305"/>
                </a:lnTo>
                <a:lnTo>
                  <a:pt x="11501" y="3452"/>
                </a:lnTo>
                <a:lnTo>
                  <a:pt x="10863" y="3550"/>
                </a:lnTo>
                <a:lnTo>
                  <a:pt x="10396" y="3518"/>
                </a:lnTo>
                <a:lnTo>
                  <a:pt x="9949" y="3321"/>
                </a:lnTo>
                <a:lnTo>
                  <a:pt x="9524" y="3125"/>
                </a:lnTo>
                <a:lnTo>
                  <a:pt x="9311" y="2765"/>
                </a:lnTo>
                <a:lnTo>
                  <a:pt x="9184" y="2438"/>
                </a:lnTo>
                <a:lnTo>
                  <a:pt x="9120" y="2127"/>
                </a:lnTo>
                <a:close/>
              </a:path>
            </a:pathLst>
          </a:custGeom>
          <a:solidFill>
            <a:srgbClr val="D8EBB3">
              <a:alpha val="38823"/>
            </a:srgbClr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endParaRPr lang="tr-TR"/>
          </a:p>
        </p:txBody>
      </p:sp>
      <p:sp>
        <p:nvSpPr>
          <p:cNvPr id="8197" name="Rectangle 2"/>
          <p:cNvSpPr>
            <a:spLocks noChangeArrowheads="1"/>
          </p:cNvSpPr>
          <p:nvPr/>
        </p:nvSpPr>
        <p:spPr bwMode="auto">
          <a:xfrm>
            <a:off x="1371600" y="2438400"/>
            <a:ext cx="7391400" cy="1524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tr-TR"/>
          </a:p>
        </p:txBody>
      </p:sp>
      <p:sp>
        <p:nvSpPr>
          <p:cNvPr id="819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1524000"/>
            <a:ext cx="7391400" cy="4953000"/>
          </a:xfrm>
        </p:spPr>
        <p:txBody>
          <a:bodyPr/>
          <a:lstStyle/>
          <a:p>
            <a:pPr marL="323850" indent="-323850" algn="just" eaLnBrk="1" hangingPunct="1">
              <a:lnSpc>
                <a:spcPct val="80000"/>
              </a:lnSpc>
            </a:pPr>
            <a:r>
              <a:rPr lang="tr-TR" sz="2000" b="1" smtClean="0">
                <a:solidFill>
                  <a:schemeClr val="tx2"/>
                </a:solidFill>
                <a:latin typeface="Tahoma" pitchFamily="34" charset="0"/>
              </a:rPr>
              <a:t>Raporlama :</a:t>
            </a:r>
            <a:r>
              <a:rPr lang="tr-TR" sz="2000" b="1" smtClean="0">
                <a:solidFill>
                  <a:schemeClr val="tx2"/>
                </a:solidFill>
              </a:rPr>
              <a:t>  </a:t>
            </a:r>
            <a:r>
              <a:rPr lang="tr-TR" sz="1800" smtClean="0">
                <a:solidFill>
                  <a:schemeClr val="tx2"/>
                </a:solidFill>
              </a:rPr>
              <a:t>Kullanıcı , yazılımda ne tür değişiklik arzu ettiğini açıklayan bir yazılı öneri vermelidir.  </a:t>
            </a:r>
          </a:p>
          <a:p>
            <a:pPr marL="323850" indent="-323850" algn="just" eaLnBrk="1" hangingPunct="1">
              <a:lnSpc>
                <a:spcPct val="80000"/>
              </a:lnSpc>
            </a:pPr>
            <a:endParaRPr lang="tr-TR" sz="1800" smtClean="0">
              <a:solidFill>
                <a:schemeClr val="tx2"/>
              </a:solidFill>
            </a:endParaRPr>
          </a:p>
          <a:p>
            <a:pPr marL="323850" indent="-323850" algn="just" eaLnBrk="1" hangingPunct="1">
              <a:lnSpc>
                <a:spcPct val="80000"/>
              </a:lnSpc>
            </a:pPr>
            <a:r>
              <a:rPr lang="tr-TR" sz="1800" smtClean="0">
                <a:solidFill>
                  <a:schemeClr val="tx2"/>
                </a:solidFill>
              </a:rPr>
              <a:t>Kullanıcının isteğini karşılamak üzere tespit edilmiş, iyileştirme amacıyla verilen bir değişiklik öneri raporu hazırlanmalıdır.</a:t>
            </a:r>
          </a:p>
          <a:p>
            <a:pPr marL="323850" indent="-323850" algn="just" eaLnBrk="1" hangingPunct="1">
              <a:lnSpc>
                <a:spcPct val="80000"/>
              </a:lnSpc>
            </a:pPr>
            <a:endParaRPr lang="tr-TR" sz="1800" smtClean="0">
              <a:solidFill>
                <a:schemeClr val="tx2"/>
              </a:solidFill>
            </a:endParaRPr>
          </a:p>
          <a:p>
            <a:pPr marL="323850" indent="-323850" algn="just" eaLnBrk="1" hangingPunct="1">
              <a:lnSpc>
                <a:spcPct val="80000"/>
              </a:lnSpc>
            </a:pPr>
            <a:r>
              <a:rPr lang="tr-TR" sz="1800" smtClean="0">
                <a:solidFill>
                  <a:schemeClr val="tx2"/>
                </a:solidFill>
              </a:rPr>
              <a:t>Herhangi bir yazılım veya değişiklik raporunu en az şu bilgileri içermelidir.</a:t>
            </a:r>
          </a:p>
          <a:p>
            <a:pPr marL="323850" indent="-323850" algn="just" eaLnBrk="1" hangingPunct="1">
              <a:lnSpc>
                <a:spcPct val="80000"/>
              </a:lnSpc>
            </a:pPr>
            <a:endParaRPr lang="tr-TR" sz="1800" smtClean="0">
              <a:solidFill>
                <a:schemeClr val="tx2"/>
              </a:solidFill>
            </a:endParaRPr>
          </a:p>
          <a:p>
            <a:pPr marL="323850" indent="-323850" algn="just" eaLnBrk="1" hangingPunct="1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tr-TR" sz="1400" b="1" smtClean="0">
                <a:solidFill>
                  <a:schemeClr val="tx2"/>
                </a:solidFill>
              </a:rPr>
              <a:t>Sistem veya alt sistem adı, öğe adı</a:t>
            </a:r>
          </a:p>
          <a:p>
            <a:pPr marL="323850" indent="-323850" algn="just" eaLnBrk="1" hangingPunct="1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tr-TR" sz="1400" b="1" smtClean="0">
                <a:solidFill>
                  <a:schemeClr val="tx2"/>
                </a:solidFill>
              </a:rPr>
              <a:t>Sorunun açık tanımı </a:t>
            </a:r>
          </a:p>
          <a:p>
            <a:pPr marL="323850" indent="-323850" algn="just" eaLnBrk="1" hangingPunct="1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tr-TR" sz="1400" b="1" smtClean="0">
                <a:solidFill>
                  <a:schemeClr val="tx2"/>
                </a:solidFill>
              </a:rPr>
              <a:t>Hatalı duruma düşülmesine neden olan giriş verileri</a:t>
            </a:r>
          </a:p>
          <a:p>
            <a:pPr marL="323850" indent="-323850" algn="just" eaLnBrk="1" hangingPunct="1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tr-TR" sz="1400" b="1" smtClean="0">
                <a:solidFill>
                  <a:schemeClr val="tx2"/>
                </a:solidFill>
              </a:rPr>
              <a:t>Birimin içinde bulunduğu hatalı durum bilgisi</a:t>
            </a:r>
          </a:p>
          <a:p>
            <a:pPr marL="323850" indent="-323850" algn="just" eaLnBrk="1" hangingPunct="1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tr-TR" sz="1400" b="1" smtClean="0">
                <a:solidFill>
                  <a:schemeClr val="tx2"/>
                </a:solidFill>
              </a:rPr>
              <a:t>Varsa raporlama sisteminin yarattığı kayıtlar(log data)</a:t>
            </a:r>
          </a:p>
          <a:p>
            <a:pPr marL="323850" indent="-323850" algn="just" eaLnBrk="1" hangingPunct="1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tr-TR" sz="1400" b="1" smtClean="0">
                <a:solidFill>
                  <a:schemeClr val="tx2"/>
                </a:solidFill>
              </a:rPr>
              <a:t>Sorunu rapor eden kişiye ait erişim bilgileri</a:t>
            </a:r>
          </a:p>
          <a:p>
            <a:pPr marL="323850" indent="-323850" algn="just" eaLnBrk="1" hangingPunct="1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tr-TR" sz="1400" b="1" smtClean="0">
                <a:solidFill>
                  <a:schemeClr val="tx2"/>
                </a:solidFill>
              </a:rPr>
              <a:t>Sorunun rapor numarası</a:t>
            </a:r>
          </a:p>
          <a:p>
            <a:pPr marL="323850" indent="-323850" algn="just" eaLnBrk="1" hangingPunct="1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tr-TR" sz="1400" b="1" smtClean="0">
                <a:solidFill>
                  <a:schemeClr val="tx2"/>
                </a:solidFill>
              </a:rPr>
              <a:t>Sorunu daha ayrıntılı inceleyen mühendislere ait erişim bilgileri</a:t>
            </a:r>
          </a:p>
          <a:p>
            <a:pPr marL="323850" indent="-323850" algn="just" eaLnBrk="1" hangingPunct="1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tr-TR" sz="1400" b="1" smtClean="0">
                <a:solidFill>
                  <a:schemeClr val="tx2"/>
                </a:solidFill>
              </a:rPr>
              <a:t>Raporu inceleyen makamların imzaları ve tarihler</a:t>
            </a:r>
          </a:p>
          <a:p>
            <a:pPr marL="323850" indent="-323850" algn="just" eaLnBrk="1" hangingPunct="1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tr-TR" sz="1400" b="1" smtClean="0">
                <a:solidFill>
                  <a:schemeClr val="tx2"/>
                </a:solidFill>
              </a:rPr>
              <a:t>Karar(inceleme sonunda oluşturulur)</a:t>
            </a:r>
          </a:p>
          <a:p>
            <a:pPr marL="323850" indent="-323850" algn="just" eaLnBrk="1" hangingPunct="1">
              <a:lnSpc>
                <a:spcPct val="80000"/>
              </a:lnSpc>
              <a:buFont typeface="Wingdings" pitchFamily="2" charset="2"/>
              <a:buAutoNum type="arabicPeriod"/>
            </a:pPr>
            <a:endParaRPr lang="tr-TR" sz="1400" b="1" smtClean="0">
              <a:solidFill>
                <a:schemeClr val="tx2"/>
              </a:solidFill>
            </a:endParaRPr>
          </a:p>
          <a:p>
            <a:pPr marL="323850" indent="-323850" algn="just" eaLnBrk="1" hangingPunct="1">
              <a:lnSpc>
                <a:spcPct val="80000"/>
              </a:lnSpc>
              <a:buFont typeface="Wingdings" pitchFamily="2" charset="2"/>
              <a:buAutoNum type="arabicPeriod"/>
            </a:pPr>
            <a:endParaRPr lang="tr-TR" sz="1400" smtClean="0">
              <a:solidFill>
                <a:schemeClr val="tx2"/>
              </a:solidFill>
            </a:endParaRPr>
          </a:p>
          <a:p>
            <a:pPr marL="323850" indent="-323850" algn="just" eaLnBrk="1" hangingPunct="1">
              <a:lnSpc>
                <a:spcPct val="80000"/>
              </a:lnSpc>
              <a:buFont typeface="Wingdings" pitchFamily="2" charset="2"/>
              <a:buAutoNum type="arabicPeriod"/>
            </a:pPr>
            <a:endParaRPr lang="tr-TR" sz="1400" smtClean="0">
              <a:solidFill>
                <a:schemeClr val="tx2"/>
              </a:solidFill>
            </a:endParaRPr>
          </a:p>
          <a:p>
            <a:pPr marL="323850" indent="-323850" algn="just" eaLnBrk="1" hangingPunct="1">
              <a:lnSpc>
                <a:spcPct val="80000"/>
              </a:lnSpc>
            </a:pPr>
            <a:endParaRPr lang="tr-TR" sz="1400" smtClean="0">
              <a:solidFill>
                <a:schemeClr val="tx2"/>
              </a:solidFill>
            </a:endParaRPr>
          </a:p>
          <a:p>
            <a:pPr marL="323850" indent="-323850" algn="just" eaLnBrk="1" hangingPunct="1">
              <a:lnSpc>
                <a:spcPct val="80000"/>
              </a:lnSpc>
            </a:pPr>
            <a:endParaRPr lang="tr-TR" sz="1800" smtClean="0">
              <a:solidFill>
                <a:schemeClr val="tx2"/>
              </a:solidFill>
            </a:endParaRPr>
          </a:p>
          <a:p>
            <a:pPr marL="323850" indent="-323850" algn="just" eaLnBrk="1" hangingPunct="1">
              <a:lnSpc>
                <a:spcPct val="80000"/>
              </a:lnSpc>
            </a:pPr>
            <a:endParaRPr lang="tr-TR" sz="2000" b="1" smtClean="0">
              <a:solidFill>
                <a:schemeClr val="tx2"/>
              </a:solidFill>
            </a:endParaRPr>
          </a:p>
          <a:p>
            <a:pPr marL="323850" indent="-323850" algn="just" eaLnBrk="1" hangingPunct="1">
              <a:lnSpc>
                <a:spcPct val="80000"/>
              </a:lnSpc>
            </a:pPr>
            <a:endParaRPr lang="tr-TR" sz="2000" b="1" smtClean="0">
              <a:solidFill>
                <a:schemeClr val="tx2"/>
              </a:solidFill>
            </a:endParaRPr>
          </a:p>
          <a:p>
            <a:pPr marL="323850" indent="-323850" algn="just" eaLnBrk="1" hangingPunct="1">
              <a:lnSpc>
                <a:spcPct val="80000"/>
              </a:lnSpc>
            </a:pPr>
            <a:r>
              <a:rPr lang="tr-TR" sz="2000" b="1" smtClean="0">
                <a:solidFill>
                  <a:schemeClr val="tx2"/>
                </a:solidFill>
              </a:rPr>
              <a:t>               </a:t>
            </a:r>
          </a:p>
        </p:txBody>
      </p:sp>
      <p:sp>
        <p:nvSpPr>
          <p:cNvPr id="21914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14300" y="152400"/>
            <a:ext cx="2971800" cy="385763"/>
          </a:xfrm>
        </p:spPr>
        <p:txBody>
          <a:bodyPr/>
          <a:lstStyle/>
          <a:p>
            <a:pPr eaLnBrk="1" hangingPunct="1">
              <a:defRPr/>
            </a:pPr>
            <a:r>
              <a:rPr lang="tr-TR" sz="2000" b="1">
                <a:effectLst>
                  <a:outerShdw blurRad="38100" dist="38100" dir="2700000" algn="tl">
                    <a:srgbClr val="C0C0C0"/>
                  </a:outerShdw>
                </a:effectLst>
                <a:latin typeface="Marigold" pitchFamily="66" charset="-94"/>
              </a:rPr>
              <a:t>Yazılım Bakımı</a:t>
            </a:r>
          </a:p>
        </p:txBody>
      </p:sp>
      <p:sp>
        <p:nvSpPr>
          <p:cNvPr id="8200" name="Rectangle 5"/>
          <p:cNvSpPr>
            <a:spLocks noChangeArrowheads="1"/>
          </p:cNvSpPr>
          <p:nvPr/>
        </p:nvSpPr>
        <p:spPr bwMode="auto">
          <a:xfrm>
            <a:off x="2895600" y="0"/>
            <a:ext cx="6019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r>
              <a:rPr lang="tr-TR" sz="2800" b="1" baseline="30000">
                <a:solidFill>
                  <a:srgbClr val="006666"/>
                </a:solidFill>
                <a:latin typeface="Lucida Sans"/>
              </a:rPr>
              <a:t>Raporlama</a:t>
            </a: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9"/>
          <p:cNvSpPr>
            <a:spLocks noGrp="1" noChangeArrowheads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tr-TR" smtClean="0"/>
              <a:t>Yazılım Mühendisliği</a:t>
            </a:r>
          </a:p>
        </p:txBody>
      </p:sp>
      <p:sp>
        <p:nvSpPr>
          <p:cNvPr id="9219" name="Rectangle 10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89336B8-0AAA-430B-A5DB-8D1C757523BC}" type="slidenum">
              <a:rPr lang="tr-TR" smtClean="0"/>
              <a:pPr/>
              <a:t>7</a:t>
            </a:fld>
            <a:endParaRPr lang="tr-TR" smtClean="0"/>
          </a:p>
        </p:txBody>
      </p:sp>
      <p:grpSp>
        <p:nvGrpSpPr>
          <p:cNvPr id="9220" name="Group 8"/>
          <p:cNvGrpSpPr>
            <a:grpSpLocks/>
          </p:cNvGrpSpPr>
          <p:nvPr/>
        </p:nvGrpSpPr>
        <p:grpSpPr bwMode="auto">
          <a:xfrm>
            <a:off x="4724400" y="2895600"/>
            <a:ext cx="3657600" cy="3429000"/>
            <a:chOff x="2976" y="1824"/>
            <a:chExt cx="2304" cy="2160"/>
          </a:xfrm>
        </p:grpSpPr>
        <p:pic>
          <p:nvPicPr>
            <p:cNvPr id="9225" name="Picture 6" descr="j0195384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H="1">
              <a:off x="3456" y="2016"/>
              <a:ext cx="1786" cy="18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23239" name="Rectangle 7"/>
            <p:cNvSpPr>
              <a:spLocks noChangeArrowheads="1"/>
            </p:cNvSpPr>
            <p:nvPr/>
          </p:nvSpPr>
          <p:spPr bwMode="auto">
            <a:xfrm>
              <a:off x="2976" y="1824"/>
              <a:ext cx="2304" cy="2160"/>
            </a:xfrm>
            <a:prstGeom prst="rect">
              <a:avLst/>
            </a:prstGeom>
            <a:solidFill>
              <a:schemeClr val="bg1">
                <a:alpha val="69000"/>
              </a:schemeClr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tr-TR" b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cs typeface="+mn-cs"/>
              </a:endParaRPr>
            </a:p>
          </p:txBody>
        </p:sp>
      </p:grpSp>
      <p:sp>
        <p:nvSpPr>
          <p:cNvPr id="9221" name="Rectangle 2"/>
          <p:cNvSpPr>
            <a:spLocks noChangeArrowheads="1"/>
          </p:cNvSpPr>
          <p:nvPr/>
        </p:nvSpPr>
        <p:spPr bwMode="auto">
          <a:xfrm>
            <a:off x="1371600" y="2438400"/>
            <a:ext cx="7391400" cy="1524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tr-TR"/>
          </a:p>
        </p:txBody>
      </p:sp>
      <p:sp>
        <p:nvSpPr>
          <p:cNvPr id="922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43000" y="1524000"/>
            <a:ext cx="7620000" cy="4953000"/>
          </a:xfrm>
        </p:spPr>
        <p:txBody>
          <a:bodyPr/>
          <a:lstStyle/>
          <a:p>
            <a:pPr marL="1588" indent="-1588" algn="just" eaLnBrk="1" hangingPunct="1">
              <a:lnSpc>
                <a:spcPct val="80000"/>
              </a:lnSpc>
            </a:pPr>
            <a:r>
              <a:rPr lang="tr-TR" sz="2000" smtClean="0">
                <a:solidFill>
                  <a:schemeClr val="tx2"/>
                </a:solidFill>
              </a:rPr>
              <a:t>   Teknik olarak her türlü değişiklik istemini gerçekleştirmek mümkündür . </a:t>
            </a:r>
          </a:p>
          <a:p>
            <a:pPr marL="1588" indent="-1588" algn="just" eaLnBrk="1" hangingPunct="1">
              <a:lnSpc>
                <a:spcPct val="80000"/>
              </a:lnSpc>
            </a:pPr>
            <a:endParaRPr lang="tr-TR" sz="2000" smtClean="0">
              <a:solidFill>
                <a:schemeClr val="tx2"/>
              </a:solidFill>
            </a:endParaRPr>
          </a:p>
          <a:p>
            <a:pPr marL="1588" indent="-1588" algn="just" eaLnBrk="1" hangingPunct="1">
              <a:lnSpc>
                <a:spcPct val="80000"/>
              </a:lnSpc>
            </a:pPr>
            <a:r>
              <a:rPr lang="tr-TR" sz="2000" smtClean="0">
                <a:solidFill>
                  <a:schemeClr val="tx2"/>
                </a:solidFill>
              </a:rPr>
              <a:t>   Ancak, önemli olan, bunu en düşük maliyetle , en kısa zamanda, doğru olarak ve yazılımın niteliklerini bozmadan yapabilmektir.</a:t>
            </a:r>
          </a:p>
          <a:p>
            <a:pPr marL="1588" indent="-1588" algn="just" eaLnBrk="1" hangingPunct="1">
              <a:lnSpc>
                <a:spcPct val="80000"/>
              </a:lnSpc>
            </a:pPr>
            <a:endParaRPr lang="tr-TR" sz="2000" smtClean="0">
              <a:solidFill>
                <a:schemeClr val="tx2"/>
              </a:solidFill>
            </a:endParaRPr>
          </a:p>
          <a:p>
            <a:pPr marL="1588" indent="-1588" algn="just" eaLnBrk="1" hangingPunct="1">
              <a:lnSpc>
                <a:spcPct val="80000"/>
              </a:lnSpc>
            </a:pPr>
            <a:endParaRPr lang="tr-TR" sz="2000" smtClean="0">
              <a:solidFill>
                <a:schemeClr val="tx2"/>
              </a:solidFill>
            </a:endParaRPr>
          </a:p>
          <a:p>
            <a:pPr marL="1588" indent="-1588" algn="just" eaLnBrk="1" hangingPunct="1">
              <a:lnSpc>
                <a:spcPct val="80000"/>
              </a:lnSpc>
            </a:pPr>
            <a:r>
              <a:rPr lang="tr-TR" sz="2000" b="1" smtClean="0">
                <a:solidFill>
                  <a:schemeClr val="tx2"/>
                </a:solidFill>
              </a:rPr>
              <a:t>Denetim Etmenleri</a:t>
            </a:r>
            <a:r>
              <a:rPr lang="tr-TR" sz="2000" smtClean="0">
                <a:solidFill>
                  <a:schemeClr val="tx2"/>
                </a:solidFill>
              </a:rPr>
              <a:t> :</a:t>
            </a:r>
          </a:p>
          <a:p>
            <a:pPr marL="1588" indent="-1588" algn="just" eaLnBrk="1" hangingPunct="1">
              <a:lnSpc>
                <a:spcPct val="80000"/>
              </a:lnSpc>
            </a:pPr>
            <a:endParaRPr lang="tr-TR" sz="2000" smtClean="0">
              <a:solidFill>
                <a:schemeClr val="tx2"/>
              </a:solidFill>
            </a:endParaRPr>
          </a:p>
          <a:p>
            <a:pPr marL="1208088" lvl="1" indent="-476250" algn="just" eaLnBrk="1" hangingPunct="1">
              <a:lnSpc>
                <a:spcPct val="80000"/>
              </a:lnSpc>
            </a:pPr>
            <a:r>
              <a:rPr lang="tr-TR" sz="1800" smtClean="0">
                <a:solidFill>
                  <a:schemeClr val="tx2"/>
                </a:solidFill>
              </a:rPr>
              <a:t>Geliştirme Ortamına Bağlı olanlar</a:t>
            </a:r>
          </a:p>
          <a:p>
            <a:pPr marL="1208088" lvl="1" indent="-476250" algn="just" eaLnBrk="1" hangingPunct="1">
              <a:lnSpc>
                <a:spcPct val="80000"/>
              </a:lnSpc>
            </a:pPr>
            <a:endParaRPr lang="tr-TR" sz="1800" smtClean="0">
              <a:solidFill>
                <a:schemeClr val="tx2"/>
              </a:solidFill>
            </a:endParaRPr>
          </a:p>
          <a:p>
            <a:pPr marL="1208088" lvl="1" indent="-476250" algn="just" eaLnBrk="1" hangingPunct="1">
              <a:lnSpc>
                <a:spcPct val="80000"/>
              </a:lnSpc>
            </a:pPr>
            <a:r>
              <a:rPr lang="tr-TR" sz="1800" smtClean="0">
                <a:solidFill>
                  <a:schemeClr val="tx2"/>
                </a:solidFill>
              </a:rPr>
              <a:t>Personele bağlı olanlar</a:t>
            </a:r>
          </a:p>
          <a:p>
            <a:pPr marL="1208088" lvl="1" indent="-476250" algn="just" eaLnBrk="1" hangingPunct="1">
              <a:lnSpc>
                <a:spcPct val="80000"/>
              </a:lnSpc>
            </a:pPr>
            <a:endParaRPr lang="tr-TR" sz="1800" smtClean="0">
              <a:solidFill>
                <a:schemeClr val="tx2"/>
              </a:solidFill>
            </a:endParaRPr>
          </a:p>
          <a:p>
            <a:pPr marL="1208088" lvl="1" indent="-476250" algn="just" eaLnBrk="1" hangingPunct="1">
              <a:lnSpc>
                <a:spcPct val="80000"/>
              </a:lnSpc>
            </a:pPr>
            <a:r>
              <a:rPr lang="tr-TR" sz="1800" smtClean="0">
                <a:solidFill>
                  <a:schemeClr val="tx2"/>
                </a:solidFill>
              </a:rPr>
              <a:t>Müşteriye Bağlı olanlar</a:t>
            </a:r>
          </a:p>
          <a:p>
            <a:pPr marL="1588" indent="-1588" algn="just" eaLnBrk="1" hangingPunct="1">
              <a:lnSpc>
                <a:spcPct val="80000"/>
              </a:lnSpc>
              <a:buFont typeface="Wingdings" pitchFamily="2" charset="2"/>
              <a:buAutoNum type="arabicPeriod"/>
            </a:pPr>
            <a:endParaRPr lang="tr-TR" sz="1600" smtClean="0">
              <a:solidFill>
                <a:schemeClr val="tx2"/>
              </a:solidFill>
            </a:endParaRPr>
          </a:p>
          <a:p>
            <a:pPr marL="1588" indent="-1588" algn="just" eaLnBrk="1" hangingPunct="1">
              <a:lnSpc>
                <a:spcPct val="80000"/>
              </a:lnSpc>
            </a:pPr>
            <a:r>
              <a:rPr lang="tr-TR" sz="2400" b="1" smtClean="0">
                <a:solidFill>
                  <a:schemeClr val="tx2"/>
                </a:solidFill>
              </a:rPr>
              <a:t>              </a:t>
            </a:r>
          </a:p>
        </p:txBody>
      </p:sp>
      <p:sp>
        <p:nvSpPr>
          <p:cNvPr id="223236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14300" y="152400"/>
            <a:ext cx="2971800" cy="385763"/>
          </a:xfrm>
        </p:spPr>
        <p:txBody>
          <a:bodyPr/>
          <a:lstStyle/>
          <a:p>
            <a:pPr eaLnBrk="1" hangingPunct="1">
              <a:defRPr/>
            </a:pPr>
            <a:r>
              <a:rPr lang="tr-TR" sz="2000" b="1">
                <a:effectLst>
                  <a:outerShdw blurRad="38100" dist="38100" dir="2700000" algn="tl">
                    <a:srgbClr val="C0C0C0"/>
                  </a:outerShdw>
                </a:effectLst>
                <a:latin typeface="Marigold" pitchFamily="66" charset="-94"/>
              </a:rPr>
              <a:t>Yazılım Bakımı</a:t>
            </a:r>
          </a:p>
        </p:txBody>
      </p:sp>
      <p:sp>
        <p:nvSpPr>
          <p:cNvPr id="9224" name="Rectangle 5"/>
          <p:cNvSpPr>
            <a:spLocks noChangeArrowheads="1"/>
          </p:cNvSpPr>
          <p:nvPr/>
        </p:nvSpPr>
        <p:spPr bwMode="auto">
          <a:xfrm>
            <a:off x="2895600" y="0"/>
            <a:ext cx="6019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r>
              <a:rPr lang="tr-TR" sz="2800" b="1" baseline="30000">
                <a:solidFill>
                  <a:srgbClr val="006666"/>
                </a:solidFill>
                <a:latin typeface="Lucida Sans"/>
              </a:rPr>
              <a:t>Bakım kolaylığı</a:t>
            </a: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9"/>
          <p:cNvSpPr>
            <a:spLocks noGrp="1" noChangeArrowheads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tr-TR" smtClean="0"/>
              <a:t>Yazılım Mühendisliği</a:t>
            </a:r>
          </a:p>
        </p:txBody>
      </p:sp>
      <p:sp>
        <p:nvSpPr>
          <p:cNvPr id="10243" name="Rectangle 10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ADA3CFD-D011-431A-BF87-243952E46793}" type="slidenum">
              <a:rPr lang="tr-TR" smtClean="0"/>
              <a:pPr/>
              <a:t>8</a:t>
            </a:fld>
            <a:endParaRPr lang="tr-TR" smtClean="0"/>
          </a:p>
        </p:txBody>
      </p:sp>
      <p:pic>
        <p:nvPicPr>
          <p:cNvPr id="10244" name="Picture 6" descr="j0300520"/>
          <p:cNvPicPr>
            <a:picLocks noChangeAspect="1" noChangeArrowheads="1" noCrop="1"/>
          </p:cNvPicPr>
          <p:nvPr/>
        </p:nvPicPr>
        <p:blipFill>
          <a:blip r:embed="rId3">
            <a:lum bright="72000" contrast="-70000"/>
          </a:blip>
          <a:srcRect/>
          <a:stretch>
            <a:fillRect/>
          </a:stretch>
        </p:blipFill>
        <p:spPr bwMode="auto">
          <a:xfrm>
            <a:off x="5867400" y="3657600"/>
            <a:ext cx="25908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5" name="Rectangle 2"/>
          <p:cNvSpPr>
            <a:spLocks noChangeArrowheads="1"/>
          </p:cNvSpPr>
          <p:nvPr/>
        </p:nvSpPr>
        <p:spPr bwMode="auto">
          <a:xfrm>
            <a:off x="1371600" y="2438400"/>
            <a:ext cx="7391400" cy="1524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tr-TR"/>
          </a:p>
        </p:txBody>
      </p:sp>
      <p:sp>
        <p:nvSpPr>
          <p:cNvPr id="1024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762000"/>
            <a:ext cx="7391400" cy="5715000"/>
          </a:xfrm>
        </p:spPr>
        <p:txBody>
          <a:bodyPr/>
          <a:lstStyle/>
          <a:p>
            <a:pPr marL="552450" indent="-552450" algn="just" eaLnBrk="1" hangingPunct="1">
              <a:lnSpc>
                <a:spcPct val="80000"/>
              </a:lnSpc>
            </a:pPr>
            <a:r>
              <a:rPr lang="tr-TR" sz="2000" b="1" smtClean="0">
                <a:solidFill>
                  <a:schemeClr val="tx2"/>
                </a:solidFill>
                <a:latin typeface="Tahoma" pitchFamily="34" charset="0"/>
              </a:rPr>
              <a:t>Bakım Niteliği : </a:t>
            </a:r>
            <a:r>
              <a:rPr lang="tr-TR" sz="1600" b="1" smtClean="0">
                <a:solidFill>
                  <a:schemeClr val="tx2"/>
                </a:solidFill>
                <a:latin typeface="Tahoma" pitchFamily="34" charset="0"/>
              </a:rPr>
              <a:t>Yazılım</a:t>
            </a:r>
            <a:r>
              <a:rPr lang="tr-TR" sz="2000" b="1" smtClean="0">
                <a:solidFill>
                  <a:schemeClr val="tx2"/>
                </a:solidFill>
                <a:latin typeface="Tahoma" pitchFamily="34" charset="0"/>
              </a:rPr>
              <a:t> </a:t>
            </a:r>
            <a:r>
              <a:rPr lang="tr-TR" sz="1600" b="1" smtClean="0">
                <a:solidFill>
                  <a:schemeClr val="tx2"/>
                </a:solidFill>
                <a:latin typeface="Tahoma" pitchFamily="34" charset="0"/>
              </a:rPr>
              <a:t>nitelikli bir bakım evresine sahip olmalıdır.</a:t>
            </a:r>
          </a:p>
          <a:p>
            <a:pPr marL="552450" indent="-552450" algn="just" eaLnBrk="1" hangingPunct="1">
              <a:lnSpc>
                <a:spcPct val="80000"/>
              </a:lnSpc>
            </a:pPr>
            <a:endParaRPr lang="tr-TR" sz="1600" b="1" smtClean="0">
              <a:solidFill>
                <a:schemeClr val="tx2"/>
              </a:solidFill>
              <a:latin typeface="Tahoma" pitchFamily="34" charset="0"/>
            </a:endParaRPr>
          </a:p>
          <a:p>
            <a:pPr marL="552450" indent="-552450" algn="just" eaLnBrk="1" hangingPunct="1">
              <a:lnSpc>
                <a:spcPct val="80000"/>
              </a:lnSpc>
            </a:pPr>
            <a:endParaRPr lang="tr-TR" sz="1600" b="1" smtClean="0">
              <a:solidFill>
                <a:schemeClr val="tx2"/>
              </a:solidFill>
              <a:latin typeface="Tahoma" pitchFamily="34" charset="0"/>
            </a:endParaRPr>
          </a:p>
          <a:p>
            <a:pPr marL="552450" indent="-552450" algn="just" eaLnBrk="1" hangingPunct="1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tr-TR" sz="1800" b="1" smtClean="0">
                <a:solidFill>
                  <a:schemeClr val="tx2"/>
                </a:solidFill>
                <a:latin typeface="Arial" pitchFamily="34" charset="0"/>
              </a:rPr>
              <a:t>Bakım istekleri her zaman resmi bir değişim denetim süreci kapsamında ele alınmalıdır.</a:t>
            </a:r>
          </a:p>
          <a:p>
            <a:pPr marL="552450" indent="-552450" algn="just" eaLnBrk="1" hangingPunct="1">
              <a:lnSpc>
                <a:spcPct val="80000"/>
              </a:lnSpc>
              <a:buFont typeface="Wingdings" pitchFamily="2" charset="2"/>
              <a:buAutoNum type="arabicPeriod"/>
            </a:pPr>
            <a:endParaRPr lang="tr-TR" sz="1800" b="1" smtClean="0">
              <a:solidFill>
                <a:schemeClr val="tx2"/>
              </a:solidFill>
              <a:latin typeface="Arial" pitchFamily="34" charset="0"/>
            </a:endParaRPr>
          </a:p>
          <a:p>
            <a:pPr marL="552450" indent="-552450" algn="just" eaLnBrk="1" hangingPunct="1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tr-TR" sz="1800" b="1" smtClean="0">
                <a:solidFill>
                  <a:schemeClr val="tx2"/>
                </a:solidFill>
                <a:latin typeface="Arial" pitchFamily="34" charset="0"/>
              </a:rPr>
              <a:t>Yeterince hızlı omalıdır.</a:t>
            </a:r>
          </a:p>
          <a:p>
            <a:pPr marL="552450" indent="-552450" algn="just" eaLnBrk="1" hangingPunct="1">
              <a:lnSpc>
                <a:spcPct val="80000"/>
              </a:lnSpc>
              <a:buFont typeface="Wingdings" pitchFamily="2" charset="2"/>
              <a:buAutoNum type="arabicPeriod"/>
            </a:pPr>
            <a:endParaRPr lang="tr-TR" sz="1800" b="1" smtClean="0">
              <a:solidFill>
                <a:schemeClr val="tx2"/>
              </a:solidFill>
              <a:latin typeface="Arial" pitchFamily="34" charset="0"/>
            </a:endParaRPr>
          </a:p>
          <a:p>
            <a:pPr marL="552450" indent="-552450" algn="just" eaLnBrk="1" hangingPunct="1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tr-TR" sz="1800" b="1" smtClean="0">
                <a:solidFill>
                  <a:schemeClr val="tx2"/>
                </a:solidFill>
                <a:latin typeface="Arial" pitchFamily="34" charset="0"/>
              </a:rPr>
              <a:t>İşgücü gereksinimi, süre ve maliyet kestirimi yapılabilmelidir. Öz kaynaklar etkin bir şekilde planlanmalıdır.</a:t>
            </a:r>
          </a:p>
          <a:p>
            <a:pPr marL="552450" indent="-552450" algn="just" eaLnBrk="1" hangingPunct="1">
              <a:lnSpc>
                <a:spcPct val="80000"/>
              </a:lnSpc>
              <a:buFont typeface="Wingdings" pitchFamily="2" charset="2"/>
              <a:buAutoNum type="arabicPeriod"/>
            </a:pPr>
            <a:endParaRPr lang="tr-TR" sz="1800" b="1" smtClean="0">
              <a:solidFill>
                <a:schemeClr val="tx2"/>
              </a:solidFill>
              <a:latin typeface="Arial" pitchFamily="34" charset="0"/>
            </a:endParaRPr>
          </a:p>
          <a:p>
            <a:pPr marL="552450" indent="-552450" algn="just" eaLnBrk="1" hangingPunct="1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tr-TR" sz="1800" b="1" smtClean="0">
                <a:solidFill>
                  <a:schemeClr val="tx2"/>
                </a:solidFill>
                <a:latin typeface="Arial" pitchFamily="34" charset="0"/>
              </a:rPr>
              <a:t>Bakım istekleri sistematik olarak izlenmelidir.</a:t>
            </a:r>
          </a:p>
          <a:p>
            <a:pPr marL="552450" indent="-552450" algn="just" eaLnBrk="1" hangingPunct="1">
              <a:lnSpc>
                <a:spcPct val="80000"/>
              </a:lnSpc>
              <a:buFont typeface="Wingdings" pitchFamily="2" charset="2"/>
              <a:buAutoNum type="arabicPeriod"/>
            </a:pPr>
            <a:endParaRPr lang="tr-TR" sz="1800" b="1" smtClean="0">
              <a:solidFill>
                <a:schemeClr val="tx2"/>
              </a:solidFill>
              <a:latin typeface="Arial" pitchFamily="34" charset="0"/>
            </a:endParaRPr>
          </a:p>
          <a:p>
            <a:pPr marL="552450" indent="-552450" algn="just" eaLnBrk="1" hangingPunct="1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tr-TR" sz="1800" b="1" smtClean="0">
                <a:solidFill>
                  <a:schemeClr val="tx2"/>
                </a:solidFill>
                <a:latin typeface="Arial" pitchFamily="34" charset="0"/>
              </a:rPr>
              <a:t>İstekler resmi olarak düzenlenmeli ve yönetilmelidir. </a:t>
            </a:r>
          </a:p>
          <a:p>
            <a:pPr marL="552450" indent="-552450" algn="just" eaLnBrk="1" hangingPunct="1">
              <a:lnSpc>
                <a:spcPct val="80000"/>
              </a:lnSpc>
              <a:buFont typeface="Wingdings" pitchFamily="2" charset="2"/>
              <a:buAutoNum type="arabicPeriod"/>
            </a:pPr>
            <a:endParaRPr lang="tr-TR" sz="1800" b="1" smtClean="0">
              <a:solidFill>
                <a:schemeClr val="tx2"/>
              </a:solidFill>
              <a:latin typeface="Arial" pitchFamily="34" charset="0"/>
            </a:endParaRPr>
          </a:p>
          <a:p>
            <a:pPr marL="552450" indent="-552450" algn="just" eaLnBrk="1" hangingPunct="1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tr-TR" sz="1800" b="1" smtClean="0">
                <a:solidFill>
                  <a:schemeClr val="tx2"/>
                </a:solidFill>
                <a:latin typeface="Arial" pitchFamily="34" charset="0"/>
              </a:rPr>
              <a:t>Standartlara uyulmalıdır.</a:t>
            </a:r>
          </a:p>
          <a:p>
            <a:pPr marL="552450" indent="-552450" algn="just" eaLnBrk="1" hangingPunct="1">
              <a:lnSpc>
                <a:spcPct val="80000"/>
              </a:lnSpc>
              <a:buFont typeface="Wingdings" pitchFamily="2" charset="2"/>
              <a:buAutoNum type="arabicPeriod"/>
            </a:pPr>
            <a:endParaRPr lang="tr-TR" sz="1800" b="1" smtClean="0">
              <a:solidFill>
                <a:schemeClr val="tx2"/>
              </a:solidFill>
              <a:latin typeface="Arial" pitchFamily="34" charset="0"/>
            </a:endParaRPr>
          </a:p>
          <a:p>
            <a:pPr marL="552450" indent="-552450" algn="just" eaLnBrk="1" hangingPunct="1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tr-TR" sz="1800" b="1" smtClean="0">
                <a:solidFill>
                  <a:schemeClr val="tx2"/>
                </a:solidFill>
                <a:latin typeface="Arial" pitchFamily="34" charset="0"/>
              </a:rPr>
              <a:t>Verimliliği arttırıcı ve bakımı kolaylaştırıcı yardımcı araçlar kullanılmalıdır.</a:t>
            </a:r>
          </a:p>
          <a:p>
            <a:pPr marL="552450" indent="-552450" algn="just" eaLnBrk="1" hangingPunct="1">
              <a:lnSpc>
                <a:spcPct val="80000"/>
              </a:lnSpc>
              <a:buFont typeface="Wingdings" pitchFamily="2" charset="2"/>
              <a:buAutoNum type="arabicPeriod"/>
            </a:pPr>
            <a:endParaRPr lang="tr-TR" sz="1800" b="1" smtClean="0">
              <a:solidFill>
                <a:schemeClr val="tx2"/>
              </a:solidFill>
              <a:latin typeface="Arial" pitchFamily="34" charset="0"/>
            </a:endParaRPr>
          </a:p>
          <a:p>
            <a:pPr marL="552450" indent="-552450" algn="just" eaLnBrk="1" hangingPunct="1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tr-TR" sz="1800" b="1" smtClean="0">
                <a:solidFill>
                  <a:schemeClr val="tx2"/>
                </a:solidFill>
                <a:latin typeface="Arial" pitchFamily="34" charset="0"/>
              </a:rPr>
              <a:t>Uygun nitelikte teknik personel kullanılmalıdır.</a:t>
            </a:r>
          </a:p>
          <a:p>
            <a:pPr marL="552450" indent="-552450" algn="just" eaLnBrk="1" hangingPunct="1">
              <a:lnSpc>
                <a:spcPct val="80000"/>
              </a:lnSpc>
              <a:buFont typeface="Wingdings" pitchFamily="2" charset="2"/>
              <a:buAutoNum type="arabicPeriod"/>
            </a:pPr>
            <a:endParaRPr lang="tr-TR" sz="1800" b="1" smtClean="0">
              <a:solidFill>
                <a:schemeClr val="tx2"/>
              </a:solidFill>
              <a:latin typeface="Tahoma" pitchFamily="34" charset="0"/>
            </a:endParaRPr>
          </a:p>
          <a:p>
            <a:pPr marL="552450" indent="-552450" algn="just" eaLnBrk="1" hangingPunct="1">
              <a:lnSpc>
                <a:spcPct val="80000"/>
              </a:lnSpc>
              <a:buFont typeface="Wingdings" pitchFamily="2" charset="2"/>
              <a:buAutoNum type="arabicPeriod"/>
            </a:pPr>
            <a:endParaRPr lang="tr-TR" sz="1600" b="1" smtClean="0">
              <a:solidFill>
                <a:schemeClr val="tx2"/>
              </a:solidFill>
              <a:latin typeface="Tahoma" pitchFamily="34" charset="0"/>
            </a:endParaRPr>
          </a:p>
          <a:p>
            <a:pPr marL="552450" indent="-552450" algn="just" eaLnBrk="1" hangingPunct="1">
              <a:lnSpc>
                <a:spcPct val="80000"/>
              </a:lnSpc>
            </a:pPr>
            <a:endParaRPr lang="tr-TR" sz="900" smtClean="0">
              <a:solidFill>
                <a:schemeClr val="tx2"/>
              </a:solidFill>
            </a:endParaRPr>
          </a:p>
          <a:p>
            <a:pPr marL="552450" indent="-552450" algn="just" eaLnBrk="1" hangingPunct="1">
              <a:lnSpc>
                <a:spcPct val="80000"/>
              </a:lnSpc>
              <a:buFont typeface="Wingdings" pitchFamily="2" charset="2"/>
              <a:buAutoNum type="arabicPeriod"/>
            </a:pPr>
            <a:endParaRPr lang="tr-TR" sz="1600" smtClean="0">
              <a:solidFill>
                <a:schemeClr val="tx2"/>
              </a:solidFill>
            </a:endParaRPr>
          </a:p>
          <a:p>
            <a:pPr marL="552450" indent="-552450" algn="just" eaLnBrk="1" hangingPunct="1">
              <a:lnSpc>
                <a:spcPct val="80000"/>
              </a:lnSpc>
              <a:buFont typeface="Wingdings" pitchFamily="2" charset="2"/>
              <a:buAutoNum type="arabicPeriod"/>
            </a:pPr>
            <a:endParaRPr lang="tr-TR" sz="1400" smtClean="0">
              <a:solidFill>
                <a:schemeClr val="tx2"/>
              </a:solidFill>
            </a:endParaRPr>
          </a:p>
          <a:p>
            <a:pPr marL="552450" indent="-552450" algn="just" eaLnBrk="1" hangingPunct="1">
              <a:lnSpc>
                <a:spcPct val="80000"/>
              </a:lnSpc>
            </a:pPr>
            <a:endParaRPr lang="tr-TR" sz="1400" smtClean="0">
              <a:solidFill>
                <a:schemeClr val="tx2"/>
              </a:solidFill>
            </a:endParaRPr>
          </a:p>
          <a:p>
            <a:pPr marL="552450" indent="-552450" algn="just" eaLnBrk="1" hangingPunct="1">
              <a:lnSpc>
                <a:spcPct val="80000"/>
              </a:lnSpc>
            </a:pPr>
            <a:endParaRPr lang="tr-TR" sz="1800" smtClean="0">
              <a:solidFill>
                <a:schemeClr val="tx2"/>
              </a:solidFill>
            </a:endParaRPr>
          </a:p>
          <a:p>
            <a:pPr marL="552450" indent="-552450" algn="just" eaLnBrk="1" hangingPunct="1">
              <a:lnSpc>
                <a:spcPct val="80000"/>
              </a:lnSpc>
            </a:pPr>
            <a:endParaRPr lang="tr-TR" sz="2000" b="1" smtClean="0">
              <a:solidFill>
                <a:schemeClr val="tx2"/>
              </a:solidFill>
            </a:endParaRPr>
          </a:p>
          <a:p>
            <a:pPr marL="552450" indent="-552450" algn="just" eaLnBrk="1" hangingPunct="1">
              <a:lnSpc>
                <a:spcPct val="80000"/>
              </a:lnSpc>
            </a:pPr>
            <a:endParaRPr lang="tr-TR" sz="2000" b="1" smtClean="0">
              <a:solidFill>
                <a:schemeClr val="tx2"/>
              </a:solidFill>
            </a:endParaRPr>
          </a:p>
          <a:p>
            <a:pPr marL="552450" indent="-552450" algn="just" eaLnBrk="1" hangingPunct="1">
              <a:lnSpc>
                <a:spcPct val="80000"/>
              </a:lnSpc>
            </a:pPr>
            <a:r>
              <a:rPr lang="tr-TR" sz="2000" b="1" smtClean="0">
                <a:solidFill>
                  <a:schemeClr val="tx2"/>
                </a:solidFill>
              </a:rPr>
              <a:t>               </a:t>
            </a:r>
          </a:p>
        </p:txBody>
      </p:sp>
      <p:sp>
        <p:nvSpPr>
          <p:cNvPr id="22733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14300" y="152400"/>
            <a:ext cx="2971800" cy="385763"/>
          </a:xfrm>
        </p:spPr>
        <p:txBody>
          <a:bodyPr/>
          <a:lstStyle/>
          <a:p>
            <a:pPr eaLnBrk="1" hangingPunct="1">
              <a:defRPr/>
            </a:pPr>
            <a:r>
              <a:rPr lang="tr-TR" sz="2000" b="1">
                <a:effectLst>
                  <a:outerShdw blurRad="38100" dist="38100" dir="2700000" algn="tl">
                    <a:srgbClr val="C0C0C0"/>
                  </a:outerShdw>
                </a:effectLst>
                <a:latin typeface="Marigold" pitchFamily="66" charset="-94"/>
              </a:rPr>
              <a:t>Yazılım Bakımı</a:t>
            </a:r>
          </a:p>
        </p:txBody>
      </p:sp>
      <p:sp>
        <p:nvSpPr>
          <p:cNvPr id="10248" name="Rectangle 5"/>
          <p:cNvSpPr>
            <a:spLocks noChangeArrowheads="1"/>
          </p:cNvSpPr>
          <p:nvPr/>
        </p:nvSpPr>
        <p:spPr bwMode="auto">
          <a:xfrm>
            <a:off x="2895600" y="0"/>
            <a:ext cx="6019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r>
              <a:rPr lang="tr-TR" sz="2800" b="1" baseline="30000">
                <a:solidFill>
                  <a:srgbClr val="006666"/>
                </a:solidFill>
                <a:latin typeface="Lucida Sans"/>
              </a:rPr>
              <a:t>Bakım kolaylığı</a:t>
            </a: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9"/>
          <p:cNvSpPr>
            <a:spLocks noGrp="1" noChangeArrowheads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tr-TR" smtClean="0"/>
              <a:t>Yazılım Mühendisliği</a:t>
            </a:r>
          </a:p>
        </p:txBody>
      </p:sp>
      <p:sp>
        <p:nvSpPr>
          <p:cNvPr id="11267" name="Rectangle 10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F2DCEA3-FF48-4726-B72D-341A1352D3AC}" type="slidenum">
              <a:rPr lang="tr-TR" smtClean="0"/>
              <a:pPr/>
              <a:t>9</a:t>
            </a:fld>
            <a:endParaRPr lang="tr-TR" smtClean="0"/>
          </a:p>
        </p:txBody>
      </p:sp>
      <p:pic>
        <p:nvPicPr>
          <p:cNvPr id="11268" name="Picture 6" descr="j0205582"/>
          <p:cNvPicPr>
            <a:picLocks noChangeAspect="1" noChangeArrowheads="1"/>
          </p:cNvPicPr>
          <p:nvPr/>
        </p:nvPicPr>
        <p:blipFill>
          <a:blip r:embed="rId3">
            <a:lum bright="70000" contrast="-70000"/>
          </a:blip>
          <a:srcRect/>
          <a:stretch>
            <a:fillRect/>
          </a:stretch>
        </p:blipFill>
        <p:spPr bwMode="auto">
          <a:xfrm>
            <a:off x="5029200" y="3209925"/>
            <a:ext cx="3810000" cy="349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69" name="Rectangle 2"/>
          <p:cNvSpPr>
            <a:spLocks noChangeArrowheads="1"/>
          </p:cNvSpPr>
          <p:nvPr/>
        </p:nvSpPr>
        <p:spPr bwMode="auto">
          <a:xfrm>
            <a:off x="1371600" y="2438400"/>
            <a:ext cx="7391400" cy="1524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tr-TR"/>
          </a:p>
        </p:txBody>
      </p:sp>
      <p:sp>
        <p:nvSpPr>
          <p:cNvPr id="1127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1143000"/>
            <a:ext cx="7391400" cy="5334000"/>
          </a:xfrm>
        </p:spPr>
        <p:txBody>
          <a:bodyPr/>
          <a:lstStyle/>
          <a:p>
            <a:pPr marL="552450" indent="-552450" algn="just" eaLnBrk="1" hangingPunct="1">
              <a:lnSpc>
                <a:spcPct val="90000"/>
              </a:lnSpc>
            </a:pPr>
            <a:r>
              <a:rPr lang="tr-TR" sz="2000" b="1" smtClean="0">
                <a:solidFill>
                  <a:schemeClr val="tx2"/>
                </a:solidFill>
                <a:latin typeface="Tahoma" pitchFamily="34" charset="0"/>
              </a:rPr>
              <a:t>Niceliksel Ölçümler : </a:t>
            </a:r>
          </a:p>
          <a:p>
            <a:pPr marL="552450" indent="-552450" algn="just" eaLnBrk="1" hangingPunct="1">
              <a:lnSpc>
                <a:spcPct val="90000"/>
              </a:lnSpc>
            </a:pPr>
            <a:r>
              <a:rPr lang="tr-TR" sz="1800" smtClean="0">
                <a:solidFill>
                  <a:schemeClr val="tx2"/>
                </a:solidFill>
                <a:latin typeface="Tahoma" pitchFamily="34" charset="0"/>
              </a:rPr>
              <a:t>           Bakım kolaylığı , nitelik ve güvenilirlik  gibi ölçülmesi oldukça zor olan bir özelliktir.</a:t>
            </a:r>
          </a:p>
          <a:p>
            <a:pPr marL="552450" indent="-552450" algn="just" eaLnBrk="1" hangingPunct="1">
              <a:lnSpc>
                <a:spcPct val="90000"/>
              </a:lnSpc>
            </a:pPr>
            <a:endParaRPr lang="tr-TR" sz="1800" smtClean="0">
              <a:solidFill>
                <a:schemeClr val="tx2"/>
              </a:solidFill>
              <a:latin typeface="Tahoma" pitchFamily="34" charset="0"/>
            </a:endParaRPr>
          </a:p>
          <a:p>
            <a:pPr marL="552450" indent="-552450" algn="just" eaLnBrk="1" hangingPunct="1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tr-TR" sz="1800" smtClean="0">
                <a:solidFill>
                  <a:schemeClr val="tx2"/>
                </a:solidFill>
                <a:latin typeface="Tahoma" pitchFamily="34" charset="0"/>
              </a:rPr>
              <a:t>Sorunun belirlenip rapor edilme süresi.</a:t>
            </a:r>
          </a:p>
          <a:p>
            <a:pPr marL="552450" indent="-552450" algn="just" eaLnBrk="1" hangingPunct="1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tr-TR" sz="1800" smtClean="0">
                <a:solidFill>
                  <a:schemeClr val="tx2"/>
                </a:solidFill>
                <a:latin typeface="Tahoma" pitchFamily="34" charset="0"/>
              </a:rPr>
              <a:t>Sorun bildirimlerinin dönemsel yoğunluğu</a:t>
            </a:r>
          </a:p>
          <a:p>
            <a:pPr marL="552450" indent="-552450" algn="just" eaLnBrk="1" hangingPunct="1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tr-TR" sz="1800" smtClean="0">
                <a:solidFill>
                  <a:schemeClr val="tx2"/>
                </a:solidFill>
                <a:latin typeface="Tahoma" pitchFamily="34" charset="0"/>
              </a:rPr>
              <a:t>İdari işlemlerde gecikme süresi</a:t>
            </a:r>
          </a:p>
          <a:p>
            <a:pPr marL="552450" indent="-552450" algn="just" eaLnBrk="1" hangingPunct="1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tr-TR" sz="1800" smtClean="0">
                <a:solidFill>
                  <a:schemeClr val="tx2"/>
                </a:solidFill>
                <a:latin typeface="Tahoma" pitchFamily="34" charset="0"/>
              </a:rPr>
              <a:t>Sorunun gecikme süresi</a:t>
            </a:r>
          </a:p>
          <a:p>
            <a:pPr marL="552450" indent="-552450" algn="just" eaLnBrk="1" hangingPunct="1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tr-TR" sz="1800" smtClean="0">
                <a:solidFill>
                  <a:schemeClr val="tx2"/>
                </a:solidFill>
                <a:latin typeface="Tahoma" pitchFamily="34" charset="0"/>
              </a:rPr>
              <a:t>Değişkliğin tanımlanması için gereken süre</a:t>
            </a:r>
          </a:p>
          <a:p>
            <a:pPr marL="552450" indent="-552450" algn="just" eaLnBrk="1" hangingPunct="1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tr-TR" sz="1800" smtClean="0">
                <a:solidFill>
                  <a:schemeClr val="tx2"/>
                </a:solidFill>
                <a:latin typeface="Tahoma" pitchFamily="34" charset="0"/>
              </a:rPr>
              <a:t>Sorun bildirimlerinin müşterilere göre dağılımı</a:t>
            </a:r>
          </a:p>
          <a:p>
            <a:pPr marL="552450" indent="-552450" algn="just" eaLnBrk="1" hangingPunct="1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tr-TR" sz="1800" smtClean="0">
                <a:solidFill>
                  <a:schemeClr val="tx2"/>
                </a:solidFill>
                <a:latin typeface="Tahoma" pitchFamily="34" charset="0"/>
              </a:rPr>
              <a:t>Sorun bildirimlerinin hata türlerine göre dağılımı</a:t>
            </a:r>
          </a:p>
          <a:p>
            <a:pPr marL="552450" indent="-552450" algn="just" eaLnBrk="1" hangingPunct="1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tr-TR" sz="1800" smtClean="0">
                <a:solidFill>
                  <a:schemeClr val="tx2"/>
                </a:solidFill>
                <a:latin typeface="Tahoma" pitchFamily="34" charset="0"/>
              </a:rPr>
              <a:t>Sorun bildirimlerinin modüle göre dağılımı</a:t>
            </a:r>
          </a:p>
          <a:p>
            <a:pPr marL="552450" indent="-552450" algn="just" eaLnBrk="1" hangingPunct="1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tr-TR" sz="1800" smtClean="0">
                <a:solidFill>
                  <a:schemeClr val="tx2"/>
                </a:solidFill>
                <a:latin typeface="Tahoma" pitchFamily="34" charset="0"/>
              </a:rPr>
              <a:t>Düzeltme için geçen zaman </a:t>
            </a:r>
          </a:p>
          <a:p>
            <a:pPr marL="552450" indent="-552450" algn="just" eaLnBrk="1" hangingPunct="1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tr-TR" sz="1800" smtClean="0">
                <a:solidFill>
                  <a:schemeClr val="tx2"/>
                </a:solidFill>
                <a:latin typeface="Tahoma" pitchFamily="34" charset="0"/>
              </a:rPr>
              <a:t>Yerel test süresi</a:t>
            </a:r>
          </a:p>
          <a:p>
            <a:pPr marL="552450" indent="-552450" algn="just" eaLnBrk="1" hangingPunct="1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tr-TR" sz="1800" smtClean="0">
                <a:solidFill>
                  <a:schemeClr val="tx2"/>
                </a:solidFill>
                <a:latin typeface="Tahoma" pitchFamily="34" charset="0"/>
              </a:rPr>
              <a:t>Kullanım yerindeki test süresi</a:t>
            </a:r>
          </a:p>
          <a:p>
            <a:pPr marL="552450" indent="-552450" algn="just" eaLnBrk="1" hangingPunct="1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tr-TR" sz="1800" smtClean="0">
                <a:solidFill>
                  <a:schemeClr val="tx2"/>
                </a:solidFill>
                <a:latin typeface="Tahoma" pitchFamily="34" charset="0"/>
              </a:rPr>
              <a:t>Toplam süre</a:t>
            </a:r>
          </a:p>
          <a:p>
            <a:pPr marL="552450" indent="-552450" algn="just" eaLnBrk="1" hangingPunct="1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tr-TR" sz="1800" smtClean="0">
                <a:solidFill>
                  <a:schemeClr val="tx2"/>
                </a:solidFill>
                <a:latin typeface="Tahoma" pitchFamily="34" charset="0"/>
              </a:rPr>
              <a:t>Toplam işgücü ve maliyet</a:t>
            </a:r>
            <a:r>
              <a:rPr lang="tr-TR" sz="2000" b="1" smtClean="0">
                <a:solidFill>
                  <a:schemeClr val="tx2"/>
                </a:solidFill>
              </a:rPr>
              <a:t>      </a:t>
            </a:r>
          </a:p>
        </p:txBody>
      </p:sp>
      <p:sp>
        <p:nvSpPr>
          <p:cNvPr id="22938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14300" y="152400"/>
            <a:ext cx="2971800" cy="385763"/>
          </a:xfrm>
        </p:spPr>
        <p:txBody>
          <a:bodyPr/>
          <a:lstStyle/>
          <a:p>
            <a:pPr eaLnBrk="1" hangingPunct="1">
              <a:defRPr/>
            </a:pPr>
            <a:r>
              <a:rPr lang="tr-TR" sz="2000" b="1">
                <a:effectLst>
                  <a:outerShdw blurRad="38100" dist="38100" dir="2700000" algn="tl">
                    <a:srgbClr val="C0C0C0"/>
                  </a:outerShdw>
                </a:effectLst>
                <a:latin typeface="Marigold" pitchFamily="66" charset="-94"/>
              </a:rPr>
              <a:t>Yazılım Bakımı</a:t>
            </a:r>
          </a:p>
        </p:txBody>
      </p:sp>
      <p:sp>
        <p:nvSpPr>
          <p:cNvPr id="11272" name="Rectangle 5"/>
          <p:cNvSpPr>
            <a:spLocks noChangeArrowheads="1"/>
          </p:cNvSpPr>
          <p:nvPr/>
        </p:nvSpPr>
        <p:spPr bwMode="auto">
          <a:xfrm>
            <a:off x="2895600" y="0"/>
            <a:ext cx="6019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r>
              <a:rPr lang="tr-TR" sz="2800" b="1" baseline="30000">
                <a:solidFill>
                  <a:srgbClr val="006666"/>
                </a:solidFill>
                <a:latin typeface="Lucida Sans"/>
              </a:rPr>
              <a:t>Bakım kolaylığı</a:t>
            </a: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Çakışan Küreler">
  <a:themeElements>
    <a:clrScheme name="Çakışan Küreler 1">
      <a:dk1>
        <a:srgbClr val="000000"/>
      </a:dk1>
      <a:lt1>
        <a:srgbClr val="FFFFFF"/>
      </a:lt1>
      <a:dk2>
        <a:srgbClr val="006666"/>
      </a:dk2>
      <a:lt2>
        <a:srgbClr val="5F5F5F"/>
      </a:lt2>
      <a:accent1>
        <a:srgbClr val="33CCCC"/>
      </a:accent1>
      <a:accent2>
        <a:srgbClr val="99CCCC"/>
      </a:accent2>
      <a:accent3>
        <a:srgbClr val="FFFFFF"/>
      </a:accent3>
      <a:accent4>
        <a:srgbClr val="000000"/>
      </a:accent4>
      <a:accent5>
        <a:srgbClr val="ADE2E2"/>
      </a:accent5>
      <a:accent6>
        <a:srgbClr val="8AB9B9"/>
      </a:accent6>
      <a:hlink>
        <a:srgbClr val="006666"/>
      </a:hlink>
      <a:folHlink>
        <a:srgbClr val="B2B2B2"/>
      </a:folHlink>
    </a:clrScheme>
    <a:fontScheme name="Çakışan Küreler">
      <a:majorFont>
        <a:latin typeface="Arial"/>
        <a:ea typeface=""/>
        <a:cs typeface=""/>
      </a:majorFont>
      <a:minorFont>
        <a:latin typeface="Verdana"/>
        <a:ea typeface=""/>
        <a:cs typeface="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rgbClr val="0099CC"/>
          </a:solidFill>
          <a:prstDash val="solid"/>
          <a:round/>
          <a:headEnd type="none" w="med" len="med"/>
          <a:tailEnd type="triangle" w="med" len="med"/>
        </a:ln>
        <a:effectLst>
          <a:outerShdw dist="107763" dir="18900000" algn="ctr" rotWithShape="0">
            <a:schemeClr val="bg2">
              <a:alpha val="50000"/>
            </a:schemeClr>
          </a:outer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tr-T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rgbClr val="0099CC"/>
          </a:solidFill>
          <a:prstDash val="solid"/>
          <a:round/>
          <a:headEnd type="none" w="med" len="med"/>
          <a:tailEnd type="triangle" w="med" len="med"/>
        </a:ln>
        <a:effectLst>
          <a:outerShdw dist="107763" dir="18900000" algn="ctr" rotWithShape="0">
            <a:schemeClr val="bg2">
              <a:alpha val="50000"/>
            </a:schemeClr>
          </a:outer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tr-T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Çakışan Küreler 1">
        <a:dk1>
          <a:srgbClr val="000000"/>
        </a:dk1>
        <a:lt1>
          <a:srgbClr val="FFFFFF"/>
        </a:lt1>
        <a:dk2>
          <a:srgbClr val="006666"/>
        </a:dk2>
        <a:lt2>
          <a:srgbClr val="5F5F5F"/>
        </a:lt2>
        <a:accent1>
          <a:srgbClr val="33CCCC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AB9B9"/>
        </a:accent6>
        <a:hlink>
          <a:srgbClr val="00666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Çakışan Küreler 2">
        <a:dk1>
          <a:srgbClr val="000000"/>
        </a:dk1>
        <a:lt1>
          <a:srgbClr val="FFFFFF"/>
        </a:lt1>
        <a:dk2>
          <a:srgbClr val="333366"/>
        </a:dk2>
        <a:lt2>
          <a:srgbClr val="5F5F5F"/>
        </a:lt2>
        <a:accent1>
          <a:srgbClr val="CC99FF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CAFF"/>
        </a:accent5>
        <a:accent6>
          <a:srgbClr val="8AB9B9"/>
        </a:accent6>
        <a:hlink>
          <a:srgbClr val="666699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Çakışan Küreler 3">
        <a:dk1>
          <a:srgbClr val="000000"/>
        </a:dk1>
        <a:lt1>
          <a:srgbClr val="FFFFFF"/>
        </a:lt1>
        <a:dk2>
          <a:srgbClr val="0000CC"/>
        </a:dk2>
        <a:lt2>
          <a:srgbClr val="434343"/>
        </a:lt2>
        <a:accent1>
          <a:srgbClr val="99CC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E7B900"/>
        </a:accent6>
        <a:hlink>
          <a:srgbClr val="FF00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Çakışan Küreler 4">
        <a:dk1>
          <a:srgbClr val="000000"/>
        </a:dk1>
        <a:lt1>
          <a:srgbClr val="64AAAE"/>
        </a:lt1>
        <a:dk2>
          <a:srgbClr val="FFFFCC"/>
        </a:dk2>
        <a:lt2>
          <a:srgbClr val="5F5F5F"/>
        </a:lt2>
        <a:accent1>
          <a:srgbClr val="B4B1DB"/>
        </a:accent1>
        <a:accent2>
          <a:srgbClr val="61C1D7"/>
        </a:accent2>
        <a:accent3>
          <a:srgbClr val="B8D2D3"/>
        </a:accent3>
        <a:accent4>
          <a:srgbClr val="000000"/>
        </a:accent4>
        <a:accent5>
          <a:srgbClr val="D6D5EA"/>
        </a:accent5>
        <a:accent6>
          <a:srgbClr val="57AFC3"/>
        </a:accent6>
        <a:hlink>
          <a:srgbClr val="257177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Çakışan Küreler 5">
        <a:dk1>
          <a:srgbClr val="5F5F5F"/>
        </a:dk1>
        <a:lt1>
          <a:srgbClr val="F8F8F8"/>
        </a:lt1>
        <a:dk2>
          <a:srgbClr val="2A285A"/>
        </a:dk2>
        <a:lt2>
          <a:srgbClr val="FFFFFF"/>
        </a:lt2>
        <a:accent1>
          <a:srgbClr val="999966"/>
        </a:accent1>
        <a:accent2>
          <a:srgbClr val="8C8B9D"/>
        </a:accent2>
        <a:accent3>
          <a:srgbClr val="ACACB5"/>
        </a:accent3>
        <a:accent4>
          <a:srgbClr val="D4D4D4"/>
        </a:accent4>
        <a:accent5>
          <a:srgbClr val="CACAB8"/>
        </a:accent5>
        <a:accent6>
          <a:srgbClr val="7E7D8E"/>
        </a:accent6>
        <a:hlink>
          <a:srgbClr val="465174"/>
        </a:hlink>
        <a:folHlink>
          <a:srgbClr val="C0C0C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Çakışan Küreler 6">
        <a:dk1>
          <a:srgbClr val="434343"/>
        </a:dk1>
        <a:lt1>
          <a:srgbClr val="FFFFFF"/>
        </a:lt1>
        <a:dk2>
          <a:srgbClr val="360404"/>
        </a:dk2>
        <a:lt2>
          <a:srgbClr val="FFFFFF"/>
        </a:lt2>
        <a:accent1>
          <a:srgbClr val="669900"/>
        </a:accent1>
        <a:accent2>
          <a:srgbClr val="CC6600"/>
        </a:accent2>
        <a:accent3>
          <a:srgbClr val="AEAAAA"/>
        </a:accent3>
        <a:accent4>
          <a:srgbClr val="DADADA"/>
        </a:accent4>
        <a:accent5>
          <a:srgbClr val="B8CAAA"/>
        </a:accent5>
        <a:accent6>
          <a:srgbClr val="B95C00"/>
        </a:accent6>
        <a:hlink>
          <a:srgbClr val="CC33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Çakışan Küreler 7">
        <a:dk1>
          <a:srgbClr val="434343"/>
        </a:dk1>
        <a:lt1>
          <a:srgbClr val="FFFFFF"/>
        </a:lt1>
        <a:dk2>
          <a:srgbClr val="000000"/>
        </a:dk2>
        <a:lt2>
          <a:srgbClr val="8285FE"/>
        </a:lt2>
        <a:accent1>
          <a:srgbClr val="669900"/>
        </a:accent1>
        <a:accent2>
          <a:srgbClr val="9900FF"/>
        </a:accent2>
        <a:accent3>
          <a:srgbClr val="AAAAAA"/>
        </a:accent3>
        <a:accent4>
          <a:srgbClr val="DADADA"/>
        </a:accent4>
        <a:accent5>
          <a:srgbClr val="B8CAAA"/>
        </a:accent5>
        <a:accent6>
          <a:srgbClr val="8A00E7"/>
        </a:accent6>
        <a:hlink>
          <a:srgbClr val="6600CC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Çakışan Küreler 8">
        <a:dk1>
          <a:srgbClr val="434343"/>
        </a:dk1>
        <a:lt1>
          <a:srgbClr val="FFFFFF"/>
        </a:lt1>
        <a:dk2>
          <a:srgbClr val="000000"/>
        </a:dk2>
        <a:lt2>
          <a:srgbClr val="0066FF"/>
        </a:lt2>
        <a:accent1>
          <a:srgbClr val="339966"/>
        </a:accent1>
        <a:accent2>
          <a:srgbClr val="FFCC00"/>
        </a:accent2>
        <a:accent3>
          <a:srgbClr val="AAAAAA"/>
        </a:accent3>
        <a:accent4>
          <a:srgbClr val="DADADA"/>
        </a:accent4>
        <a:accent5>
          <a:srgbClr val="ADCAB8"/>
        </a:accent5>
        <a:accent6>
          <a:srgbClr val="E7B900"/>
        </a:accent6>
        <a:hlink>
          <a:srgbClr val="CC00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Çakışan Küreler 9">
        <a:dk1>
          <a:srgbClr val="333300"/>
        </a:dk1>
        <a:lt1>
          <a:srgbClr val="FFFFFF"/>
        </a:lt1>
        <a:dk2>
          <a:srgbClr val="669900"/>
        </a:dk2>
        <a:lt2>
          <a:srgbClr val="FFFFCC"/>
        </a:lt2>
        <a:accent1>
          <a:srgbClr val="CCCC00"/>
        </a:accent1>
        <a:accent2>
          <a:srgbClr val="99CC00"/>
        </a:accent2>
        <a:accent3>
          <a:srgbClr val="B8CAAA"/>
        </a:accent3>
        <a:accent4>
          <a:srgbClr val="DADADA"/>
        </a:accent4>
        <a:accent5>
          <a:srgbClr val="E2E2AA"/>
        </a:accent5>
        <a:accent6>
          <a:srgbClr val="8AB900"/>
        </a:accent6>
        <a:hlink>
          <a:srgbClr val="336600"/>
        </a:hlink>
        <a:folHlink>
          <a:srgbClr val="FFFF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Çakışan Küreler 10">
        <a:dk1>
          <a:srgbClr val="333333"/>
        </a:dk1>
        <a:lt1>
          <a:srgbClr val="FFFFCC"/>
        </a:lt1>
        <a:dk2>
          <a:srgbClr val="660000"/>
        </a:dk2>
        <a:lt2>
          <a:srgbClr val="CCCCCC"/>
        </a:lt2>
        <a:accent1>
          <a:srgbClr val="FF6600"/>
        </a:accent1>
        <a:accent2>
          <a:srgbClr val="CC3300"/>
        </a:accent2>
        <a:accent3>
          <a:srgbClr val="B8AAAA"/>
        </a:accent3>
        <a:accent4>
          <a:srgbClr val="DADAAE"/>
        </a:accent4>
        <a:accent5>
          <a:srgbClr val="FFB8AA"/>
        </a:accent5>
        <a:accent6>
          <a:srgbClr val="B92D00"/>
        </a:accent6>
        <a:hlink>
          <a:srgbClr val="9900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is Teması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Eclipse</Template>
  <TotalTime>1249</TotalTime>
  <Words>839</Words>
  <Application>Microsoft Office PowerPoint</Application>
  <PresentationFormat>Ekran Gösterisi (4:3)</PresentationFormat>
  <Paragraphs>367</Paragraphs>
  <Slides>16</Slides>
  <Notes>16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16</vt:i4>
      </vt:variant>
    </vt:vector>
  </HeadingPairs>
  <TitlesOfParts>
    <vt:vector size="17" baseType="lpstr">
      <vt:lpstr>Çakışan Küreler</vt:lpstr>
      <vt:lpstr>PowerPoint Sunusu</vt:lpstr>
      <vt:lpstr>Yazılım Bakımı</vt:lpstr>
      <vt:lpstr>Yazılım Bakımı</vt:lpstr>
      <vt:lpstr>Yazılım Bakımı</vt:lpstr>
      <vt:lpstr>Yazılım Bakımı</vt:lpstr>
      <vt:lpstr>Yazılım Bakımı</vt:lpstr>
      <vt:lpstr>Yazılım Bakımı</vt:lpstr>
      <vt:lpstr>Yazılım Bakımı</vt:lpstr>
      <vt:lpstr>Yazılım Bakımı</vt:lpstr>
      <vt:lpstr>Yazılım Bakımı</vt:lpstr>
      <vt:lpstr>Yazılım Bakımı</vt:lpstr>
      <vt:lpstr>Yazılım Bakımı</vt:lpstr>
      <vt:lpstr>Yazılım Bakımı</vt:lpstr>
      <vt:lpstr>Yazılım Bakımı</vt:lpstr>
      <vt:lpstr>Yazılım Bakımı</vt:lpstr>
      <vt:lpstr>Yazılım Bakımı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YYurtaY</dc:creator>
  <cp:lastModifiedBy>User</cp:lastModifiedBy>
  <cp:revision>146</cp:revision>
  <cp:lastPrinted>1601-01-01T00:00:00Z</cp:lastPrinted>
  <dcterms:created xsi:type="dcterms:W3CDTF">1601-01-01T00:00:00Z</dcterms:created>
  <dcterms:modified xsi:type="dcterms:W3CDTF">2016-04-28T09:05:59Z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