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11"/>
    <p:restoredTop sz="94610"/>
  </p:normalViewPr>
  <p:slideViewPr>
    <p:cSldViewPr snapToGrid="0" snapToObjects="1">
      <p:cViewPr varScale="1">
        <p:scale>
          <a:sx n="77" d="100"/>
          <a:sy n="77" d="100"/>
        </p:scale>
        <p:origin x="-348" y="-102"/>
      </p:cViewPr>
      <p:guideLst>
        <p:guide orient="horz" pos="2592"/>
        <p:guide pos="4608"/>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10</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3</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4</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5</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6</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7</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8</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9</a:t>
            </a:fld>
            <a:endParaRPr lang="en-US"/>
          </a:p>
        </p:txBody>
      </p:sp>
    </p:spTree>
    <p:extLst>
      <p:ext uri="{BB962C8B-B14F-4D97-AF65-F5344CB8AC3E}">
        <p14:creationId xmlns:p14="http://schemas.microsoft.com/office/powerpoint/2010/main" xmlns=""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1529238"/>
            <a:ext cx="7477601" cy="1388745"/>
          </a:xfrm>
          <a:prstGeom prst="rect">
            <a:avLst/>
          </a:prstGeom>
          <a:noFill/>
          <a:ln/>
        </p:spPr>
        <p:txBody>
          <a:bodyPr wrap="square" rtlCol="0" anchor="t"/>
          <a:lstStyle/>
          <a:p>
            <a:pPr marL="0" indent="0" algn="ctr">
              <a:lnSpc>
                <a:spcPts val="5468"/>
              </a:lnSpc>
              <a:buNone/>
            </a:pPr>
            <a:r>
              <a:rPr lang="en-US" sz="4374" b="1" kern="0" spc="-87" dirty="0">
                <a:solidFill>
                  <a:schemeClr val="accent5">
                    <a:lumMod val="75000"/>
                  </a:schemeClr>
                </a:solidFill>
                <a:effectLst>
                  <a:outerShdw blurRad="38100" dist="38100" dir="2700000" algn="tl">
                    <a:srgbClr val="000000">
                      <a:alpha val="43137"/>
                    </a:srgbClr>
                  </a:outerShdw>
                </a:effectLst>
                <a:latin typeface="adonis-web" pitchFamily="34" charset="0"/>
                <a:ea typeface="adonis-web" pitchFamily="34" charset="-122"/>
                <a:cs typeface="adonis-web" pitchFamily="34" charset="-120"/>
              </a:rPr>
              <a:t>Geleceğin Veri Mühendislik Trendleri</a:t>
            </a:r>
            <a:endParaRPr lang="en-US" sz="4374" dirty="0">
              <a:solidFill>
                <a:schemeClr val="accent5">
                  <a:lumMod val="75000"/>
                </a:schemeClr>
              </a:solidFill>
              <a:effectLst>
                <a:outerShdw blurRad="38100" dist="38100" dir="2700000" algn="tl">
                  <a:srgbClr val="000000">
                    <a:alpha val="43137"/>
                  </a:srgbClr>
                </a:outerShdw>
              </a:effectLst>
            </a:endParaRPr>
          </a:p>
        </p:txBody>
      </p:sp>
      <p:sp>
        <p:nvSpPr>
          <p:cNvPr id="6" name="Text 2"/>
          <p:cNvSpPr/>
          <p:nvPr/>
        </p:nvSpPr>
        <p:spPr>
          <a:xfrm>
            <a:off x="833199" y="3945611"/>
            <a:ext cx="7477601" cy="2208053"/>
          </a:xfrm>
          <a:prstGeom prst="rect">
            <a:avLst/>
          </a:prstGeom>
          <a:noFill/>
          <a:ln/>
        </p:spPr>
        <p:txBody>
          <a:bodyPr wrap="square" rtlCol="0" anchor="t"/>
          <a:lstStyle/>
          <a:p>
            <a:pPr marL="0" indent="0" algn="ctr">
              <a:lnSpc>
                <a:spcPts val="2799"/>
              </a:lnSpc>
              <a:buNone/>
            </a:pPr>
            <a:r>
              <a:rPr lang="en-US" sz="2400" kern="0" spc="-35" dirty="0">
                <a:solidFill>
                  <a:srgbClr val="272525"/>
                </a:solidFill>
                <a:ea typeface="Source Sans Pro" pitchFamily="34" charset="-122"/>
                <a:cs typeface="Source Sans Pro" pitchFamily="34" charset="-120"/>
              </a:rPr>
              <a:t>Gelecekte veri mühendisliği, bilişim sektöründe giderek daha önemli bir rol oynamaya devam edecek. Büyük veri yönetimi, yapay zeka, gerçek zamanlı veri işleme ve Endüstri 4.0 gibi teknolojik gelişmeler, veri mühendislerinin uzmanlığına olan ihtiyacı artıracak. </a:t>
            </a:r>
            <a:endParaRPr lang="tr-TR" sz="2400" kern="0" spc="-35" dirty="0" smtClean="0">
              <a:solidFill>
                <a:srgbClr val="272525"/>
              </a:solidFill>
              <a:ea typeface="Source Sans Pro" pitchFamily="34" charset="-122"/>
              <a:cs typeface="Source Sans Pro" pitchFamily="34" charset="-120"/>
            </a:endParaRPr>
          </a:p>
          <a:p>
            <a:pPr marL="0" indent="0" algn="ctr">
              <a:lnSpc>
                <a:spcPts val="2799"/>
              </a:lnSpc>
              <a:buNone/>
            </a:pPr>
            <a:endParaRPr lang="tr-TR" sz="2800" kern="0" spc="-35" dirty="0" smtClean="0">
              <a:solidFill>
                <a:srgbClr val="272525"/>
              </a:solidFill>
              <a:ea typeface="Source Sans Pro" pitchFamily="34" charset="-122"/>
              <a:cs typeface="Source Sans Pro" pitchFamily="34" charset="-120"/>
            </a:endParaRPr>
          </a:p>
        </p:txBody>
      </p:sp>
      <p:sp>
        <p:nvSpPr>
          <p:cNvPr id="9" name="Text 5"/>
          <p:cNvSpPr/>
          <p:nvPr/>
        </p:nvSpPr>
        <p:spPr>
          <a:xfrm>
            <a:off x="298788" y="7574692"/>
            <a:ext cx="2666833" cy="388858"/>
          </a:xfrm>
          <a:prstGeom prst="rect">
            <a:avLst/>
          </a:prstGeom>
          <a:noFill/>
          <a:ln/>
        </p:spPr>
        <p:txBody>
          <a:bodyPr wrap="none" rtlCol="0" anchor="t"/>
          <a:lstStyle/>
          <a:p>
            <a:pPr marL="0" indent="0" algn="l">
              <a:lnSpc>
                <a:spcPts val="3062"/>
              </a:lnSpc>
              <a:buNone/>
            </a:pPr>
            <a:r>
              <a:rPr lang="tr-TR" sz="2187" b="1" kern="0" spc="-35" dirty="0" smtClean="0">
                <a:solidFill>
                  <a:schemeClr val="accent5">
                    <a:lumMod val="75000"/>
                  </a:schemeClr>
                </a:solidFill>
                <a:latin typeface="Segoe Script" pitchFamily="66" charset="0"/>
                <a:ea typeface="Source Sans Pro" pitchFamily="34" charset="-122"/>
                <a:cs typeface="Source Sans Pro" pitchFamily="34" charset="-120"/>
              </a:rPr>
              <a:t>Dr. Yüksel YURTAY</a:t>
            </a:r>
            <a:endParaRPr lang="en-US" sz="2187" dirty="0">
              <a:solidFill>
                <a:schemeClr val="accent5">
                  <a:lumMod val="75000"/>
                </a:schemeClr>
              </a:solidFill>
              <a:latin typeface="Segoe Script" pitchFamily="66"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FFFFFF">
              <a:alpha val="85000"/>
            </a:srgbClr>
          </a:solidFill>
          <a:ln/>
        </p:spPr>
      </p:sp>
      <p:sp>
        <p:nvSpPr>
          <p:cNvPr id="6" name="Text 2"/>
          <p:cNvSpPr/>
          <p:nvPr/>
        </p:nvSpPr>
        <p:spPr>
          <a:xfrm>
            <a:off x="2348389" y="1433384"/>
            <a:ext cx="5554980" cy="694373"/>
          </a:xfrm>
          <a:prstGeom prst="rect">
            <a:avLst/>
          </a:prstGeom>
          <a:noFill/>
          <a:ln/>
        </p:spPr>
        <p:txBody>
          <a:bodyPr wrap="none" rtlCol="0" anchor="t"/>
          <a:lstStyle/>
          <a:p>
            <a:pPr marL="0" indent="0">
              <a:lnSpc>
                <a:spcPts val="5468"/>
              </a:lnSpc>
              <a:buNone/>
            </a:pPr>
            <a:r>
              <a:rPr lang="en-US" sz="4374" b="1" kern="0" spc="-87" dirty="0">
                <a:solidFill>
                  <a:schemeClr val="accent5">
                    <a:lumMod val="75000"/>
                  </a:schemeClr>
                </a:solidFill>
                <a:effectLst>
                  <a:outerShdw blurRad="38100" dist="38100" dir="2700000" algn="tl">
                    <a:srgbClr val="000000">
                      <a:alpha val="43137"/>
                    </a:srgbClr>
                  </a:outerShdw>
                </a:effectLst>
                <a:latin typeface="adonis-web" pitchFamily="34" charset="0"/>
                <a:ea typeface="adonis-web" pitchFamily="34" charset="-122"/>
                <a:cs typeface="adonis-web" pitchFamily="34" charset="-120"/>
              </a:rPr>
              <a:t>Sonuç</a:t>
            </a:r>
            <a:endParaRPr lang="en-US" sz="4374" dirty="0">
              <a:solidFill>
                <a:schemeClr val="accent5">
                  <a:lumMod val="75000"/>
                </a:schemeClr>
              </a:solidFill>
              <a:effectLst>
                <a:outerShdw blurRad="38100" dist="38100" dir="2700000" algn="tl">
                  <a:srgbClr val="000000">
                    <a:alpha val="43137"/>
                  </a:srgbClr>
                </a:outerShdw>
              </a:effectLst>
            </a:endParaRPr>
          </a:p>
        </p:txBody>
      </p:sp>
      <p:sp>
        <p:nvSpPr>
          <p:cNvPr id="7" name="Text 3"/>
          <p:cNvSpPr/>
          <p:nvPr/>
        </p:nvSpPr>
        <p:spPr>
          <a:xfrm>
            <a:off x="2348389" y="2851606"/>
            <a:ext cx="9933503" cy="1777008"/>
          </a:xfrm>
          <a:prstGeom prst="rect">
            <a:avLst/>
          </a:prstGeom>
          <a:noFill/>
          <a:ln/>
        </p:spPr>
        <p:txBody>
          <a:bodyPr wrap="square" rtlCol="0" anchor="t"/>
          <a:lstStyle/>
          <a:p>
            <a:pPr marL="0" indent="0" algn="just">
              <a:lnSpc>
                <a:spcPts val="2799"/>
              </a:lnSpc>
              <a:buFont typeface="Wingdings" pitchFamily="2" charset="2"/>
              <a:buChar char="ü"/>
            </a:pPr>
            <a:r>
              <a:rPr lang="en-US" sz="2000" kern="0" spc="-35" dirty="0">
                <a:solidFill>
                  <a:srgbClr val="272525"/>
                </a:solidFill>
                <a:ea typeface="Source Sans Pro" pitchFamily="34" charset="-122"/>
                <a:cs typeface="Source Sans Pro" pitchFamily="34" charset="-120"/>
              </a:rPr>
              <a:t>Sonuç olarak, veri mühendisliği geleceğin en önemli teknoloji alanlarından biri olmaya devam edecektir. Büyük veri yönetimi, yapay zeka, gerçek zamanlı veri işleme, Endüstri 4.0 ve veri güvenliği gibi trendler, veri mühendislerinin rolünü daha da önemli hale getirecek. </a:t>
            </a:r>
            <a:endParaRPr lang="tr-TR" sz="2000" kern="0" spc="-35" dirty="0" smtClean="0">
              <a:solidFill>
                <a:srgbClr val="272525"/>
              </a:solidFill>
              <a:ea typeface="Source Sans Pro" pitchFamily="34" charset="-122"/>
              <a:cs typeface="Source Sans Pro" pitchFamily="34" charset="-120"/>
            </a:endParaRPr>
          </a:p>
          <a:p>
            <a:pPr marL="0" indent="0" algn="just">
              <a:lnSpc>
                <a:spcPts val="2799"/>
              </a:lnSpc>
              <a:buFont typeface="Wingdings" pitchFamily="2" charset="2"/>
              <a:buChar char="ü"/>
            </a:pPr>
            <a:endParaRPr lang="tr-TR" sz="2000" kern="0" spc="-35" dirty="0" smtClean="0">
              <a:solidFill>
                <a:srgbClr val="272525"/>
              </a:solidFill>
              <a:ea typeface="Source Sans Pro" pitchFamily="34" charset="-122"/>
              <a:cs typeface="Source Sans Pro" pitchFamily="34" charset="-120"/>
            </a:endParaRPr>
          </a:p>
          <a:p>
            <a:pPr marL="0" indent="0" algn="just">
              <a:lnSpc>
                <a:spcPts val="2799"/>
              </a:lnSpc>
              <a:buFont typeface="Wingdings" pitchFamily="2" charset="2"/>
              <a:buChar char="ü"/>
            </a:pPr>
            <a:r>
              <a:rPr lang="en-US" sz="2000" kern="0" spc="-35" dirty="0" smtClean="0">
                <a:solidFill>
                  <a:srgbClr val="272525"/>
                </a:solidFill>
                <a:ea typeface="Source Sans Pro" pitchFamily="34" charset="-122"/>
                <a:cs typeface="Source Sans Pro" pitchFamily="34" charset="-120"/>
              </a:rPr>
              <a:t>Veri </a:t>
            </a:r>
            <a:r>
              <a:rPr lang="en-US" sz="2000" kern="0" spc="-35" dirty="0">
                <a:solidFill>
                  <a:srgbClr val="272525"/>
                </a:solidFill>
                <a:ea typeface="Source Sans Pro" pitchFamily="34" charset="-122"/>
                <a:cs typeface="Source Sans Pro" pitchFamily="34" charset="-120"/>
              </a:rPr>
              <a:t>mühendisleri, işletmelerin verileri etkin bir şekilde yönetmelerine, analiz etmelerine ve değer elde etmelerine yardımcı olacaklar. Bu nedenle, veri mühendisliği alanındaki kariyer fırsatları da giderek artacak.</a:t>
            </a: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preencoded.png"/>
          <p:cNvPicPr>
            <a:picLocks noChangeAspect="1"/>
          </p:cNvPicPr>
          <p:nvPr/>
        </p:nvPicPr>
        <p:blipFill>
          <a:blip r:embed="rId2"/>
          <a:stretch>
            <a:fillRect/>
          </a:stretch>
        </p:blipFill>
        <p:spPr>
          <a:xfrm>
            <a:off x="9144000" y="0"/>
            <a:ext cx="5486400" cy="8229600"/>
          </a:xfrm>
          <a:prstGeom prst="rect">
            <a:avLst/>
          </a:prstGeom>
        </p:spPr>
      </p:pic>
      <p:sp>
        <p:nvSpPr>
          <p:cNvPr id="3" name="Text 5"/>
          <p:cNvSpPr/>
          <p:nvPr/>
        </p:nvSpPr>
        <p:spPr>
          <a:xfrm>
            <a:off x="298788" y="7574692"/>
            <a:ext cx="2666833" cy="388858"/>
          </a:xfrm>
          <a:prstGeom prst="rect">
            <a:avLst/>
          </a:prstGeom>
          <a:noFill/>
          <a:ln/>
        </p:spPr>
        <p:txBody>
          <a:bodyPr wrap="none" rtlCol="0" anchor="t"/>
          <a:lstStyle/>
          <a:p>
            <a:pPr marL="0" indent="0" algn="l">
              <a:lnSpc>
                <a:spcPts val="3062"/>
              </a:lnSpc>
              <a:buNone/>
            </a:pPr>
            <a:r>
              <a:rPr lang="tr-TR" sz="2187" b="1" kern="0" spc="-35" dirty="0" smtClean="0">
                <a:solidFill>
                  <a:schemeClr val="accent5">
                    <a:lumMod val="75000"/>
                  </a:schemeClr>
                </a:solidFill>
                <a:latin typeface="Segoe Script" pitchFamily="66" charset="0"/>
                <a:ea typeface="Source Sans Pro" pitchFamily="34" charset="-122"/>
                <a:cs typeface="Source Sans Pro" pitchFamily="34" charset="-120"/>
              </a:rPr>
              <a:t>Dr. Yüksel YURTAY</a:t>
            </a:r>
            <a:endParaRPr lang="en-US" sz="2187" dirty="0">
              <a:solidFill>
                <a:schemeClr val="accent5">
                  <a:lumMod val="75000"/>
                </a:schemeClr>
              </a:solidFill>
              <a:latin typeface="Segoe Script" pitchFamily="66" charset="0"/>
            </a:endParaRPr>
          </a:p>
        </p:txBody>
      </p:sp>
      <p:sp>
        <p:nvSpPr>
          <p:cNvPr id="5" name="Text 5"/>
          <p:cNvSpPr/>
          <p:nvPr/>
        </p:nvSpPr>
        <p:spPr>
          <a:xfrm>
            <a:off x="2514768" y="3694670"/>
            <a:ext cx="4466800" cy="388858"/>
          </a:xfrm>
          <a:prstGeom prst="rect">
            <a:avLst/>
          </a:prstGeom>
          <a:noFill/>
          <a:ln/>
        </p:spPr>
        <p:txBody>
          <a:bodyPr wrap="none" rtlCol="0" anchor="t"/>
          <a:lstStyle/>
          <a:p>
            <a:pPr marL="0" indent="0" algn="l">
              <a:lnSpc>
                <a:spcPts val="3062"/>
              </a:lnSpc>
              <a:buNone/>
            </a:pPr>
            <a:r>
              <a:rPr lang="tr-TR" sz="2187" b="1" kern="0" spc="-35" dirty="0" smtClean="0">
                <a:solidFill>
                  <a:schemeClr val="accent5">
                    <a:lumMod val="75000"/>
                  </a:schemeClr>
                </a:solidFill>
                <a:latin typeface="Segoe Script" pitchFamily="66" charset="0"/>
                <a:ea typeface="Source Sans Pro" pitchFamily="34" charset="-122"/>
                <a:cs typeface="Source Sans Pro" pitchFamily="34" charset="-120"/>
              </a:rPr>
              <a:t>Uygulama yazılım tanıtımı…</a:t>
            </a:r>
            <a:endParaRPr lang="en-US" sz="2187" dirty="0">
              <a:solidFill>
                <a:schemeClr val="accent5">
                  <a:lumMod val="75000"/>
                </a:schemeClr>
              </a:solidFill>
              <a:latin typeface="Segoe Script" pitchFamily="66"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4238973" y="1336476"/>
            <a:ext cx="5554980" cy="694373"/>
          </a:xfrm>
          <a:prstGeom prst="rect">
            <a:avLst/>
          </a:prstGeom>
          <a:noFill/>
          <a:ln/>
        </p:spPr>
        <p:txBody>
          <a:bodyPr wrap="none" rtlCol="0" anchor="t"/>
          <a:lstStyle/>
          <a:p>
            <a:pPr marL="0" indent="0">
              <a:lnSpc>
                <a:spcPts val="5468"/>
              </a:lnSpc>
              <a:buNone/>
            </a:pPr>
            <a:r>
              <a:rPr lang="en-US" sz="4374" b="1" kern="0" spc="-87" dirty="0">
                <a:solidFill>
                  <a:schemeClr val="accent5">
                    <a:lumMod val="75000"/>
                  </a:schemeClr>
                </a:solidFill>
                <a:effectLst>
                  <a:outerShdw blurRad="38100" dist="38100" dir="2700000" algn="tl">
                    <a:srgbClr val="000000">
                      <a:alpha val="43137"/>
                    </a:srgbClr>
                  </a:outerShdw>
                </a:effectLst>
                <a:latin typeface="adonis-web" pitchFamily="34" charset="0"/>
                <a:ea typeface="adonis-web" pitchFamily="34" charset="-122"/>
                <a:cs typeface="adonis-web" pitchFamily="34" charset="-120"/>
              </a:rPr>
              <a:t>Büyük Veri Yönetimi</a:t>
            </a:r>
            <a:endParaRPr lang="en-US" sz="4374" dirty="0">
              <a:solidFill>
                <a:schemeClr val="accent5">
                  <a:lumMod val="75000"/>
                </a:schemeClr>
              </a:solidFill>
              <a:effectLst>
                <a:outerShdw blurRad="38100" dist="38100" dir="2700000" algn="tl">
                  <a:srgbClr val="000000">
                    <a:alpha val="43137"/>
                  </a:srgbClr>
                </a:outerShdw>
              </a:effectLst>
            </a:endParaRPr>
          </a:p>
        </p:txBody>
      </p:sp>
      <p:sp>
        <p:nvSpPr>
          <p:cNvPr id="5" name="Text 2"/>
          <p:cNvSpPr/>
          <p:nvPr/>
        </p:nvSpPr>
        <p:spPr>
          <a:xfrm>
            <a:off x="2348389" y="2933462"/>
            <a:ext cx="2777490" cy="347186"/>
          </a:xfrm>
          <a:prstGeom prst="rect">
            <a:avLst/>
          </a:prstGeom>
          <a:noFill/>
          <a:ln/>
        </p:spPr>
        <p:txBody>
          <a:bodyPr wrap="none" rtlCol="0" anchor="t"/>
          <a:lstStyle/>
          <a:p>
            <a:pPr marL="0" indent="0">
              <a:lnSpc>
                <a:spcPts val="2734"/>
              </a:lnSpc>
              <a:buNone/>
            </a:pPr>
            <a:r>
              <a:rPr lang="en-US" sz="2187" b="1" kern="0" spc="-44" dirty="0">
                <a:solidFill>
                  <a:schemeClr val="accent5">
                    <a:lumMod val="75000"/>
                  </a:schemeClr>
                </a:solidFill>
                <a:effectLst>
                  <a:outerShdw blurRad="38100" dist="38100" dir="2700000" algn="tl">
                    <a:srgbClr val="000000">
                      <a:alpha val="43137"/>
                    </a:srgbClr>
                  </a:outerShdw>
                </a:effectLst>
                <a:latin typeface="adonis-web" pitchFamily="34" charset="0"/>
                <a:ea typeface="adonis-web" pitchFamily="34" charset="-122"/>
                <a:cs typeface="adonis-web" pitchFamily="34" charset="-120"/>
              </a:rPr>
              <a:t>Veri Toplama</a:t>
            </a:r>
            <a:endParaRPr lang="en-US" sz="2187" dirty="0">
              <a:solidFill>
                <a:schemeClr val="accent5">
                  <a:lumMod val="75000"/>
                </a:schemeClr>
              </a:solidFill>
              <a:effectLst>
                <a:outerShdw blurRad="38100" dist="38100" dir="2700000" algn="tl">
                  <a:srgbClr val="000000">
                    <a:alpha val="43137"/>
                  </a:srgbClr>
                </a:outerShdw>
              </a:effectLst>
            </a:endParaRPr>
          </a:p>
        </p:txBody>
      </p:sp>
      <p:sp>
        <p:nvSpPr>
          <p:cNvPr id="6" name="Text 3"/>
          <p:cNvSpPr/>
          <p:nvPr/>
        </p:nvSpPr>
        <p:spPr>
          <a:xfrm>
            <a:off x="2348389" y="3502819"/>
            <a:ext cx="2949416" cy="2487811"/>
          </a:xfrm>
          <a:prstGeom prst="rect">
            <a:avLst/>
          </a:prstGeom>
          <a:noFill/>
          <a:ln/>
        </p:spPr>
        <p:txBody>
          <a:bodyPr wrap="square" rtlCol="0" anchor="t"/>
          <a:lstStyle/>
          <a:p>
            <a:pPr marL="0" indent="0">
              <a:lnSpc>
                <a:spcPts val="2799"/>
              </a:lnSpc>
              <a:buNone/>
            </a:pPr>
            <a:r>
              <a:rPr lang="en-US" sz="2000" kern="0" spc="-35" dirty="0">
                <a:solidFill>
                  <a:srgbClr val="272525"/>
                </a:solidFill>
                <a:ea typeface="Source Sans Pro" pitchFamily="34" charset="-122"/>
                <a:cs typeface="Source Sans Pro" pitchFamily="34" charset="-120"/>
              </a:rPr>
              <a:t>Gelecekte, veri mühendisleri daha karmaşık veri toplama sistemleri geliştirecek. Milyonlarca sensörden ve cihazdan gelen verileri derleme, organize etme ve depolama konusunda uzmanlaşacaklar.</a:t>
            </a:r>
            <a:endParaRPr lang="en-US" sz="2000" dirty="0"/>
          </a:p>
        </p:txBody>
      </p:sp>
      <p:sp>
        <p:nvSpPr>
          <p:cNvPr id="7" name="Text 4"/>
          <p:cNvSpPr/>
          <p:nvPr/>
        </p:nvSpPr>
        <p:spPr>
          <a:xfrm>
            <a:off x="5847398" y="2933462"/>
            <a:ext cx="2777490" cy="347186"/>
          </a:xfrm>
          <a:prstGeom prst="rect">
            <a:avLst/>
          </a:prstGeom>
          <a:noFill/>
          <a:ln/>
        </p:spPr>
        <p:txBody>
          <a:bodyPr wrap="none" rtlCol="0" anchor="t"/>
          <a:lstStyle/>
          <a:p>
            <a:pPr marL="0" indent="0">
              <a:lnSpc>
                <a:spcPts val="2734"/>
              </a:lnSpc>
              <a:buNone/>
            </a:pPr>
            <a:r>
              <a:rPr lang="en-US" sz="2187" b="1" kern="0" spc="-44" dirty="0">
                <a:solidFill>
                  <a:schemeClr val="accent5">
                    <a:lumMod val="75000"/>
                  </a:schemeClr>
                </a:solidFill>
                <a:effectLst>
                  <a:outerShdw blurRad="38100" dist="38100" dir="2700000" algn="tl">
                    <a:srgbClr val="000000">
                      <a:alpha val="43137"/>
                    </a:srgbClr>
                  </a:outerShdw>
                </a:effectLst>
                <a:latin typeface="adonis-web" pitchFamily="34" charset="0"/>
                <a:ea typeface="adonis-web" pitchFamily="34" charset="-122"/>
                <a:cs typeface="adonis-web" pitchFamily="34" charset="-120"/>
              </a:rPr>
              <a:t>Veri İşleme</a:t>
            </a:r>
            <a:endParaRPr lang="en-US" sz="2187" dirty="0">
              <a:solidFill>
                <a:schemeClr val="accent5">
                  <a:lumMod val="75000"/>
                </a:schemeClr>
              </a:solidFill>
              <a:effectLst>
                <a:outerShdw blurRad="38100" dist="38100" dir="2700000" algn="tl">
                  <a:srgbClr val="000000">
                    <a:alpha val="43137"/>
                  </a:srgbClr>
                </a:outerShdw>
              </a:effectLst>
            </a:endParaRPr>
          </a:p>
        </p:txBody>
      </p:sp>
      <p:sp>
        <p:nvSpPr>
          <p:cNvPr id="8" name="Text 5"/>
          <p:cNvSpPr/>
          <p:nvPr/>
        </p:nvSpPr>
        <p:spPr>
          <a:xfrm>
            <a:off x="5847398" y="3502819"/>
            <a:ext cx="2949416" cy="2843213"/>
          </a:xfrm>
          <a:prstGeom prst="rect">
            <a:avLst/>
          </a:prstGeom>
          <a:noFill/>
          <a:ln/>
        </p:spPr>
        <p:txBody>
          <a:bodyPr wrap="square" rtlCol="0" anchor="t"/>
          <a:lstStyle/>
          <a:p>
            <a:pPr marL="0" indent="0">
              <a:lnSpc>
                <a:spcPts val="2799"/>
              </a:lnSpc>
              <a:buNone/>
            </a:pPr>
            <a:r>
              <a:rPr lang="en-US" sz="2000" kern="0" spc="-35" dirty="0">
                <a:solidFill>
                  <a:srgbClr val="272525"/>
                </a:solidFill>
                <a:ea typeface="Source Sans Pro" pitchFamily="34" charset="-122"/>
                <a:cs typeface="Source Sans Pro" pitchFamily="34" charset="-120"/>
              </a:rPr>
              <a:t>Veri mühendisleri, büyük veri kümelerini anlık olarak işleyebilen, ölçeklenebilir ve esnek sistemler tasarlayacak. Gerçek zamanlı karar verme için gerekli içgörüleri elde etmek üzere ileri analitik yöntemleri kullanacaklar.</a:t>
            </a:r>
            <a:endParaRPr lang="en-US" sz="2000" dirty="0"/>
          </a:p>
        </p:txBody>
      </p:sp>
      <p:sp>
        <p:nvSpPr>
          <p:cNvPr id="9" name="Text 6"/>
          <p:cNvSpPr/>
          <p:nvPr/>
        </p:nvSpPr>
        <p:spPr>
          <a:xfrm>
            <a:off x="9346406" y="2933462"/>
            <a:ext cx="2777490" cy="347186"/>
          </a:xfrm>
          <a:prstGeom prst="rect">
            <a:avLst/>
          </a:prstGeom>
          <a:noFill/>
          <a:ln/>
        </p:spPr>
        <p:txBody>
          <a:bodyPr wrap="none" rtlCol="0" anchor="t"/>
          <a:lstStyle/>
          <a:p>
            <a:pPr marL="0" indent="0">
              <a:lnSpc>
                <a:spcPts val="2734"/>
              </a:lnSpc>
              <a:buNone/>
            </a:pPr>
            <a:r>
              <a:rPr lang="en-US" sz="2187" b="1" kern="0" spc="-44" dirty="0">
                <a:solidFill>
                  <a:schemeClr val="accent5">
                    <a:lumMod val="75000"/>
                  </a:schemeClr>
                </a:solidFill>
                <a:effectLst>
                  <a:outerShdw blurRad="38100" dist="38100" dir="2700000" algn="tl">
                    <a:srgbClr val="000000">
                      <a:alpha val="43137"/>
                    </a:srgbClr>
                  </a:outerShdw>
                </a:effectLst>
                <a:latin typeface="adonis-web" pitchFamily="34" charset="0"/>
                <a:ea typeface="adonis-web" pitchFamily="34" charset="-122"/>
                <a:cs typeface="adonis-web" pitchFamily="34" charset="-120"/>
              </a:rPr>
              <a:t>Veri Güvenliği</a:t>
            </a:r>
            <a:endParaRPr lang="en-US" sz="2187" dirty="0">
              <a:solidFill>
                <a:schemeClr val="accent5">
                  <a:lumMod val="75000"/>
                </a:schemeClr>
              </a:solidFill>
              <a:effectLst>
                <a:outerShdw blurRad="38100" dist="38100" dir="2700000" algn="tl">
                  <a:srgbClr val="000000">
                    <a:alpha val="43137"/>
                  </a:srgbClr>
                </a:outerShdw>
              </a:effectLst>
            </a:endParaRPr>
          </a:p>
        </p:txBody>
      </p:sp>
      <p:sp>
        <p:nvSpPr>
          <p:cNvPr id="10" name="Text 7"/>
          <p:cNvSpPr/>
          <p:nvPr/>
        </p:nvSpPr>
        <p:spPr>
          <a:xfrm>
            <a:off x="9346406" y="3502819"/>
            <a:ext cx="2949416" cy="2487811"/>
          </a:xfrm>
          <a:prstGeom prst="rect">
            <a:avLst/>
          </a:prstGeom>
          <a:noFill/>
          <a:ln/>
        </p:spPr>
        <p:txBody>
          <a:bodyPr wrap="square" rtlCol="0" anchor="t"/>
          <a:lstStyle/>
          <a:p>
            <a:pPr marL="0" indent="0">
              <a:lnSpc>
                <a:spcPts val="2799"/>
              </a:lnSpc>
              <a:buNone/>
            </a:pPr>
            <a:r>
              <a:rPr lang="en-US" sz="2000" kern="0" spc="-35" dirty="0">
                <a:solidFill>
                  <a:srgbClr val="272525"/>
                </a:solidFill>
                <a:ea typeface="Source Sans Pro" pitchFamily="34" charset="-122"/>
                <a:cs typeface="Source Sans Pro" pitchFamily="34" charset="-120"/>
              </a:rPr>
              <a:t>Gizlilik, güvenlik ve uyumluluk, büyük veri yönetiminde kritik öneme sahip olacak. Veri mühendisleri, verinin tüm yaşam döngüsü boyunca güvenliğini sağlayacak sistemler geliştirecekler.</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10972800" y="0"/>
            <a:ext cx="3657600" cy="8229600"/>
          </a:xfrm>
          <a:prstGeom prst="rect">
            <a:avLst/>
          </a:prstGeom>
        </p:spPr>
      </p:pic>
      <p:sp>
        <p:nvSpPr>
          <p:cNvPr id="5" name="Text 1"/>
          <p:cNvSpPr/>
          <p:nvPr/>
        </p:nvSpPr>
        <p:spPr>
          <a:xfrm>
            <a:off x="1735633" y="988541"/>
            <a:ext cx="7723703" cy="694373"/>
          </a:xfrm>
          <a:prstGeom prst="rect">
            <a:avLst/>
          </a:prstGeom>
          <a:noFill/>
          <a:ln/>
        </p:spPr>
        <p:txBody>
          <a:bodyPr wrap="none" rtlCol="0" anchor="t"/>
          <a:lstStyle/>
          <a:p>
            <a:pPr marL="0" indent="0">
              <a:lnSpc>
                <a:spcPts val="5468"/>
              </a:lnSpc>
              <a:buNone/>
            </a:pPr>
            <a:r>
              <a:rPr lang="en-US" sz="4000" b="1" kern="0" spc="-87" dirty="0">
                <a:solidFill>
                  <a:schemeClr val="accent5">
                    <a:lumMod val="75000"/>
                  </a:schemeClr>
                </a:solidFill>
                <a:effectLst>
                  <a:outerShdw blurRad="38100" dist="38100" dir="2700000" algn="tl">
                    <a:srgbClr val="000000">
                      <a:alpha val="43137"/>
                    </a:srgbClr>
                  </a:outerShdw>
                </a:effectLst>
                <a:latin typeface="adonis-web" pitchFamily="34" charset="0"/>
                <a:ea typeface="adonis-web" pitchFamily="34" charset="-122"/>
                <a:cs typeface="adonis-web" pitchFamily="34" charset="-120"/>
              </a:rPr>
              <a:t>Yapay Zeka ve Makine Öğrenmesi</a:t>
            </a:r>
            <a:endParaRPr lang="en-US" sz="4000" dirty="0">
              <a:solidFill>
                <a:schemeClr val="accent5">
                  <a:lumMod val="75000"/>
                </a:schemeClr>
              </a:solidFill>
              <a:effectLst>
                <a:outerShdw blurRad="38100" dist="38100" dir="2700000" algn="tl">
                  <a:srgbClr val="000000">
                    <a:alpha val="43137"/>
                  </a:srgbClr>
                </a:outerShdw>
              </a:effectLst>
            </a:endParaRPr>
          </a:p>
        </p:txBody>
      </p:sp>
      <p:sp>
        <p:nvSpPr>
          <p:cNvPr id="6" name="Shape 2"/>
          <p:cNvSpPr/>
          <p:nvPr/>
        </p:nvSpPr>
        <p:spPr>
          <a:xfrm>
            <a:off x="833199" y="2361486"/>
            <a:ext cx="499943" cy="499943"/>
          </a:xfrm>
          <a:prstGeom prst="roundRect">
            <a:avLst>
              <a:gd name="adj" fmla="val 20000"/>
            </a:avLst>
          </a:prstGeom>
          <a:noFill/>
          <a:ln w="7620">
            <a:solidFill>
              <a:srgbClr val="D1B6E1"/>
            </a:solidFill>
            <a:prstDash val="solid"/>
          </a:ln>
        </p:spPr>
      </p:sp>
      <p:sp>
        <p:nvSpPr>
          <p:cNvPr id="7" name="Text 3"/>
          <p:cNvSpPr/>
          <p:nvPr/>
        </p:nvSpPr>
        <p:spPr>
          <a:xfrm>
            <a:off x="991672" y="2403158"/>
            <a:ext cx="182999" cy="416481"/>
          </a:xfrm>
          <a:prstGeom prst="rect">
            <a:avLst/>
          </a:prstGeom>
          <a:noFill/>
          <a:ln/>
        </p:spPr>
        <p:txBody>
          <a:bodyPr wrap="none" rtlCol="0" anchor="t"/>
          <a:lstStyle/>
          <a:p>
            <a:pPr marL="0" indent="0" algn="ctr">
              <a:lnSpc>
                <a:spcPts val="3281"/>
              </a:lnSpc>
              <a:buNone/>
            </a:pPr>
            <a:r>
              <a:rPr lang="en-US" sz="2624" b="1" kern="0" spc="-52" dirty="0">
                <a:solidFill>
                  <a:srgbClr val="272525"/>
                </a:solidFill>
                <a:latin typeface="adonis-web" pitchFamily="34" charset="0"/>
                <a:ea typeface="adonis-web" pitchFamily="34" charset="-122"/>
                <a:cs typeface="adonis-web" pitchFamily="34" charset="-120"/>
              </a:rPr>
              <a:t>1</a:t>
            </a:r>
            <a:endParaRPr lang="en-US" sz="2624" dirty="0"/>
          </a:p>
        </p:txBody>
      </p:sp>
      <p:sp>
        <p:nvSpPr>
          <p:cNvPr id="8" name="Text 4"/>
          <p:cNvSpPr/>
          <p:nvPr/>
        </p:nvSpPr>
        <p:spPr>
          <a:xfrm>
            <a:off x="1555313" y="2437805"/>
            <a:ext cx="2777490" cy="347186"/>
          </a:xfrm>
          <a:prstGeom prst="rect">
            <a:avLst/>
          </a:prstGeom>
          <a:noFill/>
          <a:ln/>
        </p:spPr>
        <p:txBody>
          <a:bodyPr wrap="none" rtlCol="0" anchor="t"/>
          <a:lstStyle/>
          <a:p>
            <a:pPr marL="0" indent="0">
              <a:lnSpc>
                <a:spcPts val="2734"/>
              </a:lnSpc>
              <a:buNone/>
            </a:pPr>
            <a:r>
              <a:rPr lang="en-US" sz="2187" b="1" kern="0" spc="-44" dirty="0">
                <a:solidFill>
                  <a:schemeClr val="accent5">
                    <a:lumMod val="75000"/>
                  </a:schemeClr>
                </a:solidFill>
                <a:effectLst>
                  <a:outerShdw blurRad="38100" dist="38100" dir="2700000" algn="tl">
                    <a:srgbClr val="000000">
                      <a:alpha val="43137"/>
                    </a:srgbClr>
                  </a:outerShdw>
                </a:effectLst>
                <a:latin typeface="adonis-web" pitchFamily="34" charset="0"/>
                <a:ea typeface="adonis-web" pitchFamily="34" charset="-122"/>
                <a:cs typeface="adonis-web" pitchFamily="34" charset="-120"/>
              </a:rPr>
              <a:t>Veri Hazırlığı</a:t>
            </a:r>
            <a:endParaRPr lang="en-US" sz="2187" dirty="0">
              <a:solidFill>
                <a:schemeClr val="accent5">
                  <a:lumMod val="75000"/>
                </a:schemeClr>
              </a:solidFill>
              <a:effectLst>
                <a:outerShdw blurRad="38100" dist="38100" dir="2700000" algn="tl">
                  <a:srgbClr val="000000">
                    <a:alpha val="43137"/>
                  </a:srgbClr>
                </a:outerShdw>
              </a:effectLst>
            </a:endParaRPr>
          </a:p>
        </p:txBody>
      </p:sp>
      <p:sp>
        <p:nvSpPr>
          <p:cNvPr id="9" name="Text 5"/>
          <p:cNvSpPr/>
          <p:nvPr/>
        </p:nvSpPr>
        <p:spPr>
          <a:xfrm>
            <a:off x="1555313" y="2918222"/>
            <a:ext cx="3820001" cy="2132409"/>
          </a:xfrm>
          <a:prstGeom prst="rect">
            <a:avLst/>
          </a:prstGeom>
          <a:noFill/>
          <a:ln/>
        </p:spPr>
        <p:txBody>
          <a:bodyPr wrap="square" rtlCol="0" anchor="t"/>
          <a:lstStyle/>
          <a:p>
            <a:pPr marL="0" indent="0">
              <a:lnSpc>
                <a:spcPts val="2799"/>
              </a:lnSpc>
              <a:buNone/>
            </a:pPr>
            <a:r>
              <a:rPr lang="en-US" sz="2000" kern="0" spc="-35" dirty="0">
                <a:solidFill>
                  <a:srgbClr val="272525"/>
                </a:solidFill>
                <a:ea typeface="Source Sans Pro" pitchFamily="34" charset="-122"/>
                <a:cs typeface="Source Sans Pro" pitchFamily="34" charset="-120"/>
              </a:rPr>
              <a:t>Yapay zeka ve makine öğrenmesi modellerinin başarısı büyük ölçüde doğru ve temiz veri üzerinde çalışmasına bağlı olacak. Veri mühendisleri, bu modellerin kullanımı için veriyi hazırlama ve önişleme görevlerini üstlenecekler.</a:t>
            </a:r>
            <a:endParaRPr lang="en-US" sz="2000" dirty="0"/>
          </a:p>
        </p:txBody>
      </p:sp>
      <p:sp>
        <p:nvSpPr>
          <p:cNvPr id="10" name="Shape 6"/>
          <p:cNvSpPr/>
          <p:nvPr/>
        </p:nvSpPr>
        <p:spPr>
          <a:xfrm>
            <a:off x="5597485" y="2361486"/>
            <a:ext cx="499943" cy="499943"/>
          </a:xfrm>
          <a:prstGeom prst="roundRect">
            <a:avLst>
              <a:gd name="adj" fmla="val 20000"/>
            </a:avLst>
          </a:prstGeom>
          <a:noFill/>
          <a:ln w="7620">
            <a:solidFill>
              <a:srgbClr val="D1B6E1"/>
            </a:solidFill>
            <a:prstDash val="solid"/>
          </a:ln>
        </p:spPr>
      </p:sp>
      <p:sp>
        <p:nvSpPr>
          <p:cNvPr id="11" name="Text 7"/>
          <p:cNvSpPr/>
          <p:nvPr/>
        </p:nvSpPr>
        <p:spPr>
          <a:xfrm>
            <a:off x="5755957" y="2403158"/>
            <a:ext cx="182999" cy="416481"/>
          </a:xfrm>
          <a:prstGeom prst="rect">
            <a:avLst/>
          </a:prstGeom>
          <a:noFill/>
          <a:ln/>
        </p:spPr>
        <p:txBody>
          <a:bodyPr wrap="none" rtlCol="0" anchor="t"/>
          <a:lstStyle/>
          <a:p>
            <a:pPr marL="0" indent="0" algn="ctr">
              <a:lnSpc>
                <a:spcPts val="3281"/>
              </a:lnSpc>
              <a:buNone/>
            </a:pPr>
            <a:r>
              <a:rPr lang="en-US" sz="2624" b="1" kern="0" spc="-52" dirty="0">
                <a:solidFill>
                  <a:srgbClr val="272525"/>
                </a:solidFill>
                <a:latin typeface="adonis-web" pitchFamily="34" charset="0"/>
                <a:ea typeface="adonis-web" pitchFamily="34" charset="-122"/>
                <a:cs typeface="adonis-web" pitchFamily="34" charset="-120"/>
              </a:rPr>
              <a:t>2</a:t>
            </a:r>
            <a:endParaRPr lang="en-US" sz="2624" dirty="0"/>
          </a:p>
        </p:txBody>
      </p:sp>
      <p:sp>
        <p:nvSpPr>
          <p:cNvPr id="12" name="Text 8"/>
          <p:cNvSpPr/>
          <p:nvPr/>
        </p:nvSpPr>
        <p:spPr>
          <a:xfrm>
            <a:off x="6319599" y="2437805"/>
            <a:ext cx="2777490" cy="347186"/>
          </a:xfrm>
          <a:prstGeom prst="rect">
            <a:avLst/>
          </a:prstGeom>
          <a:noFill/>
          <a:ln/>
        </p:spPr>
        <p:txBody>
          <a:bodyPr wrap="none" rtlCol="0" anchor="t"/>
          <a:lstStyle/>
          <a:p>
            <a:pPr marL="0" indent="0">
              <a:lnSpc>
                <a:spcPts val="2734"/>
              </a:lnSpc>
              <a:buNone/>
            </a:pPr>
            <a:r>
              <a:rPr lang="en-US" sz="2187" b="1" kern="0" spc="-44" dirty="0">
                <a:solidFill>
                  <a:schemeClr val="accent5">
                    <a:lumMod val="75000"/>
                  </a:schemeClr>
                </a:solidFill>
                <a:effectLst>
                  <a:outerShdw blurRad="38100" dist="38100" dir="2700000" algn="tl">
                    <a:srgbClr val="000000">
                      <a:alpha val="43137"/>
                    </a:srgbClr>
                  </a:outerShdw>
                </a:effectLst>
                <a:latin typeface="adonis-web" pitchFamily="34" charset="0"/>
                <a:ea typeface="adonis-web" pitchFamily="34" charset="-122"/>
                <a:cs typeface="adonis-web" pitchFamily="34" charset="-120"/>
              </a:rPr>
              <a:t>Model Oluşturma</a:t>
            </a:r>
            <a:endParaRPr lang="en-US" sz="2187" dirty="0">
              <a:solidFill>
                <a:schemeClr val="accent5">
                  <a:lumMod val="75000"/>
                </a:schemeClr>
              </a:solidFill>
              <a:effectLst>
                <a:outerShdw blurRad="38100" dist="38100" dir="2700000" algn="tl">
                  <a:srgbClr val="000000">
                    <a:alpha val="43137"/>
                  </a:srgbClr>
                </a:outerShdw>
              </a:effectLst>
            </a:endParaRPr>
          </a:p>
        </p:txBody>
      </p:sp>
      <p:sp>
        <p:nvSpPr>
          <p:cNvPr id="13" name="Text 9"/>
          <p:cNvSpPr/>
          <p:nvPr/>
        </p:nvSpPr>
        <p:spPr>
          <a:xfrm>
            <a:off x="6319599" y="2918222"/>
            <a:ext cx="3820001" cy="2132409"/>
          </a:xfrm>
          <a:prstGeom prst="rect">
            <a:avLst/>
          </a:prstGeom>
          <a:noFill/>
          <a:ln/>
        </p:spPr>
        <p:txBody>
          <a:bodyPr wrap="square" rtlCol="0" anchor="t"/>
          <a:lstStyle/>
          <a:p>
            <a:pPr marL="0" indent="0">
              <a:lnSpc>
                <a:spcPts val="2799"/>
              </a:lnSpc>
              <a:buNone/>
            </a:pPr>
            <a:r>
              <a:rPr lang="en-US" sz="2000" kern="0" spc="-35" dirty="0">
                <a:solidFill>
                  <a:srgbClr val="272525"/>
                </a:solidFill>
                <a:ea typeface="Source Sans Pro" pitchFamily="34" charset="-122"/>
                <a:cs typeface="Source Sans Pro" pitchFamily="34" charset="-120"/>
              </a:rPr>
              <a:t>Veri mühendisleri, makine öğrenmesi ve derin öğrenme algoritmalarını kullanarak yapay zeka modellerini geliştirecekler. Bu modellerin eğitimi, optimizasyonu ve bakımı veri mühendislerinin sorumlulukları arasında olacak.</a:t>
            </a:r>
            <a:endParaRPr lang="en-US" sz="2000" dirty="0"/>
          </a:p>
        </p:txBody>
      </p:sp>
      <p:sp>
        <p:nvSpPr>
          <p:cNvPr id="14" name="Shape 10"/>
          <p:cNvSpPr/>
          <p:nvPr/>
        </p:nvSpPr>
        <p:spPr>
          <a:xfrm>
            <a:off x="833199" y="5446395"/>
            <a:ext cx="499943" cy="499943"/>
          </a:xfrm>
          <a:prstGeom prst="roundRect">
            <a:avLst>
              <a:gd name="adj" fmla="val 20000"/>
            </a:avLst>
          </a:prstGeom>
          <a:noFill/>
          <a:ln w="7620">
            <a:solidFill>
              <a:srgbClr val="D1B6E1"/>
            </a:solidFill>
            <a:prstDash val="solid"/>
          </a:ln>
        </p:spPr>
      </p:sp>
      <p:sp>
        <p:nvSpPr>
          <p:cNvPr id="15" name="Text 11"/>
          <p:cNvSpPr/>
          <p:nvPr/>
        </p:nvSpPr>
        <p:spPr>
          <a:xfrm>
            <a:off x="991672" y="5488067"/>
            <a:ext cx="182999" cy="416481"/>
          </a:xfrm>
          <a:prstGeom prst="rect">
            <a:avLst/>
          </a:prstGeom>
          <a:noFill/>
          <a:ln/>
        </p:spPr>
        <p:txBody>
          <a:bodyPr wrap="none" rtlCol="0" anchor="t"/>
          <a:lstStyle/>
          <a:p>
            <a:pPr marL="0" indent="0" algn="ctr">
              <a:lnSpc>
                <a:spcPts val="3281"/>
              </a:lnSpc>
              <a:buNone/>
            </a:pPr>
            <a:r>
              <a:rPr lang="en-US" sz="2624" b="1" kern="0" spc="-52" dirty="0">
                <a:solidFill>
                  <a:srgbClr val="272525"/>
                </a:solidFill>
                <a:latin typeface="adonis-web" pitchFamily="34" charset="0"/>
                <a:ea typeface="adonis-web" pitchFamily="34" charset="-122"/>
                <a:cs typeface="adonis-web" pitchFamily="34" charset="-120"/>
              </a:rPr>
              <a:t>3</a:t>
            </a:r>
            <a:endParaRPr lang="en-US" sz="2624" dirty="0"/>
          </a:p>
        </p:txBody>
      </p:sp>
      <p:sp>
        <p:nvSpPr>
          <p:cNvPr id="16" name="Text 12"/>
          <p:cNvSpPr/>
          <p:nvPr/>
        </p:nvSpPr>
        <p:spPr>
          <a:xfrm>
            <a:off x="1555313" y="5522714"/>
            <a:ext cx="2777490" cy="347186"/>
          </a:xfrm>
          <a:prstGeom prst="rect">
            <a:avLst/>
          </a:prstGeom>
          <a:noFill/>
          <a:ln/>
        </p:spPr>
        <p:txBody>
          <a:bodyPr wrap="none" rtlCol="0" anchor="t"/>
          <a:lstStyle/>
          <a:p>
            <a:pPr marL="0" indent="0">
              <a:lnSpc>
                <a:spcPts val="2734"/>
              </a:lnSpc>
              <a:buNone/>
            </a:pPr>
            <a:r>
              <a:rPr lang="en-US" sz="2187" b="1" kern="0" spc="-44" dirty="0">
                <a:solidFill>
                  <a:schemeClr val="accent5">
                    <a:lumMod val="75000"/>
                  </a:schemeClr>
                </a:solidFill>
                <a:effectLst>
                  <a:outerShdw blurRad="38100" dist="38100" dir="2700000" algn="tl">
                    <a:srgbClr val="000000">
                      <a:alpha val="43137"/>
                    </a:srgbClr>
                  </a:outerShdw>
                </a:effectLst>
                <a:latin typeface="adonis-web" pitchFamily="34" charset="0"/>
                <a:ea typeface="adonis-web" pitchFamily="34" charset="-122"/>
                <a:cs typeface="adonis-web" pitchFamily="34" charset="-120"/>
              </a:rPr>
              <a:t>Model Dağıtımı</a:t>
            </a:r>
            <a:endParaRPr lang="en-US" sz="2187" dirty="0">
              <a:solidFill>
                <a:schemeClr val="accent5">
                  <a:lumMod val="75000"/>
                </a:schemeClr>
              </a:solidFill>
              <a:effectLst>
                <a:outerShdw blurRad="38100" dist="38100" dir="2700000" algn="tl">
                  <a:srgbClr val="000000">
                    <a:alpha val="43137"/>
                  </a:srgbClr>
                </a:outerShdw>
              </a:effectLst>
            </a:endParaRPr>
          </a:p>
        </p:txBody>
      </p:sp>
      <p:sp>
        <p:nvSpPr>
          <p:cNvPr id="17" name="Text 13"/>
          <p:cNvSpPr/>
          <p:nvPr/>
        </p:nvSpPr>
        <p:spPr>
          <a:xfrm>
            <a:off x="1555313" y="6003131"/>
            <a:ext cx="8584287" cy="1066205"/>
          </a:xfrm>
          <a:prstGeom prst="rect">
            <a:avLst/>
          </a:prstGeom>
          <a:noFill/>
          <a:ln/>
        </p:spPr>
        <p:txBody>
          <a:bodyPr wrap="square" rtlCol="0" anchor="t"/>
          <a:lstStyle/>
          <a:p>
            <a:pPr marL="0" indent="0">
              <a:lnSpc>
                <a:spcPts val="2799"/>
              </a:lnSpc>
              <a:buNone/>
            </a:pPr>
            <a:r>
              <a:rPr lang="en-US" sz="2000" kern="0" spc="-35" dirty="0">
                <a:solidFill>
                  <a:srgbClr val="272525"/>
                </a:solidFill>
                <a:ea typeface="Source Sans Pro" pitchFamily="34" charset="-122"/>
                <a:cs typeface="Source Sans Pro" pitchFamily="34" charset="-120"/>
              </a:rPr>
              <a:t>Veri mühendisleri, yapay zeka ve makine öğrenmesi modellerini gerçek dünya uygulamalarına dağıtacaklar. Modellerin üretim ortamında sorunsuz çalışmasını sağlayacak sistemler tasarlayacaklar.</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2696"/>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10972800" y="0"/>
            <a:ext cx="3657600" cy="8232696"/>
          </a:xfrm>
          <a:prstGeom prst="rect">
            <a:avLst/>
          </a:prstGeom>
        </p:spPr>
      </p:pic>
      <p:sp>
        <p:nvSpPr>
          <p:cNvPr id="5" name="Text 1"/>
          <p:cNvSpPr/>
          <p:nvPr/>
        </p:nvSpPr>
        <p:spPr>
          <a:xfrm>
            <a:off x="2434856" y="573762"/>
            <a:ext cx="5957411" cy="659606"/>
          </a:xfrm>
          <a:prstGeom prst="rect">
            <a:avLst/>
          </a:prstGeom>
          <a:noFill/>
          <a:ln/>
        </p:spPr>
        <p:txBody>
          <a:bodyPr wrap="none" rtlCol="0" anchor="t"/>
          <a:lstStyle/>
          <a:p>
            <a:pPr marL="0" indent="0">
              <a:lnSpc>
                <a:spcPts val="5193"/>
              </a:lnSpc>
              <a:buNone/>
            </a:pPr>
            <a:r>
              <a:rPr lang="en-US" sz="4155" b="1" kern="0" spc="-83" dirty="0">
                <a:solidFill>
                  <a:srgbClr val="0070C0"/>
                </a:solidFill>
                <a:effectLst>
                  <a:outerShdw blurRad="38100" dist="38100" dir="2700000" algn="tl">
                    <a:srgbClr val="000000">
                      <a:alpha val="43137"/>
                    </a:srgbClr>
                  </a:outerShdw>
                </a:effectLst>
                <a:latin typeface="adonis-web" pitchFamily="34" charset="0"/>
                <a:ea typeface="adonis-web" pitchFamily="34" charset="-122"/>
                <a:cs typeface="adonis-web" pitchFamily="34" charset="-120"/>
              </a:rPr>
              <a:t>Gerçek Zamanlı Veri İşleme</a:t>
            </a:r>
            <a:endParaRPr lang="en-US" sz="4155" dirty="0">
              <a:solidFill>
                <a:srgbClr val="0070C0"/>
              </a:solidFill>
              <a:effectLst>
                <a:outerShdw blurRad="38100" dist="38100" dir="2700000" algn="tl">
                  <a:srgbClr val="000000">
                    <a:alpha val="43137"/>
                  </a:srgbClr>
                </a:outerShdw>
              </a:effectLst>
            </a:endParaRPr>
          </a:p>
        </p:txBody>
      </p:sp>
      <p:sp>
        <p:nvSpPr>
          <p:cNvPr id="6" name="Shape 2"/>
          <p:cNvSpPr/>
          <p:nvPr/>
        </p:nvSpPr>
        <p:spPr>
          <a:xfrm>
            <a:off x="1086922" y="1556504"/>
            <a:ext cx="42148" cy="6095881"/>
          </a:xfrm>
          <a:prstGeom prst="roundRect">
            <a:avLst>
              <a:gd name="adj" fmla="val 225341"/>
            </a:avLst>
          </a:prstGeom>
          <a:solidFill>
            <a:srgbClr val="D1B6E1"/>
          </a:solidFill>
          <a:ln/>
        </p:spPr>
      </p:sp>
      <p:sp>
        <p:nvSpPr>
          <p:cNvPr id="7" name="Shape 3"/>
          <p:cNvSpPr/>
          <p:nvPr/>
        </p:nvSpPr>
        <p:spPr>
          <a:xfrm>
            <a:off x="1345406" y="1937623"/>
            <a:ext cx="738664" cy="42148"/>
          </a:xfrm>
          <a:prstGeom prst="roundRect">
            <a:avLst>
              <a:gd name="adj" fmla="val 225341"/>
            </a:avLst>
          </a:prstGeom>
          <a:solidFill>
            <a:srgbClr val="D1B6E1"/>
          </a:solidFill>
          <a:ln/>
        </p:spPr>
      </p:sp>
      <p:sp>
        <p:nvSpPr>
          <p:cNvPr id="8" name="Shape 4"/>
          <p:cNvSpPr/>
          <p:nvPr/>
        </p:nvSpPr>
        <p:spPr>
          <a:xfrm>
            <a:off x="870585" y="1721406"/>
            <a:ext cx="474821" cy="474821"/>
          </a:xfrm>
          <a:prstGeom prst="roundRect">
            <a:avLst>
              <a:gd name="adj" fmla="val 20003"/>
            </a:avLst>
          </a:prstGeom>
          <a:solidFill>
            <a:schemeClr val="accent2"/>
          </a:solidFill>
          <a:ln w="7620">
            <a:solidFill>
              <a:srgbClr val="D1B6E1"/>
            </a:solidFill>
            <a:prstDash val="solid"/>
          </a:ln>
        </p:spPr>
      </p:sp>
      <p:sp>
        <p:nvSpPr>
          <p:cNvPr id="9" name="Text 5"/>
          <p:cNvSpPr/>
          <p:nvPr/>
        </p:nvSpPr>
        <p:spPr>
          <a:xfrm>
            <a:off x="1021080" y="1760934"/>
            <a:ext cx="173831" cy="395645"/>
          </a:xfrm>
          <a:prstGeom prst="rect">
            <a:avLst/>
          </a:prstGeom>
          <a:noFill/>
          <a:ln/>
        </p:spPr>
        <p:txBody>
          <a:bodyPr wrap="none" rtlCol="0" anchor="t"/>
          <a:lstStyle/>
          <a:p>
            <a:pPr marL="0" indent="0" algn="ctr">
              <a:lnSpc>
                <a:spcPts val="3116"/>
              </a:lnSpc>
              <a:buNone/>
            </a:pPr>
            <a:r>
              <a:rPr lang="en-US" sz="2493" b="1" kern="0" spc="-50" dirty="0">
                <a:solidFill>
                  <a:srgbClr val="272525"/>
                </a:solidFill>
                <a:latin typeface="adonis-web" pitchFamily="34" charset="0"/>
                <a:ea typeface="adonis-web" pitchFamily="34" charset="-122"/>
                <a:cs typeface="adonis-web" pitchFamily="34" charset="-120"/>
              </a:rPr>
              <a:t>1</a:t>
            </a:r>
            <a:endParaRPr lang="en-US" sz="2493" dirty="0"/>
          </a:p>
        </p:txBody>
      </p:sp>
      <p:sp>
        <p:nvSpPr>
          <p:cNvPr id="10" name="Text 6"/>
          <p:cNvSpPr/>
          <p:nvPr/>
        </p:nvSpPr>
        <p:spPr>
          <a:xfrm>
            <a:off x="2268736" y="1760934"/>
            <a:ext cx="2638187" cy="329803"/>
          </a:xfrm>
          <a:prstGeom prst="rect">
            <a:avLst/>
          </a:prstGeom>
          <a:noFill/>
          <a:ln/>
        </p:spPr>
        <p:txBody>
          <a:bodyPr wrap="none" rtlCol="0" anchor="t"/>
          <a:lstStyle/>
          <a:p>
            <a:pPr marL="0" indent="0" algn="l">
              <a:lnSpc>
                <a:spcPts val="2597"/>
              </a:lnSpc>
              <a:buNone/>
            </a:pPr>
            <a:r>
              <a:rPr lang="en-US" sz="2077" b="1" kern="0" spc="-42" dirty="0">
                <a:solidFill>
                  <a:srgbClr val="0070C0"/>
                </a:solidFill>
                <a:effectLst>
                  <a:outerShdw blurRad="38100" dist="38100" dir="2700000" algn="tl">
                    <a:srgbClr val="000000">
                      <a:alpha val="43137"/>
                    </a:srgbClr>
                  </a:outerShdw>
                </a:effectLst>
                <a:latin typeface="adonis-web" pitchFamily="34" charset="0"/>
                <a:ea typeface="adonis-web" pitchFamily="34" charset="-122"/>
                <a:cs typeface="adonis-web" pitchFamily="34" charset="-120"/>
              </a:rPr>
              <a:t>Akış Veri İşleme</a:t>
            </a:r>
            <a:endParaRPr lang="en-US" sz="2077" dirty="0">
              <a:solidFill>
                <a:srgbClr val="0070C0"/>
              </a:solidFill>
              <a:effectLst>
                <a:outerShdw blurRad="38100" dist="38100" dir="2700000" algn="tl">
                  <a:srgbClr val="000000">
                    <a:alpha val="43137"/>
                  </a:srgbClr>
                </a:outerShdw>
              </a:effectLst>
            </a:endParaRPr>
          </a:p>
        </p:txBody>
      </p:sp>
      <p:sp>
        <p:nvSpPr>
          <p:cNvPr id="11" name="Text 7"/>
          <p:cNvSpPr/>
          <p:nvPr/>
        </p:nvSpPr>
        <p:spPr>
          <a:xfrm>
            <a:off x="2268736" y="2223849"/>
            <a:ext cx="7912656" cy="1012984"/>
          </a:xfrm>
          <a:prstGeom prst="rect">
            <a:avLst/>
          </a:prstGeom>
          <a:noFill/>
          <a:ln/>
        </p:spPr>
        <p:txBody>
          <a:bodyPr wrap="square" rtlCol="0" anchor="t"/>
          <a:lstStyle/>
          <a:p>
            <a:pPr marL="0" indent="0" algn="l">
              <a:lnSpc>
                <a:spcPts val="2659"/>
              </a:lnSpc>
              <a:buNone/>
            </a:pPr>
            <a:r>
              <a:rPr lang="en-US" sz="2000" kern="0" spc="-33" dirty="0">
                <a:solidFill>
                  <a:srgbClr val="272525"/>
                </a:solidFill>
                <a:ea typeface="Source Sans Pro" pitchFamily="34" charset="-122"/>
                <a:cs typeface="Source Sans Pro" pitchFamily="34" charset="-120"/>
              </a:rPr>
              <a:t>Veri mühendisleri, sensörlerden, cihazlardan ve uygulamalardan gelen verileri anlık olarak işleyebilen sistemler tasarlayacaklar. Bu sistemler, gerçek zamanlı analizler, tahminler ve uyarılar sağlayacak.</a:t>
            </a:r>
            <a:endParaRPr lang="en-US" sz="2000" dirty="0"/>
          </a:p>
        </p:txBody>
      </p:sp>
      <p:sp>
        <p:nvSpPr>
          <p:cNvPr id="12" name="Shape 8"/>
          <p:cNvSpPr/>
          <p:nvPr/>
        </p:nvSpPr>
        <p:spPr>
          <a:xfrm>
            <a:off x="1345406" y="4039910"/>
            <a:ext cx="738664" cy="42148"/>
          </a:xfrm>
          <a:prstGeom prst="roundRect">
            <a:avLst>
              <a:gd name="adj" fmla="val 225341"/>
            </a:avLst>
          </a:prstGeom>
          <a:solidFill>
            <a:srgbClr val="D1B6E1"/>
          </a:solidFill>
          <a:ln/>
        </p:spPr>
      </p:sp>
      <p:sp>
        <p:nvSpPr>
          <p:cNvPr id="13" name="Shape 9"/>
          <p:cNvSpPr/>
          <p:nvPr/>
        </p:nvSpPr>
        <p:spPr>
          <a:xfrm>
            <a:off x="870585" y="3823692"/>
            <a:ext cx="474821" cy="474821"/>
          </a:xfrm>
          <a:prstGeom prst="roundRect">
            <a:avLst>
              <a:gd name="adj" fmla="val 20003"/>
            </a:avLst>
          </a:prstGeom>
          <a:solidFill>
            <a:schemeClr val="accent2"/>
          </a:solidFill>
          <a:ln w="7620">
            <a:solidFill>
              <a:srgbClr val="D1B6E1"/>
            </a:solidFill>
            <a:prstDash val="solid"/>
          </a:ln>
        </p:spPr>
      </p:sp>
      <p:sp>
        <p:nvSpPr>
          <p:cNvPr id="14" name="Text 10"/>
          <p:cNvSpPr/>
          <p:nvPr/>
        </p:nvSpPr>
        <p:spPr>
          <a:xfrm>
            <a:off x="1021080" y="3863221"/>
            <a:ext cx="173831" cy="395645"/>
          </a:xfrm>
          <a:prstGeom prst="rect">
            <a:avLst/>
          </a:prstGeom>
          <a:noFill/>
          <a:ln/>
        </p:spPr>
        <p:txBody>
          <a:bodyPr wrap="none" rtlCol="0" anchor="t"/>
          <a:lstStyle/>
          <a:p>
            <a:pPr marL="0" indent="0" algn="ctr">
              <a:lnSpc>
                <a:spcPts val="3116"/>
              </a:lnSpc>
              <a:buNone/>
            </a:pPr>
            <a:r>
              <a:rPr lang="en-US" sz="2493" b="1" kern="0" spc="-50" dirty="0">
                <a:solidFill>
                  <a:srgbClr val="272525"/>
                </a:solidFill>
                <a:latin typeface="adonis-web" pitchFamily="34" charset="0"/>
                <a:ea typeface="adonis-web" pitchFamily="34" charset="-122"/>
                <a:cs typeface="adonis-web" pitchFamily="34" charset="-120"/>
              </a:rPr>
              <a:t>2</a:t>
            </a:r>
            <a:endParaRPr lang="en-US" sz="2493" dirty="0"/>
          </a:p>
        </p:txBody>
      </p:sp>
      <p:sp>
        <p:nvSpPr>
          <p:cNvPr id="15" name="Text 11"/>
          <p:cNvSpPr/>
          <p:nvPr/>
        </p:nvSpPr>
        <p:spPr>
          <a:xfrm>
            <a:off x="2268736" y="3869769"/>
            <a:ext cx="2736413" cy="329803"/>
          </a:xfrm>
          <a:prstGeom prst="rect">
            <a:avLst/>
          </a:prstGeom>
          <a:noFill/>
          <a:ln/>
        </p:spPr>
        <p:txBody>
          <a:bodyPr wrap="none" rtlCol="0" anchor="t"/>
          <a:lstStyle/>
          <a:p>
            <a:pPr marL="0" indent="0" algn="l">
              <a:lnSpc>
                <a:spcPts val="2597"/>
              </a:lnSpc>
              <a:buNone/>
            </a:pPr>
            <a:r>
              <a:rPr lang="en-US" sz="2077" b="1" kern="0" spc="-42" dirty="0">
                <a:solidFill>
                  <a:srgbClr val="0070C0"/>
                </a:solidFill>
                <a:effectLst>
                  <a:outerShdw blurRad="38100" dist="38100" dir="2700000" algn="tl">
                    <a:srgbClr val="000000">
                      <a:alpha val="43137"/>
                    </a:srgbClr>
                  </a:outerShdw>
                </a:effectLst>
                <a:latin typeface="adonis-web" pitchFamily="34" charset="0"/>
                <a:ea typeface="adonis-web" pitchFamily="34" charset="-122"/>
                <a:cs typeface="adonis-web" pitchFamily="34" charset="-120"/>
              </a:rPr>
              <a:t>Mikrohizmetler Mimarisi</a:t>
            </a:r>
            <a:endParaRPr lang="en-US" sz="2077" dirty="0">
              <a:solidFill>
                <a:srgbClr val="0070C0"/>
              </a:solidFill>
              <a:effectLst>
                <a:outerShdw blurRad="38100" dist="38100" dir="2700000" algn="tl">
                  <a:srgbClr val="000000">
                    <a:alpha val="43137"/>
                  </a:srgbClr>
                </a:outerShdw>
              </a:effectLst>
            </a:endParaRPr>
          </a:p>
        </p:txBody>
      </p:sp>
      <p:sp>
        <p:nvSpPr>
          <p:cNvPr id="16" name="Text 12"/>
          <p:cNvSpPr/>
          <p:nvPr/>
        </p:nvSpPr>
        <p:spPr>
          <a:xfrm>
            <a:off x="2268736" y="4326136"/>
            <a:ext cx="7912656" cy="1012984"/>
          </a:xfrm>
          <a:prstGeom prst="rect">
            <a:avLst/>
          </a:prstGeom>
          <a:noFill/>
          <a:ln/>
        </p:spPr>
        <p:txBody>
          <a:bodyPr wrap="square" rtlCol="0" anchor="t"/>
          <a:lstStyle/>
          <a:p>
            <a:pPr marL="0" indent="0" algn="l">
              <a:lnSpc>
                <a:spcPts val="2659"/>
              </a:lnSpc>
              <a:buNone/>
            </a:pPr>
            <a:r>
              <a:rPr lang="en-US" sz="2000" kern="0" spc="-33" dirty="0">
                <a:solidFill>
                  <a:srgbClr val="272525"/>
                </a:solidFill>
                <a:ea typeface="Source Sans Pro" pitchFamily="34" charset="-122"/>
                <a:cs typeface="Source Sans Pro" pitchFamily="34" charset="-120"/>
              </a:rPr>
              <a:t>Veri mühendisleri, ölçeklenebilir ve esnek gerçek zamanlı veri işleme sistemleri oluşturmak için mikrohizmetler mimarisini kullanacaklar. Bu sayede, verilerin hızlı bir şekilde işlenmesi ve analiz edilmesi sağlanacak.</a:t>
            </a:r>
            <a:endParaRPr lang="en-US" sz="2000" dirty="0"/>
          </a:p>
        </p:txBody>
      </p:sp>
      <p:sp>
        <p:nvSpPr>
          <p:cNvPr id="17" name="Shape 13"/>
          <p:cNvSpPr/>
          <p:nvPr/>
        </p:nvSpPr>
        <p:spPr>
          <a:xfrm>
            <a:off x="1345406" y="6142196"/>
            <a:ext cx="738664" cy="42148"/>
          </a:xfrm>
          <a:prstGeom prst="roundRect">
            <a:avLst>
              <a:gd name="adj" fmla="val 225341"/>
            </a:avLst>
          </a:prstGeom>
          <a:solidFill>
            <a:srgbClr val="D1B6E1"/>
          </a:solidFill>
          <a:ln/>
        </p:spPr>
      </p:sp>
      <p:sp>
        <p:nvSpPr>
          <p:cNvPr id="18" name="Shape 14"/>
          <p:cNvSpPr/>
          <p:nvPr/>
        </p:nvSpPr>
        <p:spPr>
          <a:xfrm>
            <a:off x="870585" y="5925979"/>
            <a:ext cx="474821" cy="474821"/>
          </a:xfrm>
          <a:prstGeom prst="roundRect">
            <a:avLst>
              <a:gd name="adj" fmla="val 20003"/>
            </a:avLst>
          </a:prstGeom>
          <a:solidFill>
            <a:schemeClr val="accent2"/>
          </a:solidFill>
          <a:ln w="7620">
            <a:solidFill>
              <a:srgbClr val="D1B6E1"/>
            </a:solidFill>
            <a:prstDash val="solid"/>
          </a:ln>
        </p:spPr>
      </p:sp>
      <p:sp>
        <p:nvSpPr>
          <p:cNvPr id="19" name="Text 15"/>
          <p:cNvSpPr/>
          <p:nvPr/>
        </p:nvSpPr>
        <p:spPr>
          <a:xfrm>
            <a:off x="1021080" y="5965508"/>
            <a:ext cx="173831" cy="395645"/>
          </a:xfrm>
          <a:prstGeom prst="rect">
            <a:avLst/>
          </a:prstGeom>
          <a:noFill/>
          <a:ln/>
        </p:spPr>
        <p:txBody>
          <a:bodyPr wrap="none" rtlCol="0" anchor="t"/>
          <a:lstStyle/>
          <a:p>
            <a:pPr marL="0" indent="0" algn="ctr">
              <a:lnSpc>
                <a:spcPts val="3116"/>
              </a:lnSpc>
              <a:buNone/>
            </a:pPr>
            <a:r>
              <a:rPr lang="en-US" sz="2493" b="1" kern="0" spc="-50" dirty="0">
                <a:solidFill>
                  <a:srgbClr val="272525"/>
                </a:solidFill>
                <a:latin typeface="adonis-web" pitchFamily="34" charset="0"/>
                <a:ea typeface="adonis-web" pitchFamily="34" charset="-122"/>
                <a:cs typeface="adonis-web" pitchFamily="34" charset="-120"/>
              </a:rPr>
              <a:t>3</a:t>
            </a:r>
            <a:endParaRPr lang="en-US" sz="2493" dirty="0"/>
          </a:p>
        </p:txBody>
      </p:sp>
      <p:sp>
        <p:nvSpPr>
          <p:cNvPr id="20" name="Text 16"/>
          <p:cNvSpPr/>
          <p:nvPr/>
        </p:nvSpPr>
        <p:spPr>
          <a:xfrm>
            <a:off x="2268736" y="5972056"/>
            <a:ext cx="2638187" cy="329803"/>
          </a:xfrm>
          <a:prstGeom prst="rect">
            <a:avLst/>
          </a:prstGeom>
          <a:noFill/>
          <a:ln/>
        </p:spPr>
        <p:txBody>
          <a:bodyPr wrap="none" rtlCol="0" anchor="t"/>
          <a:lstStyle/>
          <a:p>
            <a:pPr marL="0" indent="0" algn="l">
              <a:lnSpc>
                <a:spcPts val="2597"/>
              </a:lnSpc>
              <a:buNone/>
            </a:pPr>
            <a:r>
              <a:rPr lang="en-US" sz="2077" b="1" kern="0" spc="-42" dirty="0">
                <a:solidFill>
                  <a:srgbClr val="0070C0"/>
                </a:solidFill>
                <a:effectLst>
                  <a:outerShdw blurRad="38100" dist="38100" dir="2700000" algn="tl">
                    <a:srgbClr val="000000">
                      <a:alpha val="43137"/>
                    </a:srgbClr>
                  </a:outerShdw>
                </a:effectLst>
                <a:latin typeface="adonis-web" pitchFamily="34" charset="0"/>
                <a:ea typeface="adonis-web" pitchFamily="34" charset="-122"/>
                <a:cs typeface="adonis-web" pitchFamily="34" charset="-120"/>
              </a:rPr>
              <a:t>Etkinlik Tabanlı Mimari</a:t>
            </a:r>
            <a:endParaRPr lang="en-US" sz="2077" dirty="0">
              <a:solidFill>
                <a:srgbClr val="0070C0"/>
              </a:solidFill>
              <a:effectLst>
                <a:outerShdw blurRad="38100" dist="38100" dir="2700000" algn="tl">
                  <a:srgbClr val="000000">
                    <a:alpha val="43137"/>
                  </a:srgbClr>
                </a:outerShdw>
              </a:effectLst>
            </a:endParaRPr>
          </a:p>
        </p:txBody>
      </p:sp>
      <p:sp>
        <p:nvSpPr>
          <p:cNvPr id="21" name="Text 17"/>
          <p:cNvSpPr/>
          <p:nvPr/>
        </p:nvSpPr>
        <p:spPr>
          <a:xfrm>
            <a:off x="2268736" y="6428423"/>
            <a:ext cx="7912656" cy="1012984"/>
          </a:xfrm>
          <a:prstGeom prst="rect">
            <a:avLst/>
          </a:prstGeom>
          <a:noFill/>
          <a:ln/>
        </p:spPr>
        <p:txBody>
          <a:bodyPr wrap="square" rtlCol="0" anchor="t"/>
          <a:lstStyle/>
          <a:p>
            <a:pPr marL="0" indent="0" algn="l">
              <a:lnSpc>
                <a:spcPts val="2659"/>
              </a:lnSpc>
              <a:buNone/>
            </a:pPr>
            <a:r>
              <a:rPr lang="en-US" sz="2000" kern="0" spc="-33" dirty="0">
                <a:solidFill>
                  <a:srgbClr val="272525"/>
                </a:solidFill>
                <a:ea typeface="Source Sans Pro" pitchFamily="34" charset="-122"/>
                <a:cs typeface="Source Sans Pro" pitchFamily="34" charset="-120"/>
              </a:rPr>
              <a:t>Veri mühendisleri, etkinlik tabanlı mimarileri benimseyerek, verilerin anlık olarak işlenmesi ve bu verilerden değerli içgörüler elde edilmesine olanak tanıyacaklar. Bu sayede, gerçek zamanlı karar verme süreçleri desteklenecek.</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434233" y="601028"/>
            <a:ext cx="9299615" cy="682347"/>
          </a:xfrm>
          <a:prstGeom prst="rect">
            <a:avLst/>
          </a:prstGeom>
          <a:noFill/>
          <a:ln/>
        </p:spPr>
        <p:txBody>
          <a:bodyPr wrap="none" rtlCol="0" anchor="t"/>
          <a:lstStyle/>
          <a:p>
            <a:pPr marL="0" indent="0">
              <a:lnSpc>
                <a:spcPts val="5373"/>
              </a:lnSpc>
              <a:buNone/>
            </a:pPr>
            <a:r>
              <a:rPr lang="en-US" sz="4298" b="1" kern="0" spc="-86" dirty="0">
                <a:solidFill>
                  <a:srgbClr val="0070C0"/>
                </a:solidFill>
                <a:effectLst>
                  <a:outerShdw blurRad="38100" dist="38100" dir="2700000" algn="tl">
                    <a:srgbClr val="000000">
                      <a:alpha val="43137"/>
                    </a:srgbClr>
                  </a:outerShdw>
                </a:effectLst>
                <a:latin typeface="adonis-web" pitchFamily="34" charset="0"/>
                <a:ea typeface="adonis-web" pitchFamily="34" charset="-122"/>
                <a:cs typeface="adonis-web" pitchFamily="34" charset="-120"/>
              </a:rPr>
              <a:t>Endüstri 4.0 ve Nesnelerin İnterneti (IoT)</a:t>
            </a:r>
            <a:endParaRPr lang="en-US" sz="4298" dirty="0">
              <a:solidFill>
                <a:srgbClr val="0070C0"/>
              </a:solidFill>
              <a:effectLst>
                <a:outerShdw blurRad="38100" dist="38100" dir="2700000" algn="tl">
                  <a:srgbClr val="000000">
                    <a:alpha val="43137"/>
                  </a:srgbClr>
                </a:outerShdw>
              </a:effectLst>
            </a:endParaRPr>
          </a:p>
        </p:txBody>
      </p:sp>
      <p:sp>
        <p:nvSpPr>
          <p:cNvPr id="5" name="Shape 2"/>
          <p:cNvSpPr/>
          <p:nvPr/>
        </p:nvSpPr>
        <p:spPr>
          <a:xfrm>
            <a:off x="1804087" y="1719977"/>
            <a:ext cx="5401934" cy="3019782"/>
          </a:xfrm>
          <a:prstGeom prst="roundRect">
            <a:avLst>
              <a:gd name="adj" fmla="val 3254"/>
            </a:avLst>
          </a:prstGeom>
          <a:noFill/>
          <a:ln w="7620">
            <a:solidFill>
              <a:srgbClr val="D1B6E1"/>
            </a:solidFill>
            <a:prstDash val="solid"/>
          </a:ln>
        </p:spPr>
      </p:sp>
      <p:sp>
        <p:nvSpPr>
          <p:cNvPr id="6" name="Text 3"/>
          <p:cNvSpPr/>
          <p:nvPr/>
        </p:nvSpPr>
        <p:spPr>
          <a:xfrm>
            <a:off x="2104029" y="1945838"/>
            <a:ext cx="2729389" cy="341114"/>
          </a:xfrm>
          <a:prstGeom prst="rect">
            <a:avLst/>
          </a:prstGeom>
          <a:noFill/>
          <a:ln/>
        </p:spPr>
        <p:txBody>
          <a:bodyPr wrap="none" rtlCol="0" anchor="t"/>
          <a:lstStyle/>
          <a:p>
            <a:pPr marL="0" indent="0">
              <a:lnSpc>
                <a:spcPts val="2686"/>
              </a:lnSpc>
              <a:buNone/>
            </a:pPr>
            <a:r>
              <a:rPr lang="en-US" sz="2149" b="1" kern="0" spc="-43" dirty="0">
                <a:solidFill>
                  <a:srgbClr val="0070C0"/>
                </a:solidFill>
                <a:effectLst>
                  <a:outerShdw blurRad="38100" dist="38100" dir="2700000" algn="tl">
                    <a:srgbClr val="000000">
                      <a:alpha val="43137"/>
                    </a:srgbClr>
                  </a:outerShdw>
                </a:effectLst>
                <a:latin typeface="adonis-web" pitchFamily="34" charset="0"/>
                <a:ea typeface="adonis-web" pitchFamily="34" charset="-122"/>
                <a:cs typeface="adonis-web" pitchFamily="34" charset="-120"/>
              </a:rPr>
              <a:t>Akıllı Fabrikalar</a:t>
            </a:r>
            <a:endParaRPr lang="en-US" sz="2149" dirty="0">
              <a:solidFill>
                <a:srgbClr val="0070C0"/>
              </a:solidFill>
              <a:effectLst>
                <a:outerShdw blurRad="38100" dist="38100" dir="2700000" algn="tl">
                  <a:srgbClr val="000000">
                    <a:alpha val="43137"/>
                  </a:srgbClr>
                </a:outerShdw>
              </a:effectLst>
            </a:endParaRPr>
          </a:p>
        </p:txBody>
      </p:sp>
      <p:sp>
        <p:nvSpPr>
          <p:cNvPr id="7" name="Text 4"/>
          <p:cNvSpPr/>
          <p:nvPr/>
        </p:nvSpPr>
        <p:spPr>
          <a:xfrm>
            <a:off x="2104029" y="2417921"/>
            <a:ext cx="4926966" cy="2095976"/>
          </a:xfrm>
          <a:prstGeom prst="rect">
            <a:avLst/>
          </a:prstGeom>
          <a:noFill/>
          <a:ln/>
        </p:spPr>
        <p:txBody>
          <a:bodyPr wrap="square" rtlCol="0" anchor="t"/>
          <a:lstStyle/>
          <a:p>
            <a:pPr marL="0" indent="0">
              <a:lnSpc>
                <a:spcPts val="2751"/>
              </a:lnSpc>
              <a:buNone/>
            </a:pPr>
            <a:r>
              <a:rPr lang="en-US" kern="0" spc="-34" dirty="0">
                <a:solidFill>
                  <a:srgbClr val="272525"/>
                </a:solidFill>
                <a:ea typeface="Source Sans Pro" pitchFamily="34" charset="-122"/>
                <a:cs typeface="Source Sans Pro" pitchFamily="34" charset="-120"/>
              </a:rPr>
              <a:t>Veri mühendisleri, Endüstri 4.0 teknolojilerini kullanarak akıllı fabrikalar oluşturacaklar. Milyarlarca sensörden gelen verilerin toplanması, işlenmesi ve analiz edilmesi sayesinde, üretim süreçlerinde iyileştirmeler, verimlilikte artış ve maliyetlerde azalma sağlanacak.</a:t>
            </a:r>
            <a:endParaRPr lang="en-US" dirty="0"/>
          </a:p>
        </p:txBody>
      </p:sp>
      <p:sp>
        <p:nvSpPr>
          <p:cNvPr id="8" name="Shape 5"/>
          <p:cNvSpPr/>
          <p:nvPr/>
        </p:nvSpPr>
        <p:spPr>
          <a:xfrm>
            <a:off x="7424261" y="1719977"/>
            <a:ext cx="4771787" cy="3019782"/>
          </a:xfrm>
          <a:prstGeom prst="roundRect">
            <a:avLst>
              <a:gd name="adj" fmla="val 3254"/>
            </a:avLst>
          </a:prstGeom>
          <a:noFill/>
          <a:ln w="7620">
            <a:solidFill>
              <a:srgbClr val="D1B6E1"/>
            </a:solidFill>
            <a:prstDash val="solid"/>
          </a:ln>
        </p:spPr>
      </p:sp>
      <p:sp>
        <p:nvSpPr>
          <p:cNvPr id="9" name="Text 6"/>
          <p:cNvSpPr/>
          <p:nvPr/>
        </p:nvSpPr>
        <p:spPr>
          <a:xfrm>
            <a:off x="7650123" y="1945838"/>
            <a:ext cx="3064669" cy="341114"/>
          </a:xfrm>
          <a:prstGeom prst="rect">
            <a:avLst/>
          </a:prstGeom>
          <a:noFill/>
          <a:ln/>
        </p:spPr>
        <p:txBody>
          <a:bodyPr wrap="none" rtlCol="0" anchor="t"/>
          <a:lstStyle/>
          <a:p>
            <a:pPr marL="0" indent="0">
              <a:lnSpc>
                <a:spcPts val="2686"/>
              </a:lnSpc>
              <a:buNone/>
            </a:pPr>
            <a:r>
              <a:rPr lang="en-US" sz="2149" b="1" kern="0" spc="-43" dirty="0">
                <a:solidFill>
                  <a:srgbClr val="0070C0"/>
                </a:solidFill>
                <a:effectLst>
                  <a:outerShdw blurRad="38100" dist="38100" dir="2700000" algn="tl">
                    <a:srgbClr val="000000">
                      <a:alpha val="43137"/>
                    </a:srgbClr>
                  </a:outerShdw>
                </a:effectLst>
                <a:latin typeface="adonis-web" pitchFamily="34" charset="0"/>
                <a:ea typeface="adonis-web" pitchFamily="34" charset="-122"/>
                <a:cs typeface="adonis-web" pitchFamily="34" charset="-120"/>
              </a:rPr>
              <a:t>Otomatik Bakım ve Onarım</a:t>
            </a:r>
            <a:endParaRPr lang="en-US" sz="2149" dirty="0">
              <a:solidFill>
                <a:srgbClr val="0070C0"/>
              </a:solidFill>
              <a:effectLst>
                <a:outerShdw blurRad="38100" dist="38100" dir="2700000" algn="tl">
                  <a:srgbClr val="000000">
                    <a:alpha val="43137"/>
                  </a:srgbClr>
                </a:outerShdw>
              </a:effectLst>
            </a:endParaRPr>
          </a:p>
        </p:txBody>
      </p:sp>
      <p:sp>
        <p:nvSpPr>
          <p:cNvPr id="10" name="Text 7"/>
          <p:cNvSpPr/>
          <p:nvPr/>
        </p:nvSpPr>
        <p:spPr>
          <a:xfrm>
            <a:off x="7650123" y="2417921"/>
            <a:ext cx="4320064" cy="1746647"/>
          </a:xfrm>
          <a:prstGeom prst="rect">
            <a:avLst/>
          </a:prstGeom>
          <a:noFill/>
          <a:ln/>
        </p:spPr>
        <p:txBody>
          <a:bodyPr wrap="square" rtlCol="0" anchor="t"/>
          <a:lstStyle/>
          <a:p>
            <a:pPr marL="0" indent="0">
              <a:lnSpc>
                <a:spcPts val="2751"/>
              </a:lnSpc>
              <a:buNone/>
            </a:pPr>
            <a:r>
              <a:rPr lang="en-US" kern="0" spc="-34" dirty="0">
                <a:solidFill>
                  <a:srgbClr val="272525"/>
                </a:solidFill>
                <a:ea typeface="Source Sans Pro" pitchFamily="34" charset="-122"/>
                <a:cs typeface="Source Sans Pro" pitchFamily="34" charset="-120"/>
              </a:rPr>
              <a:t>Veri mühendisleri, IoT cihazlarından gelen verileri kullanarak, makine ve ekipmanların durumunu izleyecekler. Bu sayede, öngörücü bakım ve onarım sistemleri geliştirilerek duraksamalar en aza indirilebilecek.</a:t>
            </a:r>
            <a:endParaRPr lang="en-US" dirty="0"/>
          </a:p>
        </p:txBody>
      </p:sp>
      <p:sp>
        <p:nvSpPr>
          <p:cNvPr id="11" name="Shape 8"/>
          <p:cNvSpPr/>
          <p:nvPr/>
        </p:nvSpPr>
        <p:spPr>
          <a:xfrm>
            <a:off x="1804087" y="4958001"/>
            <a:ext cx="5401934" cy="2670453"/>
          </a:xfrm>
          <a:prstGeom prst="roundRect">
            <a:avLst>
              <a:gd name="adj" fmla="val 3680"/>
            </a:avLst>
          </a:prstGeom>
          <a:noFill/>
          <a:ln w="7620">
            <a:solidFill>
              <a:srgbClr val="D1B6E1"/>
            </a:solidFill>
            <a:prstDash val="solid"/>
          </a:ln>
        </p:spPr>
      </p:sp>
      <p:sp>
        <p:nvSpPr>
          <p:cNvPr id="12" name="Text 9"/>
          <p:cNvSpPr/>
          <p:nvPr/>
        </p:nvSpPr>
        <p:spPr>
          <a:xfrm>
            <a:off x="2104029" y="5183862"/>
            <a:ext cx="2729389" cy="341114"/>
          </a:xfrm>
          <a:prstGeom prst="rect">
            <a:avLst/>
          </a:prstGeom>
          <a:noFill/>
          <a:ln/>
        </p:spPr>
        <p:txBody>
          <a:bodyPr wrap="none" rtlCol="0" anchor="t"/>
          <a:lstStyle/>
          <a:p>
            <a:pPr marL="0" indent="0">
              <a:lnSpc>
                <a:spcPts val="2686"/>
              </a:lnSpc>
              <a:buNone/>
            </a:pPr>
            <a:r>
              <a:rPr lang="en-US" sz="2149" b="1" kern="0" spc="-43" dirty="0">
                <a:solidFill>
                  <a:srgbClr val="0070C0"/>
                </a:solidFill>
                <a:effectLst>
                  <a:outerShdw blurRad="38100" dist="38100" dir="2700000" algn="tl">
                    <a:srgbClr val="000000">
                      <a:alpha val="43137"/>
                    </a:srgbClr>
                  </a:outerShdw>
                </a:effectLst>
                <a:latin typeface="adonis-web" pitchFamily="34" charset="0"/>
                <a:ea typeface="adonis-web" pitchFamily="34" charset="-122"/>
                <a:cs typeface="adonis-web" pitchFamily="34" charset="-120"/>
              </a:rPr>
              <a:t>Ürün Optimize Etme</a:t>
            </a:r>
            <a:endParaRPr lang="en-US" sz="2149" dirty="0">
              <a:solidFill>
                <a:srgbClr val="0070C0"/>
              </a:solidFill>
              <a:effectLst>
                <a:outerShdw blurRad="38100" dist="38100" dir="2700000" algn="tl">
                  <a:srgbClr val="000000">
                    <a:alpha val="43137"/>
                  </a:srgbClr>
                </a:outerShdw>
              </a:effectLst>
            </a:endParaRPr>
          </a:p>
        </p:txBody>
      </p:sp>
      <p:sp>
        <p:nvSpPr>
          <p:cNvPr id="13" name="Text 10"/>
          <p:cNvSpPr/>
          <p:nvPr/>
        </p:nvSpPr>
        <p:spPr>
          <a:xfrm>
            <a:off x="2104029" y="5655945"/>
            <a:ext cx="4926966" cy="1397318"/>
          </a:xfrm>
          <a:prstGeom prst="rect">
            <a:avLst/>
          </a:prstGeom>
          <a:noFill/>
          <a:ln/>
        </p:spPr>
        <p:txBody>
          <a:bodyPr wrap="square" rtlCol="0" anchor="t"/>
          <a:lstStyle/>
          <a:p>
            <a:pPr marL="0" indent="0">
              <a:lnSpc>
                <a:spcPts val="2751"/>
              </a:lnSpc>
              <a:buNone/>
            </a:pPr>
            <a:r>
              <a:rPr lang="en-US" kern="0" spc="-34" dirty="0">
                <a:solidFill>
                  <a:srgbClr val="272525"/>
                </a:solidFill>
                <a:ea typeface="Source Sans Pro" pitchFamily="34" charset="-122"/>
                <a:cs typeface="Source Sans Pro" pitchFamily="34" charset="-120"/>
              </a:rPr>
              <a:t>Veri mühendisleri, tüketici verilerini toplayarak ve analiz ederek ürünlerin optimizasyonunda rol oynayacaklar. Böylece, ürünler kullanıcı ihtiyaçlarına daha iyi cevap verebilecek.</a:t>
            </a:r>
            <a:endParaRPr lang="en-US" dirty="0"/>
          </a:p>
        </p:txBody>
      </p:sp>
      <p:sp>
        <p:nvSpPr>
          <p:cNvPr id="14" name="Shape 11"/>
          <p:cNvSpPr/>
          <p:nvPr/>
        </p:nvSpPr>
        <p:spPr>
          <a:xfrm>
            <a:off x="7424261" y="4958001"/>
            <a:ext cx="4771787" cy="2670453"/>
          </a:xfrm>
          <a:prstGeom prst="roundRect">
            <a:avLst>
              <a:gd name="adj" fmla="val 3680"/>
            </a:avLst>
          </a:prstGeom>
          <a:noFill/>
          <a:ln w="7620">
            <a:solidFill>
              <a:srgbClr val="D1B6E1"/>
            </a:solidFill>
            <a:prstDash val="solid"/>
          </a:ln>
        </p:spPr>
      </p:sp>
      <p:sp>
        <p:nvSpPr>
          <p:cNvPr id="15" name="Text 12"/>
          <p:cNvSpPr/>
          <p:nvPr/>
        </p:nvSpPr>
        <p:spPr>
          <a:xfrm>
            <a:off x="7650123" y="5183862"/>
            <a:ext cx="2729389" cy="341114"/>
          </a:xfrm>
          <a:prstGeom prst="rect">
            <a:avLst/>
          </a:prstGeom>
          <a:noFill/>
          <a:ln/>
        </p:spPr>
        <p:txBody>
          <a:bodyPr wrap="none" rtlCol="0" anchor="t"/>
          <a:lstStyle/>
          <a:p>
            <a:pPr marL="0" indent="0">
              <a:lnSpc>
                <a:spcPts val="2686"/>
              </a:lnSpc>
              <a:buNone/>
            </a:pPr>
            <a:r>
              <a:rPr lang="en-US" sz="2149" b="1" kern="0" spc="-43" dirty="0">
                <a:solidFill>
                  <a:srgbClr val="0070C0"/>
                </a:solidFill>
                <a:effectLst>
                  <a:outerShdw blurRad="38100" dist="38100" dir="2700000" algn="tl">
                    <a:srgbClr val="000000">
                      <a:alpha val="43137"/>
                    </a:srgbClr>
                  </a:outerShdw>
                </a:effectLst>
                <a:latin typeface="adonis-web" pitchFamily="34" charset="0"/>
                <a:ea typeface="adonis-web" pitchFamily="34" charset="-122"/>
                <a:cs typeface="adonis-web" pitchFamily="34" charset="-120"/>
              </a:rPr>
              <a:t>Operasyonel Esneklik</a:t>
            </a:r>
            <a:endParaRPr lang="en-US" sz="2149" dirty="0">
              <a:solidFill>
                <a:srgbClr val="0070C0"/>
              </a:solidFill>
              <a:effectLst>
                <a:outerShdw blurRad="38100" dist="38100" dir="2700000" algn="tl">
                  <a:srgbClr val="000000">
                    <a:alpha val="43137"/>
                  </a:srgbClr>
                </a:outerShdw>
              </a:effectLst>
            </a:endParaRPr>
          </a:p>
        </p:txBody>
      </p:sp>
      <p:sp>
        <p:nvSpPr>
          <p:cNvPr id="16" name="Text 13"/>
          <p:cNvSpPr/>
          <p:nvPr/>
        </p:nvSpPr>
        <p:spPr>
          <a:xfrm>
            <a:off x="7650123" y="5655945"/>
            <a:ext cx="4320064" cy="1746647"/>
          </a:xfrm>
          <a:prstGeom prst="rect">
            <a:avLst/>
          </a:prstGeom>
          <a:noFill/>
          <a:ln/>
        </p:spPr>
        <p:txBody>
          <a:bodyPr wrap="square" rtlCol="0" anchor="t"/>
          <a:lstStyle/>
          <a:p>
            <a:pPr marL="0" indent="0">
              <a:lnSpc>
                <a:spcPts val="2751"/>
              </a:lnSpc>
              <a:buNone/>
            </a:pPr>
            <a:r>
              <a:rPr lang="en-US" kern="0" spc="-34" dirty="0">
                <a:solidFill>
                  <a:srgbClr val="272525"/>
                </a:solidFill>
                <a:ea typeface="Source Sans Pro" pitchFamily="34" charset="-122"/>
                <a:cs typeface="Source Sans Pro" pitchFamily="34" charset="-120"/>
              </a:rPr>
              <a:t>Veri mühendisleri, IoT cihazlarından gelen gerçek zamanlı verileri kullanarak, üretim ve lojistik süreçlerinde esneklik sağlayacaklar. Bu sayede, hızla değişen pazar koşullarına daha hızlı uyum sağlanabilecek.</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3343356" y="1037968"/>
            <a:ext cx="6966109" cy="694373"/>
          </a:xfrm>
          <a:prstGeom prst="rect">
            <a:avLst/>
          </a:prstGeom>
          <a:noFill/>
          <a:ln/>
        </p:spPr>
        <p:txBody>
          <a:bodyPr wrap="none" rtlCol="0" anchor="t"/>
          <a:lstStyle/>
          <a:p>
            <a:pPr marL="0" indent="0">
              <a:lnSpc>
                <a:spcPts val="5468"/>
              </a:lnSpc>
              <a:buNone/>
            </a:pPr>
            <a:r>
              <a:rPr lang="en-US" sz="4374" b="1" kern="0" spc="-87" dirty="0">
                <a:solidFill>
                  <a:srgbClr val="0070C0"/>
                </a:solidFill>
                <a:effectLst>
                  <a:outerShdw blurRad="38100" dist="38100" dir="2700000" algn="tl">
                    <a:srgbClr val="000000">
                      <a:alpha val="43137"/>
                    </a:srgbClr>
                  </a:outerShdw>
                </a:effectLst>
                <a:latin typeface="adonis-web" pitchFamily="34" charset="0"/>
                <a:ea typeface="adonis-web" pitchFamily="34" charset="-122"/>
                <a:cs typeface="adonis-web" pitchFamily="34" charset="-120"/>
              </a:rPr>
              <a:t>Veri Güvenliği ve Mahremiyeti</a:t>
            </a:r>
            <a:endParaRPr lang="en-US" sz="4374" dirty="0">
              <a:solidFill>
                <a:srgbClr val="0070C0"/>
              </a:solidFill>
              <a:effectLst>
                <a:outerShdw blurRad="38100" dist="38100" dir="2700000" algn="tl">
                  <a:srgbClr val="000000">
                    <a:alpha val="43137"/>
                  </a:srgbClr>
                </a:outerShdw>
              </a:effectLst>
            </a:endParaRPr>
          </a:p>
        </p:txBody>
      </p:sp>
      <p:pic>
        <p:nvPicPr>
          <p:cNvPr id="5" name="Image 1" descr="preencoded.png"/>
          <p:cNvPicPr>
            <a:picLocks noChangeAspect="1"/>
          </p:cNvPicPr>
          <p:nvPr/>
        </p:nvPicPr>
        <p:blipFill>
          <a:blip r:embed="rId4"/>
          <a:stretch>
            <a:fillRect/>
          </a:stretch>
        </p:blipFill>
        <p:spPr>
          <a:xfrm>
            <a:off x="2348389" y="2693194"/>
            <a:ext cx="444341" cy="444341"/>
          </a:xfrm>
          <a:prstGeom prst="rect">
            <a:avLst/>
          </a:prstGeom>
        </p:spPr>
      </p:pic>
      <p:sp>
        <p:nvSpPr>
          <p:cNvPr id="6" name="Text 2"/>
          <p:cNvSpPr/>
          <p:nvPr/>
        </p:nvSpPr>
        <p:spPr>
          <a:xfrm>
            <a:off x="2348389" y="3359706"/>
            <a:ext cx="2233374" cy="347186"/>
          </a:xfrm>
          <a:prstGeom prst="rect">
            <a:avLst/>
          </a:prstGeom>
          <a:noFill/>
          <a:ln/>
        </p:spPr>
        <p:txBody>
          <a:bodyPr wrap="none" rtlCol="0" anchor="t"/>
          <a:lstStyle/>
          <a:p>
            <a:pPr marL="0" indent="0" algn="l">
              <a:lnSpc>
                <a:spcPts val="2734"/>
              </a:lnSpc>
              <a:buNone/>
            </a:pPr>
            <a:r>
              <a:rPr lang="en-US" sz="2187" b="1" kern="0" spc="-44" dirty="0">
                <a:solidFill>
                  <a:srgbClr val="0070C0"/>
                </a:solidFill>
                <a:effectLst>
                  <a:outerShdw blurRad="38100" dist="38100" dir="2700000" algn="tl">
                    <a:srgbClr val="000000">
                      <a:alpha val="43137"/>
                    </a:srgbClr>
                  </a:outerShdw>
                </a:effectLst>
                <a:latin typeface="adonis-web" pitchFamily="34" charset="0"/>
                <a:ea typeface="adonis-web" pitchFamily="34" charset="-122"/>
                <a:cs typeface="adonis-web" pitchFamily="34" charset="-120"/>
              </a:rPr>
              <a:t>Şifreleme</a:t>
            </a:r>
            <a:endParaRPr lang="en-US" sz="2187" dirty="0">
              <a:solidFill>
                <a:srgbClr val="0070C0"/>
              </a:solidFill>
              <a:effectLst>
                <a:outerShdw blurRad="38100" dist="38100" dir="2700000" algn="tl">
                  <a:srgbClr val="000000">
                    <a:alpha val="43137"/>
                  </a:srgbClr>
                </a:outerShdw>
              </a:effectLst>
            </a:endParaRPr>
          </a:p>
        </p:txBody>
      </p:sp>
      <p:sp>
        <p:nvSpPr>
          <p:cNvPr id="7" name="Text 3"/>
          <p:cNvSpPr/>
          <p:nvPr/>
        </p:nvSpPr>
        <p:spPr>
          <a:xfrm>
            <a:off x="2348389" y="3840123"/>
            <a:ext cx="2233374" cy="2487811"/>
          </a:xfrm>
          <a:prstGeom prst="rect">
            <a:avLst/>
          </a:prstGeom>
          <a:noFill/>
          <a:ln/>
        </p:spPr>
        <p:txBody>
          <a:bodyPr wrap="square" rtlCol="0" anchor="t"/>
          <a:lstStyle/>
          <a:p>
            <a:pPr marL="0" indent="0" algn="l">
              <a:lnSpc>
                <a:spcPts val="2799"/>
              </a:lnSpc>
              <a:buNone/>
            </a:pPr>
            <a:r>
              <a:rPr lang="en-US" kern="0" spc="-35" dirty="0">
                <a:solidFill>
                  <a:srgbClr val="272525"/>
                </a:solidFill>
                <a:ea typeface="Source Sans Pro" pitchFamily="34" charset="-122"/>
                <a:cs typeface="Source Sans Pro" pitchFamily="34" charset="-120"/>
              </a:rPr>
              <a:t>Veri mühendisleri, verinin tüm yaşam döngüsü boyunca güvenliğini sağlamak için gelişmiş şifreleme teknolojileri kullanacaklar.</a:t>
            </a:r>
            <a:endParaRPr lang="en-US" dirty="0"/>
          </a:p>
        </p:txBody>
      </p:sp>
      <p:pic>
        <p:nvPicPr>
          <p:cNvPr id="8" name="Image 2" descr="preencoded.png"/>
          <p:cNvPicPr>
            <a:picLocks noChangeAspect="1"/>
          </p:cNvPicPr>
          <p:nvPr/>
        </p:nvPicPr>
        <p:blipFill>
          <a:blip r:embed="rId5"/>
          <a:stretch>
            <a:fillRect/>
          </a:stretch>
        </p:blipFill>
        <p:spPr>
          <a:xfrm>
            <a:off x="4915019" y="2693194"/>
            <a:ext cx="444341" cy="444341"/>
          </a:xfrm>
          <a:prstGeom prst="rect">
            <a:avLst/>
          </a:prstGeom>
        </p:spPr>
      </p:pic>
      <p:sp>
        <p:nvSpPr>
          <p:cNvPr id="9" name="Text 4"/>
          <p:cNvSpPr/>
          <p:nvPr/>
        </p:nvSpPr>
        <p:spPr>
          <a:xfrm>
            <a:off x="4915019" y="3359706"/>
            <a:ext cx="2233493" cy="347186"/>
          </a:xfrm>
          <a:prstGeom prst="rect">
            <a:avLst/>
          </a:prstGeom>
          <a:noFill/>
          <a:ln/>
        </p:spPr>
        <p:txBody>
          <a:bodyPr wrap="none" rtlCol="0" anchor="t"/>
          <a:lstStyle/>
          <a:p>
            <a:pPr marL="0" indent="0" algn="l">
              <a:lnSpc>
                <a:spcPts val="2734"/>
              </a:lnSpc>
              <a:buNone/>
            </a:pPr>
            <a:r>
              <a:rPr lang="en-US" sz="2187" b="1" kern="0" spc="-44" dirty="0">
                <a:solidFill>
                  <a:srgbClr val="0070C0"/>
                </a:solidFill>
                <a:effectLst>
                  <a:outerShdw blurRad="38100" dist="38100" dir="2700000" algn="tl">
                    <a:srgbClr val="000000">
                      <a:alpha val="43137"/>
                    </a:srgbClr>
                  </a:outerShdw>
                </a:effectLst>
                <a:latin typeface="adonis-web" pitchFamily="34" charset="0"/>
                <a:ea typeface="adonis-web" pitchFamily="34" charset="-122"/>
                <a:cs typeface="adonis-web" pitchFamily="34" charset="-120"/>
              </a:rPr>
              <a:t>Erişim Kontrol</a:t>
            </a:r>
            <a:endParaRPr lang="en-US" sz="2187" dirty="0">
              <a:solidFill>
                <a:srgbClr val="0070C0"/>
              </a:solidFill>
              <a:effectLst>
                <a:outerShdw blurRad="38100" dist="38100" dir="2700000" algn="tl">
                  <a:srgbClr val="000000">
                    <a:alpha val="43137"/>
                  </a:srgbClr>
                </a:outerShdw>
              </a:effectLst>
            </a:endParaRPr>
          </a:p>
        </p:txBody>
      </p:sp>
      <p:sp>
        <p:nvSpPr>
          <p:cNvPr id="10" name="Text 5"/>
          <p:cNvSpPr/>
          <p:nvPr/>
        </p:nvSpPr>
        <p:spPr>
          <a:xfrm>
            <a:off x="4915019" y="3840123"/>
            <a:ext cx="2233493" cy="2132409"/>
          </a:xfrm>
          <a:prstGeom prst="rect">
            <a:avLst/>
          </a:prstGeom>
          <a:noFill/>
          <a:ln/>
        </p:spPr>
        <p:txBody>
          <a:bodyPr wrap="square" rtlCol="0" anchor="t"/>
          <a:lstStyle/>
          <a:p>
            <a:pPr marL="0" indent="0" algn="l">
              <a:lnSpc>
                <a:spcPts val="2799"/>
              </a:lnSpc>
              <a:buNone/>
            </a:pPr>
            <a:r>
              <a:rPr lang="en-US" kern="0" spc="-35" dirty="0">
                <a:solidFill>
                  <a:srgbClr val="272525"/>
                </a:solidFill>
                <a:ea typeface="Source Sans Pro" pitchFamily="34" charset="-122"/>
                <a:cs typeface="Source Sans Pro" pitchFamily="34" charset="-120"/>
              </a:rPr>
              <a:t>Veri mühendisleri, yetkili olmayan kişilerin veri kaynaklarına erişimini engelleyecek güvenli erişim kontrol sistemleri geliştirecekler.</a:t>
            </a:r>
            <a:endParaRPr lang="en-US" dirty="0"/>
          </a:p>
        </p:txBody>
      </p:sp>
      <p:pic>
        <p:nvPicPr>
          <p:cNvPr id="11" name="Image 3" descr="preencoded.png"/>
          <p:cNvPicPr>
            <a:picLocks noChangeAspect="1"/>
          </p:cNvPicPr>
          <p:nvPr/>
        </p:nvPicPr>
        <p:blipFill>
          <a:blip r:embed="rId6"/>
          <a:stretch>
            <a:fillRect/>
          </a:stretch>
        </p:blipFill>
        <p:spPr>
          <a:xfrm>
            <a:off x="7481768" y="2693194"/>
            <a:ext cx="444341" cy="444341"/>
          </a:xfrm>
          <a:prstGeom prst="rect">
            <a:avLst/>
          </a:prstGeom>
        </p:spPr>
      </p:pic>
      <p:sp>
        <p:nvSpPr>
          <p:cNvPr id="12" name="Text 6"/>
          <p:cNvSpPr/>
          <p:nvPr/>
        </p:nvSpPr>
        <p:spPr>
          <a:xfrm>
            <a:off x="7481768" y="3359706"/>
            <a:ext cx="2233374" cy="347186"/>
          </a:xfrm>
          <a:prstGeom prst="rect">
            <a:avLst/>
          </a:prstGeom>
          <a:noFill/>
          <a:ln/>
        </p:spPr>
        <p:txBody>
          <a:bodyPr wrap="none" rtlCol="0" anchor="t"/>
          <a:lstStyle/>
          <a:p>
            <a:pPr marL="0" indent="0" algn="l">
              <a:lnSpc>
                <a:spcPts val="2734"/>
              </a:lnSpc>
              <a:buNone/>
            </a:pPr>
            <a:r>
              <a:rPr lang="en-US" sz="2187" b="1" kern="0" spc="-44" dirty="0">
                <a:solidFill>
                  <a:srgbClr val="0070C0"/>
                </a:solidFill>
                <a:effectLst>
                  <a:outerShdw blurRad="38100" dist="38100" dir="2700000" algn="tl">
                    <a:srgbClr val="000000">
                      <a:alpha val="43137"/>
                    </a:srgbClr>
                  </a:outerShdw>
                </a:effectLst>
                <a:latin typeface="adonis-web" pitchFamily="34" charset="0"/>
                <a:ea typeface="adonis-web" pitchFamily="34" charset="-122"/>
                <a:cs typeface="adonis-web" pitchFamily="34" charset="-120"/>
              </a:rPr>
              <a:t>Veri Yönetişimi</a:t>
            </a:r>
            <a:endParaRPr lang="en-US" sz="2187" dirty="0">
              <a:solidFill>
                <a:srgbClr val="0070C0"/>
              </a:solidFill>
              <a:effectLst>
                <a:outerShdw blurRad="38100" dist="38100" dir="2700000" algn="tl">
                  <a:srgbClr val="000000">
                    <a:alpha val="43137"/>
                  </a:srgbClr>
                </a:outerShdw>
              </a:effectLst>
            </a:endParaRPr>
          </a:p>
        </p:txBody>
      </p:sp>
      <p:sp>
        <p:nvSpPr>
          <p:cNvPr id="13" name="Text 7"/>
          <p:cNvSpPr/>
          <p:nvPr/>
        </p:nvSpPr>
        <p:spPr>
          <a:xfrm>
            <a:off x="7481768" y="3840123"/>
            <a:ext cx="2233374" cy="2487811"/>
          </a:xfrm>
          <a:prstGeom prst="rect">
            <a:avLst/>
          </a:prstGeom>
          <a:noFill/>
          <a:ln/>
        </p:spPr>
        <p:txBody>
          <a:bodyPr wrap="square" rtlCol="0" anchor="t"/>
          <a:lstStyle/>
          <a:p>
            <a:pPr marL="0" indent="0" algn="l">
              <a:lnSpc>
                <a:spcPts val="2799"/>
              </a:lnSpc>
              <a:buNone/>
            </a:pPr>
            <a:r>
              <a:rPr lang="en-US" kern="0" spc="-35" dirty="0">
                <a:solidFill>
                  <a:srgbClr val="272525"/>
                </a:solidFill>
                <a:ea typeface="Source Sans Pro" pitchFamily="34" charset="-122"/>
                <a:cs typeface="Source Sans Pro" pitchFamily="34" charset="-120"/>
              </a:rPr>
              <a:t>Veri mühendisleri, kurumsal veri yönetişim politikalarını uygulayacak ve veri güvenliği ve mahremiyet standartlarını sağlayacaklar.</a:t>
            </a:r>
            <a:endParaRPr lang="en-US" dirty="0"/>
          </a:p>
        </p:txBody>
      </p:sp>
      <p:pic>
        <p:nvPicPr>
          <p:cNvPr id="14" name="Image 4" descr="preencoded.png"/>
          <p:cNvPicPr>
            <a:picLocks noChangeAspect="1"/>
          </p:cNvPicPr>
          <p:nvPr/>
        </p:nvPicPr>
        <p:blipFill>
          <a:blip r:embed="rId7"/>
          <a:stretch>
            <a:fillRect/>
          </a:stretch>
        </p:blipFill>
        <p:spPr>
          <a:xfrm>
            <a:off x="10048399" y="2693194"/>
            <a:ext cx="444341" cy="444341"/>
          </a:xfrm>
          <a:prstGeom prst="rect">
            <a:avLst/>
          </a:prstGeom>
        </p:spPr>
      </p:pic>
      <p:sp>
        <p:nvSpPr>
          <p:cNvPr id="15" name="Text 8"/>
          <p:cNvSpPr/>
          <p:nvPr/>
        </p:nvSpPr>
        <p:spPr>
          <a:xfrm>
            <a:off x="10048398" y="3359706"/>
            <a:ext cx="3506963" cy="694373"/>
          </a:xfrm>
          <a:prstGeom prst="rect">
            <a:avLst/>
          </a:prstGeom>
          <a:noFill/>
          <a:ln/>
        </p:spPr>
        <p:txBody>
          <a:bodyPr wrap="square" rtlCol="0" anchor="t"/>
          <a:lstStyle/>
          <a:p>
            <a:pPr marL="0" indent="0" algn="l">
              <a:lnSpc>
                <a:spcPts val="2734"/>
              </a:lnSpc>
              <a:buNone/>
            </a:pPr>
            <a:r>
              <a:rPr lang="en-US" sz="2187" b="1" kern="0" spc="-44" dirty="0">
                <a:solidFill>
                  <a:srgbClr val="0070C0"/>
                </a:solidFill>
                <a:effectLst>
                  <a:outerShdw blurRad="38100" dist="38100" dir="2700000" algn="tl">
                    <a:srgbClr val="000000">
                      <a:alpha val="43137"/>
                    </a:srgbClr>
                  </a:outerShdw>
                </a:effectLst>
                <a:latin typeface="adonis-web" pitchFamily="34" charset="0"/>
                <a:ea typeface="adonis-web" pitchFamily="34" charset="-122"/>
                <a:cs typeface="adonis-web" pitchFamily="34" charset="-120"/>
              </a:rPr>
              <a:t>Yedekleme ve Kurtarma</a:t>
            </a:r>
            <a:endParaRPr lang="en-US" sz="2187" dirty="0">
              <a:solidFill>
                <a:srgbClr val="0070C0"/>
              </a:solidFill>
              <a:effectLst>
                <a:outerShdw blurRad="38100" dist="38100" dir="2700000" algn="tl">
                  <a:srgbClr val="000000">
                    <a:alpha val="43137"/>
                  </a:srgbClr>
                </a:outerShdw>
              </a:effectLst>
            </a:endParaRPr>
          </a:p>
        </p:txBody>
      </p:sp>
      <p:sp>
        <p:nvSpPr>
          <p:cNvPr id="16" name="Text 9"/>
          <p:cNvSpPr/>
          <p:nvPr/>
        </p:nvSpPr>
        <p:spPr>
          <a:xfrm>
            <a:off x="10048399" y="3866027"/>
            <a:ext cx="2233493" cy="2487811"/>
          </a:xfrm>
          <a:prstGeom prst="rect">
            <a:avLst/>
          </a:prstGeom>
          <a:noFill/>
          <a:ln/>
        </p:spPr>
        <p:txBody>
          <a:bodyPr wrap="square" rtlCol="0" anchor="t"/>
          <a:lstStyle/>
          <a:p>
            <a:pPr marL="0" indent="0" algn="l">
              <a:lnSpc>
                <a:spcPts val="2799"/>
              </a:lnSpc>
              <a:buNone/>
            </a:pPr>
            <a:r>
              <a:rPr lang="en-US" kern="0" spc="-35" dirty="0">
                <a:solidFill>
                  <a:srgbClr val="272525"/>
                </a:solidFill>
                <a:ea typeface="Source Sans Pro" pitchFamily="34" charset="-122"/>
                <a:cs typeface="Source Sans Pro" pitchFamily="34" charset="-120"/>
              </a:rPr>
              <a:t>Veri mühendisleri, veri kayıplarını önlemek ve acil durumlarda hızlı kurtarma sağlamak için kapsamlı yedekleme ve kurtarma sistemleri tasarlayacaklar.</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10972800" y="0"/>
            <a:ext cx="3657600" cy="8229600"/>
          </a:xfrm>
          <a:prstGeom prst="rect">
            <a:avLst/>
          </a:prstGeom>
        </p:spPr>
      </p:pic>
      <p:sp>
        <p:nvSpPr>
          <p:cNvPr id="5" name="Text 1"/>
          <p:cNvSpPr/>
          <p:nvPr/>
        </p:nvSpPr>
        <p:spPr>
          <a:xfrm>
            <a:off x="2575501" y="934760"/>
            <a:ext cx="5737146" cy="694373"/>
          </a:xfrm>
          <a:prstGeom prst="rect">
            <a:avLst/>
          </a:prstGeom>
          <a:noFill/>
          <a:ln/>
        </p:spPr>
        <p:txBody>
          <a:bodyPr wrap="none" rtlCol="0" anchor="t"/>
          <a:lstStyle/>
          <a:p>
            <a:pPr marL="0" indent="0">
              <a:lnSpc>
                <a:spcPts val="5468"/>
              </a:lnSpc>
              <a:buNone/>
            </a:pPr>
            <a:r>
              <a:rPr lang="en-US" sz="4374" b="1" kern="0" spc="-87" dirty="0">
                <a:solidFill>
                  <a:srgbClr val="0070C0"/>
                </a:solidFill>
                <a:effectLst>
                  <a:outerShdw blurRad="38100" dist="38100" dir="2700000" algn="tl">
                    <a:srgbClr val="000000">
                      <a:alpha val="43137"/>
                    </a:srgbClr>
                  </a:outerShdw>
                </a:effectLst>
                <a:latin typeface="adonis-web" pitchFamily="34" charset="0"/>
                <a:ea typeface="adonis-web" pitchFamily="34" charset="-122"/>
                <a:cs typeface="adonis-web" pitchFamily="34" charset="-120"/>
              </a:rPr>
              <a:t>Veri Tabanlı Karar Verme</a:t>
            </a:r>
            <a:endParaRPr lang="en-US" sz="4374" dirty="0">
              <a:solidFill>
                <a:srgbClr val="0070C0"/>
              </a:solidFill>
              <a:effectLst>
                <a:outerShdw blurRad="38100" dist="38100" dir="2700000" algn="tl">
                  <a:srgbClr val="000000">
                    <a:alpha val="43137"/>
                  </a:srgbClr>
                </a:outerShdw>
              </a:effectLst>
            </a:endParaRPr>
          </a:p>
        </p:txBody>
      </p:sp>
      <p:pic>
        <p:nvPicPr>
          <p:cNvPr id="6" name="Image 2" descr="preencoded.png"/>
          <p:cNvPicPr>
            <a:picLocks noChangeAspect="1"/>
          </p:cNvPicPr>
          <p:nvPr/>
        </p:nvPicPr>
        <p:blipFill>
          <a:blip r:embed="rId5"/>
          <a:stretch>
            <a:fillRect/>
          </a:stretch>
        </p:blipFill>
        <p:spPr>
          <a:xfrm>
            <a:off x="833199" y="1962388"/>
            <a:ext cx="1110972" cy="1777484"/>
          </a:xfrm>
          <a:prstGeom prst="rect">
            <a:avLst/>
          </a:prstGeom>
        </p:spPr>
      </p:pic>
      <p:sp>
        <p:nvSpPr>
          <p:cNvPr id="7" name="Text 2"/>
          <p:cNvSpPr/>
          <p:nvPr/>
        </p:nvSpPr>
        <p:spPr>
          <a:xfrm>
            <a:off x="2277428" y="2184559"/>
            <a:ext cx="2777490" cy="347186"/>
          </a:xfrm>
          <a:prstGeom prst="rect">
            <a:avLst/>
          </a:prstGeom>
          <a:noFill/>
          <a:ln/>
        </p:spPr>
        <p:txBody>
          <a:bodyPr wrap="none" rtlCol="0" anchor="t"/>
          <a:lstStyle/>
          <a:p>
            <a:pPr marL="0" indent="0" algn="l">
              <a:lnSpc>
                <a:spcPts val="2734"/>
              </a:lnSpc>
              <a:buNone/>
            </a:pPr>
            <a:r>
              <a:rPr lang="en-US" sz="2187" b="1" kern="0" spc="-44" dirty="0">
                <a:solidFill>
                  <a:srgbClr val="0070C0"/>
                </a:solidFill>
                <a:effectLst>
                  <a:outerShdw blurRad="38100" dist="38100" dir="2700000" algn="tl">
                    <a:srgbClr val="000000">
                      <a:alpha val="43137"/>
                    </a:srgbClr>
                  </a:outerShdw>
                </a:effectLst>
                <a:latin typeface="adonis-web" pitchFamily="34" charset="0"/>
                <a:ea typeface="adonis-web" pitchFamily="34" charset="-122"/>
                <a:cs typeface="adonis-web" pitchFamily="34" charset="-120"/>
              </a:rPr>
              <a:t>Veri Toplama</a:t>
            </a:r>
            <a:endParaRPr lang="en-US" sz="2187" dirty="0">
              <a:solidFill>
                <a:srgbClr val="0070C0"/>
              </a:solidFill>
              <a:effectLst>
                <a:outerShdw blurRad="38100" dist="38100" dir="2700000" algn="tl">
                  <a:srgbClr val="000000">
                    <a:alpha val="43137"/>
                  </a:srgbClr>
                </a:outerShdw>
              </a:effectLst>
            </a:endParaRPr>
          </a:p>
        </p:txBody>
      </p:sp>
      <p:sp>
        <p:nvSpPr>
          <p:cNvPr id="8" name="Text 3"/>
          <p:cNvSpPr/>
          <p:nvPr/>
        </p:nvSpPr>
        <p:spPr>
          <a:xfrm>
            <a:off x="2277428" y="2664976"/>
            <a:ext cx="7862173" cy="710803"/>
          </a:xfrm>
          <a:prstGeom prst="rect">
            <a:avLst/>
          </a:prstGeom>
          <a:noFill/>
          <a:ln/>
        </p:spPr>
        <p:txBody>
          <a:bodyPr wrap="square" rtlCol="0" anchor="t"/>
          <a:lstStyle/>
          <a:p>
            <a:pPr marL="0" indent="0" algn="l">
              <a:lnSpc>
                <a:spcPts val="2799"/>
              </a:lnSpc>
              <a:buNone/>
            </a:pPr>
            <a:r>
              <a:rPr lang="en-US" kern="0" spc="-35" dirty="0">
                <a:solidFill>
                  <a:srgbClr val="272525"/>
                </a:solidFill>
                <a:ea typeface="Source Sans Pro" pitchFamily="34" charset="-122"/>
                <a:cs typeface="Source Sans Pro" pitchFamily="34" charset="-120"/>
              </a:rPr>
              <a:t>Veri mühendisleri, işletme faaliyetlerinin tüm alanlarından çeşitli veri kaynaklarını toplayacaklar.</a:t>
            </a:r>
            <a:endParaRPr lang="en-US" dirty="0"/>
          </a:p>
        </p:txBody>
      </p:sp>
      <p:pic>
        <p:nvPicPr>
          <p:cNvPr id="9" name="Image 3" descr="preencoded.png"/>
          <p:cNvPicPr>
            <a:picLocks noChangeAspect="1"/>
          </p:cNvPicPr>
          <p:nvPr/>
        </p:nvPicPr>
        <p:blipFill>
          <a:blip r:embed="rId6"/>
          <a:stretch>
            <a:fillRect/>
          </a:stretch>
        </p:blipFill>
        <p:spPr>
          <a:xfrm>
            <a:off x="833199" y="3739872"/>
            <a:ext cx="1110972" cy="1777484"/>
          </a:xfrm>
          <a:prstGeom prst="rect">
            <a:avLst/>
          </a:prstGeom>
        </p:spPr>
      </p:pic>
      <p:sp>
        <p:nvSpPr>
          <p:cNvPr id="10" name="Text 4"/>
          <p:cNvSpPr/>
          <p:nvPr/>
        </p:nvSpPr>
        <p:spPr>
          <a:xfrm>
            <a:off x="2277428" y="3962043"/>
            <a:ext cx="2777490" cy="347186"/>
          </a:xfrm>
          <a:prstGeom prst="rect">
            <a:avLst/>
          </a:prstGeom>
          <a:noFill/>
          <a:ln/>
        </p:spPr>
        <p:txBody>
          <a:bodyPr wrap="none" rtlCol="0" anchor="t"/>
          <a:lstStyle/>
          <a:p>
            <a:pPr marL="0" indent="0" algn="l">
              <a:lnSpc>
                <a:spcPts val="2734"/>
              </a:lnSpc>
              <a:buNone/>
            </a:pPr>
            <a:r>
              <a:rPr lang="en-US" sz="2187" b="1" kern="0" spc="-44" dirty="0">
                <a:solidFill>
                  <a:srgbClr val="0070C0"/>
                </a:solidFill>
                <a:effectLst>
                  <a:outerShdw blurRad="38100" dist="38100" dir="2700000" algn="tl">
                    <a:srgbClr val="000000">
                      <a:alpha val="43137"/>
                    </a:srgbClr>
                  </a:outerShdw>
                </a:effectLst>
                <a:latin typeface="adonis-web" pitchFamily="34" charset="0"/>
                <a:ea typeface="adonis-web" pitchFamily="34" charset="-122"/>
                <a:cs typeface="adonis-web" pitchFamily="34" charset="-120"/>
              </a:rPr>
              <a:t>Veri Analizi</a:t>
            </a:r>
            <a:endParaRPr lang="en-US" sz="2187" dirty="0">
              <a:solidFill>
                <a:srgbClr val="0070C0"/>
              </a:solidFill>
              <a:effectLst>
                <a:outerShdw blurRad="38100" dist="38100" dir="2700000" algn="tl">
                  <a:srgbClr val="000000">
                    <a:alpha val="43137"/>
                  </a:srgbClr>
                </a:outerShdw>
              </a:effectLst>
            </a:endParaRPr>
          </a:p>
        </p:txBody>
      </p:sp>
      <p:sp>
        <p:nvSpPr>
          <p:cNvPr id="11" name="Text 5"/>
          <p:cNvSpPr/>
          <p:nvPr/>
        </p:nvSpPr>
        <p:spPr>
          <a:xfrm>
            <a:off x="2277428" y="4442460"/>
            <a:ext cx="7862173" cy="710803"/>
          </a:xfrm>
          <a:prstGeom prst="rect">
            <a:avLst/>
          </a:prstGeom>
          <a:noFill/>
          <a:ln/>
        </p:spPr>
        <p:txBody>
          <a:bodyPr wrap="square" rtlCol="0" anchor="t"/>
          <a:lstStyle/>
          <a:p>
            <a:pPr marL="0" indent="0" algn="l">
              <a:lnSpc>
                <a:spcPts val="2799"/>
              </a:lnSpc>
              <a:buNone/>
            </a:pPr>
            <a:r>
              <a:rPr lang="en-US" kern="0" spc="-35" dirty="0">
                <a:solidFill>
                  <a:srgbClr val="272525"/>
                </a:solidFill>
                <a:ea typeface="Source Sans Pro" pitchFamily="34" charset="-122"/>
                <a:cs typeface="Source Sans Pro" pitchFamily="34" charset="-120"/>
              </a:rPr>
              <a:t>Toplanan veriler üzerinde ileri analitik teknikler kullanarak, işletmelerin ihtiyaç duyduğu içgörüler elde edilecek.</a:t>
            </a:r>
            <a:endParaRPr lang="en-US" dirty="0"/>
          </a:p>
        </p:txBody>
      </p:sp>
      <p:pic>
        <p:nvPicPr>
          <p:cNvPr id="12" name="Image 4" descr="preencoded.png"/>
          <p:cNvPicPr>
            <a:picLocks noChangeAspect="1"/>
          </p:cNvPicPr>
          <p:nvPr/>
        </p:nvPicPr>
        <p:blipFill>
          <a:blip r:embed="rId7"/>
          <a:stretch>
            <a:fillRect/>
          </a:stretch>
        </p:blipFill>
        <p:spPr>
          <a:xfrm>
            <a:off x="833199" y="5517356"/>
            <a:ext cx="1110972" cy="1777484"/>
          </a:xfrm>
          <a:prstGeom prst="rect">
            <a:avLst/>
          </a:prstGeom>
        </p:spPr>
      </p:pic>
      <p:sp>
        <p:nvSpPr>
          <p:cNvPr id="13" name="Text 6"/>
          <p:cNvSpPr/>
          <p:nvPr/>
        </p:nvSpPr>
        <p:spPr>
          <a:xfrm>
            <a:off x="2277428" y="5739527"/>
            <a:ext cx="2777490" cy="347186"/>
          </a:xfrm>
          <a:prstGeom prst="rect">
            <a:avLst/>
          </a:prstGeom>
          <a:noFill/>
          <a:ln/>
        </p:spPr>
        <p:txBody>
          <a:bodyPr wrap="none" rtlCol="0" anchor="t"/>
          <a:lstStyle/>
          <a:p>
            <a:pPr marL="0" indent="0" algn="l">
              <a:lnSpc>
                <a:spcPts val="2734"/>
              </a:lnSpc>
              <a:buNone/>
            </a:pPr>
            <a:r>
              <a:rPr lang="en-US" sz="2187" b="1" kern="0" spc="-44" dirty="0">
                <a:solidFill>
                  <a:srgbClr val="0070C0"/>
                </a:solidFill>
                <a:effectLst>
                  <a:outerShdw blurRad="38100" dist="38100" dir="2700000" algn="tl">
                    <a:srgbClr val="000000">
                      <a:alpha val="43137"/>
                    </a:srgbClr>
                  </a:outerShdw>
                </a:effectLst>
                <a:latin typeface="adonis-web" pitchFamily="34" charset="0"/>
                <a:ea typeface="adonis-web" pitchFamily="34" charset="-122"/>
                <a:cs typeface="adonis-web" pitchFamily="34" charset="-120"/>
              </a:rPr>
              <a:t>Karar Destek</a:t>
            </a:r>
            <a:endParaRPr lang="en-US" sz="2187" dirty="0">
              <a:solidFill>
                <a:srgbClr val="0070C0"/>
              </a:solidFill>
              <a:effectLst>
                <a:outerShdw blurRad="38100" dist="38100" dir="2700000" algn="tl">
                  <a:srgbClr val="000000">
                    <a:alpha val="43137"/>
                  </a:srgbClr>
                </a:outerShdw>
              </a:effectLst>
            </a:endParaRPr>
          </a:p>
        </p:txBody>
      </p:sp>
      <p:sp>
        <p:nvSpPr>
          <p:cNvPr id="14" name="Text 7"/>
          <p:cNvSpPr/>
          <p:nvPr/>
        </p:nvSpPr>
        <p:spPr>
          <a:xfrm>
            <a:off x="2277428" y="6219944"/>
            <a:ext cx="7862173" cy="355402"/>
          </a:xfrm>
          <a:prstGeom prst="rect">
            <a:avLst/>
          </a:prstGeom>
          <a:noFill/>
          <a:ln/>
        </p:spPr>
        <p:txBody>
          <a:bodyPr wrap="none" rtlCol="0" anchor="t"/>
          <a:lstStyle/>
          <a:p>
            <a:pPr marL="0" indent="0" algn="l">
              <a:lnSpc>
                <a:spcPts val="2799"/>
              </a:lnSpc>
              <a:buNone/>
            </a:pPr>
            <a:r>
              <a:rPr lang="en-US" kern="0" spc="-35" dirty="0">
                <a:solidFill>
                  <a:srgbClr val="272525"/>
                </a:solidFill>
                <a:ea typeface="Source Sans Pro" pitchFamily="34" charset="-122"/>
                <a:cs typeface="Source Sans Pro" pitchFamily="34" charset="-120"/>
              </a:rPr>
              <a:t>Analiz sonuçları, işletme yöneticilerine veri tabanlı kararlar almalarında yardımcı olacak.</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3757059" y="1336476"/>
            <a:ext cx="6311860" cy="694373"/>
          </a:xfrm>
          <a:prstGeom prst="rect">
            <a:avLst/>
          </a:prstGeom>
          <a:noFill/>
          <a:ln/>
        </p:spPr>
        <p:txBody>
          <a:bodyPr wrap="none" rtlCol="0" anchor="t"/>
          <a:lstStyle/>
          <a:p>
            <a:pPr marL="0" indent="0">
              <a:lnSpc>
                <a:spcPts val="5468"/>
              </a:lnSpc>
              <a:buNone/>
            </a:pPr>
            <a:r>
              <a:rPr lang="en-US" sz="4374" b="1" kern="0" spc="-87" dirty="0">
                <a:solidFill>
                  <a:srgbClr val="0070C0"/>
                </a:solidFill>
                <a:effectLst>
                  <a:outerShdw blurRad="38100" dist="38100" dir="2700000" algn="tl">
                    <a:srgbClr val="000000">
                      <a:alpha val="43137"/>
                    </a:srgbClr>
                  </a:outerShdw>
                </a:effectLst>
                <a:ea typeface="adonis-web" pitchFamily="34" charset="-122"/>
                <a:cs typeface="adonis-web" pitchFamily="34" charset="-120"/>
              </a:rPr>
              <a:t>Veri Kültürü ve Yetkinlikleri</a:t>
            </a:r>
            <a:endParaRPr lang="en-US" sz="4374" dirty="0">
              <a:solidFill>
                <a:srgbClr val="0070C0"/>
              </a:solidFill>
              <a:effectLst>
                <a:outerShdw blurRad="38100" dist="38100" dir="2700000" algn="tl">
                  <a:srgbClr val="000000">
                    <a:alpha val="43137"/>
                  </a:srgbClr>
                </a:outerShdw>
              </a:effectLst>
            </a:endParaRPr>
          </a:p>
        </p:txBody>
      </p:sp>
      <p:sp>
        <p:nvSpPr>
          <p:cNvPr id="5" name="Text 2"/>
          <p:cNvSpPr/>
          <p:nvPr/>
        </p:nvSpPr>
        <p:spPr>
          <a:xfrm>
            <a:off x="2348389" y="2933462"/>
            <a:ext cx="2777490" cy="347186"/>
          </a:xfrm>
          <a:prstGeom prst="rect">
            <a:avLst/>
          </a:prstGeom>
          <a:noFill/>
          <a:ln/>
        </p:spPr>
        <p:txBody>
          <a:bodyPr wrap="none" rtlCol="0" anchor="t"/>
          <a:lstStyle/>
          <a:p>
            <a:pPr marL="0" indent="0">
              <a:lnSpc>
                <a:spcPts val="2734"/>
              </a:lnSpc>
              <a:buNone/>
            </a:pPr>
            <a:r>
              <a:rPr lang="en-US" sz="2187" b="1" kern="0" spc="-44" dirty="0">
                <a:solidFill>
                  <a:srgbClr val="0070C0"/>
                </a:solidFill>
                <a:effectLst>
                  <a:outerShdw blurRad="38100" dist="38100" dir="2700000" algn="tl">
                    <a:srgbClr val="000000">
                      <a:alpha val="43137"/>
                    </a:srgbClr>
                  </a:outerShdw>
                </a:effectLst>
                <a:ea typeface="adonis-web" pitchFamily="34" charset="-122"/>
                <a:cs typeface="adonis-web" pitchFamily="34" charset="-120"/>
              </a:rPr>
              <a:t>Teknik Beceriler</a:t>
            </a:r>
            <a:endParaRPr lang="en-US" sz="2187" dirty="0">
              <a:solidFill>
                <a:srgbClr val="0070C0"/>
              </a:solidFill>
              <a:effectLst>
                <a:outerShdw blurRad="38100" dist="38100" dir="2700000" algn="tl">
                  <a:srgbClr val="000000">
                    <a:alpha val="43137"/>
                  </a:srgbClr>
                </a:outerShdw>
              </a:effectLst>
            </a:endParaRPr>
          </a:p>
        </p:txBody>
      </p:sp>
      <p:sp>
        <p:nvSpPr>
          <p:cNvPr id="6" name="Text 3"/>
          <p:cNvSpPr/>
          <p:nvPr/>
        </p:nvSpPr>
        <p:spPr>
          <a:xfrm>
            <a:off x="2348389" y="3502819"/>
            <a:ext cx="2949416" cy="2843213"/>
          </a:xfrm>
          <a:prstGeom prst="rect">
            <a:avLst/>
          </a:prstGeom>
          <a:noFill/>
          <a:ln/>
        </p:spPr>
        <p:txBody>
          <a:bodyPr wrap="square" rtlCol="0" anchor="t"/>
          <a:lstStyle/>
          <a:p>
            <a:pPr marL="0" indent="0">
              <a:lnSpc>
                <a:spcPts val="2799"/>
              </a:lnSpc>
              <a:buNone/>
            </a:pPr>
            <a:r>
              <a:rPr lang="en-US" sz="2000" kern="0" spc="-35" dirty="0">
                <a:solidFill>
                  <a:srgbClr val="272525"/>
                </a:solidFill>
                <a:ea typeface="Source Sans Pro" pitchFamily="34" charset="-122"/>
                <a:cs typeface="Source Sans Pro" pitchFamily="34" charset="-120"/>
              </a:rPr>
              <a:t>Veri mühendisleri, programlama, veri modelleme, veri analizi, makine öğrenmesi, bulut bilişim ve sistem tasarımı gibi teknik becerilere sahip olmalıdır. Bu beceriler, onları veri çözümlerini oluşturmak ve uygulamak için donanımlı kılar.</a:t>
            </a:r>
            <a:endParaRPr lang="en-US" sz="2000" dirty="0"/>
          </a:p>
        </p:txBody>
      </p:sp>
      <p:sp>
        <p:nvSpPr>
          <p:cNvPr id="7" name="Text 4"/>
          <p:cNvSpPr/>
          <p:nvPr/>
        </p:nvSpPr>
        <p:spPr>
          <a:xfrm>
            <a:off x="5847398" y="2933462"/>
            <a:ext cx="2777490" cy="347186"/>
          </a:xfrm>
          <a:prstGeom prst="rect">
            <a:avLst/>
          </a:prstGeom>
          <a:noFill/>
          <a:ln/>
        </p:spPr>
        <p:txBody>
          <a:bodyPr wrap="none" rtlCol="0" anchor="t"/>
          <a:lstStyle/>
          <a:p>
            <a:pPr marL="0" indent="0">
              <a:lnSpc>
                <a:spcPts val="2734"/>
              </a:lnSpc>
              <a:buNone/>
            </a:pPr>
            <a:r>
              <a:rPr lang="en-US" sz="2187" b="1" kern="0" spc="-44" dirty="0">
                <a:solidFill>
                  <a:srgbClr val="0070C0"/>
                </a:solidFill>
                <a:effectLst>
                  <a:outerShdw blurRad="38100" dist="38100" dir="2700000" algn="tl">
                    <a:srgbClr val="000000">
                      <a:alpha val="43137"/>
                    </a:srgbClr>
                  </a:outerShdw>
                </a:effectLst>
                <a:ea typeface="adonis-web" pitchFamily="34" charset="-122"/>
                <a:cs typeface="adonis-web" pitchFamily="34" charset="-120"/>
              </a:rPr>
              <a:t>Analitik Düşünme</a:t>
            </a:r>
            <a:endParaRPr lang="en-US" sz="2187" dirty="0">
              <a:solidFill>
                <a:srgbClr val="0070C0"/>
              </a:solidFill>
              <a:effectLst>
                <a:outerShdw blurRad="38100" dist="38100" dir="2700000" algn="tl">
                  <a:srgbClr val="000000">
                    <a:alpha val="43137"/>
                  </a:srgbClr>
                </a:outerShdw>
              </a:effectLst>
            </a:endParaRPr>
          </a:p>
        </p:txBody>
      </p:sp>
      <p:sp>
        <p:nvSpPr>
          <p:cNvPr id="8" name="Text 5"/>
          <p:cNvSpPr/>
          <p:nvPr/>
        </p:nvSpPr>
        <p:spPr>
          <a:xfrm>
            <a:off x="5847398" y="3502819"/>
            <a:ext cx="2949416" cy="2487811"/>
          </a:xfrm>
          <a:prstGeom prst="rect">
            <a:avLst/>
          </a:prstGeom>
          <a:noFill/>
          <a:ln/>
        </p:spPr>
        <p:txBody>
          <a:bodyPr wrap="square" rtlCol="0" anchor="t"/>
          <a:lstStyle/>
          <a:p>
            <a:pPr marL="0" indent="0">
              <a:lnSpc>
                <a:spcPts val="2799"/>
              </a:lnSpc>
              <a:buNone/>
            </a:pPr>
            <a:r>
              <a:rPr lang="en-US" sz="2000" kern="0" spc="-35" dirty="0">
                <a:solidFill>
                  <a:srgbClr val="272525"/>
                </a:solidFill>
                <a:ea typeface="Source Sans Pro" pitchFamily="34" charset="-122"/>
                <a:cs typeface="Source Sans Pro" pitchFamily="34" charset="-120"/>
              </a:rPr>
              <a:t>Veri mühendisleri, karmaşık problemleri çözme, verileri yorumlama ve işletme ihtiyaçlarına yönelik içgörüler elde etme becerisine sahip olmalıdır. Bu sayede, işletme kararlarını destekleyebilirler.</a:t>
            </a:r>
            <a:endParaRPr lang="en-US" sz="2000" dirty="0"/>
          </a:p>
        </p:txBody>
      </p:sp>
      <p:sp>
        <p:nvSpPr>
          <p:cNvPr id="9" name="Text 6"/>
          <p:cNvSpPr/>
          <p:nvPr/>
        </p:nvSpPr>
        <p:spPr>
          <a:xfrm>
            <a:off x="9346406" y="2933462"/>
            <a:ext cx="2777490" cy="347186"/>
          </a:xfrm>
          <a:prstGeom prst="rect">
            <a:avLst/>
          </a:prstGeom>
          <a:noFill/>
          <a:ln/>
        </p:spPr>
        <p:txBody>
          <a:bodyPr wrap="none" rtlCol="0" anchor="t"/>
          <a:lstStyle/>
          <a:p>
            <a:pPr marL="0" indent="0">
              <a:lnSpc>
                <a:spcPts val="2734"/>
              </a:lnSpc>
              <a:buNone/>
            </a:pPr>
            <a:r>
              <a:rPr lang="en-US" sz="2187" b="1" kern="0" spc="-44" dirty="0">
                <a:solidFill>
                  <a:srgbClr val="0070C0"/>
                </a:solidFill>
                <a:effectLst>
                  <a:outerShdw blurRad="38100" dist="38100" dir="2700000" algn="tl">
                    <a:srgbClr val="000000">
                      <a:alpha val="43137"/>
                    </a:srgbClr>
                  </a:outerShdw>
                </a:effectLst>
                <a:ea typeface="adonis-web" pitchFamily="34" charset="-122"/>
                <a:cs typeface="adonis-web" pitchFamily="34" charset="-120"/>
              </a:rPr>
              <a:t>İletişim ve Yönetim</a:t>
            </a:r>
            <a:endParaRPr lang="en-US" sz="2187" dirty="0">
              <a:solidFill>
                <a:srgbClr val="0070C0"/>
              </a:solidFill>
              <a:effectLst>
                <a:outerShdw blurRad="38100" dist="38100" dir="2700000" algn="tl">
                  <a:srgbClr val="000000">
                    <a:alpha val="43137"/>
                  </a:srgbClr>
                </a:outerShdw>
              </a:effectLst>
            </a:endParaRPr>
          </a:p>
        </p:txBody>
      </p:sp>
      <p:sp>
        <p:nvSpPr>
          <p:cNvPr id="10" name="Text 7"/>
          <p:cNvSpPr/>
          <p:nvPr/>
        </p:nvSpPr>
        <p:spPr>
          <a:xfrm>
            <a:off x="9346406" y="3502819"/>
            <a:ext cx="2949416" cy="2132409"/>
          </a:xfrm>
          <a:prstGeom prst="rect">
            <a:avLst/>
          </a:prstGeom>
          <a:noFill/>
          <a:ln/>
        </p:spPr>
        <p:txBody>
          <a:bodyPr wrap="square" rtlCol="0" anchor="t"/>
          <a:lstStyle/>
          <a:p>
            <a:pPr marL="0" indent="0">
              <a:lnSpc>
                <a:spcPts val="2799"/>
              </a:lnSpc>
              <a:buNone/>
            </a:pPr>
            <a:r>
              <a:rPr lang="en-US" sz="2000" kern="0" spc="-35" dirty="0">
                <a:solidFill>
                  <a:srgbClr val="272525"/>
                </a:solidFill>
                <a:ea typeface="Source Sans Pro" pitchFamily="34" charset="-122"/>
                <a:cs typeface="Source Sans Pro" pitchFamily="34" charset="-120"/>
              </a:rPr>
              <a:t>Veri mühendisleri, paydaşlarla etkili bir şekilde iletişim kurabilmeli ve projeleri yönetebilmelidir. Bu beceriler, veri çözümlerinin başarılı bir şekilde uygulanmasını sağlar.</a:t>
            </a: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3311604" y="1334530"/>
            <a:ext cx="8970288" cy="694373"/>
          </a:xfrm>
          <a:prstGeom prst="rect">
            <a:avLst/>
          </a:prstGeom>
          <a:noFill/>
          <a:ln/>
        </p:spPr>
        <p:txBody>
          <a:bodyPr wrap="none" rtlCol="0" anchor="t"/>
          <a:lstStyle/>
          <a:p>
            <a:pPr marL="0" indent="0">
              <a:lnSpc>
                <a:spcPts val="5468"/>
              </a:lnSpc>
              <a:buNone/>
            </a:pPr>
            <a:r>
              <a:rPr lang="en-US" sz="3600" b="1" kern="0" spc="-87" dirty="0">
                <a:solidFill>
                  <a:schemeClr val="accent5">
                    <a:lumMod val="75000"/>
                  </a:schemeClr>
                </a:solidFill>
                <a:effectLst>
                  <a:outerShdw blurRad="38100" dist="38100" dir="2700000" algn="tl">
                    <a:srgbClr val="000000">
                      <a:alpha val="43137"/>
                    </a:srgbClr>
                  </a:outerShdw>
                </a:effectLst>
                <a:latin typeface="adonis-web" pitchFamily="34" charset="0"/>
                <a:ea typeface="adonis-web" pitchFamily="34" charset="-122"/>
                <a:cs typeface="adonis-web" pitchFamily="34" charset="-120"/>
              </a:rPr>
              <a:t>Veri Mühendisliğinde Kariyer Fırsatları</a:t>
            </a:r>
            <a:endParaRPr lang="en-US" sz="3600" dirty="0">
              <a:solidFill>
                <a:schemeClr val="accent5">
                  <a:lumMod val="75000"/>
                </a:schemeClr>
              </a:solidFill>
              <a:effectLst>
                <a:outerShdw blurRad="38100" dist="38100" dir="2700000" algn="tl">
                  <a:srgbClr val="000000">
                    <a:alpha val="43137"/>
                  </a:srgbClr>
                </a:outerShdw>
              </a:effectLst>
            </a:endParaRPr>
          </a:p>
        </p:txBody>
      </p:sp>
      <p:sp>
        <p:nvSpPr>
          <p:cNvPr id="5" name="Shape 2"/>
          <p:cNvSpPr/>
          <p:nvPr/>
        </p:nvSpPr>
        <p:spPr>
          <a:xfrm>
            <a:off x="2348389" y="3365421"/>
            <a:ext cx="9933503" cy="2637353"/>
          </a:xfrm>
          <a:prstGeom prst="roundRect">
            <a:avLst>
              <a:gd name="adj" fmla="val 3791"/>
            </a:avLst>
          </a:prstGeom>
          <a:noFill/>
          <a:ln w="7620">
            <a:solidFill>
              <a:srgbClr val="000000">
                <a:alpha val="8000"/>
              </a:srgbClr>
            </a:solidFill>
            <a:prstDash val="solid"/>
          </a:ln>
        </p:spPr>
      </p:sp>
      <p:sp>
        <p:nvSpPr>
          <p:cNvPr id="6" name="Shape 3"/>
          <p:cNvSpPr/>
          <p:nvPr/>
        </p:nvSpPr>
        <p:spPr>
          <a:xfrm>
            <a:off x="2356009" y="3373041"/>
            <a:ext cx="9917192" cy="637103"/>
          </a:xfrm>
          <a:prstGeom prst="rect">
            <a:avLst/>
          </a:prstGeom>
          <a:solidFill>
            <a:srgbClr val="FFFFFF">
              <a:alpha val="4000"/>
            </a:srgbClr>
          </a:solidFill>
          <a:ln/>
        </p:spPr>
      </p:sp>
      <p:sp>
        <p:nvSpPr>
          <p:cNvPr id="7" name="Text 4"/>
          <p:cNvSpPr/>
          <p:nvPr/>
        </p:nvSpPr>
        <p:spPr>
          <a:xfrm>
            <a:off x="2579489" y="3513892"/>
            <a:ext cx="2857143" cy="355402"/>
          </a:xfrm>
          <a:prstGeom prst="rect">
            <a:avLst/>
          </a:prstGeom>
          <a:noFill/>
          <a:ln/>
        </p:spPr>
        <p:txBody>
          <a:bodyPr wrap="none" rtlCol="0" anchor="t"/>
          <a:lstStyle/>
          <a:p>
            <a:pPr marL="0" indent="0">
              <a:lnSpc>
                <a:spcPts val="2799"/>
              </a:lnSpc>
              <a:buNone/>
            </a:pPr>
            <a:r>
              <a:rPr lang="en-US" sz="2000" b="1" kern="0" spc="-35" dirty="0">
                <a:solidFill>
                  <a:srgbClr val="0070C0"/>
                </a:solidFill>
                <a:ea typeface="Source Sans Pro" pitchFamily="34" charset="-122"/>
                <a:cs typeface="Source Sans Pro" pitchFamily="34" charset="-120"/>
              </a:rPr>
              <a:t>Veri Mimarı</a:t>
            </a:r>
            <a:endParaRPr lang="en-US" sz="2000" b="1" dirty="0">
              <a:solidFill>
                <a:srgbClr val="0070C0"/>
              </a:solidFill>
            </a:endParaRPr>
          </a:p>
        </p:txBody>
      </p:sp>
      <p:sp>
        <p:nvSpPr>
          <p:cNvPr id="8" name="Text 5"/>
          <p:cNvSpPr/>
          <p:nvPr/>
        </p:nvSpPr>
        <p:spPr>
          <a:xfrm>
            <a:off x="5604382" y="3476821"/>
            <a:ext cx="2853333" cy="355402"/>
          </a:xfrm>
          <a:prstGeom prst="rect">
            <a:avLst/>
          </a:prstGeom>
          <a:noFill/>
          <a:ln/>
        </p:spPr>
        <p:txBody>
          <a:bodyPr wrap="none" rtlCol="0" anchor="t"/>
          <a:lstStyle/>
          <a:p>
            <a:pPr marL="0" indent="0">
              <a:lnSpc>
                <a:spcPts val="2799"/>
              </a:lnSpc>
              <a:buNone/>
            </a:pPr>
            <a:r>
              <a:rPr lang="en-US" sz="1750" kern="0" spc="-35" dirty="0">
                <a:solidFill>
                  <a:schemeClr val="accent4">
                    <a:lumMod val="50000"/>
                  </a:schemeClr>
                </a:solidFill>
                <a:latin typeface="Source Sans Pro" pitchFamily="34" charset="0"/>
                <a:ea typeface="Source Sans Pro" pitchFamily="34" charset="-122"/>
                <a:cs typeface="Source Sans Pro" pitchFamily="34" charset="-120"/>
              </a:rPr>
              <a:t>Veri Platformu Geliştirici</a:t>
            </a:r>
            <a:endParaRPr lang="en-US" sz="1750" dirty="0">
              <a:solidFill>
                <a:schemeClr val="accent4">
                  <a:lumMod val="50000"/>
                </a:schemeClr>
              </a:solidFill>
            </a:endParaRPr>
          </a:p>
        </p:txBody>
      </p:sp>
      <p:sp>
        <p:nvSpPr>
          <p:cNvPr id="9" name="Text 6"/>
          <p:cNvSpPr/>
          <p:nvPr/>
        </p:nvSpPr>
        <p:spPr>
          <a:xfrm>
            <a:off x="9193887" y="3513892"/>
            <a:ext cx="2857143" cy="355402"/>
          </a:xfrm>
          <a:prstGeom prst="rect">
            <a:avLst/>
          </a:prstGeom>
          <a:noFill/>
          <a:ln/>
        </p:spPr>
        <p:txBody>
          <a:bodyPr wrap="none" rtlCol="0" anchor="t"/>
          <a:lstStyle/>
          <a:p>
            <a:pPr marL="0" indent="0">
              <a:lnSpc>
                <a:spcPts val="2799"/>
              </a:lnSpc>
              <a:buNone/>
            </a:pPr>
            <a:r>
              <a:rPr lang="en-US" sz="1750" kern="0" spc="-35" dirty="0">
                <a:solidFill>
                  <a:schemeClr val="bg2">
                    <a:lumMod val="25000"/>
                  </a:schemeClr>
                </a:solidFill>
                <a:latin typeface="Source Sans Pro" pitchFamily="34" charset="0"/>
                <a:ea typeface="Source Sans Pro" pitchFamily="34" charset="-122"/>
                <a:cs typeface="Source Sans Pro" pitchFamily="34" charset="-120"/>
              </a:rPr>
              <a:t>Veri Operasyonları Uzmanı</a:t>
            </a:r>
            <a:endParaRPr lang="en-US" sz="1750" dirty="0">
              <a:solidFill>
                <a:schemeClr val="bg2">
                  <a:lumMod val="25000"/>
                </a:schemeClr>
              </a:solidFill>
            </a:endParaRPr>
          </a:p>
        </p:txBody>
      </p:sp>
      <p:sp>
        <p:nvSpPr>
          <p:cNvPr id="10" name="Shape 7"/>
          <p:cNvSpPr/>
          <p:nvPr/>
        </p:nvSpPr>
        <p:spPr>
          <a:xfrm>
            <a:off x="2356009" y="4010144"/>
            <a:ext cx="9917192" cy="992505"/>
          </a:xfrm>
          <a:prstGeom prst="rect">
            <a:avLst/>
          </a:prstGeom>
          <a:solidFill>
            <a:srgbClr val="000000">
              <a:alpha val="4000"/>
            </a:srgbClr>
          </a:solidFill>
          <a:ln/>
        </p:spPr>
      </p:sp>
      <p:sp>
        <p:nvSpPr>
          <p:cNvPr id="11" name="Text 8"/>
          <p:cNvSpPr/>
          <p:nvPr/>
        </p:nvSpPr>
        <p:spPr>
          <a:xfrm>
            <a:off x="2579489" y="4299279"/>
            <a:ext cx="2857143" cy="355402"/>
          </a:xfrm>
          <a:prstGeom prst="rect">
            <a:avLst/>
          </a:prstGeom>
          <a:noFill/>
          <a:ln/>
        </p:spPr>
        <p:txBody>
          <a:bodyPr wrap="none" rtlCol="0" anchor="t"/>
          <a:lstStyle/>
          <a:p>
            <a:pPr marL="0" indent="0">
              <a:lnSpc>
                <a:spcPts val="2799"/>
              </a:lnSpc>
              <a:buNone/>
            </a:pPr>
            <a:r>
              <a:rPr lang="en-US" sz="2000" b="1" kern="0" spc="-35" dirty="0">
                <a:solidFill>
                  <a:srgbClr val="0070C0"/>
                </a:solidFill>
                <a:ea typeface="Source Sans Pro" pitchFamily="34" charset="-122"/>
                <a:cs typeface="Source Sans Pro" pitchFamily="34" charset="-120"/>
              </a:rPr>
              <a:t>Veri Analisti</a:t>
            </a:r>
            <a:endParaRPr lang="en-US" sz="2000" b="1" dirty="0">
              <a:solidFill>
                <a:srgbClr val="0070C0"/>
              </a:solidFill>
            </a:endParaRPr>
          </a:p>
        </p:txBody>
      </p:sp>
      <p:sp>
        <p:nvSpPr>
          <p:cNvPr id="12" name="Text 9"/>
          <p:cNvSpPr/>
          <p:nvPr/>
        </p:nvSpPr>
        <p:spPr>
          <a:xfrm>
            <a:off x="5604382" y="4299279"/>
            <a:ext cx="2853333" cy="355402"/>
          </a:xfrm>
          <a:prstGeom prst="rect">
            <a:avLst/>
          </a:prstGeom>
          <a:noFill/>
          <a:ln/>
        </p:spPr>
        <p:txBody>
          <a:bodyPr wrap="none" rtlCol="0" anchor="t"/>
          <a:lstStyle/>
          <a:p>
            <a:pPr marL="0" indent="0">
              <a:lnSpc>
                <a:spcPts val="2799"/>
              </a:lnSpc>
              <a:buNone/>
            </a:pPr>
            <a:r>
              <a:rPr lang="en-US" sz="1750" kern="0" spc="-35" dirty="0">
                <a:solidFill>
                  <a:schemeClr val="accent4">
                    <a:lumMod val="50000"/>
                  </a:schemeClr>
                </a:solidFill>
                <a:latin typeface="Source Sans Pro" pitchFamily="34" charset="0"/>
                <a:ea typeface="Source Sans Pro" pitchFamily="34" charset="-122"/>
                <a:cs typeface="Source Sans Pro" pitchFamily="34" charset="-120"/>
              </a:rPr>
              <a:t>Makine Öğrenmesi Mühendisi</a:t>
            </a:r>
            <a:endParaRPr lang="en-US" sz="1750" dirty="0">
              <a:solidFill>
                <a:schemeClr val="accent4">
                  <a:lumMod val="50000"/>
                </a:schemeClr>
              </a:solidFill>
            </a:endParaRPr>
          </a:p>
        </p:txBody>
      </p:sp>
      <p:sp>
        <p:nvSpPr>
          <p:cNvPr id="13" name="Text 10"/>
          <p:cNvSpPr/>
          <p:nvPr/>
        </p:nvSpPr>
        <p:spPr>
          <a:xfrm>
            <a:off x="9193887" y="4150995"/>
            <a:ext cx="2857143" cy="710803"/>
          </a:xfrm>
          <a:prstGeom prst="rect">
            <a:avLst/>
          </a:prstGeom>
          <a:noFill/>
          <a:ln/>
        </p:spPr>
        <p:txBody>
          <a:bodyPr wrap="square" rtlCol="0" anchor="t"/>
          <a:lstStyle/>
          <a:p>
            <a:pPr marL="0" indent="0">
              <a:lnSpc>
                <a:spcPts val="2799"/>
              </a:lnSpc>
              <a:buNone/>
            </a:pPr>
            <a:r>
              <a:rPr lang="en-US" sz="1750" kern="0" spc="-35" dirty="0">
                <a:solidFill>
                  <a:schemeClr val="bg2">
                    <a:lumMod val="25000"/>
                  </a:schemeClr>
                </a:solidFill>
                <a:latin typeface="Source Sans Pro" pitchFamily="34" charset="0"/>
                <a:ea typeface="Source Sans Pro" pitchFamily="34" charset="-122"/>
                <a:cs typeface="Source Sans Pro" pitchFamily="34" charset="-120"/>
              </a:rPr>
              <a:t>Gerçek Zamanlı Veri İşleme Uzmanı</a:t>
            </a:r>
            <a:endParaRPr lang="en-US" sz="1750" dirty="0">
              <a:solidFill>
                <a:schemeClr val="bg2">
                  <a:lumMod val="25000"/>
                </a:schemeClr>
              </a:solidFill>
            </a:endParaRPr>
          </a:p>
        </p:txBody>
      </p:sp>
      <p:sp>
        <p:nvSpPr>
          <p:cNvPr id="14" name="Shape 11"/>
          <p:cNvSpPr/>
          <p:nvPr/>
        </p:nvSpPr>
        <p:spPr>
          <a:xfrm>
            <a:off x="2356009" y="5002649"/>
            <a:ext cx="9917192" cy="992505"/>
          </a:xfrm>
          <a:prstGeom prst="rect">
            <a:avLst/>
          </a:prstGeom>
          <a:solidFill>
            <a:srgbClr val="FFFFFF">
              <a:alpha val="4000"/>
            </a:srgbClr>
          </a:solidFill>
          <a:ln/>
        </p:spPr>
      </p:sp>
      <p:sp>
        <p:nvSpPr>
          <p:cNvPr id="15" name="Text 12"/>
          <p:cNvSpPr/>
          <p:nvPr/>
        </p:nvSpPr>
        <p:spPr>
          <a:xfrm>
            <a:off x="2579489" y="5291784"/>
            <a:ext cx="2857143" cy="355402"/>
          </a:xfrm>
          <a:prstGeom prst="rect">
            <a:avLst/>
          </a:prstGeom>
          <a:noFill/>
          <a:ln/>
        </p:spPr>
        <p:txBody>
          <a:bodyPr wrap="none" rtlCol="0" anchor="t"/>
          <a:lstStyle/>
          <a:p>
            <a:pPr marL="0" indent="0">
              <a:lnSpc>
                <a:spcPts val="2799"/>
              </a:lnSpc>
              <a:buNone/>
            </a:pPr>
            <a:r>
              <a:rPr lang="en-US" sz="2000" b="1" kern="0" spc="-35" dirty="0">
                <a:solidFill>
                  <a:srgbClr val="0070C0"/>
                </a:solidFill>
                <a:ea typeface="Source Sans Pro" pitchFamily="34" charset="-122"/>
                <a:cs typeface="Source Sans Pro" pitchFamily="34" charset="-120"/>
              </a:rPr>
              <a:t>Büyük Veri Mühendisi</a:t>
            </a:r>
            <a:endParaRPr lang="en-US" sz="2000" b="1" dirty="0">
              <a:solidFill>
                <a:srgbClr val="0070C0"/>
              </a:solidFill>
            </a:endParaRPr>
          </a:p>
        </p:txBody>
      </p:sp>
      <p:sp>
        <p:nvSpPr>
          <p:cNvPr id="16" name="Text 13"/>
          <p:cNvSpPr/>
          <p:nvPr/>
        </p:nvSpPr>
        <p:spPr>
          <a:xfrm>
            <a:off x="5604382" y="5328855"/>
            <a:ext cx="2853333" cy="355402"/>
          </a:xfrm>
          <a:prstGeom prst="rect">
            <a:avLst/>
          </a:prstGeom>
          <a:noFill/>
          <a:ln/>
        </p:spPr>
        <p:txBody>
          <a:bodyPr wrap="none" rtlCol="0" anchor="t"/>
          <a:lstStyle/>
          <a:p>
            <a:pPr marL="0" indent="0">
              <a:lnSpc>
                <a:spcPts val="2799"/>
              </a:lnSpc>
              <a:buNone/>
            </a:pPr>
            <a:r>
              <a:rPr lang="en-US" sz="1750" kern="0" spc="-35" dirty="0">
                <a:solidFill>
                  <a:schemeClr val="accent4">
                    <a:lumMod val="50000"/>
                  </a:schemeClr>
                </a:solidFill>
                <a:latin typeface="Source Sans Pro" pitchFamily="34" charset="0"/>
                <a:ea typeface="Source Sans Pro" pitchFamily="34" charset="-122"/>
                <a:cs typeface="Source Sans Pro" pitchFamily="34" charset="-120"/>
              </a:rPr>
              <a:t>IoT Veri Mühendisi</a:t>
            </a:r>
            <a:endParaRPr lang="en-US" sz="1750" dirty="0">
              <a:solidFill>
                <a:schemeClr val="accent4">
                  <a:lumMod val="50000"/>
                </a:schemeClr>
              </a:solidFill>
            </a:endParaRPr>
          </a:p>
        </p:txBody>
      </p:sp>
      <p:sp>
        <p:nvSpPr>
          <p:cNvPr id="17" name="Text 14"/>
          <p:cNvSpPr/>
          <p:nvPr/>
        </p:nvSpPr>
        <p:spPr>
          <a:xfrm>
            <a:off x="9193887" y="5143500"/>
            <a:ext cx="2857143" cy="710803"/>
          </a:xfrm>
          <a:prstGeom prst="rect">
            <a:avLst/>
          </a:prstGeom>
          <a:noFill/>
          <a:ln/>
        </p:spPr>
        <p:txBody>
          <a:bodyPr wrap="square" rtlCol="0" anchor="t"/>
          <a:lstStyle/>
          <a:p>
            <a:pPr marL="0" indent="0">
              <a:lnSpc>
                <a:spcPts val="2799"/>
              </a:lnSpc>
              <a:buNone/>
            </a:pPr>
            <a:r>
              <a:rPr lang="en-US" sz="1750" kern="0" spc="-35" dirty="0">
                <a:solidFill>
                  <a:schemeClr val="bg2">
                    <a:lumMod val="25000"/>
                  </a:schemeClr>
                </a:solidFill>
                <a:latin typeface="Source Sans Pro" pitchFamily="34" charset="0"/>
                <a:ea typeface="Source Sans Pro" pitchFamily="34" charset="-122"/>
                <a:cs typeface="Source Sans Pro" pitchFamily="34" charset="-120"/>
              </a:rPr>
              <a:t>Veri Güvenliği ve Mahremiyeti Uzmanı</a:t>
            </a:r>
            <a:endParaRPr lang="en-US" sz="1750" dirty="0">
              <a:solidFill>
                <a:schemeClr val="bg2">
                  <a:lumMod val="25000"/>
                </a:schemeClr>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835</Words>
  <Application>Microsoft Office PowerPoint</Application>
  <PresentationFormat>Özel</PresentationFormat>
  <Paragraphs>88</Paragraphs>
  <Slides>11</Slides>
  <Notes>10</Notes>
  <HiddenSlides>0</HiddenSlides>
  <MMClips>0</MMClips>
  <ScaleCrop>false</ScaleCrop>
  <HeadingPairs>
    <vt:vector size="4" baseType="variant">
      <vt:variant>
        <vt:lpstr>Tema</vt:lpstr>
      </vt:variant>
      <vt:variant>
        <vt:i4>1</vt:i4>
      </vt:variant>
      <vt:variant>
        <vt:lpstr>Slayt Başlıkları</vt:lpstr>
      </vt:variant>
      <vt:variant>
        <vt:i4>11</vt:i4>
      </vt:variant>
    </vt:vector>
  </HeadingPairs>
  <TitlesOfParts>
    <vt:vector size="12" baseType="lpstr">
      <vt:lpstr>Office Theme</vt:lpstr>
      <vt:lpstr>Slayt 1</vt:lpstr>
      <vt:lpstr>Slayt 2</vt:lpstr>
      <vt:lpstr>Slayt 3</vt:lpstr>
      <vt:lpstr>Slayt 4</vt:lpstr>
      <vt:lpstr>Slayt 5</vt:lpstr>
      <vt:lpstr>Slayt 6</vt:lpstr>
      <vt:lpstr>Slayt 7</vt:lpstr>
      <vt:lpstr>Slayt 8</vt:lpstr>
      <vt:lpstr>Slayt 9</vt:lpstr>
      <vt:lpstr>Slayt 10</vt:lpstr>
      <vt:lpstr>Slayt 11</vt:lpstr>
    </vt:vector>
  </TitlesOfParts>
  <Company>PptxGenJS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YYurtaY2024</dc:creator>
  <cp:keywords>YYurtaY</cp:keywords>
  <cp:lastModifiedBy>bbf</cp:lastModifiedBy>
  <cp:revision>4</cp:revision>
  <dcterms:created xsi:type="dcterms:W3CDTF">2024-04-07T10:53:34Z</dcterms:created>
  <dcterms:modified xsi:type="dcterms:W3CDTF">2024-05-12T20:48:01Z</dcterms:modified>
</cp:coreProperties>
</file>