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11"/>
    <p:restoredTop sz="94610"/>
  </p:normalViewPr>
  <p:slideViewPr>
    <p:cSldViewPr snapToGrid="0" snapToObjects="1">
      <p:cViewPr varScale="1">
        <p:scale>
          <a:sx n="77" d="100"/>
          <a:sy n="77" d="100"/>
        </p:scale>
        <p:origin x="-348" y="-102"/>
      </p:cViewPr>
      <p:guideLst>
        <p:guide orient="horz" pos="2592"/>
        <p:guide pos="460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10</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extLst>
      <p:ext uri="{BB962C8B-B14F-4D97-AF65-F5344CB8AC3E}">
        <p14:creationId xmlns:p14="http://schemas.microsoft.com/office/powerpoint/2010/main" xmlns=""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1309816"/>
            <a:ext cx="7477601" cy="2667215"/>
          </a:xfrm>
          <a:prstGeom prst="rect">
            <a:avLst/>
          </a:prstGeom>
          <a:noFill/>
          <a:ln/>
        </p:spPr>
        <p:txBody>
          <a:bodyPr wrap="square" rtlCol="0" anchor="t"/>
          <a:lstStyle/>
          <a:p>
            <a:pPr marL="0" indent="0" algn="ctr">
              <a:lnSpc>
                <a:spcPts val="7545"/>
              </a:lnSpc>
              <a:buNone/>
            </a:pPr>
            <a:r>
              <a:rPr lang="en-US" sz="6036" b="1" kern="0" spc="-121" dirty="0">
                <a:solidFill>
                  <a:srgbClr val="000000"/>
                </a:solidFill>
                <a:latin typeface="+mj-lt"/>
                <a:ea typeface="adonis-web" pitchFamily="34" charset="-122"/>
                <a:cs typeface="adonis-web" pitchFamily="34" charset="-120"/>
              </a:rPr>
              <a:t>Yapay Zeka </a:t>
            </a:r>
            <a:r>
              <a:rPr lang="en-US" sz="6036" b="1" kern="0" spc="-121" dirty="0" err="1">
                <a:solidFill>
                  <a:srgbClr val="000000"/>
                </a:solidFill>
                <a:latin typeface="+mj-lt"/>
                <a:ea typeface="adonis-web" pitchFamily="34" charset="-122"/>
                <a:cs typeface="adonis-web" pitchFamily="34" charset="-120"/>
              </a:rPr>
              <a:t>Modellerinin</a:t>
            </a:r>
            <a:r>
              <a:rPr lang="en-US" sz="6036" b="1" kern="0" spc="-121" dirty="0">
                <a:solidFill>
                  <a:srgbClr val="000000"/>
                </a:solidFill>
                <a:latin typeface="+mj-lt"/>
                <a:ea typeface="adonis-web" pitchFamily="34" charset="-122"/>
                <a:cs typeface="adonis-web" pitchFamily="34" charset="-120"/>
              </a:rPr>
              <a:t> </a:t>
            </a:r>
            <a:r>
              <a:rPr lang="en-US" sz="6036" b="1" kern="0" spc="-121" dirty="0" err="1" smtClean="0">
                <a:solidFill>
                  <a:srgbClr val="000000"/>
                </a:solidFill>
                <a:latin typeface="+mj-lt"/>
                <a:ea typeface="adonis-web" pitchFamily="34" charset="-122"/>
                <a:cs typeface="adonis-web" pitchFamily="34" charset="-120"/>
              </a:rPr>
              <a:t>Geliştirilmesi</a:t>
            </a:r>
            <a:endParaRPr lang="en-US" sz="6036" dirty="0">
              <a:latin typeface="+mj-lt"/>
            </a:endParaRPr>
          </a:p>
        </p:txBody>
      </p:sp>
      <p:sp>
        <p:nvSpPr>
          <p:cNvPr id="6" name="Text 2"/>
          <p:cNvSpPr/>
          <p:nvPr/>
        </p:nvSpPr>
        <p:spPr>
          <a:xfrm>
            <a:off x="833199" y="3805880"/>
            <a:ext cx="7477601" cy="3484605"/>
          </a:xfrm>
          <a:prstGeom prst="rect">
            <a:avLst/>
          </a:prstGeom>
          <a:noFill/>
          <a:ln/>
        </p:spPr>
        <p:txBody>
          <a:bodyPr wrap="square" rtlCol="0" anchor="t"/>
          <a:lstStyle/>
          <a:p>
            <a:pPr marL="0" indent="0" algn="just">
              <a:lnSpc>
                <a:spcPts val="2799"/>
              </a:lnSpc>
              <a:buNone/>
            </a:pPr>
            <a:r>
              <a:rPr lang="en-US" sz="2000" kern="0" spc="-35" dirty="0">
                <a:solidFill>
                  <a:srgbClr val="272525"/>
                </a:solidFill>
                <a:ea typeface="Source Sans Pro" pitchFamily="34" charset="-122"/>
                <a:cs typeface="Source Sans Pro" pitchFamily="34" charset="-120"/>
              </a:rPr>
              <a:t>Yapay zeka modellerinin geliştirilmesi, karmaşık ve çok aşamalı bir süreçtir. Bu süreç, veri toplama ve hazırlama, veri keşfi ve analizi, veri ön işleme, veri bölme, model seçimi ve eğitimi, model değerlendirmesi, model ayarlaması ve iyileştirilmesi, son olarak da model dağıtımı ve kullanımı adımlarından oluşur. </a:t>
            </a:r>
            <a:endParaRPr lang="tr-TR" sz="2000" kern="0" spc="-35" dirty="0" smtClean="0">
              <a:solidFill>
                <a:srgbClr val="272525"/>
              </a:solidFill>
              <a:ea typeface="Source Sans Pro" pitchFamily="34" charset="-122"/>
              <a:cs typeface="Source Sans Pro" pitchFamily="34" charset="-120"/>
            </a:endParaRPr>
          </a:p>
          <a:p>
            <a:pPr marL="0" indent="0" algn="just">
              <a:lnSpc>
                <a:spcPts val="2799"/>
              </a:lnSpc>
              <a:buNone/>
            </a:pPr>
            <a:endParaRPr lang="tr-TR" sz="2000" kern="0" spc="-35" dirty="0" smtClean="0">
              <a:solidFill>
                <a:srgbClr val="272525"/>
              </a:solidFill>
              <a:ea typeface="Source Sans Pro" pitchFamily="34" charset="-122"/>
              <a:cs typeface="Source Sans Pro" pitchFamily="34" charset="-120"/>
            </a:endParaRPr>
          </a:p>
          <a:p>
            <a:pPr marL="0" indent="0" algn="just">
              <a:lnSpc>
                <a:spcPts val="2799"/>
              </a:lnSpc>
              <a:buNone/>
            </a:pPr>
            <a:r>
              <a:rPr lang="en-US" sz="2000" kern="0" spc="-35" dirty="0" smtClean="0">
                <a:solidFill>
                  <a:srgbClr val="272525"/>
                </a:solidFill>
                <a:ea typeface="Source Sans Pro" pitchFamily="34" charset="-122"/>
                <a:cs typeface="Source Sans Pro" pitchFamily="34" charset="-120"/>
              </a:rPr>
              <a:t>Her </a:t>
            </a:r>
            <a:r>
              <a:rPr lang="en-US" sz="2000" kern="0" spc="-35" dirty="0">
                <a:solidFill>
                  <a:srgbClr val="272525"/>
                </a:solidFill>
                <a:ea typeface="Source Sans Pro" pitchFamily="34" charset="-122"/>
                <a:cs typeface="Source Sans Pro" pitchFamily="34" charset="-120"/>
              </a:rPr>
              <a:t>bir adım, yapay zeka modelinin başarısı için kritik öneme sahiptir.</a:t>
            </a:r>
            <a:endParaRPr lang="en-US" sz="2000" dirty="0"/>
          </a:p>
        </p:txBody>
      </p:sp>
      <p:sp>
        <p:nvSpPr>
          <p:cNvPr id="9" name="Text 5"/>
          <p:cNvSpPr/>
          <p:nvPr/>
        </p:nvSpPr>
        <p:spPr>
          <a:xfrm>
            <a:off x="447070" y="7600116"/>
            <a:ext cx="3037536" cy="388858"/>
          </a:xfrm>
          <a:prstGeom prst="rect">
            <a:avLst/>
          </a:prstGeom>
          <a:noFill/>
          <a:ln/>
        </p:spPr>
        <p:txBody>
          <a:bodyPr wrap="none" rtlCol="0" anchor="t"/>
          <a:lstStyle/>
          <a:p>
            <a:pPr marL="0" indent="0" algn="l">
              <a:lnSpc>
                <a:spcPts val="3062"/>
              </a:lnSpc>
              <a:buNone/>
            </a:pPr>
            <a:r>
              <a:rPr lang="tr-TR" sz="2187" b="1" kern="0" spc="-35" dirty="0" smtClean="0">
                <a:solidFill>
                  <a:schemeClr val="accent2">
                    <a:lumMod val="75000"/>
                  </a:schemeClr>
                </a:solidFill>
                <a:effectLst>
                  <a:outerShdw blurRad="38100" dist="38100" dir="2700000" algn="tl">
                    <a:srgbClr val="000000">
                      <a:alpha val="43137"/>
                    </a:srgbClr>
                  </a:outerShdw>
                </a:effectLst>
                <a:latin typeface="Papyrus" pitchFamily="66" charset="0"/>
                <a:ea typeface="Source Sans Pro" pitchFamily="34" charset="-122"/>
                <a:cs typeface="Source Sans Pro" pitchFamily="34" charset="-120"/>
              </a:rPr>
              <a:t>Dr.Yüksel YURTAY</a:t>
            </a:r>
            <a:endParaRPr lang="en-US" sz="2187" dirty="0">
              <a:solidFill>
                <a:schemeClr val="accent2">
                  <a:lumMod val="75000"/>
                </a:schemeClr>
              </a:solidFill>
              <a:effectLst>
                <a:outerShdw blurRad="38100" dist="38100" dir="2700000" algn="tl">
                  <a:srgbClr val="000000">
                    <a:alpha val="43137"/>
                  </a:srgbClr>
                </a:outerShdw>
              </a:effectLst>
              <a:latin typeface="Papyrus" pitchFamily="66"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FFFFFF">
              <a:alpha val="85000"/>
            </a:srgbClr>
          </a:solidFill>
          <a:ln/>
        </p:spPr>
      </p:sp>
      <p:sp>
        <p:nvSpPr>
          <p:cNvPr id="6" name="Text 2"/>
          <p:cNvSpPr/>
          <p:nvPr/>
        </p:nvSpPr>
        <p:spPr>
          <a:xfrm>
            <a:off x="4510821" y="1010840"/>
            <a:ext cx="5554980" cy="694373"/>
          </a:xfrm>
          <a:prstGeom prst="rect">
            <a:avLst/>
          </a:prstGeom>
          <a:noFill/>
          <a:ln/>
        </p:spPr>
        <p:txBody>
          <a:bodyPr wrap="none" rtlCol="0" anchor="t"/>
          <a:lstStyle/>
          <a:p>
            <a:pPr marL="0" indent="0" algn="ctr">
              <a:lnSpc>
                <a:spcPts val="5468"/>
              </a:lnSpc>
              <a:buNone/>
            </a:pPr>
            <a:r>
              <a:rPr lang="en-US" sz="4374" b="1" kern="0" spc="-87" dirty="0">
                <a:solidFill>
                  <a:srgbClr val="000000"/>
                </a:solidFill>
                <a:effectLst>
                  <a:outerShdw blurRad="38100" dist="38100" dir="2700000" algn="tl">
                    <a:srgbClr val="000000">
                      <a:alpha val="43137"/>
                    </a:srgbClr>
                  </a:outerShdw>
                </a:effectLst>
                <a:ea typeface="adonis-web" pitchFamily="34" charset="-122"/>
                <a:cs typeface="adonis-web" pitchFamily="34" charset="-120"/>
              </a:rPr>
              <a:t>Sonuç</a:t>
            </a:r>
            <a:endParaRPr lang="en-US" sz="4374" dirty="0">
              <a:effectLst>
                <a:outerShdw blurRad="38100" dist="38100" dir="2700000" algn="tl">
                  <a:srgbClr val="000000">
                    <a:alpha val="43137"/>
                  </a:srgbClr>
                </a:outerShdw>
              </a:effectLst>
            </a:endParaRPr>
          </a:p>
        </p:txBody>
      </p:sp>
      <p:sp>
        <p:nvSpPr>
          <p:cNvPr id="7" name="Shape 3"/>
          <p:cNvSpPr/>
          <p:nvPr/>
        </p:nvSpPr>
        <p:spPr>
          <a:xfrm>
            <a:off x="2348389" y="2385655"/>
            <a:ext cx="3163014" cy="5349675"/>
          </a:xfrm>
          <a:prstGeom prst="roundRect">
            <a:avLst>
              <a:gd name="adj" fmla="val 3161"/>
            </a:avLst>
          </a:prstGeom>
          <a:solidFill>
            <a:srgbClr val="F0D4F7"/>
          </a:solidFill>
          <a:ln w="7620">
            <a:solidFill>
              <a:srgbClr val="D6BADD"/>
            </a:solidFill>
            <a:prstDash val="solid"/>
          </a:ln>
        </p:spPr>
      </p:sp>
      <p:sp>
        <p:nvSpPr>
          <p:cNvPr id="8" name="Text 4"/>
          <p:cNvSpPr/>
          <p:nvPr/>
        </p:nvSpPr>
        <p:spPr>
          <a:xfrm>
            <a:off x="2578179" y="2615446"/>
            <a:ext cx="2703433" cy="694373"/>
          </a:xfrm>
          <a:prstGeom prst="rect">
            <a:avLst/>
          </a:prstGeom>
          <a:noFill/>
          <a:ln/>
        </p:spPr>
        <p:txBody>
          <a:bodyPr wrap="square" rtlCol="0" anchor="t"/>
          <a:lstStyle/>
          <a:p>
            <a:pPr marL="0" indent="0">
              <a:lnSpc>
                <a:spcPts val="2734"/>
              </a:lnSpc>
              <a:buNone/>
            </a:pPr>
            <a:r>
              <a:rPr lang="en-US" sz="2187" b="1" kern="0" spc="-44" dirty="0">
                <a:solidFill>
                  <a:srgbClr val="272525"/>
                </a:solidFill>
                <a:effectLst>
                  <a:outerShdw blurRad="38100" dist="38100" dir="2700000" algn="tl">
                    <a:srgbClr val="000000">
                      <a:alpha val="43137"/>
                    </a:srgbClr>
                  </a:outerShdw>
                </a:effectLst>
                <a:ea typeface="adonis-web" pitchFamily="34" charset="-122"/>
                <a:cs typeface="adonis-web" pitchFamily="34" charset="-120"/>
              </a:rPr>
              <a:t>Yapay Zeka Modellerinin Önemi</a:t>
            </a:r>
            <a:endParaRPr lang="en-US" sz="2187" dirty="0">
              <a:effectLst>
                <a:outerShdw blurRad="38100" dist="38100" dir="2700000" algn="tl">
                  <a:srgbClr val="000000">
                    <a:alpha val="43137"/>
                  </a:srgbClr>
                </a:outerShdw>
              </a:effectLst>
            </a:endParaRPr>
          </a:p>
        </p:txBody>
      </p:sp>
      <p:sp>
        <p:nvSpPr>
          <p:cNvPr id="9" name="Text 5"/>
          <p:cNvSpPr/>
          <p:nvPr/>
        </p:nvSpPr>
        <p:spPr>
          <a:xfrm>
            <a:off x="2578179" y="3443049"/>
            <a:ext cx="2703433" cy="3198614"/>
          </a:xfrm>
          <a:prstGeom prst="rect">
            <a:avLst/>
          </a:prstGeom>
          <a:noFill/>
          <a:ln/>
        </p:spPr>
        <p:txBody>
          <a:bodyPr wrap="square" rtlCol="0" anchor="t"/>
          <a:lstStyle/>
          <a:p>
            <a:pPr marL="0" indent="0">
              <a:lnSpc>
                <a:spcPts val="2799"/>
              </a:lnSpc>
              <a:buNone/>
            </a:pPr>
            <a:r>
              <a:rPr lang="en-US" sz="2000" kern="0" spc="-35" dirty="0">
                <a:solidFill>
                  <a:srgbClr val="272525"/>
                </a:solidFill>
                <a:ea typeface="Source Sans Pro" pitchFamily="34" charset="-122"/>
                <a:cs typeface="Source Sans Pro" pitchFamily="34" charset="-120"/>
              </a:rPr>
              <a:t>Yapay zeka modelleri, günümüzde birçok sektörde kritik öneme sahiptir. Karar verme, tahmin, sınıflandırma, optimizasyon gibi alanlarda kullanılan bu modeller, insan zekasını taklit ederek çok daha hızlı ve doğru sonuçlar üretebilmektedir.</a:t>
            </a:r>
            <a:endParaRPr lang="en-US" sz="2000" dirty="0"/>
          </a:p>
        </p:txBody>
      </p:sp>
      <p:sp>
        <p:nvSpPr>
          <p:cNvPr id="10" name="Shape 6"/>
          <p:cNvSpPr/>
          <p:nvPr/>
        </p:nvSpPr>
        <p:spPr>
          <a:xfrm>
            <a:off x="5733574" y="2385655"/>
            <a:ext cx="3163014" cy="5349675"/>
          </a:xfrm>
          <a:prstGeom prst="roundRect">
            <a:avLst>
              <a:gd name="adj" fmla="val 3161"/>
            </a:avLst>
          </a:prstGeom>
          <a:solidFill>
            <a:srgbClr val="F0D4F7"/>
          </a:solidFill>
          <a:ln w="7620">
            <a:solidFill>
              <a:srgbClr val="D6BADD"/>
            </a:solidFill>
            <a:prstDash val="solid"/>
          </a:ln>
        </p:spPr>
      </p:sp>
      <p:sp>
        <p:nvSpPr>
          <p:cNvPr id="11" name="Text 7"/>
          <p:cNvSpPr/>
          <p:nvPr/>
        </p:nvSpPr>
        <p:spPr>
          <a:xfrm>
            <a:off x="5963364" y="2615446"/>
            <a:ext cx="2703433" cy="347186"/>
          </a:xfrm>
          <a:prstGeom prst="rect">
            <a:avLst/>
          </a:prstGeom>
          <a:noFill/>
          <a:ln/>
        </p:spPr>
        <p:txBody>
          <a:bodyPr wrap="none" rtlCol="0" anchor="t"/>
          <a:lstStyle/>
          <a:p>
            <a:pPr marL="0" indent="0">
              <a:lnSpc>
                <a:spcPts val="2734"/>
              </a:lnSpc>
              <a:buNone/>
            </a:pPr>
            <a:r>
              <a:rPr lang="en-US" sz="2187" b="1" kern="0" spc="-44" dirty="0">
                <a:solidFill>
                  <a:srgbClr val="272525"/>
                </a:solidFill>
                <a:effectLst>
                  <a:outerShdw blurRad="38100" dist="38100" dir="2700000" algn="tl">
                    <a:srgbClr val="000000">
                      <a:alpha val="43137"/>
                    </a:srgbClr>
                  </a:outerShdw>
                </a:effectLst>
                <a:ea typeface="adonis-web" pitchFamily="34" charset="-122"/>
                <a:cs typeface="adonis-web" pitchFamily="34" charset="-120"/>
              </a:rPr>
              <a:t>Sürekli Gelişim</a:t>
            </a:r>
            <a:endParaRPr lang="en-US" sz="2187" dirty="0">
              <a:effectLst>
                <a:outerShdw blurRad="38100" dist="38100" dir="2700000" algn="tl">
                  <a:srgbClr val="000000">
                    <a:alpha val="43137"/>
                  </a:srgbClr>
                </a:outerShdw>
              </a:effectLst>
            </a:endParaRPr>
          </a:p>
        </p:txBody>
      </p:sp>
      <p:sp>
        <p:nvSpPr>
          <p:cNvPr id="12" name="Text 8"/>
          <p:cNvSpPr/>
          <p:nvPr/>
        </p:nvSpPr>
        <p:spPr>
          <a:xfrm>
            <a:off x="5963364" y="3095863"/>
            <a:ext cx="2703433" cy="3198614"/>
          </a:xfrm>
          <a:prstGeom prst="rect">
            <a:avLst/>
          </a:prstGeom>
          <a:noFill/>
          <a:ln/>
        </p:spPr>
        <p:txBody>
          <a:bodyPr wrap="square" rtlCol="0" anchor="t"/>
          <a:lstStyle/>
          <a:p>
            <a:pPr marL="0" indent="0">
              <a:lnSpc>
                <a:spcPts val="2799"/>
              </a:lnSpc>
              <a:buNone/>
            </a:pPr>
            <a:r>
              <a:rPr lang="en-US" sz="2000" kern="0" spc="-35" dirty="0">
                <a:solidFill>
                  <a:srgbClr val="272525"/>
                </a:solidFill>
                <a:ea typeface="Source Sans Pro" pitchFamily="34" charset="-122"/>
                <a:cs typeface="Source Sans Pro" pitchFamily="34" charset="-120"/>
              </a:rPr>
              <a:t>Yapay zeka modellerinin geliştirilmesi, karmaşık ve çok aşamalı bir süreçtir. Ancak, veri miktarının artması, hesaplama gücünün yükselmesi ve algoritmaların iyileşmesiyle birlikte, bu modeller giderek daha güçlü hale gelmektedir.</a:t>
            </a:r>
            <a:endParaRPr lang="en-US" sz="2000" dirty="0"/>
          </a:p>
        </p:txBody>
      </p:sp>
      <p:sp>
        <p:nvSpPr>
          <p:cNvPr id="13" name="Shape 9"/>
          <p:cNvSpPr/>
          <p:nvPr/>
        </p:nvSpPr>
        <p:spPr>
          <a:xfrm>
            <a:off x="9118759" y="2385655"/>
            <a:ext cx="3163014" cy="5349675"/>
          </a:xfrm>
          <a:prstGeom prst="roundRect">
            <a:avLst>
              <a:gd name="adj" fmla="val 3161"/>
            </a:avLst>
          </a:prstGeom>
          <a:solidFill>
            <a:srgbClr val="F0D4F7"/>
          </a:solidFill>
          <a:ln w="7620">
            <a:solidFill>
              <a:srgbClr val="D6BADD"/>
            </a:solidFill>
            <a:prstDash val="solid"/>
          </a:ln>
        </p:spPr>
      </p:sp>
      <p:sp>
        <p:nvSpPr>
          <p:cNvPr id="14" name="Text 10"/>
          <p:cNvSpPr/>
          <p:nvPr/>
        </p:nvSpPr>
        <p:spPr>
          <a:xfrm>
            <a:off x="9348549" y="2615446"/>
            <a:ext cx="2703433" cy="694373"/>
          </a:xfrm>
          <a:prstGeom prst="rect">
            <a:avLst/>
          </a:prstGeom>
          <a:noFill/>
          <a:ln/>
        </p:spPr>
        <p:txBody>
          <a:bodyPr wrap="square" rtlCol="0" anchor="t"/>
          <a:lstStyle/>
          <a:p>
            <a:pPr marL="0" indent="0">
              <a:lnSpc>
                <a:spcPts val="2734"/>
              </a:lnSpc>
              <a:buNone/>
            </a:pPr>
            <a:r>
              <a:rPr lang="en-US" sz="2187" b="1" kern="0" spc="-44" dirty="0">
                <a:solidFill>
                  <a:srgbClr val="272525"/>
                </a:solidFill>
                <a:effectLst>
                  <a:outerShdw blurRad="38100" dist="38100" dir="2700000" algn="tl">
                    <a:srgbClr val="000000">
                      <a:alpha val="43137"/>
                    </a:srgbClr>
                  </a:outerShdw>
                </a:effectLst>
                <a:ea typeface="adonis-web" pitchFamily="34" charset="-122"/>
                <a:cs typeface="adonis-web" pitchFamily="34" charset="-120"/>
              </a:rPr>
              <a:t>Geleceğe Yönelik Beklentiler</a:t>
            </a:r>
            <a:endParaRPr lang="en-US" sz="2187" dirty="0">
              <a:effectLst>
                <a:outerShdw blurRad="38100" dist="38100" dir="2700000" algn="tl">
                  <a:srgbClr val="000000">
                    <a:alpha val="43137"/>
                  </a:srgbClr>
                </a:outerShdw>
              </a:effectLst>
            </a:endParaRPr>
          </a:p>
        </p:txBody>
      </p:sp>
      <p:sp>
        <p:nvSpPr>
          <p:cNvPr id="15" name="Text 11"/>
          <p:cNvSpPr/>
          <p:nvPr/>
        </p:nvSpPr>
        <p:spPr>
          <a:xfrm>
            <a:off x="9348549" y="3443049"/>
            <a:ext cx="2703433" cy="2843213"/>
          </a:xfrm>
          <a:prstGeom prst="rect">
            <a:avLst/>
          </a:prstGeom>
          <a:noFill/>
          <a:ln/>
        </p:spPr>
        <p:txBody>
          <a:bodyPr wrap="square" rtlCol="0" anchor="t"/>
          <a:lstStyle/>
          <a:p>
            <a:pPr marL="0" indent="0">
              <a:lnSpc>
                <a:spcPts val="2799"/>
              </a:lnSpc>
              <a:buNone/>
            </a:pPr>
            <a:r>
              <a:rPr lang="en-US" sz="2000" kern="0" spc="-35" dirty="0">
                <a:solidFill>
                  <a:srgbClr val="272525"/>
                </a:solidFill>
                <a:ea typeface="Source Sans Pro" pitchFamily="34" charset="-122"/>
                <a:cs typeface="Source Sans Pro" pitchFamily="34" charset="-120"/>
              </a:rPr>
              <a:t>Gelecekte, yapay zeka modellerinin uygulama alanları daha da genişleyecek ve insan hayatını daha da kolaylaştıracaktır. Bu teknolojinin etkin ve güvenli kullanımı, toplumun refahı için büyük önem taşımaktadır.</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preencoded.png"/>
          <p:cNvPicPr>
            <a:picLocks noChangeAspect="1"/>
          </p:cNvPicPr>
          <p:nvPr/>
        </p:nvPicPr>
        <p:blipFill>
          <a:blip r:embed="rId2"/>
          <a:stretch>
            <a:fillRect/>
          </a:stretch>
        </p:blipFill>
        <p:spPr>
          <a:xfrm>
            <a:off x="9144000" y="0"/>
            <a:ext cx="5486400" cy="8229600"/>
          </a:xfrm>
          <a:prstGeom prst="rect">
            <a:avLst/>
          </a:prstGeom>
        </p:spPr>
      </p:pic>
      <p:sp>
        <p:nvSpPr>
          <p:cNvPr id="3" name="Text 5"/>
          <p:cNvSpPr/>
          <p:nvPr/>
        </p:nvSpPr>
        <p:spPr>
          <a:xfrm>
            <a:off x="3079059" y="3764692"/>
            <a:ext cx="3531806" cy="388858"/>
          </a:xfrm>
          <a:prstGeom prst="rect">
            <a:avLst/>
          </a:prstGeom>
          <a:noFill/>
          <a:ln/>
        </p:spPr>
        <p:txBody>
          <a:bodyPr wrap="none" rtlCol="0" anchor="t"/>
          <a:lstStyle/>
          <a:p>
            <a:pPr marL="0" indent="0" algn="l">
              <a:lnSpc>
                <a:spcPts val="3062"/>
              </a:lnSpc>
              <a:buNone/>
            </a:pPr>
            <a:r>
              <a:rPr lang="tr-TR" sz="2187" b="1" dirty="0" smtClean="0">
                <a:solidFill>
                  <a:schemeClr val="accent2">
                    <a:lumMod val="75000"/>
                  </a:schemeClr>
                </a:solidFill>
                <a:latin typeface="Papyrus" pitchFamily="66" charset="0"/>
              </a:rPr>
              <a:t>Uygulama yazılım tanıtımı…</a:t>
            </a:r>
            <a:endParaRPr lang="en-US" sz="2187" b="1" dirty="0">
              <a:solidFill>
                <a:schemeClr val="accent2">
                  <a:lumMod val="75000"/>
                </a:schemeClr>
              </a:solidFill>
              <a:latin typeface="Papyrus" pitchFamily="66" charset="0"/>
            </a:endParaRPr>
          </a:p>
        </p:txBody>
      </p:sp>
      <p:sp>
        <p:nvSpPr>
          <p:cNvPr id="6" name="Text 5"/>
          <p:cNvSpPr/>
          <p:nvPr/>
        </p:nvSpPr>
        <p:spPr>
          <a:xfrm>
            <a:off x="364692" y="7558087"/>
            <a:ext cx="3037536" cy="388858"/>
          </a:xfrm>
          <a:prstGeom prst="rect">
            <a:avLst/>
          </a:prstGeom>
          <a:noFill/>
          <a:ln/>
        </p:spPr>
        <p:txBody>
          <a:bodyPr wrap="none" rtlCol="0" anchor="t"/>
          <a:lstStyle/>
          <a:p>
            <a:pPr marL="0" indent="0" algn="l">
              <a:lnSpc>
                <a:spcPts val="3062"/>
              </a:lnSpc>
              <a:buNone/>
            </a:pPr>
            <a:r>
              <a:rPr lang="tr-TR" sz="2187" b="1" kern="0" spc="-35" dirty="0" smtClean="0">
                <a:solidFill>
                  <a:schemeClr val="accent2">
                    <a:lumMod val="75000"/>
                  </a:schemeClr>
                </a:solidFill>
                <a:effectLst>
                  <a:outerShdw blurRad="38100" dist="38100" dir="2700000" algn="tl">
                    <a:srgbClr val="000000">
                      <a:alpha val="43137"/>
                    </a:srgbClr>
                  </a:outerShdw>
                </a:effectLst>
                <a:latin typeface="Papyrus" pitchFamily="66" charset="0"/>
                <a:ea typeface="Source Sans Pro" pitchFamily="34" charset="-122"/>
                <a:cs typeface="Source Sans Pro" pitchFamily="34" charset="-120"/>
              </a:rPr>
              <a:t>Dr.Yüksel YURTAY</a:t>
            </a:r>
            <a:endParaRPr lang="en-US" sz="2187" dirty="0">
              <a:solidFill>
                <a:schemeClr val="accent2">
                  <a:lumMod val="75000"/>
                </a:schemeClr>
              </a:solidFill>
              <a:effectLst>
                <a:outerShdw blurRad="38100" dist="38100" dir="2700000" algn="tl">
                  <a:srgbClr val="000000">
                    <a:alpha val="43137"/>
                  </a:srgbClr>
                </a:outerShdw>
              </a:effectLst>
              <a:latin typeface="Papyrus"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076"/>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10972800" y="0"/>
            <a:ext cx="3657600" cy="8230076"/>
          </a:xfrm>
          <a:prstGeom prst="rect">
            <a:avLst/>
          </a:prstGeom>
        </p:spPr>
      </p:pic>
      <p:sp>
        <p:nvSpPr>
          <p:cNvPr id="5" name="Text 1"/>
          <p:cNvSpPr/>
          <p:nvPr/>
        </p:nvSpPr>
        <p:spPr>
          <a:xfrm>
            <a:off x="955834" y="557332"/>
            <a:ext cx="5542955" cy="633413"/>
          </a:xfrm>
          <a:prstGeom prst="rect">
            <a:avLst/>
          </a:prstGeom>
          <a:noFill/>
          <a:ln/>
        </p:spPr>
        <p:txBody>
          <a:bodyPr wrap="none" rtlCol="0" anchor="t"/>
          <a:lstStyle/>
          <a:p>
            <a:pPr marL="0" indent="0">
              <a:lnSpc>
                <a:spcPts val="4987"/>
              </a:lnSpc>
              <a:buNone/>
            </a:pPr>
            <a:r>
              <a:rPr lang="en-US" sz="3990" b="1" kern="0" spc="-80" dirty="0">
                <a:solidFill>
                  <a:srgbClr val="000000"/>
                </a:solidFill>
                <a:effectLst>
                  <a:outerShdw blurRad="38100" dist="38100" dir="2700000" algn="tl">
                    <a:srgbClr val="000000">
                      <a:alpha val="43137"/>
                    </a:srgbClr>
                  </a:outerShdw>
                </a:effectLst>
                <a:latin typeface="adonis-web" pitchFamily="34" charset="0"/>
                <a:ea typeface="adonis-web" pitchFamily="34" charset="-122"/>
                <a:cs typeface="adonis-web" pitchFamily="34" charset="-120"/>
              </a:rPr>
              <a:t>Veri Toplama ve Hazırlama</a:t>
            </a:r>
            <a:endParaRPr lang="en-US" sz="3990" dirty="0">
              <a:effectLst>
                <a:outerShdw blurRad="38100" dist="38100" dir="2700000" algn="tl">
                  <a:srgbClr val="000000">
                    <a:alpha val="43137"/>
                  </a:srgbClr>
                </a:outerShdw>
              </a:effectLst>
            </a:endParaRPr>
          </a:p>
        </p:txBody>
      </p:sp>
      <p:sp>
        <p:nvSpPr>
          <p:cNvPr id="6" name="Shape 2"/>
          <p:cNvSpPr/>
          <p:nvPr/>
        </p:nvSpPr>
        <p:spPr>
          <a:xfrm>
            <a:off x="1239560" y="1494711"/>
            <a:ext cx="40481" cy="6178034"/>
          </a:xfrm>
          <a:prstGeom prst="roundRect">
            <a:avLst>
              <a:gd name="adj" fmla="val 225308"/>
            </a:avLst>
          </a:prstGeom>
          <a:solidFill>
            <a:srgbClr val="D6BADD"/>
          </a:solidFill>
          <a:ln/>
        </p:spPr>
      </p:sp>
      <p:sp>
        <p:nvSpPr>
          <p:cNvPr id="7" name="Shape 3"/>
          <p:cNvSpPr/>
          <p:nvPr/>
        </p:nvSpPr>
        <p:spPr>
          <a:xfrm>
            <a:off x="1487805" y="1860709"/>
            <a:ext cx="709374" cy="40481"/>
          </a:xfrm>
          <a:prstGeom prst="roundRect">
            <a:avLst>
              <a:gd name="adj" fmla="val 225308"/>
            </a:avLst>
          </a:prstGeom>
          <a:solidFill>
            <a:srgbClr val="D6BADD"/>
          </a:solidFill>
          <a:ln/>
        </p:spPr>
      </p:sp>
      <p:sp>
        <p:nvSpPr>
          <p:cNvPr id="8" name="Shape 4"/>
          <p:cNvSpPr/>
          <p:nvPr/>
        </p:nvSpPr>
        <p:spPr>
          <a:xfrm>
            <a:off x="1031796" y="1653064"/>
            <a:ext cx="456009" cy="456009"/>
          </a:xfrm>
          <a:prstGeom prst="roundRect">
            <a:avLst>
              <a:gd name="adj" fmla="val 20001"/>
            </a:avLst>
          </a:prstGeom>
          <a:solidFill>
            <a:srgbClr val="F0D4F7"/>
          </a:solidFill>
          <a:ln w="7620">
            <a:solidFill>
              <a:srgbClr val="D6BADD"/>
            </a:solidFill>
            <a:prstDash val="solid"/>
          </a:ln>
        </p:spPr>
      </p:sp>
      <p:sp>
        <p:nvSpPr>
          <p:cNvPr id="9" name="Text 5"/>
          <p:cNvSpPr/>
          <p:nvPr/>
        </p:nvSpPr>
        <p:spPr>
          <a:xfrm>
            <a:off x="1176338" y="1691045"/>
            <a:ext cx="166926" cy="379928"/>
          </a:xfrm>
          <a:prstGeom prst="rect">
            <a:avLst/>
          </a:prstGeom>
          <a:noFill/>
          <a:ln/>
        </p:spPr>
        <p:txBody>
          <a:bodyPr wrap="none" rtlCol="0" anchor="t"/>
          <a:lstStyle/>
          <a:p>
            <a:pPr marL="0" indent="0" algn="ctr">
              <a:lnSpc>
                <a:spcPts val="2992"/>
              </a:lnSpc>
              <a:buNone/>
            </a:pPr>
            <a:r>
              <a:rPr lang="en-US" sz="2394" b="1" kern="0" spc="-48" dirty="0">
                <a:solidFill>
                  <a:srgbClr val="272525"/>
                </a:solidFill>
                <a:latin typeface="adonis-web" pitchFamily="34" charset="0"/>
                <a:ea typeface="adonis-web" pitchFamily="34" charset="-122"/>
                <a:cs typeface="adonis-web" pitchFamily="34" charset="-120"/>
              </a:rPr>
              <a:t>1</a:t>
            </a:r>
            <a:endParaRPr lang="en-US" sz="2394" dirty="0"/>
          </a:p>
        </p:txBody>
      </p:sp>
      <p:sp>
        <p:nvSpPr>
          <p:cNvPr id="10" name="Text 6"/>
          <p:cNvSpPr/>
          <p:nvPr/>
        </p:nvSpPr>
        <p:spPr>
          <a:xfrm>
            <a:off x="2374463" y="1697355"/>
            <a:ext cx="2533412" cy="316706"/>
          </a:xfrm>
          <a:prstGeom prst="rect">
            <a:avLst/>
          </a:prstGeom>
          <a:noFill/>
          <a:ln/>
        </p:spPr>
        <p:txBody>
          <a:bodyPr wrap="none" rtlCol="0" anchor="t"/>
          <a:lstStyle/>
          <a:p>
            <a:pPr marL="0" indent="0" algn="l">
              <a:lnSpc>
                <a:spcPts val="2494"/>
              </a:lnSpc>
              <a:buNone/>
            </a:pPr>
            <a:r>
              <a:rPr lang="en-US" sz="1995" b="1" kern="0" spc="-40" dirty="0">
                <a:solidFill>
                  <a:srgbClr val="272525"/>
                </a:solidFill>
                <a:effectLst>
                  <a:outerShdw blurRad="38100" dist="38100" dir="2700000" algn="tl">
                    <a:srgbClr val="000000">
                      <a:alpha val="43137"/>
                    </a:srgbClr>
                  </a:outerShdw>
                </a:effectLst>
                <a:latin typeface="adonis-web" pitchFamily="34" charset="0"/>
                <a:ea typeface="adonis-web" pitchFamily="34" charset="-122"/>
                <a:cs typeface="adonis-web" pitchFamily="34" charset="-120"/>
              </a:rPr>
              <a:t>Veri Toplama</a:t>
            </a:r>
            <a:endParaRPr lang="en-US" sz="1995" dirty="0">
              <a:effectLst>
                <a:outerShdw blurRad="38100" dist="38100" dir="2700000" algn="tl">
                  <a:srgbClr val="000000">
                    <a:alpha val="43137"/>
                  </a:srgbClr>
                </a:outerShdw>
              </a:effectLst>
            </a:endParaRPr>
          </a:p>
        </p:txBody>
      </p:sp>
      <p:sp>
        <p:nvSpPr>
          <p:cNvPr id="11" name="Text 7"/>
          <p:cNvSpPr/>
          <p:nvPr/>
        </p:nvSpPr>
        <p:spPr>
          <a:xfrm>
            <a:off x="2374463" y="2135624"/>
            <a:ext cx="7642384" cy="1296829"/>
          </a:xfrm>
          <a:prstGeom prst="rect">
            <a:avLst/>
          </a:prstGeom>
          <a:noFill/>
          <a:ln/>
        </p:spPr>
        <p:txBody>
          <a:bodyPr wrap="square" rtlCol="0" anchor="t"/>
          <a:lstStyle/>
          <a:p>
            <a:pPr marL="0" indent="0" algn="just">
              <a:lnSpc>
                <a:spcPts val="2553"/>
              </a:lnSpc>
              <a:buNone/>
            </a:pPr>
            <a:r>
              <a:rPr lang="en-US" kern="0" spc="-32" dirty="0">
                <a:solidFill>
                  <a:srgbClr val="272525"/>
                </a:solidFill>
                <a:ea typeface="Source Sans Pro" pitchFamily="34" charset="-122"/>
                <a:cs typeface="Source Sans Pro" pitchFamily="34" charset="-120"/>
              </a:rPr>
              <a:t>İlk adım, yapay zeka modelinin geliştirilmesi için gerekli verinin toplanmasıdır. Bu veri, genellikle belirli bir problemi çözmek için gerekli olan etiketlenmiş veya etiketlenmemiş veri setlerinden oluşur. Veri, çeşitli kaynaklardan (örneğin, veritabanları, dosya sistemleri, web siteleri, sensörler) toplanır.</a:t>
            </a:r>
            <a:endParaRPr lang="en-US" dirty="0"/>
          </a:p>
        </p:txBody>
      </p:sp>
      <p:sp>
        <p:nvSpPr>
          <p:cNvPr id="12" name="Shape 8"/>
          <p:cNvSpPr/>
          <p:nvPr/>
        </p:nvSpPr>
        <p:spPr>
          <a:xfrm>
            <a:off x="1487805" y="4203740"/>
            <a:ext cx="709374" cy="40481"/>
          </a:xfrm>
          <a:prstGeom prst="roundRect">
            <a:avLst>
              <a:gd name="adj" fmla="val 225308"/>
            </a:avLst>
          </a:prstGeom>
          <a:solidFill>
            <a:srgbClr val="D6BADD"/>
          </a:solidFill>
          <a:ln/>
        </p:spPr>
      </p:sp>
      <p:sp>
        <p:nvSpPr>
          <p:cNvPr id="13" name="Shape 9"/>
          <p:cNvSpPr/>
          <p:nvPr/>
        </p:nvSpPr>
        <p:spPr>
          <a:xfrm>
            <a:off x="1031796" y="3996095"/>
            <a:ext cx="456009" cy="456009"/>
          </a:xfrm>
          <a:prstGeom prst="roundRect">
            <a:avLst>
              <a:gd name="adj" fmla="val 20001"/>
            </a:avLst>
          </a:prstGeom>
          <a:solidFill>
            <a:srgbClr val="F0D4F7"/>
          </a:solidFill>
          <a:ln w="7620">
            <a:solidFill>
              <a:srgbClr val="D6BADD"/>
            </a:solidFill>
            <a:prstDash val="solid"/>
          </a:ln>
        </p:spPr>
      </p:sp>
      <p:sp>
        <p:nvSpPr>
          <p:cNvPr id="14" name="Text 10"/>
          <p:cNvSpPr/>
          <p:nvPr/>
        </p:nvSpPr>
        <p:spPr>
          <a:xfrm>
            <a:off x="1176338" y="4034076"/>
            <a:ext cx="166926" cy="379928"/>
          </a:xfrm>
          <a:prstGeom prst="rect">
            <a:avLst/>
          </a:prstGeom>
          <a:noFill/>
          <a:ln/>
        </p:spPr>
        <p:txBody>
          <a:bodyPr wrap="none" rtlCol="0" anchor="t"/>
          <a:lstStyle/>
          <a:p>
            <a:pPr marL="0" indent="0" algn="ctr">
              <a:lnSpc>
                <a:spcPts val="2992"/>
              </a:lnSpc>
              <a:buNone/>
            </a:pPr>
            <a:r>
              <a:rPr lang="en-US" sz="2394" b="1" kern="0" spc="-48" dirty="0">
                <a:solidFill>
                  <a:srgbClr val="272525"/>
                </a:solidFill>
                <a:latin typeface="adonis-web" pitchFamily="34" charset="0"/>
                <a:ea typeface="adonis-web" pitchFamily="34" charset="-122"/>
                <a:cs typeface="adonis-web" pitchFamily="34" charset="-120"/>
              </a:rPr>
              <a:t>2</a:t>
            </a:r>
            <a:endParaRPr lang="en-US" sz="2394" dirty="0"/>
          </a:p>
        </p:txBody>
      </p:sp>
      <p:sp>
        <p:nvSpPr>
          <p:cNvPr id="15" name="Text 11"/>
          <p:cNvSpPr/>
          <p:nvPr/>
        </p:nvSpPr>
        <p:spPr>
          <a:xfrm>
            <a:off x="2374463" y="4040386"/>
            <a:ext cx="3106103" cy="316706"/>
          </a:xfrm>
          <a:prstGeom prst="rect">
            <a:avLst/>
          </a:prstGeom>
          <a:noFill/>
          <a:ln/>
        </p:spPr>
        <p:txBody>
          <a:bodyPr wrap="none" rtlCol="0" anchor="t"/>
          <a:lstStyle/>
          <a:p>
            <a:pPr marL="0" indent="0" algn="l">
              <a:lnSpc>
                <a:spcPts val="2494"/>
              </a:lnSpc>
              <a:buNone/>
            </a:pPr>
            <a:r>
              <a:rPr lang="en-US" sz="1995" b="1" kern="0" spc="-40" dirty="0">
                <a:solidFill>
                  <a:srgbClr val="272525"/>
                </a:solidFill>
                <a:effectLst>
                  <a:outerShdw blurRad="38100" dist="38100" dir="2700000" algn="tl">
                    <a:srgbClr val="000000">
                      <a:alpha val="43137"/>
                    </a:srgbClr>
                  </a:outerShdw>
                </a:effectLst>
                <a:latin typeface="adonis-web" pitchFamily="34" charset="0"/>
                <a:ea typeface="adonis-web" pitchFamily="34" charset="-122"/>
                <a:cs typeface="adonis-web" pitchFamily="34" charset="-120"/>
              </a:rPr>
              <a:t>Veri Temizleme ve Düzenleme</a:t>
            </a:r>
            <a:endParaRPr lang="en-US" sz="1995" dirty="0">
              <a:effectLst>
                <a:outerShdw blurRad="38100" dist="38100" dir="2700000" algn="tl">
                  <a:srgbClr val="000000">
                    <a:alpha val="43137"/>
                  </a:srgbClr>
                </a:outerShdw>
              </a:effectLst>
            </a:endParaRPr>
          </a:p>
        </p:txBody>
      </p:sp>
      <p:sp>
        <p:nvSpPr>
          <p:cNvPr id="16" name="Text 12"/>
          <p:cNvSpPr/>
          <p:nvPr/>
        </p:nvSpPr>
        <p:spPr>
          <a:xfrm>
            <a:off x="2374463" y="4478655"/>
            <a:ext cx="7642384" cy="972622"/>
          </a:xfrm>
          <a:prstGeom prst="rect">
            <a:avLst/>
          </a:prstGeom>
          <a:noFill/>
          <a:ln/>
        </p:spPr>
        <p:txBody>
          <a:bodyPr wrap="square" rtlCol="0" anchor="t"/>
          <a:lstStyle/>
          <a:p>
            <a:pPr marL="0" indent="0" algn="just">
              <a:lnSpc>
                <a:spcPts val="2553"/>
              </a:lnSpc>
              <a:buNone/>
            </a:pPr>
            <a:r>
              <a:rPr lang="en-US" kern="0" spc="-32" dirty="0">
                <a:solidFill>
                  <a:srgbClr val="272525"/>
                </a:solidFill>
                <a:ea typeface="Source Sans Pro" pitchFamily="34" charset="-122"/>
                <a:cs typeface="Source Sans Pro" pitchFamily="34" charset="-120"/>
              </a:rPr>
              <a:t>Toplanan veri, temizlenir, düzenlenir ve önişleme adımları uygulanarak işlenir. Bu aşamada, eksik veya bozuk verilerin işlenmesi, veri formatlarının uyumlaştırılması gibi adımlar gerçekleştirilir.</a:t>
            </a:r>
            <a:endParaRPr lang="en-US" dirty="0"/>
          </a:p>
        </p:txBody>
      </p:sp>
      <p:sp>
        <p:nvSpPr>
          <p:cNvPr id="17" name="Shape 13"/>
          <p:cNvSpPr/>
          <p:nvPr/>
        </p:nvSpPr>
        <p:spPr>
          <a:xfrm>
            <a:off x="1487805" y="6222563"/>
            <a:ext cx="709374" cy="40481"/>
          </a:xfrm>
          <a:prstGeom prst="roundRect">
            <a:avLst>
              <a:gd name="adj" fmla="val 225308"/>
            </a:avLst>
          </a:prstGeom>
          <a:solidFill>
            <a:srgbClr val="D6BADD"/>
          </a:solidFill>
          <a:ln/>
        </p:spPr>
      </p:sp>
      <p:sp>
        <p:nvSpPr>
          <p:cNvPr id="18" name="Shape 14"/>
          <p:cNvSpPr/>
          <p:nvPr/>
        </p:nvSpPr>
        <p:spPr>
          <a:xfrm>
            <a:off x="1031796" y="6014918"/>
            <a:ext cx="456009" cy="456009"/>
          </a:xfrm>
          <a:prstGeom prst="roundRect">
            <a:avLst>
              <a:gd name="adj" fmla="val 20001"/>
            </a:avLst>
          </a:prstGeom>
          <a:solidFill>
            <a:srgbClr val="F0D4F7"/>
          </a:solidFill>
          <a:ln w="7620">
            <a:solidFill>
              <a:srgbClr val="D6BADD"/>
            </a:solidFill>
            <a:prstDash val="solid"/>
          </a:ln>
        </p:spPr>
      </p:sp>
      <p:sp>
        <p:nvSpPr>
          <p:cNvPr id="19" name="Text 15"/>
          <p:cNvSpPr/>
          <p:nvPr/>
        </p:nvSpPr>
        <p:spPr>
          <a:xfrm>
            <a:off x="1176338" y="6052899"/>
            <a:ext cx="166926" cy="379928"/>
          </a:xfrm>
          <a:prstGeom prst="rect">
            <a:avLst/>
          </a:prstGeom>
          <a:noFill/>
          <a:ln/>
        </p:spPr>
        <p:txBody>
          <a:bodyPr wrap="none" rtlCol="0" anchor="t"/>
          <a:lstStyle/>
          <a:p>
            <a:pPr marL="0" indent="0" algn="ctr">
              <a:lnSpc>
                <a:spcPts val="2992"/>
              </a:lnSpc>
              <a:buNone/>
            </a:pPr>
            <a:r>
              <a:rPr lang="en-US" sz="2394" b="1" kern="0" spc="-48" dirty="0">
                <a:solidFill>
                  <a:srgbClr val="272525"/>
                </a:solidFill>
                <a:latin typeface="adonis-web" pitchFamily="34" charset="0"/>
                <a:ea typeface="adonis-web" pitchFamily="34" charset="-122"/>
                <a:cs typeface="adonis-web" pitchFamily="34" charset="-120"/>
              </a:rPr>
              <a:t>3</a:t>
            </a:r>
            <a:endParaRPr lang="en-US" sz="2394" dirty="0"/>
          </a:p>
        </p:txBody>
      </p:sp>
      <p:sp>
        <p:nvSpPr>
          <p:cNvPr id="20" name="Text 16"/>
          <p:cNvSpPr/>
          <p:nvPr/>
        </p:nvSpPr>
        <p:spPr>
          <a:xfrm>
            <a:off x="2374463" y="6059210"/>
            <a:ext cx="2533412" cy="316706"/>
          </a:xfrm>
          <a:prstGeom prst="rect">
            <a:avLst/>
          </a:prstGeom>
          <a:noFill/>
          <a:ln/>
        </p:spPr>
        <p:txBody>
          <a:bodyPr wrap="none" rtlCol="0" anchor="t"/>
          <a:lstStyle/>
          <a:p>
            <a:pPr marL="0" indent="0" algn="l">
              <a:lnSpc>
                <a:spcPts val="2494"/>
              </a:lnSpc>
              <a:buNone/>
            </a:pPr>
            <a:r>
              <a:rPr lang="en-US" sz="1995" b="1" kern="0" spc="-40" dirty="0">
                <a:solidFill>
                  <a:srgbClr val="272525"/>
                </a:solidFill>
                <a:effectLst>
                  <a:outerShdw blurRad="38100" dist="38100" dir="2700000" algn="tl">
                    <a:srgbClr val="000000">
                      <a:alpha val="43137"/>
                    </a:srgbClr>
                  </a:outerShdw>
                </a:effectLst>
                <a:latin typeface="adonis-web" pitchFamily="34" charset="0"/>
                <a:ea typeface="adonis-web" pitchFamily="34" charset="-122"/>
                <a:cs typeface="adonis-web" pitchFamily="34" charset="-120"/>
              </a:rPr>
              <a:t>Veri Hazırlama</a:t>
            </a:r>
            <a:endParaRPr lang="en-US" sz="1995" dirty="0">
              <a:effectLst>
                <a:outerShdw blurRad="38100" dist="38100" dir="2700000" algn="tl">
                  <a:srgbClr val="000000">
                    <a:alpha val="43137"/>
                  </a:srgbClr>
                </a:outerShdw>
              </a:effectLst>
            </a:endParaRPr>
          </a:p>
        </p:txBody>
      </p:sp>
      <p:sp>
        <p:nvSpPr>
          <p:cNvPr id="21" name="Text 17"/>
          <p:cNvSpPr/>
          <p:nvPr/>
        </p:nvSpPr>
        <p:spPr>
          <a:xfrm>
            <a:off x="2374463" y="6497479"/>
            <a:ext cx="7642384" cy="972622"/>
          </a:xfrm>
          <a:prstGeom prst="rect">
            <a:avLst/>
          </a:prstGeom>
          <a:noFill/>
          <a:ln/>
        </p:spPr>
        <p:txBody>
          <a:bodyPr wrap="square" rtlCol="0" anchor="t"/>
          <a:lstStyle/>
          <a:p>
            <a:pPr marL="0" indent="0" algn="just">
              <a:lnSpc>
                <a:spcPts val="2553"/>
              </a:lnSpc>
              <a:buNone/>
            </a:pPr>
            <a:r>
              <a:rPr lang="en-US" kern="0" spc="-32" dirty="0">
                <a:solidFill>
                  <a:srgbClr val="272525"/>
                </a:solidFill>
                <a:ea typeface="Source Sans Pro" pitchFamily="34" charset="-122"/>
                <a:cs typeface="Source Sans Pro" pitchFamily="34" charset="-120"/>
              </a:rPr>
              <a:t>Veri, model eğitimi için uygun hale getirilir. Bu aşamada, öznitelik seçimi, ölçeklendirme, normalleştirme gibi ön işleme adımları uygulanır. Ayrıca, kategorik verilerin dönüştürülmesi ve gerektiğinde özellik mühendisliği yapılabilir.</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4300757" y="1336476"/>
            <a:ext cx="5554980" cy="694373"/>
          </a:xfrm>
          <a:prstGeom prst="rect">
            <a:avLst/>
          </a:prstGeom>
          <a:noFill/>
          <a:ln/>
        </p:spPr>
        <p:txBody>
          <a:bodyPr wrap="none" rtlCol="0" anchor="t"/>
          <a:lstStyle/>
          <a:p>
            <a:pPr marL="0" indent="0" algn="ctr">
              <a:lnSpc>
                <a:spcPts val="5468"/>
              </a:lnSpc>
              <a:buNone/>
            </a:pPr>
            <a:r>
              <a:rPr lang="en-US" sz="4374" b="1" kern="0" spc="-87" dirty="0">
                <a:solidFill>
                  <a:srgbClr val="000000"/>
                </a:solidFill>
                <a:effectLst>
                  <a:outerShdw blurRad="38100" dist="38100" dir="2700000" algn="tl">
                    <a:srgbClr val="000000">
                      <a:alpha val="43137"/>
                    </a:srgbClr>
                  </a:outerShdw>
                </a:effectLst>
                <a:latin typeface="adonis-web" pitchFamily="34" charset="0"/>
                <a:ea typeface="adonis-web" pitchFamily="34" charset="-122"/>
                <a:cs typeface="adonis-web" pitchFamily="34" charset="-120"/>
              </a:rPr>
              <a:t>Veri Keşfi ve Analizi</a:t>
            </a:r>
            <a:endParaRPr lang="en-US" sz="4374" dirty="0">
              <a:effectLst>
                <a:outerShdw blurRad="38100" dist="38100" dir="2700000" algn="tl">
                  <a:srgbClr val="000000">
                    <a:alpha val="43137"/>
                  </a:srgbClr>
                </a:outerShdw>
              </a:effectLst>
            </a:endParaRPr>
          </a:p>
        </p:txBody>
      </p:sp>
      <p:sp>
        <p:nvSpPr>
          <p:cNvPr id="5" name="Text 2"/>
          <p:cNvSpPr/>
          <p:nvPr/>
        </p:nvSpPr>
        <p:spPr>
          <a:xfrm>
            <a:off x="2348389" y="2933462"/>
            <a:ext cx="2777490" cy="347186"/>
          </a:xfrm>
          <a:prstGeom prst="rect">
            <a:avLst/>
          </a:prstGeom>
          <a:noFill/>
          <a:ln/>
        </p:spPr>
        <p:txBody>
          <a:bodyPr wrap="none" rtlCol="0" anchor="t"/>
          <a:lstStyle/>
          <a:p>
            <a:pPr marL="0" indent="0" algn="ctr">
              <a:lnSpc>
                <a:spcPts val="2734"/>
              </a:lnSpc>
              <a:buNone/>
            </a:pPr>
            <a:r>
              <a:rPr lang="en-US" sz="2187" b="1" kern="0" spc="-44" dirty="0">
                <a:solidFill>
                  <a:srgbClr val="000000"/>
                </a:solidFill>
                <a:effectLst>
                  <a:outerShdw blurRad="38100" dist="38100" dir="2700000" algn="tl">
                    <a:srgbClr val="000000">
                      <a:alpha val="43137"/>
                    </a:srgbClr>
                  </a:outerShdw>
                </a:effectLst>
                <a:latin typeface="adonis-web" pitchFamily="34" charset="0"/>
                <a:ea typeface="adonis-web" pitchFamily="34" charset="-122"/>
                <a:cs typeface="adonis-web" pitchFamily="34" charset="-120"/>
              </a:rPr>
              <a:t>Veri Yapısı</a:t>
            </a:r>
            <a:endParaRPr lang="en-US" sz="2187" dirty="0">
              <a:effectLst>
                <a:outerShdw blurRad="38100" dist="38100" dir="2700000" algn="tl">
                  <a:srgbClr val="000000">
                    <a:alpha val="43137"/>
                  </a:srgbClr>
                </a:outerShdw>
              </a:effectLst>
            </a:endParaRPr>
          </a:p>
        </p:txBody>
      </p:sp>
      <p:sp>
        <p:nvSpPr>
          <p:cNvPr id="6" name="Text 3"/>
          <p:cNvSpPr/>
          <p:nvPr/>
        </p:nvSpPr>
        <p:spPr>
          <a:xfrm>
            <a:off x="2348389" y="3502819"/>
            <a:ext cx="2949416" cy="2843213"/>
          </a:xfrm>
          <a:prstGeom prst="rect">
            <a:avLst/>
          </a:prstGeom>
          <a:noFill/>
          <a:ln/>
        </p:spPr>
        <p:txBody>
          <a:bodyPr wrap="square" rtlCol="0" anchor="t"/>
          <a:lstStyle/>
          <a:p>
            <a:pPr marL="0" indent="0">
              <a:lnSpc>
                <a:spcPts val="2799"/>
              </a:lnSpc>
              <a:buNone/>
            </a:pPr>
            <a:r>
              <a:rPr lang="en-US" sz="2000" kern="0" spc="-35" dirty="0">
                <a:solidFill>
                  <a:srgbClr val="272525"/>
                </a:solidFill>
                <a:ea typeface="Source Sans Pro" pitchFamily="34" charset="-122"/>
                <a:cs typeface="Source Sans Pro" pitchFamily="34" charset="-120"/>
              </a:rPr>
              <a:t>Toplanan veri seti, keşif analizi yapılarak daha iyi anlaşılmalıdır. Bu aşamada, veri setinin yapısı, özellikleri, dağılımı incelenir. Temel istatistiksel özetler, görselleştirmeler kullanılarak verinin derinlemesine analizi gerçekleştirilir.</a:t>
            </a:r>
            <a:endParaRPr lang="en-US" sz="2000" dirty="0"/>
          </a:p>
        </p:txBody>
      </p:sp>
      <p:sp>
        <p:nvSpPr>
          <p:cNvPr id="7" name="Text 4"/>
          <p:cNvSpPr/>
          <p:nvPr/>
        </p:nvSpPr>
        <p:spPr>
          <a:xfrm>
            <a:off x="5847398" y="2933462"/>
            <a:ext cx="2777490" cy="347186"/>
          </a:xfrm>
          <a:prstGeom prst="rect">
            <a:avLst/>
          </a:prstGeom>
          <a:noFill/>
          <a:ln/>
        </p:spPr>
        <p:txBody>
          <a:bodyPr wrap="none" rtlCol="0" anchor="t"/>
          <a:lstStyle/>
          <a:p>
            <a:pPr marL="0" indent="0" algn="ctr">
              <a:lnSpc>
                <a:spcPts val="2734"/>
              </a:lnSpc>
              <a:buNone/>
            </a:pPr>
            <a:r>
              <a:rPr lang="en-US" sz="2187" b="1" kern="0" spc="-44" dirty="0">
                <a:solidFill>
                  <a:srgbClr val="000000"/>
                </a:solidFill>
                <a:effectLst>
                  <a:outerShdw blurRad="38100" dist="38100" dir="2700000" algn="tl">
                    <a:srgbClr val="000000">
                      <a:alpha val="43137"/>
                    </a:srgbClr>
                  </a:outerShdw>
                </a:effectLst>
                <a:latin typeface="adonis-web" pitchFamily="34" charset="0"/>
                <a:ea typeface="adonis-web" pitchFamily="34" charset="-122"/>
                <a:cs typeface="adonis-web" pitchFamily="34" charset="-120"/>
              </a:rPr>
              <a:t>Veri İlişkileri</a:t>
            </a:r>
            <a:endParaRPr lang="en-US" sz="2187" dirty="0">
              <a:effectLst>
                <a:outerShdw blurRad="38100" dist="38100" dir="2700000" algn="tl">
                  <a:srgbClr val="000000">
                    <a:alpha val="43137"/>
                  </a:srgbClr>
                </a:outerShdw>
              </a:effectLst>
            </a:endParaRPr>
          </a:p>
        </p:txBody>
      </p:sp>
      <p:sp>
        <p:nvSpPr>
          <p:cNvPr id="8" name="Text 5"/>
          <p:cNvSpPr/>
          <p:nvPr/>
        </p:nvSpPr>
        <p:spPr>
          <a:xfrm>
            <a:off x="5847398" y="3502819"/>
            <a:ext cx="2949416" cy="2843213"/>
          </a:xfrm>
          <a:prstGeom prst="rect">
            <a:avLst/>
          </a:prstGeom>
          <a:noFill/>
          <a:ln/>
        </p:spPr>
        <p:txBody>
          <a:bodyPr wrap="square" rtlCol="0" anchor="t"/>
          <a:lstStyle/>
          <a:p>
            <a:pPr marL="0" indent="0">
              <a:lnSpc>
                <a:spcPts val="2799"/>
              </a:lnSpc>
              <a:buNone/>
            </a:pPr>
            <a:r>
              <a:rPr lang="en-US" sz="2000" kern="0" spc="-35" dirty="0">
                <a:solidFill>
                  <a:srgbClr val="272525"/>
                </a:solidFill>
                <a:ea typeface="Source Sans Pro" pitchFamily="34" charset="-122"/>
                <a:cs typeface="Source Sans Pro" pitchFamily="34" charset="-120"/>
              </a:rPr>
              <a:t>Veri analizinde, verilerin birbirleriyle olan ilişkileri de incelenir. Değişkenler arasındaki korelasyonlar, bağımlılıklar ve örüntüler tespit edilir. Bu sayede, verilerin daha iyi anlaşılması ve modelin geliştirilmesi için önemli ipuçları elde edilir.</a:t>
            </a:r>
            <a:endParaRPr lang="en-US" sz="2000" dirty="0"/>
          </a:p>
        </p:txBody>
      </p:sp>
      <p:sp>
        <p:nvSpPr>
          <p:cNvPr id="9" name="Text 6"/>
          <p:cNvSpPr/>
          <p:nvPr/>
        </p:nvSpPr>
        <p:spPr>
          <a:xfrm>
            <a:off x="9346406" y="2933462"/>
            <a:ext cx="2777490" cy="347186"/>
          </a:xfrm>
          <a:prstGeom prst="rect">
            <a:avLst/>
          </a:prstGeom>
          <a:noFill/>
          <a:ln/>
        </p:spPr>
        <p:txBody>
          <a:bodyPr wrap="none" rtlCol="0" anchor="t"/>
          <a:lstStyle/>
          <a:p>
            <a:pPr marL="0" indent="0" algn="ctr">
              <a:lnSpc>
                <a:spcPts val="2734"/>
              </a:lnSpc>
              <a:buNone/>
            </a:pPr>
            <a:r>
              <a:rPr lang="en-US" sz="2187" b="1" kern="0" spc="-44" dirty="0">
                <a:solidFill>
                  <a:srgbClr val="000000"/>
                </a:solidFill>
                <a:effectLst>
                  <a:outerShdw blurRad="38100" dist="38100" dir="2700000" algn="tl">
                    <a:srgbClr val="000000">
                      <a:alpha val="43137"/>
                    </a:srgbClr>
                  </a:outerShdw>
                </a:effectLst>
                <a:latin typeface="adonis-web" pitchFamily="34" charset="0"/>
                <a:ea typeface="adonis-web" pitchFamily="34" charset="-122"/>
                <a:cs typeface="adonis-web" pitchFamily="34" charset="-120"/>
              </a:rPr>
              <a:t>Veri Kalitesi</a:t>
            </a:r>
            <a:endParaRPr lang="en-US" sz="2187" dirty="0">
              <a:effectLst>
                <a:outerShdw blurRad="38100" dist="38100" dir="2700000" algn="tl">
                  <a:srgbClr val="000000">
                    <a:alpha val="43137"/>
                  </a:srgbClr>
                </a:outerShdw>
              </a:effectLst>
            </a:endParaRPr>
          </a:p>
        </p:txBody>
      </p:sp>
      <p:sp>
        <p:nvSpPr>
          <p:cNvPr id="10" name="Text 7"/>
          <p:cNvSpPr/>
          <p:nvPr/>
        </p:nvSpPr>
        <p:spPr>
          <a:xfrm>
            <a:off x="9346406" y="3502819"/>
            <a:ext cx="2949416" cy="2843213"/>
          </a:xfrm>
          <a:prstGeom prst="rect">
            <a:avLst/>
          </a:prstGeom>
          <a:noFill/>
          <a:ln/>
        </p:spPr>
        <p:txBody>
          <a:bodyPr wrap="square" rtlCol="0" anchor="t"/>
          <a:lstStyle/>
          <a:p>
            <a:pPr marL="0" indent="0">
              <a:lnSpc>
                <a:spcPts val="2799"/>
              </a:lnSpc>
              <a:buNone/>
            </a:pPr>
            <a:r>
              <a:rPr lang="en-US" sz="2000" kern="0" spc="-35" dirty="0">
                <a:solidFill>
                  <a:srgbClr val="272525"/>
                </a:solidFill>
                <a:ea typeface="Source Sans Pro" pitchFamily="34" charset="-122"/>
                <a:cs typeface="Source Sans Pro" pitchFamily="34" charset="-120"/>
              </a:rPr>
              <a:t>Veri kalitesi, model performansı için kritik öneme sahiptir. Veri analizinde, eksik veriler, aykırı değerler, gürültülü veriler gibi sorunlar da tespit edilir. Bu sorunların çözülmesi, daha sağlıklı bir model eğitimi için gereklidir.</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FFFFFF">
              <a:alpha val="85000"/>
            </a:srgbClr>
          </a:solidFill>
          <a:ln/>
        </p:spPr>
      </p:sp>
      <p:sp>
        <p:nvSpPr>
          <p:cNvPr id="6" name="Text 2"/>
          <p:cNvSpPr/>
          <p:nvPr/>
        </p:nvSpPr>
        <p:spPr>
          <a:xfrm>
            <a:off x="4547853" y="1184433"/>
            <a:ext cx="5554980" cy="694373"/>
          </a:xfrm>
          <a:prstGeom prst="rect">
            <a:avLst/>
          </a:prstGeom>
          <a:noFill/>
          <a:ln/>
        </p:spPr>
        <p:txBody>
          <a:bodyPr wrap="none" rtlCol="0" anchor="t"/>
          <a:lstStyle/>
          <a:p>
            <a:pPr marL="0" indent="0" algn="ctr">
              <a:lnSpc>
                <a:spcPts val="5468"/>
              </a:lnSpc>
              <a:buNone/>
            </a:pPr>
            <a:r>
              <a:rPr lang="en-US" sz="4374" b="1" kern="0" spc="-87" dirty="0">
                <a:solidFill>
                  <a:srgbClr val="000000"/>
                </a:solidFill>
                <a:effectLst>
                  <a:outerShdw blurRad="38100" dist="38100" dir="2700000" algn="tl">
                    <a:srgbClr val="000000">
                      <a:alpha val="43137"/>
                    </a:srgbClr>
                  </a:outerShdw>
                </a:effectLst>
                <a:latin typeface="adonis-web" pitchFamily="34" charset="0"/>
                <a:ea typeface="adonis-web" pitchFamily="34" charset="-122"/>
                <a:cs typeface="adonis-web" pitchFamily="34" charset="-120"/>
              </a:rPr>
              <a:t>Veri Bölme</a:t>
            </a:r>
            <a:endParaRPr lang="en-US" sz="4374" dirty="0">
              <a:effectLst>
                <a:outerShdw blurRad="38100" dist="38100" dir="2700000" algn="tl">
                  <a:srgbClr val="000000">
                    <a:alpha val="43137"/>
                  </a:srgbClr>
                </a:outerShdw>
              </a:effectLst>
            </a:endParaRPr>
          </a:p>
        </p:txBody>
      </p:sp>
      <p:sp>
        <p:nvSpPr>
          <p:cNvPr id="7" name="Shape 3"/>
          <p:cNvSpPr/>
          <p:nvPr/>
        </p:nvSpPr>
        <p:spPr>
          <a:xfrm>
            <a:off x="2348389" y="2559248"/>
            <a:ext cx="3163014" cy="4138613"/>
          </a:xfrm>
          <a:prstGeom prst="roundRect">
            <a:avLst>
              <a:gd name="adj" fmla="val 3161"/>
            </a:avLst>
          </a:prstGeom>
          <a:solidFill>
            <a:srgbClr val="F0D4F7"/>
          </a:solidFill>
          <a:ln w="7620">
            <a:solidFill>
              <a:srgbClr val="D6BADD"/>
            </a:solidFill>
            <a:prstDash val="solid"/>
          </a:ln>
        </p:spPr>
      </p:sp>
      <p:sp>
        <p:nvSpPr>
          <p:cNvPr id="8" name="Text 4"/>
          <p:cNvSpPr/>
          <p:nvPr/>
        </p:nvSpPr>
        <p:spPr>
          <a:xfrm>
            <a:off x="2578179" y="2789039"/>
            <a:ext cx="2703433" cy="347186"/>
          </a:xfrm>
          <a:prstGeom prst="rect">
            <a:avLst/>
          </a:prstGeom>
          <a:noFill/>
          <a:ln/>
        </p:spPr>
        <p:txBody>
          <a:bodyPr wrap="none" rtlCol="0" anchor="t"/>
          <a:lstStyle/>
          <a:p>
            <a:pPr marL="0" indent="0">
              <a:lnSpc>
                <a:spcPts val="2734"/>
              </a:lnSpc>
              <a:buNone/>
            </a:pPr>
            <a:r>
              <a:rPr lang="en-US" sz="2187" b="1" kern="0" spc="-44" dirty="0">
                <a:solidFill>
                  <a:srgbClr val="272525"/>
                </a:solidFill>
                <a:effectLst>
                  <a:outerShdw blurRad="38100" dist="38100" dir="2700000" algn="tl">
                    <a:srgbClr val="000000">
                      <a:alpha val="43137"/>
                    </a:srgbClr>
                  </a:outerShdw>
                </a:effectLst>
                <a:latin typeface="adonis-web" pitchFamily="34" charset="0"/>
                <a:ea typeface="adonis-web" pitchFamily="34" charset="-122"/>
                <a:cs typeface="adonis-web" pitchFamily="34" charset="-120"/>
              </a:rPr>
              <a:t>Eğitim Verisi</a:t>
            </a:r>
            <a:endParaRPr lang="en-US" sz="2187" dirty="0">
              <a:effectLst>
                <a:outerShdw blurRad="38100" dist="38100" dir="2700000" algn="tl">
                  <a:srgbClr val="000000">
                    <a:alpha val="43137"/>
                  </a:srgbClr>
                </a:outerShdw>
              </a:effectLst>
            </a:endParaRPr>
          </a:p>
        </p:txBody>
      </p:sp>
      <p:sp>
        <p:nvSpPr>
          <p:cNvPr id="9" name="Text 5"/>
          <p:cNvSpPr/>
          <p:nvPr/>
        </p:nvSpPr>
        <p:spPr>
          <a:xfrm>
            <a:off x="2578179" y="3269456"/>
            <a:ext cx="2703433" cy="2487811"/>
          </a:xfrm>
          <a:prstGeom prst="rect">
            <a:avLst/>
          </a:prstGeom>
          <a:noFill/>
          <a:ln/>
        </p:spPr>
        <p:txBody>
          <a:bodyPr wrap="square" rtlCol="0" anchor="t"/>
          <a:lstStyle/>
          <a:p>
            <a:pPr marL="0" indent="0">
              <a:lnSpc>
                <a:spcPts val="2799"/>
              </a:lnSpc>
              <a:buNone/>
            </a:pPr>
            <a:r>
              <a:rPr lang="en-US" sz="2000" kern="0" spc="-35" dirty="0">
                <a:solidFill>
                  <a:srgbClr val="272525"/>
                </a:solidFill>
                <a:ea typeface="Source Sans Pro" pitchFamily="34" charset="-122"/>
                <a:cs typeface="Source Sans Pro" pitchFamily="34" charset="-120"/>
              </a:rPr>
              <a:t>Veri seti, genellikle eğitim, doğrulama ve test olmak üzere üç bölüme ayrılır. Eğitim verisi, modelin eğitildiği ve parametrelerin ayarlandığı veridir. Bu veri, modelin öğrenmesi için kullanılır.</a:t>
            </a:r>
            <a:endParaRPr lang="en-US" sz="2000" dirty="0"/>
          </a:p>
        </p:txBody>
      </p:sp>
      <p:sp>
        <p:nvSpPr>
          <p:cNvPr id="10" name="Shape 6"/>
          <p:cNvSpPr/>
          <p:nvPr/>
        </p:nvSpPr>
        <p:spPr>
          <a:xfrm>
            <a:off x="5733574" y="2224216"/>
            <a:ext cx="3163014" cy="5165125"/>
          </a:xfrm>
          <a:prstGeom prst="roundRect">
            <a:avLst>
              <a:gd name="adj" fmla="val 3161"/>
            </a:avLst>
          </a:prstGeom>
          <a:solidFill>
            <a:srgbClr val="F0D4F7"/>
          </a:solidFill>
          <a:ln w="7620">
            <a:solidFill>
              <a:srgbClr val="D6BADD"/>
            </a:solidFill>
            <a:prstDash val="solid"/>
          </a:ln>
        </p:spPr>
      </p:sp>
      <p:sp>
        <p:nvSpPr>
          <p:cNvPr id="11" name="Text 7"/>
          <p:cNvSpPr/>
          <p:nvPr/>
        </p:nvSpPr>
        <p:spPr>
          <a:xfrm>
            <a:off x="5963364" y="2789039"/>
            <a:ext cx="2703433" cy="347186"/>
          </a:xfrm>
          <a:prstGeom prst="rect">
            <a:avLst/>
          </a:prstGeom>
          <a:noFill/>
          <a:ln/>
        </p:spPr>
        <p:txBody>
          <a:bodyPr wrap="none" rtlCol="0" anchor="t"/>
          <a:lstStyle/>
          <a:p>
            <a:pPr marL="0" indent="0">
              <a:lnSpc>
                <a:spcPts val="2734"/>
              </a:lnSpc>
              <a:buNone/>
            </a:pPr>
            <a:r>
              <a:rPr lang="en-US" sz="2187" b="1" kern="0" spc="-44" dirty="0">
                <a:solidFill>
                  <a:srgbClr val="272525"/>
                </a:solidFill>
                <a:effectLst>
                  <a:outerShdw blurRad="38100" dist="38100" dir="2700000" algn="tl">
                    <a:srgbClr val="000000">
                      <a:alpha val="43137"/>
                    </a:srgbClr>
                  </a:outerShdw>
                </a:effectLst>
                <a:latin typeface="adonis-web" pitchFamily="34" charset="0"/>
                <a:ea typeface="adonis-web" pitchFamily="34" charset="-122"/>
                <a:cs typeface="adonis-web" pitchFamily="34" charset="-120"/>
              </a:rPr>
              <a:t>Doğrulama Verisi</a:t>
            </a:r>
            <a:endParaRPr lang="en-US" sz="2187" dirty="0">
              <a:effectLst>
                <a:outerShdw blurRad="38100" dist="38100" dir="2700000" algn="tl">
                  <a:srgbClr val="000000">
                    <a:alpha val="43137"/>
                  </a:srgbClr>
                </a:outerShdw>
              </a:effectLst>
            </a:endParaRPr>
          </a:p>
        </p:txBody>
      </p:sp>
      <p:sp>
        <p:nvSpPr>
          <p:cNvPr id="12" name="Text 8"/>
          <p:cNvSpPr/>
          <p:nvPr/>
        </p:nvSpPr>
        <p:spPr>
          <a:xfrm>
            <a:off x="5963364" y="3269456"/>
            <a:ext cx="2703433" cy="3198614"/>
          </a:xfrm>
          <a:prstGeom prst="rect">
            <a:avLst/>
          </a:prstGeom>
          <a:noFill/>
          <a:ln/>
        </p:spPr>
        <p:txBody>
          <a:bodyPr wrap="square" rtlCol="0" anchor="t"/>
          <a:lstStyle/>
          <a:p>
            <a:pPr marL="0" indent="0">
              <a:lnSpc>
                <a:spcPts val="2799"/>
              </a:lnSpc>
              <a:buNone/>
            </a:pPr>
            <a:r>
              <a:rPr lang="en-US" sz="2000" kern="0" spc="-35" dirty="0">
                <a:solidFill>
                  <a:srgbClr val="272525"/>
                </a:solidFill>
                <a:ea typeface="Source Sans Pro" pitchFamily="34" charset="-122"/>
                <a:cs typeface="Source Sans Pro" pitchFamily="34" charset="-120"/>
              </a:rPr>
              <a:t>Doğrulama verisi, modelin performansının izlendiği ve hiperparametrelerin ayarlandığı veridir. Bu veri, model eğitimi sırasında kullanılır ve modelin genelleştirme yeteneğini değerlendirmek için önemlidir.</a:t>
            </a:r>
            <a:endParaRPr lang="en-US" sz="2000" dirty="0"/>
          </a:p>
        </p:txBody>
      </p:sp>
      <p:sp>
        <p:nvSpPr>
          <p:cNvPr id="13" name="Shape 9"/>
          <p:cNvSpPr/>
          <p:nvPr/>
        </p:nvSpPr>
        <p:spPr>
          <a:xfrm>
            <a:off x="9118759" y="2559248"/>
            <a:ext cx="3163014" cy="4138613"/>
          </a:xfrm>
          <a:prstGeom prst="roundRect">
            <a:avLst>
              <a:gd name="adj" fmla="val 3161"/>
            </a:avLst>
          </a:prstGeom>
          <a:solidFill>
            <a:srgbClr val="F0D4F7"/>
          </a:solidFill>
          <a:ln w="7620">
            <a:solidFill>
              <a:srgbClr val="D6BADD"/>
            </a:solidFill>
            <a:prstDash val="solid"/>
          </a:ln>
        </p:spPr>
      </p:sp>
      <p:sp>
        <p:nvSpPr>
          <p:cNvPr id="14" name="Text 10"/>
          <p:cNvSpPr/>
          <p:nvPr/>
        </p:nvSpPr>
        <p:spPr>
          <a:xfrm>
            <a:off x="9348549" y="2789039"/>
            <a:ext cx="2703433" cy="347186"/>
          </a:xfrm>
          <a:prstGeom prst="rect">
            <a:avLst/>
          </a:prstGeom>
          <a:noFill/>
          <a:ln/>
        </p:spPr>
        <p:txBody>
          <a:bodyPr wrap="none" rtlCol="0" anchor="t"/>
          <a:lstStyle/>
          <a:p>
            <a:pPr marL="0" indent="0">
              <a:lnSpc>
                <a:spcPts val="2734"/>
              </a:lnSpc>
              <a:buNone/>
            </a:pPr>
            <a:r>
              <a:rPr lang="en-US" sz="2187" b="1" kern="0" spc="-44" dirty="0">
                <a:solidFill>
                  <a:srgbClr val="272525"/>
                </a:solidFill>
                <a:effectLst>
                  <a:outerShdw blurRad="38100" dist="38100" dir="2700000" algn="tl">
                    <a:srgbClr val="000000">
                      <a:alpha val="43137"/>
                    </a:srgbClr>
                  </a:outerShdw>
                </a:effectLst>
                <a:latin typeface="adonis-web" pitchFamily="34" charset="0"/>
                <a:ea typeface="adonis-web" pitchFamily="34" charset="-122"/>
                <a:cs typeface="adonis-web" pitchFamily="34" charset="-120"/>
              </a:rPr>
              <a:t>Test Verisi</a:t>
            </a:r>
            <a:endParaRPr lang="en-US" sz="2187" dirty="0">
              <a:effectLst>
                <a:outerShdw blurRad="38100" dist="38100" dir="2700000" algn="tl">
                  <a:srgbClr val="000000">
                    <a:alpha val="43137"/>
                  </a:srgbClr>
                </a:outerShdw>
              </a:effectLst>
            </a:endParaRPr>
          </a:p>
        </p:txBody>
      </p:sp>
      <p:sp>
        <p:nvSpPr>
          <p:cNvPr id="15" name="Text 11"/>
          <p:cNvSpPr/>
          <p:nvPr/>
        </p:nvSpPr>
        <p:spPr>
          <a:xfrm>
            <a:off x="9348549" y="3269456"/>
            <a:ext cx="2703433" cy="2487811"/>
          </a:xfrm>
          <a:prstGeom prst="rect">
            <a:avLst/>
          </a:prstGeom>
          <a:noFill/>
          <a:ln/>
        </p:spPr>
        <p:txBody>
          <a:bodyPr wrap="square" rtlCol="0" anchor="t"/>
          <a:lstStyle/>
          <a:p>
            <a:pPr marL="0" indent="0">
              <a:lnSpc>
                <a:spcPts val="2799"/>
              </a:lnSpc>
              <a:buNone/>
            </a:pPr>
            <a:r>
              <a:rPr lang="en-US" sz="2000" kern="0" spc="-35" dirty="0">
                <a:solidFill>
                  <a:srgbClr val="272525"/>
                </a:solidFill>
                <a:ea typeface="Source Sans Pro" pitchFamily="34" charset="-122"/>
                <a:cs typeface="Source Sans Pro" pitchFamily="34" charset="-120"/>
              </a:rPr>
              <a:t>Test verisi, eğitilmiş modelin nihai performansının değerlendirildiği veridir. Bu veri, modelin gerçek dünya performansını yansıtır ve modelin başarısını ölçmek için kullanılır.</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FFFFFF">
              <a:alpha val="85000"/>
            </a:srgbClr>
          </a:solidFill>
          <a:ln/>
        </p:spPr>
      </p:sp>
      <p:sp>
        <p:nvSpPr>
          <p:cNvPr id="6" name="Text 2"/>
          <p:cNvSpPr/>
          <p:nvPr/>
        </p:nvSpPr>
        <p:spPr>
          <a:xfrm>
            <a:off x="4434780" y="965835"/>
            <a:ext cx="5577602" cy="694373"/>
          </a:xfrm>
          <a:prstGeom prst="rect">
            <a:avLst/>
          </a:prstGeom>
          <a:noFill/>
          <a:ln/>
        </p:spPr>
        <p:txBody>
          <a:bodyPr wrap="none" rtlCol="0" anchor="t"/>
          <a:lstStyle/>
          <a:p>
            <a:pPr marL="0" indent="0">
              <a:lnSpc>
                <a:spcPts val="5468"/>
              </a:lnSpc>
              <a:buNone/>
            </a:pPr>
            <a:r>
              <a:rPr lang="en-US" sz="4374" b="1" kern="0" spc="-87" dirty="0">
                <a:solidFill>
                  <a:srgbClr val="000000"/>
                </a:solidFill>
                <a:effectLst>
                  <a:outerShdw blurRad="38100" dist="38100" dir="2700000" algn="tl">
                    <a:srgbClr val="000000">
                      <a:alpha val="43137"/>
                    </a:srgbClr>
                  </a:outerShdw>
                </a:effectLst>
                <a:latin typeface="adonis-web" pitchFamily="34" charset="0"/>
                <a:ea typeface="adonis-web" pitchFamily="34" charset="-122"/>
                <a:cs typeface="adonis-web" pitchFamily="34" charset="-120"/>
              </a:rPr>
              <a:t>Model Seçimi ve Eğitimi</a:t>
            </a:r>
            <a:endParaRPr lang="en-US" sz="4374" dirty="0">
              <a:effectLst>
                <a:outerShdw blurRad="38100" dist="38100" dir="2700000" algn="tl">
                  <a:srgbClr val="000000">
                    <a:alpha val="43137"/>
                  </a:srgbClr>
                </a:outerShdw>
              </a:effectLst>
            </a:endParaRPr>
          </a:p>
        </p:txBody>
      </p:sp>
      <p:sp>
        <p:nvSpPr>
          <p:cNvPr id="7" name="Shape 3"/>
          <p:cNvSpPr/>
          <p:nvPr/>
        </p:nvSpPr>
        <p:spPr>
          <a:xfrm>
            <a:off x="7292935" y="1993463"/>
            <a:ext cx="44410" cy="5270302"/>
          </a:xfrm>
          <a:prstGeom prst="roundRect">
            <a:avLst>
              <a:gd name="adj" fmla="val 225151"/>
            </a:avLst>
          </a:prstGeom>
          <a:solidFill>
            <a:srgbClr val="D6BADD"/>
          </a:solidFill>
          <a:ln/>
        </p:spPr>
      </p:sp>
      <p:sp>
        <p:nvSpPr>
          <p:cNvPr id="8" name="Shape 4"/>
          <p:cNvSpPr/>
          <p:nvPr/>
        </p:nvSpPr>
        <p:spPr>
          <a:xfrm>
            <a:off x="6287512" y="2394764"/>
            <a:ext cx="777597" cy="44410"/>
          </a:xfrm>
          <a:prstGeom prst="roundRect">
            <a:avLst>
              <a:gd name="adj" fmla="val 225151"/>
            </a:avLst>
          </a:prstGeom>
          <a:solidFill>
            <a:srgbClr val="D6BADD"/>
          </a:solidFill>
          <a:ln/>
        </p:spPr>
      </p:sp>
      <p:sp>
        <p:nvSpPr>
          <p:cNvPr id="9" name="Shape 5"/>
          <p:cNvSpPr/>
          <p:nvPr/>
        </p:nvSpPr>
        <p:spPr>
          <a:xfrm>
            <a:off x="7065109" y="2167057"/>
            <a:ext cx="499943" cy="499943"/>
          </a:xfrm>
          <a:prstGeom prst="roundRect">
            <a:avLst>
              <a:gd name="adj" fmla="val 20000"/>
            </a:avLst>
          </a:prstGeom>
          <a:solidFill>
            <a:srgbClr val="F0D4F7"/>
          </a:solidFill>
          <a:ln w="7620">
            <a:solidFill>
              <a:srgbClr val="D6BADD"/>
            </a:solidFill>
            <a:prstDash val="solid"/>
          </a:ln>
        </p:spPr>
      </p:sp>
      <p:sp>
        <p:nvSpPr>
          <p:cNvPr id="10" name="Text 6"/>
          <p:cNvSpPr/>
          <p:nvPr/>
        </p:nvSpPr>
        <p:spPr>
          <a:xfrm>
            <a:off x="7223581" y="2208728"/>
            <a:ext cx="182999"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1</a:t>
            </a:r>
            <a:endParaRPr lang="en-US" sz="2624" dirty="0"/>
          </a:p>
        </p:txBody>
      </p:sp>
      <p:sp>
        <p:nvSpPr>
          <p:cNvPr id="11" name="Text 7"/>
          <p:cNvSpPr/>
          <p:nvPr/>
        </p:nvSpPr>
        <p:spPr>
          <a:xfrm>
            <a:off x="3315533" y="2215634"/>
            <a:ext cx="2777490" cy="347186"/>
          </a:xfrm>
          <a:prstGeom prst="rect">
            <a:avLst/>
          </a:prstGeom>
          <a:noFill/>
          <a:ln/>
        </p:spPr>
        <p:txBody>
          <a:bodyPr wrap="none" rtlCol="0" anchor="t"/>
          <a:lstStyle/>
          <a:p>
            <a:pPr marL="0" indent="0" algn="r">
              <a:lnSpc>
                <a:spcPts val="2734"/>
              </a:lnSpc>
              <a:buNone/>
            </a:pPr>
            <a:r>
              <a:rPr lang="en-US" sz="2187" b="1" kern="0" spc="-44" dirty="0">
                <a:solidFill>
                  <a:srgbClr val="272525"/>
                </a:solidFill>
                <a:effectLst>
                  <a:outerShdw blurRad="38100" dist="38100" dir="2700000" algn="tl">
                    <a:srgbClr val="000000">
                      <a:alpha val="43137"/>
                    </a:srgbClr>
                  </a:outerShdw>
                </a:effectLst>
                <a:latin typeface="adonis-web" pitchFamily="34" charset="0"/>
                <a:ea typeface="adonis-web" pitchFamily="34" charset="-122"/>
                <a:cs typeface="adonis-web" pitchFamily="34" charset="-120"/>
              </a:rPr>
              <a:t>Model Seçimi</a:t>
            </a:r>
            <a:endParaRPr lang="en-US" sz="2187" dirty="0">
              <a:effectLst>
                <a:outerShdw blurRad="38100" dist="38100" dir="2700000" algn="tl">
                  <a:srgbClr val="000000">
                    <a:alpha val="43137"/>
                  </a:srgbClr>
                </a:outerShdw>
              </a:effectLst>
            </a:endParaRPr>
          </a:p>
        </p:txBody>
      </p:sp>
      <p:sp>
        <p:nvSpPr>
          <p:cNvPr id="12" name="Text 8"/>
          <p:cNvSpPr/>
          <p:nvPr/>
        </p:nvSpPr>
        <p:spPr>
          <a:xfrm>
            <a:off x="1952369" y="2696051"/>
            <a:ext cx="4140656" cy="1421606"/>
          </a:xfrm>
          <a:prstGeom prst="rect">
            <a:avLst/>
          </a:prstGeom>
          <a:noFill/>
          <a:ln/>
        </p:spPr>
        <p:txBody>
          <a:bodyPr wrap="square" rtlCol="0" anchor="t"/>
          <a:lstStyle/>
          <a:p>
            <a:pPr marL="0" indent="0" algn="r">
              <a:lnSpc>
                <a:spcPts val="2799"/>
              </a:lnSpc>
              <a:buNone/>
            </a:pPr>
            <a:r>
              <a:rPr lang="en-US" sz="2000" kern="0" spc="-35" dirty="0">
                <a:solidFill>
                  <a:srgbClr val="272525"/>
                </a:solidFill>
                <a:ea typeface="Source Sans Pro" pitchFamily="34" charset="-122"/>
                <a:cs typeface="Source Sans Pro" pitchFamily="34" charset="-120"/>
              </a:rPr>
              <a:t>Problem için uygun bir makine öğrenimi veya derin öğrenme algoritması seçilir. Bu seçim, veri setinin özelliklerine, problemin doğasına ve istenen çıktılara göre yapılır.</a:t>
            </a:r>
            <a:endParaRPr lang="en-US" sz="2000" dirty="0"/>
          </a:p>
        </p:txBody>
      </p:sp>
      <p:sp>
        <p:nvSpPr>
          <p:cNvPr id="13" name="Shape 9"/>
          <p:cNvSpPr/>
          <p:nvPr/>
        </p:nvSpPr>
        <p:spPr>
          <a:xfrm>
            <a:off x="7565053" y="3505617"/>
            <a:ext cx="777597" cy="44410"/>
          </a:xfrm>
          <a:prstGeom prst="roundRect">
            <a:avLst>
              <a:gd name="adj" fmla="val 225151"/>
            </a:avLst>
          </a:prstGeom>
          <a:solidFill>
            <a:srgbClr val="D6BADD"/>
          </a:solidFill>
          <a:ln/>
        </p:spPr>
      </p:sp>
      <p:sp>
        <p:nvSpPr>
          <p:cNvPr id="14" name="Shape 10"/>
          <p:cNvSpPr/>
          <p:nvPr/>
        </p:nvSpPr>
        <p:spPr>
          <a:xfrm>
            <a:off x="7065109" y="3277910"/>
            <a:ext cx="499943" cy="499943"/>
          </a:xfrm>
          <a:prstGeom prst="roundRect">
            <a:avLst>
              <a:gd name="adj" fmla="val 20000"/>
            </a:avLst>
          </a:prstGeom>
          <a:solidFill>
            <a:srgbClr val="F0D4F7"/>
          </a:solidFill>
          <a:ln w="7620">
            <a:solidFill>
              <a:srgbClr val="D6BADD"/>
            </a:solidFill>
            <a:prstDash val="solid"/>
          </a:ln>
        </p:spPr>
      </p:sp>
      <p:sp>
        <p:nvSpPr>
          <p:cNvPr id="15" name="Text 11"/>
          <p:cNvSpPr/>
          <p:nvPr/>
        </p:nvSpPr>
        <p:spPr>
          <a:xfrm>
            <a:off x="7223581" y="3319582"/>
            <a:ext cx="182999"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2</a:t>
            </a:r>
            <a:endParaRPr lang="en-US" sz="2624" dirty="0"/>
          </a:p>
        </p:txBody>
      </p:sp>
      <p:sp>
        <p:nvSpPr>
          <p:cNvPr id="16" name="Text 12"/>
          <p:cNvSpPr/>
          <p:nvPr/>
        </p:nvSpPr>
        <p:spPr>
          <a:xfrm>
            <a:off x="8537138" y="3326487"/>
            <a:ext cx="2978348" cy="347186"/>
          </a:xfrm>
          <a:prstGeom prst="rect">
            <a:avLst/>
          </a:prstGeom>
          <a:noFill/>
          <a:ln/>
        </p:spPr>
        <p:txBody>
          <a:bodyPr wrap="none" rtlCol="0" anchor="t"/>
          <a:lstStyle/>
          <a:p>
            <a:pPr marL="0" indent="0" algn="l">
              <a:lnSpc>
                <a:spcPts val="2734"/>
              </a:lnSpc>
              <a:buNone/>
            </a:pPr>
            <a:r>
              <a:rPr lang="en-US" sz="2187" b="1" kern="0" spc="-44" dirty="0">
                <a:solidFill>
                  <a:srgbClr val="272525"/>
                </a:solidFill>
                <a:effectLst>
                  <a:outerShdw blurRad="38100" dist="38100" dir="2700000" algn="tl">
                    <a:srgbClr val="000000">
                      <a:alpha val="43137"/>
                    </a:srgbClr>
                  </a:outerShdw>
                </a:effectLst>
                <a:latin typeface="adonis-web" pitchFamily="34" charset="0"/>
                <a:ea typeface="adonis-web" pitchFamily="34" charset="-122"/>
                <a:cs typeface="adonis-web" pitchFamily="34" charset="-120"/>
              </a:rPr>
              <a:t>Hiperparametre Ayarlama</a:t>
            </a:r>
            <a:endParaRPr lang="en-US" sz="2187" dirty="0">
              <a:effectLst>
                <a:outerShdw blurRad="38100" dist="38100" dir="2700000" algn="tl">
                  <a:srgbClr val="000000">
                    <a:alpha val="43137"/>
                  </a:srgbClr>
                </a:outerShdw>
              </a:effectLst>
            </a:endParaRPr>
          </a:p>
        </p:txBody>
      </p:sp>
      <p:sp>
        <p:nvSpPr>
          <p:cNvPr id="17" name="Text 13"/>
          <p:cNvSpPr/>
          <p:nvPr/>
        </p:nvSpPr>
        <p:spPr>
          <a:xfrm>
            <a:off x="8537137" y="3813929"/>
            <a:ext cx="4647521" cy="1421606"/>
          </a:xfrm>
          <a:prstGeom prst="rect">
            <a:avLst/>
          </a:prstGeom>
          <a:noFill/>
          <a:ln/>
        </p:spPr>
        <p:txBody>
          <a:bodyPr wrap="square" rtlCol="0" anchor="t"/>
          <a:lstStyle/>
          <a:p>
            <a:pPr marL="0" indent="0" algn="l">
              <a:lnSpc>
                <a:spcPts val="2799"/>
              </a:lnSpc>
              <a:buNone/>
            </a:pPr>
            <a:r>
              <a:rPr lang="en-US" sz="2000" kern="0" spc="-35" dirty="0">
                <a:solidFill>
                  <a:srgbClr val="272525"/>
                </a:solidFill>
                <a:ea typeface="Source Sans Pro" pitchFamily="34" charset="-122"/>
                <a:cs typeface="Source Sans Pro" pitchFamily="34" charset="-120"/>
              </a:rPr>
              <a:t>Seçilen modelin hiperparametreleri, doğrulama verisi üzerinde denenerek optimize edilir. Bu sayede, modelin performansı en üst düzeye çıkarılır.</a:t>
            </a:r>
            <a:endParaRPr lang="en-US" sz="2000" dirty="0"/>
          </a:p>
        </p:txBody>
      </p:sp>
      <p:sp>
        <p:nvSpPr>
          <p:cNvPr id="18" name="Shape 14"/>
          <p:cNvSpPr/>
          <p:nvPr/>
        </p:nvSpPr>
        <p:spPr>
          <a:xfrm>
            <a:off x="6287512" y="4963299"/>
            <a:ext cx="777597" cy="44410"/>
          </a:xfrm>
          <a:prstGeom prst="roundRect">
            <a:avLst>
              <a:gd name="adj" fmla="val 225151"/>
            </a:avLst>
          </a:prstGeom>
          <a:solidFill>
            <a:srgbClr val="D6BADD"/>
          </a:solidFill>
          <a:ln/>
        </p:spPr>
      </p:sp>
      <p:sp>
        <p:nvSpPr>
          <p:cNvPr id="19" name="Shape 15"/>
          <p:cNvSpPr/>
          <p:nvPr/>
        </p:nvSpPr>
        <p:spPr>
          <a:xfrm>
            <a:off x="7065109" y="4735592"/>
            <a:ext cx="499943" cy="499943"/>
          </a:xfrm>
          <a:prstGeom prst="roundRect">
            <a:avLst>
              <a:gd name="adj" fmla="val 20000"/>
            </a:avLst>
          </a:prstGeom>
          <a:solidFill>
            <a:srgbClr val="F0D4F7"/>
          </a:solidFill>
          <a:ln w="7620">
            <a:solidFill>
              <a:srgbClr val="D6BADD"/>
            </a:solidFill>
            <a:prstDash val="solid"/>
          </a:ln>
        </p:spPr>
      </p:sp>
      <p:sp>
        <p:nvSpPr>
          <p:cNvPr id="20" name="Text 16"/>
          <p:cNvSpPr/>
          <p:nvPr/>
        </p:nvSpPr>
        <p:spPr>
          <a:xfrm>
            <a:off x="7223581" y="4777264"/>
            <a:ext cx="182999"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3</a:t>
            </a:r>
            <a:endParaRPr lang="en-US" sz="2624" dirty="0"/>
          </a:p>
        </p:txBody>
      </p:sp>
      <p:sp>
        <p:nvSpPr>
          <p:cNvPr id="21" name="Text 17"/>
          <p:cNvSpPr/>
          <p:nvPr/>
        </p:nvSpPr>
        <p:spPr>
          <a:xfrm>
            <a:off x="3315533" y="4784169"/>
            <a:ext cx="2777490" cy="347186"/>
          </a:xfrm>
          <a:prstGeom prst="rect">
            <a:avLst/>
          </a:prstGeom>
          <a:noFill/>
          <a:ln/>
        </p:spPr>
        <p:txBody>
          <a:bodyPr wrap="none" rtlCol="0" anchor="t"/>
          <a:lstStyle/>
          <a:p>
            <a:pPr marL="0" indent="0" algn="r">
              <a:lnSpc>
                <a:spcPts val="2734"/>
              </a:lnSpc>
              <a:buNone/>
            </a:pPr>
            <a:r>
              <a:rPr lang="en-US" sz="2187" b="1" kern="0" spc="-44" dirty="0">
                <a:solidFill>
                  <a:srgbClr val="272525"/>
                </a:solidFill>
                <a:effectLst>
                  <a:outerShdw blurRad="38100" dist="38100" dir="2700000" algn="tl">
                    <a:srgbClr val="000000">
                      <a:alpha val="43137"/>
                    </a:srgbClr>
                  </a:outerShdw>
                </a:effectLst>
                <a:latin typeface="adonis-web" pitchFamily="34" charset="0"/>
                <a:ea typeface="adonis-web" pitchFamily="34" charset="-122"/>
                <a:cs typeface="adonis-web" pitchFamily="34" charset="-120"/>
              </a:rPr>
              <a:t>Model Eğitimi</a:t>
            </a:r>
            <a:endParaRPr lang="en-US" sz="2187" dirty="0">
              <a:effectLst>
                <a:outerShdw blurRad="38100" dist="38100" dir="2700000" algn="tl">
                  <a:srgbClr val="000000">
                    <a:alpha val="43137"/>
                  </a:srgbClr>
                </a:outerShdw>
              </a:effectLst>
            </a:endParaRPr>
          </a:p>
        </p:txBody>
      </p:sp>
      <p:sp>
        <p:nvSpPr>
          <p:cNvPr id="22" name="Text 18"/>
          <p:cNvSpPr/>
          <p:nvPr/>
        </p:nvSpPr>
        <p:spPr>
          <a:xfrm>
            <a:off x="1952369" y="5264587"/>
            <a:ext cx="4140656" cy="1777008"/>
          </a:xfrm>
          <a:prstGeom prst="rect">
            <a:avLst/>
          </a:prstGeom>
          <a:noFill/>
          <a:ln/>
        </p:spPr>
        <p:txBody>
          <a:bodyPr wrap="square" rtlCol="0" anchor="t"/>
          <a:lstStyle/>
          <a:p>
            <a:pPr marL="0" indent="0" algn="r">
              <a:lnSpc>
                <a:spcPts val="2799"/>
              </a:lnSpc>
              <a:buNone/>
            </a:pPr>
            <a:r>
              <a:rPr lang="en-US" sz="2000" kern="0" spc="-35" dirty="0">
                <a:solidFill>
                  <a:srgbClr val="272525"/>
                </a:solidFill>
                <a:ea typeface="Source Sans Pro" pitchFamily="34" charset="-122"/>
                <a:cs typeface="Source Sans Pro" pitchFamily="34" charset="-120"/>
              </a:rPr>
              <a:t>Eğitim verisi kullanılarak, modelin parametreleri optimize edilir. Bu aşamada, modelin öğrenmesi ve performansının iyileştirilmesi için çeşitli teknikler uygulanır.</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4461394" y="1075038"/>
            <a:ext cx="5554980" cy="694373"/>
          </a:xfrm>
          <a:prstGeom prst="rect">
            <a:avLst/>
          </a:prstGeom>
          <a:noFill/>
          <a:ln/>
        </p:spPr>
        <p:txBody>
          <a:bodyPr wrap="none" rtlCol="0" anchor="t"/>
          <a:lstStyle/>
          <a:p>
            <a:pPr marL="0" indent="0" algn="ctr">
              <a:lnSpc>
                <a:spcPts val="5468"/>
              </a:lnSpc>
              <a:buNone/>
            </a:pPr>
            <a:r>
              <a:rPr lang="en-US" sz="4374" b="1" kern="0" spc="-87" dirty="0">
                <a:solidFill>
                  <a:srgbClr val="000000"/>
                </a:solidFill>
                <a:effectLst>
                  <a:outerShdw blurRad="38100" dist="38100" dir="2700000" algn="tl">
                    <a:srgbClr val="000000">
                      <a:alpha val="43137"/>
                    </a:srgbClr>
                  </a:outerShdw>
                </a:effectLst>
                <a:ea typeface="adonis-web" pitchFamily="34" charset="-122"/>
                <a:cs typeface="adonis-web" pitchFamily="34" charset="-120"/>
              </a:rPr>
              <a:t>Model Değerlendirmesi</a:t>
            </a:r>
            <a:endParaRPr lang="en-US" sz="4374" dirty="0">
              <a:effectLst>
                <a:outerShdw blurRad="38100" dist="38100" dir="2700000" algn="tl">
                  <a:srgbClr val="000000">
                    <a:alpha val="43137"/>
                  </a:srgbClr>
                </a:outerShdw>
              </a:effectLst>
            </a:endParaRPr>
          </a:p>
        </p:txBody>
      </p:sp>
      <p:sp>
        <p:nvSpPr>
          <p:cNvPr id="5" name="Shape 2"/>
          <p:cNvSpPr/>
          <p:nvPr/>
        </p:nvSpPr>
        <p:spPr>
          <a:xfrm>
            <a:off x="2348389" y="2897386"/>
            <a:ext cx="499943" cy="499943"/>
          </a:xfrm>
          <a:prstGeom prst="roundRect">
            <a:avLst>
              <a:gd name="adj" fmla="val 20000"/>
            </a:avLst>
          </a:prstGeom>
          <a:solidFill>
            <a:srgbClr val="F0D4F7"/>
          </a:solidFill>
          <a:ln w="7620">
            <a:solidFill>
              <a:srgbClr val="D6BADD"/>
            </a:solidFill>
            <a:prstDash val="solid"/>
          </a:ln>
        </p:spPr>
      </p:sp>
      <p:sp>
        <p:nvSpPr>
          <p:cNvPr id="6" name="Text 3"/>
          <p:cNvSpPr/>
          <p:nvPr/>
        </p:nvSpPr>
        <p:spPr>
          <a:xfrm>
            <a:off x="2506861" y="2939058"/>
            <a:ext cx="182999"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1</a:t>
            </a:r>
            <a:endParaRPr lang="en-US" sz="2624" dirty="0"/>
          </a:p>
        </p:txBody>
      </p:sp>
      <p:sp>
        <p:nvSpPr>
          <p:cNvPr id="7" name="Text 4"/>
          <p:cNvSpPr/>
          <p:nvPr/>
        </p:nvSpPr>
        <p:spPr>
          <a:xfrm>
            <a:off x="3070503" y="2973705"/>
            <a:ext cx="2440900" cy="347186"/>
          </a:xfrm>
          <a:prstGeom prst="rect">
            <a:avLst/>
          </a:prstGeom>
          <a:noFill/>
          <a:ln/>
        </p:spPr>
        <p:txBody>
          <a:bodyPr wrap="none" rtlCol="0" anchor="t"/>
          <a:lstStyle/>
          <a:p>
            <a:pPr marL="0" indent="0" algn="ctr">
              <a:lnSpc>
                <a:spcPts val="2734"/>
              </a:lnSpc>
              <a:buNone/>
            </a:pPr>
            <a:r>
              <a:rPr lang="en-US" sz="2187" b="1" kern="0" spc="-44" dirty="0">
                <a:solidFill>
                  <a:srgbClr val="272525"/>
                </a:solidFill>
                <a:effectLst>
                  <a:outerShdw blurRad="38100" dist="38100" dir="2700000" algn="tl">
                    <a:srgbClr val="000000">
                      <a:alpha val="43137"/>
                    </a:srgbClr>
                  </a:outerShdw>
                </a:effectLst>
                <a:ea typeface="adonis-web" pitchFamily="34" charset="-122"/>
                <a:cs typeface="adonis-web" pitchFamily="34" charset="-120"/>
              </a:rPr>
              <a:t>Doğruluk Ölçümü</a:t>
            </a:r>
            <a:endParaRPr lang="en-US" sz="2187" dirty="0">
              <a:effectLst>
                <a:outerShdw blurRad="38100" dist="38100" dir="2700000" algn="tl">
                  <a:srgbClr val="000000">
                    <a:alpha val="43137"/>
                  </a:srgbClr>
                </a:outerShdw>
              </a:effectLst>
            </a:endParaRPr>
          </a:p>
        </p:txBody>
      </p:sp>
      <p:sp>
        <p:nvSpPr>
          <p:cNvPr id="8" name="Text 5"/>
          <p:cNvSpPr/>
          <p:nvPr/>
        </p:nvSpPr>
        <p:spPr>
          <a:xfrm>
            <a:off x="3070503" y="3454122"/>
            <a:ext cx="2440900" cy="2487811"/>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Eğitilmiş model, doğrulama verisi üzerinde değerlendirilir. Modelin performansı, doğruluk, hassasiyet, özgüllük gibi metrikler kullanılarak ölçülür.</a:t>
            </a:r>
            <a:endParaRPr lang="en-US" sz="1750" dirty="0"/>
          </a:p>
        </p:txBody>
      </p:sp>
      <p:sp>
        <p:nvSpPr>
          <p:cNvPr id="9" name="Shape 6"/>
          <p:cNvSpPr/>
          <p:nvPr/>
        </p:nvSpPr>
        <p:spPr>
          <a:xfrm>
            <a:off x="5733574" y="2897386"/>
            <a:ext cx="499943" cy="499943"/>
          </a:xfrm>
          <a:prstGeom prst="roundRect">
            <a:avLst>
              <a:gd name="adj" fmla="val 20000"/>
            </a:avLst>
          </a:prstGeom>
          <a:solidFill>
            <a:srgbClr val="F0D4F7"/>
          </a:solidFill>
          <a:ln w="7620">
            <a:solidFill>
              <a:srgbClr val="D6BADD"/>
            </a:solidFill>
            <a:prstDash val="solid"/>
          </a:ln>
        </p:spPr>
      </p:sp>
      <p:sp>
        <p:nvSpPr>
          <p:cNvPr id="10" name="Text 7"/>
          <p:cNvSpPr/>
          <p:nvPr/>
        </p:nvSpPr>
        <p:spPr>
          <a:xfrm>
            <a:off x="5892046" y="2939058"/>
            <a:ext cx="182999"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2</a:t>
            </a:r>
            <a:endParaRPr lang="en-US" sz="2624" dirty="0"/>
          </a:p>
        </p:txBody>
      </p:sp>
      <p:sp>
        <p:nvSpPr>
          <p:cNvPr id="11" name="Text 8"/>
          <p:cNvSpPr/>
          <p:nvPr/>
        </p:nvSpPr>
        <p:spPr>
          <a:xfrm>
            <a:off x="6455688" y="2973705"/>
            <a:ext cx="2440900" cy="347186"/>
          </a:xfrm>
          <a:prstGeom prst="rect">
            <a:avLst/>
          </a:prstGeom>
          <a:noFill/>
          <a:ln/>
        </p:spPr>
        <p:txBody>
          <a:bodyPr wrap="none" rtlCol="0" anchor="t"/>
          <a:lstStyle/>
          <a:p>
            <a:pPr marL="0" indent="0" algn="ctr">
              <a:lnSpc>
                <a:spcPts val="2734"/>
              </a:lnSpc>
              <a:buNone/>
            </a:pPr>
            <a:r>
              <a:rPr lang="en-US" sz="2187" b="1" kern="0" spc="-44" dirty="0">
                <a:solidFill>
                  <a:srgbClr val="272525"/>
                </a:solidFill>
                <a:effectLst>
                  <a:outerShdw blurRad="38100" dist="38100" dir="2700000" algn="tl">
                    <a:srgbClr val="000000">
                      <a:alpha val="43137"/>
                    </a:srgbClr>
                  </a:outerShdw>
                </a:effectLst>
                <a:ea typeface="adonis-web" pitchFamily="34" charset="-122"/>
                <a:cs typeface="adonis-web" pitchFamily="34" charset="-120"/>
              </a:rPr>
              <a:t>Görselleştirmeler</a:t>
            </a:r>
            <a:endParaRPr lang="en-US" sz="2187" dirty="0">
              <a:effectLst>
                <a:outerShdw blurRad="38100" dist="38100" dir="2700000" algn="tl">
                  <a:srgbClr val="000000">
                    <a:alpha val="43137"/>
                  </a:srgbClr>
                </a:outerShdw>
              </a:effectLst>
            </a:endParaRPr>
          </a:p>
        </p:txBody>
      </p:sp>
      <p:sp>
        <p:nvSpPr>
          <p:cNvPr id="12" name="Text 9"/>
          <p:cNvSpPr/>
          <p:nvPr/>
        </p:nvSpPr>
        <p:spPr>
          <a:xfrm>
            <a:off x="6455688" y="3454122"/>
            <a:ext cx="2440900" cy="2843213"/>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Modelin performansını daha iyi anlamak için çeşitli görselleştirme teknikleri kullanılır. Örneğin, hata matrisleri, ROC eğrileri, özellik önem dereceleri gibi görselleştirmeler yapılabilir.</a:t>
            </a:r>
            <a:endParaRPr lang="en-US" sz="1750" dirty="0"/>
          </a:p>
        </p:txBody>
      </p:sp>
      <p:sp>
        <p:nvSpPr>
          <p:cNvPr id="13" name="Shape 10"/>
          <p:cNvSpPr/>
          <p:nvPr/>
        </p:nvSpPr>
        <p:spPr>
          <a:xfrm>
            <a:off x="9118759" y="2897386"/>
            <a:ext cx="499943" cy="499943"/>
          </a:xfrm>
          <a:prstGeom prst="roundRect">
            <a:avLst>
              <a:gd name="adj" fmla="val 20000"/>
            </a:avLst>
          </a:prstGeom>
          <a:solidFill>
            <a:srgbClr val="F0D4F7"/>
          </a:solidFill>
          <a:ln w="7620">
            <a:solidFill>
              <a:srgbClr val="D6BADD"/>
            </a:solidFill>
            <a:prstDash val="solid"/>
          </a:ln>
        </p:spPr>
      </p:sp>
      <p:sp>
        <p:nvSpPr>
          <p:cNvPr id="14" name="Text 11"/>
          <p:cNvSpPr/>
          <p:nvPr/>
        </p:nvSpPr>
        <p:spPr>
          <a:xfrm>
            <a:off x="9277231" y="2939058"/>
            <a:ext cx="182999"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3</a:t>
            </a:r>
            <a:endParaRPr lang="en-US" sz="2624" dirty="0"/>
          </a:p>
        </p:txBody>
      </p:sp>
      <p:sp>
        <p:nvSpPr>
          <p:cNvPr id="15" name="Text 12"/>
          <p:cNvSpPr/>
          <p:nvPr/>
        </p:nvSpPr>
        <p:spPr>
          <a:xfrm>
            <a:off x="9840873" y="2973705"/>
            <a:ext cx="2886586" cy="694373"/>
          </a:xfrm>
          <a:prstGeom prst="rect">
            <a:avLst/>
          </a:prstGeom>
          <a:noFill/>
          <a:ln/>
        </p:spPr>
        <p:txBody>
          <a:bodyPr wrap="square" rtlCol="0" anchor="t"/>
          <a:lstStyle/>
          <a:p>
            <a:pPr marL="0" indent="0" algn="ctr">
              <a:lnSpc>
                <a:spcPts val="2734"/>
              </a:lnSpc>
              <a:buNone/>
            </a:pPr>
            <a:r>
              <a:rPr lang="en-US" sz="2187" b="1" kern="0" spc="-44" dirty="0">
                <a:solidFill>
                  <a:srgbClr val="272525"/>
                </a:solidFill>
                <a:effectLst>
                  <a:outerShdw blurRad="38100" dist="38100" dir="2700000" algn="tl">
                    <a:srgbClr val="000000">
                      <a:alpha val="43137"/>
                    </a:srgbClr>
                  </a:outerShdw>
                </a:effectLst>
                <a:ea typeface="adonis-web" pitchFamily="34" charset="-122"/>
                <a:cs typeface="adonis-web" pitchFamily="34" charset="-120"/>
              </a:rPr>
              <a:t>Genelleştirme Kabiliyeti</a:t>
            </a:r>
            <a:endParaRPr lang="en-US" sz="2187" dirty="0">
              <a:effectLst>
                <a:outerShdw blurRad="38100" dist="38100" dir="2700000" algn="tl">
                  <a:srgbClr val="000000">
                    <a:alpha val="43137"/>
                  </a:srgbClr>
                </a:outerShdw>
              </a:effectLst>
            </a:endParaRPr>
          </a:p>
        </p:txBody>
      </p:sp>
      <p:sp>
        <p:nvSpPr>
          <p:cNvPr id="16" name="Text 13"/>
          <p:cNvSpPr/>
          <p:nvPr/>
        </p:nvSpPr>
        <p:spPr>
          <a:xfrm>
            <a:off x="9828516" y="3480026"/>
            <a:ext cx="2440900" cy="2843213"/>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Modelin test verisi üzerindeki performansı, modelin gerçek dünya uygulamalarında nasıl davranacağını gösterir. Bu sayede, modelin genelleştirme kabiliyeti değerlendirilir.</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934760"/>
            <a:ext cx="8077676" cy="694373"/>
          </a:xfrm>
          <a:prstGeom prst="rect">
            <a:avLst/>
          </a:prstGeom>
          <a:noFill/>
          <a:ln/>
        </p:spPr>
        <p:txBody>
          <a:bodyPr wrap="none" rtlCol="0" anchor="t"/>
          <a:lstStyle/>
          <a:p>
            <a:pPr marL="0" indent="0">
              <a:lnSpc>
                <a:spcPts val="5468"/>
              </a:lnSpc>
              <a:buNone/>
            </a:pPr>
            <a:r>
              <a:rPr lang="en-US" sz="4374" b="1" kern="0" spc="-87" dirty="0">
                <a:solidFill>
                  <a:srgbClr val="000000"/>
                </a:solidFill>
                <a:effectLst>
                  <a:outerShdw blurRad="38100" dist="38100" dir="2700000" algn="tl">
                    <a:srgbClr val="000000">
                      <a:alpha val="43137"/>
                    </a:srgbClr>
                  </a:outerShdw>
                </a:effectLst>
                <a:latin typeface="adonis-web" pitchFamily="34" charset="0"/>
                <a:ea typeface="adonis-web" pitchFamily="34" charset="-122"/>
                <a:cs typeface="adonis-web" pitchFamily="34" charset="-120"/>
              </a:rPr>
              <a:t>Model Ayarlaması ve İyileştirilmesi</a:t>
            </a:r>
            <a:endParaRPr lang="en-US" sz="4374" dirty="0">
              <a:effectLst>
                <a:outerShdw blurRad="38100" dist="38100" dir="2700000" algn="tl">
                  <a:srgbClr val="000000">
                    <a:alpha val="43137"/>
                  </a:srgbClr>
                </a:outerShdw>
              </a:effectLst>
            </a:endParaRPr>
          </a:p>
        </p:txBody>
      </p:sp>
      <p:pic>
        <p:nvPicPr>
          <p:cNvPr id="6" name="Image 2" descr="preencoded.png"/>
          <p:cNvPicPr>
            <a:picLocks noChangeAspect="1"/>
          </p:cNvPicPr>
          <p:nvPr/>
        </p:nvPicPr>
        <p:blipFill>
          <a:blip r:embed="rId5"/>
          <a:stretch>
            <a:fillRect/>
          </a:stretch>
        </p:blipFill>
        <p:spPr>
          <a:xfrm>
            <a:off x="4490799" y="1962388"/>
            <a:ext cx="1110972" cy="1777484"/>
          </a:xfrm>
          <a:prstGeom prst="rect">
            <a:avLst/>
          </a:prstGeom>
        </p:spPr>
      </p:pic>
      <p:sp>
        <p:nvSpPr>
          <p:cNvPr id="7" name="Text 2"/>
          <p:cNvSpPr/>
          <p:nvPr/>
        </p:nvSpPr>
        <p:spPr>
          <a:xfrm>
            <a:off x="5935028" y="2184559"/>
            <a:ext cx="3617238" cy="347186"/>
          </a:xfrm>
          <a:prstGeom prst="rect">
            <a:avLst/>
          </a:prstGeom>
          <a:noFill/>
          <a:ln/>
        </p:spPr>
        <p:txBody>
          <a:bodyPr wrap="none" rtlCol="0" anchor="t"/>
          <a:lstStyle/>
          <a:p>
            <a:pPr marL="0" indent="0" algn="l">
              <a:lnSpc>
                <a:spcPts val="2734"/>
              </a:lnSpc>
              <a:buNone/>
            </a:pPr>
            <a:r>
              <a:rPr lang="en-US" sz="2187" b="1" kern="0" spc="-44" dirty="0">
                <a:solidFill>
                  <a:srgbClr val="272525"/>
                </a:solidFill>
                <a:effectLst>
                  <a:outerShdw blurRad="38100" dist="38100" dir="2700000" algn="tl">
                    <a:srgbClr val="000000">
                      <a:alpha val="43137"/>
                    </a:srgbClr>
                  </a:outerShdw>
                </a:effectLst>
                <a:latin typeface="adonis-web" pitchFamily="34" charset="0"/>
                <a:ea typeface="adonis-web" pitchFamily="34" charset="-122"/>
                <a:cs typeface="adonis-web" pitchFamily="34" charset="-120"/>
              </a:rPr>
              <a:t>Hiperparametre Optimizasyonu</a:t>
            </a:r>
            <a:endParaRPr lang="en-US" sz="2187" dirty="0">
              <a:effectLst>
                <a:outerShdw blurRad="38100" dist="38100" dir="2700000" algn="tl">
                  <a:srgbClr val="000000">
                    <a:alpha val="43137"/>
                  </a:srgbClr>
                </a:outerShdw>
              </a:effectLst>
            </a:endParaRPr>
          </a:p>
        </p:txBody>
      </p:sp>
      <p:sp>
        <p:nvSpPr>
          <p:cNvPr id="8" name="Text 3"/>
          <p:cNvSpPr/>
          <p:nvPr/>
        </p:nvSpPr>
        <p:spPr>
          <a:xfrm>
            <a:off x="5935028" y="2664976"/>
            <a:ext cx="7862173" cy="710803"/>
          </a:xfrm>
          <a:prstGeom prst="rect">
            <a:avLst/>
          </a:prstGeom>
          <a:noFill/>
          <a:ln/>
        </p:spPr>
        <p:txBody>
          <a:bodyPr wrap="square" rtlCol="0" anchor="t"/>
          <a:lstStyle/>
          <a:p>
            <a:pPr marL="0" indent="0" algn="l">
              <a:lnSpc>
                <a:spcPts val="2799"/>
              </a:lnSpc>
              <a:buNone/>
            </a:pPr>
            <a:r>
              <a:rPr lang="en-US" sz="2000" kern="0" spc="-35" dirty="0">
                <a:solidFill>
                  <a:srgbClr val="272525"/>
                </a:solidFill>
                <a:ea typeface="Source Sans Pro" pitchFamily="34" charset="-122"/>
                <a:cs typeface="Source Sans Pro" pitchFamily="34" charset="-120"/>
              </a:rPr>
              <a:t>Modelin performansını artırmak için, hiperparametreler daha da optimize edilir. Bu sayede, aşırı uydurma veya az uydurma sorunları giderilir.</a:t>
            </a:r>
            <a:endParaRPr lang="en-US" sz="2000" dirty="0"/>
          </a:p>
        </p:txBody>
      </p:sp>
      <p:pic>
        <p:nvPicPr>
          <p:cNvPr id="9" name="Image 3" descr="preencoded.png"/>
          <p:cNvPicPr>
            <a:picLocks noChangeAspect="1"/>
          </p:cNvPicPr>
          <p:nvPr/>
        </p:nvPicPr>
        <p:blipFill>
          <a:blip r:embed="rId6"/>
          <a:stretch>
            <a:fillRect/>
          </a:stretch>
        </p:blipFill>
        <p:spPr>
          <a:xfrm>
            <a:off x="4490799" y="3739872"/>
            <a:ext cx="1110972" cy="1777484"/>
          </a:xfrm>
          <a:prstGeom prst="rect">
            <a:avLst/>
          </a:prstGeom>
        </p:spPr>
      </p:pic>
      <p:sp>
        <p:nvSpPr>
          <p:cNvPr id="10" name="Text 4"/>
          <p:cNvSpPr/>
          <p:nvPr/>
        </p:nvSpPr>
        <p:spPr>
          <a:xfrm>
            <a:off x="5935028" y="3962043"/>
            <a:ext cx="2777490" cy="347186"/>
          </a:xfrm>
          <a:prstGeom prst="rect">
            <a:avLst/>
          </a:prstGeom>
          <a:noFill/>
          <a:ln/>
        </p:spPr>
        <p:txBody>
          <a:bodyPr wrap="none" rtlCol="0" anchor="t"/>
          <a:lstStyle/>
          <a:p>
            <a:pPr marL="0" indent="0" algn="l">
              <a:lnSpc>
                <a:spcPts val="2734"/>
              </a:lnSpc>
              <a:buNone/>
            </a:pPr>
            <a:r>
              <a:rPr lang="en-US" sz="2187" b="1" kern="0" spc="-44" dirty="0">
                <a:solidFill>
                  <a:srgbClr val="272525"/>
                </a:solidFill>
                <a:effectLst>
                  <a:outerShdw blurRad="38100" dist="38100" dir="2700000" algn="tl">
                    <a:srgbClr val="000000">
                      <a:alpha val="43137"/>
                    </a:srgbClr>
                  </a:outerShdw>
                </a:effectLst>
                <a:latin typeface="adonis-web" pitchFamily="34" charset="0"/>
                <a:ea typeface="adonis-web" pitchFamily="34" charset="-122"/>
                <a:cs typeface="adonis-web" pitchFamily="34" charset="-120"/>
              </a:rPr>
              <a:t>Veri Artırma</a:t>
            </a:r>
            <a:endParaRPr lang="en-US" sz="2187" dirty="0">
              <a:effectLst>
                <a:outerShdw blurRad="38100" dist="38100" dir="2700000" algn="tl">
                  <a:srgbClr val="000000">
                    <a:alpha val="43137"/>
                  </a:srgbClr>
                </a:outerShdw>
              </a:effectLst>
            </a:endParaRPr>
          </a:p>
        </p:txBody>
      </p:sp>
      <p:sp>
        <p:nvSpPr>
          <p:cNvPr id="11" name="Text 5"/>
          <p:cNvSpPr/>
          <p:nvPr/>
        </p:nvSpPr>
        <p:spPr>
          <a:xfrm>
            <a:off x="5935028" y="4442460"/>
            <a:ext cx="7862173" cy="710803"/>
          </a:xfrm>
          <a:prstGeom prst="rect">
            <a:avLst/>
          </a:prstGeom>
          <a:noFill/>
          <a:ln/>
        </p:spPr>
        <p:txBody>
          <a:bodyPr wrap="square" rtlCol="0" anchor="t"/>
          <a:lstStyle/>
          <a:p>
            <a:pPr marL="0" indent="0" algn="l">
              <a:lnSpc>
                <a:spcPts val="2799"/>
              </a:lnSpc>
              <a:buNone/>
            </a:pPr>
            <a:r>
              <a:rPr lang="en-US" sz="2000" kern="0" spc="-35" dirty="0">
                <a:solidFill>
                  <a:srgbClr val="272525"/>
                </a:solidFill>
                <a:ea typeface="Source Sans Pro" pitchFamily="34" charset="-122"/>
                <a:cs typeface="Source Sans Pro" pitchFamily="34" charset="-120"/>
              </a:rPr>
              <a:t>Eğitim verisinin miktarı veya çeşitliliği artırılarak, modelin genelleştirme kabiliyeti iyileştirilebilir.</a:t>
            </a:r>
            <a:endParaRPr lang="en-US" sz="2000" dirty="0"/>
          </a:p>
        </p:txBody>
      </p:sp>
      <p:pic>
        <p:nvPicPr>
          <p:cNvPr id="12" name="Image 4" descr="preencoded.png"/>
          <p:cNvPicPr>
            <a:picLocks noChangeAspect="1"/>
          </p:cNvPicPr>
          <p:nvPr/>
        </p:nvPicPr>
        <p:blipFill>
          <a:blip r:embed="rId7"/>
          <a:stretch>
            <a:fillRect/>
          </a:stretch>
        </p:blipFill>
        <p:spPr>
          <a:xfrm>
            <a:off x="4490799" y="5517356"/>
            <a:ext cx="1110972" cy="1777484"/>
          </a:xfrm>
          <a:prstGeom prst="rect">
            <a:avLst/>
          </a:prstGeom>
        </p:spPr>
      </p:pic>
      <p:sp>
        <p:nvSpPr>
          <p:cNvPr id="13" name="Text 6"/>
          <p:cNvSpPr/>
          <p:nvPr/>
        </p:nvSpPr>
        <p:spPr>
          <a:xfrm>
            <a:off x="5935028" y="5739527"/>
            <a:ext cx="3258026" cy="347186"/>
          </a:xfrm>
          <a:prstGeom prst="rect">
            <a:avLst/>
          </a:prstGeom>
          <a:noFill/>
          <a:ln/>
        </p:spPr>
        <p:txBody>
          <a:bodyPr wrap="none" rtlCol="0" anchor="t"/>
          <a:lstStyle/>
          <a:p>
            <a:pPr marL="0" indent="0" algn="l">
              <a:lnSpc>
                <a:spcPts val="2734"/>
              </a:lnSpc>
              <a:buNone/>
            </a:pPr>
            <a:r>
              <a:rPr lang="en-US" sz="2187" b="1" kern="0" spc="-44" dirty="0">
                <a:solidFill>
                  <a:srgbClr val="272525"/>
                </a:solidFill>
                <a:effectLst>
                  <a:outerShdw blurRad="38100" dist="38100" dir="2700000" algn="tl">
                    <a:srgbClr val="000000">
                      <a:alpha val="43137"/>
                    </a:srgbClr>
                  </a:outerShdw>
                </a:effectLst>
                <a:latin typeface="adonis-web" pitchFamily="34" charset="0"/>
                <a:ea typeface="adonis-web" pitchFamily="34" charset="-122"/>
                <a:cs typeface="adonis-web" pitchFamily="34" charset="-120"/>
              </a:rPr>
              <a:t>Farklı Modellerin Denenmes</a:t>
            </a:r>
            <a:endParaRPr lang="en-US" sz="2187" dirty="0">
              <a:effectLst>
                <a:outerShdw blurRad="38100" dist="38100" dir="2700000" algn="tl">
                  <a:srgbClr val="000000">
                    <a:alpha val="43137"/>
                  </a:srgbClr>
                </a:outerShdw>
              </a:effectLst>
            </a:endParaRPr>
          </a:p>
        </p:txBody>
      </p:sp>
      <p:sp>
        <p:nvSpPr>
          <p:cNvPr id="14" name="Text 7"/>
          <p:cNvSpPr/>
          <p:nvPr/>
        </p:nvSpPr>
        <p:spPr>
          <a:xfrm>
            <a:off x="5935028" y="6219944"/>
            <a:ext cx="7862173" cy="710803"/>
          </a:xfrm>
          <a:prstGeom prst="rect">
            <a:avLst/>
          </a:prstGeom>
          <a:noFill/>
          <a:ln/>
        </p:spPr>
        <p:txBody>
          <a:bodyPr wrap="square" rtlCol="0" anchor="t"/>
          <a:lstStyle/>
          <a:p>
            <a:pPr marL="0" indent="0" algn="l">
              <a:lnSpc>
                <a:spcPts val="2799"/>
              </a:lnSpc>
              <a:buNone/>
            </a:pPr>
            <a:r>
              <a:rPr lang="en-US" sz="2000" kern="0" spc="-35" dirty="0">
                <a:solidFill>
                  <a:srgbClr val="272525"/>
                </a:solidFill>
                <a:ea typeface="Source Sans Pro" pitchFamily="34" charset="-122"/>
                <a:cs typeface="Source Sans Pro" pitchFamily="34" charset="-120"/>
              </a:rPr>
              <a:t>Probleme daha uygun olabilecek farklı makine öğrenimi veya derin öğrenme modelleri de denenebilir. Bu sayede, en iyi performansı veren model seçilebilir.</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3967124" y="2091689"/>
            <a:ext cx="6643926" cy="694373"/>
          </a:xfrm>
          <a:prstGeom prst="rect">
            <a:avLst/>
          </a:prstGeom>
          <a:noFill/>
          <a:ln/>
        </p:spPr>
        <p:txBody>
          <a:bodyPr wrap="none" rtlCol="0" anchor="t"/>
          <a:lstStyle/>
          <a:p>
            <a:pPr marL="0" indent="0">
              <a:lnSpc>
                <a:spcPts val="5468"/>
              </a:lnSpc>
              <a:buNone/>
            </a:pPr>
            <a:r>
              <a:rPr lang="en-US" sz="4374" b="1" kern="0" spc="-87" dirty="0">
                <a:solidFill>
                  <a:srgbClr val="000000"/>
                </a:solidFill>
                <a:effectLst>
                  <a:outerShdw blurRad="38100" dist="38100" dir="2700000" algn="tl">
                    <a:srgbClr val="000000">
                      <a:alpha val="43137"/>
                    </a:srgbClr>
                  </a:outerShdw>
                </a:effectLst>
                <a:latin typeface="adonis-web" pitchFamily="34" charset="0"/>
                <a:ea typeface="adonis-web" pitchFamily="34" charset="-122"/>
                <a:cs typeface="adonis-web" pitchFamily="34" charset="-120"/>
              </a:rPr>
              <a:t>Model Dağıtımı ve Kullanımı</a:t>
            </a:r>
            <a:endParaRPr lang="en-US" sz="4374" dirty="0">
              <a:effectLst>
                <a:outerShdw blurRad="38100" dist="38100" dir="2700000" algn="tl">
                  <a:srgbClr val="000000">
                    <a:alpha val="43137"/>
                  </a:srgbClr>
                </a:outerShdw>
              </a:effectLst>
            </a:endParaRPr>
          </a:p>
        </p:txBody>
      </p:sp>
      <p:pic>
        <p:nvPicPr>
          <p:cNvPr id="5" name="Image 1" descr="preencoded.png"/>
          <p:cNvPicPr>
            <a:picLocks noChangeAspect="1"/>
          </p:cNvPicPr>
          <p:nvPr/>
        </p:nvPicPr>
        <p:blipFill>
          <a:blip r:embed="rId4"/>
          <a:stretch>
            <a:fillRect/>
          </a:stretch>
        </p:blipFill>
        <p:spPr>
          <a:xfrm>
            <a:off x="2348389" y="3577590"/>
            <a:ext cx="444341" cy="444341"/>
          </a:xfrm>
          <a:prstGeom prst="rect">
            <a:avLst/>
          </a:prstGeom>
        </p:spPr>
      </p:pic>
      <p:sp>
        <p:nvSpPr>
          <p:cNvPr id="6" name="Text 2"/>
          <p:cNvSpPr/>
          <p:nvPr/>
        </p:nvSpPr>
        <p:spPr>
          <a:xfrm>
            <a:off x="2348389" y="4244102"/>
            <a:ext cx="2884884" cy="347186"/>
          </a:xfrm>
          <a:prstGeom prst="rect">
            <a:avLst/>
          </a:prstGeom>
          <a:noFill/>
          <a:ln/>
        </p:spPr>
        <p:txBody>
          <a:bodyPr wrap="none" rtlCol="0" anchor="t"/>
          <a:lstStyle/>
          <a:p>
            <a:pPr marL="0" indent="0" algn="l">
              <a:lnSpc>
                <a:spcPts val="2734"/>
              </a:lnSpc>
              <a:buNone/>
            </a:pPr>
            <a:r>
              <a:rPr lang="en-US" sz="2187" b="1" kern="0" spc="-44" dirty="0">
                <a:solidFill>
                  <a:srgbClr val="272525"/>
                </a:solidFill>
                <a:effectLst>
                  <a:outerShdw blurRad="38100" dist="38100" dir="2700000" algn="tl">
                    <a:srgbClr val="000000">
                      <a:alpha val="43137"/>
                    </a:srgbClr>
                  </a:outerShdw>
                </a:effectLst>
                <a:latin typeface="adonis-web" pitchFamily="34" charset="0"/>
                <a:ea typeface="adonis-web" pitchFamily="34" charset="-122"/>
                <a:cs typeface="adonis-web" pitchFamily="34" charset="-120"/>
              </a:rPr>
              <a:t>Gerçek Zamanlı Kullanım</a:t>
            </a:r>
            <a:endParaRPr lang="en-US" sz="2187" dirty="0">
              <a:effectLst>
                <a:outerShdw blurRad="38100" dist="38100" dir="2700000" algn="tl">
                  <a:srgbClr val="000000">
                    <a:alpha val="43137"/>
                  </a:srgbClr>
                </a:outerShdw>
              </a:effectLst>
            </a:endParaRPr>
          </a:p>
        </p:txBody>
      </p:sp>
      <p:sp>
        <p:nvSpPr>
          <p:cNvPr id="7" name="Text 3"/>
          <p:cNvSpPr/>
          <p:nvPr/>
        </p:nvSpPr>
        <p:spPr>
          <a:xfrm>
            <a:off x="2348389" y="4724519"/>
            <a:ext cx="3088958" cy="2677178"/>
          </a:xfrm>
          <a:prstGeom prst="rect">
            <a:avLst/>
          </a:prstGeom>
          <a:noFill/>
          <a:ln/>
        </p:spPr>
        <p:txBody>
          <a:bodyPr wrap="square" rtlCol="0" anchor="t"/>
          <a:lstStyle/>
          <a:p>
            <a:pPr marL="0" indent="0" algn="l">
              <a:lnSpc>
                <a:spcPts val="2799"/>
              </a:lnSpc>
              <a:buNone/>
            </a:pPr>
            <a:r>
              <a:rPr lang="en-US" sz="2400" kern="0" spc="-35" dirty="0">
                <a:solidFill>
                  <a:srgbClr val="272525"/>
                </a:solidFill>
                <a:ea typeface="Source Sans Pro" pitchFamily="34" charset="-122"/>
                <a:cs typeface="Source Sans Pro" pitchFamily="34" charset="-120"/>
              </a:rPr>
              <a:t>Eğitilmiş model, gerçek zamanlı uygulamalara entegre edilebilir ve kullanıma hazır hale getirilebilir.</a:t>
            </a:r>
            <a:endParaRPr lang="en-US" sz="2400" dirty="0"/>
          </a:p>
        </p:txBody>
      </p:sp>
      <p:pic>
        <p:nvPicPr>
          <p:cNvPr id="8" name="Image 2" descr="preencoded.png"/>
          <p:cNvPicPr>
            <a:picLocks noChangeAspect="1"/>
          </p:cNvPicPr>
          <p:nvPr/>
        </p:nvPicPr>
        <p:blipFill>
          <a:blip r:embed="rId5"/>
          <a:stretch>
            <a:fillRect/>
          </a:stretch>
        </p:blipFill>
        <p:spPr>
          <a:xfrm>
            <a:off x="5770602" y="3577590"/>
            <a:ext cx="444341" cy="444341"/>
          </a:xfrm>
          <a:prstGeom prst="rect">
            <a:avLst/>
          </a:prstGeom>
        </p:spPr>
      </p:pic>
      <p:sp>
        <p:nvSpPr>
          <p:cNvPr id="9" name="Text 4"/>
          <p:cNvSpPr/>
          <p:nvPr/>
        </p:nvSpPr>
        <p:spPr>
          <a:xfrm>
            <a:off x="5770602" y="4244102"/>
            <a:ext cx="2777490" cy="347186"/>
          </a:xfrm>
          <a:prstGeom prst="rect">
            <a:avLst/>
          </a:prstGeom>
          <a:noFill/>
          <a:ln/>
        </p:spPr>
        <p:txBody>
          <a:bodyPr wrap="none" rtlCol="0" anchor="t"/>
          <a:lstStyle/>
          <a:p>
            <a:pPr marL="0" indent="0" algn="l">
              <a:lnSpc>
                <a:spcPts val="2734"/>
              </a:lnSpc>
              <a:buNone/>
            </a:pPr>
            <a:r>
              <a:rPr lang="en-US" sz="2187" b="1" kern="0" spc="-44" dirty="0">
                <a:solidFill>
                  <a:srgbClr val="272525"/>
                </a:solidFill>
                <a:effectLst>
                  <a:outerShdw blurRad="38100" dist="38100" dir="2700000" algn="tl">
                    <a:srgbClr val="000000">
                      <a:alpha val="43137"/>
                    </a:srgbClr>
                  </a:outerShdw>
                </a:effectLst>
                <a:latin typeface="adonis-web" pitchFamily="34" charset="0"/>
                <a:ea typeface="adonis-web" pitchFamily="34" charset="-122"/>
                <a:cs typeface="adonis-web" pitchFamily="34" charset="-120"/>
              </a:rPr>
              <a:t>Toplu İşleme</a:t>
            </a:r>
            <a:endParaRPr lang="en-US" sz="2187" dirty="0">
              <a:effectLst>
                <a:outerShdw blurRad="38100" dist="38100" dir="2700000" algn="tl">
                  <a:srgbClr val="000000">
                    <a:alpha val="43137"/>
                  </a:srgbClr>
                </a:outerShdw>
              </a:effectLst>
            </a:endParaRPr>
          </a:p>
        </p:txBody>
      </p:sp>
      <p:sp>
        <p:nvSpPr>
          <p:cNvPr id="10" name="Text 5"/>
          <p:cNvSpPr/>
          <p:nvPr/>
        </p:nvSpPr>
        <p:spPr>
          <a:xfrm>
            <a:off x="5770602" y="4724519"/>
            <a:ext cx="3088958" cy="2677178"/>
          </a:xfrm>
          <a:prstGeom prst="rect">
            <a:avLst/>
          </a:prstGeom>
          <a:noFill/>
          <a:ln/>
        </p:spPr>
        <p:txBody>
          <a:bodyPr wrap="square" rtlCol="0" anchor="t"/>
          <a:lstStyle/>
          <a:p>
            <a:pPr marL="0" indent="0" algn="l">
              <a:lnSpc>
                <a:spcPts val="2799"/>
              </a:lnSpc>
              <a:buNone/>
            </a:pPr>
            <a:r>
              <a:rPr lang="en-US" sz="2400" kern="0" spc="-35" dirty="0">
                <a:solidFill>
                  <a:srgbClr val="272525"/>
                </a:solidFill>
                <a:ea typeface="Source Sans Pro" pitchFamily="34" charset="-122"/>
                <a:cs typeface="Source Sans Pro" pitchFamily="34" charset="-120"/>
              </a:rPr>
              <a:t>Model, büyük veri setlerine toplu olarak uygulanabilir ve sonuçlar üretilebilir.</a:t>
            </a:r>
            <a:endParaRPr lang="en-US" sz="2400" dirty="0"/>
          </a:p>
        </p:txBody>
      </p:sp>
      <p:pic>
        <p:nvPicPr>
          <p:cNvPr id="11" name="Image 3" descr="preencoded.png"/>
          <p:cNvPicPr>
            <a:picLocks noChangeAspect="1"/>
          </p:cNvPicPr>
          <p:nvPr/>
        </p:nvPicPr>
        <p:blipFill>
          <a:blip r:embed="rId6"/>
          <a:stretch>
            <a:fillRect/>
          </a:stretch>
        </p:blipFill>
        <p:spPr>
          <a:xfrm>
            <a:off x="9192816" y="3577590"/>
            <a:ext cx="444341" cy="444341"/>
          </a:xfrm>
          <a:prstGeom prst="rect">
            <a:avLst/>
          </a:prstGeom>
        </p:spPr>
      </p:pic>
      <p:sp>
        <p:nvSpPr>
          <p:cNvPr id="12" name="Text 6"/>
          <p:cNvSpPr/>
          <p:nvPr/>
        </p:nvSpPr>
        <p:spPr>
          <a:xfrm>
            <a:off x="9192816" y="4244102"/>
            <a:ext cx="2777490" cy="347186"/>
          </a:xfrm>
          <a:prstGeom prst="rect">
            <a:avLst/>
          </a:prstGeom>
          <a:noFill/>
          <a:ln/>
        </p:spPr>
        <p:txBody>
          <a:bodyPr wrap="none" rtlCol="0" anchor="t"/>
          <a:lstStyle/>
          <a:p>
            <a:pPr marL="0" indent="0" algn="l">
              <a:lnSpc>
                <a:spcPts val="2734"/>
              </a:lnSpc>
              <a:buNone/>
            </a:pPr>
            <a:r>
              <a:rPr lang="en-US" sz="2187" b="1" kern="0" spc="-44" dirty="0">
                <a:solidFill>
                  <a:srgbClr val="272525"/>
                </a:solidFill>
                <a:effectLst>
                  <a:outerShdw blurRad="38100" dist="38100" dir="2700000" algn="tl">
                    <a:srgbClr val="000000">
                      <a:alpha val="43137"/>
                    </a:srgbClr>
                  </a:outerShdw>
                </a:effectLst>
                <a:latin typeface="adonis-web" pitchFamily="34" charset="0"/>
                <a:ea typeface="adonis-web" pitchFamily="34" charset="-122"/>
                <a:cs typeface="adonis-web" pitchFamily="34" charset="-120"/>
              </a:rPr>
              <a:t>Performans İzleme</a:t>
            </a:r>
            <a:endParaRPr lang="en-US" sz="2187" dirty="0">
              <a:effectLst>
                <a:outerShdw blurRad="38100" dist="38100" dir="2700000" algn="tl">
                  <a:srgbClr val="000000">
                    <a:alpha val="43137"/>
                  </a:srgbClr>
                </a:outerShdw>
              </a:effectLst>
            </a:endParaRPr>
          </a:p>
        </p:txBody>
      </p:sp>
      <p:sp>
        <p:nvSpPr>
          <p:cNvPr id="13" name="Text 7"/>
          <p:cNvSpPr/>
          <p:nvPr/>
        </p:nvSpPr>
        <p:spPr>
          <a:xfrm>
            <a:off x="9192816" y="4724519"/>
            <a:ext cx="3089077" cy="2677178"/>
          </a:xfrm>
          <a:prstGeom prst="rect">
            <a:avLst/>
          </a:prstGeom>
          <a:noFill/>
          <a:ln/>
        </p:spPr>
        <p:txBody>
          <a:bodyPr wrap="square" rtlCol="0" anchor="t"/>
          <a:lstStyle/>
          <a:p>
            <a:pPr marL="0" indent="0" algn="l">
              <a:lnSpc>
                <a:spcPts val="2799"/>
              </a:lnSpc>
              <a:buNone/>
            </a:pPr>
            <a:r>
              <a:rPr lang="en-US" sz="2400" kern="0" spc="-35" dirty="0">
                <a:solidFill>
                  <a:srgbClr val="272525"/>
                </a:solidFill>
                <a:ea typeface="Source Sans Pro" pitchFamily="34" charset="-122"/>
                <a:cs typeface="Source Sans Pro" pitchFamily="34" charset="-120"/>
              </a:rPr>
              <a:t>Model performansı, gerçek dünya kullanımı sırasında sürekli olarak izlenir ve gerektiğinde güncellenir.</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957"/>
          </a:xfrm>
          <a:prstGeom prst="rect">
            <a:avLst/>
          </a:prstGeom>
          <a:solidFill>
            <a:srgbClr val="FFFFFF">
              <a:alpha val="75000"/>
            </a:srgbClr>
          </a:solidFill>
          <a:ln/>
        </p:spPr>
      </p:sp>
      <p:sp>
        <p:nvSpPr>
          <p:cNvPr id="4" name="Text 1"/>
          <p:cNvSpPr/>
          <p:nvPr/>
        </p:nvSpPr>
        <p:spPr>
          <a:xfrm>
            <a:off x="3327261" y="592812"/>
            <a:ext cx="7537252" cy="673656"/>
          </a:xfrm>
          <a:prstGeom prst="rect">
            <a:avLst/>
          </a:prstGeom>
          <a:noFill/>
          <a:ln/>
        </p:spPr>
        <p:txBody>
          <a:bodyPr wrap="none" rtlCol="0" anchor="t"/>
          <a:lstStyle/>
          <a:p>
            <a:pPr marL="0" indent="0">
              <a:lnSpc>
                <a:spcPts val="5305"/>
              </a:lnSpc>
              <a:buNone/>
            </a:pPr>
            <a:r>
              <a:rPr lang="en-US" sz="4244" b="1" kern="0" spc="-85" dirty="0">
                <a:solidFill>
                  <a:srgbClr val="000000"/>
                </a:solidFill>
                <a:effectLst>
                  <a:outerShdw blurRad="38100" dist="38100" dir="2700000" algn="tl">
                    <a:srgbClr val="000000">
                      <a:alpha val="43137"/>
                    </a:srgbClr>
                  </a:outerShdw>
                </a:effectLst>
                <a:ea typeface="adonis-web" pitchFamily="34" charset="-122"/>
                <a:cs typeface="adonis-web" pitchFamily="34" charset="-120"/>
              </a:rPr>
              <a:t>Yapay Zeka Modellerinin Geleceği</a:t>
            </a:r>
            <a:endParaRPr lang="en-US" sz="4244" dirty="0">
              <a:effectLst>
                <a:outerShdw blurRad="38100" dist="38100" dir="2700000" algn="tl">
                  <a:srgbClr val="000000">
                    <a:alpha val="43137"/>
                  </a:srgbClr>
                </a:outerShdw>
              </a:effectLst>
            </a:endParaRPr>
          </a:p>
        </p:txBody>
      </p:sp>
      <p:sp>
        <p:nvSpPr>
          <p:cNvPr id="5" name="Shape 2"/>
          <p:cNvSpPr/>
          <p:nvPr/>
        </p:nvSpPr>
        <p:spPr>
          <a:xfrm>
            <a:off x="2495669" y="1697593"/>
            <a:ext cx="9639062" cy="5939552"/>
          </a:xfrm>
          <a:prstGeom prst="roundRect">
            <a:avLst>
              <a:gd name="adj" fmla="val 1634"/>
            </a:avLst>
          </a:prstGeom>
          <a:noFill/>
          <a:ln w="7620">
            <a:solidFill>
              <a:srgbClr val="000000">
                <a:alpha val="8000"/>
              </a:srgbClr>
            </a:solidFill>
            <a:prstDash val="solid"/>
          </a:ln>
        </p:spPr>
      </p:sp>
      <p:sp>
        <p:nvSpPr>
          <p:cNvPr id="6" name="Shape 3"/>
          <p:cNvSpPr/>
          <p:nvPr/>
        </p:nvSpPr>
        <p:spPr>
          <a:xfrm>
            <a:off x="2503289" y="1705213"/>
            <a:ext cx="9623822" cy="1653540"/>
          </a:xfrm>
          <a:prstGeom prst="rect">
            <a:avLst/>
          </a:prstGeom>
          <a:solidFill>
            <a:srgbClr val="FFFFFF">
              <a:alpha val="4000"/>
            </a:srgbClr>
          </a:solidFill>
          <a:ln/>
        </p:spPr>
      </p:sp>
      <p:sp>
        <p:nvSpPr>
          <p:cNvPr id="7" name="Text 4"/>
          <p:cNvSpPr/>
          <p:nvPr/>
        </p:nvSpPr>
        <p:spPr>
          <a:xfrm>
            <a:off x="2718792" y="1842135"/>
            <a:ext cx="4377095" cy="344924"/>
          </a:xfrm>
          <a:prstGeom prst="rect">
            <a:avLst/>
          </a:prstGeom>
          <a:noFill/>
          <a:ln/>
        </p:spPr>
        <p:txBody>
          <a:bodyPr wrap="none" rtlCol="0" anchor="t"/>
          <a:lstStyle/>
          <a:p>
            <a:pPr marL="0" indent="0">
              <a:lnSpc>
                <a:spcPts val="2716"/>
              </a:lnSpc>
              <a:buNone/>
            </a:pPr>
            <a:r>
              <a:rPr lang="en-US" sz="2000" kern="0" spc="-34" dirty="0">
                <a:solidFill>
                  <a:srgbClr val="272525"/>
                </a:solidFill>
                <a:effectLst>
                  <a:outerShdw blurRad="38100" dist="38100" dir="2700000" algn="tl">
                    <a:srgbClr val="000000">
                      <a:alpha val="43137"/>
                    </a:srgbClr>
                  </a:outerShdw>
                </a:effectLst>
                <a:ea typeface="Source Sans Pro" pitchFamily="34" charset="-122"/>
                <a:cs typeface="Source Sans Pro" pitchFamily="34" charset="-120"/>
              </a:rPr>
              <a:t>Artan Veri Miktarı</a:t>
            </a:r>
            <a:endParaRPr lang="en-US" sz="2000" dirty="0">
              <a:effectLst>
                <a:outerShdw blurRad="38100" dist="38100" dir="2700000" algn="tl">
                  <a:srgbClr val="000000">
                    <a:alpha val="43137"/>
                  </a:srgbClr>
                </a:outerShdw>
              </a:effectLst>
            </a:endParaRPr>
          </a:p>
        </p:txBody>
      </p:sp>
      <p:sp>
        <p:nvSpPr>
          <p:cNvPr id="8" name="Text 5"/>
          <p:cNvSpPr/>
          <p:nvPr/>
        </p:nvSpPr>
        <p:spPr>
          <a:xfrm>
            <a:off x="6610865" y="1842135"/>
            <a:ext cx="5300744" cy="1379696"/>
          </a:xfrm>
          <a:prstGeom prst="rect">
            <a:avLst/>
          </a:prstGeom>
          <a:noFill/>
          <a:ln/>
        </p:spPr>
        <p:txBody>
          <a:bodyPr wrap="square" rtlCol="0" anchor="t"/>
          <a:lstStyle/>
          <a:p>
            <a:pPr marL="0" indent="0">
              <a:lnSpc>
                <a:spcPts val="2716"/>
              </a:lnSpc>
              <a:buNone/>
            </a:pPr>
            <a:r>
              <a:rPr lang="en-US" kern="0" spc="-34" dirty="0">
                <a:solidFill>
                  <a:srgbClr val="272525"/>
                </a:solidFill>
                <a:ea typeface="Source Sans Pro" pitchFamily="34" charset="-122"/>
                <a:cs typeface="Source Sans Pro" pitchFamily="34" charset="-120"/>
              </a:rPr>
              <a:t>Yapay zeka modellerinin geliştirilmesi için kullanılabilecek veri miktarı hızla artmaktadır. Bu, daha güçlü ve doğru modellerin oluşturulmasına olanak sağlar.</a:t>
            </a:r>
            <a:endParaRPr lang="en-US" dirty="0"/>
          </a:p>
        </p:txBody>
      </p:sp>
      <p:sp>
        <p:nvSpPr>
          <p:cNvPr id="9" name="Shape 6"/>
          <p:cNvSpPr/>
          <p:nvPr/>
        </p:nvSpPr>
        <p:spPr>
          <a:xfrm>
            <a:off x="2503289" y="3358753"/>
            <a:ext cx="9623822" cy="1308616"/>
          </a:xfrm>
          <a:prstGeom prst="rect">
            <a:avLst/>
          </a:prstGeom>
          <a:solidFill>
            <a:srgbClr val="000000">
              <a:alpha val="4000"/>
            </a:srgbClr>
          </a:solidFill>
          <a:ln/>
        </p:spPr>
      </p:sp>
      <p:sp>
        <p:nvSpPr>
          <p:cNvPr id="10" name="Text 7"/>
          <p:cNvSpPr/>
          <p:nvPr/>
        </p:nvSpPr>
        <p:spPr>
          <a:xfrm>
            <a:off x="2718792" y="3495675"/>
            <a:ext cx="4377095" cy="344924"/>
          </a:xfrm>
          <a:prstGeom prst="rect">
            <a:avLst/>
          </a:prstGeom>
          <a:noFill/>
          <a:ln/>
        </p:spPr>
        <p:txBody>
          <a:bodyPr wrap="none" rtlCol="0" anchor="t"/>
          <a:lstStyle/>
          <a:p>
            <a:pPr marL="0" indent="0">
              <a:lnSpc>
                <a:spcPts val="2716"/>
              </a:lnSpc>
              <a:buNone/>
            </a:pPr>
            <a:r>
              <a:rPr lang="en-US" sz="2000" kern="0" spc="-34" dirty="0">
                <a:solidFill>
                  <a:srgbClr val="272525"/>
                </a:solidFill>
                <a:effectLst>
                  <a:outerShdw blurRad="38100" dist="38100" dir="2700000" algn="tl">
                    <a:srgbClr val="000000">
                      <a:alpha val="43137"/>
                    </a:srgbClr>
                  </a:outerShdw>
                </a:effectLst>
                <a:ea typeface="Source Sans Pro" pitchFamily="34" charset="-122"/>
                <a:cs typeface="Source Sans Pro" pitchFamily="34" charset="-120"/>
              </a:rPr>
              <a:t>Hesaplama Gücündeki Artış</a:t>
            </a:r>
            <a:endParaRPr lang="en-US" sz="2000" dirty="0">
              <a:effectLst>
                <a:outerShdw blurRad="38100" dist="38100" dir="2700000" algn="tl">
                  <a:srgbClr val="000000">
                    <a:alpha val="43137"/>
                  </a:srgbClr>
                </a:outerShdw>
              </a:effectLst>
            </a:endParaRPr>
          </a:p>
        </p:txBody>
      </p:sp>
      <p:sp>
        <p:nvSpPr>
          <p:cNvPr id="11" name="Text 8"/>
          <p:cNvSpPr/>
          <p:nvPr/>
        </p:nvSpPr>
        <p:spPr>
          <a:xfrm>
            <a:off x="6610865" y="3495675"/>
            <a:ext cx="5300744" cy="1034772"/>
          </a:xfrm>
          <a:prstGeom prst="rect">
            <a:avLst/>
          </a:prstGeom>
          <a:noFill/>
          <a:ln/>
        </p:spPr>
        <p:txBody>
          <a:bodyPr wrap="square" rtlCol="0" anchor="t"/>
          <a:lstStyle/>
          <a:p>
            <a:pPr marL="0" indent="0">
              <a:lnSpc>
                <a:spcPts val="2716"/>
              </a:lnSpc>
              <a:buNone/>
            </a:pPr>
            <a:r>
              <a:rPr lang="en-US" kern="0" spc="-34" dirty="0">
                <a:solidFill>
                  <a:srgbClr val="272525"/>
                </a:solidFill>
                <a:ea typeface="Source Sans Pro" pitchFamily="34" charset="-122"/>
                <a:cs typeface="Source Sans Pro" pitchFamily="34" charset="-120"/>
              </a:rPr>
              <a:t>Donanım teknolojilerindeki ilerlemeler, yapay zeka modellerinin daha karmaşık ve derin mimariler kullanmasına imkan tanır.</a:t>
            </a:r>
            <a:endParaRPr lang="en-US" dirty="0"/>
          </a:p>
        </p:txBody>
      </p:sp>
      <p:sp>
        <p:nvSpPr>
          <p:cNvPr id="12" name="Shape 9"/>
          <p:cNvSpPr/>
          <p:nvPr/>
        </p:nvSpPr>
        <p:spPr>
          <a:xfrm>
            <a:off x="2503289" y="4667369"/>
            <a:ext cx="9623822" cy="1308616"/>
          </a:xfrm>
          <a:prstGeom prst="rect">
            <a:avLst/>
          </a:prstGeom>
          <a:solidFill>
            <a:srgbClr val="FFFFFF">
              <a:alpha val="4000"/>
            </a:srgbClr>
          </a:solidFill>
          <a:ln/>
        </p:spPr>
      </p:sp>
      <p:sp>
        <p:nvSpPr>
          <p:cNvPr id="13" name="Text 10"/>
          <p:cNvSpPr/>
          <p:nvPr/>
        </p:nvSpPr>
        <p:spPr>
          <a:xfrm>
            <a:off x="2718792" y="4804291"/>
            <a:ext cx="4377095" cy="344924"/>
          </a:xfrm>
          <a:prstGeom prst="rect">
            <a:avLst/>
          </a:prstGeom>
          <a:noFill/>
          <a:ln/>
        </p:spPr>
        <p:txBody>
          <a:bodyPr wrap="none" rtlCol="0" anchor="t"/>
          <a:lstStyle/>
          <a:p>
            <a:pPr marL="0" indent="0">
              <a:lnSpc>
                <a:spcPts val="2716"/>
              </a:lnSpc>
              <a:buNone/>
            </a:pPr>
            <a:r>
              <a:rPr lang="en-US" sz="2000" kern="0" spc="-34" dirty="0">
                <a:solidFill>
                  <a:srgbClr val="272525"/>
                </a:solidFill>
                <a:effectLst>
                  <a:outerShdw blurRad="38100" dist="38100" dir="2700000" algn="tl">
                    <a:srgbClr val="000000">
                      <a:alpha val="43137"/>
                    </a:srgbClr>
                  </a:outerShdw>
                </a:effectLst>
                <a:ea typeface="Source Sans Pro" pitchFamily="34" charset="-122"/>
                <a:cs typeface="Source Sans Pro" pitchFamily="34" charset="-120"/>
              </a:rPr>
              <a:t>Algoritma Gelişimi</a:t>
            </a:r>
            <a:endParaRPr lang="en-US" sz="2000" dirty="0">
              <a:effectLst>
                <a:outerShdw blurRad="38100" dist="38100" dir="2700000" algn="tl">
                  <a:srgbClr val="000000">
                    <a:alpha val="43137"/>
                  </a:srgbClr>
                </a:outerShdw>
              </a:effectLst>
            </a:endParaRPr>
          </a:p>
        </p:txBody>
      </p:sp>
      <p:sp>
        <p:nvSpPr>
          <p:cNvPr id="14" name="Text 11"/>
          <p:cNvSpPr/>
          <p:nvPr/>
        </p:nvSpPr>
        <p:spPr>
          <a:xfrm>
            <a:off x="6610865" y="4804291"/>
            <a:ext cx="5300744" cy="1034772"/>
          </a:xfrm>
          <a:prstGeom prst="rect">
            <a:avLst/>
          </a:prstGeom>
          <a:noFill/>
          <a:ln/>
        </p:spPr>
        <p:txBody>
          <a:bodyPr wrap="square" rtlCol="0" anchor="t"/>
          <a:lstStyle/>
          <a:p>
            <a:pPr marL="0" indent="0">
              <a:lnSpc>
                <a:spcPts val="2716"/>
              </a:lnSpc>
              <a:buNone/>
            </a:pPr>
            <a:r>
              <a:rPr lang="en-US" kern="0" spc="-34" dirty="0">
                <a:solidFill>
                  <a:srgbClr val="272525"/>
                </a:solidFill>
                <a:ea typeface="Source Sans Pro" pitchFamily="34" charset="-122"/>
                <a:cs typeface="Source Sans Pro" pitchFamily="34" charset="-120"/>
              </a:rPr>
              <a:t>Makine öğrenimi ve derin öğrenme algoritmalarındaki sürekli iyileşmeler, yapay zeka modellerinin performansını artırır.</a:t>
            </a:r>
            <a:endParaRPr lang="en-US" dirty="0"/>
          </a:p>
        </p:txBody>
      </p:sp>
      <p:sp>
        <p:nvSpPr>
          <p:cNvPr id="15" name="Shape 12"/>
          <p:cNvSpPr/>
          <p:nvPr/>
        </p:nvSpPr>
        <p:spPr>
          <a:xfrm>
            <a:off x="2503289" y="5975985"/>
            <a:ext cx="9623822" cy="1653540"/>
          </a:xfrm>
          <a:prstGeom prst="rect">
            <a:avLst/>
          </a:prstGeom>
          <a:solidFill>
            <a:srgbClr val="000000">
              <a:alpha val="4000"/>
            </a:srgbClr>
          </a:solidFill>
          <a:ln/>
        </p:spPr>
      </p:sp>
      <p:sp>
        <p:nvSpPr>
          <p:cNvPr id="16" name="Text 13"/>
          <p:cNvSpPr/>
          <p:nvPr/>
        </p:nvSpPr>
        <p:spPr>
          <a:xfrm>
            <a:off x="2718792" y="6112907"/>
            <a:ext cx="4377095" cy="344924"/>
          </a:xfrm>
          <a:prstGeom prst="rect">
            <a:avLst/>
          </a:prstGeom>
          <a:noFill/>
          <a:ln/>
        </p:spPr>
        <p:txBody>
          <a:bodyPr wrap="none" rtlCol="0" anchor="t"/>
          <a:lstStyle/>
          <a:p>
            <a:pPr marL="0" indent="0">
              <a:lnSpc>
                <a:spcPts val="2716"/>
              </a:lnSpc>
              <a:buNone/>
            </a:pPr>
            <a:r>
              <a:rPr lang="en-US" sz="2000" kern="0" spc="-34" dirty="0">
                <a:solidFill>
                  <a:srgbClr val="272525"/>
                </a:solidFill>
                <a:effectLst>
                  <a:outerShdw blurRad="38100" dist="38100" dir="2700000" algn="tl">
                    <a:srgbClr val="000000">
                      <a:alpha val="43137"/>
                    </a:srgbClr>
                  </a:outerShdw>
                </a:effectLst>
                <a:ea typeface="Source Sans Pro" pitchFamily="34" charset="-122"/>
                <a:cs typeface="Source Sans Pro" pitchFamily="34" charset="-120"/>
              </a:rPr>
              <a:t>Uygulama Alanlarının Genişlemesi</a:t>
            </a:r>
            <a:endParaRPr lang="en-US" sz="2000" dirty="0">
              <a:effectLst>
                <a:outerShdw blurRad="38100" dist="38100" dir="2700000" algn="tl">
                  <a:srgbClr val="000000">
                    <a:alpha val="43137"/>
                  </a:srgbClr>
                </a:outerShdw>
              </a:effectLst>
            </a:endParaRPr>
          </a:p>
        </p:txBody>
      </p:sp>
      <p:sp>
        <p:nvSpPr>
          <p:cNvPr id="17" name="Text 14"/>
          <p:cNvSpPr/>
          <p:nvPr/>
        </p:nvSpPr>
        <p:spPr>
          <a:xfrm>
            <a:off x="6610865" y="6112907"/>
            <a:ext cx="5300744" cy="1379696"/>
          </a:xfrm>
          <a:prstGeom prst="rect">
            <a:avLst/>
          </a:prstGeom>
          <a:noFill/>
          <a:ln/>
        </p:spPr>
        <p:txBody>
          <a:bodyPr wrap="square" rtlCol="0" anchor="t"/>
          <a:lstStyle/>
          <a:p>
            <a:pPr marL="0" indent="0">
              <a:lnSpc>
                <a:spcPts val="2716"/>
              </a:lnSpc>
              <a:buNone/>
            </a:pPr>
            <a:r>
              <a:rPr lang="en-US" kern="0" spc="-34" dirty="0">
                <a:solidFill>
                  <a:srgbClr val="272525"/>
                </a:solidFill>
                <a:ea typeface="Source Sans Pro" pitchFamily="34" charset="-122"/>
                <a:cs typeface="Source Sans Pro" pitchFamily="34" charset="-120"/>
              </a:rPr>
              <a:t>Yapay zeka modelleri, giderek daha fazla sektör ve alanda kullanılmaya başlanmaktadır. Bu, teknolojinin yaygınlaşmasına ve daha fazla insana ulaşmasına yol açar.</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915</Words>
  <Application>Microsoft Office PowerPoint</Application>
  <PresentationFormat>Özel</PresentationFormat>
  <Paragraphs>91</Paragraphs>
  <Slides>11</Slides>
  <Notes>10</Notes>
  <HiddenSlides>0</HiddenSlides>
  <MMClips>0</MMClips>
  <ScaleCrop>false</ScaleCrop>
  <HeadingPairs>
    <vt:vector size="4" baseType="variant">
      <vt:variant>
        <vt:lpstr>Tema</vt:lpstr>
      </vt:variant>
      <vt:variant>
        <vt:i4>1</vt:i4>
      </vt:variant>
      <vt:variant>
        <vt:lpstr>Slayt Başlıkları</vt:lpstr>
      </vt:variant>
      <vt:variant>
        <vt:i4>11</vt:i4>
      </vt:variant>
    </vt:vector>
  </HeadingPairs>
  <TitlesOfParts>
    <vt:vector size="12" baseType="lpstr">
      <vt:lpstr>Office Theme</vt:lpstr>
      <vt:lpstr>Slayt 1</vt:lpstr>
      <vt:lpstr>Slayt 2</vt:lpstr>
      <vt:lpstr>Slayt 3</vt:lpstr>
      <vt:lpstr>Slayt 4</vt:lpstr>
      <vt:lpstr>Slayt 5</vt:lpstr>
      <vt:lpstr>Slayt 6</vt:lpstr>
      <vt:lpstr>Slayt 7</vt:lpstr>
      <vt:lpstr>Slayt 8</vt:lpstr>
      <vt:lpstr>Slayt 9</vt:lpstr>
      <vt:lpstr>Slayt 10</vt:lpstr>
      <vt:lpstr>Slayt 11</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YYurtaY2024</dc:creator>
  <cp:keywords>YYurtaY</cp:keywords>
  <cp:lastModifiedBy>bbf</cp:lastModifiedBy>
  <cp:revision>7</cp:revision>
  <dcterms:created xsi:type="dcterms:W3CDTF">2024-04-07T11:19:21Z</dcterms:created>
  <dcterms:modified xsi:type="dcterms:W3CDTF">2024-05-12T20:20:24Z</dcterms:modified>
</cp:coreProperties>
</file>