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4"/>
  </p:notesMasterIdLst>
  <p:sldIdLst>
    <p:sldId id="256" r:id="rId2"/>
    <p:sldId id="272" r:id="rId3"/>
    <p:sldId id="257" r:id="rId4"/>
    <p:sldId id="258" r:id="rId5"/>
    <p:sldId id="259" r:id="rId6"/>
    <p:sldId id="268" r:id="rId7"/>
    <p:sldId id="260" r:id="rId8"/>
    <p:sldId id="261" r:id="rId9"/>
    <p:sldId id="262" r:id="rId10"/>
    <p:sldId id="277" r:id="rId11"/>
    <p:sldId id="270" r:id="rId12"/>
    <p:sldId id="263" r:id="rId13"/>
    <p:sldId id="269" r:id="rId14"/>
    <p:sldId id="264" r:id="rId15"/>
    <p:sldId id="274" r:id="rId16"/>
    <p:sldId id="275" r:id="rId17"/>
    <p:sldId id="273" r:id="rId18"/>
    <p:sldId id="265" r:id="rId19"/>
    <p:sldId id="266" r:id="rId20"/>
    <p:sldId id="267" r:id="rId21"/>
    <p:sldId id="276" r:id="rId22"/>
    <p:sldId id="278" r:id="rId2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ilal"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620" y="-84"/>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250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457A14-9A5D-44AE-9996-274C84892F19}" type="datetimeFigureOut">
              <a:rPr lang="tr-TR" smtClean="0"/>
              <a:pPr/>
              <a:t>5.5.2014</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38E6A0-C459-4C40-B1CF-C69E6EFDA7E1}" type="slidenum">
              <a:rPr lang="tr-TR" smtClean="0"/>
              <a:pPr/>
              <a:t>‹#›</a:t>
            </a:fld>
            <a:endParaRPr lang="tr-TR"/>
          </a:p>
        </p:txBody>
      </p:sp>
    </p:spTree>
    <p:extLst>
      <p:ext uri="{BB962C8B-B14F-4D97-AF65-F5344CB8AC3E}">
        <p14:creationId xmlns:p14="http://schemas.microsoft.com/office/powerpoint/2010/main" val="4099645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C238E6A0-C459-4C40-B1CF-C69E6EFDA7E1}" type="slidenum">
              <a:rPr lang="tr-TR" smtClean="0"/>
              <a:pPr/>
              <a:t>7</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dirty="0" smtClean="0"/>
              <a:t>imece</a:t>
            </a:r>
            <a:endParaRPr lang="tr-TR" dirty="0"/>
          </a:p>
        </p:txBody>
      </p:sp>
      <p:sp>
        <p:nvSpPr>
          <p:cNvPr id="4" name="3 Slayt Numarası Yer Tutucusu"/>
          <p:cNvSpPr>
            <a:spLocks noGrp="1"/>
          </p:cNvSpPr>
          <p:nvPr>
            <p:ph type="sldNum" sz="quarter" idx="10"/>
          </p:nvPr>
        </p:nvSpPr>
        <p:spPr/>
        <p:txBody>
          <a:bodyPr/>
          <a:lstStyle/>
          <a:p>
            <a:fld id="{C238E6A0-C459-4C40-B1CF-C69E6EFDA7E1}" type="slidenum">
              <a:rPr lang="tr-TR" smtClean="0"/>
              <a:pPr/>
              <a:t>12</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2">
        <a:schemeClr val="bg1"/>
      </p:bgRef>
    </p:bg>
    <p:spTree>
      <p:nvGrpSpPr>
        <p:cNvPr id="1" name=""/>
        <p:cNvGrpSpPr/>
        <p:nvPr/>
      </p:nvGrpSpPr>
      <p:grpSpPr>
        <a:xfrm>
          <a:off x="0" y="0"/>
          <a:ext cx="0" cy="0"/>
          <a:chOff x="0" y="0"/>
          <a:chExt cx="0" cy="0"/>
        </a:xfrm>
      </p:grpSpPr>
      <p:sp>
        <p:nvSpPr>
          <p:cNvPr id="8" name="7 Dikdörtgen"/>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Düz Bağlayıcı"/>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Başlık"/>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tr-TR" smtClean="0"/>
              <a:t>Asıl başlık stili için tıklatın</a:t>
            </a:r>
            <a:endParaRPr kumimoji="0" lang="en-US"/>
          </a:p>
        </p:txBody>
      </p:sp>
      <p:sp>
        <p:nvSpPr>
          <p:cNvPr id="25" name="24 Alt Başlık"/>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tr-TR" smtClean="0"/>
              <a:t>Asıl alt başlık stilini düzenlemek için tıklatın</a:t>
            </a:r>
            <a:endParaRPr kumimoji="0" lang="en-US"/>
          </a:p>
        </p:txBody>
      </p:sp>
      <p:sp>
        <p:nvSpPr>
          <p:cNvPr id="31" name="30 Veri Yer Tutucusu"/>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2FCDCEAB-3EFC-49FA-BE7C-C22D42DC6E13}" type="datetime1">
              <a:rPr lang="tr-TR" smtClean="0"/>
              <a:pPr/>
              <a:t>5.5.2014</a:t>
            </a:fld>
            <a:endParaRPr lang="tr-TR"/>
          </a:p>
        </p:txBody>
      </p:sp>
      <p:sp>
        <p:nvSpPr>
          <p:cNvPr id="18" name="17 Altbilgi Yer Tutucusu"/>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tr-TR"/>
          </a:p>
        </p:txBody>
      </p:sp>
      <p:sp>
        <p:nvSpPr>
          <p:cNvPr id="29" name="28 Slayt Numarası Yer Tutucusu"/>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1DEFA8C-F947-479F-BE07-76B6B3F80BF1}"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transition>
    <p:wipe di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extLst/>
          </a:lstStyle>
          <a:p>
            <a:fld id="{BC98CAAC-5E34-4718-B93B-2432DC0AE3D2}" type="datetime1">
              <a:rPr lang="tr-TR" smtClean="0"/>
              <a:pPr/>
              <a:t>5.5.2014</a:t>
            </a:fld>
            <a:endParaRPr lang="tr-TR"/>
          </a:p>
        </p:txBody>
      </p:sp>
      <p:sp>
        <p:nvSpPr>
          <p:cNvPr id="5" name="4 Altbilgi Yer Tutucusu"/>
          <p:cNvSpPr>
            <a:spLocks noGrp="1"/>
          </p:cNvSpPr>
          <p:nvPr>
            <p:ph type="ftr" sz="quarter" idx="11"/>
          </p:nvPr>
        </p:nvSpPr>
        <p:spPr/>
        <p:txBody>
          <a:bodyPr/>
          <a:lstStyle>
            <a:extLst/>
          </a:lstStyle>
          <a:p>
            <a:endParaRPr lang="tr-TR"/>
          </a:p>
        </p:txBody>
      </p:sp>
      <p:sp>
        <p:nvSpPr>
          <p:cNvPr id="6" name="5 Slayt Numarası Yer Tutucusu"/>
          <p:cNvSpPr>
            <a:spLocks noGrp="1"/>
          </p:cNvSpPr>
          <p:nvPr>
            <p:ph type="sldNum" sz="quarter" idx="12"/>
          </p:nvPr>
        </p:nvSpPr>
        <p:spPr/>
        <p:txBody>
          <a:bodyPr/>
          <a:lstStyle>
            <a:extLst/>
          </a:lstStyle>
          <a:p>
            <a:fld id="{B1DEFA8C-F947-479F-BE07-76B6B3F80BF1}" type="slidenum">
              <a:rPr lang="tr-TR" smtClean="0"/>
              <a:pPr/>
              <a:t>‹#›</a:t>
            </a:fld>
            <a:endParaRPr lang="tr-TR"/>
          </a:p>
        </p:txBody>
      </p:sp>
    </p:spTree>
  </p:cSld>
  <p:clrMapOvr>
    <a:masterClrMapping/>
  </p:clrMapOvr>
  <p:transition>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553200" y="274955"/>
            <a:ext cx="1524000" cy="5851525"/>
          </a:xfrm>
        </p:spPr>
        <p:txBody>
          <a:bodyPr vert="eaVert" anchor="t"/>
          <a:lstStyle>
            <a:extLs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42"/>
            <a:ext cx="6019800" cy="5851525"/>
          </a:xfrm>
        </p:spPr>
        <p:txBody>
          <a:bodyPr vert="eaVert"/>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a:xfrm>
            <a:off x="4242816" y="6557946"/>
            <a:ext cx="2002464" cy="226902"/>
          </a:xfrm>
        </p:spPr>
        <p:txBody>
          <a:bodyPr/>
          <a:lstStyle>
            <a:extLst/>
          </a:lstStyle>
          <a:p>
            <a:fld id="{5F6B00A5-53B2-4269-852A-85669765EB16}" type="datetime1">
              <a:rPr lang="tr-TR" smtClean="0"/>
              <a:pPr/>
              <a:t>5.5.2014</a:t>
            </a:fld>
            <a:endParaRPr lang="tr-TR"/>
          </a:p>
        </p:txBody>
      </p:sp>
      <p:sp>
        <p:nvSpPr>
          <p:cNvPr id="5" name="4 Altbilgi Yer Tutucusu"/>
          <p:cNvSpPr>
            <a:spLocks noGrp="1"/>
          </p:cNvSpPr>
          <p:nvPr>
            <p:ph type="ftr" sz="quarter" idx="11"/>
          </p:nvPr>
        </p:nvSpPr>
        <p:spPr>
          <a:xfrm>
            <a:off x="457200" y="6556248"/>
            <a:ext cx="3657600" cy="228600"/>
          </a:xfrm>
        </p:spPr>
        <p:txBody>
          <a:bodyPr/>
          <a:lstStyle>
            <a:extLst/>
          </a:lstStyle>
          <a:p>
            <a:endParaRPr lang="tr-TR"/>
          </a:p>
        </p:txBody>
      </p:sp>
      <p:sp>
        <p:nvSpPr>
          <p:cNvPr id="6" name="5 Slayt Numarası Yer Tutucusu"/>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1DEFA8C-F947-479F-BE07-76B6B3F80BF1}" type="slidenum">
              <a:rPr lang="tr-TR" smtClean="0"/>
              <a:pPr/>
              <a:t>‹#›</a:t>
            </a:fld>
            <a:endParaRPr lang="tr-TR"/>
          </a:p>
        </p:txBody>
      </p:sp>
    </p:spTree>
  </p:cSld>
  <p:clrMapOvr>
    <a:masterClrMapping/>
  </p:clrMapOvr>
  <p:transition>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extLst/>
          </a:lstStyle>
          <a:p>
            <a:fld id="{A3CD54F2-D2C8-48D3-B5CB-4EEB58DCFF72}" type="datetime1">
              <a:rPr lang="tr-TR" smtClean="0"/>
              <a:pPr/>
              <a:t>5.5.2014</a:t>
            </a:fld>
            <a:endParaRPr lang="tr-TR"/>
          </a:p>
        </p:txBody>
      </p:sp>
      <p:sp>
        <p:nvSpPr>
          <p:cNvPr id="5" name="4 Altbilgi Yer Tutucusu"/>
          <p:cNvSpPr>
            <a:spLocks noGrp="1"/>
          </p:cNvSpPr>
          <p:nvPr>
            <p:ph type="ftr" sz="quarter" idx="11"/>
          </p:nvPr>
        </p:nvSpPr>
        <p:spPr/>
        <p:txBody>
          <a:bodyPr/>
          <a:lstStyle>
            <a:extLst/>
          </a:lstStyle>
          <a:p>
            <a:endParaRPr lang="tr-TR"/>
          </a:p>
        </p:txBody>
      </p:sp>
      <p:sp>
        <p:nvSpPr>
          <p:cNvPr id="6" name="5 Slayt Numarası Yer Tutucusu"/>
          <p:cNvSpPr>
            <a:spLocks noGrp="1"/>
          </p:cNvSpPr>
          <p:nvPr>
            <p:ph type="sldNum" sz="quarter" idx="12"/>
          </p:nvPr>
        </p:nvSpPr>
        <p:spPr/>
        <p:txBody>
          <a:bodyPr/>
          <a:lstStyle>
            <a:extLst/>
          </a:lstStyle>
          <a:p>
            <a:fld id="{B1DEFA8C-F947-479F-BE07-76B6B3F80BF1}" type="slidenum">
              <a:rPr lang="tr-TR" smtClean="0"/>
              <a:pPr/>
              <a:t>‹#›</a:t>
            </a:fld>
            <a:endParaRPr lang="tr-TR"/>
          </a:p>
        </p:txBody>
      </p:sp>
    </p:spTree>
  </p:cSld>
  <p:clrMapOvr>
    <a:masterClrMapping/>
  </p:clrMapOvr>
  <p:transition>
    <p:wipe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1">
        <a:schemeClr val="bg1"/>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401892A8-E2EB-4F7A-B0D5-E0809525A967}" type="datetime1">
              <a:rPr lang="tr-TR" smtClean="0"/>
              <a:pPr/>
              <a:t>5.5.2014</a:t>
            </a:fld>
            <a:endParaRPr lang="tr-TR"/>
          </a:p>
        </p:txBody>
      </p:sp>
      <p:sp>
        <p:nvSpPr>
          <p:cNvPr id="5" name="4 Altbilgi Yer Tutucusu"/>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tr-TR"/>
          </a:p>
        </p:txBody>
      </p:sp>
      <p:sp>
        <p:nvSpPr>
          <p:cNvPr id="6" name="5 Slayt Numarası Yer Tutucusu"/>
          <p:cNvSpPr>
            <a:spLocks noGrp="1"/>
          </p:cNvSpPr>
          <p:nvPr>
            <p:ph type="sldNum" sz="quarter" idx="12"/>
          </p:nvPr>
        </p:nvSpPr>
        <p:spPr>
          <a:xfrm>
            <a:off x="6733952" y="6555112"/>
            <a:ext cx="588336" cy="228600"/>
          </a:xfrm>
        </p:spPr>
        <p:txBody>
          <a:bodyPr/>
          <a:lstStyle>
            <a:extLst/>
          </a:lstStyle>
          <a:p>
            <a:fld id="{B1DEFA8C-F947-479F-BE07-76B6B3F80BF1}"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transition>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42048" cy="1143000"/>
          </a:xfrm>
        </p:spPr>
        <p:txBody>
          <a:bodyPr/>
          <a:lstStyle>
            <a:extLst/>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extLst/>
          </a:lstStyle>
          <a:p>
            <a:fld id="{399761B2-A065-46F9-89C7-379FADADB8B4}" type="datetime1">
              <a:rPr lang="tr-TR" smtClean="0"/>
              <a:pPr/>
              <a:t>5.5.2014</a:t>
            </a:fld>
            <a:endParaRPr lang="tr-TR"/>
          </a:p>
        </p:txBody>
      </p:sp>
      <p:sp>
        <p:nvSpPr>
          <p:cNvPr id="6" name="5 Altbilgi Yer Tutucusu"/>
          <p:cNvSpPr>
            <a:spLocks noGrp="1"/>
          </p:cNvSpPr>
          <p:nvPr>
            <p:ph type="ftr" sz="quarter" idx="11"/>
          </p:nvPr>
        </p:nvSpPr>
        <p:spPr/>
        <p:txBody>
          <a:bodyPr/>
          <a:lstStyle>
            <a:extLst/>
          </a:lstStyle>
          <a:p>
            <a:endParaRPr lang="tr-TR"/>
          </a:p>
        </p:txBody>
      </p:sp>
      <p:sp>
        <p:nvSpPr>
          <p:cNvPr id="7" name="6 Slayt Numarası Yer Tutucusu"/>
          <p:cNvSpPr>
            <a:spLocks noGrp="1"/>
          </p:cNvSpPr>
          <p:nvPr>
            <p:ph type="sldNum" sz="quarter" idx="12"/>
          </p:nvPr>
        </p:nvSpPr>
        <p:spPr/>
        <p:txBody>
          <a:bodyPr/>
          <a:lstStyle>
            <a:extLst/>
          </a:lstStyle>
          <a:p>
            <a:fld id="{B1DEFA8C-F947-479F-BE07-76B6B3F80BF1}" type="slidenum">
              <a:rPr lang="tr-TR" smtClean="0"/>
              <a:pPr/>
              <a:t>‹#›</a:t>
            </a:fld>
            <a:endParaRPr lang="tr-TR"/>
          </a:p>
        </p:txBody>
      </p:sp>
    </p:spTree>
  </p:cSld>
  <p:clrMapOvr>
    <a:masterClrMapping/>
  </p:clrMapOvr>
  <p:transition>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42048" cy="1143000"/>
          </a:xfrm>
        </p:spPr>
        <p:txBody>
          <a:bodyPr anchor="b"/>
          <a:lstStyle>
            <a:lvl1pPr>
              <a:defRPr/>
            </a:lvl1pPr>
            <a:extLst/>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extLst/>
          </a:lstStyle>
          <a:p>
            <a:fld id="{337BD637-3A33-4864-9F54-7956A019FDC6}" type="datetime1">
              <a:rPr lang="tr-TR" smtClean="0"/>
              <a:pPr/>
              <a:t>5.5.2014</a:t>
            </a:fld>
            <a:endParaRPr lang="tr-TR"/>
          </a:p>
        </p:txBody>
      </p:sp>
      <p:sp>
        <p:nvSpPr>
          <p:cNvPr id="8" name="7 Altbilgi Yer Tutucusu"/>
          <p:cNvSpPr>
            <a:spLocks noGrp="1"/>
          </p:cNvSpPr>
          <p:nvPr>
            <p:ph type="ftr" sz="quarter" idx="11"/>
          </p:nvPr>
        </p:nvSpPr>
        <p:spPr/>
        <p:txBody>
          <a:bodyPr/>
          <a:lstStyle>
            <a:extLst/>
          </a:lstStyle>
          <a:p>
            <a:endParaRPr lang="tr-TR"/>
          </a:p>
        </p:txBody>
      </p:sp>
      <p:sp>
        <p:nvSpPr>
          <p:cNvPr id="9" name="8 Slayt Numarası Yer Tutucusu"/>
          <p:cNvSpPr>
            <a:spLocks noGrp="1"/>
          </p:cNvSpPr>
          <p:nvPr>
            <p:ph type="sldNum" sz="quarter" idx="12"/>
          </p:nvPr>
        </p:nvSpPr>
        <p:spPr/>
        <p:txBody>
          <a:bodyPr/>
          <a:lstStyle>
            <a:extLst/>
          </a:lstStyle>
          <a:p>
            <a:fld id="{B1DEFA8C-F947-479F-BE07-76B6B3F80BF1}" type="slidenum">
              <a:rPr lang="tr-TR" smtClean="0"/>
              <a:pPr/>
              <a:t>‹#›</a:t>
            </a:fld>
            <a:endParaRPr lang="tr-TR"/>
          </a:p>
        </p:txBody>
      </p:sp>
    </p:spTree>
  </p:cSld>
  <p:clrMapOvr>
    <a:masterClrMapping/>
  </p:clrMapOvr>
  <p:transition>
    <p:wipe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20040"/>
            <a:ext cx="7242048" cy="1143000"/>
          </a:xfrm>
        </p:spPr>
        <p:txBody>
          <a:bodyPr/>
          <a:lstStyle>
            <a:extLst/>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extLst/>
          </a:lstStyle>
          <a:p>
            <a:fld id="{C58C0367-F46F-474E-8996-DF463633C848}" type="datetime1">
              <a:rPr lang="tr-TR" smtClean="0"/>
              <a:pPr/>
              <a:t>5.5.2014</a:t>
            </a:fld>
            <a:endParaRPr lang="tr-TR"/>
          </a:p>
        </p:txBody>
      </p:sp>
      <p:sp>
        <p:nvSpPr>
          <p:cNvPr id="4" name="3 Altbilgi Yer Tutucusu"/>
          <p:cNvSpPr>
            <a:spLocks noGrp="1"/>
          </p:cNvSpPr>
          <p:nvPr>
            <p:ph type="ftr" sz="quarter" idx="11"/>
          </p:nvPr>
        </p:nvSpPr>
        <p:spPr/>
        <p:txBody>
          <a:bodyPr/>
          <a:lstStyle>
            <a:extLst/>
          </a:lstStyle>
          <a:p>
            <a:endParaRPr lang="tr-TR"/>
          </a:p>
        </p:txBody>
      </p:sp>
      <p:sp>
        <p:nvSpPr>
          <p:cNvPr id="5" name="4 Slayt Numarası Yer Tutucusu"/>
          <p:cNvSpPr>
            <a:spLocks noGrp="1"/>
          </p:cNvSpPr>
          <p:nvPr>
            <p:ph type="sldNum" sz="quarter" idx="12"/>
          </p:nvPr>
        </p:nvSpPr>
        <p:spPr/>
        <p:txBody>
          <a:bodyPr/>
          <a:lstStyle>
            <a:extLst/>
          </a:lstStyle>
          <a:p>
            <a:fld id="{B1DEFA8C-F947-479F-BE07-76B6B3F80BF1}" type="slidenum">
              <a:rPr lang="tr-TR" smtClean="0"/>
              <a:pPr/>
              <a:t>‹#›</a:t>
            </a:fld>
            <a:endParaRPr lang="tr-TR"/>
          </a:p>
        </p:txBody>
      </p:sp>
    </p:spTree>
  </p:cSld>
  <p:clrMapOvr>
    <a:masterClrMapping/>
  </p:clrMapOvr>
  <p:transition>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solidFill>
                  <a:schemeClr val="tx2"/>
                </a:solidFill>
              </a:defRPr>
            </a:lvl1pPr>
            <a:extLst/>
          </a:lstStyle>
          <a:p>
            <a:fld id="{A54F8625-BCC8-46F9-909E-99EBDE68710F}" type="datetime1">
              <a:rPr lang="tr-TR" smtClean="0"/>
              <a:pPr/>
              <a:t>5.5.2014</a:t>
            </a:fld>
            <a:endParaRPr lang="tr-TR"/>
          </a:p>
        </p:txBody>
      </p:sp>
      <p:sp>
        <p:nvSpPr>
          <p:cNvPr id="3" name="2 Altbilgi Yer Tutucusu"/>
          <p:cNvSpPr>
            <a:spLocks noGrp="1"/>
          </p:cNvSpPr>
          <p:nvPr>
            <p:ph type="ftr" sz="quarter" idx="11"/>
          </p:nvPr>
        </p:nvSpPr>
        <p:spPr/>
        <p:txBody>
          <a:bodyPr/>
          <a:lstStyle>
            <a:lvl1pPr>
              <a:defRPr>
                <a:solidFill>
                  <a:schemeClr val="tx2"/>
                </a:solidFill>
              </a:defRPr>
            </a:lvl1pPr>
            <a:extLst/>
          </a:lstStyle>
          <a:p>
            <a:endParaRPr lang="tr-TR"/>
          </a:p>
        </p:txBody>
      </p:sp>
      <p:sp>
        <p:nvSpPr>
          <p:cNvPr id="4" name="3 Slayt Numarası Yer Tutucusu"/>
          <p:cNvSpPr>
            <a:spLocks noGrp="1"/>
          </p:cNvSpPr>
          <p:nvPr>
            <p:ph type="sldNum" sz="quarter" idx="12"/>
          </p:nvPr>
        </p:nvSpPr>
        <p:spPr/>
        <p:txBody>
          <a:bodyPr/>
          <a:lstStyle>
            <a:extLst/>
          </a:lstStyle>
          <a:p>
            <a:fld id="{B1DEFA8C-F947-479F-BE07-76B6B3F80BF1}" type="slidenum">
              <a:rPr lang="tr-TR" smtClean="0"/>
              <a:pPr/>
              <a:t>‹#›</a:t>
            </a:fld>
            <a:endParaRPr lang="tr-TR"/>
          </a:p>
        </p:txBody>
      </p:sp>
    </p:spTree>
  </p:cSld>
  <p:clrMapOvr>
    <a:masterClrMapping/>
  </p:clrMapOvr>
  <p:transition>
    <p:wipe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extLst/>
          </a:lstStyle>
          <a:p>
            <a:fld id="{3BA8E329-5D2D-492C-B618-131A619A3418}" type="datetime1">
              <a:rPr lang="tr-TR" smtClean="0"/>
              <a:pPr/>
              <a:t>5.5.2014</a:t>
            </a:fld>
            <a:endParaRPr lang="tr-TR"/>
          </a:p>
        </p:txBody>
      </p:sp>
      <p:sp>
        <p:nvSpPr>
          <p:cNvPr id="6" name="5 Altbilgi Yer Tutucusu"/>
          <p:cNvSpPr>
            <a:spLocks noGrp="1"/>
          </p:cNvSpPr>
          <p:nvPr>
            <p:ph type="ftr" sz="quarter" idx="11"/>
          </p:nvPr>
        </p:nvSpPr>
        <p:spPr/>
        <p:txBody>
          <a:bodyPr/>
          <a:lstStyle>
            <a:extLst/>
          </a:lstStyle>
          <a:p>
            <a:endParaRPr lang="tr-TR"/>
          </a:p>
        </p:txBody>
      </p:sp>
      <p:sp>
        <p:nvSpPr>
          <p:cNvPr id="7" name="6 Slayt Numarası Yer Tutucusu"/>
          <p:cNvSpPr>
            <a:spLocks noGrp="1"/>
          </p:cNvSpPr>
          <p:nvPr>
            <p:ph type="sldNum" sz="quarter" idx="12"/>
          </p:nvPr>
        </p:nvSpPr>
        <p:spPr/>
        <p:txBody>
          <a:bodyPr/>
          <a:lstStyle>
            <a:extLst/>
          </a:lstStyle>
          <a:p>
            <a:fld id="{B1DEFA8C-F947-479F-BE07-76B6B3F80BF1}" type="slidenum">
              <a:rPr lang="tr-TR" smtClean="0"/>
              <a:pPr/>
              <a:t>‹#›</a:t>
            </a:fld>
            <a:endParaRPr lang="tr-TR"/>
          </a:p>
        </p:txBody>
      </p:sp>
    </p:spTree>
  </p:cSld>
  <p:clrMapOvr>
    <a:masterClrMapping/>
  </p:clrMapOvr>
  <p:transition>
    <p:wipe di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2">
        <a:schemeClr val="bg2"/>
      </p:bgRef>
    </p:bg>
    <p:spTree>
      <p:nvGrpSpPr>
        <p:cNvPr id="1" name=""/>
        <p:cNvGrpSpPr/>
        <p:nvPr/>
      </p:nvGrpSpPr>
      <p:grpSpPr>
        <a:xfrm>
          <a:off x="0" y="0"/>
          <a:ext cx="0" cy="0"/>
          <a:chOff x="0" y="0"/>
          <a:chExt cx="0" cy="0"/>
        </a:xfrm>
      </p:grpSpPr>
      <p:sp>
        <p:nvSpPr>
          <p:cNvPr id="8" name="7 Dikdörtgen"/>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8 Dikdörtgen"/>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Başlık"/>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tr-TR" smtClean="0"/>
              <a:t>Asıl başlık stili için tıklatın</a:t>
            </a:r>
            <a:endParaRPr kumimoji="0" lang="en-US" dirty="0"/>
          </a:p>
        </p:txBody>
      </p:sp>
      <p:sp>
        <p:nvSpPr>
          <p:cNvPr id="4" name="3 Metin Yer Tutucusu"/>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tr-TR" smtClean="0"/>
              <a:t>Asıl metin stillerini düzenlemek için tıklatın</a:t>
            </a:r>
          </a:p>
        </p:txBody>
      </p:sp>
      <p:sp>
        <p:nvSpPr>
          <p:cNvPr id="5" name="4 Veri Yer Tutucusu"/>
          <p:cNvSpPr>
            <a:spLocks noGrp="1"/>
          </p:cNvSpPr>
          <p:nvPr>
            <p:ph type="dt" sz="half" idx="10"/>
          </p:nvPr>
        </p:nvSpPr>
        <p:spPr/>
        <p:txBody>
          <a:bodyPr/>
          <a:lstStyle>
            <a:extLst/>
          </a:lstStyle>
          <a:p>
            <a:fld id="{EC5C4D4F-C52B-4988-B451-D277E5EF5AD9}" type="datetime1">
              <a:rPr lang="tr-TR" smtClean="0"/>
              <a:pPr/>
              <a:t>5.5.2014</a:t>
            </a:fld>
            <a:endParaRPr lang="tr-TR"/>
          </a:p>
        </p:txBody>
      </p:sp>
      <p:sp>
        <p:nvSpPr>
          <p:cNvPr id="6" name="5 Altbilgi Yer Tutucusu"/>
          <p:cNvSpPr>
            <a:spLocks noGrp="1"/>
          </p:cNvSpPr>
          <p:nvPr>
            <p:ph type="ftr" sz="quarter" idx="11"/>
          </p:nvPr>
        </p:nvSpPr>
        <p:spPr/>
        <p:txBody>
          <a:bodyPr/>
          <a:lstStyle>
            <a:extLst/>
          </a:lstStyle>
          <a:p>
            <a:endParaRPr lang="tr-TR"/>
          </a:p>
        </p:txBody>
      </p:sp>
      <p:sp>
        <p:nvSpPr>
          <p:cNvPr id="7" name="6 Slayt Numarası Yer Tutucusu"/>
          <p:cNvSpPr>
            <a:spLocks noGrp="1"/>
          </p:cNvSpPr>
          <p:nvPr>
            <p:ph type="sldNum" sz="quarter" idx="12"/>
          </p:nvPr>
        </p:nvSpPr>
        <p:spPr/>
        <p:txBody>
          <a:bodyPr/>
          <a:lstStyle>
            <a:extLst/>
          </a:lstStyle>
          <a:p>
            <a:fld id="{B1DEFA8C-F947-479F-BE07-76B6B3F80BF1}" type="slidenum">
              <a:rPr lang="tr-TR" smtClean="0"/>
              <a:pPr/>
              <a:t>‹#›</a:t>
            </a:fld>
            <a:endParaRPr lang="tr-TR"/>
          </a:p>
        </p:txBody>
      </p:sp>
      <p:sp>
        <p:nvSpPr>
          <p:cNvPr id="10" name="9 Resim Yer Tutucusu"/>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tr-TR" smtClean="0"/>
              <a:t>Resim eklemek için simgeyi tıklatın</a:t>
            </a:r>
            <a:endParaRPr kumimoji="0" lang="en-US" dirty="0"/>
          </a:p>
        </p:txBody>
      </p:sp>
    </p:spTree>
  </p:cSld>
  <p:clrMapOvr>
    <a:overrideClrMapping bg1="dk1" tx1="lt1" bg2="dk2" tx2="lt2" accent1="accent1" accent2="accent2" accent3="accent3" accent4="accent4" accent5="accent5" accent6="accent6" hlink="hlink" folHlink="folHlink"/>
  </p:clrMapOvr>
  <p:transition>
    <p:wipe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Dikdörtgen"/>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2 Başlık Yer Tutucusu"/>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tr-TR" smtClean="0"/>
              <a:t>Asıl başlık stili için tıklatın</a:t>
            </a:r>
            <a:endParaRPr kumimoji="0" lang="en-US"/>
          </a:p>
        </p:txBody>
      </p:sp>
      <p:sp>
        <p:nvSpPr>
          <p:cNvPr id="31" name="30 Metin Yer Tutucusu"/>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27" name="26 Veri Yer Tutucusu"/>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31D2F6F-AE6D-41B3-8BEC-D29A3F289971}" type="datetime1">
              <a:rPr lang="tr-TR" smtClean="0"/>
              <a:pPr/>
              <a:t>5.5.2014</a:t>
            </a:fld>
            <a:endParaRPr lang="tr-TR"/>
          </a:p>
        </p:txBody>
      </p:sp>
      <p:sp>
        <p:nvSpPr>
          <p:cNvPr id="4" name="3 Altbilgi Yer Tutucusu"/>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tr-TR"/>
          </a:p>
        </p:txBody>
      </p:sp>
      <p:sp>
        <p:nvSpPr>
          <p:cNvPr id="16" name="15 Slayt Numarası Yer Tutucusu"/>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1DEFA8C-F947-479F-BE07-76B6B3F80BF1}"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wipe dir="d"/>
  </p:transition>
  <p:timing>
    <p:tnLst>
      <p:par>
        <p:cTn id="1" dur="indefinite" restart="never" nodeType="tmRoot"/>
      </p:par>
    </p:tnLst>
  </p:timing>
  <p:hf hdr="0" ftr="0" dt="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hyperlink" Target="http://www.adarshpatil.com/newsite/research.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lstStyle/>
          <a:p>
            <a:endParaRPr lang="tr-TR" dirty="0"/>
          </a:p>
        </p:txBody>
      </p:sp>
      <p:sp>
        <p:nvSpPr>
          <p:cNvPr id="3" name="2 Alt Başlık"/>
          <p:cNvSpPr>
            <a:spLocks noGrp="1"/>
          </p:cNvSpPr>
          <p:nvPr>
            <p:ph type="subTitle" idx="1"/>
          </p:nvPr>
        </p:nvSpPr>
        <p:spPr/>
        <p:txBody>
          <a:bodyPr/>
          <a:lstStyle/>
          <a:p>
            <a:endParaRPr lang="tr-TR" dirty="0"/>
          </a:p>
        </p:txBody>
      </p:sp>
      <p:pic>
        <p:nvPicPr>
          <p:cNvPr id="4" name="3 Resim" descr="http://www.eu-degree.eu/DEGREE/General%20questions/images/grid-1.jpg"/>
          <p:cNvPicPr/>
          <p:nvPr/>
        </p:nvPicPr>
        <p:blipFill>
          <a:blip r:embed="rId2" cstate="print"/>
          <a:srcRect/>
          <a:stretch>
            <a:fillRect/>
          </a:stretch>
        </p:blipFill>
        <p:spPr bwMode="auto">
          <a:xfrm>
            <a:off x="285720" y="285728"/>
            <a:ext cx="8572560" cy="6357982"/>
          </a:xfrm>
          <a:prstGeom prst="rect">
            <a:avLst/>
          </a:prstGeom>
          <a:noFill/>
          <a:ln w="9525">
            <a:noFill/>
            <a:miter lim="800000"/>
            <a:headEnd/>
            <a:tailEnd/>
          </a:ln>
        </p:spPr>
      </p:pic>
      <p:sp>
        <p:nvSpPr>
          <p:cNvPr id="5" name="4 Slayt Numarası Yer Tutucusu"/>
          <p:cNvSpPr>
            <a:spLocks noGrp="1"/>
          </p:cNvSpPr>
          <p:nvPr>
            <p:ph type="sldNum" sz="quarter" idx="12"/>
          </p:nvPr>
        </p:nvSpPr>
        <p:spPr/>
        <p:txBody>
          <a:bodyPr/>
          <a:lstStyle/>
          <a:p>
            <a:fld id="{B1DEFA8C-F947-479F-BE07-76B6B3F80BF1}" type="slidenum">
              <a:rPr lang="tr-TR" smtClean="0"/>
              <a:pPr/>
              <a:t>1</a:t>
            </a:fld>
            <a:endParaRPr lang="tr-TR"/>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a:p>
        </p:txBody>
      </p:sp>
      <p:pic>
        <p:nvPicPr>
          <p:cNvPr id="1026" name="Picture 2"/>
          <p:cNvPicPr>
            <a:picLocks noChangeAspect="1" noChangeArrowheads="1"/>
          </p:cNvPicPr>
          <p:nvPr/>
        </p:nvPicPr>
        <p:blipFill>
          <a:blip r:embed="rId2" cstate="print"/>
          <a:srcRect/>
          <a:stretch>
            <a:fillRect/>
          </a:stretch>
        </p:blipFill>
        <p:spPr bwMode="auto">
          <a:xfrm>
            <a:off x="142844" y="264402"/>
            <a:ext cx="8928444" cy="6379308"/>
          </a:xfrm>
          <a:prstGeom prst="rect">
            <a:avLst/>
          </a:prstGeom>
          <a:noFill/>
          <a:ln w="9525">
            <a:noFill/>
            <a:miter lim="800000"/>
            <a:headEnd/>
            <a:tailEnd/>
          </a:ln>
        </p:spPr>
      </p:pic>
      <p:sp>
        <p:nvSpPr>
          <p:cNvPr id="5" name="4 Slayt Numarası Yer Tutucusu"/>
          <p:cNvSpPr>
            <a:spLocks noGrp="1"/>
          </p:cNvSpPr>
          <p:nvPr>
            <p:ph type="sldNum" sz="quarter" idx="12"/>
          </p:nvPr>
        </p:nvSpPr>
        <p:spPr/>
        <p:txBody>
          <a:bodyPr/>
          <a:lstStyle/>
          <a:p>
            <a:fld id="{B1DEFA8C-F947-479F-BE07-76B6B3F80BF1}" type="slidenum">
              <a:rPr lang="tr-TR" smtClean="0"/>
              <a:pPr/>
              <a:t>10</a:t>
            </a:fld>
            <a:endParaRPr lang="tr-TR"/>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 </a:t>
            </a:r>
            <a:br>
              <a:rPr lang="tr-TR" dirty="0" smtClean="0"/>
            </a:br>
            <a:endParaRPr lang="tr-TR" dirty="0"/>
          </a:p>
        </p:txBody>
      </p:sp>
      <p:pic>
        <p:nvPicPr>
          <p:cNvPr id="4" name="3 İçerik Yer Tutucusu" descr="http://www.adarshpatil.com/pictures/Cloud_Grid_Computing_adarsh.jpg"/>
          <p:cNvPicPr>
            <a:picLocks noGrp="1"/>
          </p:cNvPicPr>
          <p:nvPr>
            <p:ph idx="1"/>
          </p:nvPr>
        </p:nvPicPr>
        <p:blipFill>
          <a:blip r:embed="rId2" cstate="print"/>
          <a:srcRect/>
          <a:stretch>
            <a:fillRect/>
          </a:stretch>
        </p:blipFill>
        <p:spPr bwMode="auto">
          <a:xfrm>
            <a:off x="642910" y="428604"/>
            <a:ext cx="8072493" cy="6000792"/>
          </a:xfrm>
          <a:prstGeom prst="rect">
            <a:avLst/>
          </a:prstGeom>
          <a:noFill/>
          <a:ln w="9525">
            <a:noFill/>
            <a:miter lim="800000"/>
            <a:headEnd/>
            <a:tailEnd/>
          </a:ln>
        </p:spPr>
      </p:pic>
      <p:sp>
        <p:nvSpPr>
          <p:cNvPr id="5" name="4 Slayt Numarası Yer Tutucusu"/>
          <p:cNvSpPr>
            <a:spLocks noGrp="1"/>
          </p:cNvSpPr>
          <p:nvPr>
            <p:ph type="sldNum" sz="quarter" idx="12"/>
          </p:nvPr>
        </p:nvSpPr>
        <p:spPr/>
        <p:txBody>
          <a:bodyPr/>
          <a:lstStyle/>
          <a:p>
            <a:fld id="{B1DEFA8C-F947-479F-BE07-76B6B3F80BF1}" type="slidenum">
              <a:rPr lang="tr-TR" smtClean="0"/>
              <a:pPr/>
              <a:t>11</a:t>
            </a:fld>
            <a:endParaRPr lang="tr-TR"/>
          </a:p>
        </p:txBody>
      </p:sp>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Grid</a:t>
            </a:r>
            <a:r>
              <a:rPr lang="tr-TR" dirty="0" smtClean="0"/>
              <a:t> </a:t>
            </a:r>
            <a:r>
              <a:rPr lang="tr-TR" dirty="0" err="1" smtClean="0"/>
              <a:t>Computing</a:t>
            </a:r>
            <a:r>
              <a:rPr lang="tr-TR" dirty="0" smtClean="0"/>
              <a:t> </a:t>
            </a:r>
            <a:r>
              <a:rPr lang="tr-TR" dirty="0" err="1" smtClean="0"/>
              <a:t>YapIsI</a:t>
            </a:r>
            <a:endParaRPr lang="tr-TR" dirty="0"/>
          </a:p>
        </p:txBody>
      </p:sp>
      <p:sp>
        <p:nvSpPr>
          <p:cNvPr id="3" name="2 İçerik Yer Tutucusu"/>
          <p:cNvSpPr>
            <a:spLocks noGrp="1"/>
          </p:cNvSpPr>
          <p:nvPr>
            <p:ph idx="1"/>
          </p:nvPr>
        </p:nvSpPr>
        <p:spPr/>
        <p:txBody>
          <a:bodyPr>
            <a:normAutofit fontScale="92500"/>
          </a:bodyPr>
          <a:lstStyle/>
          <a:p>
            <a:pPr>
              <a:buNone/>
            </a:pPr>
            <a:r>
              <a:rPr lang="tr-TR" sz="3000" b="1" dirty="0" smtClean="0"/>
              <a:t>		</a:t>
            </a:r>
            <a:r>
              <a:rPr lang="tr-TR" sz="2700" b="1" dirty="0" err="1" smtClean="0"/>
              <a:t>Grid</a:t>
            </a:r>
            <a:r>
              <a:rPr lang="tr-TR" sz="2700" b="1" dirty="0" smtClean="0"/>
              <a:t> </a:t>
            </a:r>
            <a:r>
              <a:rPr lang="tr-TR" sz="2700" b="1" dirty="0" err="1" smtClean="0"/>
              <a:t>Computing</a:t>
            </a:r>
            <a:r>
              <a:rPr lang="tr-TR" sz="2700" dirty="0" smtClean="0"/>
              <a:t>, ana yapısı açık standartlardan ve protokollerden oluşmaktadır. </a:t>
            </a:r>
            <a:r>
              <a:rPr lang="tr-TR" sz="2700" dirty="0" err="1" smtClean="0"/>
              <a:t>Open</a:t>
            </a:r>
            <a:r>
              <a:rPr lang="tr-TR" sz="2700" dirty="0" smtClean="0"/>
              <a:t> Grid </a:t>
            </a:r>
            <a:r>
              <a:rPr lang="tr-TR" sz="2700" dirty="0" err="1" smtClean="0"/>
              <a:t>Services</a:t>
            </a:r>
            <a:r>
              <a:rPr lang="tr-TR" sz="2700" dirty="0" smtClean="0"/>
              <a:t> </a:t>
            </a:r>
            <a:r>
              <a:rPr lang="tr-TR" sz="2700" dirty="0" err="1" smtClean="0"/>
              <a:t>Architecture</a:t>
            </a:r>
            <a:r>
              <a:rPr lang="tr-TR" sz="2700" dirty="0" smtClean="0"/>
              <a:t> (OGSA) olarak adlandırılan bu açık mimari </a:t>
            </a:r>
            <a:r>
              <a:rPr lang="tr-TR" sz="2700" dirty="0" err="1" smtClean="0"/>
              <a:t>heterogeneous</a:t>
            </a:r>
            <a:r>
              <a:rPr lang="tr-TR" sz="2700" dirty="0" smtClean="0"/>
              <a:t> ve coğrafi dağınık çevrelerin birbirleri arasında haberleşmelerine imkan tanır. </a:t>
            </a:r>
            <a:r>
              <a:rPr lang="tr-TR" sz="2700" u="sng" dirty="0" smtClean="0"/>
              <a:t>Grid Computing ile organizasyonunuz içindeki bilgi işleme gücü ve veri kaynakları optimize olarak kullanılır</a:t>
            </a:r>
            <a:r>
              <a:rPr lang="tr-TR" sz="2700" dirty="0" smtClean="0"/>
              <a:t>. Bunun için büyük kapasiteler kaynaklara paylaştırılması amacıyla iş yüklerine ayrılarak bütün kaynaklar tarafından işlenir, böylece en optimum kullanım sağlanmış olur.</a:t>
            </a: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12</a:t>
            </a:fld>
            <a:endParaRPr lang="tr-TR"/>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Başlık"/>
          <p:cNvSpPr>
            <a:spLocks noGrp="1"/>
          </p:cNvSpPr>
          <p:nvPr>
            <p:ph type="title"/>
          </p:nvPr>
        </p:nvSpPr>
        <p:spPr/>
        <p:txBody>
          <a:bodyPr/>
          <a:lstStyle/>
          <a:p>
            <a:r>
              <a:rPr lang="tr-TR" dirty="0" smtClean="0"/>
              <a:t> </a:t>
            </a:r>
            <a:endParaRPr lang="tr-TR" dirty="0"/>
          </a:p>
        </p:txBody>
      </p:sp>
      <p:pic>
        <p:nvPicPr>
          <p:cNvPr id="6" name="5 İçerik Yer Tutucusu" descr="Grid computing"/>
          <p:cNvPicPr>
            <a:picLocks noGrp="1"/>
          </p:cNvPicPr>
          <p:nvPr>
            <p:ph idx="1"/>
          </p:nvPr>
        </p:nvPicPr>
        <p:blipFill>
          <a:blip r:embed="rId2" cstate="print"/>
          <a:srcRect/>
          <a:stretch>
            <a:fillRect/>
          </a:stretch>
        </p:blipFill>
        <p:spPr bwMode="auto">
          <a:xfrm>
            <a:off x="142844" y="142852"/>
            <a:ext cx="8786874" cy="6500858"/>
          </a:xfrm>
          <a:prstGeom prst="rect">
            <a:avLst/>
          </a:prstGeom>
          <a:noFill/>
          <a:ln w="9525">
            <a:noFill/>
            <a:miter lim="800000"/>
            <a:headEnd/>
            <a:tailEnd/>
          </a:ln>
        </p:spPr>
      </p:pic>
      <p:sp>
        <p:nvSpPr>
          <p:cNvPr id="5" name="4 Slayt Numarası Yer Tutucusu"/>
          <p:cNvSpPr>
            <a:spLocks noGrp="1"/>
          </p:cNvSpPr>
          <p:nvPr>
            <p:ph type="sldNum" sz="quarter" idx="12"/>
          </p:nvPr>
        </p:nvSpPr>
        <p:spPr/>
        <p:txBody>
          <a:bodyPr/>
          <a:lstStyle/>
          <a:p>
            <a:fld id="{B1DEFA8C-F947-479F-BE07-76B6B3F80BF1}" type="slidenum">
              <a:rPr lang="tr-TR" smtClean="0"/>
              <a:pPr/>
              <a:t>13</a:t>
            </a:fld>
            <a:endParaRPr lang="tr-TR"/>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Grid</a:t>
            </a:r>
            <a:r>
              <a:rPr lang="tr-TR" dirty="0" smtClean="0"/>
              <a:t> </a:t>
            </a:r>
            <a:r>
              <a:rPr lang="tr-TR" dirty="0" err="1" smtClean="0"/>
              <a:t>Computing</a:t>
            </a:r>
            <a:r>
              <a:rPr lang="tr-TR" dirty="0" smtClean="0"/>
              <a:t> </a:t>
            </a:r>
            <a:r>
              <a:rPr lang="tr-TR" dirty="0" err="1" smtClean="0"/>
              <a:t>YapIsI</a:t>
            </a:r>
            <a:endParaRPr lang="tr-TR" dirty="0"/>
          </a:p>
        </p:txBody>
      </p:sp>
      <p:sp>
        <p:nvSpPr>
          <p:cNvPr id="3" name="2 İçerik Yer Tutucusu"/>
          <p:cNvSpPr>
            <a:spLocks noGrp="1"/>
          </p:cNvSpPr>
          <p:nvPr>
            <p:ph idx="1"/>
          </p:nvPr>
        </p:nvSpPr>
        <p:spPr/>
        <p:txBody>
          <a:bodyPr>
            <a:normAutofit/>
          </a:bodyPr>
          <a:lstStyle/>
          <a:p>
            <a:pPr>
              <a:buNone/>
            </a:pPr>
            <a:r>
              <a:rPr lang="tr-TR" dirty="0" smtClean="0"/>
              <a:t>		</a:t>
            </a:r>
            <a:r>
              <a:rPr lang="tr-TR" sz="2500" dirty="0" err="1" smtClean="0"/>
              <a:t>Grid</a:t>
            </a:r>
            <a:r>
              <a:rPr lang="tr-TR" sz="2500" dirty="0" smtClean="0"/>
              <a:t> computing için bilmemiz gereken en önemli üç başlık aşağıdaki gibidir:</a:t>
            </a:r>
          </a:p>
          <a:p>
            <a:pPr lvl="0"/>
            <a:r>
              <a:rPr lang="tr-TR" sz="2500" dirty="0" smtClean="0"/>
              <a:t>Grid computing dağıtık ve sanal bir yapıdır. Merkezi yoktur.</a:t>
            </a:r>
          </a:p>
          <a:p>
            <a:pPr lvl="0"/>
            <a:r>
              <a:rPr lang="tr-TR" sz="2500" dirty="0" smtClean="0"/>
              <a:t>Açık standart ve protokoller ile kurulur.</a:t>
            </a:r>
          </a:p>
          <a:p>
            <a:r>
              <a:rPr lang="tr-TR" sz="2500" dirty="0" smtClean="0"/>
              <a:t>Genel iş hedeflerine göre belirlenmiş bir servis kalitesi çerçevesinde çalışmalıdır.</a:t>
            </a:r>
            <a:endParaRPr lang="tr-TR" sz="2500"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14</a:t>
            </a:fld>
            <a:endParaRPr lang="tr-TR"/>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GRID COMPUTING ÖZELLİKLERİ</a:t>
            </a:r>
            <a:endParaRPr lang="tr-TR" dirty="0"/>
          </a:p>
        </p:txBody>
      </p:sp>
      <p:sp>
        <p:nvSpPr>
          <p:cNvPr id="3" name="2 İçerik Yer Tutucusu"/>
          <p:cNvSpPr>
            <a:spLocks noGrp="1"/>
          </p:cNvSpPr>
          <p:nvPr>
            <p:ph idx="1"/>
          </p:nvPr>
        </p:nvSpPr>
        <p:spPr/>
        <p:txBody>
          <a:bodyPr/>
          <a:lstStyle/>
          <a:p>
            <a:r>
              <a:rPr lang="tr-TR" sz="2500" dirty="0" err="1" smtClean="0"/>
              <a:t>Grid’ler</a:t>
            </a:r>
            <a:r>
              <a:rPr lang="tr-TR" sz="2500" dirty="0" smtClean="0"/>
              <a:t> kullanıcı odaklıdırlar.</a:t>
            </a:r>
          </a:p>
          <a:p>
            <a:r>
              <a:rPr lang="tr-TR" sz="2500" dirty="0" smtClean="0"/>
              <a:t>Kullanıcılar bu kaynaklara kendilerine ait bir hesap ve belirli kurallar doğrultusunda erişebilirler.</a:t>
            </a:r>
          </a:p>
          <a:p>
            <a:r>
              <a:rPr lang="tr-TR" sz="2500" dirty="0" err="1" smtClean="0"/>
              <a:t>Grid’ler</a:t>
            </a:r>
            <a:r>
              <a:rPr lang="tr-TR" sz="2500" dirty="0" smtClean="0"/>
              <a:t> heterojen bir yapıya sahiptirler.</a:t>
            </a:r>
          </a:p>
          <a:p>
            <a:r>
              <a:rPr lang="tr-TR" sz="2500" dirty="0" smtClean="0"/>
              <a:t> </a:t>
            </a:r>
            <a:r>
              <a:rPr lang="tr-TR" sz="2500" dirty="0" err="1" smtClean="0"/>
              <a:t>Grid</a:t>
            </a:r>
            <a:r>
              <a:rPr lang="tr-TR" sz="2500" dirty="0" smtClean="0"/>
              <a:t> Hesaplama yoluyla yapılan işlemlerde kullanılan verilerin büyüklükleri, ağ ortamlarında işlenen </a:t>
            </a:r>
            <a:r>
              <a:rPr lang="tr-TR" sz="2500" dirty="0" err="1" smtClean="0"/>
              <a:t>Terabyte</a:t>
            </a:r>
            <a:r>
              <a:rPr lang="tr-TR" sz="2500" dirty="0" smtClean="0"/>
              <a:t> cinsindeki verilerden çok daha büyüktür.</a:t>
            </a: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15</a:t>
            </a:fld>
            <a:endParaRPr lang="tr-TR"/>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a:p>
        </p:txBody>
      </p:sp>
      <p:pic>
        <p:nvPicPr>
          <p:cNvPr id="4" name="3 İçerik Yer Tutucusu"/>
          <p:cNvPicPr>
            <a:picLocks/>
          </p:cNvPicPr>
          <p:nvPr/>
        </p:nvPicPr>
        <p:blipFill>
          <a:blip r:embed="rId2" cstate="print"/>
          <a:srcRect/>
          <a:stretch>
            <a:fillRect/>
          </a:stretch>
        </p:blipFill>
        <p:spPr>
          <a:xfrm>
            <a:off x="214313" y="428604"/>
            <a:ext cx="8715375" cy="6072209"/>
          </a:xfrm>
          <a:prstGeom prst="rect">
            <a:avLst/>
          </a:prstGeom>
        </p:spPr>
      </p:pic>
      <p:sp>
        <p:nvSpPr>
          <p:cNvPr id="5" name="4 Slayt Numarası Yer Tutucusu"/>
          <p:cNvSpPr>
            <a:spLocks noGrp="1"/>
          </p:cNvSpPr>
          <p:nvPr>
            <p:ph type="sldNum" sz="quarter" idx="12"/>
          </p:nvPr>
        </p:nvSpPr>
        <p:spPr/>
        <p:txBody>
          <a:bodyPr/>
          <a:lstStyle/>
          <a:p>
            <a:fld id="{B1DEFA8C-F947-479F-BE07-76B6B3F80BF1}" type="slidenum">
              <a:rPr lang="tr-TR" smtClean="0"/>
              <a:pPr/>
              <a:t>16</a:t>
            </a:fld>
            <a:endParaRPr lang="tr-TR"/>
          </a:p>
        </p:txBody>
      </p:sp>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NEDEN GRID COMPUTING?</a:t>
            </a:r>
            <a:endParaRPr lang="tr-TR" dirty="0"/>
          </a:p>
        </p:txBody>
      </p:sp>
      <p:sp>
        <p:nvSpPr>
          <p:cNvPr id="3" name="2 İçerik Yer Tutucusu"/>
          <p:cNvSpPr>
            <a:spLocks noGrp="1"/>
          </p:cNvSpPr>
          <p:nvPr>
            <p:ph idx="1"/>
          </p:nvPr>
        </p:nvSpPr>
        <p:spPr/>
        <p:txBody>
          <a:bodyPr>
            <a:normAutofit/>
          </a:bodyPr>
          <a:lstStyle/>
          <a:p>
            <a:r>
              <a:rPr lang="tr-TR" sz="2500" dirty="0" smtClean="0"/>
              <a:t>Yeni, hızlı ve güvenilir algoritmalar ve yeni teknolojiler</a:t>
            </a:r>
          </a:p>
          <a:p>
            <a:r>
              <a:rPr lang="tr-TR" sz="2500" dirty="0" smtClean="0"/>
              <a:t>Daha fazla işlemci gücüne olan ihtiyaç</a:t>
            </a:r>
          </a:p>
          <a:p>
            <a:r>
              <a:rPr lang="tr-TR" sz="2500" dirty="0" smtClean="0"/>
              <a:t>İşlemin ihtiyaç duyulan anda ya da en kısa zamanda bitirilmesi</a:t>
            </a:r>
          </a:p>
          <a:p>
            <a:r>
              <a:rPr lang="tr-TR" sz="2500" dirty="0" smtClean="0"/>
              <a:t>kısa zaman</a:t>
            </a:r>
            <a:r>
              <a:rPr lang="tr-TR" sz="2500" dirty="0" smtClean="0">
                <a:sym typeface="Wingdings" pitchFamily="2" charset="2"/>
              </a:rPr>
              <a:t></a:t>
            </a:r>
            <a:r>
              <a:rPr lang="tr-TR" sz="2500" dirty="0" smtClean="0"/>
              <a:t>düşük maliyet</a:t>
            </a:r>
          </a:p>
          <a:p>
            <a:r>
              <a:rPr lang="tr-TR" sz="2500" dirty="0" smtClean="0"/>
              <a:t>Büyük miktarda veri üzerinde çalışan bilimsel uygulamaların artması</a:t>
            </a:r>
          </a:p>
        </p:txBody>
      </p:sp>
      <p:sp>
        <p:nvSpPr>
          <p:cNvPr id="4" name="3 Slayt Numarası Yer Tutucusu"/>
          <p:cNvSpPr>
            <a:spLocks noGrp="1"/>
          </p:cNvSpPr>
          <p:nvPr>
            <p:ph type="sldNum" sz="quarter" idx="12"/>
          </p:nvPr>
        </p:nvSpPr>
        <p:spPr/>
        <p:txBody>
          <a:bodyPr/>
          <a:lstStyle/>
          <a:p>
            <a:fld id="{B1DEFA8C-F947-479F-BE07-76B6B3F80BF1}" type="slidenum">
              <a:rPr lang="tr-TR" smtClean="0"/>
              <a:pPr/>
              <a:t>17</a:t>
            </a:fld>
            <a:endParaRPr lang="tr-TR"/>
          </a:p>
        </p:txBody>
      </p:sp>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Evrİm</a:t>
            </a:r>
            <a:r>
              <a:rPr lang="tr-TR" dirty="0" smtClean="0"/>
              <a:t>, </a:t>
            </a:r>
            <a:r>
              <a:rPr lang="tr-TR" dirty="0" err="1" smtClean="0"/>
              <a:t>devrİm</a:t>
            </a:r>
            <a:r>
              <a:rPr lang="tr-TR" dirty="0" smtClean="0"/>
              <a:t> </a:t>
            </a:r>
            <a:r>
              <a:rPr lang="tr-TR" dirty="0" err="1" smtClean="0"/>
              <a:t>değİl</a:t>
            </a:r>
            <a:r>
              <a:rPr lang="tr-TR" dirty="0" smtClean="0"/>
              <a:t>!</a:t>
            </a:r>
            <a:endParaRPr lang="tr-TR" dirty="0"/>
          </a:p>
        </p:txBody>
      </p:sp>
      <p:sp>
        <p:nvSpPr>
          <p:cNvPr id="3" name="2 İçerik Yer Tutucusu"/>
          <p:cNvSpPr>
            <a:spLocks noGrp="1"/>
          </p:cNvSpPr>
          <p:nvPr>
            <p:ph idx="1"/>
          </p:nvPr>
        </p:nvSpPr>
        <p:spPr/>
        <p:txBody>
          <a:bodyPr/>
          <a:lstStyle/>
          <a:p>
            <a:pPr>
              <a:buNone/>
            </a:pPr>
            <a:r>
              <a:rPr lang="tr-TR" sz="3600" b="1" dirty="0" smtClean="0"/>
              <a:t>	</a:t>
            </a:r>
            <a:r>
              <a:rPr lang="tr-TR" dirty="0" smtClean="0"/>
              <a:t>	</a:t>
            </a:r>
            <a:r>
              <a:rPr lang="tr-TR" sz="2500" dirty="0" smtClean="0"/>
              <a:t>Grid Computing, bilgi teknolojileri dünyasında bir devrim değildir, aslında halen kullanılmakta olan dağıtık bilgi işleme, </a:t>
            </a:r>
            <a:r>
              <a:rPr lang="tr-TR" sz="2500" dirty="0" err="1" smtClean="0"/>
              <a:t>peer</a:t>
            </a:r>
            <a:r>
              <a:rPr lang="tr-TR" sz="2500" dirty="0" smtClean="0"/>
              <a:t>-</a:t>
            </a:r>
            <a:r>
              <a:rPr lang="tr-TR" sz="2500" dirty="0" err="1" smtClean="0"/>
              <a:t>to</a:t>
            </a:r>
            <a:r>
              <a:rPr lang="tr-TR" sz="2500" dirty="0" smtClean="0"/>
              <a:t>-</a:t>
            </a:r>
            <a:r>
              <a:rPr lang="tr-TR" sz="2500" dirty="0" err="1" smtClean="0"/>
              <a:t>peer</a:t>
            </a:r>
            <a:r>
              <a:rPr lang="tr-TR" sz="2500" dirty="0" smtClean="0"/>
              <a:t>, Web ve sanallaştırma teknolojileri gibi bir çok kavramın evrim geçirmesidir.</a:t>
            </a:r>
            <a:endParaRPr lang="tr-TR" sz="2500"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18</a:t>
            </a:fld>
            <a:endParaRPr lang="tr-TR"/>
          </a:p>
        </p:txBody>
      </p:sp>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Grid</a:t>
            </a:r>
            <a:r>
              <a:rPr lang="tr-TR" dirty="0" smtClean="0"/>
              <a:t> COMPUTING </a:t>
            </a:r>
            <a:r>
              <a:rPr lang="tr-TR" dirty="0" err="1" smtClean="0"/>
              <a:t>FaydalarI</a:t>
            </a:r>
            <a:endParaRPr lang="tr-TR" dirty="0"/>
          </a:p>
        </p:txBody>
      </p:sp>
      <p:sp>
        <p:nvSpPr>
          <p:cNvPr id="3" name="2 İçerik Yer Tutucusu"/>
          <p:cNvSpPr>
            <a:spLocks noGrp="1"/>
          </p:cNvSpPr>
          <p:nvPr>
            <p:ph idx="1"/>
          </p:nvPr>
        </p:nvSpPr>
        <p:spPr>
          <a:xfrm>
            <a:off x="285720" y="1571612"/>
            <a:ext cx="7758138" cy="4554551"/>
          </a:xfrm>
        </p:spPr>
        <p:txBody>
          <a:bodyPr>
            <a:normAutofit/>
          </a:bodyPr>
          <a:lstStyle/>
          <a:p>
            <a:pPr>
              <a:buNone/>
            </a:pPr>
            <a:r>
              <a:rPr lang="tr-TR" sz="2000" dirty="0" smtClean="0"/>
              <a:t>    	</a:t>
            </a:r>
            <a:r>
              <a:rPr lang="tr-TR" sz="2000" dirty="0" err="1" smtClean="0"/>
              <a:t>Grid</a:t>
            </a:r>
            <a:r>
              <a:rPr lang="tr-TR" sz="2000" dirty="0" smtClean="0"/>
              <a:t> </a:t>
            </a:r>
            <a:r>
              <a:rPr lang="tr-TR" sz="2000" dirty="0" err="1" smtClean="0"/>
              <a:t>computing</a:t>
            </a:r>
            <a:r>
              <a:rPr lang="tr-TR" sz="2000" dirty="0" smtClean="0"/>
              <a:t> paylaştırılabilir bilgi işleme gücü sunar. Günümüzde bilgi işleme ortamları çabuk toparlanan, esnek ve entegre edilebilir olmaya ihtiyaç duymaktadır. Bu nedenle </a:t>
            </a:r>
          </a:p>
          <a:p>
            <a:pPr>
              <a:buNone/>
            </a:pPr>
            <a:r>
              <a:rPr lang="tr-TR" sz="2000" dirty="0" smtClean="0"/>
              <a:t>   kritik iş süreçleri için </a:t>
            </a:r>
            <a:r>
              <a:rPr lang="tr-TR" sz="2000" dirty="0" err="1" smtClean="0"/>
              <a:t>grid</a:t>
            </a:r>
            <a:endParaRPr lang="tr-TR" sz="2000" dirty="0" smtClean="0"/>
          </a:p>
          <a:p>
            <a:pPr>
              <a:buNone/>
            </a:pPr>
            <a:r>
              <a:rPr lang="tr-TR" sz="2000" dirty="0" smtClean="0"/>
              <a:t>  	çözümü uygulanmasının </a:t>
            </a:r>
          </a:p>
          <a:p>
            <a:pPr>
              <a:buNone/>
            </a:pPr>
            <a:r>
              <a:rPr lang="tr-TR" sz="2000" dirty="0" smtClean="0"/>
              <a:t>    hem iş hem de teknolojik </a:t>
            </a:r>
          </a:p>
          <a:p>
            <a:pPr>
              <a:buNone/>
            </a:pPr>
            <a:r>
              <a:rPr lang="tr-TR" sz="2000" dirty="0" smtClean="0"/>
              <a:t>    yararları olacaktır.</a:t>
            </a:r>
          </a:p>
          <a:p>
            <a:endParaRPr lang="tr-TR" sz="2000" dirty="0"/>
          </a:p>
        </p:txBody>
      </p:sp>
      <p:pic>
        <p:nvPicPr>
          <p:cNvPr id="8" name="7 Resim" descr="map of global connections">
            <a:hlinkClick r:id="rId2" tgtFrame="new"/>
          </p:cNvPr>
          <p:cNvPicPr/>
          <p:nvPr/>
        </p:nvPicPr>
        <p:blipFill>
          <a:blip r:embed="rId3" cstate="print"/>
          <a:srcRect/>
          <a:stretch>
            <a:fillRect/>
          </a:stretch>
        </p:blipFill>
        <p:spPr bwMode="auto">
          <a:xfrm>
            <a:off x="4714876" y="2714620"/>
            <a:ext cx="3857652" cy="3929090"/>
          </a:xfrm>
          <a:prstGeom prst="rect">
            <a:avLst/>
          </a:prstGeom>
          <a:noFill/>
          <a:ln w="9525">
            <a:noFill/>
            <a:miter lim="800000"/>
            <a:headEnd/>
            <a:tailEnd/>
          </a:ln>
        </p:spPr>
      </p:pic>
      <p:sp>
        <p:nvSpPr>
          <p:cNvPr id="5" name="4 Slayt Numarası Yer Tutucusu"/>
          <p:cNvSpPr>
            <a:spLocks noGrp="1"/>
          </p:cNvSpPr>
          <p:nvPr>
            <p:ph type="sldNum" sz="quarter" idx="12"/>
          </p:nvPr>
        </p:nvSpPr>
        <p:spPr/>
        <p:txBody>
          <a:bodyPr/>
          <a:lstStyle/>
          <a:p>
            <a:fld id="{B1DEFA8C-F947-479F-BE07-76B6B3F80BF1}" type="slidenum">
              <a:rPr lang="tr-TR" smtClean="0"/>
              <a:pPr/>
              <a:t>19</a:t>
            </a:fld>
            <a:endParaRPr lang="tr-TR"/>
          </a:p>
        </p:txBody>
      </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İÇİNDEKİLER</a:t>
            </a:r>
            <a:endParaRPr lang="tr-TR" dirty="0"/>
          </a:p>
        </p:txBody>
      </p:sp>
      <p:sp>
        <p:nvSpPr>
          <p:cNvPr id="3" name="2 İçerik Yer Tutucusu"/>
          <p:cNvSpPr>
            <a:spLocks noGrp="1"/>
          </p:cNvSpPr>
          <p:nvPr>
            <p:ph idx="1"/>
          </p:nvPr>
        </p:nvSpPr>
        <p:spPr/>
        <p:txBody>
          <a:bodyPr/>
          <a:lstStyle/>
          <a:p>
            <a:r>
              <a:rPr lang="tr-TR" dirty="0" smtClean="0"/>
              <a:t>GRID COMPUTING NEDİR?</a:t>
            </a:r>
          </a:p>
          <a:p>
            <a:r>
              <a:rPr lang="tr-TR" dirty="0" smtClean="0"/>
              <a:t>NASIL ÇALIŞIR?</a:t>
            </a:r>
          </a:p>
          <a:p>
            <a:r>
              <a:rPr lang="tr-TR" dirty="0" smtClean="0"/>
              <a:t>GRID COMPUTING YAPISI</a:t>
            </a:r>
          </a:p>
          <a:p>
            <a:r>
              <a:rPr lang="tr-TR" dirty="0" smtClean="0"/>
              <a:t>GRID COMPUTING ÖZELLİKLERİ</a:t>
            </a:r>
          </a:p>
          <a:p>
            <a:r>
              <a:rPr lang="tr-TR" dirty="0" smtClean="0"/>
              <a:t>NEDEN GRID COMPUTING?</a:t>
            </a:r>
          </a:p>
          <a:p>
            <a:r>
              <a:rPr lang="tr-TR" dirty="0" smtClean="0"/>
              <a:t>EVRİM, DEVRİM DEĞİL!</a:t>
            </a:r>
          </a:p>
          <a:p>
            <a:r>
              <a:rPr lang="tr-TR" dirty="0" smtClean="0"/>
              <a:t>GRID COMPUTING FAYDALARI</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a:t>
            </a:fld>
            <a:endParaRPr lang="tr-TR"/>
          </a:p>
        </p:txBody>
      </p:sp>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28596" y="1160441"/>
            <a:ext cx="7572428" cy="5697559"/>
          </a:xfrm>
        </p:spPr>
        <p:txBody>
          <a:bodyPr>
            <a:noAutofit/>
          </a:bodyPr>
          <a:lstStyle/>
          <a:p>
            <a:pPr marL="514350" indent="-514350">
              <a:buFont typeface="+mj-lt"/>
              <a:buAutoNum type="arabicPeriod"/>
            </a:pPr>
            <a:r>
              <a:rPr lang="tr-TR" sz="1400" dirty="0" smtClean="0"/>
              <a:t>Zamana bağlı sonuçların üretilmesini hızlandırır.</a:t>
            </a:r>
          </a:p>
          <a:p>
            <a:pPr marL="514350" indent="-514350">
              <a:buFont typeface="+mj-lt"/>
              <a:buAutoNum type="arabicPeriod"/>
            </a:pPr>
            <a:r>
              <a:rPr lang="tr-TR" sz="1400" dirty="0" smtClean="0"/>
              <a:t>Kalibrasyonu(üretim kalitesi) ve işletim esnekliğini getirir.</a:t>
            </a:r>
          </a:p>
          <a:p>
            <a:pPr marL="514350" indent="-514350">
              <a:buFont typeface="+mj-lt"/>
              <a:buAutoNum type="arabicPeriod"/>
            </a:pPr>
            <a:r>
              <a:rPr lang="tr-TR" sz="1400" dirty="0" smtClean="0"/>
              <a:t>İş ihtiyaçları değişkenlerine göre ölçeklenebilir.</a:t>
            </a:r>
          </a:p>
          <a:p>
            <a:pPr marL="514350" indent="-514350">
              <a:buFont typeface="+mj-lt"/>
              <a:buAutoNum type="arabicPeriod"/>
            </a:pPr>
            <a:r>
              <a:rPr lang="tr-TR" sz="1400" dirty="0" smtClean="0"/>
              <a:t>Üretimi arttırır.</a:t>
            </a:r>
          </a:p>
          <a:p>
            <a:pPr marL="514350" indent="-514350">
              <a:buFont typeface="+mj-lt"/>
              <a:buAutoNum type="arabicPeriod"/>
            </a:pPr>
            <a:r>
              <a:rPr lang="tr-TR" sz="1400" dirty="0" smtClean="0"/>
              <a:t>Ana yatırım maliyetlerini azaltır.</a:t>
            </a:r>
          </a:p>
          <a:p>
            <a:pPr marL="514350" indent="-514350">
              <a:buFont typeface="+mj-lt"/>
              <a:buAutoNum type="arabicPeriod"/>
            </a:pPr>
            <a:r>
              <a:rPr lang="tr-TR" sz="1400" dirty="0" smtClean="0"/>
              <a:t>Başkalarına ait boşta olan kaynakları kullanarak işlerin yürürlüğünü arttırmak.</a:t>
            </a:r>
          </a:p>
          <a:p>
            <a:pPr marL="514350" indent="-514350">
              <a:buFont typeface="+mj-lt"/>
              <a:buAutoNum type="arabicPeriod"/>
            </a:pPr>
            <a:r>
              <a:rPr lang="tr-TR" sz="1400" dirty="0" smtClean="0"/>
              <a:t>Yeni ve daha fazla işe yarayan uygulamaların geliştirmesini hızlandırmak</a:t>
            </a:r>
          </a:p>
          <a:p>
            <a:pPr marL="514350" indent="-514350">
              <a:buFont typeface="+mj-lt"/>
              <a:buAutoNum type="arabicPeriod"/>
            </a:pPr>
            <a:r>
              <a:rPr lang="tr-TR" sz="1400" dirty="0" smtClean="0"/>
              <a:t>İşbirliği ve üretkenlik kapasitelerinde artışlar oluşturmak</a:t>
            </a:r>
          </a:p>
          <a:p>
            <a:pPr marL="514350" indent="-514350">
              <a:buFont typeface="+mj-lt"/>
              <a:buAutoNum type="arabicPeriod"/>
            </a:pPr>
            <a:r>
              <a:rPr lang="tr-TR" sz="1400" dirty="0" smtClean="0"/>
              <a:t>Kullanıcılar tarafından erişilebilecek kaynakları çoğaltmak</a:t>
            </a:r>
          </a:p>
          <a:p>
            <a:pPr marL="514350" indent="-514350">
              <a:buFont typeface="+mj-lt"/>
              <a:buAutoNum type="arabicPeriod"/>
            </a:pPr>
            <a:r>
              <a:rPr lang="tr-TR" sz="1400" dirty="0" smtClean="0"/>
              <a:t>Uluslararası rekabetçi araştırma ve yayınların yapılabilmesi için araştırmacılara destek olmak.</a:t>
            </a:r>
          </a:p>
          <a:p>
            <a:pPr marL="514350" indent="-514350">
              <a:buFont typeface="+mj-lt"/>
              <a:buAutoNum type="arabicPeriod"/>
            </a:pPr>
            <a:r>
              <a:rPr lang="tr-TR" sz="1400" dirty="0" smtClean="0"/>
              <a:t>Kullanıcıya güçlü tek makine kullanıyormuş gibi bir ara yüz sağlanarak kullanımın kolaylaşması sağlamak.</a:t>
            </a:r>
          </a:p>
          <a:p>
            <a:pPr marL="514350" indent="-514350">
              <a:buFont typeface="+mj-lt"/>
              <a:buAutoNum type="arabicPeriod"/>
            </a:pPr>
            <a:r>
              <a:rPr lang="tr-TR" sz="1400" dirty="0" smtClean="0"/>
              <a:t>Benzer konuda çalışan araştırmacıların sanal organizasyonlarda bir araya gelmesini sağlamak.</a:t>
            </a:r>
          </a:p>
          <a:p>
            <a:pPr marL="514350" indent="-514350">
              <a:buNone/>
            </a:pPr>
            <a:endParaRPr lang="tr-TR" sz="1400" dirty="0" smtClean="0"/>
          </a:p>
          <a:p>
            <a:pPr marL="514350" indent="-514350">
              <a:buFont typeface="+mj-lt"/>
              <a:buAutoNum type="arabicPeriod"/>
            </a:pPr>
            <a:endParaRPr lang="tr-TR" sz="300" dirty="0" smtClean="0"/>
          </a:p>
          <a:p>
            <a:pPr marL="514350" indent="-514350">
              <a:buFont typeface="+mj-lt"/>
              <a:buAutoNum type="arabicPeriod"/>
            </a:pPr>
            <a:endParaRPr lang="tr-TR" sz="300" dirty="0" smtClean="0"/>
          </a:p>
          <a:p>
            <a:pPr marL="514350" indent="-514350">
              <a:buFont typeface="+mj-lt"/>
              <a:buAutoNum type="arabicPeriod"/>
            </a:pPr>
            <a:endParaRPr lang="tr-TR" sz="300" dirty="0" smtClean="0"/>
          </a:p>
          <a:p>
            <a:pPr marL="514350" indent="-514350">
              <a:buFont typeface="+mj-lt"/>
              <a:buAutoNum type="arabicPeriod"/>
            </a:pPr>
            <a:endParaRPr lang="tr-TR" sz="300" dirty="0" smtClean="0"/>
          </a:p>
          <a:p>
            <a:pPr marL="514350" indent="-514350">
              <a:buFont typeface="+mj-lt"/>
              <a:buAutoNum type="arabicPeriod"/>
            </a:pPr>
            <a:endParaRPr lang="tr-TR" sz="300" dirty="0" smtClean="0"/>
          </a:p>
          <a:p>
            <a:pPr>
              <a:buNone/>
            </a:pPr>
            <a:r>
              <a:rPr lang="tr-TR" sz="400" b="1" dirty="0" smtClean="0"/>
              <a:t>	</a:t>
            </a:r>
            <a:endParaRPr lang="tr-TR" sz="400" dirty="0"/>
          </a:p>
        </p:txBody>
      </p:sp>
      <p:sp>
        <p:nvSpPr>
          <p:cNvPr id="5" name="4 Metin kutusu"/>
          <p:cNvSpPr txBox="1"/>
          <p:nvPr/>
        </p:nvSpPr>
        <p:spPr>
          <a:xfrm>
            <a:off x="428596" y="428604"/>
            <a:ext cx="3286148" cy="523220"/>
          </a:xfrm>
          <a:prstGeom prst="rect">
            <a:avLst/>
          </a:prstGeom>
          <a:noFill/>
        </p:spPr>
        <p:txBody>
          <a:bodyPr wrap="square" rtlCol="0">
            <a:spAutoFit/>
          </a:bodyPr>
          <a:lstStyle/>
          <a:p>
            <a:r>
              <a:rPr lang="tr-TR" sz="2800" b="1" dirty="0" smtClean="0"/>
              <a:t>İş yararları</a:t>
            </a:r>
            <a:endParaRPr lang="tr-TR" sz="2800" dirty="0" smtClean="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20</a:t>
            </a:fld>
            <a:endParaRPr lang="tr-TR"/>
          </a:p>
        </p:txBody>
      </p:sp>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b="1" dirty="0" smtClean="0"/>
              <a:t>Teknolojik yararları</a:t>
            </a:r>
            <a:endParaRPr lang="tr-TR" dirty="0" smtClean="0"/>
          </a:p>
          <a:p>
            <a:pPr marL="514350" indent="-514350">
              <a:buFont typeface="+mj-lt"/>
              <a:buAutoNum type="arabicPeriod"/>
            </a:pPr>
            <a:r>
              <a:rPr lang="tr-TR" sz="2500" dirty="0" smtClean="0"/>
              <a:t>Altyapıda optimizasyon (iş yükü konsolidasyonu vb.)</a:t>
            </a:r>
          </a:p>
          <a:p>
            <a:pPr marL="514350" indent="-514350">
              <a:buFont typeface="+mj-lt"/>
              <a:buAutoNum type="arabicPeriod"/>
            </a:pPr>
            <a:r>
              <a:rPr lang="tr-TR" sz="2500" dirty="0" smtClean="0"/>
              <a:t>Veriye ulaşılabilirliği arttırır.</a:t>
            </a:r>
          </a:p>
          <a:p>
            <a:pPr marL="514350" indent="-514350">
              <a:buFont typeface="+mj-lt"/>
              <a:buAutoNum type="arabicPeriod"/>
            </a:pPr>
            <a:r>
              <a:rPr lang="tr-TR" sz="2500" dirty="0" smtClean="0"/>
              <a:t>Kendini toparlayan, yüksek kullanılabilirliği olan bir altyapısı vardır.</a:t>
            </a: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21</a:t>
            </a:fld>
            <a:endParaRPr lang="tr-TR"/>
          </a:p>
        </p:txBody>
      </p:sp>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267744" y="2348880"/>
            <a:ext cx="1944216" cy="605808"/>
          </a:xfrm>
        </p:spPr>
        <p:txBody>
          <a:bodyPr/>
          <a:lstStyle/>
          <a:p>
            <a:r>
              <a:rPr lang="tr-TR" sz="1600" dirty="0" smtClean="0"/>
              <a:t>Kaynaklar</a:t>
            </a:r>
            <a:endParaRPr lang="tr-TR" sz="1600"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22</a:t>
            </a:fld>
            <a:endParaRPr lang="tr-TR"/>
          </a:p>
        </p:txBody>
      </p:sp>
      <p:sp>
        <p:nvSpPr>
          <p:cNvPr id="5" name="1 Başlık"/>
          <p:cNvSpPr txBox="1">
            <a:spLocks/>
          </p:cNvSpPr>
          <p:nvPr/>
        </p:nvSpPr>
        <p:spPr>
          <a:xfrm rot="5400000">
            <a:off x="5024462" y="3619480"/>
            <a:ext cx="7239000" cy="571496"/>
          </a:xfrm>
          <a:prstGeom prst="rect">
            <a:avLst/>
          </a:prstGeom>
        </p:spPr>
        <p:txBody>
          <a:bodyPr vert="horz" lIns="45720" tIns="0" rIns="45720" bIns="0" anchor="b" anchorCtr="0">
            <a:normAutofit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tr-TR"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t>
            </a:r>
            <a:r>
              <a:rPr kumimoji="0" lang="tr-TR" sz="3800" b="1" i="0" u="none" strike="noStrike" kern="1200" cap="all" spc="0" normalizeH="0" baseline="0" noProof="0" dirty="0" err="1"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grId</a:t>
            </a:r>
            <a:r>
              <a:rPr kumimoji="0" lang="tr-TR" sz="3800" b="1" i="0" u="none" strike="noStrike" kern="1200" cap="all" spc="0" normalizeH="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t>
            </a:r>
            <a:r>
              <a:rPr kumimoji="0" lang="tr-TR" sz="3800" b="1" i="0" u="none" strike="noStrike" kern="1200" cap="all" spc="0" normalizeH="0" noProof="0" dirty="0" err="1"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computIng</a:t>
            </a:r>
            <a:endParaRPr kumimoji="0" lang="tr-TR"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endParaRPr>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GRİD COMPUTİNG NEDİR?</a:t>
            </a:r>
            <a:endParaRPr lang="tr-TR" dirty="0"/>
          </a:p>
        </p:txBody>
      </p:sp>
      <p:sp>
        <p:nvSpPr>
          <p:cNvPr id="3" name="2 İçerik Yer Tutucusu"/>
          <p:cNvSpPr>
            <a:spLocks noGrp="1"/>
          </p:cNvSpPr>
          <p:nvPr>
            <p:ph idx="1"/>
          </p:nvPr>
        </p:nvSpPr>
        <p:spPr/>
        <p:txBody>
          <a:bodyPr/>
          <a:lstStyle/>
          <a:p>
            <a:pPr>
              <a:buNone/>
            </a:pPr>
            <a:r>
              <a:rPr lang="tr-TR" sz="2800" dirty="0" smtClean="0"/>
              <a:t>	</a:t>
            </a:r>
          </a:p>
          <a:p>
            <a:pPr>
              <a:buNone/>
            </a:pPr>
            <a:r>
              <a:rPr lang="tr-TR" sz="2800" dirty="0" smtClean="0"/>
              <a:t>	</a:t>
            </a:r>
            <a:r>
              <a:rPr lang="tr-TR" sz="2500" dirty="0" err="1" smtClean="0"/>
              <a:t>Distributed</a:t>
            </a:r>
            <a:r>
              <a:rPr lang="tr-TR" sz="2500" dirty="0" smtClean="0"/>
              <a:t> computing </a:t>
            </a:r>
          </a:p>
          <a:p>
            <a:pPr>
              <a:buNone/>
            </a:pPr>
            <a:r>
              <a:rPr lang="tr-TR" sz="2500" dirty="0" smtClean="0"/>
              <a:t>olarak adlandırılan dağıtık </a:t>
            </a:r>
          </a:p>
          <a:p>
            <a:pPr>
              <a:buNone/>
            </a:pPr>
            <a:r>
              <a:rPr lang="tr-TR" sz="2500" dirty="0" smtClean="0"/>
              <a:t>bilgi işleme yönteminin </a:t>
            </a:r>
          </a:p>
          <a:p>
            <a:pPr>
              <a:buNone/>
            </a:pPr>
            <a:r>
              <a:rPr lang="tr-TR" sz="2500" dirty="0" smtClean="0"/>
              <a:t>sanallaştırılmasını sağlayan</a:t>
            </a:r>
          </a:p>
          <a:p>
            <a:pPr>
              <a:buNone/>
            </a:pPr>
            <a:r>
              <a:rPr lang="tr-TR" sz="2500" u="sng" dirty="0" smtClean="0"/>
              <a:t>çözüm mimarisine </a:t>
            </a:r>
            <a:r>
              <a:rPr lang="tr-TR" sz="2500" dirty="0" smtClean="0"/>
              <a:t>kısaca </a:t>
            </a:r>
          </a:p>
          <a:p>
            <a:pPr>
              <a:buNone/>
            </a:pPr>
            <a:r>
              <a:rPr lang="tr-TR" sz="2500" b="1" dirty="0" smtClean="0"/>
              <a:t>Grid Computing </a:t>
            </a:r>
            <a:r>
              <a:rPr lang="tr-TR" sz="2500" dirty="0" smtClean="0"/>
              <a:t>denilmektedir.</a:t>
            </a:r>
          </a:p>
          <a:p>
            <a:pPr>
              <a:buNone/>
            </a:pPr>
            <a:endParaRPr lang="tr-TR" dirty="0"/>
          </a:p>
        </p:txBody>
      </p:sp>
      <p:pic>
        <p:nvPicPr>
          <p:cNvPr id="5" name="4 Resim" descr="http://www-05.ibm.com/tr/solutions/edu/i/gridtop.gif"/>
          <p:cNvPicPr/>
          <p:nvPr/>
        </p:nvPicPr>
        <p:blipFill>
          <a:blip r:embed="rId2" cstate="print"/>
          <a:srcRect/>
          <a:stretch>
            <a:fillRect/>
          </a:stretch>
        </p:blipFill>
        <p:spPr bwMode="auto">
          <a:xfrm>
            <a:off x="5214942" y="1500174"/>
            <a:ext cx="3357586" cy="4714908"/>
          </a:xfrm>
          <a:prstGeom prst="rect">
            <a:avLst/>
          </a:prstGeom>
          <a:noFill/>
          <a:ln w="9525">
            <a:noFill/>
            <a:miter lim="800000"/>
            <a:headEnd/>
            <a:tailEnd/>
          </a:ln>
        </p:spPr>
      </p:pic>
      <p:sp>
        <p:nvSpPr>
          <p:cNvPr id="6" name="5 Slayt Numarası Yer Tutucusu"/>
          <p:cNvSpPr>
            <a:spLocks noGrp="1"/>
          </p:cNvSpPr>
          <p:nvPr>
            <p:ph type="sldNum" sz="quarter" idx="12"/>
          </p:nvPr>
        </p:nvSpPr>
        <p:spPr/>
        <p:txBody>
          <a:bodyPr/>
          <a:lstStyle/>
          <a:p>
            <a:fld id="{B1DEFA8C-F947-479F-BE07-76B6B3F80BF1}" type="slidenum">
              <a:rPr lang="tr-TR" smtClean="0"/>
              <a:pPr/>
              <a:t>3</a:t>
            </a:fld>
            <a:endParaRPr lang="tr-TR"/>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GRİD COMPUTİNG NEDİR?</a:t>
            </a:r>
            <a:endParaRPr lang="tr-TR" dirty="0"/>
          </a:p>
        </p:txBody>
      </p:sp>
      <p:sp>
        <p:nvSpPr>
          <p:cNvPr id="3" name="2 İçerik Yer Tutucusu"/>
          <p:cNvSpPr>
            <a:spLocks noGrp="1"/>
          </p:cNvSpPr>
          <p:nvPr>
            <p:ph idx="1"/>
          </p:nvPr>
        </p:nvSpPr>
        <p:spPr/>
        <p:txBody>
          <a:bodyPr>
            <a:normAutofit/>
          </a:bodyPr>
          <a:lstStyle/>
          <a:p>
            <a:pPr>
              <a:buNone/>
            </a:pPr>
            <a:r>
              <a:rPr lang="tr-TR" dirty="0" smtClean="0"/>
              <a:t>		</a:t>
            </a:r>
            <a:r>
              <a:rPr lang="tr-TR" sz="2500" dirty="0" err="1" smtClean="0"/>
              <a:t>Grid</a:t>
            </a:r>
            <a:r>
              <a:rPr lang="tr-TR" sz="2500" dirty="0" smtClean="0"/>
              <a:t> </a:t>
            </a:r>
            <a:r>
              <a:rPr lang="tr-TR" sz="2500" dirty="0" err="1" smtClean="0"/>
              <a:t>Computing</a:t>
            </a:r>
            <a:r>
              <a:rPr lang="tr-TR" sz="2500" dirty="0" smtClean="0"/>
              <a:t>, sistem üzerindeki server ve bilgisayarların tek bir şebeke üzerinden birleşerek güçlerini paylaşması ve bu sayede </a:t>
            </a:r>
            <a:r>
              <a:rPr lang="tr-TR" sz="2500" b="1" dirty="0" smtClean="0"/>
              <a:t>hız</a:t>
            </a:r>
            <a:r>
              <a:rPr lang="tr-TR" sz="2500" dirty="0" smtClean="0"/>
              <a:t> ve </a:t>
            </a:r>
            <a:r>
              <a:rPr lang="tr-TR" sz="2500" b="1" dirty="0" smtClean="0"/>
              <a:t>performans</a:t>
            </a:r>
            <a:r>
              <a:rPr lang="tr-TR" sz="2500" dirty="0" smtClean="0"/>
              <a:t>larını arttırması diyebiliriz. </a:t>
            </a:r>
            <a:br>
              <a:rPr lang="tr-TR" sz="2500" dirty="0" smtClean="0"/>
            </a:br>
            <a:r>
              <a:rPr lang="tr-TR" sz="2500" dirty="0" smtClean="0"/>
              <a:t>	</a:t>
            </a:r>
            <a:r>
              <a:rPr lang="tr-TR" sz="2500" dirty="0" err="1" smtClean="0"/>
              <a:t>Grid</a:t>
            </a:r>
            <a:r>
              <a:rPr lang="tr-TR" sz="2500" dirty="0" smtClean="0"/>
              <a:t> </a:t>
            </a:r>
            <a:r>
              <a:rPr lang="tr-TR" sz="2500" dirty="0" err="1" smtClean="0"/>
              <a:t>computing</a:t>
            </a:r>
            <a:r>
              <a:rPr lang="tr-TR" sz="2500" dirty="0" smtClean="0"/>
              <a:t>, IBM `in geliştirmiş olduğu bir sistemdir. Buradaki temel amaç; dağıtık bilgi işleme ve veri kaynaklarının kullanmakta olduğu işlemci güçleri, ağ kapasiteleri ve depolama kapasiteleri ile tek büyük bir sistem oluşturmaktır. </a:t>
            </a:r>
            <a:endParaRPr lang="tr-TR" sz="2500"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4</a:t>
            </a:fld>
            <a:endParaRPr lang="tr-TR"/>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GRİD COMPUTİNG NEDİR?</a:t>
            </a:r>
            <a:endParaRPr lang="tr-TR" dirty="0"/>
          </a:p>
        </p:txBody>
      </p:sp>
      <p:sp>
        <p:nvSpPr>
          <p:cNvPr id="3" name="2 İçerik Yer Tutucusu"/>
          <p:cNvSpPr>
            <a:spLocks noGrp="1"/>
          </p:cNvSpPr>
          <p:nvPr>
            <p:ph idx="1"/>
          </p:nvPr>
        </p:nvSpPr>
        <p:spPr/>
        <p:txBody>
          <a:bodyPr/>
          <a:lstStyle/>
          <a:p>
            <a:pPr>
              <a:buNone/>
            </a:pPr>
            <a:r>
              <a:rPr lang="tr-TR" dirty="0" smtClean="0"/>
              <a:t>		</a:t>
            </a:r>
            <a:r>
              <a:rPr lang="tr-TR" sz="2500" dirty="0" smtClean="0"/>
              <a:t>Oluşturulan bu sistem, tamamen birbirinden bağımsız çalışmakta olan </a:t>
            </a:r>
          </a:p>
          <a:p>
            <a:pPr>
              <a:buNone/>
            </a:pPr>
            <a:r>
              <a:rPr lang="tr-TR" sz="2500" dirty="0" smtClean="0"/>
              <a:t>	ve birbirine benzemeyen sistemlerin</a:t>
            </a:r>
          </a:p>
          <a:p>
            <a:pPr>
              <a:buNone/>
            </a:pPr>
            <a:r>
              <a:rPr lang="tr-TR" sz="2500" dirty="0" smtClean="0"/>
              <a:t>	bir araya gelerek sanal bir işleme gücü oluşturmasını sağlar ve bilgi sistemleri kapasitelerine sonsuz bir kullanım imkanı sunar.</a:t>
            </a:r>
          </a:p>
          <a:p>
            <a:pPr>
              <a:buNone/>
            </a:pPr>
            <a:r>
              <a:rPr lang="tr-TR" sz="2400" dirty="0" smtClean="0"/>
              <a:t>		</a:t>
            </a:r>
            <a:r>
              <a:rPr lang="tr-TR" sz="2400" dirty="0" err="1" smtClean="0"/>
              <a:t>Grid</a:t>
            </a:r>
            <a:r>
              <a:rPr lang="tr-TR" sz="2400" dirty="0" smtClean="0"/>
              <a:t>, bilgisayar kaynaklarının (işlemci gücü, hafıza, depolama, yazılım, veri) esnek, güvenli, eşgüdümlü olarak, kişi ve kuruluşlar tarafından internet üzerinden paylaşımı olarak tanımlanabilir.</a:t>
            </a:r>
          </a:p>
          <a:p>
            <a:pPr>
              <a:buNone/>
            </a:pPr>
            <a:endParaRPr lang="tr-TR" sz="2500" dirty="0"/>
          </a:p>
        </p:txBody>
      </p:sp>
      <p:pic>
        <p:nvPicPr>
          <p:cNvPr id="4" name="Picture 87"/>
          <p:cNvPicPr>
            <a:picLocks noChangeAspect="1" noChangeArrowheads="1"/>
          </p:cNvPicPr>
          <p:nvPr/>
        </p:nvPicPr>
        <p:blipFill>
          <a:blip r:embed="rId2" cstate="print"/>
          <a:srcRect/>
          <a:stretch>
            <a:fillRect/>
          </a:stretch>
        </p:blipFill>
        <p:spPr bwMode="auto">
          <a:xfrm>
            <a:off x="6143636" y="214290"/>
            <a:ext cx="2714625" cy="2571750"/>
          </a:xfrm>
          <a:prstGeom prst="rect">
            <a:avLst/>
          </a:prstGeom>
          <a:noFill/>
          <a:ln w="9525">
            <a:noFill/>
            <a:miter lim="800000"/>
            <a:headEnd/>
            <a:tailEnd/>
          </a:ln>
        </p:spPr>
      </p:pic>
      <p:sp>
        <p:nvSpPr>
          <p:cNvPr id="5" name="4 Slayt Numarası Yer Tutucusu"/>
          <p:cNvSpPr>
            <a:spLocks noGrp="1"/>
          </p:cNvSpPr>
          <p:nvPr>
            <p:ph type="sldNum" sz="quarter" idx="12"/>
          </p:nvPr>
        </p:nvSpPr>
        <p:spPr/>
        <p:txBody>
          <a:bodyPr/>
          <a:lstStyle/>
          <a:p>
            <a:fld id="{B1DEFA8C-F947-479F-BE07-76B6B3F80BF1}" type="slidenum">
              <a:rPr lang="tr-TR" smtClean="0"/>
              <a:pPr/>
              <a:t>5</a:t>
            </a:fld>
            <a:endParaRPr lang="tr-TR"/>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pic>
        <p:nvPicPr>
          <p:cNvPr id="4" name="3 İçerik Yer Tutucusu" descr="http://www.nusacm.org/newsletter/v116.gif"/>
          <p:cNvPicPr>
            <a:picLocks noGrp="1"/>
          </p:cNvPicPr>
          <p:nvPr>
            <p:ph idx="1"/>
          </p:nvPr>
        </p:nvPicPr>
        <p:blipFill>
          <a:blip r:embed="rId2" cstate="print"/>
          <a:srcRect/>
          <a:stretch>
            <a:fillRect/>
          </a:stretch>
        </p:blipFill>
        <p:spPr bwMode="auto">
          <a:xfrm>
            <a:off x="500034" y="285728"/>
            <a:ext cx="8215370" cy="6286544"/>
          </a:xfrm>
          <a:prstGeom prst="rect">
            <a:avLst/>
          </a:prstGeom>
          <a:noFill/>
          <a:ln w="9525">
            <a:noFill/>
            <a:miter lim="800000"/>
            <a:headEnd/>
            <a:tailEnd/>
          </a:ln>
        </p:spPr>
      </p:pic>
      <p:sp>
        <p:nvSpPr>
          <p:cNvPr id="5" name="4 Slayt Numarası Yer Tutucusu"/>
          <p:cNvSpPr>
            <a:spLocks noGrp="1"/>
          </p:cNvSpPr>
          <p:nvPr>
            <p:ph type="sldNum" sz="quarter" idx="12"/>
          </p:nvPr>
        </p:nvSpPr>
        <p:spPr/>
        <p:txBody>
          <a:bodyPr/>
          <a:lstStyle/>
          <a:p>
            <a:fld id="{B1DEFA8C-F947-479F-BE07-76B6B3F80BF1}" type="slidenum">
              <a:rPr lang="tr-TR" smtClean="0"/>
              <a:pPr/>
              <a:t>6</a:t>
            </a:fld>
            <a:endParaRPr lang="tr-TR"/>
          </a:p>
        </p:txBody>
      </p:sp>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NasIl</a:t>
            </a:r>
            <a:r>
              <a:rPr lang="tr-TR" dirty="0" smtClean="0"/>
              <a:t> </a:t>
            </a:r>
            <a:r>
              <a:rPr lang="tr-TR" dirty="0" err="1" smtClean="0"/>
              <a:t>çalIşIr</a:t>
            </a:r>
            <a:r>
              <a:rPr lang="tr-TR" dirty="0" smtClean="0"/>
              <a:t>?</a:t>
            </a:r>
            <a:endParaRPr lang="tr-TR" dirty="0"/>
          </a:p>
        </p:txBody>
      </p:sp>
      <p:sp>
        <p:nvSpPr>
          <p:cNvPr id="3" name="2 İçerik Yer Tutucusu"/>
          <p:cNvSpPr>
            <a:spLocks noGrp="1"/>
          </p:cNvSpPr>
          <p:nvPr>
            <p:ph idx="1"/>
          </p:nvPr>
        </p:nvSpPr>
        <p:spPr>
          <a:effectLst>
            <a:outerShdw blurRad="50800" dist="38100" dir="16200000" rotWithShape="0">
              <a:prstClr val="black">
                <a:alpha val="40000"/>
              </a:prstClr>
            </a:outerShdw>
          </a:effectLst>
        </p:spPr>
        <p:txBody>
          <a:bodyPr>
            <a:scene3d>
              <a:camera prst="orthographicFront">
                <a:rot lat="0" lon="0" rev="0"/>
              </a:camera>
              <a:lightRig rig="threePt" dir="t"/>
            </a:scene3d>
          </a:bodyPr>
          <a:lstStyle/>
          <a:p>
            <a:pPr>
              <a:buNone/>
            </a:pPr>
            <a:r>
              <a:rPr lang="tr-TR" dirty="0" smtClean="0"/>
              <a:t>   	</a:t>
            </a:r>
            <a:r>
              <a:rPr lang="tr-TR" sz="2500" dirty="0" err="1" smtClean="0"/>
              <a:t>Grid</a:t>
            </a:r>
            <a:r>
              <a:rPr lang="tr-TR" sz="2500" dirty="0" smtClean="0"/>
              <a:t> computing’de her bilgisayara işlem yapmak ve sonuçlandırmak üzere paketler gönderilir. İşlemcimiz görevi tamamlar sonucu ya da parçayı servera gönderir. Bu işlem tek bir bilgisayar değil milyonlarca bilgisayar tarafından tekrarlanır, böylece serverda toplanan sonuçlar birleştirilir ve test sonuçları incelenir.</a:t>
            </a:r>
            <a:endParaRPr lang="tr-TR" sz="2500"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7</a:t>
            </a:fld>
            <a:endParaRPr lang="tr-TR"/>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28596" y="357166"/>
            <a:ext cx="4143404" cy="733422"/>
          </a:xfrm>
        </p:spPr>
        <p:txBody>
          <a:bodyPr>
            <a:normAutofit/>
          </a:bodyPr>
          <a:lstStyle/>
          <a:p>
            <a:r>
              <a:rPr lang="tr-TR" sz="4400" b="0" dirty="0" err="1" smtClean="0"/>
              <a:t>NasIl</a:t>
            </a:r>
            <a:r>
              <a:rPr lang="tr-TR" sz="4400" b="0" dirty="0" smtClean="0"/>
              <a:t> </a:t>
            </a:r>
            <a:r>
              <a:rPr lang="tr-TR" sz="4400" b="0" dirty="0" err="1" smtClean="0"/>
              <a:t>çalIşIr</a:t>
            </a:r>
            <a:r>
              <a:rPr lang="tr-TR" sz="4400" b="0" dirty="0" smtClean="0"/>
              <a:t>?</a:t>
            </a:r>
            <a:endParaRPr lang="tr-TR" sz="4400" b="0" dirty="0"/>
          </a:p>
        </p:txBody>
      </p:sp>
      <p:sp>
        <p:nvSpPr>
          <p:cNvPr id="5" name="4 Metin Yer Tutucusu"/>
          <p:cNvSpPr>
            <a:spLocks noGrp="1"/>
          </p:cNvSpPr>
          <p:nvPr>
            <p:ph type="body" idx="2"/>
          </p:nvPr>
        </p:nvSpPr>
        <p:spPr>
          <a:xfrm>
            <a:off x="457200" y="1435100"/>
            <a:ext cx="3757610" cy="4691063"/>
          </a:xfrm>
        </p:spPr>
        <p:txBody>
          <a:bodyPr>
            <a:noAutofit/>
          </a:bodyPr>
          <a:lstStyle/>
          <a:p>
            <a:r>
              <a:rPr lang="tr-TR" sz="2400" dirty="0" smtClean="0"/>
              <a:t>	</a:t>
            </a:r>
            <a:r>
              <a:rPr lang="tr-TR" sz="1800" dirty="0" err="1" smtClean="0"/>
              <a:t>Grid</a:t>
            </a:r>
            <a:r>
              <a:rPr lang="tr-TR" sz="1800" dirty="0" smtClean="0"/>
              <a:t> sistemler karmaşık problemleri küçük parçacıklara bölerek, aynı anda çözülmek üzere tek bir işlemi dünyadaki milyonlarca makineye dağıtıyor. Evlerdeki her bir makine, işlemin kendi paylarına düşen kısmını çözüyor ve merkezi makineye yine internet üzerinden geri bildirim yapıyor. Bunlar merkez bilgisayarda toplanarak baştan harmanlanıyor. </a:t>
            </a:r>
            <a:r>
              <a:rPr lang="tr-TR" sz="1800" dirty="0" err="1" smtClean="0"/>
              <a:t>Grid</a:t>
            </a:r>
            <a:r>
              <a:rPr lang="tr-TR" sz="1800" dirty="0" smtClean="0"/>
              <a:t> sistemlerinden en çok işe yaradığı alanlar, normal şartlarda uzun süre alacak olan hesaplamalar. </a:t>
            </a:r>
            <a:r>
              <a:rPr lang="tr-TR" sz="1800" dirty="0" err="1" smtClean="0"/>
              <a:t>Grid</a:t>
            </a:r>
            <a:r>
              <a:rPr lang="tr-TR" sz="1800" dirty="0" smtClean="0"/>
              <a:t> ağlar üzerinden işlemler, yıllar yerine aylarla ifade edilen kısa bir zamanda bitmiş oluyor.</a:t>
            </a:r>
          </a:p>
          <a:p>
            <a:endParaRPr lang="tr-TR" sz="2400" dirty="0"/>
          </a:p>
        </p:txBody>
      </p:sp>
      <p:sp>
        <p:nvSpPr>
          <p:cNvPr id="3" name="2 İçerik Yer Tutucusu"/>
          <p:cNvSpPr>
            <a:spLocks noGrp="1"/>
          </p:cNvSpPr>
          <p:nvPr>
            <p:ph sz="half" idx="1"/>
          </p:nvPr>
        </p:nvSpPr>
        <p:spPr/>
        <p:txBody>
          <a:bodyPr/>
          <a:lstStyle/>
          <a:p>
            <a:pPr>
              <a:buNone/>
            </a:pPr>
            <a:r>
              <a:rPr lang="tr-TR" dirty="0" smtClean="0"/>
              <a:t>	</a:t>
            </a:r>
            <a:br>
              <a:rPr lang="tr-TR" dirty="0" smtClean="0"/>
            </a:br>
            <a:endParaRPr lang="tr-TR" dirty="0"/>
          </a:p>
        </p:txBody>
      </p:sp>
      <p:pic>
        <p:nvPicPr>
          <p:cNvPr id="4" name="3 Resim" descr="grid computing distributive"/>
          <p:cNvPicPr/>
          <p:nvPr/>
        </p:nvPicPr>
        <p:blipFill>
          <a:blip r:embed="rId2" cstate="print"/>
          <a:srcRect/>
          <a:stretch>
            <a:fillRect/>
          </a:stretch>
        </p:blipFill>
        <p:spPr bwMode="auto">
          <a:xfrm>
            <a:off x="4143372" y="928670"/>
            <a:ext cx="5000628" cy="4786346"/>
          </a:xfrm>
          <a:prstGeom prst="rect">
            <a:avLst/>
          </a:prstGeom>
          <a:noFill/>
          <a:ln w="9525">
            <a:noFill/>
            <a:miter lim="800000"/>
            <a:headEnd/>
            <a:tailEnd/>
          </a:ln>
        </p:spPr>
      </p:pic>
      <p:sp>
        <p:nvSpPr>
          <p:cNvPr id="6" name="5 Slayt Numarası Yer Tutucusu"/>
          <p:cNvSpPr>
            <a:spLocks noGrp="1"/>
          </p:cNvSpPr>
          <p:nvPr>
            <p:ph type="sldNum" sz="quarter" idx="12"/>
          </p:nvPr>
        </p:nvSpPr>
        <p:spPr/>
        <p:txBody>
          <a:bodyPr/>
          <a:lstStyle/>
          <a:p>
            <a:fld id="{B1DEFA8C-F947-479F-BE07-76B6B3F80BF1}" type="slidenum">
              <a:rPr lang="tr-TR" smtClean="0"/>
              <a:pPr/>
              <a:t>8</a:t>
            </a:fld>
            <a:endParaRPr lang="tr-TR"/>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NasIl</a:t>
            </a:r>
            <a:r>
              <a:rPr lang="tr-TR" dirty="0" smtClean="0"/>
              <a:t> </a:t>
            </a:r>
            <a:r>
              <a:rPr lang="tr-TR" dirty="0" err="1" smtClean="0"/>
              <a:t>çalIşIr</a:t>
            </a:r>
            <a:r>
              <a:rPr lang="tr-TR" dirty="0" smtClean="0"/>
              <a:t>?</a:t>
            </a:r>
            <a:endParaRPr lang="tr-TR" dirty="0"/>
          </a:p>
        </p:txBody>
      </p:sp>
      <p:sp>
        <p:nvSpPr>
          <p:cNvPr id="3" name="2 İçerik Yer Tutucusu"/>
          <p:cNvSpPr>
            <a:spLocks noGrp="1"/>
          </p:cNvSpPr>
          <p:nvPr>
            <p:ph idx="1"/>
          </p:nvPr>
        </p:nvSpPr>
        <p:spPr/>
        <p:txBody>
          <a:bodyPr>
            <a:normAutofit/>
          </a:bodyPr>
          <a:lstStyle/>
          <a:p>
            <a:pPr>
              <a:buNone/>
            </a:pPr>
            <a:r>
              <a:rPr lang="tr-TR" sz="2800" dirty="0" smtClean="0"/>
              <a:t>		</a:t>
            </a:r>
            <a:r>
              <a:rPr lang="tr-TR" sz="2500" dirty="0" smtClean="0"/>
              <a:t>Ayrıca grid computing in en güzel özelliği, işlemleri otomatik yapmasıdır. Siz oyun oynarken ekran koruyucunuzu izlerken, nette gezerken müzik dinlerken. Arka planda gerekli testleri yapılmaktadır.</a:t>
            </a:r>
            <a:endParaRPr lang="tr-TR" sz="2500" dirty="0"/>
          </a:p>
        </p:txBody>
      </p:sp>
      <p:pic>
        <p:nvPicPr>
          <p:cNvPr id="4" name="3 Resim" descr="Grid Computing"/>
          <p:cNvPicPr/>
          <p:nvPr/>
        </p:nvPicPr>
        <p:blipFill>
          <a:blip r:embed="rId2" cstate="print"/>
          <a:srcRect/>
          <a:stretch>
            <a:fillRect/>
          </a:stretch>
        </p:blipFill>
        <p:spPr bwMode="auto">
          <a:xfrm>
            <a:off x="1500166" y="3643314"/>
            <a:ext cx="6072230" cy="2643206"/>
          </a:xfrm>
          <a:prstGeom prst="rect">
            <a:avLst/>
          </a:prstGeom>
          <a:noFill/>
          <a:ln w="9525">
            <a:noFill/>
            <a:miter lim="800000"/>
            <a:headEnd/>
            <a:tailEnd/>
          </a:ln>
        </p:spPr>
      </p:pic>
      <p:sp>
        <p:nvSpPr>
          <p:cNvPr id="5" name="4 Slayt Numarası Yer Tutucusu"/>
          <p:cNvSpPr>
            <a:spLocks noGrp="1"/>
          </p:cNvSpPr>
          <p:nvPr>
            <p:ph type="sldNum" sz="quarter" idx="12"/>
          </p:nvPr>
        </p:nvSpPr>
        <p:spPr/>
        <p:txBody>
          <a:bodyPr/>
          <a:lstStyle/>
          <a:p>
            <a:fld id="{B1DEFA8C-F947-479F-BE07-76B6B3F80BF1}" type="slidenum">
              <a:rPr lang="tr-TR" smtClean="0"/>
              <a:pPr/>
              <a:t>9</a:t>
            </a:fld>
            <a:endParaRPr lang="tr-TR"/>
          </a:p>
        </p:txBody>
      </p:sp>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Zengin">
  <a:themeElements>
    <a:clrScheme name="Zengin">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Zengin">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Zengin">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309</TotalTime>
  <Words>299</Words>
  <Application>Microsoft Office PowerPoint</Application>
  <PresentationFormat>Ekran Gösterisi (4:3)</PresentationFormat>
  <Paragraphs>109</Paragraphs>
  <Slides>22</Slides>
  <Notes>2</Notes>
  <HiddenSlides>0</HiddenSlides>
  <MMClips>0</MMClips>
  <ScaleCrop>false</ScaleCrop>
  <HeadingPairs>
    <vt:vector size="4" baseType="variant">
      <vt:variant>
        <vt:lpstr>Tema</vt:lpstr>
      </vt:variant>
      <vt:variant>
        <vt:i4>1</vt:i4>
      </vt:variant>
      <vt:variant>
        <vt:lpstr>Slayt Başlıkları</vt:lpstr>
      </vt:variant>
      <vt:variant>
        <vt:i4>22</vt:i4>
      </vt:variant>
    </vt:vector>
  </HeadingPairs>
  <TitlesOfParts>
    <vt:vector size="23" baseType="lpstr">
      <vt:lpstr>Zengin</vt:lpstr>
      <vt:lpstr>PowerPoint Sunusu</vt:lpstr>
      <vt:lpstr>İÇİNDEKİLER</vt:lpstr>
      <vt:lpstr>GRİD COMPUTİNG NEDİR?</vt:lpstr>
      <vt:lpstr>GRİD COMPUTİNG NEDİR?</vt:lpstr>
      <vt:lpstr>GRİD COMPUTİNG NEDİR?</vt:lpstr>
      <vt:lpstr>PowerPoint Sunusu</vt:lpstr>
      <vt:lpstr>NasIl çalIşIr?</vt:lpstr>
      <vt:lpstr>NasIl çalIşIr?</vt:lpstr>
      <vt:lpstr>NasIl çalIşIr?</vt:lpstr>
      <vt:lpstr>PowerPoint Sunusu</vt:lpstr>
      <vt:lpstr>  </vt:lpstr>
      <vt:lpstr>Grid Computing YapIsI</vt:lpstr>
      <vt:lpstr> </vt:lpstr>
      <vt:lpstr>Grid Computing YapIsI</vt:lpstr>
      <vt:lpstr>GRID COMPUTING ÖZELLİKLERİ</vt:lpstr>
      <vt:lpstr>PowerPoint Sunusu</vt:lpstr>
      <vt:lpstr>NEDEN GRID COMPUTING?</vt:lpstr>
      <vt:lpstr>Evrİm, devrİm değİl!</vt:lpstr>
      <vt:lpstr>Grid COMPUTING FaydalarI</vt:lpstr>
      <vt:lpstr>PowerPoint Sunusu</vt:lpstr>
      <vt:lpstr>PowerPoint Sunusu</vt:lpstr>
      <vt:lpstr>Kaynaklar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Hilal</dc:creator>
  <cp:lastModifiedBy>Sau</cp:lastModifiedBy>
  <cp:revision>40</cp:revision>
  <dcterms:created xsi:type="dcterms:W3CDTF">2010-03-21T15:09:43Z</dcterms:created>
  <dcterms:modified xsi:type="dcterms:W3CDTF">2014-05-05T09:09:30Z</dcterms:modified>
</cp:coreProperties>
</file>