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56"/>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1" r:id="rId37"/>
    <p:sldId id="312" r:id="rId38"/>
    <p:sldId id="313" r:id="rId39"/>
    <p:sldId id="315"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09" r:id="rId5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7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hyperlink" Target="http://www.winlog.net/" TargetMode="External"/><Relationship Id="rId2" Type="http://schemas.openxmlformats.org/officeDocument/2006/relationships/hyperlink" Target="http://tr.wikipedia.org/" TargetMode="External"/><Relationship Id="rId1" Type="http://schemas.openxmlformats.org/officeDocument/2006/relationships/hyperlink" Target="http://www.sc.com.tr/"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www.winlog.net/" TargetMode="External"/><Relationship Id="rId2" Type="http://schemas.openxmlformats.org/officeDocument/2006/relationships/hyperlink" Target="http://tr.wikipedia.org/" TargetMode="External"/><Relationship Id="rId1" Type="http://schemas.openxmlformats.org/officeDocument/2006/relationships/hyperlink" Target="http://www.sc.com.tr/"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B489E-2EC3-4FD4-AC8D-93BD02575EB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tr-TR"/>
        </a:p>
      </dgm:t>
    </dgm:pt>
    <dgm:pt modelId="{5AD37C3A-F361-4A8D-9AEF-796E5F9B3513}">
      <dgm:prSet/>
      <dgm:spPr/>
      <dgm:t>
        <a:bodyPr/>
        <a:lstStyle/>
        <a:p>
          <a:pPr rtl="0"/>
          <a:r>
            <a:rPr lang="tr-TR" b="1" dirty="0" smtClean="0"/>
            <a:t>SCADA Siteminin sıklıkla kullanıldığı alanlar;</a:t>
          </a:r>
          <a:endParaRPr lang="tr-TR" dirty="0"/>
        </a:p>
      </dgm:t>
    </dgm:pt>
    <dgm:pt modelId="{0FD8E8A4-7010-4082-9DEF-29430CE8EEF9}" type="parTrans" cxnId="{CEEBB722-92DB-422E-9D78-223F4B2A761B}">
      <dgm:prSet/>
      <dgm:spPr/>
      <dgm:t>
        <a:bodyPr/>
        <a:lstStyle/>
        <a:p>
          <a:endParaRPr lang="tr-TR"/>
        </a:p>
      </dgm:t>
    </dgm:pt>
    <dgm:pt modelId="{58826679-B145-402B-BA20-DA95C2B1553F}" type="sibTrans" cxnId="{CEEBB722-92DB-422E-9D78-223F4B2A761B}">
      <dgm:prSet/>
      <dgm:spPr/>
      <dgm:t>
        <a:bodyPr/>
        <a:lstStyle/>
        <a:p>
          <a:endParaRPr lang="tr-TR"/>
        </a:p>
      </dgm:t>
    </dgm:pt>
    <dgm:pt modelId="{AE89358D-71A5-47BC-9558-8FDCF007848C}">
      <dgm:prSet/>
      <dgm:spPr/>
      <dgm:t>
        <a:bodyPr/>
        <a:lstStyle/>
        <a:p>
          <a:pPr rtl="0"/>
          <a:r>
            <a:rPr lang="tr-TR" dirty="0" smtClean="0"/>
            <a:t>Çimento endüstri</a:t>
          </a:r>
          <a:endParaRPr lang="tr-TR" dirty="0"/>
        </a:p>
      </dgm:t>
    </dgm:pt>
    <dgm:pt modelId="{4CAAADA9-1A2B-4ADF-9BB0-3EA113007118}" type="parTrans" cxnId="{D324CACF-B5CA-44FC-824C-79CDE8B542B1}">
      <dgm:prSet/>
      <dgm:spPr/>
      <dgm:t>
        <a:bodyPr/>
        <a:lstStyle/>
        <a:p>
          <a:endParaRPr lang="tr-TR"/>
        </a:p>
      </dgm:t>
    </dgm:pt>
    <dgm:pt modelId="{F508B6EA-A4AF-430A-B73B-E712700ED0BB}" type="sibTrans" cxnId="{D324CACF-B5CA-44FC-824C-79CDE8B542B1}">
      <dgm:prSet/>
      <dgm:spPr/>
      <dgm:t>
        <a:bodyPr/>
        <a:lstStyle/>
        <a:p>
          <a:endParaRPr lang="tr-TR"/>
        </a:p>
      </dgm:t>
    </dgm:pt>
    <dgm:pt modelId="{0C43C0B9-C027-4D18-A3FC-CCF405DE67CD}">
      <dgm:prSet/>
      <dgm:spPr/>
      <dgm:t>
        <a:bodyPr/>
        <a:lstStyle/>
        <a:p>
          <a:pPr rtl="0"/>
          <a:r>
            <a:rPr lang="tr-TR" dirty="0" smtClean="0"/>
            <a:t>Kimya endüstrisi</a:t>
          </a:r>
          <a:endParaRPr lang="tr-TR" dirty="0"/>
        </a:p>
      </dgm:t>
    </dgm:pt>
    <dgm:pt modelId="{BCE96D46-8310-4BA1-93BF-EDF77B3BDC28}" type="parTrans" cxnId="{6E2A8CEA-EFEF-40CA-9C0E-706B9B493BF6}">
      <dgm:prSet/>
      <dgm:spPr/>
      <dgm:t>
        <a:bodyPr/>
        <a:lstStyle/>
        <a:p>
          <a:endParaRPr lang="tr-TR"/>
        </a:p>
      </dgm:t>
    </dgm:pt>
    <dgm:pt modelId="{3BCF2C05-6B26-44B7-B3FE-3A46B469BFA4}" type="sibTrans" cxnId="{6E2A8CEA-EFEF-40CA-9C0E-706B9B493BF6}">
      <dgm:prSet/>
      <dgm:spPr/>
      <dgm:t>
        <a:bodyPr/>
        <a:lstStyle/>
        <a:p>
          <a:endParaRPr lang="tr-TR"/>
        </a:p>
      </dgm:t>
    </dgm:pt>
    <dgm:pt modelId="{B64565C4-E453-4256-B92B-4544F806762C}">
      <dgm:prSet/>
      <dgm:spPr/>
      <dgm:t>
        <a:bodyPr/>
        <a:lstStyle/>
        <a:p>
          <a:pPr rtl="0"/>
          <a:r>
            <a:rPr lang="tr-TR" dirty="0" smtClean="0"/>
            <a:t>Doğalgaz </a:t>
          </a:r>
          <a:r>
            <a:rPr lang="es-ES" dirty="0" smtClean="0"/>
            <a:t>ve </a:t>
          </a:r>
          <a:r>
            <a:rPr lang="tr-TR" dirty="0" smtClean="0"/>
            <a:t>petrol</a:t>
          </a:r>
          <a:r>
            <a:rPr lang="es-ES" dirty="0" smtClean="0"/>
            <a:t> </a:t>
          </a:r>
          <a:r>
            <a:rPr lang="tr-TR" dirty="0" smtClean="0"/>
            <a:t>boru</a:t>
          </a:r>
          <a:r>
            <a:rPr lang="es-ES" dirty="0" smtClean="0"/>
            <a:t> </a:t>
          </a:r>
          <a:r>
            <a:rPr lang="tr-TR" dirty="0" smtClean="0"/>
            <a:t>hatları</a:t>
          </a:r>
          <a:endParaRPr lang="es-ES" dirty="0"/>
        </a:p>
      </dgm:t>
    </dgm:pt>
    <dgm:pt modelId="{A41077B0-AA91-43CF-A85F-5F447928A183}" type="parTrans" cxnId="{33033AFF-9013-4A87-8E65-86BA9856C18C}">
      <dgm:prSet/>
      <dgm:spPr/>
      <dgm:t>
        <a:bodyPr/>
        <a:lstStyle/>
        <a:p>
          <a:endParaRPr lang="tr-TR"/>
        </a:p>
      </dgm:t>
    </dgm:pt>
    <dgm:pt modelId="{A0CC6E4D-9F88-42C5-A6BF-2C4E0A8F9266}" type="sibTrans" cxnId="{33033AFF-9013-4A87-8E65-86BA9856C18C}">
      <dgm:prSet/>
      <dgm:spPr/>
      <dgm:t>
        <a:bodyPr/>
        <a:lstStyle/>
        <a:p>
          <a:endParaRPr lang="tr-TR"/>
        </a:p>
      </dgm:t>
    </dgm:pt>
    <dgm:pt modelId="{F0D545D7-4AE0-4563-87F4-80839CFAB122}">
      <dgm:prSet/>
      <dgm:spPr/>
      <dgm:t>
        <a:bodyPr/>
        <a:lstStyle/>
        <a:p>
          <a:pPr rtl="0"/>
          <a:r>
            <a:rPr lang="tr-TR" dirty="0" smtClean="0"/>
            <a:t>Petrokimya endüstrisi</a:t>
          </a:r>
          <a:endParaRPr lang="tr-TR" dirty="0"/>
        </a:p>
      </dgm:t>
    </dgm:pt>
    <dgm:pt modelId="{70E486A1-3FD5-4F65-BAB0-E5B874CD36ED}" type="parTrans" cxnId="{810A69A2-AE1D-4B47-B214-A54F4A807EAB}">
      <dgm:prSet/>
      <dgm:spPr/>
      <dgm:t>
        <a:bodyPr/>
        <a:lstStyle/>
        <a:p>
          <a:endParaRPr lang="tr-TR"/>
        </a:p>
      </dgm:t>
    </dgm:pt>
    <dgm:pt modelId="{F5FCEE52-60E3-449B-ABE6-4BFE03CACEB5}" type="sibTrans" cxnId="{810A69A2-AE1D-4B47-B214-A54F4A807EAB}">
      <dgm:prSet/>
      <dgm:spPr/>
      <dgm:t>
        <a:bodyPr/>
        <a:lstStyle/>
        <a:p>
          <a:endParaRPr lang="tr-TR"/>
        </a:p>
      </dgm:t>
    </dgm:pt>
    <dgm:pt modelId="{E0DE4717-EA59-4754-BE2F-6025E47BA12E}">
      <dgm:prSet/>
      <dgm:spPr/>
      <dgm:t>
        <a:bodyPr/>
        <a:lstStyle/>
        <a:p>
          <a:pPr rtl="0"/>
          <a:r>
            <a:rPr lang="tr-TR" dirty="0" smtClean="0"/>
            <a:t>Demir-çelik endüstrisi</a:t>
          </a:r>
          <a:endParaRPr lang="tr-TR" dirty="0"/>
        </a:p>
      </dgm:t>
    </dgm:pt>
    <dgm:pt modelId="{FF290BB6-3019-4DC9-8FAD-E1D89838611F}" type="parTrans" cxnId="{46BC5D2A-2599-4C67-8F8F-553E79ECAB53}">
      <dgm:prSet/>
      <dgm:spPr/>
      <dgm:t>
        <a:bodyPr/>
        <a:lstStyle/>
        <a:p>
          <a:endParaRPr lang="tr-TR"/>
        </a:p>
      </dgm:t>
    </dgm:pt>
    <dgm:pt modelId="{F85BB4BF-D23F-44A7-B45C-E2EA8B00BC84}" type="sibTrans" cxnId="{46BC5D2A-2599-4C67-8F8F-553E79ECAB53}">
      <dgm:prSet/>
      <dgm:spPr/>
      <dgm:t>
        <a:bodyPr/>
        <a:lstStyle/>
        <a:p>
          <a:endParaRPr lang="tr-TR"/>
        </a:p>
      </dgm:t>
    </dgm:pt>
    <dgm:pt modelId="{40D64628-2BEF-4226-AB54-FEABC8F38425}">
      <dgm:prSet/>
      <dgm:spPr/>
      <dgm:t>
        <a:bodyPr/>
        <a:lstStyle/>
        <a:p>
          <a:pPr rtl="0"/>
          <a:r>
            <a:rPr lang="nn-NO" dirty="0" smtClean="0"/>
            <a:t>Elektrik üretim ve iletim sistemleri</a:t>
          </a:r>
          <a:endParaRPr lang="tr-TR" dirty="0"/>
        </a:p>
      </dgm:t>
    </dgm:pt>
    <dgm:pt modelId="{56D91D3D-72E9-4B69-9A62-C6B716A18027}" type="parTrans" cxnId="{CA03DD7A-CE1B-4DDB-95B8-23601F79B361}">
      <dgm:prSet/>
      <dgm:spPr/>
      <dgm:t>
        <a:bodyPr/>
        <a:lstStyle/>
        <a:p>
          <a:endParaRPr lang="tr-TR"/>
        </a:p>
      </dgm:t>
    </dgm:pt>
    <dgm:pt modelId="{C512115D-AAB4-4E15-8AF5-D0C3E45FC270}" type="sibTrans" cxnId="{CA03DD7A-CE1B-4DDB-95B8-23601F79B361}">
      <dgm:prSet/>
      <dgm:spPr/>
      <dgm:t>
        <a:bodyPr/>
        <a:lstStyle/>
        <a:p>
          <a:endParaRPr lang="tr-TR"/>
        </a:p>
      </dgm:t>
    </dgm:pt>
    <dgm:pt modelId="{7AE2D7D7-6AEC-4994-AEA7-4CB819ECA9B3}">
      <dgm:prSet/>
      <dgm:spPr/>
      <dgm:t>
        <a:bodyPr/>
        <a:lstStyle/>
        <a:p>
          <a:pPr rtl="0"/>
          <a:r>
            <a:rPr lang="tr-TR" dirty="0" smtClean="0"/>
            <a:t>Elektrik dağıtım tesisleri</a:t>
          </a:r>
          <a:endParaRPr lang="tr-TR" dirty="0"/>
        </a:p>
      </dgm:t>
    </dgm:pt>
    <dgm:pt modelId="{7BE5C17E-43A4-4E41-B85C-026ED8072161}" type="parTrans" cxnId="{53D287CB-061D-4609-AF87-AE429BAEEAB8}">
      <dgm:prSet/>
      <dgm:spPr/>
      <dgm:t>
        <a:bodyPr/>
        <a:lstStyle/>
        <a:p>
          <a:endParaRPr lang="tr-TR"/>
        </a:p>
      </dgm:t>
    </dgm:pt>
    <dgm:pt modelId="{81932EE9-18B2-43DD-BADC-6EEB0C8D683E}" type="sibTrans" cxnId="{53D287CB-061D-4609-AF87-AE429BAEEAB8}">
      <dgm:prSet/>
      <dgm:spPr/>
      <dgm:t>
        <a:bodyPr/>
        <a:lstStyle/>
        <a:p>
          <a:endParaRPr lang="tr-TR"/>
        </a:p>
      </dgm:t>
    </dgm:pt>
    <dgm:pt modelId="{73D9632A-CABC-4078-A834-FD7EEFAD56BA}">
      <dgm:prSet/>
      <dgm:spPr/>
      <dgm:t>
        <a:bodyPr/>
        <a:lstStyle/>
        <a:p>
          <a:pPr rtl="0"/>
          <a:r>
            <a:rPr lang="es-ES" dirty="0" smtClean="0"/>
            <a:t>Su </a:t>
          </a:r>
          <a:r>
            <a:rPr lang="tr-TR" dirty="0" smtClean="0"/>
            <a:t>toplama</a:t>
          </a:r>
          <a:r>
            <a:rPr lang="es-ES" dirty="0" smtClean="0"/>
            <a:t>, a</a:t>
          </a:r>
          <a:r>
            <a:rPr lang="tr-TR" dirty="0" smtClean="0"/>
            <a:t>rıtma</a:t>
          </a:r>
          <a:r>
            <a:rPr lang="es-ES" dirty="0" smtClean="0"/>
            <a:t> ve </a:t>
          </a:r>
          <a:r>
            <a:rPr lang="tr-TR" dirty="0" smtClean="0"/>
            <a:t>dağıtım</a:t>
          </a:r>
          <a:r>
            <a:rPr lang="es-ES" dirty="0" smtClean="0"/>
            <a:t> t</a:t>
          </a:r>
          <a:r>
            <a:rPr lang="tr-TR" dirty="0" smtClean="0"/>
            <a:t>es</a:t>
          </a:r>
          <a:r>
            <a:rPr lang="es-ES" dirty="0" smtClean="0"/>
            <a:t>i</a:t>
          </a:r>
          <a:r>
            <a:rPr lang="tr-TR" dirty="0" smtClean="0"/>
            <a:t>sleri</a:t>
          </a:r>
          <a:endParaRPr lang="es-ES" dirty="0"/>
        </a:p>
      </dgm:t>
    </dgm:pt>
    <dgm:pt modelId="{3987F5A5-B880-4BE0-BAAB-DF260A4CC121}" type="parTrans" cxnId="{261B1EA1-EC2F-453E-8EDF-3E4860ADDE02}">
      <dgm:prSet/>
      <dgm:spPr/>
      <dgm:t>
        <a:bodyPr/>
        <a:lstStyle/>
        <a:p>
          <a:endParaRPr lang="tr-TR"/>
        </a:p>
      </dgm:t>
    </dgm:pt>
    <dgm:pt modelId="{3F0149AD-85D9-4B4F-A288-D6A076D93DB8}" type="sibTrans" cxnId="{261B1EA1-EC2F-453E-8EDF-3E4860ADDE02}">
      <dgm:prSet/>
      <dgm:spPr/>
      <dgm:t>
        <a:bodyPr/>
        <a:lstStyle/>
        <a:p>
          <a:endParaRPr lang="tr-TR"/>
        </a:p>
      </dgm:t>
    </dgm:pt>
    <dgm:pt modelId="{68F7EB4D-FCA4-470B-A282-D5D2E2077230}">
      <dgm:prSet/>
      <dgm:spPr/>
      <dgm:t>
        <a:bodyPr/>
        <a:lstStyle/>
        <a:p>
          <a:pPr rtl="0"/>
          <a:r>
            <a:rPr lang="tr-TR" dirty="0" smtClean="0"/>
            <a:t>Hava kirliliği kontrolü</a:t>
          </a:r>
          <a:endParaRPr lang="tr-TR" dirty="0"/>
        </a:p>
      </dgm:t>
    </dgm:pt>
    <dgm:pt modelId="{F3B00799-B2B9-4F4C-9841-96BC5E8BD245}" type="parTrans" cxnId="{A152D557-EBA6-4DAB-AC8E-374288ABB926}">
      <dgm:prSet/>
      <dgm:spPr/>
      <dgm:t>
        <a:bodyPr/>
        <a:lstStyle/>
        <a:p>
          <a:endParaRPr lang="tr-TR"/>
        </a:p>
      </dgm:t>
    </dgm:pt>
    <dgm:pt modelId="{FFA4F40E-490A-47C1-BAD4-1499DAAC2C08}" type="sibTrans" cxnId="{A152D557-EBA6-4DAB-AC8E-374288ABB926}">
      <dgm:prSet/>
      <dgm:spPr/>
      <dgm:t>
        <a:bodyPr/>
        <a:lstStyle/>
        <a:p>
          <a:endParaRPr lang="tr-TR"/>
        </a:p>
      </dgm:t>
    </dgm:pt>
    <dgm:pt modelId="{EDCFE684-7743-46D1-BB04-2C383355BDD0}">
      <dgm:prSet/>
      <dgm:spPr/>
      <dgm:t>
        <a:bodyPr/>
        <a:lstStyle/>
        <a:p>
          <a:pPr rtl="0"/>
          <a:r>
            <a:rPr lang="tr-TR" dirty="0" smtClean="0"/>
            <a:t>Otomotiv endüstrisi</a:t>
          </a:r>
          <a:endParaRPr lang="tr-TR" dirty="0"/>
        </a:p>
      </dgm:t>
    </dgm:pt>
    <dgm:pt modelId="{C060E4E1-C167-40AC-8393-FED18E8555C9}" type="parTrans" cxnId="{5B44D5CD-5729-4C77-86F0-2B7415CE44EE}">
      <dgm:prSet/>
      <dgm:spPr/>
      <dgm:t>
        <a:bodyPr/>
        <a:lstStyle/>
        <a:p>
          <a:endParaRPr lang="tr-TR"/>
        </a:p>
      </dgm:t>
    </dgm:pt>
    <dgm:pt modelId="{65D7FC75-3AB0-4C4D-AE88-BA79058CC2AB}" type="sibTrans" cxnId="{5B44D5CD-5729-4C77-86F0-2B7415CE44EE}">
      <dgm:prSet/>
      <dgm:spPr/>
      <dgm:t>
        <a:bodyPr/>
        <a:lstStyle/>
        <a:p>
          <a:endParaRPr lang="tr-TR"/>
        </a:p>
      </dgm:t>
    </dgm:pt>
    <dgm:pt modelId="{0716771C-F996-404D-853C-22F21B7898BF}">
      <dgm:prSet/>
      <dgm:spPr/>
      <dgm:t>
        <a:bodyPr/>
        <a:lstStyle/>
        <a:p>
          <a:pPr rtl="0"/>
          <a:r>
            <a:rPr lang="tr-TR" dirty="0" smtClean="0"/>
            <a:t>Bina otomasyonu</a:t>
          </a:r>
          <a:endParaRPr lang="tr-TR" dirty="0"/>
        </a:p>
      </dgm:t>
    </dgm:pt>
    <dgm:pt modelId="{62B0A887-7211-4821-9D1D-D7C88BCB5E17}" type="parTrans" cxnId="{1F863CCB-15FC-4B1A-8461-98B908445084}">
      <dgm:prSet/>
      <dgm:spPr/>
      <dgm:t>
        <a:bodyPr/>
        <a:lstStyle/>
        <a:p>
          <a:endParaRPr lang="tr-TR"/>
        </a:p>
      </dgm:t>
    </dgm:pt>
    <dgm:pt modelId="{2EA243E6-4768-4FE5-BDF8-57F9C39A9BF8}" type="sibTrans" cxnId="{1F863CCB-15FC-4B1A-8461-98B908445084}">
      <dgm:prSet/>
      <dgm:spPr/>
      <dgm:t>
        <a:bodyPr/>
        <a:lstStyle/>
        <a:p>
          <a:endParaRPr lang="tr-TR"/>
        </a:p>
      </dgm:t>
    </dgm:pt>
    <dgm:pt modelId="{C56EB81A-C560-4AB0-A05B-8F6CF617AD56}">
      <dgm:prSet/>
      <dgm:spPr/>
      <dgm:t>
        <a:bodyPr/>
        <a:lstStyle/>
        <a:p>
          <a:pPr rtl="0"/>
          <a:r>
            <a:rPr lang="tr-TR" dirty="0" smtClean="0"/>
            <a:t>Proses tesisleri </a:t>
          </a:r>
          <a:endParaRPr lang="tr-TR" b="1" dirty="0"/>
        </a:p>
      </dgm:t>
    </dgm:pt>
    <dgm:pt modelId="{0D351347-6DB7-44CA-A571-B7097C8C716A}" type="parTrans" cxnId="{B914DA88-0778-4774-BC0F-1EF4A6A1EAC9}">
      <dgm:prSet/>
      <dgm:spPr/>
      <dgm:t>
        <a:bodyPr/>
        <a:lstStyle/>
        <a:p>
          <a:endParaRPr lang="tr-TR"/>
        </a:p>
      </dgm:t>
    </dgm:pt>
    <dgm:pt modelId="{DDAA6ACC-57A7-46DF-9D5F-5AC9CD18E99A}" type="sibTrans" cxnId="{B914DA88-0778-4774-BC0F-1EF4A6A1EAC9}">
      <dgm:prSet/>
      <dgm:spPr/>
      <dgm:t>
        <a:bodyPr/>
        <a:lstStyle/>
        <a:p>
          <a:endParaRPr lang="tr-TR"/>
        </a:p>
      </dgm:t>
    </dgm:pt>
    <dgm:pt modelId="{5837EFB0-C04A-42AF-ABBF-545F7C490E01}" type="pres">
      <dgm:prSet presAssocID="{6B3B489E-2EC3-4FD4-AC8D-93BD02575EB2}" presName="Name0" presStyleCnt="0">
        <dgm:presLayoutVars>
          <dgm:dir/>
          <dgm:animLvl val="lvl"/>
          <dgm:resizeHandles val="exact"/>
        </dgm:presLayoutVars>
      </dgm:prSet>
      <dgm:spPr/>
      <dgm:t>
        <a:bodyPr/>
        <a:lstStyle/>
        <a:p>
          <a:endParaRPr lang="tr-TR"/>
        </a:p>
      </dgm:t>
    </dgm:pt>
    <dgm:pt modelId="{9E1750DF-15D2-458D-9118-5FAA22AA6F74}" type="pres">
      <dgm:prSet presAssocID="{5AD37C3A-F361-4A8D-9AEF-796E5F9B3513}" presName="linNode" presStyleCnt="0"/>
      <dgm:spPr/>
    </dgm:pt>
    <dgm:pt modelId="{F7A86885-A791-440D-8AAA-9FDAA9145884}" type="pres">
      <dgm:prSet presAssocID="{5AD37C3A-F361-4A8D-9AEF-796E5F9B3513}" presName="parentText" presStyleLbl="node1" presStyleIdx="0" presStyleCnt="13" custScaleX="159456" custScaleY="135840">
        <dgm:presLayoutVars>
          <dgm:chMax val="1"/>
          <dgm:bulletEnabled val="1"/>
        </dgm:presLayoutVars>
      </dgm:prSet>
      <dgm:spPr/>
      <dgm:t>
        <a:bodyPr/>
        <a:lstStyle/>
        <a:p>
          <a:endParaRPr lang="tr-TR"/>
        </a:p>
      </dgm:t>
    </dgm:pt>
    <dgm:pt modelId="{224E1306-044E-4D8E-BE7D-781448A9FA09}" type="pres">
      <dgm:prSet presAssocID="{58826679-B145-402B-BA20-DA95C2B1553F}" presName="sp" presStyleCnt="0"/>
      <dgm:spPr/>
    </dgm:pt>
    <dgm:pt modelId="{400ED673-A08D-498A-A28C-9816C6B6741E}" type="pres">
      <dgm:prSet presAssocID="{AE89358D-71A5-47BC-9558-8FDCF007848C}" presName="linNode" presStyleCnt="0"/>
      <dgm:spPr/>
    </dgm:pt>
    <dgm:pt modelId="{1DA1CF28-BB15-41BF-9594-EF35FBA259DA}" type="pres">
      <dgm:prSet presAssocID="{AE89358D-71A5-47BC-9558-8FDCF007848C}" presName="parentText" presStyleLbl="node1" presStyleIdx="1" presStyleCnt="13" custScaleX="144677">
        <dgm:presLayoutVars>
          <dgm:chMax val="1"/>
          <dgm:bulletEnabled val="1"/>
        </dgm:presLayoutVars>
      </dgm:prSet>
      <dgm:spPr/>
      <dgm:t>
        <a:bodyPr/>
        <a:lstStyle/>
        <a:p>
          <a:endParaRPr lang="tr-TR"/>
        </a:p>
      </dgm:t>
    </dgm:pt>
    <dgm:pt modelId="{B94A5818-5298-4905-92BD-E1F7B20BA858}" type="pres">
      <dgm:prSet presAssocID="{F508B6EA-A4AF-430A-B73B-E712700ED0BB}" presName="sp" presStyleCnt="0"/>
      <dgm:spPr/>
    </dgm:pt>
    <dgm:pt modelId="{BD947472-7C41-47EC-9811-2AE992813D0D}" type="pres">
      <dgm:prSet presAssocID="{0C43C0B9-C027-4D18-A3FC-CCF405DE67CD}" presName="linNode" presStyleCnt="0"/>
      <dgm:spPr/>
    </dgm:pt>
    <dgm:pt modelId="{EA6946B3-7994-47F4-B1CA-DAF779268FC3}" type="pres">
      <dgm:prSet presAssocID="{0C43C0B9-C027-4D18-A3FC-CCF405DE67CD}" presName="parentText" presStyleLbl="node1" presStyleIdx="2" presStyleCnt="13" custScaleX="144677">
        <dgm:presLayoutVars>
          <dgm:chMax val="1"/>
          <dgm:bulletEnabled val="1"/>
        </dgm:presLayoutVars>
      </dgm:prSet>
      <dgm:spPr/>
      <dgm:t>
        <a:bodyPr/>
        <a:lstStyle/>
        <a:p>
          <a:endParaRPr lang="tr-TR"/>
        </a:p>
      </dgm:t>
    </dgm:pt>
    <dgm:pt modelId="{E4AC961E-63C3-4AC4-A625-93C419BAB641}" type="pres">
      <dgm:prSet presAssocID="{3BCF2C05-6B26-44B7-B3FE-3A46B469BFA4}" presName="sp" presStyleCnt="0"/>
      <dgm:spPr/>
    </dgm:pt>
    <dgm:pt modelId="{17AF6968-76C7-4A17-9FE8-66483CC85934}" type="pres">
      <dgm:prSet presAssocID="{B64565C4-E453-4256-B92B-4544F806762C}" presName="linNode" presStyleCnt="0"/>
      <dgm:spPr/>
    </dgm:pt>
    <dgm:pt modelId="{260F43E2-1D33-4AFB-A85E-E76E2076A191}" type="pres">
      <dgm:prSet presAssocID="{B64565C4-E453-4256-B92B-4544F806762C}" presName="parentText" presStyleLbl="node1" presStyleIdx="3" presStyleCnt="13" custScaleX="144677">
        <dgm:presLayoutVars>
          <dgm:chMax val="1"/>
          <dgm:bulletEnabled val="1"/>
        </dgm:presLayoutVars>
      </dgm:prSet>
      <dgm:spPr/>
      <dgm:t>
        <a:bodyPr/>
        <a:lstStyle/>
        <a:p>
          <a:endParaRPr lang="tr-TR"/>
        </a:p>
      </dgm:t>
    </dgm:pt>
    <dgm:pt modelId="{F35DD0CB-1E2D-4AD5-AEC3-96CC68DD0E98}" type="pres">
      <dgm:prSet presAssocID="{A0CC6E4D-9F88-42C5-A6BF-2C4E0A8F9266}" presName="sp" presStyleCnt="0"/>
      <dgm:spPr/>
    </dgm:pt>
    <dgm:pt modelId="{4EBBB467-6FDF-471A-B767-FB56511364D5}" type="pres">
      <dgm:prSet presAssocID="{F0D545D7-4AE0-4563-87F4-80839CFAB122}" presName="linNode" presStyleCnt="0"/>
      <dgm:spPr/>
    </dgm:pt>
    <dgm:pt modelId="{AC46E138-B14F-4FE9-81EE-B86F52B9AA07}" type="pres">
      <dgm:prSet presAssocID="{F0D545D7-4AE0-4563-87F4-80839CFAB122}" presName="parentText" presStyleLbl="node1" presStyleIdx="4" presStyleCnt="13" custScaleX="144677">
        <dgm:presLayoutVars>
          <dgm:chMax val="1"/>
          <dgm:bulletEnabled val="1"/>
        </dgm:presLayoutVars>
      </dgm:prSet>
      <dgm:spPr/>
      <dgm:t>
        <a:bodyPr/>
        <a:lstStyle/>
        <a:p>
          <a:endParaRPr lang="tr-TR"/>
        </a:p>
      </dgm:t>
    </dgm:pt>
    <dgm:pt modelId="{3A99001B-8983-488C-AD8B-F31002144960}" type="pres">
      <dgm:prSet presAssocID="{F5FCEE52-60E3-449B-ABE6-4BFE03CACEB5}" presName="sp" presStyleCnt="0"/>
      <dgm:spPr/>
    </dgm:pt>
    <dgm:pt modelId="{DDBD684C-AE74-4990-B38B-182E92287A25}" type="pres">
      <dgm:prSet presAssocID="{E0DE4717-EA59-4754-BE2F-6025E47BA12E}" presName="linNode" presStyleCnt="0"/>
      <dgm:spPr/>
    </dgm:pt>
    <dgm:pt modelId="{CD4C3076-C95F-43A9-9FCD-1123768EC023}" type="pres">
      <dgm:prSet presAssocID="{E0DE4717-EA59-4754-BE2F-6025E47BA12E}" presName="parentText" presStyleLbl="node1" presStyleIdx="5" presStyleCnt="13" custScaleX="144677">
        <dgm:presLayoutVars>
          <dgm:chMax val="1"/>
          <dgm:bulletEnabled val="1"/>
        </dgm:presLayoutVars>
      </dgm:prSet>
      <dgm:spPr/>
      <dgm:t>
        <a:bodyPr/>
        <a:lstStyle/>
        <a:p>
          <a:endParaRPr lang="tr-TR"/>
        </a:p>
      </dgm:t>
    </dgm:pt>
    <dgm:pt modelId="{BD2DF650-4DE0-4776-B1BF-DCFE8EEA67F1}" type="pres">
      <dgm:prSet presAssocID="{F85BB4BF-D23F-44A7-B45C-E2EA8B00BC84}" presName="sp" presStyleCnt="0"/>
      <dgm:spPr/>
    </dgm:pt>
    <dgm:pt modelId="{7B213604-D04B-46DA-90CA-7B1846C30085}" type="pres">
      <dgm:prSet presAssocID="{40D64628-2BEF-4226-AB54-FEABC8F38425}" presName="linNode" presStyleCnt="0"/>
      <dgm:spPr/>
    </dgm:pt>
    <dgm:pt modelId="{D1D9EF6A-0938-406B-A9D7-53D7AF09E3E4}" type="pres">
      <dgm:prSet presAssocID="{40D64628-2BEF-4226-AB54-FEABC8F38425}" presName="parentText" presStyleLbl="node1" presStyleIdx="6" presStyleCnt="13" custScaleX="144677">
        <dgm:presLayoutVars>
          <dgm:chMax val="1"/>
          <dgm:bulletEnabled val="1"/>
        </dgm:presLayoutVars>
      </dgm:prSet>
      <dgm:spPr/>
      <dgm:t>
        <a:bodyPr/>
        <a:lstStyle/>
        <a:p>
          <a:endParaRPr lang="tr-TR"/>
        </a:p>
      </dgm:t>
    </dgm:pt>
    <dgm:pt modelId="{4537C978-D83D-4EF0-BCD4-FA3E27D6ADF4}" type="pres">
      <dgm:prSet presAssocID="{C512115D-AAB4-4E15-8AF5-D0C3E45FC270}" presName="sp" presStyleCnt="0"/>
      <dgm:spPr/>
    </dgm:pt>
    <dgm:pt modelId="{E3F825A8-7AC9-4FC6-9537-4F2E828A5EA8}" type="pres">
      <dgm:prSet presAssocID="{7AE2D7D7-6AEC-4994-AEA7-4CB819ECA9B3}" presName="linNode" presStyleCnt="0"/>
      <dgm:spPr/>
    </dgm:pt>
    <dgm:pt modelId="{4D4FD1CE-6B9E-42C4-AE27-41D8B59E6751}" type="pres">
      <dgm:prSet presAssocID="{7AE2D7D7-6AEC-4994-AEA7-4CB819ECA9B3}" presName="parentText" presStyleLbl="node1" presStyleIdx="7" presStyleCnt="13" custScaleX="144677">
        <dgm:presLayoutVars>
          <dgm:chMax val="1"/>
          <dgm:bulletEnabled val="1"/>
        </dgm:presLayoutVars>
      </dgm:prSet>
      <dgm:spPr/>
      <dgm:t>
        <a:bodyPr/>
        <a:lstStyle/>
        <a:p>
          <a:endParaRPr lang="tr-TR"/>
        </a:p>
      </dgm:t>
    </dgm:pt>
    <dgm:pt modelId="{1CFAE01D-9DE1-44F7-8FB1-6618016FD87E}" type="pres">
      <dgm:prSet presAssocID="{81932EE9-18B2-43DD-BADC-6EEB0C8D683E}" presName="sp" presStyleCnt="0"/>
      <dgm:spPr/>
    </dgm:pt>
    <dgm:pt modelId="{8461F358-B95C-4823-98B9-86D604B6EC99}" type="pres">
      <dgm:prSet presAssocID="{73D9632A-CABC-4078-A834-FD7EEFAD56BA}" presName="linNode" presStyleCnt="0"/>
      <dgm:spPr/>
    </dgm:pt>
    <dgm:pt modelId="{7C4F92D5-0C57-45AA-939D-8093CFCEF6E6}" type="pres">
      <dgm:prSet presAssocID="{73D9632A-CABC-4078-A834-FD7EEFAD56BA}" presName="parentText" presStyleLbl="node1" presStyleIdx="8" presStyleCnt="13" custScaleX="144677">
        <dgm:presLayoutVars>
          <dgm:chMax val="1"/>
          <dgm:bulletEnabled val="1"/>
        </dgm:presLayoutVars>
      </dgm:prSet>
      <dgm:spPr/>
      <dgm:t>
        <a:bodyPr/>
        <a:lstStyle/>
        <a:p>
          <a:endParaRPr lang="tr-TR"/>
        </a:p>
      </dgm:t>
    </dgm:pt>
    <dgm:pt modelId="{AE0E99EA-1325-4EBD-B0FB-704C15ECC201}" type="pres">
      <dgm:prSet presAssocID="{3F0149AD-85D9-4B4F-A288-D6A076D93DB8}" presName="sp" presStyleCnt="0"/>
      <dgm:spPr/>
    </dgm:pt>
    <dgm:pt modelId="{EEFB4C51-694A-461C-89E0-68E4690162BC}" type="pres">
      <dgm:prSet presAssocID="{68F7EB4D-FCA4-470B-A282-D5D2E2077230}" presName="linNode" presStyleCnt="0"/>
      <dgm:spPr/>
    </dgm:pt>
    <dgm:pt modelId="{D83B1E3F-88CD-4DE3-A580-2A6681B9B1C8}" type="pres">
      <dgm:prSet presAssocID="{68F7EB4D-FCA4-470B-A282-D5D2E2077230}" presName="parentText" presStyleLbl="node1" presStyleIdx="9" presStyleCnt="13" custScaleX="144677">
        <dgm:presLayoutVars>
          <dgm:chMax val="1"/>
          <dgm:bulletEnabled val="1"/>
        </dgm:presLayoutVars>
      </dgm:prSet>
      <dgm:spPr/>
      <dgm:t>
        <a:bodyPr/>
        <a:lstStyle/>
        <a:p>
          <a:endParaRPr lang="tr-TR"/>
        </a:p>
      </dgm:t>
    </dgm:pt>
    <dgm:pt modelId="{45C9F43C-E78A-4FB3-BB23-1409C3C6C8D9}" type="pres">
      <dgm:prSet presAssocID="{FFA4F40E-490A-47C1-BAD4-1499DAAC2C08}" presName="sp" presStyleCnt="0"/>
      <dgm:spPr/>
    </dgm:pt>
    <dgm:pt modelId="{103EB166-600B-4055-966B-A5F17992C0E7}" type="pres">
      <dgm:prSet presAssocID="{EDCFE684-7743-46D1-BB04-2C383355BDD0}" presName="linNode" presStyleCnt="0"/>
      <dgm:spPr/>
    </dgm:pt>
    <dgm:pt modelId="{6B52BFD1-1097-43A1-ACF1-761C267B1B6F}" type="pres">
      <dgm:prSet presAssocID="{EDCFE684-7743-46D1-BB04-2C383355BDD0}" presName="parentText" presStyleLbl="node1" presStyleIdx="10" presStyleCnt="13" custScaleX="144677">
        <dgm:presLayoutVars>
          <dgm:chMax val="1"/>
          <dgm:bulletEnabled val="1"/>
        </dgm:presLayoutVars>
      </dgm:prSet>
      <dgm:spPr/>
      <dgm:t>
        <a:bodyPr/>
        <a:lstStyle/>
        <a:p>
          <a:endParaRPr lang="tr-TR"/>
        </a:p>
      </dgm:t>
    </dgm:pt>
    <dgm:pt modelId="{4345008C-F237-4940-B3CF-150305405441}" type="pres">
      <dgm:prSet presAssocID="{65D7FC75-3AB0-4C4D-AE88-BA79058CC2AB}" presName="sp" presStyleCnt="0"/>
      <dgm:spPr/>
    </dgm:pt>
    <dgm:pt modelId="{6668B837-4B7B-4E1E-8A47-C577D1E2EF37}" type="pres">
      <dgm:prSet presAssocID="{0716771C-F996-404D-853C-22F21B7898BF}" presName="linNode" presStyleCnt="0"/>
      <dgm:spPr/>
    </dgm:pt>
    <dgm:pt modelId="{30582BC7-8E6B-4CF8-9E62-CAB5F7309639}" type="pres">
      <dgm:prSet presAssocID="{0716771C-F996-404D-853C-22F21B7898BF}" presName="parentText" presStyleLbl="node1" presStyleIdx="11" presStyleCnt="13" custScaleX="144677">
        <dgm:presLayoutVars>
          <dgm:chMax val="1"/>
          <dgm:bulletEnabled val="1"/>
        </dgm:presLayoutVars>
      </dgm:prSet>
      <dgm:spPr/>
      <dgm:t>
        <a:bodyPr/>
        <a:lstStyle/>
        <a:p>
          <a:endParaRPr lang="tr-TR"/>
        </a:p>
      </dgm:t>
    </dgm:pt>
    <dgm:pt modelId="{2495E4C5-9074-4533-9378-47A8BF417692}" type="pres">
      <dgm:prSet presAssocID="{2EA243E6-4768-4FE5-BDF8-57F9C39A9BF8}" presName="sp" presStyleCnt="0"/>
      <dgm:spPr/>
    </dgm:pt>
    <dgm:pt modelId="{4DCE4178-2DAE-4CB6-AF3B-DB3682739DC2}" type="pres">
      <dgm:prSet presAssocID="{C56EB81A-C560-4AB0-A05B-8F6CF617AD56}" presName="linNode" presStyleCnt="0"/>
      <dgm:spPr/>
    </dgm:pt>
    <dgm:pt modelId="{5DC95859-69F6-4D8A-8D24-CE1401B66A9B}" type="pres">
      <dgm:prSet presAssocID="{C56EB81A-C560-4AB0-A05B-8F6CF617AD56}" presName="parentText" presStyleLbl="node1" presStyleIdx="12" presStyleCnt="13" custScaleX="144677">
        <dgm:presLayoutVars>
          <dgm:chMax val="1"/>
          <dgm:bulletEnabled val="1"/>
        </dgm:presLayoutVars>
      </dgm:prSet>
      <dgm:spPr/>
      <dgm:t>
        <a:bodyPr/>
        <a:lstStyle/>
        <a:p>
          <a:endParaRPr lang="tr-TR"/>
        </a:p>
      </dgm:t>
    </dgm:pt>
  </dgm:ptLst>
  <dgm:cxnLst>
    <dgm:cxn modelId="{E22086CD-FCF1-4DEA-A690-53AAD62D2DFF}" type="presOf" srcId="{F0D545D7-4AE0-4563-87F4-80839CFAB122}" destId="{AC46E138-B14F-4FE9-81EE-B86F52B9AA07}" srcOrd="0" destOrd="0" presId="urn:microsoft.com/office/officeart/2005/8/layout/vList5"/>
    <dgm:cxn modelId="{F44FAC54-A2C4-4244-9B0C-9CDA44763002}" type="presOf" srcId="{68F7EB4D-FCA4-470B-A282-D5D2E2077230}" destId="{D83B1E3F-88CD-4DE3-A580-2A6681B9B1C8}" srcOrd="0" destOrd="0" presId="urn:microsoft.com/office/officeart/2005/8/layout/vList5"/>
    <dgm:cxn modelId="{46BC5D2A-2599-4C67-8F8F-553E79ECAB53}" srcId="{6B3B489E-2EC3-4FD4-AC8D-93BD02575EB2}" destId="{E0DE4717-EA59-4754-BE2F-6025E47BA12E}" srcOrd="5" destOrd="0" parTransId="{FF290BB6-3019-4DC9-8FAD-E1D89838611F}" sibTransId="{F85BB4BF-D23F-44A7-B45C-E2EA8B00BC84}"/>
    <dgm:cxn modelId="{EFC7834C-DF17-4774-937D-9CF2761133DD}" type="presOf" srcId="{E0DE4717-EA59-4754-BE2F-6025E47BA12E}" destId="{CD4C3076-C95F-43A9-9FCD-1123768EC023}" srcOrd="0" destOrd="0" presId="urn:microsoft.com/office/officeart/2005/8/layout/vList5"/>
    <dgm:cxn modelId="{5B44D5CD-5729-4C77-86F0-2B7415CE44EE}" srcId="{6B3B489E-2EC3-4FD4-AC8D-93BD02575EB2}" destId="{EDCFE684-7743-46D1-BB04-2C383355BDD0}" srcOrd="10" destOrd="0" parTransId="{C060E4E1-C167-40AC-8393-FED18E8555C9}" sibTransId="{65D7FC75-3AB0-4C4D-AE88-BA79058CC2AB}"/>
    <dgm:cxn modelId="{D324CACF-B5CA-44FC-824C-79CDE8B542B1}" srcId="{6B3B489E-2EC3-4FD4-AC8D-93BD02575EB2}" destId="{AE89358D-71A5-47BC-9558-8FDCF007848C}" srcOrd="1" destOrd="0" parTransId="{4CAAADA9-1A2B-4ADF-9BB0-3EA113007118}" sibTransId="{F508B6EA-A4AF-430A-B73B-E712700ED0BB}"/>
    <dgm:cxn modelId="{DDCB2E0D-4043-46E7-8EA2-D94C73C387F4}" type="presOf" srcId="{0C43C0B9-C027-4D18-A3FC-CCF405DE67CD}" destId="{EA6946B3-7994-47F4-B1CA-DAF779268FC3}" srcOrd="0" destOrd="0" presId="urn:microsoft.com/office/officeart/2005/8/layout/vList5"/>
    <dgm:cxn modelId="{1F863CCB-15FC-4B1A-8461-98B908445084}" srcId="{6B3B489E-2EC3-4FD4-AC8D-93BD02575EB2}" destId="{0716771C-F996-404D-853C-22F21B7898BF}" srcOrd="11" destOrd="0" parTransId="{62B0A887-7211-4821-9D1D-D7C88BCB5E17}" sibTransId="{2EA243E6-4768-4FE5-BDF8-57F9C39A9BF8}"/>
    <dgm:cxn modelId="{A152D557-EBA6-4DAB-AC8E-374288ABB926}" srcId="{6B3B489E-2EC3-4FD4-AC8D-93BD02575EB2}" destId="{68F7EB4D-FCA4-470B-A282-D5D2E2077230}" srcOrd="9" destOrd="0" parTransId="{F3B00799-B2B9-4F4C-9841-96BC5E8BD245}" sibTransId="{FFA4F40E-490A-47C1-BAD4-1499DAAC2C08}"/>
    <dgm:cxn modelId="{B1408C9B-FCD6-4B11-822F-046BD078BD9E}" type="presOf" srcId="{7AE2D7D7-6AEC-4994-AEA7-4CB819ECA9B3}" destId="{4D4FD1CE-6B9E-42C4-AE27-41D8B59E6751}" srcOrd="0" destOrd="0" presId="urn:microsoft.com/office/officeart/2005/8/layout/vList5"/>
    <dgm:cxn modelId="{580EA586-0D30-4605-9E5A-26395A22884A}" type="presOf" srcId="{B64565C4-E453-4256-B92B-4544F806762C}" destId="{260F43E2-1D33-4AFB-A85E-E76E2076A191}" srcOrd="0" destOrd="0" presId="urn:microsoft.com/office/officeart/2005/8/layout/vList5"/>
    <dgm:cxn modelId="{53D287CB-061D-4609-AF87-AE429BAEEAB8}" srcId="{6B3B489E-2EC3-4FD4-AC8D-93BD02575EB2}" destId="{7AE2D7D7-6AEC-4994-AEA7-4CB819ECA9B3}" srcOrd="7" destOrd="0" parTransId="{7BE5C17E-43A4-4E41-B85C-026ED8072161}" sibTransId="{81932EE9-18B2-43DD-BADC-6EEB0C8D683E}"/>
    <dgm:cxn modelId="{67F473EA-798C-42BE-ACEA-B141A6F99BB5}" type="presOf" srcId="{EDCFE684-7743-46D1-BB04-2C383355BDD0}" destId="{6B52BFD1-1097-43A1-ACF1-761C267B1B6F}" srcOrd="0" destOrd="0" presId="urn:microsoft.com/office/officeart/2005/8/layout/vList5"/>
    <dgm:cxn modelId="{33033AFF-9013-4A87-8E65-86BA9856C18C}" srcId="{6B3B489E-2EC3-4FD4-AC8D-93BD02575EB2}" destId="{B64565C4-E453-4256-B92B-4544F806762C}" srcOrd="3" destOrd="0" parTransId="{A41077B0-AA91-43CF-A85F-5F447928A183}" sibTransId="{A0CC6E4D-9F88-42C5-A6BF-2C4E0A8F9266}"/>
    <dgm:cxn modelId="{CEEBB722-92DB-422E-9D78-223F4B2A761B}" srcId="{6B3B489E-2EC3-4FD4-AC8D-93BD02575EB2}" destId="{5AD37C3A-F361-4A8D-9AEF-796E5F9B3513}" srcOrd="0" destOrd="0" parTransId="{0FD8E8A4-7010-4082-9DEF-29430CE8EEF9}" sibTransId="{58826679-B145-402B-BA20-DA95C2B1553F}"/>
    <dgm:cxn modelId="{6E00B54B-60C1-498A-9FA0-FFE6F7ECF58D}" type="presOf" srcId="{40D64628-2BEF-4226-AB54-FEABC8F38425}" destId="{D1D9EF6A-0938-406B-A9D7-53D7AF09E3E4}" srcOrd="0" destOrd="0" presId="urn:microsoft.com/office/officeart/2005/8/layout/vList5"/>
    <dgm:cxn modelId="{36B0988B-C156-481D-BD06-C919754437C7}" type="presOf" srcId="{6B3B489E-2EC3-4FD4-AC8D-93BD02575EB2}" destId="{5837EFB0-C04A-42AF-ABBF-545F7C490E01}" srcOrd="0" destOrd="0" presId="urn:microsoft.com/office/officeart/2005/8/layout/vList5"/>
    <dgm:cxn modelId="{6935B6EE-0498-4914-9E86-0B1FC149CF24}" type="presOf" srcId="{AE89358D-71A5-47BC-9558-8FDCF007848C}" destId="{1DA1CF28-BB15-41BF-9594-EF35FBA259DA}" srcOrd="0" destOrd="0" presId="urn:microsoft.com/office/officeart/2005/8/layout/vList5"/>
    <dgm:cxn modelId="{261B1EA1-EC2F-453E-8EDF-3E4860ADDE02}" srcId="{6B3B489E-2EC3-4FD4-AC8D-93BD02575EB2}" destId="{73D9632A-CABC-4078-A834-FD7EEFAD56BA}" srcOrd="8" destOrd="0" parTransId="{3987F5A5-B880-4BE0-BAAB-DF260A4CC121}" sibTransId="{3F0149AD-85D9-4B4F-A288-D6A076D93DB8}"/>
    <dgm:cxn modelId="{B5390C94-FAEF-40E5-9F74-B879066B0F86}" type="presOf" srcId="{73D9632A-CABC-4078-A834-FD7EEFAD56BA}" destId="{7C4F92D5-0C57-45AA-939D-8093CFCEF6E6}" srcOrd="0" destOrd="0" presId="urn:microsoft.com/office/officeart/2005/8/layout/vList5"/>
    <dgm:cxn modelId="{810A69A2-AE1D-4B47-B214-A54F4A807EAB}" srcId="{6B3B489E-2EC3-4FD4-AC8D-93BD02575EB2}" destId="{F0D545D7-4AE0-4563-87F4-80839CFAB122}" srcOrd="4" destOrd="0" parTransId="{70E486A1-3FD5-4F65-BAB0-E5B874CD36ED}" sibTransId="{F5FCEE52-60E3-449B-ABE6-4BFE03CACEB5}"/>
    <dgm:cxn modelId="{DA9D8E8C-C0FE-444C-859E-C10C1C00E3DB}" type="presOf" srcId="{5AD37C3A-F361-4A8D-9AEF-796E5F9B3513}" destId="{F7A86885-A791-440D-8AAA-9FDAA9145884}" srcOrd="0" destOrd="0" presId="urn:microsoft.com/office/officeart/2005/8/layout/vList5"/>
    <dgm:cxn modelId="{CA03DD7A-CE1B-4DDB-95B8-23601F79B361}" srcId="{6B3B489E-2EC3-4FD4-AC8D-93BD02575EB2}" destId="{40D64628-2BEF-4226-AB54-FEABC8F38425}" srcOrd="6" destOrd="0" parTransId="{56D91D3D-72E9-4B69-9A62-C6B716A18027}" sibTransId="{C512115D-AAB4-4E15-8AF5-D0C3E45FC270}"/>
    <dgm:cxn modelId="{6E2A8CEA-EFEF-40CA-9C0E-706B9B493BF6}" srcId="{6B3B489E-2EC3-4FD4-AC8D-93BD02575EB2}" destId="{0C43C0B9-C027-4D18-A3FC-CCF405DE67CD}" srcOrd="2" destOrd="0" parTransId="{BCE96D46-8310-4BA1-93BF-EDF77B3BDC28}" sibTransId="{3BCF2C05-6B26-44B7-B3FE-3A46B469BFA4}"/>
    <dgm:cxn modelId="{08B3734E-795B-4AA4-8F18-A7E7E46D3FF7}" type="presOf" srcId="{0716771C-F996-404D-853C-22F21B7898BF}" destId="{30582BC7-8E6B-4CF8-9E62-CAB5F7309639}" srcOrd="0" destOrd="0" presId="urn:microsoft.com/office/officeart/2005/8/layout/vList5"/>
    <dgm:cxn modelId="{BDBCF6B5-B2E6-487B-BCE9-C7EAD99B9CF5}" type="presOf" srcId="{C56EB81A-C560-4AB0-A05B-8F6CF617AD56}" destId="{5DC95859-69F6-4D8A-8D24-CE1401B66A9B}" srcOrd="0" destOrd="0" presId="urn:microsoft.com/office/officeart/2005/8/layout/vList5"/>
    <dgm:cxn modelId="{B914DA88-0778-4774-BC0F-1EF4A6A1EAC9}" srcId="{6B3B489E-2EC3-4FD4-AC8D-93BD02575EB2}" destId="{C56EB81A-C560-4AB0-A05B-8F6CF617AD56}" srcOrd="12" destOrd="0" parTransId="{0D351347-6DB7-44CA-A571-B7097C8C716A}" sibTransId="{DDAA6ACC-57A7-46DF-9D5F-5AC9CD18E99A}"/>
    <dgm:cxn modelId="{E1A581C9-DE34-46A4-B95A-A67E033D023B}" type="presParOf" srcId="{5837EFB0-C04A-42AF-ABBF-545F7C490E01}" destId="{9E1750DF-15D2-458D-9118-5FAA22AA6F74}" srcOrd="0" destOrd="0" presId="urn:microsoft.com/office/officeart/2005/8/layout/vList5"/>
    <dgm:cxn modelId="{0A93DC7E-8163-48DA-AB42-8772919218F9}" type="presParOf" srcId="{9E1750DF-15D2-458D-9118-5FAA22AA6F74}" destId="{F7A86885-A791-440D-8AAA-9FDAA9145884}" srcOrd="0" destOrd="0" presId="urn:microsoft.com/office/officeart/2005/8/layout/vList5"/>
    <dgm:cxn modelId="{153C19DB-8256-4BFE-95BF-D574CB8F2A6A}" type="presParOf" srcId="{5837EFB0-C04A-42AF-ABBF-545F7C490E01}" destId="{224E1306-044E-4D8E-BE7D-781448A9FA09}" srcOrd="1" destOrd="0" presId="urn:microsoft.com/office/officeart/2005/8/layout/vList5"/>
    <dgm:cxn modelId="{3B9824CE-297D-4158-86C2-17B301682015}" type="presParOf" srcId="{5837EFB0-C04A-42AF-ABBF-545F7C490E01}" destId="{400ED673-A08D-498A-A28C-9816C6B6741E}" srcOrd="2" destOrd="0" presId="urn:microsoft.com/office/officeart/2005/8/layout/vList5"/>
    <dgm:cxn modelId="{1825CF0B-DAC2-42A1-B17B-C5B9B13EDDBE}" type="presParOf" srcId="{400ED673-A08D-498A-A28C-9816C6B6741E}" destId="{1DA1CF28-BB15-41BF-9594-EF35FBA259DA}" srcOrd="0" destOrd="0" presId="urn:microsoft.com/office/officeart/2005/8/layout/vList5"/>
    <dgm:cxn modelId="{F3F3C908-2FAF-4A1C-B343-05C509B6FC5B}" type="presParOf" srcId="{5837EFB0-C04A-42AF-ABBF-545F7C490E01}" destId="{B94A5818-5298-4905-92BD-E1F7B20BA858}" srcOrd="3" destOrd="0" presId="urn:microsoft.com/office/officeart/2005/8/layout/vList5"/>
    <dgm:cxn modelId="{9175CBD7-76A6-402D-A8BA-CE36C8C57EA9}" type="presParOf" srcId="{5837EFB0-C04A-42AF-ABBF-545F7C490E01}" destId="{BD947472-7C41-47EC-9811-2AE992813D0D}" srcOrd="4" destOrd="0" presId="urn:microsoft.com/office/officeart/2005/8/layout/vList5"/>
    <dgm:cxn modelId="{F368E5F5-0B01-4F49-BD01-A4E88950D7B5}" type="presParOf" srcId="{BD947472-7C41-47EC-9811-2AE992813D0D}" destId="{EA6946B3-7994-47F4-B1CA-DAF779268FC3}" srcOrd="0" destOrd="0" presId="urn:microsoft.com/office/officeart/2005/8/layout/vList5"/>
    <dgm:cxn modelId="{4F5ACE93-0A91-456E-BBA3-F3F32F79D6B7}" type="presParOf" srcId="{5837EFB0-C04A-42AF-ABBF-545F7C490E01}" destId="{E4AC961E-63C3-4AC4-A625-93C419BAB641}" srcOrd="5" destOrd="0" presId="urn:microsoft.com/office/officeart/2005/8/layout/vList5"/>
    <dgm:cxn modelId="{E851C965-626E-43B7-B94B-118C10D5ECA9}" type="presParOf" srcId="{5837EFB0-C04A-42AF-ABBF-545F7C490E01}" destId="{17AF6968-76C7-4A17-9FE8-66483CC85934}" srcOrd="6" destOrd="0" presId="urn:microsoft.com/office/officeart/2005/8/layout/vList5"/>
    <dgm:cxn modelId="{5ABC30A2-2C22-4ACB-8EBD-EA1799E67852}" type="presParOf" srcId="{17AF6968-76C7-4A17-9FE8-66483CC85934}" destId="{260F43E2-1D33-4AFB-A85E-E76E2076A191}" srcOrd="0" destOrd="0" presId="urn:microsoft.com/office/officeart/2005/8/layout/vList5"/>
    <dgm:cxn modelId="{C3F326FE-F1E7-4A03-8CF6-6069AC7EBE4C}" type="presParOf" srcId="{5837EFB0-C04A-42AF-ABBF-545F7C490E01}" destId="{F35DD0CB-1E2D-4AD5-AEC3-96CC68DD0E98}" srcOrd="7" destOrd="0" presId="urn:microsoft.com/office/officeart/2005/8/layout/vList5"/>
    <dgm:cxn modelId="{E4DEF87D-7FD8-424F-92EB-BD408FAF7B10}" type="presParOf" srcId="{5837EFB0-C04A-42AF-ABBF-545F7C490E01}" destId="{4EBBB467-6FDF-471A-B767-FB56511364D5}" srcOrd="8" destOrd="0" presId="urn:microsoft.com/office/officeart/2005/8/layout/vList5"/>
    <dgm:cxn modelId="{CAF3E7FC-01E3-47F4-9F56-EFB5C05EDEB7}" type="presParOf" srcId="{4EBBB467-6FDF-471A-B767-FB56511364D5}" destId="{AC46E138-B14F-4FE9-81EE-B86F52B9AA07}" srcOrd="0" destOrd="0" presId="urn:microsoft.com/office/officeart/2005/8/layout/vList5"/>
    <dgm:cxn modelId="{A0F17844-4120-4433-A7C0-291A8D17AA76}" type="presParOf" srcId="{5837EFB0-C04A-42AF-ABBF-545F7C490E01}" destId="{3A99001B-8983-488C-AD8B-F31002144960}" srcOrd="9" destOrd="0" presId="urn:microsoft.com/office/officeart/2005/8/layout/vList5"/>
    <dgm:cxn modelId="{3C92401B-6CA8-429F-BFCF-D3CF11D9100B}" type="presParOf" srcId="{5837EFB0-C04A-42AF-ABBF-545F7C490E01}" destId="{DDBD684C-AE74-4990-B38B-182E92287A25}" srcOrd="10" destOrd="0" presId="urn:microsoft.com/office/officeart/2005/8/layout/vList5"/>
    <dgm:cxn modelId="{32C2030B-565D-421B-A2DA-DCECBA47F024}" type="presParOf" srcId="{DDBD684C-AE74-4990-B38B-182E92287A25}" destId="{CD4C3076-C95F-43A9-9FCD-1123768EC023}" srcOrd="0" destOrd="0" presId="urn:microsoft.com/office/officeart/2005/8/layout/vList5"/>
    <dgm:cxn modelId="{469C48BF-0684-4B18-8036-30113FA0E284}" type="presParOf" srcId="{5837EFB0-C04A-42AF-ABBF-545F7C490E01}" destId="{BD2DF650-4DE0-4776-B1BF-DCFE8EEA67F1}" srcOrd="11" destOrd="0" presId="urn:microsoft.com/office/officeart/2005/8/layout/vList5"/>
    <dgm:cxn modelId="{89797C5F-42E9-4FF6-8E1D-6E820BB00BCB}" type="presParOf" srcId="{5837EFB0-C04A-42AF-ABBF-545F7C490E01}" destId="{7B213604-D04B-46DA-90CA-7B1846C30085}" srcOrd="12" destOrd="0" presId="urn:microsoft.com/office/officeart/2005/8/layout/vList5"/>
    <dgm:cxn modelId="{52098606-31D0-41AF-BC18-C6852823BB7F}" type="presParOf" srcId="{7B213604-D04B-46DA-90CA-7B1846C30085}" destId="{D1D9EF6A-0938-406B-A9D7-53D7AF09E3E4}" srcOrd="0" destOrd="0" presId="urn:microsoft.com/office/officeart/2005/8/layout/vList5"/>
    <dgm:cxn modelId="{19926724-BC02-43ED-8881-58128DF4B6C9}" type="presParOf" srcId="{5837EFB0-C04A-42AF-ABBF-545F7C490E01}" destId="{4537C978-D83D-4EF0-BCD4-FA3E27D6ADF4}" srcOrd="13" destOrd="0" presId="urn:microsoft.com/office/officeart/2005/8/layout/vList5"/>
    <dgm:cxn modelId="{4BB02B30-CE61-4648-8C2E-E08F2BC598B5}" type="presParOf" srcId="{5837EFB0-C04A-42AF-ABBF-545F7C490E01}" destId="{E3F825A8-7AC9-4FC6-9537-4F2E828A5EA8}" srcOrd="14" destOrd="0" presId="urn:microsoft.com/office/officeart/2005/8/layout/vList5"/>
    <dgm:cxn modelId="{38CEB8C4-2439-45A4-B16B-1C18A17C10FE}" type="presParOf" srcId="{E3F825A8-7AC9-4FC6-9537-4F2E828A5EA8}" destId="{4D4FD1CE-6B9E-42C4-AE27-41D8B59E6751}" srcOrd="0" destOrd="0" presId="urn:microsoft.com/office/officeart/2005/8/layout/vList5"/>
    <dgm:cxn modelId="{D6C3A4C5-10F4-40F8-AAEC-7ADD3D16A318}" type="presParOf" srcId="{5837EFB0-C04A-42AF-ABBF-545F7C490E01}" destId="{1CFAE01D-9DE1-44F7-8FB1-6618016FD87E}" srcOrd="15" destOrd="0" presId="urn:microsoft.com/office/officeart/2005/8/layout/vList5"/>
    <dgm:cxn modelId="{DB18ADAC-9BC1-4BF1-985C-B62DED4FA553}" type="presParOf" srcId="{5837EFB0-C04A-42AF-ABBF-545F7C490E01}" destId="{8461F358-B95C-4823-98B9-86D604B6EC99}" srcOrd="16" destOrd="0" presId="urn:microsoft.com/office/officeart/2005/8/layout/vList5"/>
    <dgm:cxn modelId="{5260A463-6C96-4EEF-A396-338F96C2B1C0}" type="presParOf" srcId="{8461F358-B95C-4823-98B9-86D604B6EC99}" destId="{7C4F92D5-0C57-45AA-939D-8093CFCEF6E6}" srcOrd="0" destOrd="0" presId="urn:microsoft.com/office/officeart/2005/8/layout/vList5"/>
    <dgm:cxn modelId="{2BCEF49C-9581-43C7-9C31-1A27CFA84FF6}" type="presParOf" srcId="{5837EFB0-C04A-42AF-ABBF-545F7C490E01}" destId="{AE0E99EA-1325-4EBD-B0FB-704C15ECC201}" srcOrd="17" destOrd="0" presId="urn:microsoft.com/office/officeart/2005/8/layout/vList5"/>
    <dgm:cxn modelId="{B6EE8487-C968-474F-B0B7-8589592EEB79}" type="presParOf" srcId="{5837EFB0-C04A-42AF-ABBF-545F7C490E01}" destId="{EEFB4C51-694A-461C-89E0-68E4690162BC}" srcOrd="18" destOrd="0" presId="urn:microsoft.com/office/officeart/2005/8/layout/vList5"/>
    <dgm:cxn modelId="{B4C16E86-6962-424D-A61F-BA59E5C7E3DF}" type="presParOf" srcId="{EEFB4C51-694A-461C-89E0-68E4690162BC}" destId="{D83B1E3F-88CD-4DE3-A580-2A6681B9B1C8}" srcOrd="0" destOrd="0" presId="urn:microsoft.com/office/officeart/2005/8/layout/vList5"/>
    <dgm:cxn modelId="{8F9AFC7D-0AE3-48F8-B80E-16A7E056EA8B}" type="presParOf" srcId="{5837EFB0-C04A-42AF-ABBF-545F7C490E01}" destId="{45C9F43C-E78A-4FB3-BB23-1409C3C6C8D9}" srcOrd="19" destOrd="0" presId="urn:microsoft.com/office/officeart/2005/8/layout/vList5"/>
    <dgm:cxn modelId="{4BE1DE18-03DE-4AA0-BD5C-7CCBB4CA1C58}" type="presParOf" srcId="{5837EFB0-C04A-42AF-ABBF-545F7C490E01}" destId="{103EB166-600B-4055-966B-A5F17992C0E7}" srcOrd="20" destOrd="0" presId="urn:microsoft.com/office/officeart/2005/8/layout/vList5"/>
    <dgm:cxn modelId="{A7285A0A-F6F2-44F3-BCCA-8B7BFA4ED975}" type="presParOf" srcId="{103EB166-600B-4055-966B-A5F17992C0E7}" destId="{6B52BFD1-1097-43A1-ACF1-761C267B1B6F}" srcOrd="0" destOrd="0" presId="urn:microsoft.com/office/officeart/2005/8/layout/vList5"/>
    <dgm:cxn modelId="{0A1BC85F-9EBE-4CAE-8FFE-FA0590F0013B}" type="presParOf" srcId="{5837EFB0-C04A-42AF-ABBF-545F7C490E01}" destId="{4345008C-F237-4940-B3CF-150305405441}" srcOrd="21" destOrd="0" presId="urn:microsoft.com/office/officeart/2005/8/layout/vList5"/>
    <dgm:cxn modelId="{93621E33-0196-4EAF-BC8B-DC5600E7303B}" type="presParOf" srcId="{5837EFB0-C04A-42AF-ABBF-545F7C490E01}" destId="{6668B837-4B7B-4E1E-8A47-C577D1E2EF37}" srcOrd="22" destOrd="0" presId="urn:microsoft.com/office/officeart/2005/8/layout/vList5"/>
    <dgm:cxn modelId="{26A5D700-7CF4-4E00-A859-B807F435E7F1}" type="presParOf" srcId="{6668B837-4B7B-4E1E-8A47-C577D1E2EF37}" destId="{30582BC7-8E6B-4CF8-9E62-CAB5F7309639}" srcOrd="0" destOrd="0" presId="urn:microsoft.com/office/officeart/2005/8/layout/vList5"/>
    <dgm:cxn modelId="{63FC5B08-7554-495D-BAF6-BAD92AD2AFE9}" type="presParOf" srcId="{5837EFB0-C04A-42AF-ABBF-545F7C490E01}" destId="{2495E4C5-9074-4533-9378-47A8BF417692}" srcOrd="23" destOrd="0" presId="urn:microsoft.com/office/officeart/2005/8/layout/vList5"/>
    <dgm:cxn modelId="{CF0546BB-9D9B-4BBC-965A-5B900A9688E2}" type="presParOf" srcId="{5837EFB0-C04A-42AF-ABBF-545F7C490E01}" destId="{4DCE4178-2DAE-4CB6-AF3B-DB3682739DC2}" srcOrd="24" destOrd="0" presId="urn:microsoft.com/office/officeart/2005/8/layout/vList5"/>
    <dgm:cxn modelId="{3BF1EECD-DF40-4204-8F95-D9EA73F084A9}" type="presParOf" srcId="{4DCE4178-2DAE-4CB6-AF3B-DB3682739DC2}" destId="{5DC95859-69F6-4D8A-8D24-CE1401B66A9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4BFBD-3AA5-441E-AECD-D8BC44FA35A9}" type="doc">
      <dgm:prSet loTypeId="urn:microsoft.com/office/officeart/2005/8/layout/venn1" loCatId="relationship" qsTypeId="urn:microsoft.com/office/officeart/2005/8/quickstyle/simple5" qsCatId="simple" csTypeId="urn:microsoft.com/office/officeart/2005/8/colors/accent1_2" csCatId="accent1" phldr="1"/>
      <dgm:spPr/>
      <dgm:t>
        <a:bodyPr/>
        <a:lstStyle/>
        <a:p>
          <a:endParaRPr lang="tr-TR"/>
        </a:p>
      </dgm:t>
    </dgm:pt>
    <dgm:pt modelId="{82A48C8E-4530-4F6C-9B9F-3490C98AD636}">
      <dgm:prSet custT="1"/>
      <dgm:spPr/>
      <dgm:t>
        <a:bodyPr/>
        <a:lstStyle/>
        <a:p>
          <a:pPr rtl="0"/>
          <a:r>
            <a:rPr lang="tr-TR" sz="1600" dirty="0" smtClean="0">
              <a:hlinkClick xmlns:r="http://schemas.openxmlformats.org/officeDocument/2006/relationships" r:id="rId1"/>
            </a:rPr>
            <a:t>http://www.sc.com.tr</a:t>
          </a:r>
          <a:endParaRPr lang="tr-TR" sz="1600" dirty="0"/>
        </a:p>
      </dgm:t>
    </dgm:pt>
    <dgm:pt modelId="{3108B4B9-69C3-4CAB-B06C-A63B48BED141}" type="parTrans" cxnId="{07762548-725D-4E27-9663-8437A269AB87}">
      <dgm:prSet/>
      <dgm:spPr/>
      <dgm:t>
        <a:bodyPr/>
        <a:lstStyle/>
        <a:p>
          <a:endParaRPr lang="tr-TR"/>
        </a:p>
      </dgm:t>
    </dgm:pt>
    <dgm:pt modelId="{EAABE389-D169-44AF-BDBD-342EF1ED746B}" type="sibTrans" cxnId="{07762548-725D-4E27-9663-8437A269AB87}">
      <dgm:prSet/>
      <dgm:spPr/>
      <dgm:t>
        <a:bodyPr/>
        <a:lstStyle/>
        <a:p>
          <a:endParaRPr lang="tr-TR"/>
        </a:p>
      </dgm:t>
    </dgm:pt>
    <dgm:pt modelId="{59B720A3-FD77-42D3-80C6-407BD096B82C}">
      <dgm:prSet custT="1"/>
      <dgm:spPr/>
      <dgm:t>
        <a:bodyPr/>
        <a:lstStyle/>
        <a:p>
          <a:pPr rtl="0"/>
          <a:r>
            <a:rPr lang="tr-TR" sz="1600" dirty="0" smtClean="0">
              <a:hlinkClick xmlns:r="http://schemas.openxmlformats.org/officeDocument/2006/relationships" r:id="rId2"/>
            </a:rPr>
            <a:t>http://tr.wikipedia.org</a:t>
          </a:r>
          <a:endParaRPr lang="tr-TR" sz="1600" dirty="0"/>
        </a:p>
      </dgm:t>
    </dgm:pt>
    <dgm:pt modelId="{A56C631D-6320-4AB6-BF19-3A7F76801D15}" type="parTrans" cxnId="{883295D4-84DF-4D06-953D-7AC5877DC2E1}">
      <dgm:prSet/>
      <dgm:spPr/>
      <dgm:t>
        <a:bodyPr/>
        <a:lstStyle/>
        <a:p>
          <a:endParaRPr lang="tr-TR"/>
        </a:p>
      </dgm:t>
    </dgm:pt>
    <dgm:pt modelId="{D5A2D260-B916-4052-AB49-A331CF6E8990}" type="sibTrans" cxnId="{883295D4-84DF-4D06-953D-7AC5877DC2E1}">
      <dgm:prSet/>
      <dgm:spPr/>
      <dgm:t>
        <a:bodyPr/>
        <a:lstStyle/>
        <a:p>
          <a:endParaRPr lang="tr-TR"/>
        </a:p>
      </dgm:t>
    </dgm:pt>
    <dgm:pt modelId="{8FE10ED5-B849-4BB8-9FC8-796FCFFE805C}">
      <dgm:prSet custT="1"/>
      <dgm:spPr/>
      <dgm:t>
        <a:bodyPr/>
        <a:lstStyle/>
        <a:p>
          <a:pPr rtl="0"/>
          <a:r>
            <a:rPr lang="tr-TR" sz="1600" dirty="0" smtClean="0">
              <a:hlinkClick xmlns:r="http://schemas.openxmlformats.org/officeDocument/2006/relationships" r:id="rId3"/>
            </a:rPr>
            <a:t>http://www.winlog.net</a:t>
          </a:r>
          <a:endParaRPr lang="tr-TR" sz="1600" dirty="0"/>
        </a:p>
      </dgm:t>
    </dgm:pt>
    <dgm:pt modelId="{CC66F1D5-9862-4D91-93DE-FB69ED9745F1}" type="parTrans" cxnId="{5CAA05BD-A2EF-4F84-AC71-2B457F77DE49}">
      <dgm:prSet/>
      <dgm:spPr/>
      <dgm:t>
        <a:bodyPr/>
        <a:lstStyle/>
        <a:p>
          <a:endParaRPr lang="tr-TR"/>
        </a:p>
      </dgm:t>
    </dgm:pt>
    <dgm:pt modelId="{A2386715-9839-488D-8367-97C51BD7728B}" type="sibTrans" cxnId="{5CAA05BD-A2EF-4F84-AC71-2B457F77DE49}">
      <dgm:prSet/>
      <dgm:spPr/>
      <dgm:t>
        <a:bodyPr/>
        <a:lstStyle/>
        <a:p>
          <a:endParaRPr lang="tr-TR"/>
        </a:p>
      </dgm:t>
    </dgm:pt>
    <dgm:pt modelId="{D5105139-C67E-48D0-8D60-95335E282DDE}" type="pres">
      <dgm:prSet presAssocID="{25A4BFBD-3AA5-441E-AECD-D8BC44FA35A9}" presName="compositeShape" presStyleCnt="0">
        <dgm:presLayoutVars>
          <dgm:chMax val="7"/>
          <dgm:dir/>
          <dgm:resizeHandles val="exact"/>
        </dgm:presLayoutVars>
      </dgm:prSet>
      <dgm:spPr/>
      <dgm:t>
        <a:bodyPr/>
        <a:lstStyle/>
        <a:p>
          <a:endParaRPr lang="tr-TR"/>
        </a:p>
      </dgm:t>
    </dgm:pt>
    <dgm:pt modelId="{21776C44-4D26-4678-B447-75AF9B1B3CCA}" type="pres">
      <dgm:prSet presAssocID="{82A48C8E-4530-4F6C-9B9F-3490C98AD636}" presName="circ1" presStyleLbl="vennNode1" presStyleIdx="0" presStyleCnt="3" custScaleX="135331" custScaleY="133581"/>
      <dgm:spPr/>
      <dgm:t>
        <a:bodyPr/>
        <a:lstStyle/>
        <a:p>
          <a:endParaRPr lang="tr-TR"/>
        </a:p>
      </dgm:t>
    </dgm:pt>
    <dgm:pt modelId="{DF6EA124-6291-4916-897D-D75F8635925D}" type="pres">
      <dgm:prSet presAssocID="{82A48C8E-4530-4F6C-9B9F-3490C98AD636}" presName="circ1Tx" presStyleLbl="revTx" presStyleIdx="0" presStyleCnt="0">
        <dgm:presLayoutVars>
          <dgm:chMax val="0"/>
          <dgm:chPref val="0"/>
          <dgm:bulletEnabled val="1"/>
        </dgm:presLayoutVars>
      </dgm:prSet>
      <dgm:spPr/>
      <dgm:t>
        <a:bodyPr/>
        <a:lstStyle/>
        <a:p>
          <a:endParaRPr lang="tr-TR"/>
        </a:p>
      </dgm:t>
    </dgm:pt>
    <dgm:pt modelId="{BE97C6CA-9C9F-4B28-875E-05114AB1D661}" type="pres">
      <dgm:prSet presAssocID="{59B720A3-FD77-42D3-80C6-407BD096B82C}" presName="circ2" presStyleLbl="vennNode1" presStyleIdx="1" presStyleCnt="3" custScaleX="135331" custScaleY="133581"/>
      <dgm:spPr/>
      <dgm:t>
        <a:bodyPr/>
        <a:lstStyle/>
        <a:p>
          <a:endParaRPr lang="tr-TR"/>
        </a:p>
      </dgm:t>
    </dgm:pt>
    <dgm:pt modelId="{F03757FF-3680-4BCC-B9FC-296ADD5385DD}" type="pres">
      <dgm:prSet presAssocID="{59B720A3-FD77-42D3-80C6-407BD096B82C}" presName="circ2Tx" presStyleLbl="revTx" presStyleIdx="0" presStyleCnt="0">
        <dgm:presLayoutVars>
          <dgm:chMax val="0"/>
          <dgm:chPref val="0"/>
          <dgm:bulletEnabled val="1"/>
        </dgm:presLayoutVars>
      </dgm:prSet>
      <dgm:spPr/>
      <dgm:t>
        <a:bodyPr/>
        <a:lstStyle/>
        <a:p>
          <a:endParaRPr lang="tr-TR"/>
        </a:p>
      </dgm:t>
    </dgm:pt>
    <dgm:pt modelId="{F7184398-7059-45DD-9616-441B2C9DC09C}" type="pres">
      <dgm:prSet presAssocID="{8FE10ED5-B849-4BB8-9FC8-796FCFFE805C}" presName="circ3" presStyleLbl="vennNode1" presStyleIdx="2" presStyleCnt="3" custScaleX="135331" custScaleY="133581"/>
      <dgm:spPr/>
      <dgm:t>
        <a:bodyPr/>
        <a:lstStyle/>
        <a:p>
          <a:endParaRPr lang="tr-TR"/>
        </a:p>
      </dgm:t>
    </dgm:pt>
    <dgm:pt modelId="{A0CEB534-6379-4A9F-8721-40597B941587}" type="pres">
      <dgm:prSet presAssocID="{8FE10ED5-B849-4BB8-9FC8-796FCFFE805C}" presName="circ3Tx" presStyleLbl="revTx" presStyleIdx="0" presStyleCnt="0">
        <dgm:presLayoutVars>
          <dgm:chMax val="0"/>
          <dgm:chPref val="0"/>
          <dgm:bulletEnabled val="1"/>
        </dgm:presLayoutVars>
      </dgm:prSet>
      <dgm:spPr/>
      <dgm:t>
        <a:bodyPr/>
        <a:lstStyle/>
        <a:p>
          <a:endParaRPr lang="tr-TR"/>
        </a:p>
      </dgm:t>
    </dgm:pt>
  </dgm:ptLst>
  <dgm:cxnLst>
    <dgm:cxn modelId="{14A24D66-E3A3-4AF5-8D42-CE799999A647}" type="presOf" srcId="{59B720A3-FD77-42D3-80C6-407BD096B82C}" destId="{F03757FF-3680-4BCC-B9FC-296ADD5385DD}" srcOrd="1" destOrd="0" presId="urn:microsoft.com/office/officeart/2005/8/layout/venn1"/>
    <dgm:cxn modelId="{882906D6-9B08-4F2B-B33A-9538875D6B5B}" type="presOf" srcId="{8FE10ED5-B849-4BB8-9FC8-796FCFFE805C}" destId="{F7184398-7059-45DD-9616-441B2C9DC09C}" srcOrd="0" destOrd="0" presId="urn:microsoft.com/office/officeart/2005/8/layout/venn1"/>
    <dgm:cxn modelId="{58F81847-62DE-4373-83FF-805BB57B18A0}" type="presOf" srcId="{82A48C8E-4530-4F6C-9B9F-3490C98AD636}" destId="{DF6EA124-6291-4916-897D-D75F8635925D}" srcOrd="1" destOrd="0" presId="urn:microsoft.com/office/officeart/2005/8/layout/venn1"/>
    <dgm:cxn modelId="{883295D4-84DF-4D06-953D-7AC5877DC2E1}" srcId="{25A4BFBD-3AA5-441E-AECD-D8BC44FA35A9}" destId="{59B720A3-FD77-42D3-80C6-407BD096B82C}" srcOrd="1" destOrd="0" parTransId="{A56C631D-6320-4AB6-BF19-3A7F76801D15}" sibTransId="{D5A2D260-B916-4052-AB49-A331CF6E8990}"/>
    <dgm:cxn modelId="{70DCBFCC-8E77-4864-AAA7-F03DD7F51E31}" type="presOf" srcId="{25A4BFBD-3AA5-441E-AECD-D8BC44FA35A9}" destId="{D5105139-C67E-48D0-8D60-95335E282DDE}" srcOrd="0" destOrd="0" presId="urn:microsoft.com/office/officeart/2005/8/layout/venn1"/>
    <dgm:cxn modelId="{B1D34483-C3D9-44CB-B748-AEB948F64ABE}" type="presOf" srcId="{8FE10ED5-B849-4BB8-9FC8-796FCFFE805C}" destId="{A0CEB534-6379-4A9F-8721-40597B941587}" srcOrd="1" destOrd="0" presId="urn:microsoft.com/office/officeart/2005/8/layout/venn1"/>
    <dgm:cxn modelId="{07762548-725D-4E27-9663-8437A269AB87}" srcId="{25A4BFBD-3AA5-441E-AECD-D8BC44FA35A9}" destId="{82A48C8E-4530-4F6C-9B9F-3490C98AD636}" srcOrd="0" destOrd="0" parTransId="{3108B4B9-69C3-4CAB-B06C-A63B48BED141}" sibTransId="{EAABE389-D169-44AF-BDBD-342EF1ED746B}"/>
    <dgm:cxn modelId="{5CAA05BD-A2EF-4F84-AC71-2B457F77DE49}" srcId="{25A4BFBD-3AA5-441E-AECD-D8BC44FA35A9}" destId="{8FE10ED5-B849-4BB8-9FC8-796FCFFE805C}" srcOrd="2" destOrd="0" parTransId="{CC66F1D5-9862-4D91-93DE-FB69ED9745F1}" sibTransId="{A2386715-9839-488D-8367-97C51BD7728B}"/>
    <dgm:cxn modelId="{9FA8B6E4-8451-4DCD-9F5E-CD4E3860E327}" type="presOf" srcId="{59B720A3-FD77-42D3-80C6-407BD096B82C}" destId="{BE97C6CA-9C9F-4B28-875E-05114AB1D661}" srcOrd="0" destOrd="0" presId="urn:microsoft.com/office/officeart/2005/8/layout/venn1"/>
    <dgm:cxn modelId="{6A89A6F2-8638-413F-90D5-2622F210A0F0}" type="presOf" srcId="{82A48C8E-4530-4F6C-9B9F-3490C98AD636}" destId="{21776C44-4D26-4678-B447-75AF9B1B3CCA}" srcOrd="0" destOrd="0" presId="urn:microsoft.com/office/officeart/2005/8/layout/venn1"/>
    <dgm:cxn modelId="{8B77396A-35AC-4E5C-A8E6-89C19B8E6E4B}" type="presParOf" srcId="{D5105139-C67E-48D0-8D60-95335E282DDE}" destId="{21776C44-4D26-4678-B447-75AF9B1B3CCA}" srcOrd="0" destOrd="0" presId="urn:microsoft.com/office/officeart/2005/8/layout/venn1"/>
    <dgm:cxn modelId="{14B7C3E8-4B06-481C-9D76-ECB6E441C40D}" type="presParOf" srcId="{D5105139-C67E-48D0-8D60-95335E282DDE}" destId="{DF6EA124-6291-4916-897D-D75F8635925D}" srcOrd="1" destOrd="0" presId="urn:microsoft.com/office/officeart/2005/8/layout/venn1"/>
    <dgm:cxn modelId="{8432E5C8-A7B9-4050-875F-7674F8320ACE}" type="presParOf" srcId="{D5105139-C67E-48D0-8D60-95335E282DDE}" destId="{BE97C6CA-9C9F-4B28-875E-05114AB1D661}" srcOrd="2" destOrd="0" presId="urn:microsoft.com/office/officeart/2005/8/layout/venn1"/>
    <dgm:cxn modelId="{42599CC1-1F89-433C-807D-256B717320FE}" type="presParOf" srcId="{D5105139-C67E-48D0-8D60-95335E282DDE}" destId="{F03757FF-3680-4BCC-B9FC-296ADD5385DD}" srcOrd="3" destOrd="0" presId="urn:microsoft.com/office/officeart/2005/8/layout/venn1"/>
    <dgm:cxn modelId="{2AD2AA1D-1D70-4885-9B1B-A84E12E5A2E1}" type="presParOf" srcId="{D5105139-C67E-48D0-8D60-95335E282DDE}" destId="{F7184398-7059-45DD-9616-441B2C9DC09C}" srcOrd="4" destOrd="0" presId="urn:microsoft.com/office/officeart/2005/8/layout/venn1"/>
    <dgm:cxn modelId="{E9B7CAF6-A821-4306-B8E4-BB315ECA6C37}" type="presParOf" srcId="{D5105139-C67E-48D0-8D60-95335E282DDE}" destId="{A0CEB534-6379-4A9F-8721-40597B941587}"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86885-A791-440D-8AAA-9FDAA9145884}">
      <dsp:nvSpPr>
        <dsp:cNvPr id="0" name=""/>
        <dsp:cNvSpPr/>
      </dsp:nvSpPr>
      <dsp:spPr>
        <a:xfrm>
          <a:off x="1757344" y="4412"/>
          <a:ext cx="4714910" cy="5675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tr-TR" sz="1600" b="1" kern="1200" dirty="0" smtClean="0"/>
            <a:t>SCADA Siteminin sıklıkla kullanıldığı alanlar;</a:t>
          </a:r>
          <a:endParaRPr lang="tr-TR" sz="1600" kern="1200" dirty="0"/>
        </a:p>
      </dsp:txBody>
      <dsp:txXfrm>
        <a:off x="1785048" y="32116"/>
        <a:ext cx="4659502" cy="512111"/>
      </dsp:txXfrm>
    </dsp:sp>
    <dsp:sp modelId="{1DA1CF28-BB15-41BF-9594-EF35FBA259DA}">
      <dsp:nvSpPr>
        <dsp:cNvPr id="0" name=""/>
        <dsp:cNvSpPr/>
      </dsp:nvSpPr>
      <dsp:spPr>
        <a:xfrm>
          <a:off x="1757344" y="592820"/>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tr-TR" sz="1600" kern="1200" dirty="0" smtClean="0"/>
            <a:t>Çimento endüstri</a:t>
          </a:r>
          <a:endParaRPr lang="tr-TR" sz="1600" kern="1200" dirty="0"/>
        </a:p>
      </dsp:txBody>
      <dsp:txXfrm>
        <a:off x="1777739" y="613215"/>
        <a:ext cx="4245491" cy="376995"/>
      </dsp:txXfrm>
    </dsp:sp>
    <dsp:sp modelId="{EA6946B3-7994-47F4-B1CA-DAF779268FC3}">
      <dsp:nvSpPr>
        <dsp:cNvPr id="0" name=""/>
        <dsp:cNvSpPr/>
      </dsp:nvSpPr>
      <dsp:spPr>
        <a:xfrm>
          <a:off x="1757344" y="1031494"/>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tr-TR" sz="1600" kern="1200" dirty="0" smtClean="0"/>
            <a:t>Kimya endüstrisi</a:t>
          </a:r>
          <a:endParaRPr lang="tr-TR" sz="1600" kern="1200" dirty="0"/>
        </a:p>
      </dsp:txBody>
      <dsp:txXfrm>
        <a:off x="1777739" y="1051889"/>
        <a:ext cx="4245491" cy="376995"/>
      </dsp:txXfrm>
    </dsp:sp>
    <dsp:sp modelId="{260F43E2-1D33-4AFB-A85E-E76E2076A191}">
      <dsp:nvSpPr>
        <dsp:cNvPr id="0" name=""/>
        <dsp:cNvSpPr/>
      </dsp:nvSpPr>
      <dsp:spPr>
        <a:xfrm>
          <a:off x="1757344" y="1470169"/>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tr-TR" sz="1600" kern="1200" dirty="0" smtClean="0"/>
            <a:t>Doğalgaz </a:t>
          </a:r>
          <a:r>
            <a:rPr lang="es-ES" sz="1600" kern="1200" dirty="0" smtClean="0"/>
            <a:t>ve </a:t>
          </a:r>
          <a:r>
            <a:rPr lang="tr-TR" sz="1600" kern="1200" dirty="0" smtClean="0"/>
            <a:t>petrol</a:t>
          </a:r>
          <a:r>
            <a:rPr lang="es-ES" sz="1600" kern="1200" dirty="0" smtClean="0"/>
            <a:t> </a:t>
          </a:r>
          <a:r>
            <a:rPr lang="tr-TR" sz="1600" kern="1200" dirty="0" smtClean="0"/>
            <a:t>boru</a:t>
          </a:r>
          <a:r>
            <a:rPr lang="es-ES" sz="1600" kern="1200" dirty="0" smtClean="0"/>
            <a:t> </a:t>
          </a:r>
          <a:r>
            <a:rPr lang="tr-TR" sz="1600" kern="1200" dirty="0" smtClean="0"/>
            <a:t>hatları</a:t>
          </a:r>
          <a:endParaRPr lang="es-ES" sz="1600" kern="1200" dirty="0"/>
        </a:p>
      </dsp:txBody>
      <dsp:txXfrm>
        <a:off x="1777739" y="1490564"/>
        <a:ext cx="4245491" cy="376995"/>
      </dsp:txXfrm>
    </dsp:sp>
    <dsp:sp modelId="{AC46E138-B14F-4FE9-81EE-B86F52B9AA07}">
      <dsp:nvSpPr>
        <dsp:cNvPr id="0" name=""/>
        <dsp:cNvSpPr/>
      </dsp:nvSpPr>
      <dsp:spPr>
        <a:xfrm>
          <a:off x="1757344" y="1908843"/>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tr-TR" sz="1600" kern="1200" dirty="0" smtClean="0"/>
            <a:t>Petrokimya endüstrisi</a:t>
          </a:r>
          <a:endParaRPr lang="tr-TR" sz="1600" kern="1200" dirty="0"/>
        </a:p>
      </dsp:txBody>
      <dsp:txXfrm>
        <a:off x="1777739" y="1929238"/>
        <a:ext cx="4245491" cy="376995"/>
      </dsp:txXfrm>
    </dsp:sp>
    <dsp:sp modelId="{CD4C3076-C95F-43A9-9FCD-1123768EC023}">
      <dsp:nvSpPr>
        <dsp:cNvPr id="0" name=""/>
        <dsp:cNvSpPr/>
      </dsp:nvSpPr>
      <dsp:spPr>
        <a:xfrm>
          <a:off x="1757344" y="2347517"/>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tr-TR" sz="1600" kern="1200" dirty="0" smtClean="0"/>
            <a:t>Demir-çelik endüstrisi</a:t>
          </a:r>
          <a:endParaRPr lang="tr-TR" sz="1600" kern="1200" dirty="0"/>
        </a:p>
      </dsp:txBody>
      <dsp:txXfrm>
        <a:off x="1777739" y="2367912"/>
        <a:ext cx="4245491" cy="376995"/>
      </dsp:txXfrm>
    </dsp:sp>
    <dsp:sp modelId="{D1D9EF6A-0938-406B-A9D7-53D7AF09E3E4}">
      <dsp:nvSpPr>
        <dsp:cNvPr id="0" name=""/>
        <dsp:cNvSpPr/>
      </dsp:nvSpPr>
      <dsp:spPr>
        <a:xfrm>
          <a:off x="1757344" y="2786192"/>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nn-NO" sz="1600" kern="1200" dirty="0" smtClean="0"/>
            <a:t>Elektrik üretim ve iletim sistemleri</a:t>
          </a:r>
          <a:endParaRPr lang="tr-TR" sz="1600" kern="1200" dirty="0"/>
        </a:p>
      </dsp:txBody>
      <dsp:txXfrm>
        <a:off x="1777739" y="2806587"/>
        <a:ext cx="4245491" cy="376995"/>
      </dsp:txXfrm>
    </dsp:sp>
    <dsp:sp modelId="{4D4FD1CE-6B9E-42C4-AE27-41D8B59E6751}">
      <dsp:nvSpPr>
        <dsp:cNvPr id="0" name=""/>
        <dsp:cNvSpPr/>
      </dsp:nvSpPr>
      <dsp:spPr>
        <a:xfrm>
          <a:off x="1757344" y="3224866"/>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tr-TR" sz="1600" kern="1200" dirty="0" smtClean="0"/>
            <a:t>Elektrik dağıtım tesisleri</a:t>
          </a:r>
          <a:endParaRPr lang="tr-TR" sz="1600" kern="1200" dirty="0"/>
        </a:p>
      </dsp:txBody>
      <dsp:txXfrm>
        <a:off x="1777739" y="3245261"/>
        <a:ext cx="4245491" cy="376995"/>
      </dsp:txXfrm>
    </dsp:sp>
    <dsp:sp modelId="{7C4F92D5-0C57-45AA-939D-8093CFCEF6E6}">
      <dsp:nvSpPr>
        <dsp:cNvPr id="0" name=""/>
        <dsp:cNvSpPr/>
      </dsp:nvSpPr>
      <dsp:spPr>
        <a:xfrm>
          <a:off x="1757344" y="3663540"/>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s-ES" sz="1500" kern="1200" dirty="0" smtClean="0"/>
            <a:t>Su </a:t>
          </a:r>
          <a:r>
            <a:rPr lang="tr-TR" sz="1500" kern="1200" dirty="0" smtClean="0"/>
            <a:t>toplama</a:t>
          </a:r>
          <a:r>
            <a:rPr lang="es-ES" sz="1500" kern="1200" dirty="0" smtClean="0"/>
            <a:t>, a</a:t>
          </a:r>
          <a:r>
            <a:rPr lang="tr-TR" sz="1500" kern="1200" dirty="0" smtClean="0"/>
            <a:t>rıtma</a:t>
          </a:r>
          <a:r>
            <a:rPr lang="es-ES" sz="1500" kern="1200" dirty="0" smtClean="0"/>
            <a:t> ve </a:t>
          </a:r>
          <a:r>
            <a:rPr lang="tr-TR" sz="1500" kern="1200" dirty="0" smtClean="0"/>
            <a:t>dağıtım</a:t>
          </a:r>
          <a:r>
            <a:rPr lang="es-ES" sz="1500" kern="1200" dirty="0" smtClean="0"/>
            <a:t> t</a:t>
          </a:r>
          <a:r>
            <a:rPr lang="tr-TR" sz="1500" kern="1200" dirty="0" smtClean="0"/>
            <a:t>es</a:t>
          </a:r>
          <a:r>
            <a:rPr lang="es-ES" sz="1500" kern="1200" dirty="0" smtClean="0"/>
            <a:t>i</a:t>
          </a:r>
          <a:r>
            <a:rPr lang="tr-TR" sz="1500" kern="1200" dirty="0" smtClean="0"/>
            <a:t>sleri</a:t>
          </a:r>
          <a:endParaRPr lang="es-ES" sz="1500" kern="1200" dirty="0"/>
        </a:p>
      </dsp:txBody>
      <dsp:txXfrm>
        <a:off x="1777739" y="3683935"/>
        <a:ext cx="4245491" cy="376995"/>
      </dsp:txXfrm>
    </dsp:sp>
    <dsp:sp modelId="{D83B1E3F-88CD-4DE3-A580-2A6681B9B1C8}">
      <dsp:nvSpPr>
        <dsp:cNvPr id="0" name=""/>
        <dsp:cNvSpPr/>
      </dsp:nvSpPr>
      <dsp:spPr>
        <a:xfrm>
          <a:off x="1757344" y="4102214"/>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dirty="0" smtClean="0"/>
            <a:t>Hava kirliliği kontrolü</a:t>
          </a:r>
          <a:endParaRPr lang="tr-TR" sz="1500" kern="1200" dirty="0"/>
        </a:p>
      </dsp:txBody>
      <dsp:txXfrm>
        <a:off x="1777739" y="4122609"/>
        <a:ext cx="4245491" cy="376995"/>
      </dsp:txXfrm>
    </dsp:sp>
    <dsp:sp modelId="{6B52BFD1-1097-43A1-ACF1-761C267B1B6F}">
      <dsp:nvSpPr>
        <dsp:cNvPr id="0" name=""/>
        <dsp:cNvSpPr/>
      </dsp:nvSpPr>
      <dsp:spPr>
        <a:xfrm>
          <a:off x="1757344" y="4540889"/>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dirty="0" smtClean="0"/>
            <a:t>Otomotiv endüstrisi</a:t>
          </a:r>
          <a:endParaRPr lang="tr-TR" sz="1500" kern="1200" dirty="0"/>
        </a:p>
      </dsp:txBody>
      <dsp:txXfrm>
        <a:off x="1777739" y="4561284"/>
        <a:ext cx="4245491" cy="376995"/>
      </dsp:txXfrm>
    </dsp:sp>
    <dsp:sp modelId="{30582BC7-8E6B-4CF8-9E62-CAB5F7309639}">
      <dsp:nvSpPr>
        <dsp:cNvPr id="0" name=""/>
        <dsp:cNvSpPr/>
      </dsp:nvSpPr>
      <dsp:spPr>
        <a:xfrm>
          <a:off x="1757344" y="4979563"/>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dirty="0" smtClean="0"/>
            <a:t>Bina otomasyonu</a:t>
          </a:r>
          <a:endParaRPr lang="tr-TR" sz="1500" kern="1200" dirty="0"/>
        </a:p>
      </dsp:txBody>
      <dsp:txXfrm>
        <a:off x="1777739" y="4999958"/>
        <a:ext cx="4245491" cy="376995"/>
      </dsp:txXfrm>
    </dsp:sp>
    <dsp:sp modelId="{5DC95859-69F6-4D8A-8D24-CE1401B66A9B}">
      <dsp:nvSpPr>
        <dsp:cNvPr id="0" name=""/>
        <dsp:cNvSpPr/>
      </dsp:nvSpPr>
      <dsp:spPr>
        <a:xfrm>
          <a:off x="1757344" y="5418237"/>
          <a:ext cx="4286281" cy="4177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tr-TR" sz="1500" kern="1200" dirty="0" smtClean="0"/>
            <a:t>Proses tesisleri </a:t>
          </a:r>
          <a:endParaRPr lang="tr-TR" sz="1500" b="1" kern="1200" dirty="0"/>
        </a:p>
      </dsp:txBody>
      <dsp:txXfrm>
        <a:off x="1777739" y="5438632"/>
        <a:ext cx="4245491" cy="376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76C44-4D26-4678-B447-75AF9B1B3CCA}">
      <dsp:nvSpPr>
        <dsp:cNvPr id="0" name=""/>
        <dsp:cNvSpPr/>
      </dsp:nvSpPr>
      <dsp:spPr>
        <a:xfrm>
          <a:off x="1923252" y="-333407"/>
          <a:ext cx="3773494" cy="3724698"/>
        </a:xfrm>
        <a:prstGeom prst="ellipse">
          <a:avLst/>
        </a:prstGeom>
        <a:solidFill>
          <a:schemeClr val="accent1">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tr-TR" sz="1600" kern="1200" dirty="0" smtClean="0">
              <a:hlinkClick xmlns:r="http://schemas.openxmlformats.org/officeDocument/2006/relationships" r:id="rId1"/>
            </a:rPr>
            <a:t>http://www.sc.com.tr</a:t>
          </a:r>
          <a:endParaRPr lang="tr-TR" sz="1600" kern="1200" dirty="0"/>
        </a:p>
      </dsp:txBody>
      <dsp:txXfrm>
        <a:off x="2426385" y="318415"/>
        <a:ext cx="2767229" cy="1676114"/>
      </dsp:txXfrm>
    </dsp:sp>
    <dsp:sp modelId="{BE97C6CA-9C9F-4B28-875E-05114AB1D661}">
      <dsp:nvSpPr>
        <dsp:cNvPr id="0" name=""/>
        <dsp:cNvSpPr/>
      </dsp:nvSpPr>
      <dsp:spPr>
        <a:xfrm>
          <a:off x="2929380" y="1409308"/>
          <a:ext cx="3773494" cy="3724698"/>
        </a:xfrm>
        <a:prstGeom prst="ellipse">
          <a:avLst/>
        </a:prstGeom>
        <a:solidFill>
          <a:schemeClr val="accent1">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tr-TR" sz="1600" kern="1200" dirty="0" smtClean="0">
              <a:hlinkClick xmlns:r="http://schemas.openxmlformats.org/officeDocument/2006/relationships" r:id="rId2"/>
            </a:rPr>
            <a:t>http://tr.wikipedia.org</a:t>
          </a:r>
          <a:endParaRPr lang="tr-TR" sz="1600" kern="1200" dirty="0"/>
        </a:p>
      </dsp:txBody>
      <dsp:txXfrm>
        <a:off x="4083440" y="2371522"/>
        <a:ext cx="2264096" cy="2048584"/>
      </dsp:txXfrm>
    </dsp:sp>
    <dsp:sp modelId="{F7184398-7059-45DD-9616-441B2C9DC09C}">
      <dsp:nvSpPr>
        <dsp:cNvPr id="0" name=""/>
        <dsp:cNvSpPr/>
      </dsp:nvSpPr>
      <dsp:spPr>
        <a:xfrm>
          <a:off x="917124" y="1409308"/>
          <a:ext cx="3773494" cy="3724698"/>
        </a:xfrm>
        <a:prstGeom prst="ellipse">
          <a:avLst/>
        </a:prstGeom>
        <a:solidFill>
          <a:schemeClr val="accent1">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tr-TR" sz="1600" kern="1200" dirty="0" smtClean="0">
              <a:hlinkClick xmlns:r="http://schemas.openxmlformats.org/officeDocument/2006/relationships" r:id="rId3"/>
            </a:rPr>
            <a:t>http://www.winlog.net</a:t>
          </a:r>
          <a:endParaRPr lang="tr-TR" sz="1600" kern="1200" dirty="0"/>
        </a:p>
      </dsp:txBody>
      <dsp:txXfrm>
        <a:off x="1272462" y="2371522"/>
        <a:ext cx="2264096" cy="20485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336F0E-F079-4C7D-B96B-9CB952222CB2}" type="datetimeFigureOut">
              <a:rPr lang="tr-TR" smtClean="0"/>
              <a:pPr/>
              <a:t>16.5.2016</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5CDA3-089C-4C28-826C-4441672A6B01}" type="slidenum">
              <a:rPr lang="tr-TR" smtClean="0"/>
              <a:pPr/>
              <a:t>‹#›</a:t>
            </a:fld>
            <a:endParaRPr lang="tr-TR"/>
          </a:p>
        </p:txBody>
      </p:sp>
    </p:spTree>
    <p:extLst>
      <p:ext uri="{BB962C8B-B14F-4D97-AF65-F5344CB8AC3E}">
        <p14:creationId xmlns:p14="http://schemas.microsoft.com/office/powerpoint/2010/main" val="50083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20</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22</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23</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24</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25</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26</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27</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28</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29</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30</a:t>
            </a:fld>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31</a:t>
            </a:fld>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32</a:t>
            </a:fld>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33</a:t>
            </a:fld>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34</a:t>
            </a:fld>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35</a:t>
            </a:fld>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36</a:t>
            </a:fld>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37</a:t>
            </a:fld>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38</a:t>
            </a:fld>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39</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a:t>
            </a:fld>
            <a:endParaRPr lang="tr-T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40</a:t>
            </a:fld>
            <a:endParaRPr lang="tr-T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41</a:t>
            </a:fld>
            <a:endParaRPr lang="tr-T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42</a:t>
            </a:fld>
            <a:endParaRPr lang="tr-T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43</a:t>
            </a:fld>
            <a:endParaRPr lang="tr-T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44</a:t>
            </a:fld>
            <a:endParaRPr lang="tr-T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45</a:t>
            </a:fld>
            <a:endParaRPr lang="tr-T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46</a:t>
            </a:fld>
            <a:endParaRPr lang="tr-T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47</a:t>
            </a:fld>
            <a:endParaRPr lang="tr-T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48</a:t>
            </a:fld>
            <a:endParaRPr lang="tr-T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49</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5</a:t>
            </a:fld>
            <a:endParaRPr lang="tr-T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50</a:t>
            </a:fld>
            <a:endParaRPr lang="tr-T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51</a:t>
            </a:fld>
            <a:endParaRPr lang="tr-T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52</a:t>
            </a:fld>
            <a:endParaRPr lang="tr-T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53</a:t>
            </a:fld>
            <a:endParaRPr lang="tr-T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54</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8F5CDA3-089C-4C28-826C-4441672A6B01}"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B11C77B5-CDA0-4ECB-97B9-661C85CF531D}" type="datetime1">
              <a:rPr lang="tr-TR" smtClean="0"/>
              <a:pPr/>
              <a:t>16.5.2016</a:t>
            </a:fld>
            <a:endParaRPr lang="tr-TR"/>
          </a:p>
        </p:txBody>
      </p:sp>
      <p:sp>
        <p:nvSpPr>
          <p:cNvPr id="5" name="Footer Placeholder 4"/>
          <p:cNvSpPr>
            <a:spLocks noGrp="1"/>
          </p:cNvSpPr>
          <p:nvPr>
            <p:ph type="ftr" sz="quarter" idx="11"/>
          </p:nvPr>
        </p:nvSpPr>
        <p:spPr/>
        <p:txBody>
          <a:bodyPr/>
          <a:lstStyle/>
          <a:p>
            <a:r>
              <a:rPr lang="tr-TR" smtClean="0"/>
              <a:t>Sakarya Üniversitesi-Bilgisayar Mühendisliği</a:t>
            </a:r>
            <a:endParaRPr lang="tr-TR"/>
          </a:p>
        </p:txBody>
      </p:sp>
      <p:sp>
        <p:nvSpPr>
          <p:cNvPr id="6" name="Slide Number Placeholder 5"/>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11C77B5-CDA0-4ECB-97B9-661C85CF531D}" type="datetime1">
              <a:rPr lang="tr-TR" smtClean="0"/>
              <a:pPr/>
              <a:t>16.5.2016</a:t>
            </a:fld>
            <a:endParaRPr lang="tr-TR"/>
          </a:p>
        </p:txBody>
      </p:sp>
      <p:sp>
        <p:nvSpPr>
          <p:cNvPr id="5" name="Footer Placeholder 4"/>
          <p:cNvSpPr>
            <a:spLocks noGrp="1"/>
          </p:cNvSpPr>
          <p:nvPr>
            <p:ph type="ftr" sz="quarter" idx="11"/>
          </p:nvPr>
        </p:nvSpPr>
        <p:spPr/>
        <p:txBody>
          <a:bodyPr/>
          <a:lstStyle/>
          <a:p>
            <a:r>
              <a:rPr lang="tr-TR" smtClean="0"/>
              <a:t>Sakarya Üniversitesi-Bilgisayar Mühendisliği</a:t>
            </a:r>
            <a:endParaRPr lang="tr-TR"/>
          </a:p>
        </p:txBody>
      </p:sp>
      <p:sp>
        <p:nvSpPr>
          <p:cNvPr id="6" name="Slide Number Placeholder 5"/>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11C77B5-CDA0-4ECB-97B9-661C85CF531D}" type="datetime1">
              <a:rPr lang="tr-TR" smtClean="0"/>
              <a:pPr/>
              <a:t>16.5.2016</a:t>
            </a:fld>
            <a:endParaRPr lang="tr-TR"/>
          </a:p>
        </p:txBody>
      </p:sp>
      <p:sp>
        <p:nvSpPr>
          <p:cNvPr id="5" name="Footer Placeholder 4"/>
          <p:cNvSpPr>
            <a:spLocks noGrp="1"/>
          </p:cNvSpPr>
          <p:nvPr>
            <p:ph type="ftr" sz="quarter" idx="11"/>
          </p:nvPr>
        </p:nvSpPr>
        <p:spPr/>
        <p:txBody>
          <a:bodyPr/>
          <a:lstStyle/>
          <a:p>
            <a:r>
              <a:rPr lang="tr-TR" smtClean="0"/>
              <a:t>Sakarya Üniversitesi-Bilgisayar Mühendisliği</a:t>
            </a:r>
            <a:endParaRPr lang="tr-TR"/>
          </a:p>
        </p:txBody>
      </p:sp>
      <p:sp>
        <p:nvSpPr>
          <p:cNvPr id="6" name="Slide Number Placeholder 5"/>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11C77B5-CDA0-4ECB-97B9-661C85CF531D}" type="datetime1">
              <a:rPr lang="tr-TR" smtClean="0"/>
              <a:pPr/>
              <a:t>16.5.2016</a:t>
            </a:fld>
            <a:endParaRPr lang="tr-TR"/>
          </a:p>
        </p:txBody>
      </p:sp>
      <p:sp>
        <p:nvSpPr>
          <p:cNvPr id="5" name="Footer Placeholder 4"/>
          <p:cNvSpPr>
            <a:spLocks noGrp="1"/>
          </p:cNvSpPr>
          <p:nvPr>
            <p:ph type="ftr" sz="quarter" idx="11"/>
          </p:nvPr>
        </p:nvSpPr>
        <p:spPr/>
        <p:txBody>
          <a:bodyPr/>
          <a:lstStyle/>
          <a:p>
            <a:r>
              <a:rPr lang="tr-TR" smtClean="0"/>
              <a:t>Sakarya Üniversitesi-Bilgisayar Mühendisliği</a:t>
            </a:r>
            <a:endParaRPr lang="tr-TR"/>
          </a:p>
        </p:txBody>
      </p:sp>
      <p:sp>
        <p:nvSpPr>
          <p:cNvPr id="6" name="Slide Number Placeholder 5"/>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11C77B5-CDA0-4ECB-97B9-661C85CF531D}" type="datetime1">
              <a:rPr lang="tr-TR" smtClean="0"/>
              <a:pPr/>
              <a:t>16.5.2016</a:t>
            </a:fld>
            <a:endParaRPr lang="tr-TR"/>
          </a:p>
        </p:txBody>
      </p:sp>
      <p:sp>
        <p:nvSpPr>
          <p:cNvPr id="5" name="Footer Placeholder 4"/>
          <p:cNvSpPr>
            <a:spLocks noGrp="1"/>
          </p:cNvSpPr>
          <p:nvPr>
            <p:ph type="ftr" sz="quarter" idx="11"/>
          </p:nvPr>
        </p:nvSpPr>
        <p:spPr/>
        <p:txBody>
          <a:bodyPr/>
          <a:lstStyle/>
          <a:p>
            <a:r>
              <a:rPr lang="tr-TR" smtClean="0"/>
              <a:t>Sakarya Üniversitesi-Bilgisayar Mühendisliği</a:t>
            </a:r>
            <a:endParaRPr lang="tr-TR"/>
          </a:p>
        </p:txBody>
      </p:sp>
      <p:sp>
        <p:nvSpPr>
          <p:cNvPr id="6" name="Slide Number Placeholder 5"/>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11C77B5-CDA0-4ECB-97B9-661C85CF531D}" type="datetime1">
              <a:rPr lang="tr-TR" smtClean="0"/>
              <a:pPr/>
              <a:t>16.5.2016</a:t>
            </a:fld>
            <a:endParaRPr lang="tr-TR"/>
          </a:p>
        </p:txBody>
      </p:sp>
      <p:sp>
        <p:nvSpPr>
          <p:cNvPr id="6" name="Footer Placeholder 5"/>
          <p:cNvSpPr>
            <a:spLocks noGrp="1"/>
          </p:cNvSpPr>
          <p:nvPr>
            <p:ph type="ftr" sz="quarter" idx="11"/>
          </p:nvPr>
        </p:nvSpPr>
        <p:spPr/>
        <p:txBody>
          <a:bodyPr/>
          <a:lstStyle/>
          <a:p>
            <a:r>
              <a:rPr lang="tr-TR" smtClean="0"/>
              <a:t>Sakarya Üniversitesi-Bilgisayar Mühendisliği</a:t>
            </a:r>
            <a:endParaRPr lang="tr-TR"/>
          </a:p>
        </p:txBody>
      </p:sp>
      <p:sp>
        <p:nvSpPr>
          <p:cNvPr id="7" name="Slide Number Placeholder 6"/>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B11C77B5-CDA0-4ECB-97B9-661C85CF531D}" type="datetime1">
              <a:rPr lang="tr-TR" smtClean="0"/>
              <a:pPr/>
              <a:t>16.5.2016</a:t>
            </a:fld>
            <a:endParaRPr lang="tr-TR"/>
          </a:p>
        </p:txBody>
      </p:sp>
      <p:sp>
        <p:nvSpPr>
          <p:cNvPr id="8" name="Footer Placeholder 7"/>
          <p:cNvSpPr>
            <a:spLocks noGrp="1"/>
          </p:cNvSpPr>
          <p:nvPr>
            <p:ph type="ftr" sz="quarter" idx="11"/>
          </p:nvPr>
        </p:nvSpPr>
        <p:spPr/>
        <p:txBody>
          <a:bodyPr/>
          <a:lstStyle/>
          <a:p>
            <a:r>
              <a:rPr lang="tr-TR" smtClean="0"/>
              <a:t>Sakarya Üniversitesi-Bilgisayar Mühendisliği</a:t>
            </a:r>
            <a:endParaRPr lang="tr-TR"/>
          </a:p>
        </p:txBody>
      </p:sp>
      <p:sp>
        <p:nvSpPr>
          <p:cNvPr id="9" name="Slide Number Placeholder 8"/>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B11C77B5-CDA0-4ECB-97B9-661C85CF531D}" type="datetime1">
              <a:rPr lang="tr-TR" smtClean="0"/>
              <a:pPr/>
              <a:t>16.5.2016</a:t>
            </a:fld>
            <a:endParaRPr lang="tr-TR"/>
          </a:p>
        </p:txBody>
      </p:sp>
      <p:sp>
        <p:nvSpPr>
          <p:cNvPr id="4" name="Footer Placeholder 3"/>
          <p:cNvSpPr>
            <a:spLocks noGrp="1"/>
          </p:cNvSpPr>
          <p:nvPr>
            <p:ph type="ftr" sz="quarter" idx="11"/>
          </p:nvPr>
        </p:nvSpPr>
        <p:spPr/>
        <p:txBody>
          <a:bodyPr/>
          <a:lstStyle/>
          <a:p>
            <a:r>
              <a:rPr lang="tr-TR" smtClean="0"/>
              <a:t>Sakarya Üniversitesi-Bilgisayar Mühendisliği</a:t>
            </a:r>
            <a:endParaRPr lang="tr-TR"/>
          </a:p>
        </p:txBody>
      </p:sp>
      <p:sp>
        <p:nvSpPr>
          <p:cNvPr id="5" name="Slide Number Placeholder 4"/>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C77B5-CDA0-4ECB-97B9-661C85CF531D}" type="datetime1">
              <a:rPr lang="tr-TR" smtClean="0"/>
              <a:pPr/>
              <a:t>16.5.2016</a:t>
            </a:fld>
            <a:endParaRPr lang="tr-TR"/>
          </a:p>
        </p:txBody>
      </p:sp>
      <p:sp>
        <p:nvSpPr>
          <p:cNvPr id="3" name="Footer Placeholder 2"/>
          <p:cNvSpPr>
            <a:spLocks noGrp="1"/>
          </p:cNvSpPr>
          <p:nvPr>
            <p:ph type="ftr" sz="quarter" idx="11"/>
          </p:nvPr>
        </p:nvSpPr>
        <p:spPr/>
        <p:txBody>
          <a:bodyPr/>
          <a:lstStyle/>
          <a:p>
            <a:r>
              <a:rPr lang="tr-TR" smtClean="0"/>
              <a:t>Sakarya Üniversitesi-Bilgisayar Mühendisliği</a:t>
            </a:r>
            <a:endParaRPr lang="tr-TR"/>
          </a:p>
        </p:txBody>
      </p:sp>
      <p:sp>
        <p:nvSpPr>
          <p:cNvPr id="4" name="Slide Number Placeholder 3"/>
          <p:cNvSpPr>
            <a:spLocks noGrp="1"/>
          </p:cNvSpPr>
          <p:nvPr>
            <p:ph type="sldNum" sz="quarter" idx="12"/>
          </p:nvPr>
        </p:nvSpPr>
        <p:spPr/>
        <p:txBody>
          <a:bodyPr/>
          <a:lstStyle/>
          <a:p>
            <a:fld id="{0378BFAF-9500-4976-801F-D8D20719D33A}" type="slidenum">
              <a:rPr lang="tr-TR" smtClean="0"/>
              <a:pPr/>
              <a:t>‹#›</a:t>
            </a:fld>
            <a:endParaRPr lang="tr-TR"/>
          </a:p>
        </p:txBody>
      </p:sp>
    </p:spTree>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11C77B5-CDA0-4ECB-97B9-661C85CF531D}" type="datetime1">
              <a:rPr lang="tr-TR" smtClean="0"/>
              <a:pPr/>
              <a:t>16.5.2016</a:t>
            </a:fld>
            <a:endParaRPr lang="tr-TR"/>
          </a:p>
        </p:txBody>
      </p:sp>
      <p:sp>
        <p:nvSpPr>
          <p:cNvPr id="6" name="Footer Placeholder 5"/>
          <p:cNvSpPr>
            <a:spLocks noGrp="1"/>
          </p:cNvSpPr>
          <p:nvPr>
            <p:ph type="ftr" sz="quarter" idx="11"/>
          </p:nvPr>
        </p:nvSpPr>
        <p:spPr/>
        <p:txBody>
          <a:bodyPr/>
          <a:lstStyle/>
          <a:p>
            <a:r>
              <a:rPr lang="tr-TR" smtClean="0"/>
              <a:t>Sakarya Üniversitesi-Bilgisayar Mühendisliği</a:t>
            </a:r>
            <a:endParaRPr lang="tr-TR"/>
          </a:p>
        </p:txBody>
      </p:sp>
      <p:sp>
        <p:nvSpPr>
          <p:cNvPr id="7" name="Slide Number Placeholder 6"/>
          <p:cNvSpPr>
            <a:spLocks noGrp="1"/>
          </p:cNvSpPr>
          <p:nvPr>
            <p:ph type="sldNum" sz="quarter" idx="12"/>
          </p:nvPr>
        </p:nvSpPr>
        <p:spPr/>
        <p:txBody>
          <a:bodyPr/>
          <a:lstStyle/>
          <a:p>
            <a:fld id="{0378BFAF-9500-4976-801F-D8D20719D33A}" type="slidenum">
              <a:rPr lang="tr-TR" smtClean="0"/>
              <a:pPr/>
              <a:t>‹#›</a:t>
            </a:fld>
            <a:endParaRPr lang="tr-TR"/>
          </a:p>
        </p:txBody>
      </p:sp>
      <p:sp>
        <p:nvSpPr>
          <p:cNvPr id="9" name="Content Placeholder 8"/>
          <p:cNvSpPr>
            <a:spLocks noGrp="1"/>
          </p:cNvSpPr>
          <p:nvPr>
            <p:ph sz="quarter" idx="13"/>
          </p:nvPr>
        </p:nvSpPr>
        <p:spPr>
          <a:xfrm>
            <a:off x="304800" y="381000"/>
            <a:ext cx="7772400" cy="494284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tr-TR" smtClean="0"/>
              <a:t>Asıl başlık stili için tıklatın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 name="Date Placeholder 7"/>
          <p:cNvSpPr>
            <a:spLocks noGrp="1"/>
          </p:cNvSpPr>
          <p:nvPr>
            <p:ph type="dt" sz="half" idx="10"/>
          </p:nvPr>
        </p:nvSpPr>
        <p:spPr/>
        <p:txBody>
          <a:bodyPr/>
          <a:lstStyle/>
          <a:p>
            <a:fld id="{B11C77B5-CDA0-4ECB-97B9-661C85CF531D}" type="datetime1">
              <a:rPr lang="tr-TR" smtClean="0"/>
              <a:pPr/>
              <a:t>16.5.2016</a:t>
            </a:fld>
            <a:endParaRPr lang="tr-TR"/>
          </a:p>
        </p:txBody>
      </p:sp>
      <p:sp>
        <p:nvSpPr>
          <p:cNvPr id="9" name="Slide Number Placeholder 8"/>
          <p:cNvSpPr>
            <a:spLocks noGrp="1"/>
          </p:cNvSpPr>
          <p:nvPr>
            <p:ph type="sldNum" sz="quarter" idx="11"/>
          </p:nvPr>
        </p:nvSpPr>
        <p:spPr/>
        <p:txBody>
          <a:bodyPr/>
          <a:lstStyle/>
          <a:p>
            <a:fld id="{0378BFAF-9500-4976-801F-D8D20719D33A}" type="slidenum">
              <a:rPr lang="tr-TR" smtClean="0"/>
              <a:pPr/>
              <a:t>‹#›</a:t>
            </a:fld>
            <a:endParaRPr lang="tr-TR"/>
          </a:p>
        </p:txBody>
      </p:sp>
      <p:sp>
        <p:nvSpPr>
          <p:cNvPr id="10" name="Footer Placeholder 9"/>
          <p:cNvSpPr>
            <a:spLocks noGrp="1"/>
          </p:cNvSpPr>
          <p:nvPr>
            <p:ph type="ftr" sz="quarter" idx="12"/>
          </p:nvPr>
        </p:nvSpPr>
        <p:spPr/>
        <p:txBody>
          <a:bodyPr/>
          <a:lstStyle/>
          <a:p>
            <a:r>
              <a:rPr lang="tr-TR" smtClean="0"/>
              <a:t>Sakarya Üniversitesi-Bilgisayar Mühendisliği</a:t>
            </a:r>
            <a:endParaRPr lang="tr-TR"/>
          </a:p>
        </p:txBody>
      </p:sp>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78BFAF-9500-4976-801F-D8D20719D33A}" type="slidenum">
              <a:rPr lang="tr-TR" smtClean="0"/>
              <a:pPr/>
              <a:t>‹#›</a:t>
            </a:fld>
            <a:endParaRPr lang="tr-T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tr-TR" smtClean="0"/>
              <a:t>Sakarya Üniversitesi-Bilgisayar Mühendisliği</a:t>
            </a:r>
            <a:endParaRPr lang="tr-T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11C77B5-CDA0-4ECB-97B9-661C85CF531D}" type="datetime1">
              <a:rPr lang="tr-TR" smtClean="0"/>
              <a:pPr/>
              <a:t>16.5.2016</a:t>
            </a:fld>
            <a:endParaRPr lang="tr-T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wheel spokes="3"/>
  </p:transition>
  <p:timing>
    <p:tnLst>
      <p:par>
        <p:cTn id="1" dur="indefinite" restart="never" nodeType="tmRoot"/>
      </p:par>
    </p:tnLst>
  </p:timing>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tribotecna.com/Monitoring%20Winlog.ht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219200"/>
            <a:ext cx="7772400" cy="2395549"/>
          </a:xfrm>
          <a:effectLst>
            <a:outerShdw blurRad="40000" dist="20000" dir="5400000" rotWithShape="0">
              <a:srgbClr val="000000">
                <a:alpha val="38000"/>
              </a:srgbClr>
            </a:outerShdw>
            <a:reflection blurRad="6350" stA="52000" endA="300" endPos="35000" dir="5400000" sy="-100000" algn="bl" rotWithShape="0"/>
          </a:effectLst>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tr-TR"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Verdana" pitchFamily="34" charset="0"/>
              </a:rPr>
              <a:t>Scada</a:t>
            </a:r>
            <a:r>
              <a:rPr lang="tr-TR"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Verdana" pitchFamily="34" charset="0"/>
              </a:rPr>
              <a:t> </a:t>
            </a:r>
            <a:r>
              <a:rPr lang="tr-TR"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Verdana" pitchFamily="34" charset="0"/>
              </a:rPr>
              <a:t>sİstemler</a:t>
            </a:r>
            <a:endParaRPr lang="tr-TR"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Verdana" pitchFamily="34" charset="0"/>
            </a:endParaRPr>
          </a:p>
        </p:txBody>
      </p:sp>
    </p:spTree>
  </p:cSld>
  <p:clrMapOvr>
    <a:masterClrMapping/>
  </p:clrMapOvr>
  <p:transition>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857256"/>
          </a:xfrm>
        </p:spPr>
        <p:txBody>
          <a:bodyPr>
            <a:normAutofit/>
          </a:bodyPr>
          <a:lstStyle/>
          <a:p>
            <a:r>
              <a:rPr lang="tr-TR" sz="3200" b="1" dirty="0"/>
              <a:t>İşletme Kaynak Yönetimi Katmanı</a:t>
            </a:r>
            <a:endParaRPr lang="tr-TR" sz="3200" b="1" dirty="0">
              <a:latin typeface="Verdana" pitchFamily="34" charset="0"/>
            </a:endParaRPr>
          </a:p>
        </p:txBody>
      </p:sp>
      <p:sp>
        <p:nvSpPr>
          <p:cNvPr id="3" name="Content Placeholder 2"/>
          <p:cNvSpPr>
            <a:spLocks noGrp="1"/>
          </p:cNvSpPr>
          <p:nvPr>
            <p:ph idx="1"/>
          </p:nvPr>
        </p:nvSpPr>
        <p:spPr>
          <a:xfrm>
            <a:off x="457200" y="1857364"/>
            <a:ext cx="8229600" cy="4357717"/>
          </a:xfrm>
        </p:spPr>
        <p:txBody>
          <a:bodyPr lIns="720000">
            <a:normAutofit/>
          </a:bodyPr>
          <a:lstStyle/>
          <a:p>
            <a:pPr>
              <a:buNone/>
            </a:pPr>
            <a:r>
              <a:rPr lang="tr-TR" sz="2000" dirty="0"/>
              <a:t>İşletmenin üretim için gerekli kaynaklarının planlandığı bu</a:t>
            </a:r>
          </a:p>
          <a:p>
            <a:pPr>
              <a:buNone/>
            </a:pPr>
            <a:r>
              <a:rPr lang="tr-TR" sz="2000" dirty="0"/>
              <a:t>katmanda üretim ve hizmet politikalarını destekleyecek kararlar</a:t>
            </a:r>
          </a:p>
          <a:p>
            <a:pPr>
              <a:buNone/>
            </a:pPr>
            <a:r>
              <a:rPr lang="tr-TR" sz="2000" dirty="0"/>
              <a:t>alınır ve uygulanır. Hizmet ve üretim yönetimi departmanları</a:t>
            </a:r>
          </a:p>
          <a:p>
            <a:pPr>
              <a:buNone/>
            </a:pPr>
            <a:r>
              <a:rPr lang="tr-TR" sz="2000" dirty="0"/>
              <a:t>ile diğer departmanlar arasındaki işbirliği gerçekleştirilir.</a:t>
            </a:r>
          </a:p>
          <a:p>
            <a:pPr>
              <a:buNone/>
            </a:pPr>
            <a:r>
              <a:rPr lang="tr-TR" sz="2000" dirty="0"/>
              <a:t>Bu katman organizasyon piramidinin zirvesini oluşturur.</a:t>
            </a:r>
          </a:p>
          <a:p>
            <a:pPr>
              <a:buNone/>
            </a:pPr>
            <a:r>
              <a:rPr lang="tr-TR" sz="2000" dirty="0"/>
              <a:t>Burada “İşletme Kaynakları Planlaması” yazılımları bu düzeydeki</a:t>
            </a:r>
          </a:p>
          <a:p>
            <a:pPr>
              <a:buNone/>
            </a:pPr>
            <a:r>
              <a:rPr lang="tr-TR" sz="2000" dirty="0"/>
              <a:t>yönetim fonksiyonlarını desteklemek amacıyla kullanılır.</a:t>
            </a:r>
          </a:p>
          <a:p>
            <a:pPr>
              <a:buNone/>
            </a:pPr>
            <a:r>
              <a:rPr lang="tr-TR" sz="2000" dirty="0"/>
              <a:t>Entegre bir SCADA kontrol sisteminin bu katmanında en</a:t>
            </a:r>
          </a:p>
          <a:p>
            <a:pPr>
              <a:buNone/>
            </a:pPr>
            <a:r>
              <a:rPr lang="tr-TR" sz="2000" dirty="0"/>
              <a:t>alt katmandan gelen veriler değerlendirilerek işletmelerin</a:t>
            </a:r>
          </a:p>
          <a:p>
            <a:pPr>
              <a:buNone/>
            </a:pPr>
            <a:r>
              <a:rPr lang="tr-TR" sz="2000" dirty="0"/>
              <a:t>stratejileri geliştirilir, politikalar saptanır ve işletme ile ilgili</a:t>
            </a:r>
          </a:p>
          <a:p>
            <a:pPr>
              <a:buNone/>
            </a:pPr>
            <a:r>
              <a:rPr lang="tr-TR" sz="2000" dirty="0"/>
              <a:t>önemli kararlar alınır.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10</a:t>
            </a:fld>
            <a:endParaRPr lang="tr-TR"/>
          </a:p>
        </p:txBody>
      </p:sp>
    </p:spTree>
  </p:cSld>
  <p:clrMapOvr>
    <a:masterClrMapping/>
  </p:clrMapOvr>
  <p:transition>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1571636"/>
          </a:xfrm>
        </p:spPr>
        <p:txBody>
          <a:bodyPr>
            <a:normAutofit/>
          </a:bodyPr>
          <a:lstStyle/>
          <a:p>
            <a:r>
              <a:rPr lang="tr-TR" sz="3200" b="1" dirty="0"/>
              <a:t>İşletme Yönetim Katmanı</a:t>
            </a:r>
            <a:endParaRPr lang="tr-TR" sz="3200" b="1" dirty="0">
              <a:latin typeface="Verdana" pitchFamily="34" charset="0"/>
            </a:endParaRPr>
          </a:p>
        </p:txBody>
      </p:sp>
      <p:sp>
        <p:nvSpPr>
          <p:cNvPr id="3" name="Content Placeholder 2"/>
          <p:cNvSpPr>
            <a:spLocks noGrp="1"/>
          </p:cNvSpPr>
          <p:nvPr>
            <p:ph idx="1"/>
          </p:nvPr>
        </p:nvSpPr>
        <p:spPr>
          <a:xfrm>
            <a:off x="457200" y="2143116"/>
            <a:ext cx="8229600" cy="3143272"/>
          </a:xfrm>
        </p:spPr>
        <p:txBody>
          <a:bodyPr lIns="720000" anchor="ctr" anchorCtr="0">
            <a:normAutofit/>
          </a:bodyPr>
          <a:lstStyle/>
          <a:p>
            <a:pPr>
              <a:buNone/>
            </a:pPr>
            <a:r>
              <a:rPr lang="tr-TR" sz="2000" dirty="0"/>
              <a:t>İşletmelerde veya tesislerde bulunan bölümler arası işbirliği</a:t>
            </a:r>
          </a:p>
          <a:p>
            <a:pPr>
              <a:buNone/>
            </a:pPr>
            <a:r>
              <a:rPr lang="tr-TR" sz="2000" dirty="0"/>
              <a:t>bu düzeyde sağlanır. İşletme yönetim katmanında bir önceki</a:t>
            </a:r>
          </a:p>
          <a:p>
            <a:pPr>
              <a:buNone/>
            </a:pPr>
            <a:r>
              <a:rPr lang="tr-TR" sz="2000" dirty="0"/>
              <a:t>seviyede saptanmış stratejilere uygun kararlar oluşturulur ve</a:t>
            </a:r>
          </a:p>
          <a:p>
            <a:pPr>
              <a:buNone/>
            </a:pPr>
            <a:r>
              <a:rPr lang="tr-TR" sz="2000" dirty="0"/>
              <a:t>işler sırası ile yürütülür. Bu katman daha çok bir işletme müdürlüğü</a:t>
            </a:r>
          </a:p>
          <a:p>
            <a:pPr>
              <a:buNone/>
            </a:pPr>
            <a:r>
              <a:rPr lang="tr-TR" sz="2000" dirty="0"/>
              <a:t>işlevi üstlenir.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11</a:t>
            </a:fld>
            <a:endParaRPr lang="tr-TR"/>
          </a:p>
        </p:txBody>
      </p:sp>
    </p:spTree>
  </p:cSld>
  <p:clrMapOvr>
    <a:masterClrMapping/>
  </p:clrMapOvr>
  <p:transition>
    <p:wheel spokes="3"/>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1143008"/>
          </a:xfrm>
        </p:spPr>
        <p:txBody>
          <a:bodyPr>
            <a:normAutofit/>
          </a:bodyPr>
          <a:lstStyle/>
          <a:p>
            <a:r>
              <a:rPr lang="tr-TR" sz="3200" b="1" dirty="0"/>
              <a:t>Süreç Denetim Katmanı</a:t>
            </a:r>
            <a:endParaRPr lang="tr-TR" sz="3200" b="1" dirty="0">
              <a:latin typeface="Verdana" pitchFamily="34" charset="0"/>
            </a:endParaRPr>
          </a:p>
        </p:txBody>
      </p:sp>
      <p:sp>
        <p:nvSpPr>
          <p:cNvPr id="3" name="Content Placeholder 2"/>
          <p:cNvSpPr>
            <a:spLocks noGrp="1"/>
          </p:cNvSpPr>
          <p:nvPr>
            <p:ph idx="1"/>
          </p:nvPr>
        </p:nvSpPr>
        <p:spPr>
          <a:xfrm>
            <a:off x="457200" y="2214555"/>
            <a:ext cx="8229600" cy="2928958"/>
          </a:xfrm>
          <a:effectLst>
            <a:outerShdw sx="1000" sy="1000" algn="ctr" rotWithShape="0">
              <a:srgbClr val="000000"/>
            </a:outerShdw>
          </a:effectLst>
        </p:spPr>
        <p:txBody>
          <a:bodyPr lIns="720000" anchor="ctr" anchorCtr="0">
            <a:normAutofit/>
          </a:bodyPr>
          <a:lstStyle/>
          <a:p>
            <a:pPr>
              <a:buNone/>
            </a:pPr>
            <a:r>
              <a:rPr lang="tr-TR" sz="2000" dirty="0"/>
              <a:t>Süreç Denetim Katmanında ise izleme ve veri toplama fonksiyonlarının</a:t>
            </a:r>
          </a:p>
          <a:p>
            <a:pPr>
              <a:buNone/>
            </a:pPr>
            <a:r>
              <a:rPr lang="tr-TR" sz="2000" dirty="0"/>
              <a:t>gerçekleştirilmesiyle tesisler ve makineler arası</a:t>
            </a:r>
          </a:p>
          <a:p>
            <a:pPr>
              <a:buNone/>
            </a:pPr>
            <a:r>
              <a:rPr lang="tr-TR" sz="2000" dirty="0"/>
              <a:t>eşzamanlılık sağlanması amaçlanır. Bu katman genellikle</a:t>
            </a:r>
          </a:p>
          <a:p>
            <a:pPr>
              <a:buNone/>
            </a:pPr>
            <a:r>
              <a:rPr lang="tr-TR" sz="2000" dirty="0"/>
              <a:t>merkezi kontrol odası bünyesinde kontrol cihazları ve SCADA</a:t>
            </a:r>
          </a:p>
          <a:p>
            <a:pPr>
              <a:buNone/>
            </a:pPr>
            <a:r>
              <a:rPr lang="tr-TR" sz="2000" dirty="0"/>
              <a:t>yazılımlarını içerir.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12</a:t>
            </a:fld>
            <a:endParaRPr lang="tr-TR"/>
          </a:p>
        </p:txBody>
      </p:sp>
    </p:spTree>
  </p:cSld>
  <p:clrMapOvr>
    <a:masterClrMapping/>
  </p:clrMapOvr>
  <p:transition>
    <p:wheel spokes="3"/>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1143008"/>
          </a:xfrm>
        </p:spPr>
        <p:txBody>
          <a:bodyPr>
            <a:normAutofit/>
          </a:bodyPr>
          <a:lstStyle/>
          <a:p>
            <a:r>
              <a:rPr lang="tr-TR" sz="3200" b="1" dirty="0"/>
              <a:t>İşletme Kontrol Katmanı</a:t>
            </a:r>
            <a:endParaRPr lang="tr-TR" sz="3200" b="1" dirty="0">
              <a:latin typeface="Verdana" pitchFamily="34" charset="0"/>
            </a:endParaRPr>
          </a:p>
        </p:txBody>
      </p:sp>
      <p:sp>
        <p:nvSpPr>
          <p:cNvPr id="3" name="Content Placeholder 2"/>
          <p:cNvSpPr>
            <a:spLocks noGrp="1"/>
          </p:cNvSpPr>
          <p:nvPr>
            <p:ph idx="1"/>
          </p:nvPr>
        </p:nvSpPr>
        <p:spPr>
          <a:xfrm>
            <a:off x="457200" y="1928802"/>
            <a:ext cx="8229600" cy="4197361"/>
          </a:xfrm>
        </p:spPr>
        <p:txBody>
          <a:bodyPr lIns="720000" anchor="t" anchorCtr="0">
            <a:normAutofit/>
          </a:bodyPr>
          <a:lstStyle/>
          <a:p>
            <a:pPr>
              <a:buNone/>
            </a:pPr>
            <a:r>
              <a:rPr lang="tr-TR" sz="2000" dirty="0"/>
              <a:t>Otomasyon piramidinin sonuncu katmanı, işletmelerin fiziksel</a:t>
            </a:r>
          </a:p>
          <a:p>
            <a:pPr>
              <a:buNone/>
            </a:pPr>
            <a:r>
              <a:rPr lang="tr-TR" sz="2000" dirty="0"/>
              <a:t>kontrollerinin yapıldığı katman olarak tanımlanabilir. Burada</a:t>
            </a:r>
          </a:p>
          <a:p>
            <a:pPr>
              <a:buNone/>
            </a:pPr>
            <a:r>
              <a:rPr lang="tr-TR" sz="2000" dirty="0"/>
              <a:t>mekanik ve elektronik aygıtlar arabirimlerle bağlanarak işletme</a:t>
            </a:r>
          </a:p>
          <a:p>
            <a:pPr>
              <a:buNone/>
            </a:pPr>
            <a:r>
              <a:rPr lang="tr-TR" sz="2000" dirty="0"/>
              <a:t>fonksiyonlarını yürütürler. Denetim komutları bu düzeyde</a:t>
            </a:r>
          </a:p>
          <a:p>
            <a:pPr>
              <a:buNone/>
            </a:pPr>
            <a:r>
              <a:rPr lang="tr-TR" sz="2000" dirty="0"/>
              <a:t>tesisin çalışmasını sağlayan elektriksel sinyallere ve makine</a:t>
            </a:r>
          </a:p>
          <a:p>
            <a:pPr>
              <a:buNone/>
            </a:pPr>
            <a:r>
              <a:rPr lang="tr-TR" sz="2000" dirty="0"/>
              <a:t>hareketlerine dönüşür, bu dönüşümler elektronik algılayıcılar</a:t>
            </a:r>
          </a:p>
          <a:p>
            <a:pPr>
              <a:buNone/>
            </a:pPr>
            <a:r>
              <a:rPr lang="tr-TR" sz="2000" dirty="0"/>
              <a:t>aracılığıyla toplanır. Toplanan bu veriler elektrik işaretlerine</a:t>
            </a:r>
          </a:p>
          <a:p>
            <a:pPr>
              <a:buNone/>
            </a:pPr>
            <a:r>
              <a:rPr lang="tr-TR" sz="2000" dirty="0"/>
              <a:t>çevrilerek SCADA sistemine aktarılır. Aktüatörler, tahrik</a:t>
            </a:r>
          </a:p>
          <a:p>
            <a:pPr>
              <a:buNone/>
            </a:pPr>
            <a:r>
              <a:rPr lang="tr-TR" sz="2000" dirty="0"/>
              <a:t>motorları, vanalar, lambalar, hız ölçüm cihazları, yaklaşım</a:t>
            </a:r>
          </a:p>
          <a:p>
            <a:pPr>
              <a:buNone/>
            </a:pPr>
            <a:r>
              <a:rPr lang="tr-TR" sz="2000" dirty="0"/>
              <a:t>dedektörleri, sıcaklık, kuvvet ve moment elektronik algılayıcıları</a:t>
            </a:r>
          </a:p>
          <a:p>
            <a:pPr>
              <a:buNone/>
            </a:pPr>
            <a:r>
              <a:rPr lang="tr-TR" sz="2000" dirty="0"/>
              <a:t>burada bulunur.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13</a:t>
            </a:fld>
            <a:endParaRPr lang="tr-TR"/>
          </a:p>
        </p:txBody>
      </p:sp>
    </p:spTree>
  </p:cSld>
  <p:clrMapOvr>
    <a:masterClrMapping/>
  </p:clrMapOvr>
  <p:transition>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type="pic" idx="1"/>
          </p:nvPr>
        </p:nvPicPr>
        <p:blipFill>
          <a:blip r:embed="rId3"/>
          <a:srcRect l="10509" r="10509"/>
          <a:stretch>
            <a:fillRect/>
          </a:stretch>
        </p:blipFill>
        <p:spPr bwMode="auto">
          <a:xfrm>
            <a:off x="214282" y="214290"/>
            <a:ext cx="8715436" cy="3571899"/>
          </a:xfrm>
          <a:prstGeom prst="rect">
            <a:avLst/>
          </a:prstGeom>
          <a:noFill/>
          <a:ln w="9525">
            <a:noFill/>
            <a:miter lim="800000"/>
            <a:headEnd/>
            <a:tailEnd/>
          </a:ln>
          <a:effectLst/>
        </p:spPr>
      </p:pic>
      <p:sp>
        <p:nvSpPr>
          <p:cNvPr id="6" name="Text Placeholder 5"/>
          <p:cNvSpPr>
            <a:spLocks noGrp="1"/>
          </p:cNvSpPr>
          <p:nvPr>
            <p:ph type="body" sz="half" idx="2"/>
          </p:nvPr>
        </p:nvSpPr>
        <p:spPr>
          <a:xfrm>
            <a:off x="785786" y="4143380"/>
            <a:ext cx="8001056" cy="1428760"/>
          </a:xfrm>
        </p:spPr>
        <p:txBody>
          <a:bodyPr>
            <a:normAutofit/>
          </a:bodyPr>
          <a:lstStyle/>
          <a:p>
            <a:r>
              <a:rPr lang="tr-TR" sz="2000" dirty="0" smtClean="0"/>
              <a:t> SCADA </a:t>
            </a:r>
            <a:r>
              <a:rPr lang="tr-TR" sz="2000" dirty="0"/>
              <a:t>sisteminden verilen </a:t>
            </a:r>
            <a:r>
              <a:rPr lang="tr-TR" sz="2000" dirty="0" smtClean="0"/>
              <a:t>komutlar </a:t>
            </a:r>
            <a:r>
              <a:rPr lang="tr-TR" sz="2000" dirty="0"/>
              <a:t>bu katmanda elektrik işaretlerine </a:t>
            </a:r>
            <a:r>
              <a:rPr lang="tr-TR" sz="2000" dirty="0" smtClean="0"/>
              <a:t>       çevrilerek</a:t>
            </a:r>
            <a:r>
              <a:rPr lang="tr-TR" sz="2000" dirty="0"/>
              <a:t>, gerçek </a:t>
            </a:r>
            <a:r>
              <a:rPr lang="tr-TR" sz="2000" dirty="0" smtClean="0"/>
              <a:t>dünyada istenen hareketlerin olusması saglanır.</a:t>
            </a:r>
            <a:endParaRPr lang="tr-TR" sz="2000" dirty="0"/>
          </a:p>
        </p:txBody>
      </p:sp>
      <p:sp>
        <p:nvSpPr>
          <p:cNvPr id="4" name="3 Slayt Numarası Yer Tutucusu"/>
          <p:cNvSpPr>
            <a:spLocks noGrp="1"/>
          </p:cNvSpPr>
          <p:nvPr>
            <p:ph type="sldNum" sz="quarter" idx="11"/>
          </p:nvPr>
        </p:nvSpPr>
        <p:spPr/>
        <p:txBody>
          <a:bodyPr/>
          <a:lstStyle/>
          <a:p>
            <a:fld id="{0378BFAF-9500-4976-801F-D8D20719D33A}" type="slidenum">
              <a:rPr lang="tr-TR" smtClean="0"/>
              <a:pPr/>
              <a:t>14</a:t>
            </a:fld>
            <a:endParaRPr lang="tr-TR"/>
          </a:p>
        </p:txBody>
      </p:sp>
      <p:sp>
        <p:nvSpPr>
          <p:cNvPr id="5" name="4 Altbilgi Yer Tutucusu"/>
          <p:cNvSpPr>
            <a:spLocks noGrp="1"/>
          </p:cNvSpPr>
          <p:nvPr>
            <p:ph type="ftr" sz="quarter" idx="12"/>
          </p:nvPr>
        </p:nvSpPr>
        <p:spPr/>
        <p:txBody>
          <a:bodyPr/>
          <a:lstStyle/>
          <a:p>
            <a:r>
              <a:rPr lang="tr-TR" smtClean="0"/>
              <a:t>Sakarya Üniversitesi-Bilgisayar Mühendisliği</a:t>
            </a:r>
            <a:endParaRPr lang="tr-TR"/>
          </a:p>
        </p:txBody>
      </p:sp>
    </p:spTree>
  </p:cSld>
  <p:clrMapOvr>
    <a:masterClrMapping/>
  </p:clrMapOvr>
  <p:transition>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00042"/>
            <a:ext cx="8229600" cy="1143008"/>
          </a:xfrm>
        </p:spPr>
        <p:txBody>
          <a:bodyPr>
            <a:normAutofit/>
          </a:bodyPr>
          <a:lstStyle/>
          <a:p>
            <a:r>
              <a:rPr lang="tr-TR" sz="3200" b="1" dirty="0"/>
              <a:t>SCADA SİSTEMİNİN YAPISI</a:t>
            </a:r>
            <a:endParaRPr lang="tr-TR" sz="3200" b="1" dirty="0">
              <a:latin typeface="Verdana" pitchFamily="34" charset="0"/>
            </a:endParaRPr>
          </a:p>
        </p:txBody>
      </p:sp>
      <p:sp>
        <p:nvSpPr>
          <p:cNvPr id="6" name="Content Placeholder 5"/>
          <p:cNvSpPr>
            <a:spLocks noGrp="1"/>
          </p:cNvSpPr>
          <p:nvPr>
            <p:ph idx="1"/>
          </p:nvPr>
        </p:nvSpPr>
        <p:spPr/>
        <p:txBody>
          <a:bodyPr lIns="720000">
            <a:normAutofit/>
          </a:bodyPr>
          <a:lstStyle/>
          <a:p>
            <a:pPr>
              <a:buNone/>
            </a:pPr>
            <a:endParaRPr lang="tr-TR" sz="2000" dirty="0" smtClean="0"/>
          </a:p>
          <a:p>
            <a:pPr>
              <a:buNone/>
            </a:pPr>
            <a:r>
              <a:rPr lang="sv-SE" sz="2000" dirty="0" smtClean="0"/>
              <a:t>Modern </a:t>
            </a:r>
            <a:r>
              <a:rPr lang="sv-SE" sz="2000" dirty="0"/>
              <a:t>bir kontrol sistemi, hem fonksiyonel hem de yapısal</a:t>
            </a:r>
          </a:p>
          <a:p>
            <a:pPr>
              <a:buNone/>
            </a:pPr>
            <a:r>
              <a:rPr lang="tr-TR" sz="2000" dirty="0"/>
              <a:t>entegrasyona imkan verecek şekilde modüler, esnek ve dağıtılmış</a:t>
            </a:r>
          </a:p>
          <a:p>
            <a:pPr>
              <a:buNone/>
            </a:pPr>
            <a:r>
              <a:rPr lang="tr-TR" sz="2000" dirty="0"/>
              <a:t>bir kontrol şeklini sağlamalıdır</a:t>
            </a:r>
            <a:r>
              <a:rPr lang="tr-TR" sz="2000" dirty="0" smtClean="0"/>
              <a:t>.</a:t>
            </a:r>
          </a:p>
          <a:p>
            <a:pPr>
              <a:buNone/>
            </a:pPr>
            <a:endParaRPr lang="tr-TR" sz="2000" dirty="0" smtClean="0"/>
          </a:p>
          <a:p>
            <a:pPr>
              <a:buNone/>
            </a:pPr>
            <a:r>
              <a:rPr lang="tr-TR" sz="2000" dirty="0"/>
              <a:t>Fonksiyonel entegrasyon; sistemin kontrol edileceği işletmeye</a:t>
            </a:r>
          </a:p>
          <a:p>
            <a:pPr>
              <a:buNone/>
            </a:pPr>
            <a:r>
              <a:rPr lang="tr-TR" sz="2000" dirty="0"/>
              <a:t>ait lojik ve denetleme işlevlerini kapsamaktadır. Bu entegrasyon</a:t>
            </a:r>
          </a:p>
          <a:p>
            <a:pPr>
              <a:buNone/>
            </a:pPr>
            <a:r>
              <a:rPr lang="tr-TR" sz="2000" dirty="0"/>
              <a:t>komple bir tesisin ardışık veya sürekli işleyişini uyumlu</a:t>
            </a:r>
          </a:p>
          <a:p>
            <a:pPr>
              <a:buNone/>
            </a:pPr>
            <a:r>
              <a:rPr lang="tr-TR" sz="2000" dirty="0"/>
              <a:t>bir şekilde sağlama yeteneğine sahip olacaktır.</a:t>
            </a:r>
            <a:endParaRPr lang="tr-TR" sz="2000" dirty="0">
              <a:latin typeface="Verdana" pitchFamily="34" charset="0"/>
            </a:endParaRPr>
          </a:p>
        </p:txBody>
      </p:sp>
      <p:sp>
        <p:nvSpPr>
          <p:cNvPr id="7" name="6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15</a:t>
            </a:fld>
            <a:endParaRPr lang="tr-TR"/>
          </a:p>
        </p:txBody>
      </p:sp>
    </p:spTree>
  </p:cSld>
  <p:clrMapOvr>
    <a:masterClrMapping/>
  </p:clrMapOvr>
  <p:transition>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lIns="720000" anchor="ctr" anchorCtr="0">
            <a:normAutofit/>
          </a:bodyPr>
          <a:lstStyle/>
          <a:p>
            <a:pPr>
              <a:buNone/>
            </a:pPr>
            <a:r>
              <a:rPr lang="tr-TR" sz="2000" dirty="0"/>
              <a:t>Yapısal entegrasyon ise,işletmenin en küçük kontrol birimlerinden</a:t>
            </a:r>
          </a:p>
          <a:p>
            <a:pPr>
              <a:buNone/>
            </a:pPr>
            <a:r>
              <a:rPr lang="tr-TR" sz="2000" dirty="0"/>
              <a:t>merkezi kontrol odalarının ileri operatör istasyonlarına</a:t>
            </a:r>
          </a:p>
          <a:p>
            <a:pPr>
              <a:buNone/>
            </a:pPr>
            <a:r>
              <a:rPr lang="tr-TR" sz="2000" dirty="0"/>
              <a:t>ve çevre gözetleme birimlerine kadar genişletilebilen</a:t>
            </a:r>
          </a:p>
          <a:p>
            <a:pPr>
              <a:buNone/>
            </a:pPr>
            <a:r>
              <a:rPr lang="tr-TR" sz="2000" dirty="0"/>
              <a:t>ve entegre edilebilen bir sistem olma özelliğini taşır. Modern</a:t>
            </a:r>
          </a:p>
          <a:p>
            <a:pPr>
              <a:buNone/>
            </a:pPr>
            <a:r>
              <a:rPr lang="tr-TR" sz="2000" dirty="0"/>
              <a:t>kontrol sistemlerinin yapısı artık çok güçlü bir SCADA yazılım</a:t>
            </a:r>
          </a:p>
          <a:p>
            <a:pPr>
              <a:buNone/>
            </a:pPr>
            <a:r>
              <a:rPr lang="tr-TR" sz="2000" dirty="0"/>
              <a:t>paketi çerçevesinde kullanılmaktadır. Birçok bilgisayar veya</a:t>
            </a:r>
          </a:p>
          <a:p>
            <a:pPr>
              <a:buNone/>
            </a:pPr>
            <a:r>
              <a:rPr lang="tr-TR" sz="2000" dirty="0"/>
              <a:t>iş istasyonuna yüklenen bu paket vasıtasıyla kontrol edilecek</a:t>
            </a:r>
          </a:p>
          <a:p>
            <a:pPr>
              <a:buNone/>
            </a:pPr>
            <a:r>
              <a:rPr lang="tr-TR" sz="2000" dirty="0"/>
              <a:t>tesisin komple işletimi, tesiste dağıtılmış bulunan saha cihazları,</a:t>
            </a:r>
          </a:p>
          <a:p>
            <a:pPr>
              <a:buNone/>
            </a:pPr>
            <a:r>
              <a:rPr lang="nn-NO" sz="2000" dirty="0"/>
              <a:t>enstrüman ve programlanabilir elektronik kontrol ünitelerinde</a:t>
            </a:r>
          </a:p>
          <a:p>
            <a:pPr>
              <a:buNone/>
            </a:pPr>
            <a:r>
              <a:rPr lang="tr-TR" sz="2000" dirty="0"/>
              <a:t>sürekli olarak biriken veriler elde edilerek denetim</a:t>
            </a:r>
          </a:p>
          <a:p>
            <a:pPr>
              <a:buNone/>
            </a:pPr>
            <a:r>
              <a:rPr lang="tr-TR" sz="2000" dirty="0"/>
              <a:t>yapmak mümkün olmaktadır.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16</a:t>
            </a:fld>
            <a:endParaRPr lang="tr-TR"/>
          </a:p>
        </p:txBody>
      </p:sp>
    </p:spTree>
  </p:cSld>
  <p:clrMapOvr>
    <a:masterClrMapping/>
  </p:clrMapOvr>
  <p:transition>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lIns="720000">
            <a:normAutofit/>
          </a:bodyPr>
          <a:lstStyle/>
          <a:p>
            <a:pPr>
              <a:buNone/>
            </a:pPr>
            <a:endParaRPr lang="tr-TR" sz="2000" dirty="0" smtClean="0"/>
          </a:p>
          <a:p>
            <a:pPr>
              <a:buNone/>
            </a:pPr>
            <a:endParaRPr lang="tr-TR" sz="2000" dirty="0"/>
          </a:p>
          <a:p>
            <a:pPr>
              <a:buNone/>
            </a:pPr>
            <a:endParaRPr lang="tr-TR" sz="2000" dirty="0" smtClean="0"/>
          </a:p>
          <a:p>
            <a:pPr>
              <a:buNone/>
            </a:pPr>
            <a:endParaRPr lang="tr-TR" sz="2000" dirty="0" smtClean="0"/>
          </a:p>
          <a:p>
            <a:pPr>
              <a:buNone/>
            </a:pPr>
            <a:r>
              <a:rPr lang="tr-TR" sz="2000" dirty="0" smtClean="0"/>
              <a:t>SCADA </a:t>
            </a:r>
            <a:r>
              <a:rPr lang="tr-TR" sz="2000" dirty="0"/>
              <a:t>sistemi operatörler için ileri düzeyde kontrol ve gözetleme</a:t>
            </a:r>
          </a:p>
          <a:p>
            <a:pPr>
              <a:buNone/>
            </a:pPr>
            <a:r>
              <a:rPr lang="tr-TR" sz="2000" dirty="0"/>
              <a:t>özellikleri sağlamaktadır</a:t>
            </a:r>
            <a:r>
              <a:rPr lang="tr-TR" sz="2000" dirty="0" smtClean="0"/>
              <a:t>.</a:t>
            </a:r>
          </a:p>
          <a:p>
            <a:pPr>
              <a:buNone/>
            </a:pPr>
            <a:endParaRPr lang="tr-TR" sz="2000" dirty="0" smtClean="0"/>
          </a:p>
          <a:p>
            <a:pPr>
              <a:buNone/>
            </a:pPr>
            <a:r>
              <a:rPr lang="tr-TR" sz="2000" b="1" dirty="0"/>
              <a:t>Genel olarak SCADA Sistemi, uygulamada şu imkanları sağlar</a:t>
            </a:r>
            <a:r>
              <a:rPr lang="tr-TR" sz="2000" b="1" dirty="0" smtClean="0"/>
              <a:t>:</a:t>
            </a:r>
          </a:p>
          <a:p>
            <a:pPr>
              <a:buNone/>
            </a:pPr>
            <a:endParaRPr lang="tr-TR" sz="2000" dirty="0" smtClean="0"/>
          </a:p>
          <a:p>
            <a:pPr>
              <a:buFont typeface="Wingdings" pitchFamily="2" charset="2"/>
              <a:buChar char="v"/>
            </a:pPr>
            <a:r>
              <a:rPr lang="tr-TR" sz="2000" dirty="0"/>
              <a:t>Kullanıcı tarafından tanımlanmış işletmeye ait parametreler</a:t>
            </a:r>
          </a:p>
          <a:p>
            <a:pPr>
              <a:buNone/>
            </a:pPr>
            <a:r>
              <a:rPr lang="tr-TR" sz="2000" dirty="0"/>
              <a:t>(seviye, sıcaklık, basınç, dijital sinyaller, vana ve motor durumları,</a:t>
            </a:r>
          </a:p>
          <a:p>
            <a:pPr>
              <a:buNone/>
            </a:pPr>
            <a:r>
              <a:rPr lang="tr-TR" sz="2000" dirty="0"/>
              <a:t>sistem durumu vb.) vasıtasıyla işletmenin takibi,</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17</a:t>
            </a:fld>
            <a:endParaRPr lang="tr-TR"/>
          </a:p>
        </p:txBody>
      </p:sp>
    </p:spTree>
  </p:cSld>
  <p:clrMapOvr>
    <a:masterClrMapping/>
  </p:clrMapOvr>
  <p:transition>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lIns="720000" anchor="ctr" anchorCtr="0">
            <a:normAutofit/>
          </a:bodyPr>
          <a:lstStyle/>
          <a:p>
            <a:pPr>
              <a:buFont typeface="Wingdings" pitchFamily="2" charset="2"/>
              <a:buChar char="v"/>
            </a:pPr>
            <a:r>
              <a:rPr lang="tr-TR" sz="2000" dirty="0"/>
              <a:t>Reçete ekranları vasıtasıyla, üretim reçetelerinin girilmesi</a:t>
            </a:r>
          </a:p>
          <a:p>
            <a:pPr>
              <a:buNone/>
            </a:pPr>
            <a:r>
              <a:rPr lang="tr-TR" sz="2000" dirty="0"/>
              <a:t>ve işleyen reçeteler hakkında operatörün bilgilendirilmesi</a:t>
            </a:r>
            <a:r>
              <a:rPr lang="tr-TR" sz="2000" dirty="0" smtClean="0"/>
              <a:t>,</a:t>
            </a:r>
          </a:p>
          <a:p>
            <a:pPr>
              <a:buFont typeface="Wingdings" pitchFamily="2" charset="2"/>
              <a:buChar char="v"/>
            </a:pPr>
            <a:r>
              <a:rPr lang="tr-TR" sz="2000" dirty="0"/>
              <a:t>Parametre ekranları vasıtasıyla, sistem için gerekli olan limit</a:t>
            </a:r>
          </a:p>
          <a:p>
            <a:pPr>
              <a:buNone/>
            </a:pPr>
            <a:r>
              <a:rPr lang="tr-TR" sz="2000" dirty="0"/>
              <a:t>değerlerin (set-point, alt ve üst alarm değerleri) girilmesi</a:t>
            </a:r>
            <a:r>
              <a:rPr lang="tr-TR" sz="2000" dirty="0" smtClean="0"/>
              <a:t>,</a:t>
            </a:r>
          </a:p>
          <a:p>
            <a:pPr>
              <a:buFont typeface="Wingdings" pitchFamily="2" charset="2"/>
              <a:buChar char="v"/>
            </a:pPr>
            <a:r>
              <a:rPr lang="it-IT" sz="2000" dirty="0"/>
              <a:t>P,I,D parametrelerinin girilebilmesi ve gözlenmesi</a:t>
            </a:r>
            <a:r>
              <a:rPr lang="it-IT" sz="2000" dirty="0" smtClean="0"/>
              <a:t>,</a:t>
            </a:r>
            <a:endParaRPr lang="tr-TR" sz="2000" dirty="0" smtClean="0"/>
          </a:p>
          <a:p>
            <a:pPr>
              <a:buFont typeface="Wingdings" pitchFamily="2" charset="2"/>
              <a:buChar char="v"/>
            </a:pPr>
            <a:r>
              <a:rPr lang="tr-TR" sz="2000" dirty="0"/>
              <a:t>İşletme değerlerinin tarihsel ve gerçek zamanlı trendlerinin</a:t>
            </a:r>
          </a:p>
          <a:p>
            <a:pPr>
              <a:buNone/>
            </a:pPr>
            <a:r>
              <a:rPr lang="tr-TR" sz="2000" dirty="0"/>
              <a:t>tutulması</a:t>
            </a:r>
            <a:r>
              <a:rPr lang="tr-TR" sz="2000" dirty="0" smtClean="0"/>
              <a:t>,</a:t>
            </a:r>
          </a:p>
          <a:p>
            <a:pPr>
              <a:buNone/>
            </a:pP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18</a:t>
            </a:fld>
            <a:endParaRPr lang="tr-TR"/>
          </a:p>
        </p:txBody>
      </p:sp>
    </p:spTree>
  </p:cSld>
  <p:clrMapOvr>
    <a:masterClrMapping/>
  </p:clrMapOvr>
  <p:transition>
    <p:wheel spokes="3"/>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lIns="720000" anchor="ctr" anchorCtr="0">
            <a:normAutofit/>
          </a:bodyPr>
          <a:lstStyle/>
          <a:p>
            <a:pPr>
              <a:buFont typeface="Wingdings" pitchFamily="2" charset="2"/>
              <a:buChar char="v"/>
            </a:pPr>
            <a:r>
              <a:rPr lang="tr-TR" sz="2000" dirty="0"/>
              <a:t>Anlık ve periyodik raporların (üretim, reçete, stok vb.) alınması</a:t>
            </a:r>
            <a:r>
              <a:rPr lang="tr-TR" sz="2000" dirty="0" smtClean="0"/>
              <a:t>,</a:t>
            </a:r>
          </a:p>
          <a:p>
            <a:pPr>
              <a:buFont typeface="Wingdings" pitchFamily="2" charset="2"/>
              <a:buChar char="v"/>
            </a:pPr>
            <a:r>
              <a:rPr lang="tr-TR" sz="2000" dirty="0"/>
              <a:t>Otomatik çalışan sisteme, SCADA ekranlarından manuel</a:t>
            </a:r>
          </a:p>
          <a:p>
            <a:pPr>
              <a:buNone/>
            </a:pPr>
            <a:r>
              <a:rPr lang="tr-TR" sz="2000" dirty="0"/>
              <a:t>müdahale imkanı</a:t>
            </a:r>
            <a:r>
              <a:rPr lang="tr-TR" sz="2000" dirty="0" smtClean="0"/>
              <a:t>,</a:t>
            </a:r>
          </a:p>
          <a:p>
            <a:pPr>
              <a:buFont typeface="Wingdings" pitchFamily="2" charset="2"/>
              <a:buChar char="v"/>
            </a:pPr>
            <a:r>
              <a:rPr lang="tr-TR" sz="2000" dirty="0"/>
              <a:t>Alarm ve durumların gösterilmesi ve yazıcıya ve/veya veri</a:t>
            </a:r>
          </a:p>
          <a:p>
            <a:pPr>
              <a:buNone/>
            </a:pPr>
            <a:r>
              <a:rPr lang="tr-TR" sz="2000" dirty="0"/>
              <a:t>tabanına kayıt edilmesi</a:t>
            </a:r>
            <a:r>
              <a:rPr lang="tr-TR" sz="2000" dirty="0" smtClean="0"/>
              <a:t>,</a:t>
            </a:r>
          </a:p>
          <a:p>
            <a:pPr>
              <a:buFont typeface="Wingdings" pitchFamily="2" charset="2"/>
              <a:buChar char="v"/>
            </a:pPr>
            <a:r>
              <a:rPr lang="tr-TR" sz="2000" dirty="0"/>
              <a:t>İleri düzeyde kalite kontrol (örneğin istatistiksel proses kontrol)</a:t>
            </a:r>
          </a:p>
          <a:p>
            <a:pPr>
              <a:buNone/>
            </a:pPr>
            <a:r>
              <a:rPr lang="tr-TR" sz="2000" dirty="0"/>
              <a:t>desteği.</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19</a:t>
            </a:fld>
            <a:endParaRPr lang="tr-TR"/>
          </a:p>
        </p:txBody>
      </p:sp>
    </p:spTree>
  </p:cSld>
  <p:clrMapOvr>
    <a:masterClrMapping/>
  </p:clrMapOvr>
  <p:transition>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736"/>
            <a:ext cx="8229600" cy="989034"/>
          </a:xfrm>
        </p:spPr>
        <p:txBody>
          <a:bodyPr>
            <a:normAutofit fontScale="90000"/>
          </a:bodyPr>
          <a:lstStyle/>
          <a:p>
            <a:r>
              <a:rPr lang="tr-TR" dirty="0" smtClean="0"/>
              <a:t/>
            </a:r>
            <a:br>
              <a:rPr lang="tr-TR" dirty="0" smtClean="0"/>
            </a:br>
            <a:r>
              <a:rPr lang="tr-TR" dirty="0" smtClean="0"/>
              <a:t>SCADA</a:t>
            </a:r>
            <a:endParaRPr lang="tr-TR" dirty="0"/>
          </a:p>
        </p:txBody>
      </p:sp>
      <p:sp>
        <p:nvSpPr>
          <p:cNvPr id="3" name="Content Placeholder 2"/>
          <p:cNvSpPr>
            <a:spLocks noGrp="1"/>
          </p:cNvSpPr>
          <p:nvPr>
            <p:ph idx="1"/>
          </p:nvPr>
        </p:nvSpPr>
        <p:spPr>
          <a:xfrm>
            <a:off x="457200" y="1785926"/>
            <a:ext cx="8229600" cy="4340237"/>
          </a:xfrm>
        </p:spPr>
        <p:txBody>
          <a:bodyPr lIns="720000">
            <a:normAutofit/>
          </a:bodyPr>
          <a:lstStyle/>
          <a:p>
            <a:pPr>
              <a:buNone/>
            </a:pPr>
            <a:endParaRPr lang="tr-TR" sz="1600" dirty="0" smtClean="0">
              <a:latin typeface="Verdana" pitchFamily="34" charset="0"/>
            </a:endParaRPr>
          </a:p>
          <a:p>
            <a:pPr>
              <a:buNone/>
            </a:pPr>
            <a:endParaRPr lang="tr-TR" sz="1800" dirty="0" smtClean="0">
              <a:latin typeface="Verdana" pitchFamily="34" charset="0"/>
            </a:endParaRPr>
          </a:p>
          <a:p>
            <a:pPr>
              <a:buNone/>
            </a:pPr>
            <a:endParaRPr lang="tr-TR" sz="1800" dirty="0">
              <a:latin typeface="Verdana" pitchFamily="34" charset="0"/>
            </a:endParaRPr>
          </a:p>
          <a:p>
            <a:pPr>
              <a:buNone/>
            </a:pPr>
            <a:endParaRPr lang="tr-TR" sz="1800" dirty="0" smtClean="0">
              <a:latin typeface="Verdana" pitchFamily="34" charset="0"/>
            </a:endParaRPr>
          </a:p>
          <a:p>
            <a:pPr>
              <a:buNone/>
            </a:pPr>
            <a:endParaRPr lang="tr-TR" sz="1800" dirty="0">
              <a:latin typeface="Verdana" pitchFamily="34" charset="0"/>
            </a:endParaRPr>
          </a:p>
          <a:p>
            <a:pPr>
              <a:buNone/>
            </a:pPr>
            <a:r>
              <a:rPr lang="tr-TR" sz="1800" dirty="0" smtClean="0">
                <a:latin typeface="Verdana" pitchFamily="34" charset="0"/>
              </a:rPr>
              <a:t>SCADA</a:t>
            </a:r>
            <a:r>
              <a:rPr lang="tr-TR" sz="1800" dirty="0">
                <a:latin typeface="Verdana" pitchFamily="34" charset="0"/>
              </a:rPr>
              <a:t>, Supervisory Control and Data Acquisition </a:t>
            </a:r>
            <a:r>
              <a:rPr lang="tr-TR" sz="1800" dirty="0" smtClean="0">
                <a:latin typeface="Verdana" pitchFamily="34" charset="0"/>
              </a:rPr>
              <a:t>kelimelerinin</a:t>
            </a:r>
          </a:p>
          <a:p>
            <a:pPr>
              <a:buNone/>
            </a:pPr>
            <a:r>
              <a:rPr lang="tr-TR" sz="1800" dirty="0" smtClean="0">
                <a:latin typeface="Verdana" pitchFamily="34" charset="0"/>
              </a:rPr>
              <a:t>ilk </a:t>
            </a:r>
            <a:r>
              <a:rPr lang="tr-TR" sz="1800" dirty="0">
                <a:latin typeface="Verdana" pitchFamily="34" charset="0"/>
              </a:rPr>
              <a:t>harflerinden oluşturulmuş bir kısaltma olup, süreçler</a:t>
            </a:r>
          </a:p>
          <a:p>
            <a:pPr>
              <a:buNone/>
            </a:pPr>
            <a:r>
              <a:rPr lang="tr-TR" sz="1800" dirty="0" smtClean="0">
                <a:latin typeface="Verdana" pitchFamily="34" charset="0"/>
              </a:rPr>
              <a:t>için </a:t>
            </a:r>
            <a:r>
              <a:rPr lang="tr-TR" sz="1800" dirty="0">
                <a:latin typeface="Verdana" pitchFamily="34" charset="0"/>
              </a:rPr>
              <a:t>gözetleyici denetim ve veri toplama işlemlerini </a:t>
            </a:r>
            <a:r>
              <a:rPr lang="tr-TR" sz="1800" dirty="0" smtClean="0">
                <a:latin typeface="Verdana" pitchFamily="34" charset="0"/>
              </a:rPr>
              <a:t>yapan sistemler için </a:t>
            </a:r>
            <a:r>
              <a:rPr lang="tr-TR" sz="1800" dirty="0">
                <a:latin typeface="Verdana" pitchFamily="34" charset="0"/>
              </a:rPr>
              <a:t>kullanılmaktadır.</a:t>
            </a:r>
            <a:endParaRPr lang="tr-TR" sz="1800" dirty="0">
              <a:effectLst>
                <a:outerShdw dist="50800" sx="1000" sy="1000" algn="ctr" rotWithShape="0">
                  <a:srgbClr val="000000"/>
                </a:outerShdw>
              </a:effectLst>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a:t>
            </a:fld>
            <a:endParaRPr lang="tr-TR"/>
          </a:p>
        </p:txBody>
      </p:sp>
    </p:spTree>
  </p:cSld>
  <p:clrMapOvr>
    <a:masterClrMapping/>
  </p:clrMapOvr>
  <p:transition>
    <p:wheel spokes="3"/>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457200" y="285728"/>
          <a:ext cx="8229600" cy="5840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20</a:t>
            </a:fld>
            <a:endParaRPr lang="tr-TR"/>
          </a:p>
        </p:txBody>
      </p:sp>
    </p:spTree>
  </p:cSld>
  <p:clrMapOvr>
    <a:masterClrMapping/>
  </p:clrMapOvr>
  <p:transition>
    <p:wheel spokes="3"/>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1285884"/>
          </a:xfrm>
        </p:spPr>
        <p:txBody>
          <a:bodyPr>
            <a:normAutofit/>
          </a:bodyPr>
          <a:lstStyle/>
          <a:p>
            <a:r>
              <a:rPr lang="tr-TR" sz="3200" b="1" dirty="0" smtClean="0"/>
              <a:t>Merkezi Kontrol Odası</a:t>
            </a:r>
            <a:endParaRPr lang="tr-TR" sz="3200" b="1" dirty="0">
              <a:latin typeface="Verdana" pitchFamily="34" charset="0"/>
            </a:endParaRPr>
          </a:p>
        </p:txBody>
      </p:sp>
      <p:sp>
        <p:nvSpPr>
          <p:cNvPr id="3" name="Content Placeholder 2"/>
          <p:cNvSpPr>
            <a:spLocks noGrp="1"/>
          </p:cNvSpPr>
          <p:nvPr>
            <p:ph idx="1"/>
          </p:nvPr>
        </p:nvSpPr>
        <p:spPr>
          <a:xfrm>
            <a:off x="457200" y="2143115"/>
            <a:ext cx="8229600" cy="3000397"/>
          </a:xfrm>
        </p:spPr>
        <p:txBody>
          <a:bodyPr lIns="720000" anchor="ctr" anchorCtr="0">
            <a:normAutofit/>
          </a:bodyPr>
          <a:lstStyle/>
          <a:p>
            <a:pPr>
              <a:buNone/>
            </a:pPr>
            <a:r>
              <a:rPr lang="tr-TR" sz="2000" dirty="0" smtClean="0"/>
              <a:t>Entegre bir SCADA sisteminde merkezi kontrol odası; bilgisayar</a:t>
            </a:r>
          </a:p>
          <a:p>
            <a:pPr>
              <a:buNone/>
            </a:pPr>
            <a:r>
              <a:rPr lang="tr-TR" sz="2000" dirty="0" smtClean="0"/>
              <a:t>ağı, bilgisayar destekli paket uygulamaları, insan-makine</a:t>
            </a:r>
          </a:p>
          <a:p>
            <a:pPr>
              <a:buNone/>
            </a:pPr>
            <a:r>
              <a:rPr lang="tr-TR" sz="2000" dirty="0" smtClean="0"/>
              <a:t>iletişimi için bilgisayarlar, işletme fonksiyonlarını yerine getirecek</a:t>
            </a:r>
          </a:p>
          <a:p>
            <a:pPr>
              <a:buNone/>
            </a:pPr>
            <a:r>
              <a:rPr lang="tr-TR" sz="2000" dirty="0" smtClean="0"/>
              <a:t>yazılımlar, yazıcılar ve destek donanımlarından oluşur.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21</a:t>
            </a:fld>
            <a:endParaRPr lang="tr-TR"/>
          </a:p>
        </p:txBody>
      </p:sp>
    </p:spTree>
  </p:cSld>
  <p:clrMapOvr>
    <a:masterClrMapping/>
  </p:clrMapOvr>
  <p:transition>
    <p:wheel spokes="3"/>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84"/>
            <a:ext cx="8229600" cy="1143008"/>
          </a:xfrm>
        </p:spPr>
        <p:txBody>
          <a:bodyPr>
            <a:normAutofit/>
          </a:bodyPr>
          <a:lstStyle/>
          <a:p>
            <a:r>
              <a:rPr lang="tr-TR" sz="3200" b="1" dirty="0" smtClean="0"/>
              <a:t>Haberleşme Sistemi</a:t>
            </a:r>
            <a:endParaRPr lang="tr-TR" sz="3200" b="1" dirty="0">
              <a:latin typeface="Verdana" pitchFamily="34" charset="0"/>
            </a:endParaRPr>
          </a:p>
        </p:txBody>
      </p:sp>
      <p:sp>
        <p:nvSpPr>
          <p:cNvPr id="3" name="Content Placeholder 2"/>
          <p:cNvSpPr>
            <a:spLocks noGrp="1"/>
          </p:cNvSpPr>
          <p:nvPr>
            <p:ph idx="1"/>
          </p:nvPr>
        </p:nvSpPr>
        <p:spPr>
          <a:xfrm>
            <a:off x="457200" y="2428869"/>
            <a:ext cx="8229600" cy="3071834"/>
          </a:xfrm>
        </p:spPr>
        <p:txBody>
          <a:bodyPr lIns="720000" anchor="ctr" anchorCtr="0">
            <a:normAutofit/>
          </a:bodyPr>
          <a:lstStyle/>
          <a:p>
            <a:pPr>
              <a:buNone/>
            </a:pPr>
            <a:r>
              <a:rPr lang="tr-TR" sz="2000" dirty="0" smtClean="0"/>
              <a:t>Bu sistem programlanabilir elektronik kontrol üniteleri seviyesinden</a:t>
            </a:r>
          </a:p>
          <a:p>
            <a:pPr>
              <a:buNone/>
            </a:pPr>
            <a:r>
              <a:rPr lang="tr-TR" sz="2000" dirty="0" smtClean="0"/>
              <a:t>kontrol odası seviyesine, çeşitli yardımcı işletmelerin</a:t>
            </a:r>
          </a:p>
          <a:p>
            <a:pPr>
              <a:buNone/>
            </a:pPr>
            <a:r>
              <a:rPr lang="tr-TR" sz="2000" dirty="0" smtClean="0"/>
              <a:t>kontrol ünitelerinden işletme ve yönetim seviyesine kadar</a:t>
            </a:r>
          </a:p>
          <a:p>
            <a:pPr>
              <a:buNone/>
            </a:pPr>
            <a:r>
              <a:rPr lang="tr-TR" sz="2000" dirty="0" smtClean="0"/>
              <a:t>tüm veri ve bilgileri iletecek bir yapıdadır.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22</a:t>
            </a:fld>
            <a:endParaRPr lang="tr-TR"/>
          </a:p>
        </p:txBody>
      </p:sp>
    </p:spTree>
  </p:cSld>
  <p:clrMapOvr>
    <a:masterClrMapping/>
  </p:clrMapOvr>
  <p:transition>
    <p:wheel spokes="3"/>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85794"/>
            <a:ext cx="8229600" cy="1357322"/>
          </a:xfrm>
        </p:spPr>
        <p:txBody>
          <a:bodyPr>
            <a:normAutofit fontScale="90000"/>
          </a:bodyPr>
          <a:lstStyle/>
          <a:p>
            <a:r>
              <a:rPr lang="tr-TR" sz="2400" b="1" dirty="0" smtClean="0"/>
              <a:t>PC tabanlı basit bir SCADA sisteminde haberleşme şu şekilde</a:t>
            </a:r>
            <a:br>
              <a:rPr lang="tr-TR" sz="2400" b="1" dirty="0" smtClean="0"/>
            </a:br>
            <a:r>
              <a:rPr lang="tr-TR" sz="2400" b="1" dirty="0" smtClean="0"/>
              <a:t>olmaktadır:</a:t>
            </a:r>
            <a:r>
              <a:rPr lang="tr-TR" sz="2400" dirty="0" smtClean="0"/>
              <a:t/>
            </a:r>
            <a:br>
              <a:rPr lang="tr-TR" sz="2400" dirty="0" smtClean="0"/>
            </a:br>
            <a:r>
              <a:rPr lang="tr-TR" sz="2000" dirty="0" smtClean="0"/>
              <a:t/>
            </a:r>
            <a:br>
              <a:rPr lang="tr-TR" sz="2000" dirty="0" smtClean="0"/>
            </a:br>
            <a:endParaRPr lang="tr-TR" sz="2000" dirty="0">
              <a:latin typeface="Verdana" pitchFamily="34" charset="0"/>
            </a:endParaRPr>
          </a:p>
        </p:txBody>
      </p:sp>
      <p:pic>
        <p:nvPicPr>
          <p:cNvPr id="1027" name="Picture 3"/>
          <p:cNvPicPr>
            <a:picLocks noGrp="1" noChangeAspect="1" noChangeArrowheads="1"/>
          </p:cNvPicPr>
          <p:nvPr>
            <p:ph idx="1"/>
          </p:nvPr>
        </p:nvPicPr>
        <p:blipFill>
          <a:blip r:embed="rId3"/>
          <a:srcRect/>
          <a:stretch>
            <a:fillRect/>
          </a:stretch>
        </p:blipFill>
        <p:spPr bwMode="auto">
          <a:xfrm>
            <a:off x="928662" y="2428868"/>
            <a:ext cx="7358114" cy="2571768"/>
          </a:xfrm>
          <a:prstGeom prst="rect">
            <a:avLst/>
          </a:prstGeom>
          <a:noFill/>
          <a:ln w="9525">
            <a:noFill/>
            <a:miter lim="800000"/>
            <a:headEnd/>
            <a:tailEnd/>
          </a:ln>
          <a:effectLst/>
        </p:spPr>
      </p:pic>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23</a:t>
            </a:fld>
            <a:endParaRPr lang="tr-TR"/>
          </a:p>
        </p:txBody>
      </p:sp>
    </p:spTree>
  </p:cSld>
  <p:clrMapOvr>
    <a:masterClrMapping/>
  </p:clrMapOvr>
  <p:transition>
    <p:wheel spokes="3"/>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285884"/>
          </a:xfrm>
        </p:spPr>
        <p:txBody>
          <a:bodyPr>
            <a:normAutofit/>
          </a:bodyPr>
          <a:lstStyle/>
          <a:p>
            <a:r>
              <a:rPr lang="tr-TR" sz="3200" b="1" dirty="0" smtClean="0"/>
              <a:t>Programlanabilir Elektronik Kontrol Üniteleri</a:t>
            </a:r>
            <a:endParaRPr lang="tr-TR" sz="3200" b="1" dirty="0">
              <a:latin typeface="Verdana" pitchFamily="34" charset="0"/>
            </a:endParaRPr>
          </a:p>
        </p:txBody>
      </p:sp>
      <p:sp>
        <p:nvSpPr>
          <p:cNvPr id="3" name="Content Placeholder 2"/>
          <p:cNvSpPr>
            <a:spLocks noGrp="1"/>
          </p:cNvSpPr>
          <p:nvPr>
            <p:ph idx="1"/>
          </p:nvPr>
        </p:nvSpPr>
        <p:spPr/>
        <p:txBody>
          <a:bodyPr lIns="720000" anchor="ctr" anchorCtr="0">
            <a:normAutofit/>
          </a:bodyPr>
          <a:lstStyle/>
          <a:p>
            <a:pPr>
              <a:buNone/>
            </a:pPr>
            <a:r>
              <a:rPr lang="tr-TR" sz="2000" dirty="0" smtClean="0"/>
              <a:t>Kontrol alt birimlerine, işletme ünitelerine, çalışma sahasına</a:t>
            </a:r>
          </a:p>
          <a:p>
            <a:pPr>
              <a:buNone/>
            </a:pPr>
            <a:r>
              <a:rPr lang="tr-TR" sz="2000" dirty="0" smtClean="0"/>
              <a:t>ait saha cihaz ve enstrümanlarına bağlanarak gerekli veri alışverişini</a:t>
            </a:r>
          </a:p>
          <a:p>
            <a:pPr>
              <a:buNone/>
            </a:pPr>
            <a:r>
              <a:rPr lang="tr-TR" sz="2000" dirty="0" smtClean="0"/>
              <a:t>sağlarlar. Bu üniteler (PLC veya RTU) aynı zamanda</a:t>
            </a:r>
          </a:p>
          <a:p>
            <a:pPr>
              <a:buNone/>
            </a:pPr>
            <a:r>
              <a:rPr lang="tr-TR" sz="2000" dirty="0" smtClean="0"/>
              <a:t>elektronik ve elektrik kilitleme, koruma ve benzeri ekipmanlara</a:t>
            </a:r>
          </a:p>
          <a:p>
            <a:pPr>
              <a:buNone/>
            </a:pPr>
            <a:r>
              <a:rPr lang="tr-TR" sz="2000" dirty="0" smtClean="0"/>
              <a:t>bağlanarak motor kontrol merkezine entegre edilmektedir.</a:t>
            </a:r>
          </a:p>
          <a:p>
            <a:pPr>
              <a:buNone/>
            </a:pPr>
            <a:r>
              <a:rPr lang="tr-TR" sz="2000" dirty="0" smtClean="0"/>
              <a:t>Programlanabilir kontrol üniteleri, biriken bilgi ve verileri bir</a:t>
            </a:r>
          </a:p>
          <a:p>
            <a:pPr>
              <a:buNone/>
            </a:pPr>
            <a:r>
              <a:rPr lang="tr-TR" sz="2000" dirty="0" smtClean="0"/>
              <a:t>yandan SCADA sistemine iletirken biryandan da işletme fonksiyonlarını</a:t>
            </a:r>
          </a:p>
          <a:p>
            <a:pPr>
              <a:buNone/>
            </a:pPr>
            <a:r>
              <a:rPr lang="tr-TR" sz="2000" dirty="0" smtClean="0"/>
              <a:t>yerine getirmek için yazılım programı gereğince</a:t>
            </a:r>
          </a:p>
          <a:p>
            <a:pPr>
              <a:buNone/>
            </a:pPr>
            <a:r>
              <a:rPr lang="tr-TR" sz="2000" dirty="0" smtClean="0"/>
              <a:t>lojik ve denetim kontrolü sağlamaktadır.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24</a:t>
            </a:fld>
            <a:endParaRPr lang="tr-TR"/>
          </a:p>
        </p:txBody>
      </p:sp>
    </p:spTree>
  </p:cSld>
  <p:clrMapOvr>
    <a:masterClrMapping/>
  </p:clrMapOvr>
  <p:transition>
    <p:wheel spokes="3"/>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lIns="720000" anchor="ctr" anchorCtr="0">
            <a:normAutofit/>
          </a:bodyPr>
          <a:lstStyle/>
          <a:p>
            <a:pPr>
              <a:buNone/>
            </a:pPr>
            <a:r>
              <a:rPr lang="tr-TR" sz="2000" dirty="0" smtClean="0"/>
              <a:t>İşletmeye ait verilerin tamamı kontrol panolarına yerleştirilmiş</a:t>
            </a:r>
          </a:p>
          <a:p>
            <a:pPr>
              <a:buNone/>
            </a:pPr>
            <a:r>
              <a:rPr lang="tr-TR" sz="2000" dirty="0" smtClean="0"/>
              <a:t>programlanabilir kontrolörlerde işlenmektedir. Bu kontrol</a:t>
            </a:r>
          </a:p>
          <a:p>
            <a:pPr>
              <a:buNone/>
            </a:pPr>
            <a:r>
              <a:rPr lang="tr-TR" sz="2000" dirty="0" smtClean="0"/>
              <a:t>üniteleri, lojik ve denetimsel kontrol için bir bilgi işlem modülü</a:t>
            </a:r>
          </a:p>
          <a:p>
            <a:pPr>
              <a:buNone/>
            </a:pPr>
            <a:r>
              <a:rPr lang="tr-TR" sz="2000" dirty="0" smtClean="0"/>
              <a:t>olarak görev yapabildiği için birer endüstriyel bilgisayar olarakta</a:t>
            </a:r>
          </a:p>
          <a:p>
            <a:pPr>
              <a:buNone/>
            </a:pPr>
            <a:r>
              <a:rPr lang="tr-TR" sz="2000" dirty="0" smtClean="0"/>
              <a:t>kullanılmaktadır. Böylece kontrol panolarının her biri, işletmenin</a:t>
            </a:r>
          </a:p>
          <a:p>
            <a:pPr>
              <a:buNone/>
            </a:pPr>
            <a:r>
              <a:rPr lang="tr-TR" sz="2000" dirty="0" smtClean="0"/>
              <a:t>bir bölümünün kontrolü ile ilgili tüm fonksiyonları yerine</a:t>
            </a:r>
          </a:p>
          <a:p>
            <a:pPr>
              <a:buNone/>
            </a:pPr>
            <a:r>
              <a:rPr lang="tr-TR" sz="2000" dirty="0" smtClean="0"/>
              <a:t>getirebilmektedir. Öte yandan, işletmenin otomatik kontrolü</a:t>
            </a:r>
          </a:p>
          <a:p>
            <a:pPr>
              <a:buNone/>
            </a:pPr>
            <a:r>
              <a:rPr lang="tr-TR" sz="2000" dirty="0" smtClean="0"/>
              <a:t>operatör bilgisayarlarda veya iş istasyonlarında, bazı parametreleri</a:t>
            </a:r>
          </a:p>
          <a:p>
            <a:pPr>
              <a:buNone/>
            </a:pPr>
            <a:r>
              <a:rPr lang="tr-TR" sz="2000" dirty="0" smtClean="0"/>
              <a:t>değiştirebilecek veya sürekli taranan kontrol sisteminin</a:t>
            </a:r>
          </a:p>
          <a:p>
            <a:pPr>
              <a:buNone/>
            </a:pPr>
            <a:r>
              <a:rPr lang="tr-TR" sz="2000" dirty="0" smtClean="0"/>
              <a:t>olgu verileri listelerini işleyebileceklerdir.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25</a:t>
            </a:fld>
            <a:endParaRPr lang="tr-TR"/>
          </a:p>
        </p:txBody>
      </p:sp>
    </p:spTree>
  </p:cSld>
  <p:clrMapOvr>
    <a:masterClrMapping/>
  </p:clrMapOvr>
  <p:transition>
    <p:wheel spokes="3"/>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lIns="720000" anchor="ctr" anchorCtr="0">
            <a:normAutofit/>
          </a:bodyPr>
          <a:lstStyle/>
          <a:p>
            <a:pPr>
              <a:buNone/>
            </a:pPr>
            <a:r>
              <a:rPr lang="fi-FI" sz="2000" dirty="0" smtClean="0"/>
              <a:t>SCADA paketi insan-makine iletişimini sağlarken, kontrol sisteminin</a:t>
            </a:r>
          </a:p>
          <a:p>
            <a:pPr>
              <a:buNone/>
            </a:pPr>
            <a:r>
              <a:rPr lang="tr-TR" sz="2000" dirty="0" smtClean="0"/>
              <a:t>ve işletmenin değişik durum ve hallerini, farklı ekran</a:t>
            </a:r>
          </a:p>
          <a:p>
            <a:pPr>
              <a:buNone/>
            </a:pPr>
            <a:r>
              <a:rPr lang="tr-TR" sz="2000" dirty="0" smtClean="0"/>
              <a:t>tipleri ile görebilme imkanı sağlar. Bu ekranlar, Genel Görünüm</a:t>
            </a:r>
          </a:p>
          <a:p>
            <a:pPr>
              <a:buNone/>
            </a:pPr>
            <a:r>
              <a:rPr lang="tr-TR" sz="2000" dirty="0" smtClean="0"/>
              <a:t>Ekranları, İşletme Ekranları, Obje veya Nesne Ekranları, Rapor</a:t>
            </a:r>
          </a:p>
          <a:p>
            <a:pPr>
              <a:buNone/>
            </a:pPr>
            <a:r>
              <a:rPr lang="tr-TR" sz="2000" dirty="0" smtClean="0"/>
              <a:t>Ekranları, Eğri ve Trend Ekranları, Reçete Ekranları, Arıza ve</a:t>
            </a:r>
          </a:p>
          <a:p>
            <a:pPr>
              <a:buNone/>
            </a:pPr>
            <a:r>
              <a:rPr lang="tr-TR" sz="2000" dirty="0" smtClean="0"/>
              <a:t>İhbar Ekranları’dır.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26</a:t>
            </a:fld>
            <a:endParaRPr lang="tr-TR"/>
          </a:p>
        </p:txBody>
      </p:sp>
    </p:spTree>
  </p:cSld>
  <p:clrMapOvr>
    <a:masterClrMapping/>
  </p:clrMapOvr>
  <p:transition>
    <p:wheel spokes="3"/>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lIns="720000" anchor="ctr" anchorCtr="0">
            <a:normAutofit/>
          </a:bodyPr>
          <a:lstStyle/>
          <a:p>
            <a:pPr>
              <a:buNone/>
            </a:pPr>
            <a:r>
              <a:rPr lang="tr-TR" sz="2000" dirty="0" smtClean="0"/>
              <a:t>Saha ve noktalarından elde edilen gerçek zamanlı arızaların</a:t>
            </a:r>
          </a:p>
          <a:p>
            <a:pPr>
              <a:buNone/>
            </a:pPr>
            <a:r>
              <a:rPr lang="tr-TR" sz="2000" dirty="0" smtClean="0"/>
              <a:t>tespiti, arızaların işletmenin hangi bölgesinde olduğunun</a:t>
            </a:r>
          </a:p>
          <a:p>
            <a:pPr>
              <a:buNone/>
            </a:pPr>
            <a:r>
              <a:rPr lang="tr-TR" sz="2000" dirty="0" smtClean="0"/>
              <a:t>önem derecesi belirlenerek filtrelenebilmesi ve öncelik seviyesinin</a:t>
            </a:r>
          </a:p>
          <a:p>
            <a:pPr>
              <a:buNone/>
            </a:pPr>
            <a:r>
              <a:rPr lang="tr-TR" sz="2000" dirty="0" smtClean="0"/>
              <a:t>tespiti, arızanın giderilmesi ile ilgili yapılan çalışmaların</a:t>
            </a:r>
          </a:p>
          <a:p>
            <a:pPr>
              <a:buNone/>
            </a:pPr>
            <a:r>
              <a:rPr lang="tr-TR" sz="2000" dirty="0" smtClean="0"/>
              <a:t>operatör veya bakımcı tarafından not alınarak belirtilebilmesi,</a:t>
            </a:r>
          </a:p>
          <a:p>
            <a:pPr>
              <a:buNone/>
            </a:pPr>
            <a:r>
              <a:rPr lang="tr-TR" sz="2000" dirty="0" smtClean="0"/>
              <a:t>arıza ve arıza ihbarlarlarının tarihsel özetinin ekrandan</a:t>
            </a:r>
          </a:p>
          <a:p>
            <a:pPr>
              <a:buNone/>
            </a:pPr>
            <a:r>
              <a:rPr lang="tr-TR" sz="2000" dirty="0" smtClean="0"/>
              <a:t>ve yazıcıdan alınabilmesi ve sabit disk veya sunucuya kaydedilebilmesi</a:t>
            </a:r>
          </a:p>
          <a:p>
            <a:pPr>
              <a:buNone/>
            </a:pPr>
            <a:r>
              <a:rPr lang="tr-TR" sz="2000" dirty="0" smtClean="0"/>
              <a:t>arıza ihbar işlemlerini yerine getiren bir kontrol</a:t>
            </a:r>
          </a:p>
          <a:p>
            <a:pPr>
              <a:buNone/>
            </a:pPr>
            <a:r>
              <a:rPr lang="tr-TR" sz="2000" dirty="0" smtClean="0"/>
              <a:t>ünitesinden beklenen özelliklerdir.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27</a:t>
            </a:fld>
            <a:endParaRPr lang="tr-TR"/>
          </a:p>
        </p:txBody>
      </p:sp>
    </p:spTree>
  </p:cSld>
  <p:clrMapOvr>
    <a:masterClrMapping/>
  </p:clrMapOvr>
  <p:transition>
    <p:wheel spokes="3"/>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7298"/>
            <a:ext cx="8229600" cy="1285884"/>
          </a:xfrm>
        </p:spPr>
        <p:txBody>
          <a:bodyPr>
            <a:normAutofit/>
          </a:bodyPr>
          <a:lstStyle/>
          <a:p>
            <a:r>
              <a:rPr lang="tr-TR" sz="3200" b="1" dirty="0" smtClean="0"/>
              <a:t>SCADA SİSTEMLERİNİN TEMEL ELEMANLARI</a:t>
            </a:r>
            <a:endParaRPr lang="tr-TR" sz="3200" b="1" dirty="0">
              <a:latin typeface="Verdana" pitchFamily="34" charset="0"/>
            </a:endParaRPr>
          </a:p>
        </p:txBody>
      </p:sp>
      <p:sp>
        <p:nvSpPr>
          <p:cNvPr id="3" name="Content Placeholder 2"/>
          <p:cNvSpPr>
            <a:spLocks noGrp="1"/>
          </p:cNvSpPr>
          <p:nvPr>
            <p:ph idx="1"/>
          </p:nvPr>
        </p:nvSpPr>
        <p:spPr/>
        <p:txBody>
          <a:bodyPr lIns="720000" anchor="ctr" anchorCtr="0">
            <a:normAutofit/>
          </a:bodyPr>
          <a:lstStyle/>
          <a:p>
            <a:pPr>
              <a:buNone/>
            </a:pPr>
            <a:r>
              <a:rPr lang="tr-TR" sz="2000" dirty="0" smtClean="0"/>
              <a:t>En basit haliyle SCADA sisteminde fiziksel bir büyüklüğün ölçülmesi,</a:t>
            </a:r>
          </a:p>
          <a:p>
            <a:pPr>
              <a:buNone/>
            </a:pPr>
            <a:r>
              <a:rPr lang="tr-TR" sz="2000" dirty="0" smtClean="0"/>
              <a:t>ölçülen büyüklüğe ait sinyalin taşınması, işlenmesi</a:t>
            </a:r>
          </a:p>
          <a:p>
            <a:pPr>
              <a:buNone/>
            </a:pPr>
            <a:r>
              <a:rPr lang="tr-TR" sz="2000" dirty="0" smtClean="0"/>
              <a:t>ve değerlendirilmesi aşamaları mevcuttur.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28</a:t>
            </a:fld>
            <a:endParaRPr lang="tr-TR"/>
          </a:p>
        </p:txBody>
      </p:sp>
    </p:spTree>
  </p:cSld>
  <p:clrMapOvr>
    <a:masterClrMapping/>
  </p:clrMapOvr>
  <p:transition>
    <p:wheel spokes="3"/>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lIns="720000" anchor="ctr" anchorCtr="0">
            <a:normAutofit/>
          </a:bodyPr>
          <a:lstStyle/>
          <a:p>
            <a:pPr>
              <a:buNone/>
            </a:pPr>
            <a:r>
              <a:rPr lang="tr-TR" sz="2000" dirty="0" smtClean="0"/>
              <a:t>PC tabanlı basit bir SCADA kontrol sistemi , algılayıcı ve </a:t>
            </a:r>
          </a:p>
          <a:p>
            <a:pPr>
              <a:buNone/>
            </a:pPr>
            <a:r>
              <a:rPr lang="tr-TR" sz="2000" dirty="0" smtClean="0"/>
              <a:t>kontrol elemanları, sinyal işleme, veri toplama, kontrol </a:t>
            </a:r>
          </a:p>
          <a:p>
            <a:pPr>
              <a:buNone/>
            </a:pPr>
            <a:r>
              <a:rPr lang="tr-TR" sz="2000" dirty="0" smtClean="0"/>
              <a:t>donanımı ve bilgisayar yazılımı kısımlardan oluşmaktadır.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29</a:t>
            </a:fld>
            <a:endParaRPr lang="tr-TR"/>
          </a:p>
        </p:txBody>
      </p:sp>
    </p:spTree>
  </p:cSld>
  <p:clrMapOvr>
    <a:masterClrMapping/>
  </p:clrMapOvr>
  <p:transition>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43668"/>
          </a:xfrm>
        </p:spPr>
        <p:txBody>
          <a:bodyPr lIns="720000" numCol="1" anchor="ctr" anchorCtr="0">
            <a:normAutofit/>
          </a:bodyPr>
          <a:lstStyle/>
          <a:p>
            <a:pPr>
              <a:buNone/>
            </a:pPr>
            <a:r>
              <a:rPr lang="tr-TR" sz="1900" dirty="0" smtClean="0"/>
              <a:t>SCADA </a:t>
            </a:r>
            <a:r>
              <a:rPr lang="tr-TR" sz="1900" dirty="0"/>
              <a:t>sistemleri, fabrikadaki süreçlerin (hammadde, üretim</a:t>
            </a:r>
          </a:p>
          <a:p>
            <a:pPr>
              <a:buNone/>
            </a:pPr>
            <a:r>
              <a:rPr lang="tr-TR" sz="1900" dirty="0"/>
              <a:t>ve mamül madde takibi vb.) denetiminde kullanılan çeşitli</a:t>
            </a:r>
          </a:p>
          <a:p>
            <a:pPr>
              <a:buNone/>
            </a:pPr>
            <a:r>
              <a:rPr lang="tr-TR" sz="1900" dirty="0"/>
              <a:t>araçlarla (RTU,PLC vb.) birlikte fabrikanın üretim kontrolü ve</a:t>
            </a:r>
          </a:p>
          <a:p>
            <a:pPr>
              <a:buNone/>
            </a:pPr>
            <a:r>
              <a:rPr lang="tr-TR" sz="1900" dirty="0"/>
              <a:t>planlaması için (MRPII) ve işletme kaynakları planlama (ERP)</a:t>
            </a:r>
          </a:p>
          <a:p>
            <a:pPr>
              <a:buNone/>
            </a:pPr>
            <a:r>
              <a:rPr lang="tr-TR" sz="1900" dirty="0"/>
              <a:t>sistemleriyle gerekli bağlaşımlar kurularak ideal bir yapıya</a:t>
            </a:r>
          </a:p>
          <a:p>
            <a:pPr>
              <a:buNone/>
            </a:pPr>
            <a:r>
              <a:rPr lang="tr-TR" sz="1900" dirty="0"/>
              <a:t>erişilebilir. Amaç en düşük maliyetle, daha kaliteli ve daha</a:t>
            </a:r>
          </a:p>
          <a:p>
            <a:pPr>
              <a:buNone/>
            </a:pPr>
            <a:r>
              <a:rPr lang="tr-TR" sz="1900" dirty="0"/>
              <a:t>çok üretmek için gerekli yapıyı kurmaktır. İşletmedeki tesislerden</a:t>
            </a:r>
          </a:p>
          <a:p>
            <a:pPr>
              <a:buNone/>
            </a:pPr>
            <a:r>
              <a:rPr lang="tr-TR" sz="1900" dirty="0"/>
              <a:t>en yüksek verimlilikle yararlanmak, yöneticilerin işletmeye</a:t>
            </a:r>
          </a:p>
          <a:p>
            <a:pPr>
              <a:buNone/>
            </a:pPr>
            <a:r>
              <a:rPr lang="nn-NO" sz="1900" dirty="0"/>
              <a:t>ve üretim bilgilerine tam olarak hakim olmasıyla sağlanabilir.</a:t>
            </a:r>
          </a:p>
          <a:p>
            <a:pPr>
              <a:buNone/>
            </a:pPr>
            <a:r>
              <a:rPr lang="tr-TR" sz="1900" dirty="0"/>
              <a:t>SCADA yazılım paketleri endüstriyel tesislerde alt yapı</a:t>
            </a:r>
          </a:p>
          <a:p>
            <a:pPr>
              <a:buNone/>
            </a:pPr>
            <a:r>
              <a:rPr lang="tr-TR" sz="1900" dirty="0"/>
              <a:t>yazılım görevini üstlenmeli ve fabrika içi ile dışındaki ağlara</a:t>
            </a:r>
          </a:p>
          <a:p>
            <a:pPr>
              <a:buNone/>
            </a:pPr>
            <a:r>
              <a:rPr lang="tr-TR" sz="1900" dirty="0"/>
              <a:t>bağlanarak şirketin bütün katmanlarına uyum içerisinde çalışmasına</a:t>
            </a:r>
          </a:p>
          <a:p>
            <a:pPr>
              <a:buNone/>
            </a:pPr>
            <a:r>
              <a:rPr lang="tr-TR" sz="1900" dirty="0"/>
              <a:t>imkan vermelidir. SCADA işletme genelinde herkese,</a:t>
            </a:r>
          </a:p>
          <a:p>
            <a:pPr>
              <a:buNone/>
            </a:pPr>
            <a:r>
              <a:rPr lang="tr-TR" sz="1900" dirty="0"/>
              <a:t>her zaman erişebilecekleri, gerçek zamanlı ve ayrıntılı</a:t>
            </a:r>
          </a:p>
          <a:p>
            <a:pPr>
              <a:buNone/>
            </a:pPr>
            <a:r>
              <a:rPr lang="tr-TR" sz="1900" dirty="0"/>
              <a:t>bilgiyi sağlamalıdır.</a:t>
            </a:r>
            <a:endParaRPr lang="tr-TR" sz="19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a:t>
            </a:fld>
            <a:endParaRPr lang="tr-TR"/>
          </a:p>
        </p:txBody>
      </p:sp>
    </p:spTree>
  </p:cSld>
  <p:clrMapOvr>
    <a:masterClrMapping/>
  </p:clrMapOvr>
  <p:transition>
    <p:wheel spokes="3"/>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84"/>
            <a:ext cx="8229600" cy="1428760"/>
          </a:xfrm>
        </p:spPr>
        <p:txBody>
          <a:bodyPr>
            <a:normAutofit/>
          </a:bodyPr>
          <a:lstStyle/>
          <a:p>
            <a:r>
              <a:rPr lang="tr-TR" sz="3200" b="1" dirty="0" smtClean="0"/>
              <a:t>Fiziksel Sistemler</a:t>
            </a:r>
            <a:endParaRPr lang="tr-TR" sz="3200" b="1" dirty="0"/>
          </a:p>
        </p:txBody>
      </p:sp>
      <p:sp>
        <p:nvSpPr>
          <p:cNvPr id="3" name="Content Placeholder 2"/>
          <p:cNvSpPr>
            <a:spLocks noGrp="1"/>
          </p:cNvSpPr>
          <p:nvPr>
            <p:ph idx="1"/>
          </p:nvPr>
        </p:nvSpPr>
        <p:spPr>
          <a:xfrm>
            <a:off x="457200" y="2428869"/>
            <a:ext cx="8229600" cy="3357586"/>
          </a:xfrm>
        </p:spPr>
        <p:txBody>
          <a:bodyPr lIns="720000" anchor="ctr" anchorCtr="0">
            <a:normAutofit/>
          </a:bodyPr>
          <a:lstStyle/>
          <a:p>
            <a:pPr>
              <a:buNone/>
            </a:pPr>
            <a:r>
              <a:rPr lang="tr-TR" sz="2000" dirty="0" smtClean="0"/>
              <a:t>Bir SCADA sistemi, gerçek dünya üzerinde karşılanan olayları</a:t>
            </a:r>
          </a:p>
          <a:p>
            <a:pPr>
              <a:buNone/>
            </a:pPr>
            <a:r>
              <a:rPr lang="tr-TR" sz="2000" dirty="0" smtClean="0"/>
              <a:t>(sıcaklık, basınç, hız, seviye vb.) bilgisayara aktarır, burada</a:t>
            </a:r>
          </a:p>
          <a:p>
            <a:pPr>
              <a:buNone/>
            </a:pPr>
            <a:r>
              <a:rPr lang="tr-TR" sz="2000" dirty="0" smtClean="0"/>
              <a:t>oluşturulan sanal ortamda gerekli işlemleri yürüttükten sonra</a:t>
            </a:r>
          </a:p>
          <a:p>
            <a:pPr>
              <a:buNone/>
            </a:pPr>
            <a:r>
              <a:rPr lang="tr-TR" sz="2000" dirty="0" smtClean="0"/>
              <a:t>bu kez işlemle fiziksel sistemlere müdahale eder. Burada</a:t>
            </a:r>
          </a:p>
          <a:p>
            <a:pPr>
              <a:buNone/>
            </a:pPr>
            <a:r>
              <a:rPr lang="tr-TR" sz="2000" dirty="0" smtClean="0"/>
              <a:t>algılayıcılar fiziksel olayları, elektriksel bilgiye (analog) dönüştürür.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30</a:t>
            </a:fld>
            <a:endParaRPr lang="tr-TR"/>
          </a:p>
        </p:txBody>
      </p:sp>
    </p:spTree>
  </p:cSld>
  <p:clrMapOvr>
    <a:masterClrMapping/>
  </p:clrMapOvr>
  <p:transition>
    <p:wheel spokes="3"/>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lIns="720000" anchor="ctr" anchorCtr="0">
            <a:normAutofit/>
          </a:bodyPr>
          <a:lstStyle/>
          <a:p>
            <a:pPr>
              <a:buNone/>
            </a:pPr>
            <a:r>
              <a:rPr lang="tr-TR" sz="2000" dirty="0" smtClean="0"/>
              <a:t>Bu noktada SCADA donanımı analog voltajı D/A (dijital/</a:t>
            </a:r>
          </a:p>
          <a:p>
            <a:pPr>
              <a:buNone/>
            </a:pPr>
            <a:r>
              <a:rPr lang="tr-TR" sz="2000" dirty="0" smtClean="0"/>
              <a:t>analog) çeviriciler yardımıyla dijital bilgiye dönüştürür ve</a:t>
            </a:r>
          </a:p>
          <a:p>
            <a:pPr>
              <a:buNone/>
            </a:pPr>
            <a:r>
              <a:rPr lang="tr-TR" sz="2000" dirty="0" smtClean="0"/>
              <a:t>bilgisayara aktarır. Fiziksel sistemlerdeki var-yok şeklindeki</a:t>
            </a:r>
          </a:p>
          <a:p>
            <a:pPr>
              <a:buNone/>
            </a:pPr>
            <a:r>
              <a:rPr lang="tr-TR" sz="2000" dirty="0" smtClean="0"/>
              <a:t>olaylar</a:t>
            </a:r>
            <a:r>
              <a:rPr lang="es-ES" sz="2000" dirty="0" smtClean="0"/>
              <a:t>(belli </a:t>
            </a:r>
            <a:r>
              <a:rPr lang="tr-TR" sz="2000" dirty="0" smtClean="0"/>
              <a:t>bir</a:t>
            </a:r>
            <a:r>
              <a:rPr lang="es-ES" sz="2000" dirty="0" smtClean="0"/>
              <a:t> no</a:t>
            </a:r>
            <a:r>
              <a:rPr lang="tr-TR" sz="2000" dirty="0" smtClean="0"/>
              <a:t>ktada</a:t>
            </a:r>
            <a:r>
              <a:rPr lang="es-ES" sz="2000" dirty="0" smtClean="0"/>
              <a:t> b</a:t>
            </a:r>
            <a:r>
              <a:rPr lang="tr-TR" sz="2000" dirty="0" smtClean="0"/>
              <a:t>ir</a:t>
            </a:r>
            <a:r>
              <a:rPr lang="es-ES" sz="2000" dirty="0" smtClean="0"/>
              <a:t> c</a:t>
            </a:r>
            <a:r>
              <a:rPr lang="tr-TR" sz="2000" dirty="0" smtClean="0"/>
              <a:t>i</a:t>
            </a:r>
            <a:r>
              <a:rPr lang="es-ES" sz="2000" dirty="0" smtClean="0"/>
              <a:t>s</a:t>
            </a:r>
            <a:r>
              <a:rPr lang="tr-TR" sz="2000" dirty="0" smtClean="0"/>
              <a:t>min</a:t>
            </a:r>
            <a:r>
              <a:rPr lang="es-ES" sz="2000" dirty="0" smtClean="0"/>
              <a:t> </a:t>
            </a:r>
            <a:r>
              <a:rPr lang="tr-TR" sz="2000" dirty="0" smtClean="0"/>
              <a:t>olması veya olmaması</a:t>
            </a:r>
            <a:r>
              <a:rPr lang="es-ES" sz="2000" dirty="0" smtClean="0"/>
              <a:t>) </a:t>
            </a:r>
            <a:r>
              <a:rPr lang="tr-TR" sz="2000" dirty="0" smtClean="0"/>
              <a:t>ise</a:t>
            </a:r>
            <a:endParaRPr lang="es-ES" sz="2000" dirty="0" smtClean="0"/>
          </a:p>
          <a:p>
            <a:pPr>
              <a:buNone/>
            </a:pPr>
            <a:r>
              <a:rPr lang="nn-NO" sz="2000" dirty="0" smtClean="0"/>
              <a:t>D/A gerekmeksizin kolayca bilgisayara aktarabilirler. Bilgisayar</a:t>
            </a:r>
          </a:p>
          <a:p>
            <a:pPr>
              <a:buNone/>
            </a:pPr>
            <a:r>
              <a:rPr lang="tr-TR" sz="2000" dirty="0" smtClean="0"/>
              <a:t>benzer şekilde dijital ve analog çıkışlar üreterek fiziksel</a:t>
            </a:r>
          </a:p>
          <a:p>
            <a:pPr>
              <a:buNone/>
            </a:pPr>
            <a:r>
              <a:rPr lang="tr-TR" sz="2000" dirty="0" smtClean="0"/>
              <a:t>sistemleri kontrol eder.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31</a:t>
            </a:fld>
            <a:endParaRPr lang="tr-TR"/>
          </a:p>
        </p:txBody>
      </p:sp>
    </p:spTree>
  </p:cSld>
  <p:clrMapOvr>
    <a:masterClrMapping/>
  </p:clrMapOvr>
  <p:transition>
    <p:wheel spokes="3"/>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1071570"/>
          </a:xfrm>
        </p:spPr>
        <p:txBody>
          <a:bodyPr>
            <a:normAutofit/>
          </a:bodyPr>
          <a:lstStyle/>
          <a:p>
            <a:r>
              <a:rPr lang="tr-TR" sz="3200" b="1" dirty="0" smtClean="0"/>
              <a:t>Algılayıcı ve Kontrol Elemanları</a:t>
            </a:r>
            <a:endParaRPr lang="tr-TR" sz="3200" b="1" dirty="0"/>
          </a:p>
        </p:txBody>
      </p:sp>
      <p:sp>
        <p:nvSpPr>
          <p:cNvPr id="3" name="Content Placeholder 2"/>
          <p:cNvSpPr>
            <a:spLocks noGrp="1"/>
          </p:cNvSpPr>
          <p:nvPr>
            <p:ph idx="1"/>
          </p:nvPr>
        </p:nvSpPr>
        <p:spPr>
          <a:xfrm>
            <a:off x="457200" y="2357429"/>
            <a:ext cx="8229600" cy="3071835"/>
          </a:xfrm>
        </p:spPr>
        <p:txBody>
          <a:bodyPr lIns="720000" anchor="ctr" anchorCtr="0">
            <a:normAutofit/>
          </a:bodyPr>
          <a:lstStyle/>
          <a:p>
            <a:pPr>
              <a:buNone/>
            </a:pPr>
            <a:r>
              <a:rPr lang="tr-TR" sz="2000" dirty="0" smtClean="0"/>
              <a:t>Algılayıcılar, sıcaklık, basınç, hız, konum gibi fiziksel bilgileri</a:t>
            </a:r>
          </a:p>
          <a:p>
            <a:pPr>
              <a:buNone/>
            </a:pPr>
            <a:r>
              <a:rPr lang="nb-NO" sz="2000" dirty="0" smtClean="0"/>
              <a:t>voltaj, akım, frekans, puls gibi elektriksel sinyale dönüştürür.</a:t>
            </a:r>
            <a:endParaRPr lang="tr-TR" sz="2000" dirty="0" smtClean="0"/>
          </a:p>
          <a:p>
            <a:pPr>
              <a:buNone/>
            </a:pPr>
            <a:r>
              <a:rPr lang="nn-NO" sz="2000" dirty="0" smtClean="0"/>
              <a:t>(Termokulp veya RTD elemanları vb.). Kontrol elemanları fiziksel</a:t>
            </a:r>
          </a:p>
          <a:p>
            <a:pPr>
              <a:buNone/>
            </a:pPr>
            <a:r>
              <a:rPr lang="tr-TR" sz="2000" dirty="0" smtClean="0"/>
              <a:t>sistemleri harekete geçiren elemanlar olup proses</a:t>
            </a:r>
          </a:p>
          <a:p>
            <a:pPr>
              <a:buNone/>
            </a:pPr>
            <a:r>
              <a:rPr lang="tr-TR" sz="2000" dirty="0" smtClean="0"/>
              <a:t>kontrolü sağlarlar.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32</a:t>
            </a:fld>
            <a:endParaRPr lang="tr-TR"/>
          </a:p>
        </p:txBody>
      </p:sp>
    </p:spTree>
  </p:cSld>
  <p:clrMapOvr>
    <a:masterClrMapping/>
  </p:clrMapOvr>
  <p:transition>
    <p:wheel spokes="3"/>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1000132"/>
          </a:xfrm>
        </p:spPr>
        <p:txBody>
          <a:bodyPr>
            <a:normAutofit/>
          </a:bodyPr>
          <a:lstStyle/>
          <a:p>
            <a:r>
              <a:rPr lang="tr-TR" sz="3200" b="1" dirty="0" smtClean="0"/>
              <a:t>Sinyal İşleme</a:t>
            </a:r>
            <a:endParaRPr lang="tr-TR" sz="3200" b="1" dirty="0"/>
          </a:p>
        </p:txBody>
      </p:sp>
      <p:sp>
        <p:nvSpPr>
          <p:cNvPr id="3" name="Content Placeholder 2"/>
          <p:cNvSpPr>
            <a:spLocks noGrp="1"/>
          </p:cNvSpPr>
          <p:nvPr>
            <p:ph idx="1"/>
          </p:nvPr>
        </p:nvSpPr>
        <p:spPr>
          <a:xfrm>
            <a:off x="457200" y="2071679"/>
            <a:ext cx="8229600" cy="3643338"/>
          </a:xfrm>
        </p:spPr>
        <p:txBody>
          <a:bodyPr lIns="720000" anchor="ctr" anchorCtr="0">
            <a:normAutofit/>
          </a:bodyPr>
          <a:lstStyle/>
          <a:p>
            <a:pPr>
              <a:buNone/>
            </a:pPr>
            <a:r>
              <a:rPr lang="tr-TR" sz="2000" dirty="0" smtClean="0"/>
              <a:t>Sinyal işleme elemanları, algılayıcı tarafından üretilen sinyallerin</a:t>
            </a:r>
          </a:p>
          <a:p>
            <a:pPr>
              <a:buNone/>
            </a:pPr>
            <a:r>
              <a:rPr lang="tr-TR" sz="2000" dirty="0" smtClean="0"/>
              <a:t>A/D’ye girmeden önce kalitelerini artırmaya yarar. Sinyali</a:t>
            </a:r>
          </a:p>
          <a:p>
            <a:pPr>
              <a:buNone/>
            </a:pPr>
            <a:r>
              <a:rPr lang="tr-TR" sz="2000" dirty="0" smtClean="0"/>
              <a:t>ölçeklendirme, lineerleştirme filtreleme, yükseltme gibi</a:t>
            </a:r>
          </a:p>
          <a:p>
            <a:pPr>
              <a:buNone/>
            </a:pPr>
            <a:r>
              <a:rPr lang="tr-TR" sz="2000" dirty="0" smtClean="0"/>
              <a:t>işlemlerin hepsi bu amaca yöneliktir. PC tabanlı sistemlerde</a:t>
            </a:r>
          </a:p>
          <a:p>
            <a:pPr>
              <a:buNone/>
            </a:pPr>
            <a:r>
              <a:rPr lang="tr-TR" sz="2000" dirty="0" smtClean="0"/>
              <a:t>en yaygın olanı yükseltmedir (genliği arttırma). Böylece filtreleme,</a:t>
            </a:r>
          </a:p>
          <a:p>
            <a:pPr>
              <a:buNone/>
            </a:pPr>
            <a:r>
              <a:rPr lang="tr-TR" sz="2000" dirty="0" smtClean="0"/>
              <a:t>lineerleştirme gibi işlemler yazılım ile kolayca çözülebilmektedir.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33</a:t>
            </a:fld>
            <a:endParaRPr lang="tr-TR"/>
          </a:p>
        </p:txBody>
      </p:sp>
    </p:spTree>
  </p:cSld>
  <p:clrMapOvr>
    <a:masterClrMapping/>
  </p:clrMapOvr>
  <p:transition>
    <p:wheel spokes="3"/>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84"/>
            <a:ext cx="8229600" cy="1071570"/>
          </a:xfrm>
        </p:spPr>
        <p:txBody>
          <a:bodyPr>
            <a:normAutofit/>
          </a:bodyPr>
          <a:lstStyle/>
          <a:p>
            <a:r>
              <a:rPr lang="tr-TR" sz="3200" b="1" dirty="0" smtClean="0"/>
              <a:t>Veri Toplama ve Kontrol Donanımı</a:t>
            </a:r>
            <a:endParaRPr lang="tr-TR" sz="3200" b="1" dirty="0"/>
          </a:p>
        </p:txBody>
      </p:sp>
      <p:sp>
        <p:nvSpPr>
          <p:cNvPr id="3" name="Content Placeholder 2"/>
          <p:cNvSpPr>
            <a:spLocks noGrp="1"/>
          </p:cNvSpPr>
          <p:nvPr>
            <p:ph idx="1"/>
          </p:nvPr>
        </p:nvSpPr>
        <p:spPr>
          <a:xfrm>
            <a:off x="457200" y="2071677"/>
            <a:ext cx="8229600" cy="3429025"/>
          </a:xfrm>
        </p:spPr>
        <p:txBody>
          <a:bodyPr lIns="720000" anchor="ctr" anchorCtr="0">
            <a:normAutofit/>
          </a:bodyPr>
          <a:lstStyle/>
          <a:p>
            <a:pPr>
              <a:buNone/>
            </a:pPr>
            <a:r>
              <a:rPr lang="tr-TR" sz="2000" dirty="0" smtClean="0"/>
              <a:t>Kontrol donanımı genelde aşağıda sıralanan üniteleri bulunduran</a:t>
            </a:r>
          </a:p>
          <a:p>
            <a:pPr>
              <a:buNone/>
            </a:pPr>
            <a:r>
              <a:rPr lang="tr-TR" sz="2000" dirty="0" smtClean="0"/>
              <a:t>ve PC’nin taşıyıcı elemanlarına yerleştirilen kartlardır.</a:t>
            </a:r>
          </a:p>
          <a:p>
            <a:pPr>
              <a:buNone/>
            </a:pPr>
            <a:r>
              <a:rPr lang="tr-TR" sz="2000" dirty="0" smtClean="0"/>
              <a:t>Bu üniteler ;CPU, işletim sistemi analog giriş ve çıkış sayıcı ve</a:t>
            </a:r>
          </a:p>
          <a:p>
            <a:pPr>
              <a:buNone/>
            </a:pPr>
            <a:r>
              <a:rPr lang="tr-TR" sz="2000" dirty="0" smtClean="0"/>
              <a:t>zamanlayıcı ünite, programlanabilir yükseltici, bellek ve tampon</a:t>
            </a:r>
          </a:p>
          <a:p>
            <a:pPr>
              <a:buNone/>
            </a:pPr>
            <a:r>
              <a:rPr lang="tr-TR" sz="2000" dirty="0" smtClean="0"/>
              <a:t>bellektir.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34</a:t>
            </a:fld>
            <a:endParaRPr lang="tr-TR"/>
          </a:p>
        </p:txBody>
      </p:sp>
    </p:spTree>
  </p:cSld>
  <p:clrMapOvr>
    <a:masterClrMapping/>
  </p:clrMapOvr>
  <p:transition>
    <p:wheel spokes="3"/>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84"/>
            <a:ext cx="8229600" cy="1285884"/>
          </a:xfrm>
        </p:spPr>
        <p:txBody>
          <a:bodyPr>
            <a:normAutofit/>
          </a:bodyPr>
          <a:lstStyle/>
          <a:p>
            <a:r>
              <a:rPr lang="tr-TR" sz="3200" b="1" dirty="0" smtClean="0"/>
              <a:t>Yazılım</a:t>
            </a:r>
            <a:endParaRPr lang="tr-TR" sz="3200" b="1" dirty="0"/>
          </a:p>
        </p:txBody>
      </p:sp>
      <p:sp>
        <p:nvSpPr>
          <p:cNvPr id="3" name="Content Placeholder 2"/>
          <p:cNvSpPr>
            <a:spLocks noGrp="1"/>
          </p:cNvSpPr>
          <p:nvPr>
            <p:ph idx="1"/>
          </p:nvPr>
        </p:nvSpPr>
        <p:spPr>
          <a:xfrm>
            <a:off x="457200" y="2500307"/>
            <a:ext cx="8229600" cy="2643206"/>
          </a:xfrm>
        </p:spPr>
        <p:txBody>
          <a:bodyPr lIns="720000" anchor="ctr" anchorCtr="0">
            <a:normAutofit/>
          </a:bodyPr>
          <a:lstStyle/>
          <a:p>
            <a:pPr>
              <a:buNone/>
            </a:pPr>
            <a:r>
              <a:rPr lang="tr-TR" sz="2000" dirty="0" smtClean="0"/>
              <a:t>Uygulamaya göre doğru yazılım seçilmesi de donanımın doğru</a:t>
            </a:r>
          </a:p>
          <a:p>
            <a:pPr>
              <a:buNone/>
            </a:pPr>
            <a:r>
              <a:rPr lang="sv-SE" sz="2000" dirty="0" smtClean="0"/>
              <a:t>seçilmesi kadar önemli olup performansı etkileyen temel</a:t>
            </a:r>
          </a:p>
          <a:p>
            <a:pPr>
              <a:buNone/>
            </a:pPr>
            <a:r>
              <a:rPr lang="tr-TR" sz="2000" dirty="0" smtClean="0"/>
              <a:t>faktörlerden biridir. Doğru yazılımın seçimi kullanıcıya ve</a:t>
            </a:r>
          </a:p>
          <a:p>
            <a:pPr>
              <a:buNone/>
            </a:pPr>
            <a:r>
              <a:rPr lang="tr-TR" sz="2000" dirty="0" smtClean="0"/>
              <a:t>uygulamanın niteliğine bağlıdır. Uygulamanın hız gereksinimi,</a:t>
            </a:r>
          </a:p>
          <a:p>
            <a:pPr>
              <a:buNone/>
            </a:pPr>
            <a:r>
              <a:rPr lang="tr-TR" sz="2000" dirty="0" smtClean="0"/>
              <a:t>özellikleri, programın esnekliği yazılım seçiminde önemli</a:t>
            </a:r>
          </a:p>
          <a:p>
            <a:pPr>
              <a:buNone/>
            </a:pPr>
            <a:r>
              <a:rPr lang="tr-TR" sz="2000" dirty="0" smtClean="0"/>
              <a:t>kriterlerdir.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35</a:t>
            </a:fld>
            <a:endParaRPr lang="tr-TR"/>
          </a:p>
        </p:txBody>
      </p:sp>
    </p:spTree>
  </p:cSld>
  <p:clrMapOvr>
    <a:masterClrMapping/>
  </p:clrMapOvr>
  <p:transition>
    <p:wheel spokes="3"/>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200" dirty="0" smtClean="0">
                <a:latin typeface="Verdana" pitchFamily="34" charset="0"/>
              </a:rPr>
              <a:t>UYGULAMALAR</a:t>
            </a:r>
            <a:endParaRPr lang="tr-TR" sz="3200" dirty="0">
              <a:latin typeface="Verdana" pitchFamily="34" charset="0"/>
            </a:endParaRPr>
          </a:p>
        </p:txBody>
      </p:sp>
      <p:sp>
        <p:nvSpPr>
          <p:cNvPr id="3" name="Content Placeholder 2"/>
          <p:cNvSpPr>
            <a:spLocks noGrp="1"/>
          </p:cNvSpPr>
          <p:nvPr>
            <p:ph idx="1"/>
          </p:nvPr>
        </p:nvSpPr>
        <p:spPr/>
        <p:txBody>
          <a:bodyPr lIns="360000" anchor="ctr" anchorCtr="0">
            <a:normAutofit/>
          </a:bodyPr>
          <a:lstStyle/>
          <a:p>
            <a:pPr>
              <a:buNone/>
            </a:pPr>
            <a:r>
              <a:rPr lang="tr-TR" sz="2200" b="1" dirty="0" smtClean="0"/>
              <a:t>     1.Metal ısıl işlemde kalite kontrolü</a:t>
            </a:r>
          </a:p>
          <a:p>
            <a:pPr>
              <a:buNone/>
            </a:pPr>
            <a:r>
              <a:rPr lang="tr-TR" sz="2000" dirty="0" smtClean="0"/>
              <a:t>      Isıl işlem üretim plantlarınde kullanılan heterogeneous Frın (Çok bölmeli Frın, pit frın, temperleme ve serleştirme frınları), sistemlerin kalite kontrolü için geliştirilmiştir. Geleneksel raporlama yöntemlerinden farklı olarak kağıt tüketimi azdır..</a:t>
            </a:r>
            <a:br>
              <a:rPr lang="tr-TR" sz="2000" dirty="0" smtClean="0"/>
            </a:br>
            <a:r>
              <a:rPr lang="tr-TR" sz="2000" dirty="0" smtClean="0"/>
              <a:t>Fırınlar kendi kontrol ekipmanları ve enstürümanları ile bir bütün olarak çalışır haldedir.</a:t>
            </a:r>
            <a:br>
              <a:rPr lang="tr-TR" sz="2000" dirty="0" smtClean="0"/>
            </a:br>
            <a:r>
              <a:rPr lang="tr-TR" sz="2000" dirty="0" smtClean="0"/>
              <a:t>Sistemden seri veri yolu ile tüm veriler toplanmakta ve recete ile karşılaş tırılarak kalite takipi yapılmaktadır.</a:t>
            </a:r>
            <a:br>
              <a:rPr lang="tr-TR" sz="2000" dirty="0" smtClean="0"/>
            </a:br>
            <a:r>
              <a:rPr lang="tr-TR" sz="2000" dirty="0" smtClean="0"/>
              <a:t>Proses sonunda yük tanımı proses grafikleri ve alarmlar rapor edilir.</a:t>
            </a:r>
            <a:br>
              <a:rPr lang="tr-TR" sz="2000" dirty="0" smtClean="0"/>
            </a:br>
            <a:r>
              <a:rPr lang="tr-TR" sz="2000" dirty="0" smtClean="0"/>
              <a:t>Tüm historik datalar exel formatında kalite kontrol departmanını dikatine export edilmektedir.</a:t>
            </a:r>
            <a:br>
              <a:rPr lang="tr-TR" sz="2000" dirty="0" smtClean="0"/>
            </a:br>
            <a:r>
              <a:rPr lang="tr-TR" sz="2000" dirty="0" smtClean="0"/>
              <a:t>Tüm alarmlar bakım ekibine rapor edilmektedir.</a:t>
            </a:r>
            <a:br>
              <a:rPr lang="tr-TR" sz="2000" dirty="0" smtClean="0"/>
            </a:br>
            <a:r>
              <a:rPr lang="tr-TR" sz="2000" dirty="0" smtClean="0"/>
              <a:t>Sistem komle iki winlog terminalden oluşmuştur. </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36</a:t>
            </a:fld>
            <a:endParaRPr lang="tr-TR"/>
          </a:p>
        </p:txBody>
      </p:sp>
    </p:spTree>
  </p:cSld>
  <p:clrMapOvr>
    <a:masterClrMapping/>
  </p:clrMapOvr>
  <p:transition>
    <p:wheel spokes="3"/>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3"/>
          <a:srcRect/>
          <a:stretch>
            <a:fillRect/>
          </a:stretch>
        </p:blipFill>
        <p:spPr bwMode="auto">
          <a:xfrm>
            <a:off x="1500166" y="857232"/>
            <a:ext cx="6286544" cy="4500594"/>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37</a:t>
            </a:fld>
            <a:endParaRPr lang="tr-TR"/>
          </a:p>
        </p:txBody>
      </p:sp>
    </p:spTree>
  </p:cSld>
  <p:clrMapOvr>
    <a:masterClrMapping/>
  </p:clrMapOvr>
  <p:transition>
    <p:wheel spokes="3"/>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lIns="360000" anchor="ctr" anchorCtr="0">
            <a:normAutofit/>
          </a:bodyPr>
          <a:lstStyle/>
          <a:p>
            <a:pPr>
              <a:buNone/>
            </a:pPr>
            <a:r>
              <a:rPr lang="tr-TR" sz="2000" b="1" dirty="0" smtClean="0"/>
              <a:t>          2.Odun Sobası Test Sistemi</a:t>
            </a:r>
          </a:p>
          <a:p>
            <a:pPr>
              <a:buNone/>
            </a:pPr>
            <a:r>
              <a:rPr lang="tr-TR" sz="2000" dirty="0" smtClean="0"/>
              <a:t>      Sistem farklı çevresel çartlarda odun sobalarının karşılaştırmalı test ini yapmak için geliştirilmiştir.</a:t>
            </a:r>
            <a:br>
              <a:rPr lang="tr-TR" sz="2000" dirty="0" smtClean="0"/>
            </a:br>
            <a:r>
              <a:rPr lang="tr-TR" sz="2000" dirty="0" smtClean="0"/>
              <a:t>Test odasına yerleştirilen pt100 ısı sensor matriksi ile spatial thermal diffusion ölçümü yapılmaktadır.</a:t>
            </a:r>
            <a:br>
              <a:rPr lang="tr-TR" sz="2000" dirty="0" smtClean="0"/>
            </a:br>
            <a:r>
              <a:rPr lang="tr-TR" sz="2000" dirty="0" smtClean="0"/>
              <a:t>SCADA da, ısılar temal grafik haritada görülmektedir. Buda termal konum tesbiti yapmayı saglar. </a:t>
            </a:r>
            <a:br>
              <a:rPr lang="tr-TR" sz="2000" dirty="0" smtClean="0"/>
            </a:br>
            <a:r>
              <a:rPr lang="tr-TR" sz="2000" dirty="0" smtClean="0"/>
              <a:t>Çevresel etkiler ile ısı dağılımını anlamak için, SCADA sistemi iç ve dış nem ölçümü , Atmosferik basınç ölçümü ve duman ısı ölçümüde yapmaktadır.</a:t>
            </a:r>
            <a:br>
              <a:rPr lang="tr-TR" sz="2000" dirty="0" smtClean="0"/>
            </a:br>
            <a:r>
              <a:rPr lang="tr-TR" sz="2000" dirty="0" smtClean="0"/>
              <a:t>Sistem tüm dataları bi araya getirip kaydederelk başarılı bir analizi sağlamaktadır. Aynı zamanda SCADA sistemi tüm ölçümleri zaman bazlı grafiklerde gösterebilmektedir. </a:t>
            </a:r>
            <a:br>
              <a:rPr lang="tr-TR" sz="2000" dirty="0" smtClean="0"/>
            </a:b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38</a:t>
            </a:fld>
            <a:endParaRPr lang="tr-TR"/>
          </a:p>
        </p:txBody>
      </p:sp>
    </p:spTree>
  </p:cSld>
  <p:clrMapOvr>
    <a:masterClrMapping/>
  </p:clrMapOvr>
  <p:transition>
    <p:wheel spokes="3"/>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lIns="144000" anchor="ctr" anchorCtr="0">
            <a:normAutofit/>
          </a:bodyPr>
          <a:lstStyle/>
          <a:p>
            <a:pPr>
              <a:buNone/>
            </a:pPr>
            <a:r>
              <a:rPr lang="tr-TR" sz="2000" b="1" dirty="0" smtClean="0"/>
              <a:t>      3. İplik Fabrikası SCADA sı ( Spinning Plant)</a:t>
            </a:r>
          </a:p>
          <a:p>
            <a:pPr>
              <a:buNone/>
            </a:pPr>
            <a:r>
              <a:rPr lang="tr-TR" sz="2000" dirty="0" smtClean="0"/>
              <a:t>      Polipropilen iplik üretmek için karmaşık bir proses gereklidir , Üretimkalitesi üzerinde teknolojinin çok ağırlığı vardır; Tüm üretim prosesini kontrol etmek ,herhangi bir renkte ipliği aylar sonra bile tekrar aynı özellikleri ile üretmenizi mümkün kılar ; SCADA sistemi tüm ürün karekteristiklerini ( torsion , title , tenocity , stabilization vss.)ve teknik özellikleri ile müşteri aleplerini kaydederek üretim süresini ve sevkiyatın kısalmasını sağlar.</a:t>
            </a:r>
            <a:br>
              <a:rPr lang="tr-TR" sz="2000" dirty="0" smtClean="0"/>
            </a:br>
            <a:r>
              <a:rPr lang="tr-TR" sz="2000" dirty="0" smtClean="0"/>
              <a:t>Tüm üretim proses kademeleri ( polimer dozajlama , renk katkısı , ısıtma , extrusion , final bukme )SCADA sistemi tarafından kontrol edilir. Bu far- lı iletişim protokolları ile PLC ler , Basınç ve Isı kontrol cihazları , Motor sürücüleri ile haberleşerek yapılır.</a:t>
            </a:r>
            <a:br>
              <a:rPr lang="tr-TR" sz="2000" dirty="0" smtClean="0"/>
            </a:br>
            <a:r>
              <a:rPr lang="tr-TR" sz="2000" dirty="0" smtClean="0"/>
              <a:t>SCADA sistemi basit , hızlı ve efektiftir. Her kademede ısı ve basınçla- rı gösteririr. Normal dışı durumları alarm olark ihbar eder, Reçeteleri hazırlanmasını ve yönetilmesini saglar , kalite raporlarını üretir ve Tüm verileri geriye dönük inceleme için aydeder. </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39</a:t>
            </a:fld>
            <a:endParaRPr lang="tr-TR"/>
          </a:p>
        </p:txBody>
      </p:sp>
    </p:spTree>
  </p:cSld>
  <p:clrMapOvr>
    <a:masterClrMapping/>
  </p:clrMapOvr>
  <p:transition>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lIns="720000" anchor="ctr" anchorCtr="0">
            <a:normAutofit/>
          </a:bodyPr>
          <a:lstStyle/>
          <a:p>
            <a:pPr>
              <a:buNone/>
            </a:pPr>
            <a:r>
              <a:rPr lang="tr-TR" sz="2000" dirty="0"/>
              <a:t>SCADA sistemi, hidroelektrik, nükleer güç üretimi, doğalgaz</a:t>
            </a:r>
          </a:p>
          <a:p>
            <a:pPr>
              <a:buNone/>
            </a:pPr>
            <a:r>
              <a:rPr lang="tr-TR" sz="2000" dirty="0" smtClean="0"/>
              <a:t>üretim</a:t>
            </a:r>
            <a:r>
              <a:rPr lang="es-ES" sz="2000" dirty="0" smtClean="0"/>
              <a:t> </a:t>
            </a:r>
            <a:r>
              <a:rPr lang="es-ES" sz="2000" dirty="0"/>
              <a:t>ve </a:t>
            </a:r>
            <a:r>
              <a:rPr lang="tr-TR" sz="2000" dirty="0" smtClean="0"/>
              <a:t>işletme tesisterinde</a:t>
            </a:r>
            <a:r>
              <a:rPr lang="es-ES" sz="2000" dirty="0" smtClean="0"/>
              <a:t>, </a:t>
            </a:r>
            <a:r>
              <a:rPr lang="tr-TR" sz="2000" dirty="0" smtClean="0"/>
              <a:t>gaz,yağ,kimyasal madde </a:t>
            </a:r>
            <a:r>
              <a:rPr lang="es-ES" sz="2000" dirty="0" smtClean="0"/>
              <a:t>ve </a:t>
            </a:r>
            <a:r>
              <a:rPr lang="es-ES" sz="2000" dirty="0"/>
              <a:t>su</a:t>
            </a:r>
          </a:p>
          <a:p>
            <a:pPr>
              <a:buNone/>
            </a:pPr>
            <a:r>
              <a:rPr lang="tr-TR" sz="2000" dirty="0"/>
              <a:t>boru hatlarında pompaların, valflerin ve akış ölçüm ekipmanlarının</a:t>
            </a:r>
          </a:p>
          <a:p>
            <a:pPr>
              <a:buNone/>
            </a:pPr>
            <a:r>
              <a:rPr lang="tr-TR" sz="2000" dirty="0"/>
              <a:t>işletilmesinde, kilometrelerce uzunluktaki elektrik</a:t>
            </a:r>
          </a:p>
          <a:p>
            <a:pPr>
              <a:buNone/>
            </a:pPr>
            <a:r>
              <a:rPr lang="tr-TR" sz="2000" dirty="0"/>
              <a:t>aktarım hatlarındaki açma kapama düğmelerinin kontrolü ve</a:t>
            </a:r>
          </a:p>
          <a:p>
            <a:pPr>
              <a:buNone/>
            </a:pPr>
            <a:r>
              <a:rPr lang="tr-TR" sz="2000" dirty="0"/>
              <a:t>hatlardaki ani yük değişimlerinin dengelenmesi gibi çok farklı</a:t>
            </a:r>
          </a:p>
          <a:p>
            <a:pPr>
              <a:buNone/>
            </a:pPr>
            <a:r>
              <a:rPr lang="tr-TR" sz="2000" dirty="0"/>
              <a:t>alanlarda kullanılabilmektedir.</a:t>
            </a:r>
            <a:endParaRPr lang="tr-TR" sz="19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4</a:t>
            </a:fld>
            <a:endParaRPr lang="tr-TR"/>
          </a:p>
        </p:txBody>
      </p:sp>
    </p:spTree>
  </p:cSld>
  <p:clrMapOvr>
    <a:masterClrMapping/>
  </p:clrMapOvr>
  <p:transition>
    <p:wheel spokes="3"/>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lIns="180000" anchor="ctr" anchorCtr="0">
            <a:normAutofit/>
          </a:bodyPr>
          <a:lstStyle/>
          <a:p>
            <a:pPr>
              <a:buNone/>
            </a:pPr>
            <a:r>
              <a:rPr lang="tr-TR" sz="2000" b="1" dirty="0" smtClean="0"/>
              <a:t>      4.Tıbbi cihazlarda sıcaklık kontrolü ve takibi</a:t>
            </a:r>
          </a:p>
          <a:p>
            <a:pPr>
              <a:buNone/>
            </a:pPr>
            <a:r>
              <a:rPr lang="tr-TR" sz="2000" i="1" dirty="0" smtClean="0"/>
              <a:t>      T-guard</a:t>
            </a:r>
            <a:r>
              <a:rPr lang="tr-TR" sz="2000" dirty="0" smtClean="0"/>
              <a:t>, Bu sistem temelde winlog SCADA sistemidir ve </a:t>
            </a:r>
            <a:r>
              <a:rPr lang="tr-TR" sz="2000" i="1" dirty="0" smtClean="0"/>
              <a:t>Biomed Consulting</a:t>
            </a:r>
            <a:r>
              <a:rPr lang="tr-TR" sz="2000" dirty="0" smtClean="0"/>
              <a:t> iş ortaklıgı ile yapılmıştır. İtalyada bir çok hastahane ve labaratuara sıcaklı denetimli saklama kabları ( Buzdolapları ve Şartlandırıcılar )nın sıcaklık takibi yapmak ve kulanıcı tarafından girilen sınırların aşılması durumunda operatörü sesli ve işiklı ikaz ve aynı zamanda SMS yolu ile uyaran bir sistemdir . Tüm operatör işlemleri ve normal durum dışı haller ISO9000 geregi olarakta raporlanmaktadır. </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40</a:t>
            </a:fld>
            <a:endParaRPr lang="tr-TR"/>
          </a:p>
        </p:txBody>
      </p:sp>
    </p:spTree>
  </p:cSld>
  <p:clrMapOvr>
    <a:masterClrMapping/>
  </p:clrMapOvr>
  <p:transition>
    <p:wheel spokes="3"/>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3"/>
          <a:srcRect/>
          <a:stretch>
            <a:fillRect/>
          </a:stretch>
        </p:blipFill>
        <p:spPr bwMode="auto">
          <a:xfrm>
            <a:off x="857224" y="714357"/>
            <a:ext cx="7358113" cy="5325288"/>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41</a:t>
            </a:fld>
            <a:endParaRPr lang="tr-TR"/>
          </a:p>
        </p:txBody>
      </p:sp>
    </p:spTree>
  </p:cSld>
  <p:clrMapOvr>
    <a:masterClrMapping/>
  </p:clrMapOvr>
  <p:transition>
    <p:wheel spokes="3"/>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lIns="180000" anchor="ctr" anchorCtr="0">
            <a:normAutofit/>
          </a:bodyPr>
          <a:lstStyle/>
          <a:p>
            <a:pPr>
              <a:buNone/>
            </a:pPr>
            <a:r>
              <a:rPr lang="tr-TR" sz="2000" b="1" dirty="0" smtClean="0"/>
              <a:t>      5.Hava kirlik oranın takip sistemi</a:t>
            </a:r>
          </a:p>
          <a:p>
            <a:pPr>
              <a:buNone/>
            </a:pPr>
            <a:r>
              <a:rPr lang="tr-TR" sz="2000" dirty="0" smtClean="0"/>
              <a:t>      Sistem winlog platformu ve </a:t>
            </a:r>
            <a:r>
              <a:rPr lang="tr-TR" sz="2000" dirty="0" smtClean="0">
                <a:hlinkClick r:id="rId3"/>
              </a:rPr>
              <a:t>ç Tribotecna srl</a:t>
            </a:r>
            <a:r>
              <a:rPr lang="tr-TR" sz="2000" dirty="0" smtClean="0"/>
              <a:t>, ortaklığı ile yapılmıştır. Sürekli kirlilik oranı takibi , Periyodik hata kontrolü yapmaktadır . Sürekli kirlik oranı takibi operatörün anlık müdehale yapmasını sağlamaktadır. triboelectric sensor sisteme RS485 network da Modbus protocol ile Winlog SCADA ya bağlanmıştır. Sistem her sensor için hesaplamaları ve kayıtları yapar Hesaplama sonuçlarını referans değerler ile karşılaştırır ve dışındaki durumlar için alarm üretir. Tüm sonuçları bir remote distplayden gösterir ve günlük raporları verir. TCP/IP network üzerinden diğer kullanıcıların sistem verilerine yetki seviyelerine göre ulaşması sağlar. </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42</a:t>
            </a:fld>
            <a:endParaRPr lang="tr-TR"/>
          </a:p>
        </p:txBody>
      </p:sp>
    </p:spTree>
  </p:cSld>
  <p:clrMapOvr>
    <a:masterClrMapping/>
  </p:clrMapOvr>
  <p:transition>
    <p:wheel spokes="3"/>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3"/>
          <a:srcRect/>
          <a:stretch>
            <a:fillRect/>
          </a:stretch>
        </p:blipFill>
        <p:spPr bwMode="auto">
          <a:xfrm>
            <a:off x="1000100" y="642918"/>
            <a:ext cx="7286676" cy="5483245"/>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43</a:t>
            </a:fld>
            <a:endParaRPr lang="tr-TR"/>
          </a:p>
        </p:txBody>
      </p:sp>
    </p:spTree>
  </p:cSld>
  <p:clrMapOvr>
    <a:masterClrMapping/>
  </p:clrMapOvr>
  <p:transition>
    <p:wheel spokes="3"/>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lIns="180000" anchor="ctr" anchorCtr="0">
            <a:normAutofit/>
          </a:bodyPr>
          <a:lstStyle/>
          <a:p>
            <a:pPr>
              <a:buNone/>
            </a:pPr>
            <a:r>
              <a:rPr lang="tr-TR" sz="2000" b="1" dirty="0" smtClean="0"/>
              <a:t>      6.Plastik film üretim hattı uygulaması</a:t>
            </a:r>
          </a:p>
          <a:p>
            <a:pPr>
              <a:buNone/>
            </a:pPr>
            <a:r>
              <a:rPr lang="tr-TR" sz="2000" dirty="0" smtClean="0"/>
              <a:t>      Tesis gas barrier filim üretmek için kurulmuş çok katlı yapıdadır cast film technology ve extrusion coating technology aynı anda kullanılmış yüksekkapasiteli ve yüksek kalitede gas bariyer flim üretmektedir.</a:t>
            </a:r>
            <a:br>
              <a:rPr lang="tr-TR" sz="2000" dirty="0" smtClean="0"/>
            </a:br>
            <a:r>
              <a:rPr lang="tr-TR" sz="2000" dirty="0" smtClean="0"/>
              <a:t>Bu tür çok katlı kompleks tesislerde, bir çok çeşit ve türde kontrol cihazı kullanılmıştır ( PLC , PID controler , DCS gibi), SCADA sistemi tüm bu sistemlerde karar verici organ olarak kullanılmıştır şunlar gibi: Her kademede ısı kontrolu ; Alarm yönetimi komple , Grafik trendler , reçete yönetimi gibi kalite kontrolu sayesinde maksimim verim ve her bir batch için otomatik kalite raporu basımı sertifikasyonu kolaylaştırmıştır. </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44</a:t>
            </a:fld>
            <a:endParaRPr lang="tr-TR"/>
          </a:p>
        </p:txBody>
      </p:sp>
    </p:spTree>
  </p:cSld>
  <p:clrMapOvr>
    <a:masterClrMapping/>
  </p:clrMapOvr>
  <p:transition>
    <p:wheel spokes="3"/>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3"/>
          <a:srcRect/>
          <a:stretch>
            <a:fillRect/>
          </a:stretch>
        </p:blipFill>
        <p:spPr bwMode="auto">
          <a:xfrm>
            <a:off x="857224" y="714356"/>
            <a:ext cx="7358113" cy="5291950"/>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45</a:t>
            </a:fld>
            <a:endParaRPr lang="tr-TR"/>
          </a:p>
        </p:txBody>
      </p:sp>
    </p:spTree>
  </p:cSld>
  <p:clrMapOvr>
    <a:masterClrMapping/>
  </p:clrMapOvr>
  <p:transition>
    <p:wheel spokes="3"/>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5"/>
            <a:ext cx="8229600" cy="5572164"/>
          </a:xfrm>
        </p:spPr>
        <p:txBody>
          <a:bodyPr lIns="180000" anchor="ctr" anchorCtr="0">
            <a:normAutofit/>
          </a:bodyPr>
          <a:lstStyle/>
          <a:p>
            <a:pPr>
              <a:buNone/>
            </a:pPr>
            <a:r>
              <a:rPr lang="tr-TR" sz="2000" b="1" dirty="0" smtClean="0"/>
              <a:t>       7.Gıda endüstrisinde Kalite kontrol</a:t>
            </a:r>
          </a:p>
          <a:p>
            <a:pPr>
              <a:buNone/>
            </a:pPr>
            <a:r>
              <a:rPr lang="tr-TR" sz="2000" dirty="0" smtClean="0"/>
              <a:t>      Gıda üretimi ve depolanması kanunlarla korunan bir kalite kontroludur. Sistem Winlog SCADA platformu üzerine kurulmuş ve yüzlerce Gıda firmasın da uygulanmıştır. Kulanıcıların üretim ve depolama şartlarını verilen kriterler dışına çıkamasını önleyerek ürün kaypını önler.</a:t>
            </a:r>
            <a:br>
              <a:rPr lang="tr-TR" sz="2000" dirty="0" smtClean="0"/>
            </a:br>
            <a:r>
              <a:rPr lang="tr-TR" sz="2000" dirty="0" smtClean="0"/>
              <a:t>Sistem tüm değişkenlerin sürekli takibini yapar ve kalite kontrol raporlarını degişken grafikleri ile verir.Aynı zamanda stok taki ürünlerin kontrol kriterlerinin dışına çıkıp çıkmadığınıda rapor ederek sertifikasyonu sağlar.Normal durum dışında olna tüm degişkenler lokal alarm olarak opera töre iletilir.Operatörün yerinde olmaması durumları için SMS ile alarmlar önceden tanımlanan telefonlarada iletilir.</a:t>
            </a:r>
            <a:br>
              <a:rPr lang="tr-TR" sz="2000" dirty="0" smtClean="0"/>
            </a:br>
            <a:r>
              <a:rPr lang="tr-TR" sz="2000" dirty="0" smtClean="0"/>
              <a:t>Tüm veriler ve ekranlar TCP/IP network üzerinde kurulu diğer winlog client lar tarafından paylaşılır. </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46</a:t>
            </a:fld>
            <a:endParaRPr lang="tr-TR"/>
          </a:p>
        </p:txBody>
      </p:sp>
    </p:spTree>
  </p:cSld>
  <p:clrMapOvr>
    <a:masterClrMapping/>
  </p:clrMapOvr>
  <p:transition>
    <p:wheel spokes="3"/>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3"/>
          <a:srcRect/>
          <a:stretch>
            <a:fillRect/>
          </a:stretch>
        </p:blipFill>
        <p:spPr bwMode="auto">
          <a:xfrm>
            <a:off x="928662" y="785794"/>
            <a:ext cx="7215237" cy="5077637"/>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47</a:t>
            </a:fld>
            <a:endParaRPr lang="tr-TR"/>
          </a:p>
        </p:txBody>
      </p:sp>
    </p:spTree>
  </p:cSld>
  <p:clrMapOvr>
    <a:masterClrMapping/>
  </p:clrMapOvr>
  <p:transition>
    <p:wheel spokes="3"/>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lIns="180000" anchor="ctr" anchorCtr="0">
            <a:normAutofit/>
          </a:bodyPr>
          <a:lstStyle/>
          <a:p>
            <a:pPr>
              <a:buNone/>
            </a:pPr>
            <a:r>
              <a:rPr lang="tr-TR" sz="2000" b="1" dirty="0" smtClean="0"/>
              <a:t>      8.Dondurma Üretim Tesisinde SCADA</a:t>
            </a:r>
          </a:p>
          <a:p>
            <a:pPr>
              <a:buNone/>
            </a:pPr>
            <a:r>
              <a:rPr lang="tr-TR" sz="2000" dirty="0" smtClean="0"/>
              <a:t>      Gıda üretiminde hijen ve ürün güvenliğini temi etmek için yeni kurallar getirilmiştir. Uluslar arası gıda kontrol organizasyonları tarafından getirilen kurallara ürticilerin uyması zorunludur. </a:t>
            </a:r>
          </a:p>
          <a:p>
            <a:pPr>
              <a:buNone/>
            </a:pPr>
            <a:r>
              <a:rPr lang="tr-TR" sz="2000" dirty="0" smtClean="0"/>
              <a:t>      Tanıtılan sistem Dondurma ve süt bazlı üretim yapan tesislerin üretim proseslerini kontrol ederek gıda üretim kodekslerine uygunluğunu sertifikalamak ve insan hatalarının minimize etmektir. Bunu , Pasterizosyon sistem prosesini kontrol ederek sonucu garantilemek , Repinig tank karışımını sistamatik olarak kontrol etmek , Tank sterilizasyonu kontrol etmek , Reçete kontrolü ve yönetimini yapmak gibi başlıklarda toplaya biliriz .</a:t>
            </a:r>
            <a:br>
              <a:rPr lang="tr-TR" sz="2000" dirty="0" smtClean="0"/>
            </a:br>
            <a:r>
              <a:rPr lang="tr-TR" sz="2000" dirty="0" smtClean="0"/>
              <a:t>Tüm degişkenleri ve sonuçları network üzerinden diğer client lerin ilgi sine sunarak işletme konforuda sağlanmış olur..</a:t>
            </a:r>
            <a:br>
              <a:rPr lang="tr-TR" sz="2000" dirty="0" smtClean="0"/>
            </a:br>
            <a:r>
              <a:rPr lang="tr-TR" sz="2000" dirty="0" smtClean="0"/>
              <a:t>Tüm degişkenler ve sonuçlar gerek grafiksel greksede sayısal raporlama ile sertifikasyon çıktılarıda otomatik olarak alınmış olur..</a:t>
            </a:r>
          </a:p>
          <a:p>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48</a:t>
            </a:fld>
            <a:endParaRPr lang="tr-TR"/>
          </a:p>
        </p:txBody>
      </p:sp>
    </p:spTree>
  </p:cSld>
  <p:clrMapOvr>
    <a:masterClrMapping/>
  </p:clrMapOvr>
  <p:transition>
    <p:wheel spokes="3"/>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3"/>
          <a:srcRect/>
          <a:stretch>
            <a:fillRect/>
          </a:stretch>
        </p:blipFill>
        <p:spPr bwMode="auto">
          <a:xfrm>
            <a:off x="785786" y="642918"/>
            <a:ext cx="7572427" cy="5483245"/>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49</a:t>
            </a:fld>
            <a:endParaRPr lang="tr-TR"/>
          </a:p>
        </p:txBody>
      </p:sp>
    </p:spTree>
  </p:cSld>
  <p:clrMapOvr>
    <a:masterClrMapping/>
  </p:clrMapOvr>
  <p:transition>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lIns="720000" anchor="ctr" anchorCtr="0">
            <a:normAutofit/>
          </a:bodyPr>
          <a:lstStyle/>
          <a:p>
            <a:pPr>
              <a:buNone/>
            </a:pPr>
            <a:r>
              <a:rPr lang="tr-TR" sz="2000" dirty="0"/>
              <a:t>Birincil yakıt rezervlerinin azaldığı ve rekabetin hızla arttığı</a:t>
            </a:r>
          </a:p>
          <a:p>
            <a:pPr>
              <a:buNone/>
            </a:pPr>
            <a:r>
              <a:rPr lang="tr-TR" sz="2000" dirty="0"/>
              <a:t>günümüz şartlarında enerji girdilerinde süreklilik, kalite ve</a:t>
            </a:r>
          </a:p>
          <a:p>
            <a:pPr>
              <a:buNone/>
            </a:pPr>
            <a:r>
              <a:rPr lang="tr-TR" sz="2000" dirty="0"/>
              <a:t>asgari maliyetin sağlanması, muhtemel bir enerji krizini ortadan</a:t>
            </a:r>
          </a:p>
          <a:p>
            <a:pPr>
              <a:buNone/>
            </a:pPr>
            <a:r>
              <a:rPr lang="tr-TR" sz="2000" dirty="0"/>
              <a:t>kaldıracak yatırımların yapılması kaçınılmaz bir sorumluluktur.</a:t>
            </a:r>
          </a:p>
          <a:p>
            <a:pPr>
              <a:buNone/>
            </a:pPr>
            <a:r>
              <a:rPr lang="tr-TR" sz="2000" dirty="0"/>
              <a:t>Bu nedenle, kojenereasyon (Birleşik ısı güçüretimi)</a:t>
            </a:r>
          </a:p>
          <a:p>
            <a:pPr>
              <a:buNone/>
            </a:pPr>
            <a:r>
              <a:rPr lang="tr-TR" sz="2000" dirty="0"/>
              <a:t>günümüz çağdaş enerji yönetim teknikleri içinde ön sıralarda</a:t>
            </a:r>
          </a:p>
          <a:p>
            <a:pPr>
              <a:buNone/>
            </a:pPr>
            <a:r>
              <a:rPr lang="tr-TR" sz="2000" dirty="0"/>
              <a:t>yerini almaktadır.bu amaçla kurulan ve kompleks bir yapıya</a:t>
            </a:r>
          </a:p>
          <a:p>
            <a:pPr>
              <a:buNone/>
            </a:pPr>
            <a:r>
              <a:rPr lang="tr-TR" sz="2000" dirty="0"/>
              <a:t>sahip olan söz konusu tesislerin kontrolü ancak SCADA gibi</a:t>
            </a:r>
          </a:p>
          <a:p>
            <a:pPr>
              <a:buNone/>
            </a:pPr>
            <a:r>
              <a:rPr lang="tr-TR" sz="2000" dirty="0"/>
              <a:t>yüksek bir kontrol felsefesine sahip sistemler ile sağlanabilmektedir.</a:t>
            </a:r>
            <a:endParaRPr lang="tr-TR" sz="19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5</a:t>
            </a:fld>
            <a:endParaRPr lang="tr-TR"/>
          </a:p>
        </p:txBody>
      </p:sp>
    </p:spTree>
  </p:cSld>
  <p:clrMapOvr>
    <a:masterClrMapping/>
  </p:clrMapOvr>
  <p:transition>
    <p:wheel spokes="3"/>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lIns="180000" anchor="ctr" anchorCtr="0">
            <a:normAutofit/>
          </a:bodyPr>
          <a:lstStyle/>
          <a:p>
            <a:pPr>
              <a:buNone/>
            </a:pPr>
            <a:r>
              <a:rPr lang="tr-TR" sz="2000" b="1" dirty="0" smtClean="0"/>
              <a:t>      9. Seramik fabrika Uygulaması </a:t>
            </a:r>
          </a:p>
          <a:p>
            <a:pPr>
              <a:buNone/>
            </a:pPr>
            <a:r>
              <a:rPr lang="tr-TR" sz="2000" dirty="0" smtClean="0"/>
              <a:t>      Seramik ve Kiremit fabrikaları için Winlog uygulamaları vardır.</a:t>
            </a:r>
            <a:br>
              <a:rPr lang="tr-TR" sz="2000" dirty="0" smtClean="0"/>
            </a:br>
            <a:r>
              <a:rPr lang="tr-TR" sz="2000" dirty="0" smtClean="0"/>
              <a:t>Sistem proses değişkenlerini zaman bağlı olarak kaydeder ve grafik ortama döker.</a:t>
            </a:r>
            <a:br>
              <a:rPr lang="tr-TR" sz="2000" dirty="0" smtClean="0"/>
            </a:br>
            <a:r>
              <a:rPr lang="tr-TR" sz="2000" dirty="0" smtClean="0"/>
              <a:t>Ürün kalitesi için proses tekrarlanabilirliği önemlidir. Batch bazlı olarak reçete ve sonuç ürün raporu veririr</a:t>
            </a:r>
            <a:br>
              <a:rPr lang="tr-TR" sz="2000" dirty="0" smtClean="0"/>
            </a:br>
            <a:r>
              <a:rPr lang="tr-TR" sz="2000" dirty="0" smtClean="0"/>
              <a:t>Sürekli kil prosesinde ısı profili ürün kalitesini çok etkiler ve derhal müdehale edilmelidir.</a:t>
            </a:r>
            <a:br>
              <a:rPr lang="tr-TR" sz="2000" dirty="0" smtClean="0"/>
            </a:br>
            <a:r>
              <a:rPr lang="tr-TR" sz="2000" dirty="0" smtClean="0"/>
              <a:t>Komple sistem enerji tüketimini raporlayarak batch bazlı maliyet analiz raporu verir.</a:t>
            </a:r>
            <a:br>
              <a:rPr lang="tr-TR" sz="2000" dirty="0" smtClean="0"/>
            </a:br>
            <a:r>
              <a:rPr lang="tr-TR" sz="2000" dirty="0" smtClean="0"/>
              <a:t>Tüm sistem client server yapıda ve TCP / IP network kullanır. </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50</a:t>
            </a:fld>
            <a:endParaRPr lang="tr-TR"/>
          </a:p>
        </p:txBody>
      </p:sp>
    </p:spTree>
  </p:cSld>
  <p:clrMapOvr>
    <a:masterClrMapping/>
  </p:clrMapOvr>
  <p:transition>
    <p:wheel spokes="3"/>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3"/>
          <a:srcRect/>
          <a:stretch>
            <a:fillRect/>
          </a:stretch>
        </p:blipFill>
        <p:spPr bwMode="auto">
          <a:xfrm>
            <a:off x="642911" y="500042"/>
            <a:ext cx="7858180" cy="5487214"/>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51</a:t>
            </a:fld>
            <a:endParaRPr lang="tr-TR"/>
          </a:p>
        </p:txBody>
      </p:sp>
    </p:spTree>
  </p:cSld>
  <p:clrMapOvr>
    <a:masterClrMapping/>
  </p:clrMapOvr>
  <p:transition>
    <p:wheel spokes="3"/>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lIns="180000" anchor="ctr" anchorCtr="0">
            <a:normAutofit/>
          </a:bodyPr>
          <a:lstStyle/>
          <a:p>
            <a:pPr>
              <a:buNone/>
            </a:pPr>
            <a:r>
              <a:rPr lang="tr-TR" sz="2000" b="1" dirty="0" smtClean="0"/>
              <a:t>      10.Otamatik Isıl işlem SCADA Sistemi</a:t>
            </a:r>
          </a:p>
          <a:p>
            <a:pPr>
              <a:buNone/>
            </a:pPr>
            <a:r>
              <a:rPr lang="tr-TR" sz="2000" dirty="0" smtClean="0"/>
              <a:t>      Sistem Sürekli ısıl işlem , Sertleştirme , Karbon zengileme tesisi yönetimini yapmaktadır.</a:t>
            </a:r>
            <a:br>
              <a:rPr lang="tr-TR" sz="2000" dirty="0" smtClean="0"/>
            </a:br>
            <a:r>
              <a:rPr lang="tr-TR" sz="2000" dirty="0" smtClean="0"/>
              <a:t>SCADA Siemens SIMATIC S7 PLC ler ile MPI protokolunu kulanarak haberleş mektedir.(server Applicom).</a:t>
            </a:r>
            <a:br>
              <a:rPr lang="tr-TR" sz="2000" dirty="0" smtClean="0"/>
            </a:br>
            <a:r>
              <a:rPr lang="tr-TR" sz="2000" dirty="0" smtClean="0"/>
              <a:t>Sistem reçete database inde bulunan Batch tanımları ve proses datalarına ulaşmaktadır. Ana ekranda posizyonlar , Herbir prosesin durumu ısıl işleme tabi tutulan parçanın detay görünumu takip edilebilir. SCADA uygulaması kalite kontrol raporu üretir. Üretilen raporda Batch tanımlamaları , Isılar ve Karbon yüzdeleri ( Tüm ısıl işlem fazları için) vardır. Rapora sısl işleme dahil parçanın mekanik ölçüleride girilebilir.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52</a:t>
            </a:fld>
            <a:endParaRPr lang="tr-TR"/>
          </a:p>
        </p:txBody>
      </p:sp>
    </p:spTree>
  </p:cSld>
  <p:clrMapOvr>
    <a:masterClrMapping/>
  </p:clrMapOvr>
  <p:transition>
    <p:wheel spokes="3"/>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3"/>
          <a:srcRect/>
          <a:stretch>
            <a:fillRect/>
          </a:stretch>
        </p:blipFill>
        <p:spPr bwMode="auto">
          <a:xfrm>
            <a:off x="642910" y="500042"/>
            <a:ext cx="7929617" cy="5544364"/>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53</a:t>
            </a:fld>
            <a:endParaRPr lang="tr-TR"/>
          </a:p>
        </p:txBody>
      </p:sp>
    </p:spTree>
  </p:cSld>
  <p:clrMapOvr>
    <a:masterClrMapping/>
  </p:clrMapOvr>
  <p:transition>
    <p:wheel spokes="3"/>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200" b="1" dirty="0" smtClean="0">
                <a:solidFill>
                  <a:schemeClr val="tx2"/>
                </a:solidFill>
              </a:rPr>
              <a:t>KAYNAKLAR</a:t>
            </a:r>
            <a:endParaRPr lang="tr-TR" sz="3200" b="1" dirty="0">
              <a:solidFill>
                <a:schemeClr val="tx2"/>
              </a:solidFill>
            </a:endParaRPr>
          </a:p>
        </p:txBody>
      </p:sp>
      <p:graphicFrame>
        <p:nvGraphicFramePr>
          <p:cNvPr id="5" name="Content Placeholder 4"/>
          <p:cNvGraphicFramePr>
            <a:graphicFrameLocks noGrp="1"/>
          </p:cNvGraphicFramePr>
          <p:nvPr>
            <p:ph idx="1"/>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54</a:t>
            </a:fld>
            <a:endParaRPr lang="tr-TR"/>
          </a:p>
        </p:txBody>
      </p:sp>
    </p:spTree>
  </p:cSld>
  <p:clrMapOvr>
    <a:masterClrMapping/>
  </p:clrMapOvr>
  <p:transition>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00792"/>
          </a:xfrm>
        </p:spPr>
        <p:txBody>
          <a:bodyPr lIns="720000" anchor="ctr" anchorCtr="0">
            <a:normAutofit/>
          </a:bodyPr>
          <a:lstStyle/>
          <a:p>
            <a:pPr>
              <a:buNone/>
            </a:pPr>
            <a:r>
              <a:rPr lang="tr-TR" sz="2000" dirty="0"/>
              <a:t>SCADA sistemi ile bir kombine çevrim santralinin, gaz türbini,</a:t>
            </a:r>
          </a:p>
          <a:p>
            <a:pPr>
              <a:buNone/>
            </a:pPr>
            <a:r>
              <a:rPr lang="tr-TR" sz="2000" dirty="0"/>
              <a:t>buhar türbini, atık ısı kazanı, santralin su kaynakları, ana dağıtım</a:t>
            </a:r>
          </a:p>
          <a:p>
            <a:pPr>
              <a:buNone/>
            </a:pPr>
            <a:r>
              <a:rPr lang="tr-TR" sz="2000" dirty="0"/>
              <a:t>sistemi ve depolar gibi tesis elemanlarının durumlarını</a:t>
            </a:r>
          </a:p>
          <a:p>
            <a:pPr>
              <a:buNone/>
            </a:pPr>
            <a:r>
              <a:rPr lang="tr-TR" sz="2000" dirty="0"/>
              <a:t>sürekli izleme, bilgi toplama ve uzaktan kumanda işlevlerini</a:t>
            </a:r>
          </a:p>
          <a:p>
            <a:pPr>
              <a:buNone/>
            </a:pPr>
            <a:r>
              <a:rPr lang="tr-TR" sz="2000" dirty="0"/>
              <a:t>yerine getirme mümkün olmaktadır.</a:t>
            </a:r>
            <a:endParaRPr lang="tr-TR" sz="19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6</a:t>
            </a:fld>
            <a:endParaRPr lang="tr-TR"/>
          </a:p>
        </p:txBody>
      </p:sp>
    </p:spTree>
  </p:cSld>
  <p:clrMapOvr>
    <a:masterClrMapping/>
  </p:clrMapOvr>
  <p:transition>
    <p:wheel spokes="3"/>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p>
            <a:r>
              <a:rPr lang="tr-TR" sz="2800" dirty="0" smtClean="0"/>
              <a:t/>
            </a:r>
            <a:br>
              <a:rPr lang="tr-TR" sz="2800" dirty="0" smtClean="0"/>
            </a:br>
            <a:r>
              <a:rPr lang="tr-TR" sz="2800" dirty="0"/>
              <a:t/>
            </a:r>
            <a:br>
              <a:rPr lang="tr-TR" sz="2800" dirty="0"/>
            </a:br>
            <a:r>
              <a:rPr lang="tr-TR" sz="2800" dirty="0" smtClean="0"/>
              <a:t>SCADA </a:t>
            </a:r>
            <a:r>
              <a:rPr lang="tr-TR" sz="2800" dirty="0"/>
              <a:t>SİSTEMİNİN TANIMI</a:t>
            </a:r>
            <a:endParaRPr lang="tr-TR" sz="2500" b="1" dirty="0">
              <a:latin typeface="Verdana" pitchFamily="34" charset="0"/>
            </a:endParaRPr>
          </a:p>
        </p:txBody>
      </p:sp>
      <p:sp>
        <p:nvSpPr>
          <p:cNvPr id="3" name="Content Placeholder 2"/>
          <p:cNvSpPr>
            <a:spLocks noGrp="1"/>
          </p:cNvSpPr>
          <p:nvPr>
            <p:ph idx="1"/>
          </p:nvPr>
        </p:nvSpPr>
        <p:spPr>
          <a:xfrm>
            <a:off x="457200" y="1357298"/>
            <a:ext cx="8229600" cy="4768865"/>
          </a:xfrm>
        </p:spPr>
        <p:txBody>
          <a:bodyPr lIns="720000" anchor="ctr" anchorCtr="0">
            <a:normAutofit/>
          </a:bodyPr>
          <a:lstStyle/>
          <a:p>
            <a:pPr>
              <a:buNone/>
            </a:pPr>
            <a:r>
              <a:rPr lang="tr-TR" sz="2000" dirty="0"/>
              <a:t>Kapsamlı ve entegre bir veri tabanlı kontrol ve gözetleme sistemi</a:t>
            </a:r>
          </a:p>
          <a:p>
            <a:pPr>
              <a:buNone/>
            </a:pPr>
            <a:r>
              <a:rPr lang="tr-TR" sz="2000" dirty="0"/>
              <a:t>olan SCADA kontrol </a:t>
            </a:r>
            <a:r>
              <a:rPr lang="tr-TR" sz="2000" dirty="0" smtClean="0"/>
              <a:t>sistemi </a:t>
            </a:r>
            <a:r>
              <a:rPr lang="tr-TR" sz="2000" dirty="0"/>
              <a:t>sayesinde, bir tesise veya </a:t>
            </a:r>
            <a:r>
              <a:rPr lang="tr-TR" sz="2000" dirty="0" smtClean="0"/>
              <a:t>işletmeye</a:t>
            </a:r>
          </a:p>
          <a:p>
            <a:pPr>
              <a:buNone/>
            </a:pPr>
            <a:r>
              <a:rPr lang="tr-TR" sz="2000" dirty="0"/>
              <a:t>ait tüm ekipmanların kontrolünden üretim planlamasına,</a:t>
            </a:r>
          </a:p>
          <a:p>
            <a:pPr>
              <a:buNone/>
            </a:pPr>
            <a:r>
              <a:rPr lang="tr-TR" sz="2000" dirty="0"/>
              <a:t>çevre kontrol ünitelerinden yardımcı işletmelere kadar tüm</a:t>
            </a:r>
          </a:p>
          <a:p>
            <a:pPr>
              <a:buNone/>
            </a:pPr>
            <a:r>
              <a:rPr lang="tr-TR" sz="2000" dirty="0"/>
              <a:t>birimlerin otomatik kontrolü ve gözetlemesi sağlanabilir. SCADA</a:t>
            </a:r>
          </a:p>
          <a:p>
            <a:pPr>
              <a:buNone/>
            </a:pPr>
            <a:r>
              <a:rPr lang="tr-TR" sz="2000" dirty="0"/>
              <a:t>kontrol sistemleri değişik işletmelerin tüm kontrol ihtiyaçlarının</a:t>
            </a:r>
          </a:p>
          <a:p>
            <a:pPr>
              <a:buNone/>
            </a:pPr>
            <a:r>
              <a:rPr lang="tr-TR" sz="2000" dirty="0"/>
              <a:t>kademeli (katmanlı) olarak gerçekleştirilmesine imkan</a:t>
            </a:r>
          </a:p>
          <a:p>
            <a:pPr>
              <a:buNone/>
            </a:pPr>
            <a:r>
              <a:rPr lang="tr-TR" sz="2000" dirty="0"/>
              <a:t>tanır. Aşağıda entegre SCADA katmanları görülmektedir.</a:t>
            </a:r>
            <a:endParaRPr lang="tr-TR" sz="2000" dirty="0">
              <a:latin typeface="Verdana" pitchFamily="34" charset="0"/>
            </a:endParaRPr>
          </a:p>
        </p:txBody>
      </p:sp>
      <p:sp>
        <p:nvSpPr>
          <p:cNvPr id="5" name="4 Altbilgi Yer Tutucusu"/>
          <p:cNvSpPr>
            <a:spLocks noGrp="1"/>
          </p:cNvSpPr>
          <p:nvPr>
            <p:ph type="ftr" sz="quarter" idx="11"/>
          </p:nvPr>
        </p:nvSpPr>
        <p:spPr/>
        <p:txBody>
          <a:bodyPr/>
          <a:lstStyle/>
          <a:p>
            <a:r>
              <a:rPr lang="tr-TR" smtClean="0"/>
              <a:t>Sakarya Üniversitesi-Bilgisayar Mühendisliği</a:t>
            </a:r>
            <a:endParaRPr lang="tr-TR"/>
          </a:p>
        </p:txBody>
      </p:sp>
      <p:sp>
        <p:nvSpPr>
          <p:cNvPr id="4" name="3 Slayt Numarası Yer Tutucusu"/>
          <p:cNvSpPr>
            <a:spLocks noGrp="1"/>
          </p:cNvSpPr>
          <p:nvPr>
            <p:ph type="sldNum" sz="quarter" idx="12"/>
          </p:nvPr>
        </p:nvSpPr>
        <p:spPr/>
        <p:txBody>
          <a:bodyPr/>
          <a:lstStyle/>
          <a:p>
            <a:fld id="{0378BFAF-9500-4976-801F-D8D20719D33A}" type="slidenum">
              <a:rPr lang="tr-TR" smtClean="0"/>
              <a:pPr/>
              <a:t>7</a:t>
            </a:fld>
            <a:endParaRPr lang="tr-TR"/>
          </a:p>
        </p:txBody>
      </p:sp>
    </p:spTree>
  </p:cSld>
  <p:clrMapOvr>
    <a:masterClrMapping/>
  </p:clrMapOvr>
  <p:transition>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3"/>
          <a:srcRect/>
          <a:stretch>
            <a:fillRect/>
          </a:stretch>
        </p:blipFill>
        <p:spPr bwMode="auto">
          <a:xfrm>
            <a:off x="2214546" y="1214422"/>
            <a:ext cx="4429156" cy="3714776"/>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8</a:t>
            </a:fld>
            <a:endParaRPr lang="tr-TR"/>
          </a:p>
        </p:txBody>
      </p:sp>
    </p:spTree>
  </p:cSld>
  <p:clrMapOvr>
    <a:masterClrMapping/>
  </p:clrMapOvr>
  <p:transition>
    <p:wheel spokes="3"/>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srcRect/>
          <a:stretch>
            <a:fillRect/>
          </a:stretch>
        </p:blipFill>
        <p:spPr bwMode="auto">
          <a:xfrm>
            <a:off x="1285852" y="2428868"/>
            <a:ext cx="6572296" cy="1500199"/>
          </a:xfrm>
          <a:prstGeom prst="rect">
            <a:avLst/>
          </a:prstGeom>
          <a:noFill/>
          <a:ln w="9525">
            <a:noFill/>
            <a:miter lim="800000"/>
            <a:headEnd/>
            <a:tailEnd/>
          </a:ln>
          <a:effectLst/>
        </p:spPr>
      </p:pic>
      <p:sp>
        <p:nvSpPr>
          <p:cNvPr id="4" name="3 Altbilgi Yer Tutucusu"/>
          <p:cNvSpPr>
            <a:spLocks noGrp="1"/>
          </p:cNvSpPr>
          <p:nvPr>
            <p:ph type="ftr" sz="quarter" idx="11"/>
          </p:nvPr>
        </p:nvSpPr>
        <p:spPr/>
        <p:txBody>
          <a:bodyPr/>
          <a:lstStyle/>
          <a:p>
            <a:r>
              <a:rPr lang="tr-TR" smtClean="0"/>
              <a:t>Sakarya Üniversitesi-Bilgisayar Mühendisliği</a:t>
            </a:r>
            <a:endParaRPr lang="tr-TR"/>
          </a:p>
        </p:txBody>
      </p:sp>
      <p:sp>
        <p:nvSpPr>
          <p:cNvPr id="3" name="2 Slayt Numarası Yer Tutucusu"/>
          <p:cNvSpPr>
            <a:spLocks noGrp="1"/>
          </p:cNvSpPr>
          <p:nvPr>
            <p:ph type="sldNum" sz="quarter" idx="12"/>
          </p:nvPr>
        </p:nvSpPr>
        <p:spPr/>
        <p:txBody>
          <a:bodyPr/>
          <a:lstStyle/>
          <a:p>
            <a:fld id="{0378BFAF-9500-4976-801F-D8D20719D33A}" type="slidenum">
              <a:rPr lang="tr-TR" smtClean="0"/>
              <a:pPr/>
              <a:t>9</a:t>
            </a:fld>
            <a:endParaRPr lang="tr-TR"/>
          </a:p>
        </p:txBody>
      </p:sp>
    </p:spTree>
  </p:cSld>
  <p:clrMapOvr>
    <a:masterClrMapping/>
  </p:clrMapOvr>
  <p:transition>
    <p:wheel spokes="3"/>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tişiklik">
  <a:themeElements>
    <a:clrScheme name="Bitişiklik">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i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itişiklik">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54</TotalTime>
  <Words>2479</Words>
  <Application>Microsoft Office PowerPoint</Application>
  <PresentationFormat>Ekran Gösterisi (4:3)</PresentationFormat>
  <Paragraphs>430</Paragraphs>
  <Slides>54</Slides>
  <Notes>54</Notes>
  <HiddenSlides>0</HiddenSlides>
  <MMClips>0</MMClips>
  <ScaleCrop>false</ScaleCrop>
  <HeadingPairs>
    <vt:vector size="4" baseType="variant">
      <vt:variant>
        <vt:lpstr>Tema</vt:lpstr>
      </vt:variant>
      <vt:variant>
        <vt:i4>1</vt:i4>
      </vt:variant>
      <vt:variant>
        <vt:lpstr>Slayt Başlıkları</vt:lpstr>
      </vt:variant>
      <vt:variant>
        <vt:i4>54</vt:i4>
      </vt:variant>
    </vt:vector>
  </HeadingPairs>
  <TitlesOfParts>
    <vt:vector size="55" baseType="lpstr">
      <vt:lpstr>Bitişiklik</vt:lpstr>
      <vt:lpstr>Scada sİstemler</vt:lpstr>
      <vt:lpstr> SCADA</vt:lpstr>
      <vt:lpstr>PowerPoint Sunusu</vt:lpstr>
      <vt:lpstr>PowerPoint Sunusu</vt:lpstr>
      <vt:lpstr>PowerPoint Sunusu</vt:lpstr>
      <vt:lpstr>PowerPoint Sunusu</vt:lpstr>
      <vt:lpstr>  SCADA SİSTEMİNİN TANIMI</vt:lpstr>
      <vt:lpstr>PowerPoint Sunusu</vt:lpstr>
      <vt:lpstr>PowerPoint Sunusu</vt:lpstr>
      <vt:lpstr>İşletme Kaynak Yönetimi Katmanı</vt:lpstr>
      <vt:lpstr>İşletme Yönetim Katmanı</vt:lpstr>
      <vt:lpstr>Süreç Denetim Katmanı</vt:lpstr>
      <vt:lpstr>İşletme Kontrol Katmanı</vt:lpstr>
      <vt:lpstr>PowerPoint Sunusu</vt:lpstr>
      <vt:lpstr>SCADA SİSTEMİNİN YAPISI</vt:lpstr>
      <vt:lpstr>PowerPoint Sunusu</vt:lpstr>
      <vt:lpstr>PowerPoint Sunusu</vt:lpstr>
      <vt:lpstr>PowerPoint Sunusu</vt:lpstr>
      <vt:lpstr>PowerPoint Sunusu</vt:lpstr>
      <vt:lpstr>PowerPoint Sunusu</vt:lpstr>
      <vt:lpstr>Merkezi Kontrol Odası</vt:lpstr>
      <vt:lpstr>Haberleşme Sistemi</vt:lpstr>
      <vt:lpstr>PC tabanlı basit bir SCADA sisteminde haberleşme şu şekilde olmaktadır:  </vt:lpstr>
      <vt:lpstr>Programlanabilir Elektronik Kontrol Üniteleri</vt:lpstr>
      <vt:lpstr>PowerPoint Sunusu</vt:lpstr>
      <vt:lpstr>PowerPoint Sunusu</vt:lpstr>
      <vt:lpstr>PowerPoint Sunusu</vt:lpstr>
      <vt:lpstr>SCADA SİSTEMLERİNİN TEMEL ELEMANLARI</vt:lpstr>
      <vt:lpstr>PowerPoint Sunusu</vt:lpstr>
      <vt:lpstr>Fiziksel Sistemler</vt:lpstr>
      <vt:lpstr>PowerPoint Sunusu</vt:lpstr>
      <vt:lpstr>Algılayıcı ve Kontrol Elemanları</vt:lpstr>
      <vt:lpstr>Sinyal İşleme</vt:lpstr>
      <vt:lpstr>Veri Toplama ve Kontrol Donanımı</vt:lpstr>
      <vt:lpstr>Yazılım</vt:lpstr>
      <vt:lpstr>UYGULAMALAR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Scada sİstemler</dc:title>
  <dc:creator>mustafa</dc:creator>
  <cp:lastModifiedBy>User</cp:lastModifiedBy>
  <cp:revision>9</cp:revision>
  <dcterms:modified xsi:type="dcterms:W3CDTF">2016-05-16T14:36:05Z</dcterms:modified>
</cp:coreProperties>
</file>