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-198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018025" y="1292380"/>
            <a:ext cx="7477601" cy="935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Poster Compressed" pitchFamily="18" charset="-94"/>
                <a:ea typeface="Corben" pitchFamily="34" charset="-122"/>
                <a:cs typeface="Corben" pitchFamily="34" charset="-120"/>
              </a:rPr>
              <a:t>Yazılım </a:t>
            </a:r>
            <a:r>
              <a:rPr lang="en-US" sz="4374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Poster Compressed" pitchFamily="18" charset="-94"/>
                <a:ea typeface="Corben" pitchFamily="34" charset="-122"/>
                <a:cs typeface="Corben" pitchFamily="34" charset="-120"/>
              </a:rPr>
              <a:t>Geliştirme, Takım Çalışması ve Proje Yönetimi</a:t>
            </a:r>
            <a:endParaRPr lang="en-US" sz="4374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Poster Compressed" pitchFamily="18" charset="-94"/>
            </a:endParaRPr>
          </a:p>
        </p:txBody>
      </p:sp>
      <p:sp>
        <p:nvSpPr>
          <p:cNvPr id="6" name="Text 2"/>
          <p:cNvSpPr/>
          <p:nvPr/>
        </p:nvSpPr>
        <p:spPr>
          <a:xfrm>
            <a:off x="1018025" y="337549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Yazılım geliştirme, takım çalışması ve proje yönetimi, mühendis adaylarının kariyer hedeflerine ulaşmaları için önemli beceri ve bilgi alanlarıdır. Bu rehber, bu anahtar konularda mühendis adaylarının öğrenmesi gereken temel bilgileri kapsamaktadır.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98098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2" name="Picture 2" descr="C:\Users\bbf\AppData\Local\Packages\Microsoft.Windows.Photos_8wekyb3d8bbwe\TempState\ShareServiceTempFolder\image (25).jpeg"/>
          <p:cNvPicPr>
            <a:picLocks noChangeAspect="1" noChangeArrowheads="1"/>
          </p:cNvPicPr>
          <p:nvPr/>
        </p:nvPicPr>
        <p:blipFill>
          <a:blip r:embed="rId4">
            <a:lum bright="66000" contrast="-36000"/>
          </a:blip>
          <a:srcRect/>
          <a:stretch>
            <a:fillRect/>
          </a:stretch>
        </p:blipFill>
        <p:spPr bwMode="auto">
          <a:xfrm>
            <a:off x="9908802" y="0"/>
            <a:ext cx="4711992" cy="82296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" name="Text 4"/>
          <p:cNvSpPr/>
          <p:nvPr/>
        </p:nvSpPr>
        <p:spPr>
          <a:xfrm>
            <a:off x="11133909" y="7436712"/>
            <a:ext cx="24132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tr-TR" sz="2187" b="1" dirty="0" smtClean="0">
                <a:solidFill>
                  <a:srgbClr val="404155"/>
                </a:solidFill>
                <a:latin typeface="Freestyle Script" pitchFamily="66" charset="0"/>
                <a:ea typeface="Nobile" pitchFamily="34" charset="-122"/>
                <a:cs typeface="Nobile" pitchFamily="34" charset="-120"/>
              </a:rPr>
              <a:t>Dr. Yüksel YURTAY</a:t>
            </a:r>
            <a:endParaRPr lang="en-US" sz="2187" dirty="0">
              <a:latin typeface="Freestyle Script" pitchFamily="66" charset="0"/>
            </a:endParaRPr>
          </a:p>
        </p:txBody>
      </p:sp>
      <p:pic>
        <p:nvPicPr>
          <p:cNvPr id="21506" name="Picture 2" descr="C:\Users\bbf\AppData\Local\Packages\Microsoft.Windows.Photos_8wekyb3d8bbwe\TempState\ShareServiceTempFolder\IMG_4120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8802" y="2382957"/>
            <a:ext cx="4711992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2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7756" y="3229583"/>
            <a:ext cx="10120312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57"/>
              </a:lnSpc>
              <a:buNone/>
            </a:pPr>
            <a:r>
              <a:rPr lang="en-US" sz="4366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Sürekli Gelişim ve Öğrenme Önemlidir</a:t>
            </a:r>
            <a:endParaRPr lang="en-US" sz="4366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047756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48019" y="4622602"/>
            <a:ext cx="98346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0" dirty="0"/>
          </a:p>
        </p:txBody>
      </p:sp>
      <p:sp>
        <p:nvSpPr>
          <p:cNvPr id="8" name="Text 4"/>
          <p:cNvSpPr/>
          <p:nvPr/>
        </p:nvSpPr>
        <p:spPr>
          <a:xfrm>
            <a:off x="2768441" y="4657249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itchFamily="34" charset="0"/>
                <a:ea typeface="Corben" pitchFamily="34" charset="-122"/>
                <a:cs typeface="Corben" pitchFamily="34" charset="-120"/>
              </a:rPr>
              <a:t>Güncel Kalın</a:t>
            </a:r>
            <a:endParaRPr lang="en-US" sz="2183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5"/>
          <p:cNvSpPr/>
          <p:nvPr/>
        </p:nvSpPr>
        <p:spPr>
          <a:xfrm>
            <a:off x="2768441" y="5136713"/>
            <a:ext cx="2643188" cy="2483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Teknoloji hızla değiştiği için mühendis adaylarının kendilerini sürekli güncellemeleri ve yeni becerileri öğrenmeleri kritik önem taşır.</a:t>
            </a:r>
            <a:endParaRPr lang="en-US" sz="1746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633323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96082" y="4622602"/>
            <a:ext cx="173474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0" dirty="0"/>
          </a:p>
        </p:txBody>
      </p:sp>
      <p:sp>
        <p:nvSpPr>
          <p:cNvPr id="12" name="Text 8"/>
          <p:cNvSpPr/>
          <p:nvPr/>
        </p:nvSpPr>
        <p:spPr>
          <a:xfrm>
            <a:off x="6354008" y="4657249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itchFamily="34" charset="0"/>
                <a:ea typeface="Corben" pitchFamily="34" charset="-122"/>
                <a:cs typeface="Corben" pitchFamily="34" charset="-120"/>
              </a:rPr>
              <a:t>Esneklik Geliştirin</a:t>
            </a:r>
            <a:endParaRPr lang="en-US" sz="2183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9"/>
          <p:cNvSpPr/>
          <p:nvPr/>
        </p:nvSpPr>
        <p:spPr>
          <a:xfrm>
            <a:off x="6354008" y="5136713"/>
            <a:ext cx="2643188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Değişen gereksinimlere hızla uyum sağlamak ve farklı projelerde görev alabilmek için esneklik önemlidir.</a:t>
            </a:r>
            <a:endParaRPr lang="en-US" sz="1746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9218890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74981" y="4622602"/>
            <a:ext cx="186809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0" dirty="0"/>
          </a:p>
        </p:txBody>
      </p:sp>
      <p:sp>
        <p:nvSpPr>
          <p:cNvPr id="16" name="Text 12"/>
          <p:cNvSpPr/>
          <p:nvPr/>
        </p:nvSpPr>
        <p:spPr>
          <a:xfrm>
            <a:off x="9939576" y="4657249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itchFamily="34" charset="0"/>
                <a:ea typeface="Corben" pitchFamily="34" charset="-122"/>
                <a:cs typeface="Corben" pitchFamily="34" charset="-120"/>
              </a:rPr>
              <a:t>Yenilikçi Olun</a:t>
            </a:r>
            <a:endParaRPr lang="en-US" sz="2183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13"/>
          <p:cNvSpPr/>
          <p:nvPr/>
        </p:nvSpPr>
        <p:spPr>
          <a:xfrm>
            <a:off x="9939576" y="5136713"/>
            <a:ext cx="2643188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Yeni fikirlere açık olmak ve yaratıcı çözümler üretmek, yazılım mühendisliğinde başarı için gereklidir.</a:t>
            </a:r>
            <a:endParaRPr lang="en-US" sz="1746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bbf\AppData\Local\Packages\Microsoft.Windows.Photos_8wekyb3d8bbwe\TempState\ShareServiceTempFolder\image (7).jpeg"/>
          <p:cNvPicPr>
            <a:picLocks noChangeAspect="1" noChangeArrowheads="1"/>
          </p:cNvPicPr>
          <p:nvPr/>
        </p:nvPicPr>
        <p:blipFill>
          <a:blip r:embed="rId2">
            <a:lum bright="65000" contrast="-58000"/>
          </a:blip>
          <a:srcRect/>
          <a:stretch>
            <a:fillRect/>
          </a:stretch>
        </p:blipFill>
        <p:spPr bwMode="auto">
          <a:xfrm>
            <a:off x="0" y="0"/>
            <a:ext cx="4876800" cy="8229600"/>
          </a:xfrm>
          <a:prstGeom prst="rect">
            <a:avLst/>
          </a:prstGeom>
          <a:noFill/>
        </p:spPr>
      </p:pic>
      <p:pic>
        <p:nvPicPr>
          <p:cNvPr id="3" name="Picture 2" descr="C:\Users\bbf\AppData\Local\Packages\Microsoft.Windows.Photos_8wekyb3d8bbwe\TempState\ShareServiceTempFolder\IMG_412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919" y="2587556"/>
            <a:ext cx="4351187" cy="4351187"/>
          </a:xfrm>
          <a:prstGeom prst="rect">
            <a:avLst/>
          </a:prstGeom>
          <a:noFill/>
          <a:ln w="50800" cmpd="sng">
            <a:solidFill>
              <a:schemeClr val="bg1"/>
            </a:solidFill>
            <a:prstDash val="solid"/>
          </a:ln>
        </p:spPr>
      </p:pic>
      <p:sp>
        <p:nvSpPr>
          <p:cNvPr id="5" name="Text 1"/>
          <p:cNvSpPr/>
          <p:nvPr/>
        </p:nvSpPr>
        <p:spPr>
          <a:xfrm rot="16200000">
            <a:off x="1323204" y="3558927"/>
            <a:ext cx="7477601" cy="935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Poster Compressed" pitchFamily="18" charset="-94"/>
                <a:ea typeface="Corben" pitchFamily="34" charset="-122"/>
                <a:cs typeface="Corben" pitchFamily="34" charset="-120"/>
              </a:rPr>
              <a:t>Yazılım </a:t>
            </a:r>
            <a:r>
              <a:rPr lang="en-US" sz="4374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Poster Compressed" pitchFamily="18" charset="-94"/>
                <a:ea typeface="Corben" pitchFamily="34" charset="-122"/>
                <a:cs typeface="Corben" pitchFamily="34" charset="-120"/>
              </a:rPr>
              <a:t>Geliştirme, Takım Çalışması ve Proje Yönetimi</a:t>
            </a:r>
            <a:endParaRPr lang="en-US" sz="4374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Poster Compressed" pitchFamily="18" charset="-94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133909" y="7436712"/>
            <a:ext cx="24132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tr-TR" sz="2187" b="1" dirty="0" smtClean="0">
                <a:solidFill>
                  <a:srgbClr val="404155"/>
                </a:solidFill>
                <a:latin typeface="Freestyle Script" pitchFamily="66" charset="0"/>
                <a:ea typeface="Nobile" pitchFamily="34" charset="-122"/>
                <a:cs typeface="Nobile" pitchFamily="34" charset="-120"/>
              </a:rPr>
              <a:t>Dr. Yüksel YURTAY</a:t>
            </a:r>
            <a:endParaRPr lang="en-US" sz="2187" dirty="0">
              <a:latin typeface="Freestyle Script" pitchFamily="66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816977" y="3570299"/>
            <a:ext cx="24132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tr-TR" sz="2187" b="1" dirty="0" smtClean="0">
                <a:solidFill>
                  <a:srgbClr val="404155"/>
                </a:solidFill>
                <a:latin typeface="Freestyle Script" pitchFamily="66" charset="0"/>
                <a:ea typeface="Nobile" pitchFamily="34" charset="-122"/>
                <a:cs typeface="Nobile" pitchFamily="34" charset="-120"/>
              </a:rPr>
              <a:t>Uygulama Yazılımı -  Tanıtım</a:t>
            </a:r>
            <a:endParaRPr lang="en-US" sz="2187" dirty="0">
              <a:latin typeface="Freestyle Scrip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15846" y="829627"/>
            <a:ext cx="105544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Poster Compressed" pitchFamily="18" charset="-94"/>
                <a:ea typeface="Corben" pitchFamily="34" charset="-122"/>
                <a:cs typeface="Corben" pitchFamily="34" charset="-120"/>
              </a:rPr>
              <a:t>Yazılım Geliştirme Süreçleri</a:t>
            </a:r>
          </a:p>
        </p:txBody>
      </p:sp>
      <p:sp>
        <p:nvSpPr>
          <p:cNvPr id="5" name="Shape 2"/>
          <p:cNvSpPr/>
          <p:nvPr/>
        </p:nvSpPr>
        <p:spPr>
          <a:xfrm>
            <a:off x="7293054" y="2315528"/>
            <a:ext cx="44410" cy="4737259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71682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4891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65968" y="2530793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5376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tr-TR" sz="2187" dirty="0" smtClean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İsterler-  </a:t>
            </a:r>
            <a:r>
              <a:rPr lang="en-US" sz="2187" dirty="0" smtClean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Analiz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037993" y="301811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Yazılım projesinin ihtiyaçlarını ve hedeflerini belirleme, kullanıcı gereksinimleri toplamayı ve sistem gereksinimlerini tanımlamayı içerir.</a:t>
            </a:r>
            <a:endParaRPr lang="en-US" sz="1750" dirty="0">
              <a:latin typeface="Bahnschrift Condensed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565172" y="382768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5999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8225" y="3641646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6485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Tasarım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537258" y="412896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Yazılımın işlevsel ve teknik tasarımının oluşturulması, mimarinin belirlenmesi ve arayüz tasarımının yapılmasını kapsar.</a:t>
            </a:r>
            <a:endParaRPr lang="en-US" sz="1750" dirty="0">
              <a:latin typeface="Bahnschrift Condensed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287631" y="528536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576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1557" y="5099328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653" y="51062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tr-TR" sz="2187" dirty="0" smtClean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Gerçekleme - Test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037993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Gereksinimlere dayalı olarak yazılım bileşenlerinin kodlanması, birleştirilmesi ve test edilmesini içerir.</a:t>
            </a:r>
            <a:endParaRPr lang="en-US" sz="175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18681"/>
            <a:ext cx="105620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Programlama Dilleri ve Araçları</a:t>
            </a:r>
            <a:endParaRPr lang="en-US" sz="437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Programlama Dilleri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Temel programlama dilleri olan Python, Java, C++, JavaScript gibi dillerin öğrenilmesi, mühendis adaylarının yazılım geliştirme sürecine etkin bir şekilde katılabilmesini sağlar.</a:t>
            </a:r>
            <a:endParaRPr lang="en-US" sz="1750" dirty="0">
              <a:latin typeface="Bahnschrift Condensed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93806" y="3466505"/>
            <a:ext cx="35268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Yazılım Geliştirme Araçları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93806" y="4035862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Entegre geliştirme ortamları (IDE'ler), versiyon kontrol sistemleri, derleyiciler ve hata ayıklayıcılar gibi araçların kullanımının öğrenilmesi, verimli ve profesyonel bir yazılım geliştirme süreci için önemlidir.</a:t>
            </a:r>
            <a:endParaRPr lang="en-US" sz="175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1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3088580" y="1614791"/>
            <a:ext cx="74077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  <a:ea typeface="Corben" pitchFamily="34" charset="-122"/>
                <a:cs typeface="Corben" pitchFamily="34" charset="-120"/>
              </a:rPr>
              <a:t>Veri Yapıları ve Algoritmalar</a:t>
            </a:r>
            <a:endParaRPr lang="en-US" sz="437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037993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38732" y="3412450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447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Veri Yapıları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760107" y="392751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Diziler, linked listler, ağaçlar, yığınlar, kuyruklar gibi temel veri yapılarının anlaşılması, verilerin etkili bir şekilde depolanması ve işlenmesi için gereklidir.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26285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589282" y="3412450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8148399" y="3447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Algoritmalar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8148399" y="3927515"/>
            <a:ext cx="44440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Sıralama, arama, optimizasyon ve graf algoritmaları gibi temel algoritmik yöntemlerin öğrenilmesi, performans ve ölçeklenebilirlik açısından optimize edilmiş çözümler geliştirmeye yardımcı olur.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9728"/>
            <a:ext cx="14630400" cy="8229600"/>
          </a:xfrm>
          <a:prstGeom prst="rect">
            <a:avLst/>
          </a:prstGeom>
          <a:solidFill>
            <a:srgbClr val="F9F9FF">
              <a:alpha val="37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 rot="16200000">
            <a:off x="-1960021" y="3888755"/>
            <a:ext cx="61177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Veritabanı Yönetimi ve SQL</a:t>
            </a:r>
            <a:endParaRPr lang="en-US" sz="4374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23" y="167054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084852" y="18927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Veri Modelleme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3084852" y="237313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Veritabanı tasarımı ve veri modelinin oluşturulması, verilerin etkin bir şekilde depolanması ve yönetilmesi için kritik önem taşır.</a:t>
            </a:r>
            <a:endParaRPr lang="en-US" sz="1750" dirty="0">
              <a:latin typeface="Bahnschrift Condensed" pitchFamily="34" charset="0"/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623" y="344803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084852" y="36702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SQL Sorguları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3084852" y="415062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Veri ekleme, silme, güncelleme ve sorgulama için SQL dilinin kullanımı, veritabanı uygulamalarının geliştirilmesinde temel bir beceridir.</a:t>
            </a:r>
            <a:endParaRPr lang="en-US" sz="1750" dirty="0">
              <a:latin typeface="Bahnschrift Condensed" pitchFamily="34" charset="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623" y="522551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084852" y="5447687"/>
            <a:ext cx="36485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Performans Optimizasyonu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3084852" y="592810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Veritabanı sorgu optimizasyonu ve endeksleme gibi teknikler, büyük ölçekli veritabanı uygulamalarının performansını artırmaya yardımcı olur.</a:t>
            </a:r>
            <a:endParaRPr lang="en-US" sz="175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 rot="16200000">
            <a:off x="-2571521" y="3686205"/>
            <a:ext cx="7425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Web Geliştirme Teknolojileri</a:t>
            </a:r>
            <a:endParaRPr lang="en-US" sz="4374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606438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42582"/>
            <a:ext cx="33087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HTML, CSS ve JavaScript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5522999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Bu temel web teknolojileri, kullanıcı arayüzü tasarımı, işlevsellik ve etkileşim oluşturmada kritik rol oynar.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1606438"/>
            <a:ext cx="5110639" cy="3158609"/>
          </a:xfrm>
          <a:prstGeom prst="rect">
            <a:avLst/>
          </a:prstGeom>
          <a:noFill/>
        </p:spPr>
      </p:pic>
      <p:sp>
        <p:nvSpPr>
          <p:cNvPr id="9" name="Text 4"/>
          <p:cNvSpPr/>
          <p:nvPr/>
        </p:nvSpPr>
        <p:spPr>
          <a:xfrm>
            <a:off x="7481768" y="5042701"/>
            <a:ext cx="39740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Web Sunucuları ve Protokoller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481768" y="5523118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HTTP, DNS ve web sunucuları gibi web teknolojilerinin anlaşılması, web uygulamalarının etkin bir şekilde çalışmasını sağlar.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95881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Takım Çalışması ve İletişim Becerileri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2680811"/>
            <a:ext cx="4542115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29106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Ekip Ruhu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62990" y="3391019"/>
            <a:ext cx="40825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Ekip üyeleriyle işbirliği içinde çalışmak, ortak hedeflere ulaşmak için önemlidir. Üyelerin birbirlerinin becerilerini tamamlaması ve katkı sağlaması gerekir.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680811"/>
            <a:ext cx="4542115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29106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Etkili İletişim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827276" y="3391019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Müşterilerle, paydaşlarla ve ekip üyeleriyle etkili iletişim kurabilmek, gereksinimlerin doğru anlaşılmasını ve sorunların çözülmesini sağlar.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619988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62990" y="58497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Problem Çözme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062990" y="6330196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Yazılım ekibinin birlikte sorunları tanımlaması, analiz etmesi ve çözüm üretmesi, projenin başarıyla ilerlemesine yardımcı olur.</a:t>
            </a:r>
            <a:endParaRPr lang="en-US" sz="1750" dirty="0"/>
          </a:p>
        </p:txBody>
      </p:sp>
      <p:grpSp>
        <p:nvGrpSpPr>
          <p:cNvPr id="18" name="17 Grup"/>
          <p:cNvGrpSpPr/>
          <p:nvPr/>
        </p:nvGrpSpPr>
        <p:grpSpPr>
          <a:xfrm>
            <a:off x="10798266" y="0"/>
            <a:ext cx="3731747" cy="8229600"/>
            <a:chOff x="10798266" y="0"/>
            <a:chExt cx="3731747" cy="8229600"/>
          </a:xfrm>
        </p:grpSpPr>
        <p:pic>
          <p:nvPicPr>
            <p:cNvPr id="17" name="Picture 2" descr="C:\Users\bbf\AppData\Local\Packages\Microsoft.Windows.Photos_8wekyb3d8bbwe\TempState\ShareServiceTempFolder\image (25).jpeg"/>
            <p:cNvPicPr>
              <a:picLocks noChangeAspect="1" noChangeArrowheads="1"/>
            </p:cNvPicPr>
            <p:nvPr/>
          </p:nvPicPr>
          <p:blipFill>
            <a:blip r:embed="rId4">
              <a:lum bright="66000" contrast="-36000"/>
            </a:blip>
            <a:srcRect/>
            <a:stretch>
              <a:fillRect/>
            </a:stretch>
          </p:blipFill>
          <p:spPr bwMode="auto">
            <a:xfrm>
              <a:off x="10798266" y="0"/>
              <a:ext cx="3725248" cy="82296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</p:pic>
        <p:pic>
          <p:nvPicPr>
            <p:cNvPr id="8194" name="Picture 2" descr="C:\Users\bbf\AppData\Local\Packages\Microsoft.Windows.Photos_8wekyb3d8bbwe\TempState\ShareServiceTempFolder\image (25).jpe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798266" y="2651626"/>
              <a:ext cx="3731747" cy="402824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390137" y="1389102"/>
            <a:ext cx="68683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Proje Yönetimi Prensipleri</a:t>
            </a:r>
            <a:endParaRPr lang="en-US" sz="437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222188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Planlama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4369118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mbria" pitchFamily="18" charset="0"/>
                <a:ea typeface="Cambria" pitchFamily="18" charset="0"/>
                <a:cs typeface="Nobile" pitchFamily="34" charset="-120"/>
              </a:rPr>
              <a:t>Proje planlaması, zaman yönetimi ve kaynak tahsisi, projelerin zamanında ve bütçe içinde tamamlanmasını sağlar.</a:t>
            </a:r>
            <a:endParaRPr lang="en-US" sz="175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222188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Risk Yönetimi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667137" y="43691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mbria" pitchFamily="18" charset="0"/>
                <a:ea typeface="Cambria" pitchFamily="18" charset="0"/>
                <a:cs typeface="Nobile" pitchFamily="34" charset="-120"/>
              </a:rPr>
              <a:t>Projedeki risklerin önceden belirlenmesi ve etkili bir şekilde yönetilmesi, sorunları önlemeye ve azaltmaya yardımcı olur.</a:t>
            </a:r>
            <a:endParaRPr lang="en-US" sz="175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22188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İletişim</a:t>
            </a:r>
            <a:endParaRPr lang="en-US" sz="218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296400" y="43691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mbria" pitchFamily="18" charset="0"/>
                <a:ea typeface="Cambria" pitchFamily="18" charset="0"/>
                <a:cs typeface="Nobile" pitchFamily="34" charset="-120"/>
              </a:rPr>
              <a:t>Paydaşlarla, müşterilerle ve ekiple etkin iletişim, proje ilerlemesinin takibi ve beklentilerin yönetimi için önemlidir.</a:t>
            </a:r>
            <a:endParaRPr lang="en-US" sz="175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27866"/>
            <a:ext cx="105457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Corben" pitchFamily="34" charset="-122"/>
                <a:cs typeface="Corben" pitchFamily="34" charset="-120"/>
              </a:rPr>
              <a:t>Sürekli Gelişim ve Öğrenme</a:t>
            </a:r>
            <a:endParaRPr lang="en-US" sz="4374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2513767"/>
            <a:ext cx="10554414" cy="4340662"/>
          </a:xfrm>
          <a:prstGeom prst="roundRect">
            <a:avLst>
              <a:gd name="adj" fmla="val 230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521387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8855" y="2662238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Yazılım Geliştirme</a:t>
            </a:r>
            <a:endParaRPr lang="en-US" sz="1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85009" y="2662238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Takım Çalışması</a:t>
            </a:r>
            <a:endParaRPr lang="en-US" sz="1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297353" y="2662238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Nobile" pitchFamily="34" charset="-122"/>
                <a:cs typeface="Nobile" pitchFamily="34" charset="-120"/>
              </a:rPr>
              <a:t>Proje Yönetimi</a:t>
            </a:r>
            <a:endParaRPr lang="en-US" sz="1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2045613" y="3158490"/>
            <a:ext cx="10538103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2268855" y="3299341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Yeni programlama dilleri ve teknolojileri öğrenmek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785009" y="3299341"/>
            <a:ext cx="30603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Etkili iletişim becerileri geliştirmek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297353" y="3299341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Proje yönetimi sertifikaları almak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045613" y="4150995"/>
            <a:ext cx="10538103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2268855" y="4291846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Algoritma ve veri yapıları üzerinde çalışmak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5785009" y="4291846"/>
            <a:ext cx="30603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Empati ve anlayış geliştirmek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9297353" y="4291846"/>
            <a:ext cx="30641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Proje izleme ve değerlendirme teknikleri öğrenmek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2045613" y="5498902"/>
            <a:ext cx="10538103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268855" y="5639753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Yazılım mimarisi ve tasarım örüntüleri incelemek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5785009" y="5639753"/>
            <a:ext cx="30603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İşbirlikçi çözüm üretme yöntemleri edinmek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9297353" y="5639753"/>
            <a:ext cx="30641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" pitchFamily="34" charset="0"/>
                <a:ea typeface="Nobile" pitchFamily="34" charset="-122"/>
                <a:cs typeface="Calibri" pitchFamily="34" charset="0"/>
              </a:rPr>
              <a:t>Riskleri önceden tanımlama ve azaltma yollarını öğrenmek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3364311" y="3189212"/>
            <a:ext cx="8404698" cy="1676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611</Words>
  <Application>Microsoft Office PowerPoint</Application>
  <PresentationFormat>Özel</PresentationFormat>
  <Paragraphs>87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Office Theme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YYurtaY2024; </dc:title>
  <dc:subject>PptxGenJS Presentation</dc:subject>
  <dc:creator>YYurtaY2024</dc:creator>
  <cp:keywords>YYurtaY2024</cp:keywords>
  <cp:lastModifiedBy>bbf</cp:lastModifiedBy>
  <cp:revision>12</cp:revision>
  <dcterms:created xsi:type="dcterms:W3CDTF">2024-04-07T09:22:00Z</dcterms:created>
  <dcterms:modified xsi:type="dcterms:W3CDTF">2024-04-28T12:17:13Z</dcterms:modified>
</cp:coreProperties>
</file>