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8" d="100"/>
          <a:sy n="98" d="100"/>
        </p:scale>
        <p:origin x="-198" y="-10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2"/>
          <p:cNvSpPr/>
          <p:nvPr/>
        </p:nvSpPr>
        <p:spPr>
          <a:xfrm>
            <a:off x="6319599" y="3937397"/>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 </a:t>
            </a:r>
            <a:r>
              <a:rPr lang="en-US" sz="1750" dirty="0" err="1">
                <a:solidFill>
                  <a:srgbClr val="272525"/>
                </a:solidFill>
                <a:latin typeface="Lato" pitchFamily="34" charset="0"/>
                <a:ea typeface="Lato" pitchFamily="34" charset="-122"/>
                <a:cs typeface="Lato" pitchFamily="34" charset="-120"/>
              </a:rPr>
              <a:t>kalitesi</a:t>
            </a:r>
            <a:r>
              <a:rPr lang="en-US" sz="1750" dirty="0">
                <a:solidFill>
                  <a:srgbClr val="272525"/>
                </a:solidFill>
                <a:latin typeface="Lato" pitchFamily="34" charset="0"/>
                <a:ea typeface="Lato" pitchFamily="34" charset="-122"/>
                <a:cs typeface="Lato" pitchFamily="34" charset="-120"/>
              </a:rPr>
              <a:t>, yazılımın gereksinimleri karşılama yeteneği, güvenilirliği, performansı, kullanılabilirliği ve güvenliği gibi temel özellikleri ifade eder. Bu özellikler, yazılımın başarısı ve kullanıcı memnuniyeti için hayati önem taşır. Yazılım geliştirme süreçlerinde kalite ve standartlara odaklanmak, şirketlerin rekabetçi avantaj elde etmelerine ve uzun vadeli başarıya ulaşmalarına yardımcı olur.</a:t>
            </a:r>
            <a:endParaRPr lang="en-US" sz="1750" dirty="0"/>
          </a:p>
        </p:txBody>
      </p:sp>
      <p:sp>
        <p:nvSpPr>
          <p:cNvPr id="7" name="Shape 3"/>
          <p:cNvSpPr/>
          <p:nvPr/>
        </p:nvSpPr>
        <p:spPr>
          <a:xfrm>
            <a:off x="6319599" y="6336387"/>
            <a:ext cx="355402" cy="355402"/>
          </a:xfrm>
          <a:prstGeom prst="roundRect">
            <a:avLst>
              <a:gd name="adj" fmla="val 25726039"/>
            </a:avLst>
          </a:prstGeom>
          <a:noFill/>
          <a:ln w="7620">
            <a:solidFill>
              <a:srgbClr val="FFFFFF"/>
            </a:solidFill>
            <a:prstDash val="solid"/>
          </a:ln>
        </p:spPr>
      </p:sp>
      <p:sp>
        <p:nvSpPr>
          <p:cNvPr id="9" name="Text 4"/>
          <p:cNvSpPr/>
          <p:nvPr/>
        </p:nvSpPr>
        <p:spPr>
          <a:xfrm>
            <a:off x="12295762" y="7626733"/>
            <a:ext cx="1994169" cy="388858"/>
          </a:xfrm>
          <a:prstGeom prst="rect">
            <a:avLst/>
          </a:prstGeom>
          <a:noFill/>
          <a:ln/>
        </p:spPr>
        <p:txBody>
          <a:bodyPr wrap="none" rtlCol="0" anchor="t"/>
          <a:lstStyle/>
          <a:p>
            <a:pPr marL="0" indent="0" algn="l">
              <a:lnSpc>
                <a:spcPts val="3062"/>
              </a:lnSpc>
              <a:buNone/>
            </a:pPr>
            <a:r>
              <a:rPr lang="tr-TR" sz="2187" b="1" dirty="0" smtClean="0">
                <a:solidFill>
                  <a:srgbClr val="272525"/>
                </a:solidFill>
                <a:latin typeface="Freestyle Script" pitchFamily="66" charset="0"/>
                <a:ea typeface="Lato" pitchFamily="34" charset="-122"/>
                <a:cs typeface="Lato" pitchFamily="34" charset="-120"/>
              </a:rPr>
              <a:t>Dr.Yüksel YURTAY</a:t>
            </a:r>
            <a:endParaRPr lang="en-US" sz="2187" dirty="0">
              <a:latin typeface="Freestyle Script" pitchFamily="66" charset="0"/>
            </a:endParaRPr>
          </a:p>
        </p:txBody>
      </p:sp>
      <p:sp>
        <p:nvSpPr>
          <p:cNvPr id="11" name="Text 1"/>
          <p:cNvSpPr/>
          <p:nvPr/>
        </p:nvSpPr>
        <p:spPr>
          <a:xfrm>
            <a:off x="5820246" y="1204831"/>
            <a:ext cx="8664239" cy="2083118"/>
          </a:xfrm>
          <a:prstGeom prst="rect">
            <a:avLst/>
          </a:prstGeom>
          <a:noFill/>
          <a:ln/>
        </p:spPr>
        <p:txBody>
          <a:bodyPr wrap="square" rtlCol="0" anchor="t"/>
          <a:lstStyle/>
          <a:p>
            <a:pPr marL="0" indent="0">
              <a:lnSpc>
                <a:spcPts val="5468"/>
              </a:lnSpc>
              <a:buNone/>
            </a:pPr>
            <a:r>
              <a:rPr lang="en-US" sz="4374" dirty="0" err="1" smtClean="0">
                <a:solidFill>
                  <a:srgbClr val="312F2B"/>
                </a:solidFill>
                <a:latin typeface="Californian FB" pitchFamily="18" charset="0"/>
                <a:ea typeface="Gelasio" pitchFamily="34" charset="-122"/>
                <a:cs typeface="Gelasio" pitchFamily="34" charset="-120"/>
              </a:rPr>
              <a:t>Başarılı</a:t>
            </a:r>
            <a:r>
              <a:rPr lang="en-US" sz="4374" dirty="0" smtClean="0">
                <a:solidFill>
                  <a:srgbClr val="312F2B"/>
                </a:solidFill>
                <a:latin typeface="Californian FB" pitchFamily="18" charset="0"/>
                <a:ea typeface="Gelasio" pitchFamily="34" charset="-122"/>
                <a:cs typeface="Gelasio" pitchFamily="34" charset="-120"/>
              </a:rPr>
              <a:t> </a:t>
            </a:r>
            <a:r>
              <a:rPr lang="en-US" sz="4374" dirty="0">
                <a:solidFill>
                  <a:srgbClr val="312F2B"/>
                </a:solidFill>
                <a:latin typeface="Californian FB" pitchFamily="18" charset="0"/>
                <a:ea typeface="Gelasio" pitchFamily="34" charset="-122"/>
                <a:cs typeface="Gelasio" pitchFamily="34" charset="-120"/>
              </a:rPr>
              <a:t>Yazılım </a:t>
            </a:r>
            <a:r>
              <a:rPr lang="en-US" sz="4374" dirty="0" err="1" smtClean="0">
                <a:solidFill>
                  <a:srgbClr val="312F2B"/>
                </a:solidFill>
                <a:latin typeface="Californian FB" pitchFamily="18" charset="0"/>
                <a:ea typeface="Gelasio" pitchFamily="34" charset="-122"/>
                <a:cs typeface="Gelasio" pitchFamily="34" charset="-120"/>
              </a:rPr>
              <a:t>Geliştirme</a:t>
            </a:r>
            <a:r>
              <a:rPr lang="tr-TR" sz="4374" dirty="0" smtClean="0">
                <a:solidFill>
                  <a:srgbClr val="312F2B"/>
                </a:solidFill>
                <a:latin typeface="Californian FB" pitchFamily="18" charset="0"/>
                <a:ea typeface="Gelasio" pitchFamily="34" charset="-122"/>
                <a:cs typeface="Gelasio" pitchFamily="34" charset="-120"/>
              </a:rPr>
              <a:t>k</a:t>
            </a:r>
          </a:p>
          <a:p>
            <a:pPr marL="0" indent="0">
              <a:lnSpc>
                <a:spcPts val="5468"/>
              </a:lnSpc>
              <a:buNone/>
            </a:pPr>
            <a:r>
              <a:rPr lang="tr-TR" sz="4374" dirty="0" smtClean="0">
                <a:solidFill>
                  <a:srgbClr val="312F2B"/>
                </a:solidFill>
                <a:latin typeface="Californian FB" pitchFamily="18" charset="0"/>
                <a:ea typeface="Gelasio" pitchFamily="34" charset="-122"/>
                <a:cs typeface="Gelasio" pitchFamily="34" charset="-120"/>
              </a:rPr>
              <a:t> </a:t>
            </a:r>
            <a:r>
              <a:rPr lang="tr-TR" sz="4374" dirty="0" smtClean="0">
                <a:solidFill>
                  <a:srgbClr val="312F2B"/>
                </a:solidFill>
                <a:latin typeface="Californian FB" pitchFamily="18" charset="0"/>
                <a:ea typeface="Gelasio" pitchFamily="34" charset="-122"/>
                <a:cs typeface="Gelasio" pitchFamily="34" charset="-120"/>
              </a:rPr>
              <a:t>              </a:t>
            </a:r>
            <a:r>
              <a:rPr lang="en-US" sz="4374" dirty="0" smtClean="0">
                <a:solidFill>
                  <a:srgbClr val="312F2B"/>
                </a:solidFill>
                <a:latin typeface="Californian FB" pitchFamily="18" charset="0"/>
                <a:ea typeface="Gelasio" pitchFamily="34" charset="-122"/>
                <a:cs typeface="Gelasio" pitchFamily="34" charset="-120"/>
              </a:rPr>
              <a:t> </a:t>
            </a:r>
            <a:r>
              <a:rPr lang="en-US" sz="4374" dirty="0">
                <a:solidFill>
                  <a:srgbClr val="312F2B"/>
                </a:solidFill>
                <a:latin typeface="Californian FB" pitchFamily="18" charset="0"/>
                <a:ea typeface="Gelasio" pitchFamily="34" charset="-122"/>
                <a:cs typeface="Gelasio" pitchFamily="34" charset="-120"/>
              </a:rPr>
              <a:t>Kritik Öneme Sahip</a:t>
            </a:r>
            <a:endParaRPr lang="en-US" sz="4374" dirty="0">
              <a:latin typeface="Californian FB" pitchFamily="18" charset="0"/>
            </a:endParaRPr>
          </a:p>
        </p:txBody>
      </p:sp>
      <p:sp>
        <p:nvSpPr>
          <p:cNvPr id="12" name="Text 1"/>
          <p:cNvSpPr/>
          <p:nvPr/>
        </p:nvSpPr>
        <p:spPr>
          <a:xfrm rot="20937550">
            <a:off x="152264" y="3404681"/>
            <a:ext cx="3758255" cy="875489"/>
          </a:xfrm>
          <a:prstGeom prst="rect">
            <a:avLst/>
          </a:prstGeom>
          <a:noFill/>
          <a:ln/>
        </p:spPr>
        <p:txBody>
          <a:bodyPr wrap="square" rtlCol="0" anchor="t"/>
          <a:lstStyle/>
          <a:p>
            <a:pPr marL="0" indent="0">
              <a:lnSpc>
                <a:spcPts val="5468"/>
              </a:lnSpc>
              <a:buNone/>
            </a:pPr>
            <a:r>
              <a:rPr lang="en-US" sz="4374" dirty="0">
                <a:solidFill>
                  <a:schemeClr val="accent4">
                    <a:lumMod val="60000"/>
                    <a:lumOff val="40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rPr>
              <a:t>Yazılım </a:t>
            </a:r>
            <a:endParaRPr lang="tr-TR" sz="4374" dirty="0" smtClean="0">
              <a:solidFill>
                <a:schemeClr val="accent4">
                  <a:lumMod val="60000"/>
                  <a:lumOff val="40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endParaRPr>
          </a:p>
          <a:p>
            <a:pPr marL="0" indent="0">
              <a:lnSpc>
                <a:spcPts val="5468"/>
              </a:lnSpc>
              <a:buNone/>
            </a:pPr>
            <a:r>
              <a:rPr lang="en-US" sz="4374" dirty="0" smtClean="0">
                <a:solidFill>
                  <a:schemeClr val="accent4">
                    <a:lumMod val="60000"/>
                    <a:lumOff val="40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rPr>
              <a:t>Kalitesi</a:t>
            </a:r>
            <a:endParaRPr lang="tr-TR" sz="4374" dirty="0" smtClean="0">
              <a:solidFill>
                <a:schemeClr val="accent4">
                  <a:lumMod val="60000"/>
                  <a:lumOff val="40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3" name="Text 1"/>
          <p:cNvSpPr/>
          <p:nvPr/>
        </p:nvSpPr>
        <p:spPr>
          <a:xfrm rot="20937550">
            <a:off x="152264" y="3404681"/>
            <a:ext cx="3758255" cy="875489"/>
          </a:xfrm>
          <a:prstGeom prst="rect">
            <a:avLst/>
          </a:prstGeom>
          <a:noFill/>
          <a:ln/>
        </p:spPr>
        <p:txBody>
          <a:bodyPr wrap="square" rtlCol="0" anchor="t"/>
          <a:lstStyle/>
          <a:p>
            <a:pPr marL="0" indent="0">
              <a:lnSpc>
                <a:spcPts val="5468"/>
              </a:lnSpc>
              <a:buNone/>
            </a:pPr>
            <a:r>
              <a:rPr lang="en-US" sz="4374" dirty="0">
                <a:solidFill>
                  <a:schemeClr val="accent2">
                    <a:lumMod val="75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rPr>
              <a:t>Yazılım </a:t>
            </a:r>
            <a:endParaRPr lang="tr-TR" sz="4374" dirty="0" smtClean="0">
              <a:solidFill>
                <a:schemeClr val="accent2">
                  <a:lumMod val="75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endParaRPr>
          </a:p>
          <a:p>
            <a:pPr marL="0" indent="0">
              <a:lnSpc>
                <a:spcPts val="5468"/>
              </a:lnSpc>
              <a:buNone/>
            </a:pPr>
            <a:r>
              <a:rPr lang="en-US" sz="4374" dirty="0" smtClean="0">
                <a:solidFill>
                  <a:schemeClr val="accent2">
                    <a:lumMod val="75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rPr>
              <a:t>Kalitesi</a:t>
            </a:r>
            <a:endParaRPr lang="tr-TR" sz="4374" dirty="0" smtClean="0">
              <a:solidFill>
                <a:schemeClr val="accent2">
                  <a:lumMod val="75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endParaRPr>
          </a:p>
        </p:txBody>
      </p:sp>
      <p:sp>
        <p:nvSpPr>
          <p:cNvPr id="4" name="Text 4"/>
          <p:cNvSpPr/>
          <p:nvPr/>
        </p:nvSpPr>
        <p:spPr>
          <a:xfrm>
            <a:off x="12295762" y="7626733"/>
            <a:ext cx="1994169" cy="388858"/>
          </a:xfrm>
          <a:prstGeom prst="rect">
            <a:avLst/>
          </a:prstGeom>
          <a:noFill/>
          <a:ln/>
        </p:spPr>
        <p:txBody>
          <a:bodyPr wrap="none" rtlCol="0" anchor="t"/>
          <a:lstStyle/>
          <a:p>
            <a:pPr marL="0" indent="0" algn="l">
              <a:lnSpc>
                <a:spcPts val="3062"/>
              </a:lnSpc>
              <a:buNone/>
            </a:pPr>
            <a:r>
              <a:rPr lang="tr-TR" sz="2187" b="1" dirty="0" smtClean="0">
                <a:solidFill>
                  <a:schemeClr val="accent2">
                    <a:lumMod val="75000"/>
                  </a:schemeClr>
                </a:solidFill>
                <a:effectLst>
                  <a:outerShdw blurRad="38100" dist="38100" dir="2700000" algn="tl">
                    <a:srgbClr val="000000">
                      <a:alpha val="43137"/>
                    </a:srgbClr>
                  </a:outerShdw>
                </a:effectLst>
                <a:latin typeface="Freestyle Script" pitchFamily="66" charset="0"/>
                <a:ea typeface="Lato" pitchFamily="34" charset="-122"/>
                <a:cs typeface="Lato" pitchFamily="34" charset="-120"/>
              </a:rPr>
              <a:t>Dr.Yüksel YURTAY</a:t>
            </a:r>
            <a:endParaRPr lang="en-US" sz="2187" dirty="0">
              <a:solidFill>
                <a:schemeClr val="accent2">
                  <a:lumMod val="75000"/>
                </a:schemeClr>
              </a:solidFill>
              <a:effectLst>
                <a:outerShdw blurRad="38100" dist="38100" dir="2700000" algn="tl">
                  <a:srgbClr val="000000">
                    <a:alpha val="43137"/>
                  </a:srgbClr>
                </a:outerShdw>
              </a:effectLst>
              <a:latin typeface="Freestyle Script" pitchFamily="66" charset="0"/>
            </a:endParaRPr>
          </a:p>
        </p:txBody>
      </p:sp>
      <p:sp>
        <p:nvSpPr>
          <p:cNvPr id="5" name="Text 1"/>
          <p:cNvSpPr/>
          <p:nvPr/>
        </p:nvSpPr>
        <p:spPr>
          <a:xfrm>
            <a:off x="7007022" y="3404681"/>
            <a:ext cx="5473565" cy="875489"/>
          </a:xfrm>
          <a:prstGeom prst="rect">
            <a:avLst/>
          </a:prstGeom>
          <a:noFill/>
          <a:ln/>
        </p:spPr>
        <p:txBody>
          <a:bodyPr wrap="square" rtlCol="0" anchor="t"/>
          <a:lstStyle/>
          <a:p>
            <a:pPr marL="0" indent="0">
              <a:lnSpc>
                <a:spcPts val="5468"/>
              </a:lnSpc>
              <a:buNone/>
            </a:pPr>
            <a:r>
              <a:rPr lang="tr-TR" sz="4374" dirty="0" smtClean="0">
                <a:solidFill>
                  <a:schemeClr val="accent2">
                    <a:lumMod val="75000"/>
                  </a:schemeClr>
                </a:solidFill>
                <a:effectLst>
                  <a:outerShdw blurRad="38100" dist="38100" dir="2700000" algn="tl">
                    <a:srgbClr val="000000">
                      <a:alpha val="43137"/>
                    </a:srgbClr>
                  </a:outerShdw>
                </a:effectLst>
                <a:latin typeface="Freestyle Script" pitchFamily="66" charset="0"/>
                <a:ea typeface="Gelasio" pitchFamily="34" charset="-122"/>
                <a:cs typeface="Gelasio" pitchFamily="34" charset="-120"/>
              </a:rPr>
              <a:t>Uygulama Yazılımı -Tanıtım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81074"/>
            <a:ext cx="10004822" cy="694373"/>
          </a:xfrm>
          <a:prstGeom prst="rect">
            <a:avLst/>
          </a:prstGeom>
          <a:noFill/>
          <a:ln/>
        </p:spPr>
        <p:txBody>
          <a:bodyPr wrap="none" rtlCol="0" anchor="t"/>
          <a:lstStyle/>
          <a:p>
            <a:pPr marL="0" indent="0">
              <a:lnSpc>
                <a:spcPts val="5468"/>
              </a:lnSpc>
              <a:buNone/>
            </a:pPr>
            <a:r>
              <a:rPr lang="en-US" sz="4374"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Müşteri Memnuniyeti ve Yazılım Kalitesi</a:t>
            </a:r>
            <a:endParaRPr lang="en-US" sz="4374" dirty="0">
              <a:effectLst>
                <a:outerShdw blurRad="38100" dist="38100" dir="2700000" algn="tl">
                  <a:srgbClr val="000000">
                    <a:alpha val="43137"/>
                  </a:srgbClr>
                </a:outerShdw>
              </a:effectLst>
            </a:endParaRPr>
          </a:p>
        </p:txBody>
      </p:sp>
      <p:sp>
        <p:nvSpPr>
          <p:cNvPr id="5" name="Text 2"/>
          <p:cNvSpPr/>
          <p:nvPr/>
        </p:nvSpPr>
        <p:spPr>
          <a:xfrm>
            <a:off x="2037993" y="2578060"/>
            <a:ext cx="3156347" cy="694373"/>
          </a:xfrm>
          <a:prstGeom prst="rect">
            <a:avLst/>
          </a:prstGeom>
          <a:noFill/>
          <a:ln/>
        </p:spPr>
        <p:txBody>
          <a:bodyPr wrap="squar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Kalite ve Müşteri Memnuniyeti</a:t>
            </a:r>
            <a:endParaRPr lang="en-US" sz="2187" dirty="0">
              <a:effectLst>
                <a:outerShdw blurRad="38100" dist="38100" dir="2700000" algn="tl">
                  <a:srgbClr val="000000">
                    <a:alpha val="43137"/>
                  </a:srgbClr>
                </a:outerShdw>
              </a:effectLst>
            </a:endParaRPr>
          </a:p>
        </p:txBody>
      </p:sp>
      <p:sp>
        <p:nvSpPr>
          <p:cNvPr id="6" name="Text 3"/>
          <p:cNvSpPr/>
          <p:nvPr/>
        </p:nvSpPr>
        <p:spPr>
          <a:xfrm>
            <a:off x="2037993" y="3494603"/>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Kaliteli bir </a:t>
            </a:r>
            <a:r>
              <a:rPr lang="en-US" sz="1750" dirty="0" err="1">
                <a:solidFill>
                  <a:srgbClr val="272525"/>
                </a:solidFill>
                <a:latin typeface="Lato" pitchFamily="34" charset="0"/>
                <a:ea typeface="Lato" pitchFamily="34" charset="-122"/>
                <a:cs typeface="Lato" pitchFamily="34" charset="-120"/>
              </a:rPr>
              <a:t>yazılım</a:t>
            </a:r>
            <a:r>
              <a:rPr lang="en-US" sz="1750" dirty="0">
                <a:solidFill>
                  <a:srgbClr val="272525"/>
                </a:solidFill>
                <a:latin typeface="Lato" pitchFamily="34" charset="0"/>
                <a:ea typeface="Lato" pitchFamily="34" charset="-122"/>
                <a:cs typeface="Lato" pitchFamily="34" charset="-120"/>
              </a:rPr>
              <a:t>, kullanıcıların ihtiyaçlarını karşılar ve beklentilerini aşar. Bu, müşteri memnuniyetini artırır ve müşteri sadakatini güçlendirir. Memnun müşteriler, şirketlerin pazarda rekabet edebilmesine ve sürdürülebilir bir büyüme elde etmesine yardımcı olur.</a:t>
            </a:r>
            <a:endParaRPr lang="en-US" sz="1750" dirty="0"/>
          </a:p>
        </p:txBody>
      </p:sp>
      <p:sp>
        <p:nvSpPr>
          <p:cNvPr id="7" name="Text 4"/>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Maliyetlerde Tasarruf</a:t>
            </a:r>
            <a:endParaRPr lang="en-US" sz="2187" dirty="0">
              <a:effectLst>
                <a:outerShdw blurRad="38100" dist="38100" dir="2700000" algn="tl">
                  <a:srgbClr val="000000">
                    <a:alpha val="43137"/>
                  </a:srgbClr>
                </a:outerShdw>
              </a:effectLst>
            </a:endParaRPr>
          </a:p>
        </p:txBody>
      </p:sp>
      <p:sp>
        <p:nvSpPr>
          <p:cNvPr id="8" name="Text 5"/>
          <p:cNvSpPr/>
          <p:nvPr/>
        </p:nvSpPr>
        <p:spPr>
          <a:xfrm>
            <a:off x="5743932" y="314741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Kaliteli yazılımlar, hata oranlarını azaltır ve bakım maliyetlerini düşürür. Doğru şekilde test edilmiş ve doğrulanmış yazılımlar, hata düzeltme ve revizyon için harcanan zamanı ve kaynakları azaltır. Bu, şirketlerin maliyet tasarrufu elde etmesine olanak sağlar.</a:t>
            </a:r>
            <a:endParaRPr lang="en-US" sz="1750" dirty="0"/>
          </a:p>
        </p:txBody>
      </p:sp>
      <p:sp>
        <p:nvSpPr>
          <p:cNvPr id="9" name="Text 6"/>
          <p:cNvSpPr/>
          <p:nvPr/>
        </p:nvSpPr>
        <p:spPr>
          <a:xfrm>
            <a:off x="9449872" y="2578060"/>
            <a:ext cx="2975372" cy="347186"/>
          </a:xfrm>
          <a:prstGeom prst="rect">
            <a:avLst/>
          </a:prstGeom>
          <a:noFill/>
          <a:ln/>
        </p:spPr>
        <p:txBody>
          <a:bodyPr wrap="non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Güvenilirlik ve Güvenlik</a:t>
            </a:r>
            <a:endParaRPr lang="en-US" sz="2187" dirty="0">
              <a:effectLst>
                <a:outerShdw blurRad="38100" dist="38100" dir="2700000" algn="tl">
                  <a:srgbClr val="000000">
                    <a:alpha val="43137"/>
                  </a:srgbClr>
                </a:outerShdw>
              </a:effectLst>
            </a:endParaRPr>
          </a:p>
        </p:txBody>
      </p:sp>
      <p:sp>
        <p:nvSpPr>
          <p:cNvPr id="10" name="Text 7"/>
          <p:cNvSpPr/>
          <p:nvPr/>
        </p:nvSpPr>
        <p:spPr>
          <a:xfrm>
            <a:off x="9449872" y="3147417"/>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 </a:t>
            </a:r>
            <a:r>
              <a:rPr lang="en-US" sz="1750" dirty="0" err="1">
                <a:solidFill>
                  <a:srgbClr val="272525"/>
                </a:solidFill>
                <a:latin typeface="Lato" pitchFamily="34" charset="0"/>
                <a:ea typeface="Lato" pitchFamily="34" charset="-122"/>
                <a:cs typeface="Lato" pitchFamily="34" charset="-120"/>
              </a:rPr>
              <a:t>kalitesi</a:t>
            </a:r>
            <a:r>
              <a:rPr lang="en-US" sz="1750" dirty="0">
                <a:solidFill>
                  <a:srgbClr val="272525"/>
                </a:solidFill>
                <a:latin typeface="Lato" pitchFamily="34" charset="0"/>
                <a:ea typeface="Lato" pitchFamily="34" charset="-122"/>
                <a:cs typeface="Lato" pitchFamily="34" charset="-120"/>
              </a:rPr>
              <a:t>, ürün güvenilirliği ve güvenliği açısından da çok önemlidir. Güvenilir yazılımlar, beklenen şekilde çalışır ve verileri doğru işler. Ayrıca, güvenlik özellikleri de kullanıcı verilerini korur ve yetkisiz erişime karşı koruma sağlar.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673918" y="961668"/>
            <a:ext cx="8262223" cy="588169"/>
          </a:xfrm>
          <a:prstGeom prst="rect">
            <a:avLst/>
          </a:prstGeom>
          <a:noFill/>
          <a:ln/>
        </p:spPr>
        <p:txBody>
          <a:bodyPr wrap="none" rtlCol="0" anchor="t"/>
          <a:lstStyle/>
          <a:p>
            <a:pPr marL="0" indent="0">
              <a:lnSpc>
                <a:spcPts val="4631"/>
              </a:lnSpc>
              <a:buNone/>
            </a:pPr>
            <a:r>
              <a:rPr lang="en-US" sz="3705"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Yazılım Kalitesinin Uzun Vadeli Etkileri</a:t>
            </a:r>
            <a:endParaRPr lang="en-US" sz="3705" dirty="0">
              <a:effectLst>
                <a:outerShdw blurRad="38100" dist="38100" dir="2700000" algn="tl">
                  <a:srgbClr val="000000">
                    <a:alpha val="43137"/>
                  </a:srgbClr>
                </a:outerShdw>
              </a:effectLst>
            </a:endParaRPr>
          </a:p>
        </p:txBody>
      </p:sp>
      <p:sp>
        <p:nvSpPr>
          <p:cNvPr id="6" name="Shape 2"/>
          <p:cNvSpPr/>
          <p:nvPr/>
        </p:nvSpPr>
        <p:spPr>
          <a:xfrm>
            <a:off x="4937403" y="1832134"/>
            <a:ext cx="37624" cy="5435798"/>
          </a:xfrm>
          <a:prstGeom prst="roundRect">
            <a:avLst>
              <a:gd name="adj" fmla="val 225115"/>
            </a:avLst>
          </a:prstGeom>
          <a:solidFill>
            <a:srgbClr val="CECEC9"/>
          </a:solidFill>
          <a:ln/>
        </p:spPr>
      </p:sp>
      <p:sp>
        <p:nvSpPr>
          <p:cNvPr id="7" name="Shape 3"/>
          <p:cNvSpPr/>
          <p:nvPr/>
        </p:nvSpPr>
        <p:spPr>
          <a:xfrm>
            <a:off x="5167908" y="2172057"/>
            <a:ext cx="658654" cy="37624"/>
          </a:xfrm>
          <a:prstGeom prst="roundRect">
            <a:avLst>
              <a:gd name="adj" fmla="val 225115"/>
            </a:avLst>
          </a:prstGeom>
          <a:solidFill>
            <a:srgbClr val="CECEC9"/>
          </a:solidFill>
          <a:ln/>
        </p:spPr>
      </p:sp>
      <p:sp>
        <p:nvSpPr>
          <p:cNvPr id="8" name="Shape 4"/>
          <p:cNvSpPr/>
          <p:nvPr/>
        </p:nvSpPr>
        <p:spPr>
          <a:xfrm>
            <a:off x="4744522" y="1979176"/>
            <a:ext cx="423386" cy="423386"/>
          </a:xfrm>
          <a:prstGeom prst="roundRect">
            <a:avLst>
              <a:gd name="adj" fmla="val 20005"/>
            </a:avLst>
          </a:prstGeom>
          <a:solidFill>
            <a:srgbClr val="E8E8E3"/>
          </a:solidFill>
          <a:ln w="7620">
            <a:solidFill>
              <a:srgbClr val="CECEC9"/>
            </a:solidFill>
            <a:prstDash val="solid"/>
          </a:ln>
        </p:spPr>
      </p:sp>
      <p:sp>
        <p:nvSpPr>
          <p:cNvPr id="9" name="Text 5"/>
          <p:cNvSpPr/>
          <p:nvPr/>
        </p:nvSpPr>
        <p:spPr>
          <a:xfrm>
            <a:off x="4895493" y="2014418"/>
            <a:ext cx="121325"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1</a:t>
            </a:r>
            <a:endParaRPr lang="en-US" sz="2223" dirty="0"/>
          </a:p>
        </p:txBody>
      </p:sp>
      <p:sp>
        <p:nvSpPr>
          <p:cNvPr id="10" name="Text 6"/>
          <p:cNvSpPr/>
          <p:nvPr/>
        </p:nvSpPr>
        <p:spPr>
          <a:xfrm>
            <a:off x="5991344" y="2020253"/>
            <a:ext cx="2352675" cy="294084"/>
          </a:xfrm>
          <a:prstGeom prst="rect">
            <a:avLst/>
          </a:prstGeom>
          <a:noFill/>
          <a:ln/>
        </p:spPr>
        <p:txBody>
          <a:bodyPr wrap="none" rtlCol="0" anchor="t"/>
          <a:lstStyle/>
          <a:p>
            <a:pPr marL="0" indent="0" algn="l">
              <a:lnSpc>
                <a:spcPts val="2316"/>
              </a:lnSpc>
              <a:buNone/>
            </a:pPr>
            <a:r>
              <a:rPr lang="en-US" sz="18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Uzun Vadeli Başarı</a:t>
            </a:r>
            <a:endParaRPr lang="en-US" sz="1853" dirty="0">
              <a:effectLst>
                <a:outerShdw blurRad="38100" dist="38100" dir="2700000" algn="tl">
                  <a:srgbClr val="000000">
                    <a:alpha val="43137"/>
                  </a:srgbClr>
                </a:outerShdw>
              </a:effectLst>
            </a:endParaRPr>
          </a:p>
        </p:txBody>
      </p:sp>
      <p:sp>
        <p:nvSpPr>
          <p:cNvPr id="11" name="Text 7"/>
          <p:cNvSpPr/>
          <p:nvPr/>
        </p:nvSpPr>
        <p:spPr>
          <a:xfrm>
            <a:off x="5991343" y="2427208"/>
            <a:ext cx="8269405" cy="903327"/>
          </a:xfrm>
          <a:prstGeom prst="rect">
            <a:avLst/>
          </a:prstGeom>
          <a:noFill/>
          <a:ln/>
        </p:spPr>
        <p:txBody>
          <a:bodyPr wrap="square" rtlCol="0" anchor="t"/>
          <a:lstStyle/>
          <a:p>
            <a:pPr marL="0" indent="0" algn="just">
              <a:lnSpc>
                <a:spcPts val="2371"/>
              </a:lnSpc>
              <a:buNone/>
            </a:pPr>
            <a:r>
              <a:rPr lang="en-US" sz="1482" dirty="0">
                <a:solidFill>
                  <a:srgbClr val="272525"/>
                </a:solidFill>
                <a:latin typeface="Lato" pitchFamily="34" charset="0"/>
                <a:ea typeface="Lato" pitchFamily="34" charset="-122"/>
                <a:cs typeface="Lato" pitchFamily="34" charset="-120"/>
              </a:rPr>
              <a:t>Kaliteli </a:t>
            </a:r>
            <a:r>
              <a:rPr lang="en-US" sz="1482" dirty="0" err="1">
                <a:solidFill>
                  <a:srgbClr val="272525"/>
                </a:solidFill>
                <a:latin typeface="Lato" pitchFamily="34" charset="0"/>
                <a:ea typeface="Lato" pitchFamily="34" charset="-122"/>
                <a:cs typeface="Lato" pitchFamily="34" charset="-120"/>
              </a:rPr>
              <a:t>yazılım</a:t>
            </a:r>
            <a:r>
              <a:rPr lang="en-US" sz="1482" dirty="0">
                <a:solidFill>
                  <a:srgbClr val="272525"/>
                </a:solidFill>
                <a:latin typeface="Lato" pitchFamily="34" charset="0"/>
                <a:ea typeface="Lato" pitchFamily="34" charset="-122"/>
                <a:cs typeface="Lato" pitchFamily="34" charset="-120"/>
              </a:rPr>
              <a:t>, zamanla daha kullanışlı ve değerli hale gelir. Sürekli iyileştirilen ve güncellenen yazılımlar, uzun vadeli rekabet gücünü artırır ve şirketlerin başarılı olmalarına yardımcı olur.</a:t>
            </a:r>
            <a:endParaRPr lang="en-US" sz="1482" dirty="0"/>
          </a:p>
        </p:txBody>
      </p:sp>
      <p:sp>
        <p:nvSpPr>
          <p:cNvPr id="12" name="Shape 8"/>
          <p:cNvSpPr/>
          <p:nvPr/>
        </p:nvSpPr>
        <p:spPr>
          <a:xfrm>
            <a:off x="5167908" y="4046696"/>
            <a:ext cx="658654" cy="37624"/>
          </a:xfrm>
          <a:prstGeom prst="roundRect">
            <a:avLst>
              <a:gd name="adj" fmla="val 225115"/>
            </a:avLst>
          </a:prstGeom>
          <a:solidFill>
            <a:srgbClr val="CECEC9"/>
          </a:solidFill>
          <a:ln/>
        </p:spPr>
      </p:sp>
      <p:sp>
        <p:nvSpPr>
          <p:cNvPr id="13" name="Shape 9"/>
          <p:cNvSpPr/>
          <p:nvPr/>
        </p:nvSpPr>
        <p:spPr>
          <a:xfrm>
            <a:off x="4744522" y="3853815"/>
            <a:ext cx="423386" cy="423386"/>
          </a:xfrm>
          <a:prstGeom prst="roundRect">
            <a:avLst>
              <a:gd name="adj" fmla="val 20005"/>
            </a:avLst>
          </a:prstGeom>
          <a:solidFill>
            <a:srgbClr val="E8E8E3"/>
          </a:solidFill>
          <a:ln w="7620">
            <a:solidFill>
              <a:srgbClr val="CECEC9"/>
            </a:solidFill>
            <a:prstDash val="solid"/>
          </a:ln>
        </p:spPr>
      </p:sp>
      <p:sp>
        <p:nvSpPr>
          <p:cNvPr id="14" name="Text 10"/>
          <p:cNvSpPr/>
          <p:nvPr/>
        </p:nvSpPr>
        <p:spPr>
          <a:xfrm>
            <a:off x="4877276" y="3889058"/>
            <a:ext cx="157758"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2</a:t>
            </a:r>
            <a:endParaRPr lang="en-US" sz="2223" dirty="0"/>
          </a:p>
        </p:txBody>
      </p:sp>
      <p:sp>
        <p:nvSpPr>
          <p:cNvPr id="15" name="Text 11"/>
          <p:cNvSpPr/>
          <p:nvPr/>
        </p:nvSpPr>
        <p:spPr>
          <a:xfrm>
            <a:off x="5991344" y="3894892"/>
            <a:ext cx="2525911" cy="294084"/>
          </a:xfrm>
          <a:prstGeom prst="rect">
            <a:avLst/>
          </a:prstGeom>
          <a:noFill/>
          <a:ln/>
        </p:spPr>
        <p:txBody>
          <a:bodyPr wrap="none" rtlCol="0" anchor="t"/>
          <a:lstStyle/>
          <a:p>
            <a:pPr marL="0" indent="0" algn="l">
              <a:lnSpc>
                <a:spcPts val="2316"/>
              </a:lnSpc>
              <a:buNone/>
            </a:pPr>
            <a:r>
              <a:rPr lang="en-US" sz="18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Standartlara Uyumluluk</a:t>
            </a:r>
            <a:endParaRPr lang="en-US" sz="1853" dirty="0">
              <a:effectLst>
                <a:outerShdw blurRad="38100" dist="38100" dir="2700000" algn="tl">
                  <a:srgbClr val="000000">
                    <a:alpha val="43137"/>
                  </a:srgbClr>
                </a:outerShdw>
              </a:effectLst>
            </a:endParaRPr>
          </a:p>
        </p:txBody>
      </p:sp>
      <p:sp>
        <p:nvSpPr>
          <p:cNvPr id="16" name="Text 12"/>
          <p:cNvSpPr/>
          <p:nvPr/>
        </p:nvSpPr>
        <p:spPr>
          <a:xfrm>
            <a:off x="5991344" y="4301847"/>
            <a:ext cx="8269404" cy="903327"/>
          </a:xfrm>
          <a:prstGeom prst="rect">
            <a:avLst/>
          </a:prstGeom>
          <a:noFill/>
          <a:ln/>
        </p:spPr>
        <p:txBody>
          <a:bodyPr wrap="square" rtlCol="0" anchor="t"/>
          <a:lstStyle/>
          <a:p>
            <a:pPr marL="0" indent="0" algn="just">
              <a:lnSpc>
                <a:spcPts val="2371"/>
              </a:lnSpc>
              <a:buNone/>
            </a:pPr>
            <a:r>
              <a:rPr lang="en-US" sz="1482" dirty="0">
                <a:solidFill>
                  <a:srgbClr val="272525"/>
                </a:solidFill>
                <a:latin typeface="Lato" pitchFamily="34" charset="0"/>
                <a:ea typeface="Lato" pitchFamily="34" charset="-122"/>
                <a:cs typeface="Lato" pitchFamily="34" charset="-120"/>
              </a:rPr>
              <a:t>Yazılım kalitesini sağlamak için, şirketler uluslararası standartları ve kalite yönetim sistemlerini kullanır. Bu standartlar, </a:t>
            </a:r>
            <a:r>
              <a:rPr lang="en-US" sz="1482" dirty="0" err="1">
                <a:solidFill>
                  <a:srgbClr val="272525"/>
                </a:solidFill>
                <a:latin typeface="Lato" pitchFamily="34" charset="0"/>
                <a:ea typeface="Lato" pitchFamily="34" charset="-122"/>
                <a:cs typeface="Lato" pitchFamily="34" charset="-120"/>
              </a:rPr>
              <a:t>yazılım</a:t>
            </a:r>
            <a:r>
              <a:rPr lang="en-US" sz="1482" dirty="0">
                <a:solidFill>
                  <a:srgbClr val="272525"/>
                </a:solidFill>
                <a:latin typeface="Lato" pitchFamily="34" charset="0"/>
                <a:ea typeface="Lato" pitchFamily="34" charset="-122"/>
                <a:cs typeface="Lato" pitchFamily="34" charset="-120"/>
              </a:rPr>
              <a:t> geliştirme süreçlerini yönetmek, teknik gereksinimleri karşılamak ve kalite beklentilerini belirlemek için rehberlik sağlar.</a:t>
            </a:r>
            <a:endParaRPr lang="en-US" sz="1482" dirty="0"/>
          </a:p>
        </p:txBody>
      </p:sp>
      <p:sp>
        <p:nvSpPr>
          <p:cNvPr id="17" name="Shape 13"/>
          <p:cNvSpPr/>
          <p:nvPr/>
        </p:nvSpPr>
        <p:spPr>
          <a:xfrm>
            <a:off x="5167908" y="5921335"/>
            <a:ext cx="658654" cy="37624"/>
          </a:xfrm>
          <a:prstGeom prst="roundRect">
            <a:avLst>
              <a:gd name="adj" fmla="val 225115"/>
            </a:avLst>
          </a:prstGeom>
          <a:solidFill>
            <a:srgbClr val="CECEC9"/>
          </a:solidFill>
          <a:ln/>
        </p:spPr>
      </p:sp>
      <p:sp>
        <p:nvSpPr>
          <p:cNvPr id="18" name="Shape 14"/>
          <p:cNvSpPr/>
          <p:nvPr/>
        </p:nvSpPr>
        <p:spPr>
          <a:xfrm>
            <a:off x="4744522" y="5728454"/>
            <a:ext cx="423386" cy="423386"/>
          </a:xfrm>
          <a:prstGeom prst="roundRect">
            <a:avLst>
              <a:gd name="adj" fmla="val 20005"/>
            </a:avLst>
          </a:prstGeom>
          <a:solidFill>
            <a:srgbClr val="E8E8E3"/>
          </a:solidFill>
          <a:ln w="7620">
            <a:solidFill>
              <a:srgbClr val="CECEC9"/>
            </a:solidFill>
            <a:prstDash val="solid"/>
          </a:ln>
        </p:spPr>
      </p:sp>
      <p:sp>
        <p:nvSpPr>
          <p:cNvPr id="19" name="Text 15"/>
          <p:cNvSpPr/>
          <p:nvPr/>
        </p:nvSpPr>
        <p:spPr>
          <a:xfrm>
            <a:off x="4878229" y="5763697"/>
            <a:ext cx="155853"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3</a:t>
            </a:r>
            <a:endParaRPr lang="en-US" sz="2223" dirty="0"/>
          </a:p>
        </p:txBody>
      </p:sp>
      <p:sp>
        <p:nvSpPr>
          <p:cNvPr id="20" name="Text 16"/>
          <p:cNvSpPr/>
          <p:nvPr/>
        </p:nvSpPr>
        <p:spPr>
          <a:xfrm>
            <a:off x="5991344" y="5769531"/>
            <a:ext cx="2352675" cy="294084"/>
          </a:xfrm>
          <a:prstGeom prst="rect">
            <a:avLst/>
          </a:prstGeom>
          <a:noFill/>
          <a:ln/>
        </p:spPr>
        <p:txBody>
          <a:bodyPr wrap="none" rtlCol="0" anchor="t"/>
          <a:lstStyle/>
          <a:p>
            <a:pPr marL="0" indent="0" algn="l">
              <a:lnSpc>
                <a:spcPts val="2316"/>
              </a:lnSpc>
              <a:buNone/>
            </a:pPr>
            <a:r>
              <a:rPr lang="en-US" sz="18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Sürekli İyileştirme</a:t>
            </a:r>
            <a:endParaRPr lang="en-US" sz="1853" dirty="0">
              <a:effectLst>
                <a:outerShdw blurRad="38100" dist="38100" dir="2700000" algn="tl">
                  <a:srgbClr val="000000">
                    <a:alpha val="43137"/>
                  </a:srgbClr>
                </a:outerShdw>
              </a:effectLst>
            </a:endParaRPr>
          </a:p>
        </p:txBody>
      </p:sp>
      <p:sp>
        <p:nvSpPr>
          <p:cNvPr id="21" name="Text 17"/>
          <p:cNvSpPr/>
          <p:nvPr/>
        </p:nvSpPr>
        <p:spPr>
          <a:xfrm>
            <a:off x="5991343" y="6176486"/>
            <a:ext cx="8026213" cy="903327"/>
          </a:xfrm>
          <a:prstGeom prst="rect">
            <a:avLst/>
          </a:prstGeom>
          <a:noFill/>
          <a:ln/>
        </p:spPr>
        <p:txBody>
          <a:bodyPr wrap="square" rtlCol="0" anchor="t"/>
          <a:lstStyle/>
          <a:p>
            <a:pPr marL="0" indent="0" algn="just">
              <a:lnSpc>
                <a:spcPts val="2371"/>
              </a:lnSpc>
              <a:buNone/>
            </a:pPr>
            <a:r>
              <a:rPr lang="en-US" sz="1482" dirty="0">
                <a:solidFill>
                  <a:srgbClr val="272525"/>
                </a:solidFill>
                <a:latin typeface="Lato" pitchFamily="34" charset="0"/>
                <a:ea typeface="Lato" pitchFamily="34" charset="-122"/>
                <a:cs typeface="Lato" pitchFamily="34" charset="-120"/>
              </a:rPr>
              <a:t>Kaliteli bir </a:t>
            </a:r>
            <a:r>
              <a:rPr lang="en-US" sz="1482" dirty="0" err="1">
                <a:solidFill>
                  <a:srgbClr val="272525"/>
                </a:solidFill>
                <a:latin typeface="Lato" pitchFamily="34" charset="0"/>
                <a:ea typeface="Lato" pitchFamily="34" charset="-122"/>
                <a:cs typeface="Lato" pitchFamily="34" charset="-120"/>
              </a:rPr>
              <a:t>yazılım</a:t>
            </a:r>
            <a:r>
              <a:rPr lang="en-US" sz="1482" dirty="0">
                <a:solidFill>
                  <a:srgbClr val="272525"/>
                </a:solidFill>
                <a:latin typeface="Lato" pitchFamily="34" charset="0"/>
                <a:ea typeface="Lato" pitchFamily="34" charset="-122"/>
                <a:cs typeface="Lato" pitchFamily="34" charset="-120"/>
              </a:rPr>
              <a:t> geliştirme süreci, ürünün sürekli iyileştirilmesi ilkesine dayanır. Geri bildirimler, test sonuçları ve deneyimler doğrultusunda, </a:t>
            </a:r>
            <a:r>
              <a:rPr lang="en-US" sz="1482" dirty="0" err="1">
                <a:solidFill>
                  <a:srgbClr val="272525"/>
                </a:solidFill>
                <a:latin typeface="Lato" pitchFamily="34" charset="0"/>
                <a:ea typeface="Lato" pitchFamily="34" charset="-122"/>
                <a:cs typeface="Lato" pitchFamily="34" charset="-120"/>
              </a:rPr>
              <a:t>yazılım</a:t>
            </a:r>
            <a:r>
              <a:rPr lang="en-US" sz="1482" dirty="0">
                <a:solidFill>
                  <a:srgbClr val="272525"/>
                </a:solidFill>
                <a:latin typeface="Lato" pitchFamily="34" charset="0"/>
                <a:ea typeface="Lato" pitchFamily="34" charset="-122"/>
                <a:cs typeface="Lato" pitchFamily="34" charset="-120"/>
              </a:rPr>
              <a:t> </a:t>
            </a:r>
            <a:r>
              <a:rPr lang="en-US" sz="1482" dirty="0" err="1">
                <a:solidFill>
                  <a:srgbClr val="272525"/>
                </a:solidFill>
                <a:latin typeface="Lato" pitchFamily="34" charset="0"/>
                <a:ea typeface="Lato" pitchFamily="34" charset="-122"/>
                <a:cs typeface="Lato" pitchFamily="34" charset="-120"/>
              </a:rPr>
              <a:t>kalitesi</a:t>
            </a:r>
            <a:r>
              <a:rPr lang="en-US" sz="1482" dirty="0">
                <a:solidFill>
                  <a:srgbClr val="272525"/>
                </a:solidFill>
                <a:latin typeface="Lato" pitchFamily="34" charset="0"/>
                <a:ea typeface="Lato" pitchFamily="34" charset="-122"/>
                <a:cs typeface="Lato" pitchFamily="34" charset="-120"/>
              </a:rPr>
              <a:t> sürekli olarak artırılır. Bu, şirketlerin rekabetçi kalmasını sağlar.</a:t>
            </a:r>
            <a:endParaRPr lang="en-US" sz="148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49260"/>
            <a:ext cx="8887182" cy="694373"/>
          </a:xfrm>
          <a:prstGeom prst="rect">
            <a:avLst/>
          </a:prstGeom>
          <a:noFill/>
          <a:ln/>
        </p:spPr>
        <p:txBody>
          <a:bodyPr wrap="none" rtlCol="0" anchor="t"/>
          <a:lstStyle/>
          <a:p>
            <a:pPr marL="0" indent="0">
              <a:lnSpc>
                <a:spcPts val="5468"/>
              </a:lnSpc>
              <a:buNone/>
            </a:pPr>
            <a:r>
              <a:rPr lang="en-US" sz="4374"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Yazılım Kalitesinin Teknik Boyutları</a:t>
            </a:r>
            <a:endParaRPr lang="en-US" sz="4374" dirty="0">
              <a:effectLst>
                <a:outerShdw blurRad="38100" dist="38100" dir="2700000" algn="tl">
                  <a:srgbClr val="000000">
                    <a:alpha val="43137"/>
                  </a:srgbClr>
                </a:outerShdw>
              </a:effectLst>
            </a:endParaRPr>
          </a:p>
        </p:txBody>
      </p:sp>
      <p:sp>
        <p:nvSpPr>
          <p:cNvPr id="5" name="Shape 2"/>
          <p:cNvSpPr/>
          <p:nvPr/>
        </p:nvSpPr>
        <p:spPr>
          <a:xfrm>
            <a:off x="2037993" y="2061567"/>
            <a:ext cx="499943" cy="499943"/>
          </a:xfrm>
          <a:prstGeom prst="roundRect">
            <a:avLst>
              <a:gd name="adj" fmla="val 20000"/>
            </a:avLst>
          </a:prstGeom>
          <a:solidFill>
            <a:srgbClr val="E8E8E3"/>
          </a:solidFill>
          <a:ln w="7620">
            <a:solidFill>
              <a:srgbClr val="CECEC9"/>
            </a:solidFill>
            <a:prstDash val="solid"/>
          </a:ln>
        </p:spPr>
      </p:sp>
      <p:sp>
        <p:nvSpPr>
          <p:cNvPr id="6" name="Text 3"/>
          <p:cNvSpPr/>
          <p:nvPr/>
        </p:nvSpPr>
        <p:spPr>
          <a:xfrm>
            <a:off x="2216348" y="2103239"/>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2137886"/>
            <a:ext cx="2777490" cy="347186"/>
          </a:xfrm>
          <a:prstGeom prst="rect">
            <a:avLst/>
          </a:prstGeom>
          <a:noFill/>
          <a:ln/>
        </p:spPr>
        <p:txBody>
          <a:bodyPr wrap="none" rtlCol="0" anchor="t"/>
          <a:lstStyle/>
          <a:p>
            <a:pPr marL="0" indent="0">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Kod Kalitesi</a:t>
            </a:r>
            <a:endParaRPr lang="en-US" sz="2187" dirty="0">
              <a:effectLst>
                <a:outerShdw blurRad="38100" dist="38100" dir="2700000" algn="tl">
                  <a:srgbClr val="000000">
                    <a:alpha val="43137"/>
                  </a:srgbClr>
                </a:outerShdw>
              </a:effectLst>
            </a:endParaRPr>
          </a:p>
        </p:txBody>
      </p:sp>
      <p:sp>
        <p:nvSpPr>
          <p:cNvPr id="8" name="Text 5"/>
          <p:cNvSpPr/>
          <p:nvPr/>
        </p:nvSpPr>
        <p:spPr>
          <a:xfrm>
            <a:off x="2760107" y="2618303"/>
            <a:ext cx="4444008"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Yazılımın iç yapısının sağlamlığı ve optimizasyonu, okunabilirlik, yeniden kullanılabilirlik, bakım kolaylığı, performans ve güvenilirlik gibi faktörlerle değerlendirilir. Statik kod analizi araçları ve kod inceleme süreçleri kullanılarak ölçülür.</a:t>
            </a:r>
            <a:endParaRPr lang="en-US" sz="1750" dirty="0"/>
          </a:p>
        </p:txBody>
      </p:sp>
      <p:sp>
        <p:nvSpPr>
          <p:cNvPr id="9" name="Shape 6"/>
          <p:cNvSpPr/>
          <p:nvPr/>
        </p:nvSpPr>
        <p:spPr>
          <a:xfrm>
            <a:off x="7426285" y="2061567"/>
            <a:ext cx="499943" cy="499943"/>
          </a:xfrm>
          <a:prstGeom prst="roundRect">
            <a:avLst>
              <a:gd name="adj" fmla="val 20000"/>
            </a:avLst>
          </a:prstGeom>
          <a:solidFill>
            <a:srgbClr val="E8E8E3"/>
          </a:solidFill>
          <a:ln w="7620">
            <a:solidFill>
              <a:srgbClr val="CECEC9"/>
            </a:solidFill>
            <a:prstDash val="solid"/>
          </a:ln>
        </p:spPr>
      </p:sp>
      <p:sp>
        <p:nvSpPr>
          <p:cNvPr id="10" name="Text 7"/>
          <p:cNvSpPr/>
          <p:nvPr/>
        </p:nvSpPr>
        <p:spPr>
          <a:xfrm>
            <a:off x="7583091" y="2103239"/>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Performans Testleri</a:t>
            </a:r>
            <a:endParaRPr lang="en-US" sz="2187" dirty="0">
              <a:effectLst>
                <a:outerShdw blurRad="38100" dist="38100" dir="2700000" algn="tl">
                  <a:srgbClr val="000000">
                    <a:alpha val="43137"/>
                  </a:srgbClr>
                </a:outerShdw>
              </a:effectLst>
            </a:endParaRPr>
          </a:p>
        </p:txBody>
      </p:sp>
      <p:sp>
        <p:nvSpPr>
          <p:cNvPr id="12" name="Text 9"/>
          <p:cNvSpPr/>
          <p:nvPr/>
        </p:nvSpPr>
        <p:spPr>
          <a:xfrm>
            <a:off x="8148399" y="2618303"/>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Yazılımın yanıt süresi, işlem hızı, bellek kullanımı gibi performans ölçütlerini değerlendirir. Yük testleri, stres testleri ve profilleme teknikleri kullanılır.</a:t>
            </a:r>
            <a:endParaRPr lang="en-US" sz="1750" dirty="0"/>
          </a:p>
        </p:txBody>
      </p:sp>
      <p:sp>
        <p:nvSpPr>
          <p:cNvPr id="13" name="Shape 10"/>
          <p:cNvSpPr/>
          <p:nvPr/>
        </p:nvSpPr>
        <p:spPr>
          <a:xfrm>
            <a:off x="2037993" y="5146477"/>
            <a:ext cx="499943" cy="499943"/>
          </a:xfrm>
          <a:prstGeom prst="roundRect">
            <a:avLst>
              <a:gd name="adj" fmla="val 20000"/>
            </a:avLst>
          </a:prstGeom>
          <a:solidFill>
            <a:srgbClr val="E8E8E3"/>
          </a:solidFill>
          <a:ln w="7620">
            <a:solidFill>
              <a:srgbClr val="CECEC9"/>
            </a:solidFill>
            <a:prstDash val="solid"/>
          </a:ln>
        </p:spPr>
      </p:sp>
      <p:sp>
        <p:nvSpPr>
          <p:cNvPr id="14" name="Text 11"/>
          <p:cNvSpPr/>
          <p:nvPr/>
        </p:nvSpPr>
        <p:spPr>
          <a:xfrm>
            <a:off x="2195989" y="5188148"/>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2760107" y="5222796"/>
            <a:ext cx="2777490" cy="347186"/>
          </a:xfrm>
          <a:prstGeom prst="rect">
            <a:avLst/>
          </a:prstGeom>
          <a:noFill/>
          <a:ln/>
        </p:spPr>
        <p:txBody>
          <a:bodyPr wrap="none" rtlCol="0" anchor="t"/>
          <a:lstStyle/>
          <a:p>
            <a:pPr marL="0" indent="0">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Güvenlik Testleri</a:t>
            </a:r>
            <a:endParaRPr lang="en-US" sz="2187" dirty="0">
              <a:effectLst>
                <a:outerShdw blurRad="38100" dist="38100" dir="2700000" algn="tl">
                  <a:srgbClr val="000000">
                    <a:alpha val="43137"/>
                  </a:srgbClr>
                </a:outerShdw>
              </a:effectLst>
            </a:endParaRPr>
          </a:p>
        </p:txBody>
      </p:sp>
      <p:sp>
        <p:nvSpPr>
          <p:cNvPr id="16" name="Text 13"/>
          <p:cNvSpPr/>
          <p:nvPr/>
        </p:nvSpPr>
        <p:spPr>
          <a:xfrm>
            <a:off x="2760107" y="5703213"/>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Yazılımın potansiyel güvenlik açıklarını tespit eder ve kapatmak için güvenlik taramaları, penetrasyon testleri ve kimlik doğrulama testleri gibi teknikleri kullanır.</a:t>
            </a:r>
            <a:endParaRPr lang="en-US" sz="1750" dirty="0"/>
          </a:p>
        </p:txBody>
      </p:sp>
      <p:sp>
        <p:nvSpPr>
          <p:cNvPr id="17" name="Shape 14"/>
          <p:cNvSpPr/>
          <p:nvPr/>
        </p:nvSpPr>
        <p:spPr>
          <a:xfrm>
            <a:off x="7426285" y="5146477"/>
            <a:ext cx="499943" cy="499943"/>
          </a:xfrm>
          <a:prstGeom prst="roundRect">
            <a:avLst>
              <a:gd name="adj" fmla="val 20000"/>
            </a:avLst>
          </a:prstGeom>
          <a:solidFill>
            <a:srgbClr val="E8E8E3"/>
          </a:solidFill>
          <a:ln w="7620">
            <a:solidFill>
              <a:srgbClr val="CECEC9"/>
            </a:solidFill>
            <a:prstDash val="solid"/>
          </a:ln>
        </p:spPr>
      </p:sp>
      <p:sp>
        <p:nvSpPr>
          <p:cNvPr id="18" name="Text 15"/>
          <p:cNvSpPr/>
          <p:nvPr/>
        </p:nvSpPr>
        <p:spPr>
          <a:xfrm>
            <a:off x="7582019" y="5188148"/>
            <a:ext cx="188357"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19" name="Text 16"/>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Uyumluluk Testleri</a:t>
            </a:r>
            <a:endParaRPr lang="en-US" sz="2187" dirty="0">
              <a:effectLst>
                <a:outerShdw blurRad="38100" dist="38100" dir="2700000" algn="tl">
                  <a:srgbClr val="000000">
                    <a:alpha val="43137"/>
                  </a:srgbClr>
                </a:outerShdw>
              </a:effectLst>
            </a:endParaRPr>
          </a:p>
        </p:txBody>
      </p:sp>
      <p:sp>
        <p:nvSpPr>
          <p:cNvPr id="20" name="Text 17"/>
          <p:cNvSpPr/>
          <p:nvPr/>
        </p:nvSpPr>
        <p:spPr>
          <a:xfrm>
            <a:off x="8148399" y="5703213"/>
            <a:ext cx="4444008"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Yazılımın farklı platformlar, işletim sistemleri, tarayıcılar ve cihazlarla uyumlu olup olmadığını değerlendirir. Çapraz tarayıcı testleri ve cihaz uyumluluk testleri gerçekleştirilir.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955261" y="602813"/>
            <a:ext cx="11877472" cy="1367076"/>
          </a:xfrm>
          <a:prstGeom prst="rect">
            <a:avLst/>
          </a:prstGeom>
          <a:noFill/>
          <a:ln/>
        </p:spPr>
        <p:txBody>
          <a:bodyPr wrap="square" rtlCol="0" anchor="t"/>
          <a:lstStyle/>
          <a:p>
            <a:pPr marL="0" indent="0">
              <a:lnSpc>
                <a:spcPts val="5383"/>
              </a:lnSpc>
              <a:buNone/>
            </a:pPr>
            <a:r>
              <a:rPr lang="en-US" sz="4306" b="1"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Kullanılabilirlik</a:t>
            </a:r>
            <a:r>
              <a:rPr lang="en-US" sz="4306"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 </a:t>
            </a:r>
            <a:endParaRPr lang="tr-TR" sz="4306" dirty="0" smtClean="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endParaRPr>
          </a:p>
          <a:p>
            <a:pPr marL="0" indent="0">
              <a:lnSpc>
                <a:spcPts val="5383"/>
              </a:lnSpc>
              <a:buNone/>
            </a:pPr>
            <a:r>
              <a:rPr lang="en-US" sz="4306" dirty="0" smtClean="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Yazılım </a:t>
            </a:r>
            <a:r>
              <a:rPr lang="en-US" sz="4306"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Kalitesinin Bir Diğer Önemli Boyutu</a:t>
            </a:r>
            <a:endParaRPr lang="en-US" sz="4306" dirty="0">
              <a:effectLst>
                <a:outerShdw blurRad="38100" dist="38100" dir="2700000" algn="tl">
                  <a:srgbClr val="000000">
                    <a:alpha val="43137"/>
                  </a:srgbClr>
                </a:outerShdw>
              </a:effectLst>
            </a:endParaRPr>
          </a:p>
        </p:txBody>
      </p:sp>
      <p:sp>
        <p:nvSpPr>
          <p:cNvPr id="5" name="Shape 2"/>
          <p:cNvSpPr/>
          <p:nvPr/>
        </p:nvSpPr>
        <p:spPr>
          <a:xfrm>
            <a:off x="2119789" y="2407325"/>
            <a:ext cx="5086112" cy="2325410"/>
          </a:xfrm>
          <a:prstGeom prst="roundRect">
            <a:avLst>
              <a:gd name="adj" fmla="val 4233"/>
            </a:avLst>
          </a:prstGeom>
          <a:solidFill>
            <a:srgbClr val="E8E8E3"/>
          </a:solidFill>
          <a:ln w="7620">
            <a:solidFill>
              <a:srgbClr val="CECEC9"/>
            </a:solidFill>
            <a:prstDash val="solid"/>
          </a:ln>
        </p:spPr>
      </p:sp>
      <p:sp>
        <p:nvSpPr>
          <p:cNvPr id="6" name="Text 3"/>
          <p:cNvSpPr/>
          <p:nvPr/>
        </p:nvSpPr>
        <p:spPr>
          <a:xfrm>
            <a:off x="2346127" y="2633663"/>
            <a:ext cx="2734389" cy="341828"/>
          </a:xfrm>
          <a:prstGeom prst="rect">
            <a:avLst/>
          </a:prstGeom>
          <a:noFill/>
          <a:ln/>
        </p:spPr>
        <p:txBody>
          <a:bodyPr wrap="none" rtlCol="0" anchor="t"/>
          <a:lstStyle/>
          <a:p>
            <a:pPr marL="0" indent="0">
              <a:lnSpc>
                <a:spcPts val="2691"/>
              </a:lnSpc>
              <a:buNone/>
            </a:pPr>
            <a:r>
              <a:rPr lang="en-US" sz="21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Kullanıcı Deneyimi</a:t>
            </a:r>
            <a:endParaRPr lang="en-US" sz="2153" dirty="0">
              <a:effectLst>
                <a:outerShdw blurRad="38100" dist="38100" dir="2700000" algn="tl">
                  <a:srgbClr val="000000">
                    <a:alpha val="43137"/>
                  </a:srgbClr>
                </a:outerShdw>
              </a:effectLst>
            </a:endParaRPr>
          </a:p>
        </p:txBody>
      </p:sp>
      <p:sp>
        <p:nvSpPr>
          <p:cNvPr id="7" name="Text 4"/>
          <p:cNvSpPr/>
          <p:nvPr/>
        </p:nvSpPr>
        <p:spPr>
          <a:xfrm>
            <a:off x="2346127" y="3106698"/>
            <a:ext cx="4633436" cy="1399699"/>
          </a:xfrm>
          <a:prstGeom prst="rect">
            <a:avLst/>
          </a:prstGeom>
          <a:noFill/>
          <a:ln/>
        </p:spPr>
        <p:txBody>
          <a:bodyPr wrap="square" rtlCol="0" anchor="t"/>
          <a:lstStyle/>
          <a:p>
            <a:pPr marL="0" indent="0">
              <a:lnSpc>
                <a:spcPts val="2756"/>
              </a:lnSpc>
              <a:buNone/>
            </a:pPr>
            <a:r>
              <a:rPr lang="en-US" sz="1722" dirty="0">
                <a:solidFill>
                  <a:srgbClr val="272525"/>
                </a:solidFill>
                <a:latin typeface="Calibri" pitchFamily="34" charset="0"/>
                <a:ea typeface="Lato" pitchFamily="34" charset="-122"/>
                <a:cs typeface="Calibri" pitchFamily="34" charset="0"/>
              </a:rPr>
              <a:t>Kullanılabilirlik, yazılımın kullanıcı arayüzü ve kullanıcı deneyimi açısından ne kadar etkin olduğunu ölçer. Kullanıcıların </a:t>
            </a:r>
            <a:r>
              <a:rPr lang="en-US" sz="1722" dirty="0" err="1">
                <a:solidFill>
                  <a:srgbClr val="272525"/>
                </a:solidFill>
                <a:latin typeface="Calibri" pitchFamily="34" charset="0"/>
                <a:ea typeface="Lato" pitchFamily="34" charset="-122"/>
                <a:cs typeface="Calibri" pitchFamily="34" charset="0"/>
              </a:rPr>
              <a:t>yazılımı</a:t>
            </a:r>
            <a:r>
              <a:rPr lang="en-US" sz="1722" dirty="0">
                <a:solidFill>
                  <a:srgbClr val="272525"/>
                </a:solidFill>
                <a:latin typeface="Calibri" pitchFamily="34" charset="0"/>
                <a:ea typeface="Lato" pitchFamily="34" charset="-122"/>
                <a:cs typeface="Calibri" pitchFamily="34" charset="0"/>
              </a:rPr>
              <a:t> kolay ve verimli bir şekilde kullanabilmesi çok önemlidir.</a:t>
            </a:r>
            <a:endParaRPr lang="en-US" sz="1722" dirty="0">
              <a:latin typeface="Calibri" pitchFamily="34" charset="0"/>
              <a:cs typeface="Calibri" pitchFamily="34" charset="0"/>
            </a:endParaRPr>
          </a:p>
        </p:txBody>
      </p:sp>
      <p:sp>
        <p:nvSpPr>
          <p:cNvPr id="8" name="Shape 5"/>
          <p:cNvSpPr/>
          <p:nvPr/>
        </p:nvSpPr>
        <p:spPr>
          <a:xfrm>
            <a:off x="7424618" y="2407325"/>
            <a:ext cx="5086112" cy="2325410"/>
          </a:xfrm>
          <a:prstGeom prst="roundRect">
            <a:avLst>
              <a:gd name="adj" fmla="val 4233"/>
            </a:avLst>
          </a:prstGeom>
          <a:solidFill>
            <a:srgbClr val="E8E8E3"/>
          </a:solidFill>
          <a:ln w="7620">
            <a:solidFill>
              <a:srgbClr val="CECEC9"/>
            </a:solidFill>
            <a:prstDash val="solid"/>
          </a:ln>
        </p:spPr>
      </p:sp>
      <p:sp>
        <p:nvSpPr>
          <p:cNvPr id="9" name="Text 6"/>
          <p:cNvSpPr/>
          <p:nvPr/>
        </p:nvSpPr>
        <p:spPr>
          <a:xfrm>
            <a:off x="7650956" y="2633663"/>
            <a:ext cx="2889290" cy="341828"/>
          </a:xfrm>
          <a:prstGeom prst="rect">
            <a:avLst/>
          </a:prstGeom>
          <a:noFill/>
          <a:ln/>
        </p:spPr>
        <p:txBody>
          <a:bodyPr wrap="none" rtlCol="0" anchor="t"/>
          <a:lstStyle/>
          <a:p>
            <a:pPr marL="0" indent="0">
              <a:lnSpc>
                <a:spcPts val="2691"/>
              </a:lnSpc>
              <a:buNone/>
            </a:pPr>
            <a:r>
              <a:rPr lang="en-US" sz="21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Kullanılabilirlik Testleri</a:t>
            </a:r>
            <a:endParaRPr lang="en-US" sz="2153" dirty="0">
              <a:effectLst>
                <a:outerShdw blurRad="38100" dist="38100" dir="2700000" algn="tl">
                  <a:srgbClr val="000000">
                    <a:alpha val="43137"/>
                  </a:srgbClr>
                </a:outerShdw>
              </a:effectLst>
            </a:endParaRPr>
          </a:p>
        </p:txBody>
      </p:sp>
      <p:sp>
        <p:nvSpPr>
          <p:cNvPr id="10" name="Text 7"/>
          <p:cNvSpPr/>
          <p:nvPr/>
        </p:nvSpPr>
        <p:spPr>
          <a:xfrm>
            <a:off x="7650956" y="3106698"/>
            <a:ext cx="4633436" cy="1399699"/>
          </a:xfrm>
          <a:prstGeom prst="rect">
            <a:avLst/>
          </a:prstGeom>
          <a:noFill/>
          <a:ln/>
        </p:spPr>
        <p:txBody>
          <a:bodyPr wrap="square" rtlCol="0" anchor="t"/>
          <a:lstStyle/>
          <a:p>
            <a:pPr marL="0" indent="0">
              <a:lnSpc>
                <a:spcPts val="2756"/>
              </a:lnSpc>
              <a:buNone/>
            </a:pPr>
            <a:r>
              <a:rPr lang="en-US" sz="1722" dirty="0">
                <a:solidFill>
                  <a:srgbClr val="272525"/>
                </a:solidFill>
                <a:latin typeface="Calibri" pitchFamily="34" charset="0"/>
                <a:ea typeface="Lato" pitchFamily="34" charset="-122"/>
                <a:cs typeface="Calibri" pitchFamily="34" charset="0"/>
              </a:rPr>
              <a:t>Kullanılabilirlik testleri, gerçek kullanıcılarla yapılan oturumlar, kullanılabilirlik değerlendirmeleri ve diğer yöntemler kullanılarak yazılımın kullanıcı deneyimini ölçer.</a:t>
            </a:r>
            <a:endParaRPr lang="en-US" sz="1722" dirty="0">
              <a:latin typeface="Calibri" pitchFamily="34" charset="0"/>
              <a:cs typeface="Calibri" pitchFamily="34" charset="0"/>
            </a:endParaRPr>
          </a:p>
        </p:txBody>
      </p:sp>
      <p:sp>
        <p:nvSpPr>
          <p:cNvPr id="11" name="Shape 8"/>
          <p:cNvSpPr/>
          <p:nvPr/>
        </p:nvSpPr>
        <p:spPr>
          <a:xfrm>
            <a:off x="2119789" y="4951452"/>
            <a:ext cx="5086112" cy="2675334"/>
          </a:xfrm>
          <a:prstGeom prst="roundRect">
            <a:avLst>
              <a:gd name="adj" fmla="val 3680"/>
            </a:avLst>
          </a:prstGeom>
          <a:solidFill>
            <a:srgbClr val="E8E8E3"/>
          </a:solidFill>
          <a:ln w="7620">
            <a:solidFill>
              <a:srgbClr val="CECEC9"/>
            </a:solidFill>
            <a:prstDash val="solid"/>
          </a:ln>
        </p:spPr>
      </p:sp>
      <p:sp>
        <p:nvSpPr>
          <p:cNvPr id="12" name="Text 9"/>
          <p:cNvSpPr/>
          <p:nvPr/>
        </p:nvSpPr>
        <p:spPr>
          <a:xfrm>
            <a:off x="2346127" y="5177790"/>
            <a:ext cx="2734389" cy="341828"/>
          </a:xfrm>
          <a:prstGeom prst="rect">
            <a:avLst/>
          </a:prstGeom>
          <a:noFill/>
          <a:ln/>
        </p:spPr>
        <p:txBody>
          <a:bodyPr wrap="none" rtlCol="0" anchor="t"/>
          <a:lstStyle/>
          <a:p>
            <a:pPr marL="0" indent="0">
              <a:lnSpc>
                <a:spcPts val="2691"/>
              </a:lnSpc>
              <a:buNone/>
            </a:pPr>
            <a:r>
              <a:rPr lang="en-US" sz="21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Kullanıcı Odaklılık</a:t>
            </a:r>
            <a:endParaRPr lang="en-US" sz="2153" dirty="0">
              <a:effectLst>
                <a:outerShdw blurRad="38100" dist="38100" dir="2700000" algn="tl">
                  <a:srgbClr val="000000">
                    <a:alpha val="43137"/>
                  </a:srgbClr>
                </a:outerShdw>
              </a:effectLst>
            </a:endParaRPr>
          </a:p>
        </p:txBody>
      </p:sp>
      <p:sp>
        <p:nvSpPr>
          <p:cNvPr id="13" name="Text 10"/>
          <p:cNvSpPr/>
          <p:nvPr/>
        </p:nvSpPr>
        <p:spPr>
          <a:xfrm>
            <a:off x="2346127" y="5650825"/>
            <a:ext cx="4633436" cy="1749623"/>
          </a:xfrm>
          <a:prstGeom prst="rect">
            <a:avLst/>
          </a:prstGeom>
          <a:noFill/>
          <a:ln/>
        </p:spPr>
        <p:txBody>
          <a:bodyPr wrap="square" rtlCol="0" anchor="t"/>
          <a:lstStyle/>
          <a:p>
            <a:pPr marL="0" indent="0">
              <a:lnSpc>
                <a:spcPts val="2756"/>
              </a:lnSpc>
              <a:buNone/>
            </a:pPr>
            <a:r>
              <a:rPr lang="en-US" sz="1722" dirty="0">
                <a:solidFill>
                  <a:srgbClr val="272525"/>
                </a:solidFill>
                <a:latin typeface="Calibri" pitchFamily="34" charset="0"/>
                <a:ea typeface="Lato" pitchFamily="34" charset="-122"/>
                <a:cs typeface="Calibri" pitchFamily="34" charset="0"/>
              </a:rPr>
              <a:t>Yazılım geliştirme sürecinde, kullanıcıların ihtiyaçları ve beklentileri göz önünde bulundurulmalıdır. Kullanıcı geri bildirimleri sürekli olarak değerlendirilmeli ve ürüne yansıtılmalıdır.</a:t>
            </a:r>
            <a:endParaRPr lang="en-US" sz="1722" dirty="0">
              <a:latin typeface="Calibri" pitchFamily="34" charset="0"/>
              <a:cs typeface="Calibri" pitchFamily="34" charset="0"/>
            </a:endParaRPr>
          </a:p>
        </p:txBody>
      </p:sp>
      <p:sp>
        <p:nvSpPr>
          <p:cNvPr id="14" name="Shape 11"/>
          <p:cNvSpPr/>
          <p:nvPr/>
        </p:nvSpPr>
        <p:spPr>
          <a:xfrm>
            <a:off x="7424618" y="4951452"/>
            <a:ext cx="5086112" cy="2675334"/>
          </a:xfrm>
          <a:prstGeom prst="roundRect">
            <a:avLst>
              <a:gd name="adj" fmla="val 3680"/>
            </a:avLst>
          </a:prstGeom>
          <a:solidFill>
            <a:srgbClr val="E8E8E3"/>
          </a:solidFill>
          <a:ln w="7620">
            <a:solidFill>
              <a:srgbClr val="CECEC9"/>
            </a:solidFill>
            <a:prstDash val="solid"/>
          </a:ln>
        </p:spPr>
      </p:sp>
      <p:sp>
        <p:nvSpPr>
          <p:cNvPr id="15" name="Text 12"/>
          <p:cNvSpPr/>
          <p:nvPr/>
        </p:nvSpPr>
        <p:spPr>
          <a:xfrm>
            <a:off x="7650956" y="5177790"/>
            <a:ext cx="2780943" cy="341828"/>
          </a:xfrm>
          <a:prstGeom prst="rect">
            <a:avLst/>
          </a:prstGeom>
          <a:noFill/>
          <a:ln/>
        </p:spPr>
        <p:txBody>
          <a:bodyPr wrap="none" rtlCol="0" anchor="t"/>
          <a:lstStyle/>
          <a:p>
            <a:pPr marL="0" indent="0">
              <a:lnSpc>
                <a:spcPts val="2691"/>
              </a:lnSpc>
              <a:buNone/>
            </a:pPr>
            <a:r>
              <a:rPr lang="en-US" sz="2153"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Kullanıcı Memnuniyeti</a:t>
            </a:r>
            <a:endParaRPr lang="en-US" sz="2153" dirty="0">
              <a:effectLst>
                <a:outerShdw blurRad="38100" dist="38100" dir="2700000" algn="tl">
                  <a:srgbClr val="000000">
                    <a:alpha val="43137"/>
                  </a:srgbClr>
                </a:outerShdw>
              </a:effectLst>
            </a:endParaRPr>
          </a:p>
        </p:txBody>
      </p:sp>
      <p:sp>
        <p:nvSpPr>
          <p:cNvPr id="16" name="Text 13"/>
          <p:cNvSpPr/>
          <p:nvPr/>
        </p:nvSpPr>
        <p:spPr>
          <a:xfrm>
            <a:off x="7650956" y="5650825"/>
            <a:ext cx="4633436" cy="1399699"/>
          </a:xfrm>
          <a:prstGeom prst="rect">
            <a:avLst/>
          </a:prstGeom>
          <a:noFill/>
          <a:ln/>
        </p:spPr>
        <p:txBody>
          <a:bodyPr wrap="square" rtlCol="0" anchor="t"/>
          <a:lstStyle/>
          <a:p>
            <a:pPr marL="0" indent="0">
              <a:lnSpc>
                <a:spcPts val="2756"/>
              </a:lnSpc>
              <a:buNone/>
            </a:pPr>
            <a:r>
              <a:rPr lang="en-US" sz="1722" dirty="0">
                <a:solidFill>
                  <a:srgbClr val="272525"/>
                </a:solidFill>
                <a:latin typeface="Calibri" pitchFamily="34" charset="0"/>
                <a:ea typeface="Lato" pitchFamily="34" charset="-122"/>
                <a:cs typeface="Calibri" pitchFamily="34" charset="0"/>
              </a:rPr>
              <a:t>Yazılımın kullanılabilirliği, son kullanıcıların memnuniyetini doğrudan etkiler. Kullanılabilirliği yüksek bir </a:t>
            </a:r>
            <a:r>
              <a:rPr lang="en-US" sz="1722" dirty="0" err="1">
                <a:solidFill>
                  <a:srgbClr val="272525"/>
                </a:solidFill>
                <a:latin typeface="Calibri" pitchFamily="34" charset="0"/>
                <a:ea typeface="Lato" pitchFamily="34" charset="-122"/>
                <a:cs typeface="Calibri" pitchFamily="34" charset="0"/>
              </a:rPr>
              <a:t>yazılım</a:t>
            </a:r>
            <a:r>
              <a:rPr lang="en-US" sz="1722" dirty="0">
                <a:solidFill>
                  <a:srgbClr val="272525"/>
                </a:solidFill>
                <a:latin typeface="Calibri" pitchFamily="34" charset="0"/>
                <a:ea typeface="Lato" pitchFamily="34" charset="-122"/>
                <a:cs typeface="Calibri" pitchFamily="34" charset="0"/>
              </a:rPr>
              <a:t>, daha mutlu ve sadık kullanıcılar oluşturur.</a:t>
            </a:r>
            <a:endParaRPr lang="en-US" sz="1722"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33700"/>
            <a:ext cx="6918484" cy="694373"/>
          </a:xfrm>
          <a:prstGeom prst="rect">
            <a:avLst/>
          </a:prstGeom>
          <a:noFill/>
          <a:ln/>
        </p:spPr>
        <p:txBody>
          <a:bodyPr wrap="none" rtlCol="0" anchor="t"/>
          <a:lstStyle/>
          <a:p>
            <a:pPr marL="0" indent="0">
              <a:lnSpc>
                <a:spcPts val="5468"/>
              </a:lnSpc>
              <a:buNone/>
            </a:pPr>
            <a:r>
              <a:rPr lang="en-US" sz="4374"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Yazılım Kalitesi Standartları</a:t>
            </a:r>
            <a:endParaRPr lang="en-US" sz="4374" dirty="0">
              <a:effectLst>
                <a:outerShdw blurRad="38100" dist="38100" dir="2700000" algn="tl">
                  <a:srgbClr val="000000">
                    <a:alpha val="43137"/>
                  </a:srgbClr>
                </a:outerShdw>
              </a:effectLst>
            </a:endParaRPr>
          </a:p>
        </p:txBody>
      </p:sp>
      <p:pic>
        <p:nvPicPr>
          <p:cNvPr id="5" name="Image 1" descr="preencoded.png"/>
          <p:cNvPicPr>
            <a:picLocks noChangeAspect="1"/>
          </p:cNvPicPr>
          <p:nvPr/>
        </p:nvPicPr>
        <p:blipFill>
          <a:blip r:embed="rId4"/>
          <a:stretch>
            <a:fillRect/>
          </a:stretch>
        </p:blipFill>
        <p:spPr>
          <a:xfrm>
            <a:off x="2037993" y="2866787"/>
            <a:ext cx="444341" cy="444341"/>
          </a:xfrm>
          <a:prstGeom prst="rect">
            <a:avLst/>
          </a:prstGeom>
        </p:spPr>
      </p:pic>
      <p:sp>
        <p:nvSpPr>
          <p:cNvPr id="6" name="Text 2"/>
          <p:cNvSpPr/>
          <p:nvPr/>
        </p:nvSpPr>
        <p:spPr>
          <a:xfrm>
            <a:off x="2037993" y="353329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ISO 9000</a:t>
            </a:r>
            <a:endParaRPr lang="en-US" sz="2187" dirty="0">
              <a:effectLst>
                <a:outerShdw blurRad="38100" dist="38100" dir="2700000" algn="tl">
                  <a:srgbClr val="000000">
                    <a:alpha val="43137"/>
                  </a:srgbClr>
                </a:outerShdw>
              </a:effectLst>
            </a:endParaRPr>
          </a:p>
        </p:txBody>
      </p:sp>
      <p:sp>
        <p:nvSpPr>
          <p:cNvPr id="7" name="Text 3"/>
          <p:cNvSpPr/>
          <p:nvPr/>
        </p:nvSpPr>
        <p:spPr>
          <a:xfrm>
            <a:off x="2037993" y="4013716"/>
            <a:ext cx="2388632"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Uluslararası bir kalite yönetim standardı, </a:t>
            </a:r>
            <a:r>
              <a:rPr lang="en-US" sz="1750" dirty="0" err="1">
                <a:solidFill>
                  <a:srgbClr val="272525"/>
                </a:solidFill>
                <a:latin typeface="Lato" pitchFamily="34" charset="0"/>
                <a:ea typeface="Lato" pitchFamily="34" charset="-122"/>
                <a:cs typeface="Lato" pitchFamily="34" charset="-120"/>
              </a:rPr>
              <a:t>yazılım</a:t>
            </a:r>
            <a:r>
              <a:rPr lang="en-US" sz="1750" dirty="0">
                <a:solidFill>
                  <a:srgbClr val="272525"/>
                </a:solidFill>
                <a:latin typeface="Lato" pitchFamily="34" charset="0"/>
                <a:ea typeface="Lato" pitchFamily="34" charset="-122"/>
                <a:cs typeface="Lato" pitchFamily="34" charset="-120"/>
              </a:rPr>
              <a:t> şirketlerinin kalite süreçlerini yapılandırmasına ve sürdürmesine yardımcı olur.</a:t>
            </a:r>
            <a:endParaRPr lang="en-US" sz="1750" dirty="0"/>
          </a:p>
        </p:txBody>
      </p:sp>
      <p:pic>
        <p:nvPicPr>
          <p:cNvPr id="8" name="Image 2" descr="preencoded.png"/>
          <p:cNvPicPr>
            <a:picLocks noChangeAspect="1"/>
          </p:cNvPicPr>
          <p:nvPr/>
        </p:nvPicPr>
        <p:blipFill>
          <a:blip r:embed="rId5"/>
          <a:stretch>
            <a:fillRect/>
          </a:stretch>
        </p:blipFill>
        <p:spPr>
          <a:xfrm>
            <a:off x="4759881" y="2866787"/>
            <a:ext cx="444341" cy="444341"/>
          </a:xfrm>
          <a:prstGeom prst="rect">
            <a:avLst/>
          </a:prstGeom>
        </p:spPr>
      </p:pic>
      <p:sp>
        <p:nvSpPr>
          <p:cNvPr id="9" name="Text 4"/>
          <p:cNvSpPr/>
          <p:nvPr/>
        </p:nvSpPr>
        <p:spPr>
          <a:xfrm>
            <a:off x="4759881" y="353329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CMMI</a:t>
            </a:r>
            <a:endParaRPr lang="en-US" sz="2187" dirty="0">
              <a:effectLst>
                <a:outerShdw blurRad="38100" dist="38100" dir="2700000" algn="tl">
                  <a:srgbClr val="000000">
                    <a:alpha val="43137"/>
                  </a:srgbClr>
                </a:outerShdw>
              </a:effectLst>
            </a:endParaRPr>
          </a:p>
        </p:txBody>
      </p:sp>
      <p:sp>
        <p:nvSpPr>
          <p:cNvPr id="10" name="Text 5"/>
          <p:cNvSpPr/>
          <p:nvPr/>
        </p:nvSpPr>
        <p:spPr>
          <a:xfrm>
            <a:off x="4759881" y="4013716"/>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Yazılım mükemmelliği için bir olgunluk modeli, </a:t>
            </a:r>
            <a:r>
              <a:rPr lang="en-US" sz="1750" dirty="0" err="1">
                <a:solidFill>
                  <a:srgbClr val="272525"/>
                </a:solidFill>
                <a:latin typeface="Lato" pitchFamily="34" charset="0"/>
                <a:ea typeface="Lato" pitchFamily="34" charset="-122"/>
                <a:cs typeface="Lato" pitchFamily="34" charset="-120"/>
              </a:rPr>
              <a:t>yazılım</a:t>
            </a:r>
            <a:r>
              <a:rPr lang="en-US" sz="1750" dirty="0">
                <a:solidFill>
                  <a:srgbClr val="272525"/>
                </a:solidFill>
                <a:latin typeface="Lato" pitchFamily="34" charset="0"/>
                <a:ea typeface="Lato" pitchFamily="34" charset="-122"/>
                <a:cs typeface="Lato" pitchFamily="34" charset="-120"/>
              </a:rPr>
              <a:t> geliştirme süreçlerini iyileştirmeyi ve optimize etmeyi destekler.</a:t>
            </a:r>
            <a:endParaRPr lang="en-US" sz="1750" dirty="0"/>
          </a:p>
        </p:txBody>
      </p:sp>
      <p:pic>
        <p:nvPicPr>
          <p:cNvPr id="11" name="Image 3" descr="preencoded.png"/>
          <p:cNvPicPr>
            <a:picLocks noChangeAspect="1"/>
          </p:cNvPicPr>
          <p:nvPr/>
        </p:nvPicPr>
        <p:blipFill>
          <a:blip r:embed="rId6"/>
          <a:stretch>
            <a:fillRect/>
          </a:stretch>
        </p:blipFill>
        <p:spPr>
          <a:xfrm>
            <a:off x="7481768" y="2866787"/>
            <a:ext cx="444341" cy="444341"/>
          </a:xfrm>
          <a:prstGeom prst="rect">
            <a:avLst/>
          </a:prstGeom>
        </p:spPr>
      </p:pic>
      <p:sp>
        <p:nvSpPr>
          <p:cNvPr id="12" name="Text 6"/>
          <p:cNvSpPr/>
          <p:nvPr/>
        </p:nvSpPr>
        <p:spPr>
          <a:xfrm>
            <a:off x="7481768" y="353329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ISO/IEC 27001</a:t>
            </a:r>
            <a:endParaRPr lang="en-US" sz="2187" dirty="0">
              <a:effectLst>
                <a:outerShdw blurRad="38100" dist="38100" dir="2700000" algn="tl">
                  <a:srgbClr val="000000">
                    <a:alpha val="43137"/>
                  </a:srgbClr>
                </a:outerShdw>
              </a:effectLst>
            </a:endParaRPr>
          </a:p>
        </p:txBody>
      </p:sp>
      <p:sp>
        <p:nvSpPr>
          <p:cNvPr id="13" name="Text 7"/>
          <p:cNvSpPr/>
          <p:nvPr/>
        </p:nvSpPr>
        <p:spPr>
          <a:xfrm>
            <a:off x="7481768" y="4013716"/>
            <a:ext cx="2388632"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Bilgi güvenliği yönetim standardı, yazılımın güvenlik özelliklerini ve koruma önlemlerini değerlendirir.</a:t>
            </a:r>
            <a:endParaRPr lang="en-US" sz="1750" dirty="0"/>
          </a:p>
        </p:txBody>
      </p:sp>
      <p:pic>
        <p:nvPicPr>
          <p:cNvPr id="14" name="Image 4" descr="preencoded.png"/>
          <p:cNvPicPr>
            <a:picLocks noChangeAspect="1"/>
          </p:cNvPicPr>
          <p:nvPr/>
        </p:nvPicPr>
        <p:blipFill>
          <a:blip r:embed="rId7"/>
          <a:stretch>
            <a:fillRect/>
          </a:stretch>
        </p:blipFill>
        <p:spPr>
          <a:xfrm>
            <a:off x="10203656" y="2866787"/>
            <a:ext cx="444341" cy="444341"/>
          </a:xfrm>
          <a:prstGeom prst="rect">
            <a:avLst/>
          </a:prstGeom>
        </p:spPr>
      </p:pic>
      <p:sp>
        <p:nvSpPr>
          <p:cNvPr id="15" name="Text 8"/>
          <p:cNvSpPr/>
          <p:nvPr/>
        </p:nvSpPr>
        <p:spPr>
          <a:xfrm>
            <a:off x="10203656" y="3533299"/>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IEEE 829</a:t>
            </a:r>
            <a:endParaRPr lang="en-US" sz="2187" dirty="0">
              <a:effectLst>
                <a:outerShdw blurRad="38100" dist="38100" dir="2700000" algn="tl">
                  <a:srgbClr val="000000">
                    <a:alpha val="43137"/>
                  </a:srgbClr>
                </a:outerShdw>
              </a:effectLst>
            </a:endParaRPr>
          </a:p>
        </p:txBody>
      </p:sp>
      <p:sp>
        <p:nvSpPr>
          <p:cNvPr id="16" name="Text 9"/>
          <p:cNvSpPr/>
          <p:nvPr/>
        </p:nvSpPr>
        <p:spPr>
          <a:xfrm>
            <a:off x="10203656" y="4013716"/>
            <a:ext cx="2388751"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Yazılım test belgelendirme standardı, </a:t>
            </a:r>
            <a:r>
              <a:rPr lang="en-US" sz="1750" dirty="0" err="1">
                <a:solidFill>
                  <a:srgbClr val="272525"/>
                </a:solidFill>
                <a:latin typeface="Lato" pitchFamily="34" charset="0"/>
                <a:ea typeface="Lato" pitchFamily="34" charset="-122"/>
                <a:cs typeface="Lato" pitchFamily="34" charset="-120"/>
              </a:rPr>
              <a:t>yazılım</a:t>
            </a:r>
            <a:r>
              <a:rPr lang="en-US" sz="1750" dirty="0">
                <a:solidFill>
                  <a:srgbClr val="272525"/>
                </a:solidFill>
                <a:latin typeface="Lato" pitchFamily="34" charset="0"/>
                <a:ea typeface="Lato" pitchFamily="34" charset="-122"/>
                <a:cs typeface="Lato" pitchFamily="34" charset="-120"/>
              </a:rPr>
              <a:t> testlerinin yapılması ve sonuçların raporlanması için kılavuzluk sağlar.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83813"/>
            <a:ext cx="5801439" cy="694373"/>
          </a:xfrm>
          <a:prstGeom prst="rect">
            <a:avLst/>
          </a:prstGeom>
          <a:noFill/>
          <a:ln/>
        </p:spPr>
        <p:txBody>
          <a:bodyPr wrap="none" rtlCol="0" anchor="t"/>
          <a:lstStyle/>
          <a:p>
            <a:pPr marL="0" indent="0">
              <a:lnSpc>
                <a:spcPts val="5468"/>
              </a:lnSpc>
              <a:buNone/>
            </a:pPr>
            <a:r>
              <a:rPr lang="en-US" sz="4374" dirty="0">
                <a:solidFill>
                  <a:srgbClr val="312F2B"/>
                </a:solidFill>
                <a:effectLst>
                  <a:outerShdw blurRad="38100" dist="38100" dir="2700000" algn="tl">
                    <a:srgbClr val="000000">
                      <a:alpha val="43137"/>
                    </a:srgbClr>
                  </a:outerShdw>
                </a:effectLst>
                <a:latin typeface="Gelasio" pitchFamily="34" charset="0"/>
                <a:ea typeface="Gelasio" pitchFamily="34" charset="-122"/>
                <a:cs typeface="Gelasio" pitchFamily="34" charset="-120"/>
              </a:rPr>
              <a:t>Yazılım Kalite Yönetimi</a:t>
            </a:r>
            <a:endParaRPr lang="en-US" sz="4374" dirty="0">
              <a:effectLst>
                <a:outerShdw blurRad="38100" dist="38100" dir="2700000" algn="tl">
                  <a:srgbClr val="000000">
                    <a:alpha val="43137"/>
                  </a:srgbClr>
                </a:outerShdw>
              </a:effectLst>
            </a:endParaRPr>
          </a:p>
        </p:txBody>
      </p:sp>
      <p:pic>
        <p:nvPicPr>
          <p:cNvPr id="5" name="Image 1" descr="preencoded.png"/>
          <p:cNvPicPr>
            <a:picLocks noChangeAspect="1"/>
          </p:cNvPicPr>
          <p:nvPr/>
        </p:nvPicPr>
        <p:blipFill>
          <a:blip r:embed="rId4"/>
          <a:stretch>
            <a:fillRect/>
          </a:stretch>
        </p:blipFill>
        <p:spPr>
          <a:xfrm>
            <a:off x="2037993" y="2122527"/>
            <a:ext cx="2638544" cy="888682"/>
          </a:xfrm>
          <a:prstGeom prst="rect">
            <a:avLst/>
          </a:prstGeom>
        </p:spPr>
      </p:pic>
      <p:sp>
        <p:nvSpPr>
          <p:cNvPr id="6" name="Text 2"/>
          <p:cNvSpPr/>
          <p:nvPr/>
        </p:nvSpPr>
        <p:spPr>
          <a:xfrm>
            <a:off x="2260163" y="3344466"/>
            <a:ext cx="2194203" cy="347186"/>
          </a:xfrm>
          <a:prstGeom prst="rect">
            <a:avLst/>
          </a:prstGeom>
          <a:noFill/>
          <a:ln/>
        </p:spPr>
        <p:txBody>
          <a:bodyPr wrap="none" rtlCol="0" anchor="t"/>
          <a:lstStyle/>
          <a:p>
            <a:pPr marL="0" indent="0" algn="l">
              <a:lnSpc>
                <a:spcPts val="2734"/>
              </a:lnSpc>
              <a:buNone/>
            </a:pPr>
            <a:r>
              <a:rPr lang="en-US" sz="2187" b="1" dirty="0">
                <a:solidFill>
                  <a:srgbClr val="272525"/>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Planlama</a:t>
            </a:r>
            <a:endParaRPr lang="en-US" sz="2187" b="1" dirty="0">
              <a:effectLst>
                <a:outerShdw blurRad="38100" dist="38100" dir="2700000" algn="tl">
                  <a:srgbClr val="000000">
                    <a:alpha val="43137"/>
                  </a:srgbClr>
                </a:outerShdw>
              </a:effectLst>
              <a:latin typeface="Californian FB" pitchFamily="18" charset="0"/>
            </a:endParaRPr>
          </a:p>
        </p:txBody>
      </p:sp>
      <p:sp>
        <p:nvSpPr>
          <p:cNvPr id="7" name="Text 3"/>
          <p:cNvSpPr/>
          <p:nvPr/>
        </p:nvSpPr>
        <p:spPr>
          <a:xfrm>
            <a:off x="2260163" y="3824883"/>
            <a:ext cx="2194203" cy="3198614"/>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Yazılım </a:t>
            </a:r>
            <a:r>
              <a:rPr lang="en-US" sz="1750" dirty="0" err="1">
                <a:solidFill>
                  <a:srgbClr val="272525"/>
                </a:solidFill>
                <a:latin typeface="Lato" pitchFamily="34" charset="0"/>
                <a:ea typeface="Lato" pitchFamily="34" charset="-122"/>
                <a:cs typeface="Lato" pitchFamily="34" charset="-120"/>
              </a:rPr>
              <a:t>kalitesi</a:t>
            </a:r>
            <a:r>
              <a:rPr lang="en-US" sz="1750" dirty="0">
                <a:solidFill>
                  <a:srgbClr val="272525"/>
                </a:solidFill>
                <a:latin typeface="Lato" pitchFamily="34" charset="0"/>
                <a:ea typeface="Lato" pitchFamily="34" charset="-122"/>
                <a:cs typeface="Lato" pitchFamily="34" charset="-120"/>
              </a:rPr>
              <a:t> yönetimi, projenin başında kapsamlı bir kalite planı oluşturulmasıyla başlar. Bu plan, kalite hedeflerini, süreçleri ve sorumlulukları belirler.</a:t>
            </a:r>
            <a:endParaRPr lang="en-US" sz="1750" dirty="0"/>
          </a:p>
        </p:txBody>
      </p:sp>
      <p:pic>
        <p:nvPicPr>
          <p:cNvPr id="8" name="Image 2" descr="preencoded.png"/>
          <p:cNvPicPr>
            <a:picLocks noChangeAspect="1"/>
          </p:cNvPicPr>
          <p:nvPr/>
        </p:nvPicPr>
        <p:blipFill>
          <a:blip r:embed="rId5"/>
          <a:stretch>
            <a:fillRect/>
          </a:stretch>
        </p:blipFill>
        <p:spPr>
          <a:xfrm>
            <a:off x="4676537" y="2122527"/>
            <a:ext cx="2638663" cy="888682"/>
          </a:xfrm>
          <a:prstGeom prst="rect">
            <a:avLst/>
          </a:prstGeom>
        </p:spPr>
      </p:pic>
      <p:sp>
        <p:nvSpPr>
          <p:cNvPr id="9" name="Text 4"/>
          <p:cNvSpPr/>
          <p:nvPr/>
        </p:nvSpPr>
        <p:spPr>
          <a:xfrm>
            <a:off x="4898707" y="3344466"/>
            <a:ext cx="2194322" cy="347186"/>
          </a:xfrm>
          <a:prstGeom prst="rect">
            <a:avLst/>
          </a:prstGeom>
          <a:noFill/>
          <a:ln/>
        </p:spPr>
        <p:txBody>
          <a:bodyPr wrap="none" rtlCol="0" anchor="t"/>
          <a:lstStyle/>
          <a:p>
            <a:pPr marL="0" indent="0" algn="l">
              <a:lnSpc>
                <a:spcPts val="2734"/>
              </a:lnSpc>
              <a:buNone/>
            </a:pPr>
            <a:r>
              <a:rPr lang="en-US" sz="2187" b="1" dirty="0">
                <a:solidFill>
                  <a:srgbClr val="272525"/>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Uygulanması</a:t>
            </a:r>
            <a:endParaRPr lang="en-US" sz="2187" b="1" dirty="0">
              <a:effectLst>
                <a:outerShdw blurRad="38100" dist="38100" dir="2700000" algn="tl">
                  <a:srgbClr val="000000">
                    <a:alpha val="43137"/>
                  </a:srgbClr>
                </a:outerShdw>
              </a:effectLst>
              <a:latin typeface="Californian FB" pitchFamily="18" charset="0"/>
            </a:endParaRPr>
          </a:p>
        </p:txBody>
      </p:sp>
      <p:sp>
        <p:nvSpPr>
          <p:cNvPr id="10" name="Text 5"/>
          <p:cNvSpPr/>
          <p:nvPr/>
        </p:nvSpPr>
        <p:spPr>
          <a:xfrm>
            <a:off x="4898707" y="3824883"/>
            <a:ext cx="2194322" cy="284321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Planlanan kalite süreçleri, </a:t>
            </a:r>
            <a:r>
              <a:rPr lang="en-US" sz="1750" dirty="0" err="1">
                <a:solidFill>
                  <a:srgbClr val="272525"/>
                </a:solidFill>
                <a:latin typeface="Lato" pitchFamily="34" charset="0"/>
                <a:ea typeface="Lato" pitchFamily="34" charset="-122"/>
                <a:cs typeface="Lato" pitchFamily="34" charset="-120"/>
              </a:rPr>
              <a:t>yazılım</a:t>
            </a:r>
            <a:r>
              <a:rPr lang="en-US" sz="1750" dirty="0">
                <a:solidFill>
                  <a:srgbClr val="272525"/>
                </a:solidFill>
                <a:latin typeface="Lato" pitchFamily="34" charset="0"/>
                <a:ea typeface="Lato" pitchFamily="34" charset="-122"/>
                <a:cs typeface="Lato" pitchFamily="34" charset="-120"/>
              </a:rPr>
              <a:t> geliştirme yaşam döngüsü boyunca uygulanır. Bu, testler, denetimler ve diğer kalite kontrol faaliyetlerini içerir.</a:t>
            </a:r>
            <a:endParaRPr lang="en-US" sz="1750" dirty="0"/>
          </a:p>
        </p:txBody>
      </p:sp>
      <p:pic>
        <p:nvPicPr>
          <p:cNvPr id="11" name="Image 3" descr="preencoded.png"/>
          <p:cNvPicPr>
            <a:picLocks noChangeAspect="1"/>
          </p:cNvPicPr>
          <p:nvPr/>
        </p:nvPicPr>
        <p:blipFill>
          <a:blip r:embed="rId6"/>
          <a:stretch>
            <a:fillRect/>
          </a:stretch>
        </p:blipFill>
        <p:spPr>
          <a:xfrm>
            <a:off x="7315200" y="2122527"/>
            <a:ext cx="2638544" cy="888682"/>
          </a:xfrm>
          <a:prstGeom prst="rect">
            <a:avLst/>
          </a:prstGeom>
        </p:spPr>
      </p:pic>
      <p:sp>
        <p:nvSpPr>
          <p:cNvPr id="12" name="Text 6"/>
          <p:cNvSpPr/>
          <p:nvPr/>
        </p:nvSpPr>
        <p:spPr>
          <a:xfrm>
            <a:off x="7537371" y="3344466"/>
            <a:ext cx="2194203" cy="347186"/>
          </a:xfrm>
          <a:prstGeom prst="rect">
            <a:avLst/>
          </a:prstGeom>
          <a:noFill/>
          <a:ln/>
        </p:spPr>
        <p:txBody>
          <a:bodyPr wrap="none" rtlCol="0" anchor="t"/>
          <a:lstStyle/>
          <a:p>
            <a:pPr marL="0" indent="0" algn="l">
              <a:lnSpc>
                <a:spcPts val="2734"/>
              </a:lnSpc>
              <a:buNone/>
            </a:pPr>
            <a:r>
              <a:rPr lang="en-US" sz="2187" b="1" dirty="0">
                <a:solidFill>
                  <a:srgbClr val="272525"/>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İzleme &amp; Kontrol</a:t>
            </a:r>
            <a:endParaRPr lang="en-US" sz="2187" b="1" dirty="0">
              <a:effectLst>
                <a:outerShdw blurRad="38100" dist="38100" dir="2700000" algn="tl">
                  <a:srgbClr val="000000">
                    <a:alpha val="43137"/>
                  </a:srgbClr>
                </a:outerShdw>
              </a:effectLst>
              <a:latin typeface="Californian FB" pitchFamily="18" charset="0"/>
            </a:endParaRPr>
          </a:p>
        </p:txBody>
      </p:sp>
      <p:sp>
        <p:nvSpPr>
          <p:cNvPr id="13" name="Text 7"/>
          <p:cNvSpPr/>
          <p:nvPr/>
        </p:nvSpPr>
        <p:spPr>
          <a:xfrm>
            <a:off x="7537371" y="3824883"/>
            <a:ext cx="2194203" cy="284321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Yazılım </a:t>
            </a:r>
            <a:r>
              <a:rPr lang="en-US" sz="1750" dirty="0" err="1">
                <a:solidFill>
                  <a:srgbClr val="272525"/>
                </a:solidFill>
                <a:latin typeface="Lato" pitchFamily="34" charset="0"/>
                <a:ea typeface="Lato" pitchFamily="34" charset="-122"/>
                <a:cs typeface="Lato" pitchFamily="34" charset="-120"/>
              </a:rPr>
              <a:t>kalitesi</a:t>
            </a:r>
            <a:r>
              <a:rPr lang="en-US" sz="1750" dirty="0">
                <a:solidFill>
                  <a:srgbClr val="272525"/>
                </a:solidFill>
                <a:latin typeface="Lato" pitchFamily="34" charset="0"/>
                <a:ea typeface="Lato" pitchFamily="34" charset="-122"/>
                <a:cs typeface="Lato" pitchFamily="34" charset="-120"/>
              </a:rPr>
              <a:t>, sürekli olarak izlenir ve ölçülür. Elde edilen sonuçlar, geliştirme ekipleri tarafından gözden geçirilir ve iyileştirme fırsatları belirlenir.</a:t>
            </a:r>
            <a:endParaRPr lang="en-US" sz="1750" dirty="0"/>
          </a:p>
        </p:txBody>
      </p:sp>
      <p:pic>
        <p:nvPicPr>
          <p:cNvPr id="14" name="Image 4" descr="preencoded.png"/>
          <p:cNvPicPr>
            <a:picLocks noChangeAspect="1"/>
          </p:cNvPicPr>
          <p:nvPr/>
        </p:nvPicPr>
        <p:blipFill>
          <a:blip r:embed="rId7"/>
          <a:stretch>
            <a:fillRect/>
          </a:stretch>
        </p:blipFill>
        <p:spPr>
          <a:xfrm>
            <a:off x="9953744" y="2122527"/>
            <a:ext cx="2638663" cy="888682"/>
          </a:xfrm>
          <a:prstGeom prst="rect">
            <a:avLst/>
          </a:prstGeom>
        </p:spPr>
      </p:pic>
      <p:sp>
        <p:nvSpPr>
          <p:cNvPr id="15" name="Text 8"/>
          <p:cNvSpPr/>
          <p:nvPr/>
        </p:nvSpPr>
        <p:spPr>
          <a:xfrm>
            <a:off x="10175915" y="3344466"/>
            <a:ext cx="2194322" cy="347186"/>
          </a:xfrm>
          <a:prstGeom prst="rect">
            <a:avLst/>
          </a:prstGeom>
          <a:noFill/>
          <a:ln/>
        </p:spPr>
        <p:txBody>
          <a:bodyPr wrap="none" rtlCol="0" anchor="t"/>
          <a:lstStyle/>
          <a:p>
            <a:pPr marL="0" indent="0" algn="l">
              <a:lnSpc>
                <a:spcPts val="2734"/>
              </a:lnSpc>
              <a:buNone/>
            </a:pPr>
            <a:r>
              <a:rPr lang="en-US" sz="2187" b="1" dirty="0">
                <a:solidFill>
                  <a:srgbClr val="272525"/>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İyileştirme</a:t>
            </a:r>
            <a:endParaRPr lang="en-US" sz="2187" b="1" dirty="0">
              <a:effectLst>
                <a:outerShdw blurRad="38100" dist="38100" dir="2700000" algn="tl">
                  <a:srgbClr val="000000">
                    <a:alpha val="43137"/>
                  </a:srgbClr>
                </a:outerShdw>
              </a:effectLst>
              <a:latin typeface="Californian FB" pitchFamily="18" charset="0"/>
            </a:endParaRPr>
          </a:p>
        </p:txBody>
      </p:sp>
      <p:sp>
        <p:nvSpPr>
          <p:cNvPr id="16" name="Text 9"/>
          <p:cNvSpPr/>
          <p:nvPr/>
        </p:nvSpPr>
        <p:spPr>
          <a:xfrm>
            <a:off x="10175915" y="3824883"/>
            <a:ext cx="2194322"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Kalite yönetim süreci, yazılımın ve süreçlerin sürekli iyileştirilmesini sağlar. Yeni geri bildirimler ve testler doğrultusunda, kalite artırılır.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10070"/>
            <a:ext cx="10448211" cy="694373"/>
          </a:xfrm>
          <a:prstGeom prst="rect">
            <a:avLst/>
          </a:prstGeom>
          <a:noFill/>
          <a:ln/>
        </p:spPr>
        <p:txBody>
          <a:bodyPr wrap="none" rtlCol="0" anchor="t"/>
          <a:lstStyle/>
          <a:p>
            <a:pPr marL="0" indent="0">
              <a:lnSpc>
                <a:spcPts val="5468"/>
              </a:lnSpc>
              <a:buNone/>
            </a:pPr>
            <a:r>
              <a:rPr lang="en-US" sz="4374" b="1" dirty="0">
                <a:solidFill>
                  <a:srgbClr val="312F2B"/>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Yazılım Kalite Süreçlerinde Ekip Çalışması</a:t>
            </a:r>
            <a:endParaRPr lang="en-US" sz="4374" b="1" dirty="0">
              <a:effectLst>
                <a:outerShdw blurRad="38100" dist="38100" dir="2700000" algn="tl">
                  <a:srgbClr val="000000">
                    <a:alpha val="43137"/>
                  </a:srgbClr>
                </a:outerShdw>
              </a:effectLst>
              <a:latin typeface="Californian FB" pitchFamily="18" charset="0"/>
            </a:endParaRPr>
          </a:p>
        </p:txBody>
      </p:sp>
      <p:sp>
        <p:nvSpPr>
          <p:cNvPr id="5" name="Text 2"/>
          <p:cNvSpPr/>
          <p:nvPr/>
        </p:nvSpPr>
        <p:spPr>
          <a:xfrm>
            <a:off x="2013647" y="2759869"/>
            <a:ext cx="3783829" cy="694373"/>
          </a:xfrm>
          <a:prstGeom prst="rect">
            <a:avLst/>
          </a:prstGeom>
          <a:noFill/>
          <a:ln/>
        </p:spPr>
        <p:txBody>
          <a:bodyPr wrap="squar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Çapraz Fonksiyonel Ekipler</a:t>
            </a:r>
            <a:endParaRPr lang="en-US" sz="2187" dirty="0">
              <a:effectLst>
                <a:outerShdw blurRad="38100" dist="38100" dir="2700000" algn="tl">
                  <a:srgbClr val="000000">
                    <a:alpha val="43137"/>
                  </a:srgbClr>
                </a:outerShdw>
              </a:effectLst>
              <a:latin typeface="Californian FB" pitchFamily="18" charset="0"/>
            </a:endParaRPr>
          </a:p>
        </p:txBody>
      </p:sp>
      <p:sp>
        <p:nvSpPr>
          <p:cNvPr id="6" name="Text 3"/>
          <p:cNvSpPr/>
          <p:nvPr/>
        </p:nvSpPr>
        <p:spPr>
          <a:xfrm>
            <a:off x="2037993" y="3676412"/>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 kalitesinin sağlanması, farklı disiplinlerden uzmanların bir araya gelmesini gerektirir. Yazılım mühendisleri, test uzmanları, kalite analiz ekipleri ve diğer fonksiyonel roller, ortak hedeflere ulaşmak için işbirliği yapar.</a:t>
            </a:r>
            <a:endParaRPr lang="en-US" sz="1750" dirty="0"/>
          </a:p>
        </p:txBody>
      </p:sp>
      <p:sp>
        <p:nvSpPr>
          <p:cNvPr id="7" name="Text 4"/>
          <p:cNvSpPr/>
          <p:nvPr/>
        </p:nvSpPr>
        <p:spPr>
          <a:xfrm>
            <a:off x="5730663" y="2759869"/>
            <a:ext cx="3717031" cy="347186"/>
          </a:xfrm>
          <a:prstGeom prst="rect">
            <a:avLst/>
          </a:prstGeom>
          <a:noFill/>
          <a:ln/>
        </p:spPr>
        <p:txBody>
          <a:bodyPr wrap="non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Paylaşılan Sorumluluklar</a:t>
            </a:r>
            <a:endParaRPr lang="en-US" sz="2187" dirty="0">
              <a:effectLst>
                <a:outerShdw blurRad="38100" dist="38100" dir="2700000" algn="tl">
                  <a:srgbClr val="000000">
                    <a:alpha val="43137"/>
                  </a:srgbClr>
                </a:outerShdw>
              </a:effectLst>
              <a:latin typeface="Californian FB" pitchFamily="18" charset="0"/>
            </a:endParaRPr>
          </a:p>
        </p:txBody>
      </p:sp>
      <p:sp>
        <p:nvSpPr>
          <p:cNvPr id="8" name="Text 5"/>
          <p:cNvSpPr/>
          <p:nvPr/>
        </p:nvSpPr>
        <p:spPr>
          <a:xfrm>
            <a:off x="5743932" y="3329226"/>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 </a:t>
            </a:r>
            <a:r>
              <a:rPr lang="en-US" sz="1750" dirty="0" err="1">
                <a:solidFill>
                  <a:srgbClr val="272525"/>
                </a:solidFill>
                <a:latin typeface="Lato" pitchFamily="34" charset="0"/>
                <a:ea typeface="Lato" pitchFamily="34" charset="-122"/>
                <a:cs typeface="Lato" pitchFamily="34" charset="-120"/>
              </a:rPr>
              <a:t>kalitesi</a:t>
            </a:r>
            <a:r>
              <a:rPr lang="en-US" sz="1750" dirty="0">
                <a:solidFill>
                  <a:srgbClr val="272525"/>
                </a:solidFill>
                <a:latin typeface="Lato" pitchFamily="34" charset="0"/>
                <a:ea typeface="Lato" pitchFamily="34" charset="-122"/>
                <a:cs typeface="Lato" pitchFamily="34" charset="-120"/>
              </a:rPr>
              <a:t>, tüm ekip üyelerinin ortak sorumluluğudur. Herkes, kendi uzmanlık alanında kaliteyi sağlamakla yükümlüdür. Bu, süreç boyunca tutarlı ve eksiksiz bir kalite yaklaşımı geliştirilmesini mümkün kılar.</a:t>
            </a:r>
            <a:endParaRPr lang="en-US" sz="1750" dirty="0"/>
          </a:p>
        </p:txBody>
      </p:sp>
      <p:sp>
        <p:nvSpPr>
          <p:cNvPr id="9" name="Text 6"/>
          <p:cNvSpPr/>
          <p:nvPr/>
        </p:nvSpPr>
        <p:spPr>
          <a:xfrm>
            <a:off x="9500843" y="2759869"/>
            <a:ext cx="3329655" cy="347186"/>
          </a:xfrm>
          <a:prstGeom prst="rect">
            <a:avLst/>
          </a:prstGeom>
          <a:noFill/>
          <a:ln/>
        </p:spPr>
        <p:txBody>
          <a:bodyPr wrap="none" rtlCol="0" anchor="t"/>
          <a:lstStyle/>
          <a:p>
            <a:pPr marL="0" indent="0">
              <a:lnSpc>
                <a:spcPts val="2734"/>
              </a:lnSpc>
              <a:buNone/>
            </a:pPr>
            <a:r>
              <a:rPr lang="en-US" sz="2187" dirty="0">
                <a:solidFill>
                  <a:srgbClr val="312F2B"/>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Sürekli İletişim</a:t>
            </a:r>
            <a:endParaRPr lang="en-US" sz="2187" dirty="0">
              <a:effectLst>
                <a:outerShdw blurRad="38100" dist="38100" dir="2700000" algn="tl">
                  <a:srgbClr val="000000">
                    <a:alpha val="43137"/>
                  </a:srgbClr>
                </a:outerShdw>
              </a:effectLst>
              <a:latin typeface="Californian FB" pitchFamily="18" charset="0"/>
            </a:endParaRPr>
          </a:p>
        </p:txBody>
      </p:sp>
      <p:sp>
        <p:nvSpPr>
          <p:cNvPr id="10" name="Text 7"/>
          <p:cNvSpPr/>
          <p:nvPr/>
        </p:nvSpPr>
        <p:spPr>
          <a:xfrm>
            <a:off x="9449872" y="3329226"/>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Yazılım ekipleri arasındaki etkin iletişim, sorunları zamanında tespit etmeye ve çözümlere hızla ulaşmaya yardımcı olur. Günlük scrum toplantıları, gözden geçirmeler ve retrospektifler, ekip içi bilgi paylaşımını ve işbirliğini artırır.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648"/>
          </a:xfrm>
          <a:prstGeom prst="rect">
            <a:avLst/>
          </a:prstGeom>
          <a:solidFill>
            <a:srgbClr val="FFFFFF">
              <a:alpha val="75000"/>
            </a:srgbClr>
          </a:solidFill>
          <a:ln/>
        </p:spPr>
      </p:sp>
      <p:sp>
        <p:nvSpPr>
          <p:cNvPr id="4" name="Text 1"/>
          <p:cNvSpPr/>
          <p:nvPr/>
        </p:nvSpPr>
        <p:spPr>
          <a:xfrm>
            <a:off x="2359223" y="573762"/>
            <a:ext cx="8408313" cy="652105"/>
          </a:xfrm>
          <a:prstGeom prst="rect">
            <a:avLst/>
          </a:prstGeom>
          <a:noFill/>
          <a:ln/>
        </p:spPr>
        <p:txBody>
          <a:bodyPr wrap="none" rtlCol="0" anchor="t"/>
          <a:lstStyle/>
          <a:p>
            <a:pPr marL="0" indent="0">
              <a:lnSpc>
                <a:spcPts val="5135"/>
              </a:lnSpc>
              <a:buNone/>
            </a:pPr>
            <a:r>
              <a:rPr lang="en-US" sz="4108" b="1" dirty="0">
                <a:solidFill>
                  <a:srgbClr val="312F2B"/>
                </a:solidFill>
                <a:effectLst>
                  <a:outerShdw blurRad="38100" dist="38100" dir="2700000" algn="tl">
                    <a:srgbClr val="000000">
                      <a:alpha val="43137"/>
                    </a:srgbClr>
                  </a:outerShdw>
                </a:effectLst>
                <a:latin typeface="Californian FB" pitchFamily="18" charset="0"/>
                <a:ea typeface="Gelasio" pitchFamily="34" charset="-122"/>
                <a:cs typeface="Gelasio" pitchFamily="34" charset="-120"/>
              </a:rPr>
              <a:t>Yazılım Kalitesi Kültürü Oluşturmak</a:t>
            </a:r>
            <a:endParaRPr lang="en-US" sz="4108" b="1" dirty="0">
              <a:effectLst>
                <a:outerShdw blurRad="38100" dist="38100" dir="2700000" algn="tl">
                  <a:srgbClr val="000000">
                    <a:alpha val="43137"/>
                  </a:srgbClr>
                </a:outerShdw>
              </a:effectLst>
              <a:latin typeface="Californian FB" pitchFamily="18" charset="0"/>
            </a:endParaRPr>
          </a:p>
        </p:txBody>
      </p:sp>
      <p:sp>
        <p:nvSpPr>
          <p:cNvPr id="5" name="Shape 2"/>
          <p:cNvSpPr/>
          <p:nvPr/>
        </p:nvSpPr>
        <p:spPr>
          <a:xfrm>
            <a:off x="2359223" y="1643182"/>
            <a:ext cx="9911953" cy="6016704"/>
          </a:xfrm>
          <a:prstGeom prst="roundRect">
            <a:avLst>
              <a:gd name="adj" fmla="val 1561"/>
            </a:avLst>
          </a:prstGeom>
          <a:noFill/>
          <a:ln w="7620">
            <a:solidFill>
              <a:srgbClr val="000000">
                <a:alpha val="8000"/>
              </a:srgbClr>
            </a:solidFill>
            <a:prstDash val="solid"/>
          </a:ln>
        </p:spPr>
      </p:sp>
      <p:sp>
        <p:nvSpPr>
          <p:cNvPr id="6" name="Shape 3"/>
          <p:cNvSpPr/>
          <p:nvPr/>
        </p:nvSpPr>
        <p:spPr>
          <a:xfrm>
            <a:off x="2366843" y="1650802"/>
            <a:ext cx="9896713" cy="1267063"/>
          </a:xfrm>
          <a:prstGeom prst="rect">
            <a:avLst/>
          </a:prstGeom>
          <a:solidFill>
            <a:srgbClr val="FFFFFF">
              <a:alpha val="4000"/>
            </a:srgbClr>
          </a:solidFill>
          <a:ln/>
        </p:spPr>
      </p:sp>
      <p:sp>
        <p:nvSpPr>
          <p:cNvPr id="7" name="Text 4"/>
          <p:cNvSpPr/>
          <p:nvPr/>
        </p:nvSpPr>
        <p:spPr>
          <a:xfrm>
            <a:off x="2575441" y="1783556"/>
            <a:ext cx="4527352" cy="333851"/>
          </a:xfrm>
          <a:prstGeom prst="rect">
            <a:avLst/>
          </a:prstGeom>
          <a:noFill/>
          <a:ln/>
        </p:spPr>
        <p:txBody>
          <a:bodyPr wrap="none" rtlCol="0" anchor="t"/>
          <a:lstStyle/>
          <a:p>
            <a:pPr marL="0" indent="0">
              <a:lnSpc>
                <a:spcPts val="2629"/>
              </a:lnSpc>
              <a:buNone/>
            </a:pPr>
            <a:r>
              <a:rPr lang="en-US" sz="2400" dirty="0">
                <a:solidFill>
                  <a:srgbClr val="272525"/>
                </a:solidFill>
                <a:effectLst>
                  <a:outerShdw blurRad="38100" dist="38100" dir="2700000" algn="tl">
                    <a:srgbClr val="000000">
                      <a:alpha val="43137"/>
                    </a:srgbClr>
                  </a:outerShdw>
                </a:effectLst>
                <a:latin typeface="Californian FB" pitchFamily="18" charset="0"/>
                <a:ea typeface="Lato" pitchFamily="34" charset="-122"/>
                <a:cs typeface="Lato" pitchFamily="34" charset="-120"/>
              </a:rPr>
              <a:t>Liderlik</a:t>
            </a:r>
            <a:endParaRPr lang="en-US" sz="2400" dirty="0">
              <a:effectLst>
                <a:outerShdw blurRad="38100" dist="38100" dir="2700000" algn="tl">
                  <a:srgbClr val="000000">
                    <a:alpha val="43137"/>
                  </a:srgbClr>
                </a:outerShdw>
              </a:effectLst>
              <a:latin typeface="Californian FB" pitchFamily="18" charset="0"/>
            </a:endParaRPr>
          </a:p>
        </p:txBody>
      </p:sp>
      <p:sp>
        <p:nvSpPr>
          <p:cNvPr id="8" name="Text 5"/>
          <p:cNvSpPr/>
          <p:nvPr/>
        </p:nvSpPr>
        <p:spPr>
          <a:xfrm>
            <a:off x="6206247" y="1783556"/>
            <a:ext cx="5848713" cy="1001554"/>
          </a:xfrm>
          <a:prstGeom prst="rect">
            <a:avLst/>
          </a:prstGeom>
          <a:noFill/>
          <a:ln/>
        </p:spPr>
        <p:txBody>
          <a:bodyPr wrap="square" rtlCol="0" anchor="t"/>
          <a:lstStyle/>
          <a:p>
            <a:pPr marL="0" indent="0">
              <a:lnSpc>
                <a:spcPts val="2629"/>
              </a:lnSpc>
              <a:buNone/>
            </a:pPr>
            <a:r>
              <a:rPr lang="en-US" dirty="0">
                <a:solidFill>
                  <a:srgbClr val="272525"/>
                </a:solidFill>
                <a:latin typeface="Calibri" pitchFamily="34" charset="0"/>
                <a:ea typeface="Lato" pitchFamily="34" charset="-122"/>
                <a:cs typeface="Calibri" pitchFamily="34" charset="0"/>
              </a:rPr>
              <a:t>Üst yönetimin </a:t>
            </a:r>
            <a:r>
              <a:rPr lang="en-US" dirty="0" err="1">
                <a:solidFill>
                  <a:srgbClr val="272525"/>
                </a:solidFill>
                <a:latin typeface="Calibri" pitchFamily="34" charset="0"/>
                <a:ea typeface="Lato" pitchFamily="34" charset="-122"/>
                <a:cs typeface="Calibri" pitchFamily="34" charset="0"/>
              </a:rPr>
              <a:t>yazılım</a:t>
            </a:r>
            <a:r>
              <a:rPr lang="en-US" dirty="0">
                <a:solidFill>
                  <a:srgbClr val="272525"/>
                </a:solidFill>
                <a:latin typeface="Calibri" pitchFamily="34" charset="0"/>
                <a:ea typeface="Lato" pitchFamily="34" charset="-122"/>
                <a:cs typeface="Calibri" pitchFamily="34" charset="0"/>
              </a:rPr>
              <a:t> kalitesine verdiği önem, örnek teşkil eder ve kültürün gelişmesini destekler.</a:t>
            </a:r>
            <a:endParaRPr lang="en-US" dirty="0">
              <a:latin typeface="Calibri" pitchFamily="34" charset="0"/>
              <a:cs typeface="Calibri" pitchFamily="34" charset="0"/>
            </a:endParaRPr>
          </a:p>
        </p:txBody>
      </p:sp>
      <p:sp>
        <p:nvSpPr>
          <p:cNvPr id="9" name="Shape 6"/>
          <p:cNvSpPr/>
          <p:nvPr/>
        </p:nvSpPr>
        <p:spPr>
          <a:xfrm>
            <a:off x="2366843" y="2917865"/>
            <a:ext cx="9896713" cy="1267063"/>
          </a:xfrm>
          <a:prstGeom prst="rect">
            <a:avLst/>
          </a:prstGeom>
          <a:solidFill>
            <a:srgbClr val="000000">
              <a:alpha val="4000"/>
            </a:srgbClr>
          </a:solidFill>
          <a:ln/>
        </p:spPr>
      </p:sp>
      <p:sp>
        <p:nvSpPr>
          <p:cNvPr id="10" name="Text 7"/>
          <p:cNvSpPr/>
          <p:nvPr/>
        </p:nvSpPr>
        <p:spPr>
          <a:xfrm>
            <a:off x="2575441" y="3050619"/>
            <a:ext cx="4527352" cy="333851"/>
          </a:xfrm>
          <a:prstGeom prst="rect">
            <a:avLst/>
          </a:prstGeom>
          <a:noFill/>
          <a:ln/>
        </p:spPr>
        <p:txBody>
          <a:bodyPr wrap="none" rtlCol="0" anchor="t"/>
          <a:lstStyle/>
          <a:p>
            <a:pPr marL="0" indent="0">
              <a:lnSpc>
                <a:spcPts val="2629"/>
              </a:lnSpc>
              <a:buNone/>
            </a:pPr>
            <a:r>
              <a:rPr lang="en-US" sz="2400" dirty="0">
                <a:solidFill>
                  <a:srgbClr val="272525"/>
                </a:solidFill>
                <a:effectLst>
                  <a:outerShdw blurRad="38100" dist="38100" dir="2700000" algn="tl">
                    <a:srgbClr val="000000">
                      <a:alpha val="43137"/>
                    </a:srgbClr>
                  </a:outerShdw>
                </a:effectLst>
                <a:latin typeface="Californian FB" pitchFamily="18" charset="0"/>
                <a:ea typeface="Lato" pitchFamily="34" charset="-122"/>
                <a:cs typeface="Lato" pitchFamily="34" charset="-120"/>
              </a:rPr>
              <a:t>Eğitim</a:t>
            </a:r>
            <a:endParaRPr lang="en-US" sz="2400" dirty="0">
              <a:effectLst>
                <a:outerShdw blurRad="38100" dist="38100" dir="2700000" algn="tl">
                  <a:srgbClr val="000000">
                    <a:alpha val="43137"/>
                  </a:srgbClr>
                </a:outerShdw>
              </a:effectLst>
              <a:latin typeface="Californian FB" pitchFamily="18" charset="0"/>
            </a:endParaRPr>
          </a:p>
        </p:txBody>
      </p:sp>
      <p:sp>
        <p:nvSpPr>
          <p:cNvPr id="11" name="Text 8"/>
          <p:cNvSpPr/>
          <p:nvPr/>
        </p:nvSpPr>
        <p:spPr>
          <a:xfrm>
            <a:off x="6206247" y="3050619"/>
            <a:ext cx="5848713" cy="1001554"/>
          </a:xfrm>
          <a:prstGeom prst="rect">
            <a:avLst/>
          </a:prstGeom>
          <a:noFill/>
          <a:ln/>
        </p:spPr>
        <p:txBody>
          <a:bodyPr wrap="square" rtlCol="0" anchor="t"/>
          <a:lstStyle/>
          <a:p>
            <a:pPr marL="0" indent="0">
              <a:lnSpc>
                <a:spcPts val="2629"/>
              </a:lnSpc>
              <a:buNone/>
            </a:pPr>
            <a:r>
              <a:rPr lang="en-US" dirty="0">
                <a:solidFill>
                  <a:srgbClr val="272525"/>
                </a:solidFill>
                <a:latin typeface="Calibri" pitchFamily="34" charset="0"/>
                <a:ea typeface="Lato" pitchFamily="34" charset="-122"/>
                <a:cs typeface="Calibri" pitchFamily="34" charset="0"/>
              </a:rPr>
              <a:t>Yazılım mühendisleri ve test uzmanlarının teknik becerilerinin geliştirilmesi, kalite kültürünün oluşmasına katkı sağlar.</a:t>
            </a:r>
            <a:endParaRPr lang="en-US" dirty="0">
              <a:latin typeface="Calibri" pitchFamily="34" charset="0"/>
              <a:cs typeface="Calibri" pitchFamily="34" charset="0"/>
            </a:endParaRPr>
          </a:p>
        </p:txBody>
      </p:sp>
      <p:sp>
        <p:nvSpPr>
          <p:cNvPr id="12" name="Shape 9"/>
          <p:cNvSpPr/>
          <p:nvPr/>
        </p:nvSpPr>
        <p:spPr>
          <a:xfrm>
            <a:off x="2366843" y="4184928"/>
            <a:ext cx="9896713" cy="1267063"/>
          </a:xfrm>
          <a:prstGeom prst="rect">
            <a:avLst/>
          </a:prstGeom>
          <a:solidFill>
            <a:srgbClr val="FFFFFF">
              <a:alpha val="4000"/>
            </a:srgbClr>
          </a:solidFill>
          <a:ln/>
        </p:spPr>
      </p:sp>
      <p:sp>
        <p:nvSpPr>
          <p:cNvPr id="13" name="Text 10"/>
          <p:cNvSpPr/>
          <p:nvPr/>
        </p:nvSpPr>
        <p:spPr>
          <a:xfrm>
            <a:off x="2575441" y="4317683"/>
            <a:ext cx="4527352" cy="333851"/>
          </a:xfrm>
          <a:prstGeom prst="rect">
            <a:avLst/>
          </a:prstGeom>
          <a:noFill/>
          <a:ln/>
        </p:spPr>
        <p:txBody>
          <a:bodyPr wrap="none" rtlCol="0" anchor="t"/>
          <a:lstStyle/>
          <a:p>
            <a:pPr marL="0" indent="0">
              <a:lnSpc>
                <a:spcPts val="2629"/>
              </a:lnSpc>
              <a:buNone/>
            </a:pPr>
            <a:r>
              <a:rPr lang="en-US" sz="2400" dirty="0">
                <a:solidFill>
                  <a:srgbClr val="272525"/>
                </a:solidFill>
                <a:effectLst>
                  <a:outerShdw blurRad="38100" dist="38100" dir="2700000" algn="tl">
                    <a:srgbClr val="000000">
                      <a:alpha val="43137"/>
                    </a:srgbClr>
                  </a:outerShdw>
                </a:effectLst>
                <a:latin typeface="Californian FB" pitchFamily="18" charset="0"/>
                <a:ea typeface="Lato" pitchFamily="34" charset="-122"/>
                <a:cs typeface="Lato" pitchFamily="34" charset="-120"/>
              </a:rPr>
              <a:t>Ödüllendirme</a:t>
            </a:r>
            <a:endParaRPr lang="en-US" sz="2400" dirty="0">
              <a:effectLst>
                <a:outerShdw blurRad="38100" dist="38100" dir="2700000" algn="tl">
                  <a:srgbClr val="000000">
                    <a:alpha val="43137"/>
                  </a:srgbClr>
                </a:outerShdw>
              </a:effectLst>
              <a:latin typeface="Californian FB" pitchFamily="18" charset="0"/>
            </a:endParaRPr>
          </a:p>
        </p:txBody>
      </p:sp>
      <p:sp>
        <p:nvSpPr>
          <p:cNvPr id="14" name="Text 11"/>
          <p:cNvSpPr/>
          <p:nvPr/>
        </p:nvSpPr>
        <p:spPr>
          <a:xfrm>
            <a:off x="6206247" y="4317683"/>
            <a:ext cx="5848713" cy="1001554"/>
          </a:xfrm>
          <a:prstGeom prst="rect">
            <a:avLst/>
          </a:prstGeom>
          <a:noFill/>
          <a:ln/>
        </p:spPr>
        <p:txBody>
          <a:bodyPr wrap="square" rtlCol="0" anchor="t"/>
          <a:lstStyle/>
          <a:p>
            <a:pPr marL="0" indent="0">
              <a:lnSpc>
                <a:spcPts val="2629"/>
              </a:lnSpc>
              <a:buNone/>
            </a:pPr>
            <a:r>
              <a:rPr lang="en-US" dirty="0">
                <a:solidFill>
                  <a:srgbClr val="272525"/>
                </a:solidFill>
                <a:latin typeface="Calibri" pitchFamily="34" charset="0"/>
                <a:ea typeface="Lato" pitchFamily="34" charset="-122"/>
                <a:cs typeface="Calibri" pitchFamily="34" charset="0"/>
              </a:rPr>
              <a:t>Ekip üyelerinin kalite odaklı çabalarının takdir edilmesi ve ödüllendirilmesi, motivasyonu ve bağlılığı artırır.</a:t>
            </a:r>
            <a:endParaRPr lang="en-US" dirty="0">
              <a:latin typeface="Calibri" pitchFamily="34" charset="0"/>
              <a:cs typeface="Calibri" pitchFamily="34" charset="0"/>
            </a:endParaRPr>
          </a:p>
        </p:txBody>
      </p:sp>
      <p:sp>
        <p:nvSpPr>
          <p:cNvPr id="15" name="Shape 12"/>
          <p:cNvSpPr/>
          <p:nvPr/>
        </p:nvSpPr>
        <p:spPr>
          <a:xfrm>
            <a:off x="2366843" y="5451991"/>
            <a:ext cx="9896713" cy="1267063"/>
          </a:xfrm>
          <a:prstGeom prst="rect">
            <a:avLst/>
          </a:prstGeom>
          <a:solidFill>
            <a:srgbClr val="000000">
              <a:alpha val="4000"/>
            </a:srgbClr>
          </a:solidFill>
          <a:ln/>
        </p:spPr>
      </p:sp>
      <p:sp>
        <p:nvSpPr>
          <p:cNvPr id="16" name="Text 13"/>
          <p:cNvSpPr/>
          <p:nvPr/>
        </p:nvSpPr>
        <p:spPr>
          <a:xfrm>
            <a:off x="2575441" y="5584746"/>
            <a:ext cx="4527352" cy="333851"/>
          </a:xfrm>
          <a:prstGeom prst="rect">
            <a:avLst/>
          </a:prstGeom>
          <a:noFill/>
          <a:ln/>
        </p:spPr>
        <p:txBody>
          <a:bodyPr wrap="none" rtlCol="0" anchor="t"/>
          <a:lstStyle/>
          <a:p>
            <a:pPr marL="0" indent="0">
              <a:lnSpc>
                <a:spcPts val="2629"/>
              </a:lnSpc>
              <a:buNone/>
            </a:pPr>
            <a:r>
              <a:rPr lang="en-US" sz="2400" dirty="0">
                <a:solidFill>
                  <a:srgbClr val="272525"/>
                </a:solidFill>
                <a:effectLst>
                  <a:outerShdw blurRad="38100" dist="38100" dir="2700000" algn="tl">
                    <a:srgbClr val="000000">
                      <a:alpha val="43137"/>
                    </a:srgbClr>
                  </a:outerShdw>
                </a:effectLst>
                <a:latin typeface="Californian FB" pitchFamily="18" charset="0"/>
                <a:ea typeface="Lato" pitchFamily="34" charset="-122"/>
                <a:cs typeface="Lato" pitchFamily="34" charset="-120"/>
              </a:rPr>
              <a:t>Süreç İyileştirme</a:t>
            </a:r>
            <a:endParaRPr lang="en-US" sz="2400" dirty="0">
              <a:effectLst>
                <a:outerShdw blurRad="38100" dist="38100" dir="2700000" algn="tl">
                  <a:srgbClr val="000000">
                    <a:alpha val="43137"/>
                  </a:srgbClr>
                </a:outerShdw>
              </a:effectLst>
              <a:latin typeface="Californian FB" pitchFamily="18" charset="0"/>
            </a:endParaRPr>
          </a:p>
        </p:txBody>
      </p:sp>
      <p:sp>
        <p:nvSpPr>
          <p:cNvPr id="17" name="Text 14"/>
          <p:cNvSpPr/>
          <p:nvPr/>
        </p:nvSpPr>
        <p:spPr>
          <a:xfrm>
            <a:off x="6206247" y="5584746"/>
            <a:ext cx="5848713" cy="1001554"/>
          </a:xfrm>
          <a:prstGeom prst="rect">
            <a:avLst/>
          </a:prstGeom>
          <a:noFill/>
          <a:ln/>
        </p:spPr>
        <p:txBody>
          <a:bodyPr wrap="square" rtlCol="0" anchor="t"/>
          <a:lstStyle/>
          <a:p>
            <a:pPr marL="0" indent="0">
              <a:lnSpc>
                <a:spcPts val="2629"/>
              </a:lnSpc>
              <a:buNone/>
            </a:pPr>
            <a:r>
              <a:rPr lang="en-US" dirty="0">
                <a:solidFill>
                  <a:srgbClr val="272525"/>
                </a:solidFill>
                <a:latin typeface="Calibri" pitchFamily="34" charset="0"/>
                <a:ea typeface="Lato" pitchFamily="34" charset="-122"/>
                <a:cs typeface="Calibri" pitchFamily="34" charset="0"/>
              </a:rPr>
              <a:t>Yazılım geliştirme süreçlerinin sürekli iyileştirilmesi, kalite kültürünün geliştirilmesinde önemli bir rol oynar.</a:t>
            </a:r>
            <a:endParaRPr lang="en-US" dirty="0">
              <a:latin typeface="Calibri" pitchFamily="34" charset="0"/>
              <a:cs typeface="Calibri" pitchFamily="34" charset="0"/>
            </a:endParaRPr>
          </a:p>
        </p:txBody>
      </p:sp>
      <p:sp>
        <p:nvSpPr>
          <p:cNvPr id="18" name="Shape 15"/>
          <p:cNvSpPr/>
          <p:nvPr/>
        </p:nvSpPr>
        <p:spPr>
          <a:xfrm>
            <a:off x="2366843" y="6719054"/>
            <a:ext cx="9896713" cy="933212"/>
          </a:xfrm>
          <a:prstGeom prst="rect">
            <a:avLst/>
          </a:prstGeom>
          <a:solidFill>
            <a:srgbClr val="FFFFFF">
              <a:alpha val="4000"/>
            </a:srgbClr>
          </a:solidFill>
          <a:ln/>
        </p:spPr>
      </p:sp>
      <p:sp>
        <p:nvSpPr>
          <p:cNvPr id="19" name="Text 16"/>
          <p:cNvSpPr/>
          <p:nvPr/>
        </p:nvSpPr>
        <p:spPr>
          <a:xfrm>
            <a:off x="2575441" y="6851809"/>
            <a:ext cx="4527352" cy="333851"/>
          </a:xfrm>
          <a:prstGeom prst="rect">
            <a:avLst/>
          </a:prstGeom>
          <a:noFill/>
          <a:ln/>
        </p:spPr>
        <p:txBody>
          <a:bodyPr wrap="none" rtlCol="0" anchor="t"/>
          <a:lstStyle/>
          <a:p>
            <a:pPr marL="0" indent="0">
              <a:lnSpc>
                <a:spcPts val="2629"/>
              </a:lnSpc>
              <a:buNone/>
            </a:pPr>
            <a:r>
              <a:rPr lang="en-US" sz="2400" dirty="0">
                <a:solidFill>
                  <a:srgbClr val="272525"/>
                </a:solidFill>
                <a:effectLst>
                  <a:outerShdw blurRad="38100" dist="38100" dir="2700000" algn="tl">
                    <a:srgbClr val="000000">
                      <a:alpha val="43137"/>
                    </a:srgbClr>
                  </a:outerShdw>
                </a:effectLst>
                <a:latin typeface="Californian FB" pitchFamily="18" charset="0"/>
                <a:ea typeface="Lato" pitchFamily="34" charset="-122"/>
                <a:cs typeface="Lato" pitchFamily="34" charset="-120"/>
              </a:rPr>
              <a:t>Teknoloji Yatırımları</a:t>
            </a:r>
            <a:endParaRPr lang="en-US" sz="2400" dirty="0">
              <a:effectLst>
                <a:outerShdw blurRad="38100" dist="38100" dir="2700000" algn="tl">
                  <a:srgbClr val="000000">
                    <a:alpha val="43137"/>
                  </a:srgbClr>
                </a:outerShdw>
              </a:effectLst>
              <a:latin typeface="Californian FB" pitchFamily="18" charset="0"/>
            </a:endParaRPr>
          </a:p>
        </p:txBody>
      </p:sp>
      <p:sp>
        <p:nvSpPr>
          <p:cNvPr id="20" name="Text 17"/>
          <p:cNvSpPr/>
          <p:nvPr/>
        </p:nvSpPr>
        <p:spPr>
          <a:xfrm>
            <a:off x="6206247" y="6851809"/>
            <a:ext cx="5848713" cy="667703"/>
          </a:xfrm>
          <a:prstGeom prst="rect">
            <a:avLst/>
          </a:prstGeom>
          <a:noFill/>
          <a:ln/>
        </p:spPr>
        <p:txBody>
          <a:bodyPr wrap="square" rtlCol="0" anchor="t"/>
          <a:lstStyle/>
          <a:p>
            <a:pPr marL="0" indent="0">
              <a:lnSpc>
                <a:spcPts val="2629"/>
              </a:lnSpc>
              <a:buNone/>
            </a:pPr>
            <a:r>
              <a:rPr lang="en-US" dirty="0">
                <a:solidFill>
                  <a:srgbClr val="272525"/>
                </a:solidFill>
                <a:latin typeface="Calibri" pitchFamily="34" charset="0"/>
                <a:ea typeface="Lato" pitchFamily="34" charset="-122"/>
                <a:cs typeface="Calibri" pitchFamily="34" charset="0"/>
              </a:rPr>
              <a:t>Kalite kontrol araçlarına ve otomasyona yapılan yatırımlar, ekiplerin daha etkin çalışmasını sağlar.</a:t>
            </a:r>
            <a:endParaRPr lang="en-US" dirty="0">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912</Words>
  <Application>Microsoft Office PowerPoint</Application>
  <PresentationFormat>Özel</PresentationFormat>
  <Paragraphs>95</Paragraphs>
  <Slides>10</Slides>
  <Notes>9</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Office Theme</vt:lpstr>
      <vt:lpstr>Slayt 1</vt:lpstr>
      <vt:lpstr>Slayt 2</vt:lpstr>
      <vt:lpstr>Slayt 3</vt:lpstr>
      <vt:lpstr>Slayt 4</vt:lpstr>
      <vt:lpstr>Slayt 5</vt:lpstr>
      <vt:lpstr>Slayt 6</vt:lpstr>
      <vt:lpstr>Slayt 7</vt:lpstr>
      <vt:lpstr>Slayt 8</vt:lpstr>
      <vt:lpstr>Slayt 9</vt:lpstr>
      <vt:lpstr>Slayt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yyurtay</dc:title>
  <dc:subject>PptxGenJS Presentation</dc:subject>
  <dc:creator>yyurtay</dc:creator>
  <cp:keywords>YYurtaY</cp:keywords>
  <cp:lastModifiedBy>bbf</cp:lastModifiedBy>
  <cp:revision>7</cp:revision>
  <dcterms:created xsi:type="dcterms:W3CDTF">2024-04-07T08:26:44Z</dcterms:created>
  <dcterms:modified xsi:type="dcterms:W3CDTF">2024-04-28T11:12:10Z</dcterms:modified>
</cp:coreProperties>
</file>