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8" d="100"/>
          <a:sy n="78" d="100"/>
        </p:scale>
        <p:origin x="102"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379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947500"/>
            <a:ext cx="7477601" cy="2204680"/>
          </a:xfrm>
          <a:prstGeom prst="rect">
            <a:avLst/>
          </a:prstGeom>
          <a:noFill/>
          <a:ln/>
        </p:spPr>
        <p:txBody>
          <a:bodyPr wrap="square" rtlCol="0" anchor="t"/>
          <a:lstStyle/>
          <a:p>
            <a:pPr marL="0" indent="0">
              <a:lnSpc>
                <a:spcPts val="7545"/>
              </a:lnSpc>
              <a:buNone/>
            </a:pPr>
            <a:r>
              <a:rPr lang="en-US" sz="4800" b="1" dirty="0">
                <a:solidFill>
                  <a:schemeClr val="accent6">
                    <a:lumMod val="60000"/>
                    <a:lumOff val="40000"/>
                  </a:schemeClr>
                </a:solidFill>
                <a:effectLst>
                  <a:outerShdw blurRad="38100" dist="38100" dir="2700000" algn="tl">
                    <a:srgbClr val="000000">
                      <a:alpha val="43137"/>
                    </a:srgbClr>
                  </a:outerShdw>
                </a:effectLst>
                <a:ea typeface="Kanit" pitchFamily="34" charset="-122"/>
                <a:cs typeface="Kanit" pitchFamily="34" charset="-120"/>
              </a:rPr>
              <a:t>Yazılım Geliştirme Sürecinde Test Aşaması</a:t>
            </a:r>
            <a:endParaRPr lang="en-US" sz="4800" b="1" dirty="0">
              <a:solidFill>
                <a:schemeClr val="accent6">
                  <a:lumMod val="60000"/>
                  <a:lumOff val="40000"/>
                </a:schemeClr>
              </a:solidFill>
              <a:effectLst>
                <a:outerShdw blurRad="38100" dist="38100" dir="2700000" algn="tl">
                  <a:srgbClr val="000000">
                    <a:alpha val="43137"/>
                  </a:srgbClr>
                </a:outerShdw>
              </a:effectLst>
            </a:endParaRPr>
          </a:p>
        </p:txBody>
      </p:sp>
      <p:sp>
        <p:nvSpPr>
          <p:cNvPr id="6" name="Text 3"/>
          <p:cNvSpPr/>
          <p:nvPr/>
        </p:nvSpPr>
        <p:spPr>
          <a:xfrm>
            <a:off x="833199" y="4155400"/>
            <a:ext cx="7477601" cy="2487811"/>
          </a:xfrm>
          <a:prstGeom prst="rect">
            <a:avLst/>
          </a:prstGeom>
          <a:noFill/>
          <a:ln/>
        </p:spPr>
        <p:txBody>
          <a:bodyPr wrap="square" rtlCol="0" anchor="t"/>
          <a:lstStyle/>
          <a:p>
            <a:pPr marL="0" indent="0" algn="just">
              <a:lnSpc>
                <a:spcPts val="2799"/>
              </a:lnSpc>
              <a:buNone/>
            </a:pPr>
            <a:r>
              <a:rPr lang="en-US" sz="2000" dirty="0">
                <a:solidFill>
                  <a:srgbClr val="2C3249"/>
                </a:solidFill>
                <a:latin typeface="+mj-lt"/>
                <a:ea typeface="Martel Sans" pitchFamily="34" charset="-122"/>
                <a:cs typeface="Martel Sans" pitchFamily="34" charset="-120"/>
              </a:rPr>
              <a:t>Yazılım geliştirme sürecinde test aşaması, yazılımın işlevselliğini, güvenilirliğini ve kullanılabilirliğini değerlendirmek için kritik bir öneme sahiptir. Bu aşama, müşteri gereksinimlerini karşılayarak kaliteli ve güvenilir bir ürün sunmak için son derece önemlidir. </a:t>
            </a:r>
            <a:endParaRPr lang="tr-TR" sz="2000" dirty="0" smtClean="0">
              <a:solidFill>
                <a:srgbClr val="2C3249"/>
              </a:solidFill>
              <a:latin typeface="+mj-lt"/>
              <a:ea typeface="Martel Sans" pitchFamily="34" charset="-122"/>
              <a:cs typeface="Martel Sans" pitchFamily="34" charset="-120"/>
            </a:endParaRPr>
          </a:p>
          <a:p>
            <a:pPr marL="0" indent="0" algn="just">
              <a:lnSpc>
                <a:spcPts val="2799"/>
              </a:lnSpc>
              <a:buNone/>
            </a:pPr>
            <a:endParaRPr lang="tr-TR" sz="2000" dirty="0">
              <a:solidFill>
                <a:srgbClr val="2C3249"/>
              </a:solidFill>
              <a:latin typeface="+mj-lt"/>
              <a:ea typeface="Martel Sans" pitchFamily="34" charset="-122"/>
              <a:cs typeface="Martel Sans" pitchFamily="34" charset="-120"/>
            </a:endParaRPr>
          </a:p>
          <a:p>
            <a:pPr marL="0" indent="0" algn="just">
              <a:lnSpc>
                <a:spcPts val="2799"/>
              </a:lnSpc>
              <a:buNone/>
            </a:pPr>
            <a:r>
              <a:rPr lang="en-US" sz="2000" dirty="0" smtClean="0">
                <a:solidFill>
                  <a:srgbClr val="2C3249"/>
                </a:solidFill>
                <a:latin typeface="+mj-lt"/>
                <a:ea typeface="Martel Sans" pitchFamily="34" charset="-122"/>
                <a:cs typeface="Martel Sans" pitchFamily="34" charset="-120"/>
              </a:rPr>
              <a:t>Test </a:t>
            </a:r>
            <a:r>
              <a:rPr lang="en-US" sz="2000" dirty="0">
                <a:solidFill>
                  <a:srgbClr val="2C3249"/>
                </a:solidFill>
                <a:latin typeface="+mj-lt"/>
                <a:ea typeface="Martel Sans" pitchFamily="34" charset="-122"/>
                <a:cs typeface="Martel Sans" pitchFamily="34" charset="-120"/>
              </a:rPr>
              <a:t>aşaması sayesinde, yazılımda yer alan hataların erken tespit edilmesi ve düzeltilmesi mümkün olmakta, ayrıca kullanıcı deneyimi de iyileştirilmektedir.</a:t>
            </a:r>
            <a:endParaRPr lang="en-US" sz="2000" dirty="0">
              <a:latin typeface="+mj-lt"/>
            </a:endParaRPr>
          </a:p>
        </p:txBody>
      </p:sp>
      <p:sp>
        <p:nvSpPr>
          <p:cNvPr id="7" name="Shape 4"/>
          <p:cNvSpPr/>
          <p:nvPr/>
        </p:nvSpPr>
        <p:spPr>
          <a:xfrm>
            <a:off x="833199" y="6909792"/>
            <a:ext cx="355402" cy="355402"/>
          </a:xfrm>
          <a:prstGeom prst="roundRect">
            <a:avLst>
              <a:gd name="adj" fmla="val 25726039"/>
            </a:avLst>
          </a:prstGeom>
          <a:noFill/>
          <a:ln w="7620">
            <a:solidFill>
              <a:srgbClr val="FFFFFF"/>
            </a:solidFill>
            <a:prstDash val="solid"/>
          </a:ln>
        </p:spPr>
      </p:sp>
      <p:sp>
        <p:nvSpPr>
          <p:cNvPr id="9" name="Text 5"/>
          <p:cNvSpPr/>
          <p:nvPr/>
        </p:nvSpPr>
        <p:spPr>
          <a:xfrm>
            <a:off x="223182" y="7646432"/>
            <a:ext cx="2153007" cy="388858"/>
          </a:xfrm>
          <a:prstGeom prst="rect">
            <a:avLst/>
          </a:prstGeom>
          <a:noFill/>
          <a:ln/>
        </p:spPr>
        <p:txBody>
          <a:bodyPr wrap="none" rtlCol="0" anchor="t"/>
          <a:lstStyle/>
          <a:p>
            <a:pPr marL="0" indent="0" algn="l">
              <a:lnSpc>
                <a:spcPts val="3062"/>
              </a:lnSpc>
              <a:buNone/>
            </a:pPr>
            <a:r>
              <a:rPr lang="tr-TR" sz="2187" b="1" dirty="0" smtClean="0">
                <a:solidFill>
                  <a:srgbClr val="2C3249"/>
                </a:solidFill>
                <a:latin typeface="Martel Sans" pitchFamily="34" charset="0"/>
                <a:ea typeface="Martel Sans" pitchFamily="34" charset="-122"/>
                <a:cs typeface="Martel Sans" pitchFamily="34" charset="-120"/>
              </a:rPr>
              <a:t>1/11</a:t>
            </a:r>
            <a:endParaRPr lang="en-US" sz="2187" dirty="0"/>
          </a:p>
        </p:txBody>
      </p:sp>
      <p:sp>
        <p:nvSpPr>
          <p:cNvPr id="11" name="Text 4"/>
          <p:cNvSpPr/>
          <p:nvPr/>
        </p:nvSpPr>
        <p:spPr>
          <a:xfrm>
            <a:off x="10813554" y="7257574"/>
            <a:ext cx="2147292" cy="388858"/>
          </a:xfrm>
          <a:prstGeom prst="rect">
            <a:avLst/>
          </a:prstGeom>
          <a:noFill/>
          <a:ln/>
        </p:spPr>
        <p:txBody>
          <a:bodyPr wrap="none" rtlCol="0" anchor="t"/>
          <a:lstStyle/>
          <a:p>
            <a:pPr marL="0" indent="0" algn="l">
              <a:lnSpc>
                <a:spcPts val="3062"/>
              </a:lnSpc>
              <a:buNone/>
            </a:pPr>
            <a:r>
              <a:rPr lang="tr-TR" sz="2187" b="1" dirty="0" smtClean="0">
                <a:solidFill>
                  <a:schemeClr val="accent6">
                    <a:lumMod val="60000"/>
                    <a:lumOff val="40000"/>
                  </a:schemeClr>
                </a:solidFill>
                <a:latin typeface="Ink Free" panose="03080402000500000000" pitchFamily="66" charset="0"/>
                <a:ea typeface="Open Sans" pitchFamily="34" charset="-122"/>
                <a:cs typeface="Open Sans" pitchFamily="34" charset="-120"/>
              </a:rPr>
              <a:t>Dr.Yüksel YurtaY</a:t>
            </a:r>
            <a:endParaRPr lang="en-US" sz="2187" dirty="0">
              <a:solidFill>
                <a:schemeClr val="accent6">
                  <a:lumMod val="60000"/>
                  <a:lumOff val="40000"/>
                </a:schemeClr>
              </a:solidFill>
              <a:latin typeface="Ink Free" panose="03080402000500000000"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833208"/>
            <a:ext cx="10554414" cy="694373"/>
          </a:xfrm>
          <a:prstGeom prst="rect">
            <a:avLst/>
          </a:prstGeom>
          <a:noFill/>
          <a:ln/>
        </p:spPr>
        <p:txBody>
          <a:bodyPr wrap="none" rtlCol="0" anchor="t"/>
          <a:lstStyle/>
          <a:p>
            <a:pPr marL="0" indent="0" algn="ctr">
              <a:lnSpc>
                <a:spcPts val="5468"/>
              </a:lnSpc>
              <a:buNone/>
            </a:pPr>
            <a:r>
              <a:rPr lang="en-US" sz="4374" b="1" dirty="0">
                <a:solidFill>
                  <a:schemeClr val="accent6">
                    <a:lumMod val="60000"/>
                    <a:lumOff val="40000"/>
                  </a:schemeClr>
                </a:solidFill>
                <a:effectLst>
                  <a:outerShdw blurRad="38100" dist="38100" dir="2700000" algn="tl">
                    <a:srgbClr val="000000">
                      <a:alpha val="43137"/>
                    </a:srgbClr>
                  </a:outerShdw>
                </a:effectLst>
                <a:ea typeface="Kanit" pitchFamily="34" charset="-122"/>
                <a:cs typeface="Kanit" pitchFamily="34" charset="-120"/>
              </a:rPr>
              <a:t>Gelecekteki Test Yaklaşımları</a:t>
            </a:r>
            <a:endParaRPr lang="en-US" sz="4374" b="1" dirty="0">
              <a:solidFill>
                <a:schemeClr val="accent6">
                  <a:lumMod val="60000"/>
                  <a:lumOff val="40000"/>
                </a:schemeClr>
              </a:solidFill>
              <a:effectLst>
                <a:outerShdw blurRad="38100" dist="38100" dir="2700000" algn="tl">
                  <a:srgbClr val="000000">
                    <a:alpha val="43137"/>
                  </a:srgbClr>
                </a:outerShdw>
              </a:effectLst>
            </a:endParaRPr>
          </a:p>
        </p:txBody>
      </p:sp>
      <p:sp>
        <p:nvSpPr>
          <p:cNvPr id="5" name="Shape 3"/>
          <p:cNvSpPr/>
          <p:nvPr/>
        </p:nvSpPr>
        <p:spPr>
          <a:xfrm>
            <a:off x="2037993" y="2033707"/>
            <a:ext cx="5166122" cy="2361605"/>
          </a:xfrm>
          <a:prstGeom prst="roundRect">
            <a:avLst>
              <a:gd name="adj" fmla="val 4234"/>
            </a:avLst>
          </a:prstGeom>
          <a:solidFill>
            <a:srgbClr val="DFECE9"/>
          </a:solidFill>
          <a:ln w="7620">
            <a:solidFill>
              <a:srgbClr val="C5D2CF"/>
            </a:solidFill>
            <a:prstDash val="solid"/>
          </a:ln>
        </p:spPr>
      </p:sp>
      <p:sp>
        <p:nvSpPr>
          <p:cNvPr id="6" name="Text 4"/>
          <p:cNvSpPr/>
          <p:nvPr/>
        </p:nvSpPr>
        <p:spPr>
          <a:xfrm>
            <a:off x="2267783" y="2263497"/>
            <a:ext cx="3307199" cy="347186"/>
          </a:xfrm>
          <a:prstGeom prst="rect">
            <a:avLst/>
          </a:prstGeom>
          <a:noFill/>
          <a:ln/>
        </p:spPr>
        <p:txBody>
          <a:bodyPr wrap="none" rtlCol="0" anchor="t"/>
          <a:lstStyle/>
          <a:p>
            <a:pPr marL="0" indent="0">
              <a:lnSpc>
                <a:spcPts val="2734"/>
              </a:lnSpc>
              <a:buNone/>
            </a:pPr>
            <a:r>
              <a:rPr lang="en-US" sz="2187" b="1" dirty="0">
                <a:solidFill>
                  <a:srgbClr val="2C3249"/>
                </a:solidFill>
                <a:latin typeface="Kanit" pitchFamily="34" charset="0"/>
                <a:ea typeface="Kanit" pitchFamily="34" charset="-122"/>
                <a:cs typeface="Kanit" pitchFamily="34" charset="-120"/>
              </a:rPr>
              <a:t>Yapay Zeka Destekli Testler</a:t>
            </a:r>
            <a:endParaRPr lang="en-US" sz="2187" b="1" dirty="0"/>
          </a:p>
        </p:txBody>
      </p:sp>
      <p:sp>
        <p:nvSpPr>
          <p:cNvPr id="7" name="Text 5"/>
          <p:cNvSpPr/>
          <p:nvPr/>
        </p:nvSpPr>
        <p:spPr>
          <a:xfrm>
            <a:off x="2267783" y="2743914"/>
            <a:ext cx="4706541" cy="1421606"/>
          </a:xfrm>
          <a:prstGeom prst="rect">
            <a:avLst/>
          </a:prstGeom>
          <a:noFill/>
          <a:ln/>
        </p:spPr>
        <p:txBody>
          <a:bodyPr wrap="square" rtlCol="0" anchor="t"/>
          <a:lstStyle/>
          <a:p>
            <a:pPr marL="0" indent="0">
              <a:lnSpc>
                <a:spcPts val="2799"/>
              </a:lnSpc>
              <a:buNone/>
            </a:pPr>
            <a:r>
              <a:rPr lang="en-US" dirty="0">
                <a:solidFill>
                  <a:srgbClr val="2C3249"/>
                </a:solidFill>
                <a:latin typeface="+mj-lt"/>
                <a:ea typeface="Martel Sans" pitchFamily="34" charset="-122"/>
                <a:cs typeface="Martel Sans" pitchFamily="34" charset="-120"/>
              </a:rPr>
              <a:t>Yapay zeka ve makine öğrenimi teknolojilerinin test süreçlerinde kullanılması sayesinde daha hızlı, kapsamlı ve etkili testler gerçekleştirilebilecek.</a:t>
            </a:r>
            <a:endParaRPr lang="en-US" dirty="0">
              <a:latin typeface="+mj-lt"/>
            </a:endParaRPr>
          </a:p>
        </p:txBody>
      </p:sp>
      <p:sp>
        <p:nvSpPr>
          <p:cNvPr id="8" name="Shape 6"/>
          <p:cNvSpPr/>
          <p:nvPr/>
        </p:nvSpPr>
        <p:spPr>
          <a:xfrm>
            <a:off x="7426285" y="2033707"/>
            <a:ext cx="5166122" cy="2361605"/>
          </a:xfrm>
          <a:prstGeom prst="roundRect">
            <a:avLst>
              <a:gd name="adj" fmla="val 4234"/>
            </a:avLst>
          </a:prstGeom>
          <a:solidFill>
            <a:srgbClr val="DFECE9"/>
          </a:solidFill>
          <a:ln w="7620">
            <a:solidFill>
              <a:srgbClr val="C5D2CF"/>
            </a:solidFill>
            <a:prstDash val="solid"/>
          </a:ln>
        </p:spPr>
      </p:sp>
      <p:sp>
        <p:nvSpPr>
          <p:cNvPr id="9" name="Text 7"/>
          <p:cNvSpPr/>
          <p:nvPr/>
        </p:nvSpPr>
        <p:spPr>
          <a:xfrm>
            <a:off x="7656076" y="2263497"/>
            <a:ext cx="277749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Sürekli Test Etme</a:t>
            </a:r>
            <a:endParaRPr lang="en-US" sz="2187" dirty="0"/>
          </a:p>
        </p:txBody>
      </p:sp>
      <p:sp>
        <p:nvSpPr>
          <p:cNvPr id="10" name="Text 8"/>
          <p:cNvSpPr/>
          <p:nvPr/>
        </p:nvSpPr>
        <p:spPr>
          <a:xfrm>
            <a:off x="7656076" y="2743914"/>
            <a:ext cx="4706541" cy="1421606"/>
          </a:xfrm>
          <a:prstGeom prst="rect">
            <a:avLst/>
          </a:prstGeom>
          <a:noFill/>
          <a:ln/>
        </p:spPr>
        <p:txBody>
          <a:bodyPr wrap="square" rtlCol="0" anchor="t"/>
          <a:lstStyle/>
          <a:p>
            <a:pPr marL="0" indent="0">
              <a:lnSpc>
                <a:spcPts val="2799"/>
              </a:lnSpc>
              <a:buNone/>
            </a:pPr>
            <a:r>
              <a:rPr lang="en-US" dirty="0">
                <a:solidFill>
                  <a:srgbClr val="2C3249"/>
                </a:solidFill>
                <a:latin typeface="+mj-lt"/>
                <a:ea typeface="Martel Sans" pitchFamily="34" charset="-122"/>
                <a:cs typeface="Martel Sans" pitchFamily="34" charset="-120"/>
              </a:rPr>
              <a:t>Yazılım geliştirme sürecine entegre edilen sürekli test etme uygulamaları sayesinde hataların daha erken tespit edilmesi ve düzeltilmesi mümkün olacak.</a:t>
            </a:r>
            <a:endParaRPr lang="en-US" dirty="0">
              <a:latin typeface="+mj-lt"/>
            </a:endParaRPr>
          </a:p>
        </p:txBody>
      </p:sp>
      <p:sp>
        <p:nvSpPr>
          <p:cNvPr id="11" name="Shape 9"/>
          <p:cNvSpPr/>
          <p:nvPr/>
        </p:nvSpPr>
        <p:spPr>
          <a:xfrm>
            <a:off x="2037993" y="4617482"/>
            <a:ext cx="5166122" cy="2717006"/>
          </a:xfrm>
          <a:prstGeom prst="roundRect">
            <a:avLst>
              <a:gd name="adj" fmla="val 3680"/>
            </a:avLst>
          </a:prstGeom>
          <a:solidFill>
            <a:srgbClr val="DFECE9"/>
          </a:solidFill>
          <a:ln w="7620">
            <a:solidFill>
              <a:srgbClr val="C5D2CF"/>
            </a:solidFill>
            <a:prstDash val="solid"/>
          </a:ln>
        </p:spPr>
      </p:sp>
      <p:sp>
        <p:nvSpPr>
          <p:cNvPr id="12" name="Text 10"/>
          <p:cNvSpPr/>
          <p:nvPr/>
        </p:nvSpPr>
        <p:spPr>
          <a:xfrm>
            <a:off x="2267783" y="4847273"/>
            <a:ext cx="277749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Daha Etkili Analitikler</a:t>
            </a:r>
            <a:endParaRPr lang="en-US" sz="2187" dirty="0"/>
          </a:p>
        </p:txBody>
      </p:sp>
      <p:sp>
        <p:nvSpPr>
          <p:cNvPr id="13" name="Text 11"/>
          <p:cNvSpPr/>
          <p:nvPr/>
        </p:nvSpPr>
        <p:spPr>
          <a:xfrm>
            <a:off x="2267783" y="5327690"/>
            <a:ext cx="4706541" cy="1421606"/>
          </a:xfrm>
          <a:prstGeom prst="rect">
            <a:avLst/>
          </a:prstGeom>
          <a:noFill/>
          <a:ln/>
        </p:spPr>
        <p:txBody>
          <a:bodyPr wrap="square" rtlCol="0" anchor="t"/>
          <a:lstStyle/>
          <a:p>
            <a:pPr marL="0" indent="0">
              <a:lnSpc>
                <a:spcPts val="2799"/>
              </a:lnSpc>
              <a:buNone/>
            </a:pPr>
            <a:r>
              <a:rPr lang="en-US" dirty="0">
                <a:solidFill>
                  <a:srgbClr val="2C3249"/>
                </a:solidFill>
                <a:latin typeface="+mj-lt"/>
                <a:ea typeface="Martel Sans" pitchFamily="34" charset="-122"/>
                <a:cs typeface="Martel Sans" pitchFamily="34" charset="-120"/>
              </a:rPr>
              <a:t>Test verilerinin daha derinlemesine analiz edilmesi ve görselleştirilmesi sayesinde sorunların kök nedenlerinin daha iyi anlaşılması sağlanacak.</a:t>
            </a:r>
            <a:endParaRPr lang="en-US" dirty="0">
              <a:latin typeface="+mj-lt"/>
            </a:endParaRPr>
          </a:p>
        </p:txBody>
      </p:sp>
      <p:sp>
        <p:nvSpPr>
          <p:cNvPr id="14" name="Shape 12"/>
          <p:cNvSpPr/>
          <p:nvPr/>
        </p:nvSpPr>
        <p:spPr>
          <a:xfrm>
            <a:off x="7426285" y="4617482"/>
            <a:ext cx="5166122" cy="2717006"/>
          </a:xfrm>
          <a:prstGeom prst="roundRect">
            <a:avLst>
              <a:gd name="adj" fmla="val 3680"/>
            </a:avLst>
          </a:prstGeom>
          <a:solidFill>
            <a:srgbClr val="DFECE9"/>
          </a:solidFill>
          <a:ln w="7620">
            <a:solidFill>
              <a:srgbClr val="C5D2CF"/>
            </a:solidFill>
            <a:prstDash val="solid"/>
          </a:ln>
        </p:spPr>
      </p:sp>
      <p:sp>
        <p:nvSpPr>
          <p:cNvPr id="15" name="Text 13"/>
          <p:cNvSpPr/>
          <p:nvPr/>
        </p:nvSpPr>
        <p:spPr>
          <a:xfrm>
            <a:off x="7656076" y="4847273"/>
            <a:ext cx="277749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Kesintisiz Güvenlik</a:t>
            </a:r>
            <a:endParaRPr lang="en-US" sz="2187" dirty="0"/>
          </a:p>
        </p:txBody>
      </p:sp>
      <p:sp>
        <p:nvSpPr>
          <p:cNvPr id="16" name="Text 14"/>
          <p:cNvSpPr/>
          <p:nvPr/>
        </p:nvSpPr>
        <p:spPr>
          <a:xfrm>
            <a:off x="7656076" y="5327690"/>
            <a:ext cx="4706541" cy="1777008"/>
          </a:xfrm>
          <a:prstGeom prst="rect">
            <a:avLst/>
          </a:prstGeom>
          <a:noFill/>
          <a:ln/>
        </p:spPr>
        <p:txBody>
          <a:bodyPr wrap="square" rtlCol="0" anchor="t"/>
          <a:lstStyle/>
          <a:p>
            <a:pPr marL="0" indent="0">
              <a:lnSpc>
                <a:spcPts val="2799"/>
              </a:lnSpc>
              <a:buNone/>
            </a:pPr>
            <a:r>
              <a:rPr lang="en-US" dirty="0">
                <a:solidFill>
                  <a:srgbClr val="2C3249"/>
                </a:solidFill>
                <a:latin typeface="+mj-lt"/>
                <a:ea typeface="Martel Sans" pitchFamily="34" charset="-122"/>
                <a:cs typeface="Martel Sans" pitchFamily="34" charset="-120"/>
              </a:rPr>
              <a:t>Güvenlik testlerinin yazılım geliştirme sürecine daha iyi entegre edilmesi, yazılımlarda güvenlik açıklarının daha etkin bir şekilde tespit ve düzeltilmesini mümkün kılacak.</a:t>
            </a:r>
            <a:endParaRPr lang="en-US"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4"/>
          <p:cNvSpPr/>
          <p:nvPr/>
        </p:nvSpPr>
        <p:spPr>
          <a:xfrm>
            <a:off x="10995229" y="7010347"/>
            <a:ext cx="2147292" cy="388858"/>
          </a:xfrm>
          <a:prstGeom prst="rect">
            <a:avLst/>
          </a:prstGeom>
          <a:noFill/>
          <a:ln/>
        </p:spPr>
        <p:txBody>
          <a:bodyPr wrap="none" rtlCol="0" anchor="t"/>
          <a:lstStyle/>
          <a:p>
            <a:pPr marL="0" indent="0" algn="l">
              <a:lnSpc>
                <a:spcPts val="3062"/>
              </a:lnSpc>
              <a:buNone/>
            </a:pPr>
            <a:r>
              <a:rPr lang="tr-TR" sz="2187" b="1" dirty="0" smtClean="0">
                <a:solidFill>
                  <a:srgbClr val="403C4E"/>
                </a:solidFill>
                <a:latin typeface="Ink Free" panose="03080402000500000000" pitchFamily="66" charset="0"/>
                <a:ea typeface="Open Sans" pitchFamily="34" charset="-122"/>
                <a:cs typeface="Open Sans" pitchFamily="34" charset="-120"/>
              </a:rPr>
              <a:t>Dr.Yüksel YurtaY</a:t>
            </a:r>
            <a:endParaRPr lang="en-US" sz="2187" dirty="0">
              <a:latin typeface="Ink Free" panose="03080402000500000000" pitchFamily="66" charset="0"/>
            </a:endParaRPr>
          </a:p>
        </p:txBody>
      </p:sp>
      <p:sp>
        <p:nvSpPr>
          <p:cNvPr id="3" name="Text 3"/>
          <p:cNvSpPr/>
          <p:nvPr/>
        </p:nvSpPr>
        <p:spPr>
          <a:xfrm>
            <a:off x="4066162" y="3506867"/>
            <a:ext cx="4961106" cy="617661"/>
          </a:xfrm>
          <a:prstGeom prst="rect">
            <a:avLst/>
          </a:prstGeom>
          <a:noFill/>
          <a:ln/>
        </p:spPr>
        <p:txBody>
          <a:bodyPr wrap="square" rtlCol="0" anchor="t"/>
          <a:lstStyle/>
          <a:p>
            <a:pPr marL="0" indent="0" algn="ctr">
              <a:lnSpc>
                <a:spcPts val="2799"/>
              </a:lnSpc>
              <a:buNone/>
            </a:pPr>
            <a:r>
              <a:rPr lang="tr-TR" sz="2000" dirty="0" smtClean="0">
                <a:solidFill>
                  <a:srgbClr val="403C4E"/>
                </a:solidFill>
                <a:latin typeface="Lucida Calligraphy" panose="03010101010101010101" pitchFamily="66" charset="0"/>
                <a:ea typeface="Open Sans" pitchFamily="34" charset="-122"/>
                <a:cs typeface="Open Sans" pitchFamily="34" charset="-120"/>
              </a:rPr>
              <a:t>Uygulama Yazılım Tanıtımı …</a:t>
            </a:r>
            <a:endParaRPr lang="en-US" sz="2000" dirty="0">
              <a:solidFill>
                <a:srgbClr val="403C4E"/>
              </a:solidFill>
              <a:latin typeface="Lucida Calligraphy" panose="03010101010101010101" pitchFamily="66" charset="0"/>
              <a:ea typeface="Open Sans" pitchFamily="34" charset="-122"/>
              <a:cs typeface="Open Sans" pitchFamily="34" charset="-120"/>
            </a:endParaRPr>
          </a:p>
        </p:txBody>
      </p:sp>
    </p:spTree>
    <p:extLst>
      <p:ext uri="{BB962C8B-B14F-4D97-AF65-F5344CB8AC3E}">
        <p14:creationId xmlns:p14="http://schemas.microsoft.com/office/powerpoint/2010/main" val="173575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282422"/>
            <a:ext cx="10417618" cy="694373"/>
          </a:xfrm>
          <a:prstGeom prst="rect">
            <a:avLst/>
          </a:prstGeom>
          <a:noFill/>
          <a:ln/>
        </p:spPr>
        <p:txBody>
          <a:bodyPr wrap="none" rtlCol="0" anchor="t"/>
          <a:lstStyle/>
          <a:p>
            <a:pPr marL="0" indent="0" algn="ctr">
              <a:lnSpc>
                <a:spcPts val="5468"/>
              </a:lnSpc>
              <a:buNone/>
            </a:pPr>
            <a:r>
              <a:rPr lang="en-US" sz="4374"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Yazılım Testlerinin Amaçları</a:t>
            </a:r>
            <a:endParaRPr lang="en-US" sz="4374" b="1" dirty="0">
              <a:solidFill>
                <a:schemeClr val="accent6">
                  <a:lumMod val="60000"/>
                  <a:lumOff val="40000"/>
                </a:schemeClr>
              </a:solidFill>
              <a:effectLst>
                <a:outerShdw blurRad="38100" dist="38100" dir="2700000" algn="tl">
                  <a:srgbClr val="000000">
                    <a:alpha val="43137"/>
                  </a:srgbClr>
                </a:outerShdw>
              </a:effectLst>
            </a:endParaRPr>
          </a:p>
        </p:txBody>
      </p:sp>
      <p:sp>
        <p:nvSpPr>
          <p:cNvPr id="5" name="Shape 3"/>
          <p:cNvSpPr/>
          <p:nvPr/>
        </p:nvSpPr>
        <p:spPr>
          <a:xfrm>
            <a:off x="2037993" y="2594729"/>
            <a:ext cx="499943" cy="499943"/>
          </a:xfrm>
          <a:prstGeom prst="roundRect">
            <a:avLst>
              <a:gd name="adj" fmla="val 20000"/>
            </a:avLst>
          </a:prstGeom>
          <a:solidFill>
            <a:srgbClr val="DFECE9"/>
          </a:solidFill>
          <a:ln w="7620">
            <a:solidFill>
              <a:srgbClr val="C5D2CF"/>
            </a:solidFill>
            <a:prstDash val="solid"/>
          </a:ln>
        </p:spPr>
      </p:sp>
      <p:sp>
        <p:nvSpPr>
          <p:cNvPr id="6" name="Text 4"/>
          <p:cNvSpPr/>
          <p:nvPr/>
        </p:nvSpPr>
        <p:spPr>
          <a:xfrm>
            <a:off x="2237303" y="2636401"/>
            <a:ext cx="10132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1</a:t>
            </a:r>
            <a:endParaRPr lang="en-US" sz="2624" dirty="0"/>
          </a:p>
        </p:txBody>
      </p:sp>
      <p:sp>
        <p:nvSpPr>
          <p:cNvPr id="7" name="Text 5"/>
          <p:cNvSpPr/>
          <p:nvPr/>
        </p:nvSpPr>
        <p:spPr>
          <a:xfrm>
            <a:off x="2760107" y="2671048"/>
            <a:ext cx="3104198"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Doğrulama ve Doğrulama</a:t>
            </a:r>
            <a:endParaRPr lang="en-US" sz="2187" dirty="0"/>
          </a:p>
        </p:txBody>
      </p:sp>
      <p:sp>
        <p:nvSpPr>
          <p:cNvPr id="8" name="Text 6"/>
          <p:cNvSpPr/>
          <p:nvPr/>
        </p:nvSpPr>
        <p:spPr>
          <a:xfrm>
            <a:off x="2760107" y="3151465"/>
            <a:ext cx="4444008"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Yazılımın belirlenen gereksinimlere uygun olarak çalışıp çalışmadığını kontrol etmek ve beklentileri karşılayıp karşılamadığını doğrulamak.</a:t>
            </a:r>
            <a:endParaRPr lang="en-US" sz="1750" dirty="0"/>
          </a:p>
        </p:txBody>
      </p:sp>
      <p:sp>
        <p:nvSpPr>
          <p:cNvPr id="9" name="Shape 7"/>
          <p:cNvSpPr/>
          <p:nvPr/>
        </p:nvSpPr>
        <p:spPr>
          <a:xfrm>
            <a:off x="7426285" y="2594729"/>
            <a:ext cx="499943" cy="499943"/>
          </a:xfrm>
          <a:prstGeom prst="roundRect">
            <a:avLst>
              <a:gd name="adj" fmla="val 20000"/>
            </a:avLst>
          </a:prstGeom>
          <a:solidFill>
            <a:srgbClr val="DFECE9"/>
          </a:solidFill>
          <a:ln w="7620">
            <a:solidFill>
              <a:srgbClr val="C5D2CF"/>
            </a:solidFill>
            <a:prstDash val="solid"/>
          </a:ln>
        </p:spPr>
      </p:sp>
      <p:sp>
        <p:nvSpPr>
          <p:cNvPr id="10" name="Text 8"/>
          <p:cNvSpPr/>
          <p:nvPr/>
        </p:nvSpPr>
        <p:spPr>
          <a:xfrm>
            <a:off x="7591901" y="2636401"/>
            <a:ext cx="16871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2</a:t>
            </a:r>
            <a:endParaRPr lang="en-US" sz="2624" dirty="0"/>
          </a:p>
        </p:txBody>
      </p:sp>
      <p:sp>
        <p:nvSpPr>
          <p:cNvPr id="11" name="Text 9"/>
          <p:cNvSpPr/>
          <p:nvPr/>
        </p:nvSpPr>
        <p:spPr>
          <a:xfrm>
            <a:off x="8148399" y="2671048"/>
            <a:ext cx="3019187"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Hata Tespiti ve Düzeltme</a:t>
            </a:r>
            <a:endParaRPr lang="en-US" sz="2187" dirty="0"/>
          </a:p>
        </p:txBody>
      </p:sp>
      <p:sp>
        <p:nvSpPr>
          <p:cNvPr id="12" name="Text 10"/>
          <p:cNvSpPr/>
          <p:nvPr/>
        </p:nvSpPr>
        <p:spPr>
          <a:xfrm>
            <a:off x="8148399" y="3151465"/>
            <a:ext cx="4444008"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Yazılımdaki hataları erken aşamada tespit etmek ve geliştirici ekibe geri bildirim sağlayarak bunların giderilmesini sağlamak.</a:t>
            </a:r>
            <a:endParaRPr lang="en-US" sz="1750" dirty="0"/>
          </a:p>
        </p:txBody>
      </p:sp>
      <p:sp>
        <p:nvSpPr>
          <p:cNvPr id="13" name="Shape 11"/>
          <p:cNvSpPr/>
          <p:nvPr/>
        </p:nvSpPr>
        <p:spPr>
          <a:xfrm>
            <a:off x="2037993" y="4968835"/>
            <a:ext cx="499943" cy="499943"/>
          </a:xfrm>
          <a:prstGeom prst="roundRect">
            <a:avLst>
              <a:gd name="adj" fmla="val 20000"/>
            </a:avLst>
          </a:prstGeom>
          <a:solidFill>
            <a:srgbClr val="DFECE9"/>
          </a:solidFill>
          <a:ln w="7620">
            <a:solidFill>
              <a:srgbClr val="C5D2CF"/>
            </a:solidFill>
            <a:prstDash val="solid"/>
          </a:ln>
        </p:spPr>
      </p:sp>
      <p:sp>
        <p:nvSpPr>
          <p:cNvPr id="14" name="Text 12"/>
          <p:cNvSpPr/>
          <p:nvPr/>
        </p:nvSpPr>
        <p:spPr>
          <a:xfrm>
            <a:off x="2202299" y="5010507"/>
            <a:ext cx="171331"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3</a:t>
            </a:r>
            <a:endParaRPr lang="en-US" sz="2624" dirty="0"/>
          </a:p>
        </p:txBody>
      </p:sp>
      <p:sp>
        <p:nvSpPr>
          <p:cNvPr id="15" name="Text 13"/>
          <p:cNvSpPr/>
          <p:nvPr/>
        </p:nvSpPr>
        <p:spPr>
          <a:xfrm>
            <a:off x="2760107" y="5045154"/>
            <a:ext cx="3480673"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Performans Değerlendirmesi</a:t>
            </a:r>
            <a:endParaRPr lang="en-US" sz="2187" dirty="0"/>
          </a:p>
        </p:txBody>
      </p:sp>
      <p:sp>
        <p:nvSpPr>
          <p:cNvPr id="16" name="Text 14"/>
          <p:cNvSpPr/>
          <p:nvPr/>
        </p:nvSpPr>
        <p:spPr>
          <a:xfrm>
            <a:off x="2760107" y="5525572"/>
            <a:ext cx="4444008"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Yazılımın performans ölçütlerini (yanıt süresi, hız, bellek kullanımı vb.) test ederek beklentileri karşılayıp karşılamadığını değerlendirmek.</a:t>
            </a:r>
            <a:endParaRPr lang="en-US" sz="1750" dirty="0"/>
          </a:p>
        </p:txBody>
      </p:sp>
      <p:sp>
        <p:nvSpPr>
          <p:cNvPr id="17" name="Shape 15"/>
          <p:cNvSpPr/>
          <p:nvPr/>
        </p:nvSpPr>
        <p:spPr>
          <a:xfrm>
            <a:off x="7426285" y="4968835"/>
            <a:ext cx="499943" cy="499943"/>
          </a:xfrm>
          <a:prstGeom prst="roundRect">
            <a:avLst>
              <a:gd name="adj" fmla="val 20000"/>
            </a:avLst>
          </a:prstGeom>
          <a:solidFill>
            <a:srgbClr val="DFECE9"/>
          </a:solidFill>
          <a:ln w="7620">
            <a:solidFill>
              <a:srgbClr val="C5D2CF"/>
            </a:solidFill>
            <a:prstDash val="solid"/>
          </a:ln>
        </p:spPr>
      </p:sp>
      <p:sp>
        <p:nvSpPr>
          <p:cNvPr id="18" name="Text 16"/>
          <p:cNvSpPr/>
          <p:nvPr/>
        </p:nvSpPr>
        <p:spPr>
          <a:xfrm>
            <a:off x="7586067" y="5010507"/>
            <a:ext cx="180380"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4</a:t>
            </a:r>
            <a:endParaRPr lang="en-US" sz="2624" dirty="0"/>
          </a:p>
        </p:txBody>
      </p:sp>
      <p:sp>
        <p:nvSpPr>
          <p:cNvPr id="19" name="Text 17"/>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Uyumluluk Testleri</a:t>
            </a:r>
            <a:endParaRPr lang="en-US" sz="2187" dirty="0"/>
          </a:p>
        </p:txBody>
      </p:sp>
      <p:sp>
        <p:nvSpPr>
          <p:cNvPr id="20" name="Text 18"/>
          <p:cNvSpPr/>
          <p:nvPr/>
        </p:nvSpPr>
        <p:spPr>
          <a:xfrm>
            <a:off x="8148399" y="5525572"/>
            <a:ext cx="4444008" cy="1066205"/>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Yazılımın farklı platformlar, işletim sistemleri, tarayıcılar ve cihazlarla uyumlu olup olmadığını kontrol etmek.</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216706"/>
            <a:ext cx="8999577" cy="694373"/>
          </a:xfrm>
          <a:prstGeom prst="rect">
            <a:avLst/>
          </a:prstGeom>
          <a:noFill/>
          <a:ln/>
        </p:spPr>
        <p:txBody>
          <a:bodyPr wrap="none" rtlCol="0" anchor="t"/>
          <a:lstStyle/>
          <a:p>
            <a:pPr marL="0" indent="0" algn="ctr">
              <a:lnSpc>
                <a:spcPts val="5468"/>
              </a:lnSpc>
              <a:buNone/>
            </a:pPr>
            <a:r>
              <a:rPr lang="en-US" sz="4374" b="1" dirty="0">
                <a:solidFill>
                  <a:schemeClr val="accent6">
                    <a:lumMod val="60000"/>
                    <a:lumOff val="40000"/>
                  </a:schemeClr>
                </a:solidFill>
                <a:effectLst>
                  <a:outerShdw blurRad="38100" dist="38100" dir="2700000" algn="tl">
                    <a:srgbClr val="000000">
                      <a:alpha val="43137"/>
                    </a:srgbClr>
                  </a:outerShdw>
                </a:effectLst>
                <a:latin typeface="+mj-lt"/>
                <a:ea typeface="Kanit" pitchFamily="34" charset="-122"/>
                <a:cs typeface="Kanit" pitchFamily="34" charset="-120"/>
              </a:rPr>
              <a:t>Test Aşamasında Kullanılan Teknikler</a:t>
            </a:r>
            <a:endParaRPr lang="en-US" sz="4374" b="1" dirty="0">
              <a:solidFill>
                <a:schemeClr val="accent6">
                  <a:lumMod val="60000"/>
                  <a:lumOff val="40000"/>
                </a:schemeClr>
              </a:solidFill>
              <a:effectLst>
                <a:outerShdw blurRad="38100" dist="38100" dir="2700000" algn="tl">
                  <a:srgbClr val="000000">
                    <a:alpha val="43137"/>
                  </a:srgbClr>
                </a:outerShdw>
              </a:effectLst>
              <a:latin typeface="+mj-lt"/>
            </a:endParaRPr>
          </a:p>
        </p:txBody>
      </p:sp>
      <p:sp>
        <p:nvSpPr>
          <p:cNvPr id="5" name="Text 3"/>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Birim Testleri</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6" name="Text 4"/>
          <p:cNvSpPr/>
          <p:nvPr/>
        </p:nvSpPr>
        <p:spPr>
          <a:xfrm>
            <a:off x="2037993" y="4035862"/>
            <a:ext cx="3156347"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 bileşenlerinin ayrı ayrı test edilmesi ve doğru çalışıp çalışmadıklarının kontrol edilmesi.</a:t>
            </a:r>
            <a:endParaRPr lang="en-US" sz="1750" dirty="0"/>
          </a:p>
        </p:txBody>
      </p:sp>
      <p:sp>
        <p:nvSpPr>
          <p:cNvPr id="7" name="Text 5"/>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Entegrasyon Testleri</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8" name="Text 6"/>
          <p:cNvSpPr/>
          <p:nvPr/>
        </p:nvSpPr>
        <p:spPr>
          <a:xfrm>
            <a:off x="5743932" y="4035862"/>
            <a:ext cx="3156347"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 bileşenlerinin bir araya getirilerek, bütünün doğru çalışıp çalışmadığının kontrol edilmesi.</a:t>
            </a:r>
            <a:endParaRPr lang="en-US" sz="1750" dirty="0"/>
          </a:p>
        </p:txBody>
      </p:sp>
      <p:sp>
        <p:nvSpPr>
          <p:cNvPr id="9" name="Text 7"/>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Sistem Testleri</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10" name="Text 8"/>
          <p:cNvSpPr/>
          <p:nvPr/>
        </p:nvSpPr>
        <p:spPr>
          <a:xfrm>
            <a:off x="9449872" y="4035862"/>
            <a:ext cx="3156347" cy="1777008"/>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Yazılımın tamamının son kullanıcı perspektifinden test edilmesi ve beklentileri karşılayıp karşılamadığının değerlendirilmesi.</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758547"/>
            <a:ext cx="10554414" cy="694373"/>
          </a:xfrm>
          <a:prstGeom prst="rect">
            <a:avLst/>
          </a:prstGeom>
          <a:noFill/>
          <a:ln/>
        </p:spPr>
        <p:txBody>
          <a:bodyPr wrap="none" rtlCol="0" anchor="t"/>
          <a:lstStyle/>
          <a:p>
            <a:pPr marL="0" indent="0" algn="ctr">
              <a:lnSpc>
                <a:spcPts val="5468"/>
              </a:lnSpc>
              <a:buNone/>
            </a:pPr>
            <a:r>
              <a:rPr lang="en-US" sz="4374"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Test Aşamasının Faydaları</a:t>
            </a:r>
            <a:endParaRPr lang="en-US" sz="4374" b="1" dirty="0">
              <a:solidFill>
                <a:schemeClr val="accent6">
                  <a:lumMod val="60000"/>
                  <a:lumOff val="40000"/>
                </a:schemeClr>
              </a:solidFill>
              <a:effectLst>
                <a:outerShdw blurRad="38100" dist="38100" dir="2700000" algn="tl">
                  <a:srgbClr val="000000">
                    <a:alpha val="43137"/>
                  </a:srgbClr>
                </a:outerShdw>
              </a:effectLst>
            </a:endParaRPr>
          </a:p>
        </p:txBody>
      </p:sp>
      <p:sp>
        <p:nvSpPr>
          <p:cNvPr id="5" name="Shape 3"/>
          <p:cNvSpPr/>
          <p:nvPr/>
        </p:nvSpPr>
        <p:spPr>
          <a:xfrm>
            <a:off x="2037993" y="2211467"/>
            <a:ext cx="5166122" cy="2361605"/>
          </a:xfrm>
          <a:prstGeom prst="roundRect">
            <a:avLst>
              <a:gd name="adj" fmla="val 4234"/>
            </a:avLst>
          </a:prstGeom>
          <a:solidFill>
            <a:srgbClr val="DFECE9"/>
          </a:solidFill>
          <a:ln w="7620">
            <a:solidFill>
              <a:srgbClr val="C5D2CF"/>
            </a:solidFill>
            <a:prstDash val="solid"/>
          </a:ln>
        </p:spPr>
      </p:sp>
      <p:sp>
        <p:nvSpPr>
          <p:cNvPr id="6" name="Text 4"/>
          <p:cNvSpPr/>
          <p:nvPr/>
        </p:nvSpPr>
        <p:spPr>
          <a:xfrm>
            <a:off x="2267783" y="2441258"/>
            <a:ext cx="2777490" cy="347186"/>
          </a:xfrm>
          <a:prstGeom prst="rect">
            <a:avLst/>
          </a:prstGeom>
          <a:noFill/>
          <a:ln/>
        </p:spPr>
        <p:txBody>
          <a:bodyPr wrap="none" rtlCol="0" anchor="t"/>
          <a:lstStyle/>
          <a:p>
            <a:pPr marL="0" indent="0">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Kalite Güvencesi</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7" name="Text 5"/>
          <p:cNvSpPr/>
          <p:nvPr/>
        </p:nvSpPr>
        <p:spPr>
          <a:xfrm>
            <a:off x="2267783" y="2921675"/>
            <a:ext cx="4706541"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Test aşaması, yazılımın gereksinimlerine uygun şekilde çalıştığını doğrulamak ve kullanıcı deneyimini iyileştirmek için kritik bir rol oynar.</a:t>
            </a:r>
            <a:endParaRPr lang="en-US" sz="1750" dirty="0"/>
          </a:p>
        </p:txBody>
      </p:sp>
      <p:sp>
        <p:nvSpPr>
          <p:cNvPr id="8" name="Shape 6"/>
          <p:cNvSpPr/>
          <p:nvPr/>
        </p:nvSpPr>
        <p:spPr>
          <a:xfrm>
            <a:off x="7426285" y="2211467"/>
            <a:ext cx="5166122" cy="2361605"/>
          </a:xfrm>
          <a:prstGeom prst="roundRect">
            <a:avLst>
              <a:gd name="adj" fmla="val 4234"/>
            </a:avLst>
          </a:prstGeom>
          <a:solidFill>
            <a:srgbClr val="DFECE9"/>
          </a:solidFill>
          <a:ln w="7620">
            <a:solidFill>
              <a:srgbClr val="C5D2CF"/>
            </a:solidFill>
            <a:prstDash val="solid"/>
          </a:ln>
        </p:spPr>
      </p:sp>
      <p:sp>
        <p:nvSpPr>
          <p:cNvPr id="9" name="Text 7"/>
          <p:cNvSpPr/>
          <p:nvPr/>
        </p:nvSpPr>
        <p:spPr>
          <a:xfrm>
            <a:off x="7656076" y="2441258"/>
            <a:ext cx="3019187" cy="347186"/>
          </a:xfrm>
          <a:prstGeom prst="rect">
            <a:avLst/>
          </a:prstGeom>
          <a:noFill/>
          <a:ln/>
        </p:spPr>
        <p:txBody>
          <a:bodyPr wrap="none" rtlCol="0" anchor="t"/>
          <a:lstStyle/>
          <a:p>
            <a:pPr marL="0" indent="0">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Hata Tespiti ve Düzeltme</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10" name="Text 8"/>
          <p:cNvSpPr/>
          <p:nvPr/>
        </p:nvSpPr>
        <p:spPr>
          <a:xfrm>
            <a:off x="7656076" y="2921675"/>
            <a:ext cx="4706541"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Testler sayesinde yazılımda bulunan hatalar erken aşamada tespit edilir ve düzeltilir, böylece müşteri için daha güvenilir bir ürün sunulur.</a:t>
            </a:r>
            <a:endParaRPr lang="en-US" sz="1750" dirty="0"/>
          </a:p>
        </p:txBody>
      </p:sp>
      <p:sp>
        <p:nvSpPr>
          <p:cNvPr id="11" name="Shape 9"/>
          <p:cNvSpPr/>
          <p:nvPr/>
        </p:nvSpPr>
        <p:spPr>
          <a:xfrm>
            <a:off x="2037993" y="4795242"/>
            <a:ext cx="5166122" cy="2361605"/>
          </a:xfrm>
          <a:prstGeom prst="roundRect">
            <a:avLst>
              <a:gd name="adj" fmla="val 4234"/>
            </a:avLst>
          </a:prstGeom>
          <a:solidFill>
            <a:srgbClr val="DFECE9"/>
          </a:solidFill>
          <a:ln w="7620">
            <a:solidFill>
              <a:srgbClr val="C5D2CF"/>
            </a:solidFill>
            <a:prstDash val="solid"/>
          </a:ln>
        </p:spPr>
      </p:sp>
      <p:sp>
        <p:nvSpPr>
          <p:cNvPr id="12" name="Text 10"/>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Güven ve Memnuniyet</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13" name="Text 11"/>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Kapsamlı testler sayesinde yazılımın kalitesi ve güvenirliği artar, bu da müşteri ve son kullanıcıların memnuniyetini artırır.</a:t>
            </a:r>
            <a:endParaRPr lang="en-US" sz="1750" dirty="0"/>
          </a:p>
        </p:txBody>
      </p:sp>
      <p:sp>
        <p:nvSpPr>
          <p:cNvPr id="14" name="Shape 12"/>
          <p:cNvSpPr/>
          <p:nvPr/>
        </p:nvSpPr>
        <p:spPr>
          <a:xfrm>
            <a:off x="7426285" y="4795242"/>
            <a:ext cx="5166122" cy="2361605"/>
          </a:xfrm>
          <a:prstGeom prst="roundRect">
            <a:avLst>
              <a:gd name="adj" fmla="val 4234"/>
            </a:avLst>
          </a:prstGeom>
          <a:solidFill>
            <a:srgbClr val="DFECE9"/>
          </a:solidFill>
          <a:ln w="7620">
            <a:solidFill>
              <a:srgbClr val="C5D2CF"/>
            </a:solidFill>
            <a:prstDash val="solid"/>
          </a:ln>
        </p:spPr>
      </p:sp>
      <p:sp>
        <p:nvSpPr>
          <p:cNvPr id="15" name="Text 13"/>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Daha Düşük Maliyet</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16" name="Text 14"/>
          <p:cNvSpPr/>
          <p:nvPr/>
        </p:nvSpPr>
        <p:spPr>
          <a:xfrm>
            <a:off x="7656076" y="5505450"/>
            <a:ext cx="4706541"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Hataların erken tespit edilmesi, yazılım geliştirme sürecinde maliyetlerin düşürülmesine ve daha verimli çalışılmasına olanak sağlar.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474952"/>
          </a:xfrm>
          <a:prstGeom prst="rect">
            <a:avLst/>
          </a:prstGeom>
        </p:spPr>
      </p:pic>
      <p:sp>
        <p:nvSpPr>
          <p:cNvPr id="5" name="Text 2"/>
          <p:cNvSpPr/>
          <p:nvPr/>
        </p:nvSpPr>
        <p:spPr>
          <a:xfrm>
            <a:off x="2612708" y="3019663"/>
            <a:ext cx="9150924" cy="618649"/>
          </a:xfrm>
          <a:prstGeom prst="rect">
            <a:avLst/>
          </a:prstGeom>
          <a:noFill/>
          <a:ln/>
        </p:spPr>
        <p:txBody>
          <a:bodyPr wrap="none" rtlCol="0" anchor="t"/>
          <a:lstStyle/>
          <a:p>
            <a:pPr marL="0" indent="0" algn="ctr">
              <a:lnSpc>
                <a:spcPts val="4872"/>
              </a:lnSpc>
              <a:buNone/>
            </a:pPr>
            <a:r>
              <a:rPr lang="en-US" sz="3898" b="1" dirty="0">
                <a:solidFill>
                  <a:schemeClr val="accent6">
                    <a:lumMod val="60000"/>
                    <a:lumOff val="40000"/>
                  </a:schemeClr>
                </a:solidFill>
                <a:effectLst>
                  <a:outerShdw blurRad="38100" dist="38100" dir="2700000" algn="tl">
                    <a:srgbClr val="000000">
                      <a:alpha val="43137"/>
                    </a:srgbClr>
                  </a:outerShdw>
                </a:effectLst>
                <a:ea typeface="Kanit" pitchFamily="34" charset="-122"/>
                <a:cs typeface="Kanit" pitchFamily="34" charset="-120"/>
              </a:rPr>
              <a:t>Test Aşamasının Adımları</a:t>
            </a:r>
            <a:endParaRPr lang="en-US" sz="3898" b="1" dirty="0">
              <a:solidFill>
                <a:schemeClr val="accent6">
                  <a:lumMod val="60000"/>
                  <a:lumOff val="40000"/>
                </a:schemeClr>
              </a:solidFill>
              <a:effectLst>
                <a:outerShdw blurRad="38100" dist="38100" dir="2700000" algn="tl">
                  <a:srgbClr val="000000">
                    <a:alpha val="43137"/>
                  </a:srgbClr>
                </a:outerShdw>
              </a:effectLst>
            </a:endParaRPr>
          </a:p>
        </p:txBody>
      </p:sp>
      <p:sp>
        <p:nvSpPr>
          <p:cNvPr id="6" name="Shape 3"/>
          <p:cNvSpPr/>
          <p:nvPr/>
        </p:nvSpPr>
        <p:spPr>
          <a:xfrm>
            <a:off x="7295317" y="3935254"/>
            <a:ext cx="39529" cy="3749635"/>
          </a:xfrm>
          <a:prstGeom prst="roundRect">
            <a:avLst>
              <a:gd name="adj" fmla="val 225403"/>
            </a:avLst>
          </a:prstGeom>
          <a:solidFill>
            <a:srgbClr val="C5D2CF"/>
          </a:solidFill>
          <a:ln/>
        </p:spPr>
      </p:sp>
      <p:sp>
        <p:nvSpPr>
          <p:cNvPr id="7" name="Shape 4"/>
          <p:cNvSpPr/>
          <p:nvPr/>
        </p:nvSpPr>
        <p:spPr>
          <a:xfrm>
            <a:off x="6399431" y="4292798"/>
            <a:ext cx="692944" cy="39529"/>
          </a:xfrm>
          <a:prstGeom prst="roundRect">
            <a:avLst>
              <a:gd name="adj" fmla="val 225403"/>
            </a:avLst>
          </a:prstGeom>
          <a:solidFill>
            <a:srgbClr val="C5D2CF"/>
          </a:solidFill>
          <a:ln/>
        </p:spPr>
      </p:sp>
      <p:sp>
        <p:nvSpPr>
          <p:cNvPr id="8" name="Shape 5"/>
          <p:cNvSpPr/>
          <p:nvPr/>
        </p:nvSpPr>
        <p:spPr>
          <a:xfrm>
            <a:off x="7092375" y="4089916"/>
            <a:ext cx="445413" cy="445413"/>
          </a:xfrm>
          <a:prstGeom prst="roundRect">
            <a:avLst>
              <a:gd name="adj" fmla="val 20004"/>
            </a:avLst>
          </a:prstGeom>
          <a:solidFill>
            <a:srgbClr val="DFECE9"/>
          </a:solidFill>
          <a:ln w="7620">
            <a:solidFill>
              <a:srgbClr val="C5D2CF"/>
            </a:solidFill>
            <a:prstDash val="solid"/>
          </a:ln>
        </p:spPr>
      </p:sp>
      <p:sp>
        <p:nvSpPr>
          <p:cNvPr id="9" name="Text 6"/>
          <p:cNvSpPr/>
          <p:nvPr/>
        </p:nvSpPr>
        <p:spPr>
          <a:xfrm>
            <a:off x="7269897" y="4127063"/>
            <a:ext cx="90368" cy="371118"/>
          </a:xfrm>
          <a:prstGeom prst="rect">
            <a:avLst/>
          </a:prstGeom>
          <a:noFill/>
          <a:ln/>
        </p:spPr>
        <p:txBody>
          <a:bodyPr wrap="none" rtlCol="0" anchor="t"/>
          <a:lstStyle/>
          <a:p>
            <a:pPr marL="0" indent="0" algn="ctr">
              <a:lnSpc>
                <a:spcPts val="2923"/>
              </a:lnSpc>
              <a:buNone/>
            </a:pPr>
            <a:r>
              <a:rPr lang="en-US" sz="2339" dirty="0">
                <a:solidFill>
                  <a:srgbClr val="2C3249"/>
                </a:solidFill>
                <a:latin typeface="Kanit" pitchFamily="34" charset="0"/>
                <a:ea typeface="Kanit" pitchFamily="34" charset="-122"/>
                <a:cs typeface="Kanit" pitchFamily="34" charset="-120"/>
              </a:rPr>
              <a:t>1</a:t>
            </a:r>
            <a:endParaRPr lang="en-US" sz="2339" dirty="0"/>
          </a:p>
        </p:txBody>
      </p:sp>
      <p:sp>
        <p:nvSpPr>
          <p:cNvPr id="10" name="Text 7"/>
          <p:cNvSpPr/>
          <p:nvPr/>
        </p:nvSpPr>
        <p:spPr>
          <a:xfrm>
            <a:off x="3751183" y="4133136"/>
            <a:ext cx="2474952" cy="309324"/>
          </a:xfrm>
          <a:prstGeom prst="rect">
            <a:avLst/>
          </a:prstGeom>
          <a:noFill/>
          <a:ln/>
        </p:spPr>
        <p:txBody>
          <a:bodyPr wrap="none" rtlCol="0" anchor="t"/>
          <a:lstStyle/>
          <a:p>
            <a:pPr marL="0" indent="0" algn="r">
              <a:lnSpc>
                <a:spcPts val="2436"/>
              </a:lnSpc>
              <a:buNone/>
            </a:pPr>
            <a:r>
              <a:rPr lang="en-US" sz="1949" dirty="0">
                <a:solidFill>
                  <a:srgbClr val="2C3249"/>
                </a:solidFill>
                <a:latin typeface="Kanit" pitchFamily="34" charset="0"/>
                <a:ea typeface="Kanit" pitchFamily="34" charset="-122"/>
                <a:cs typeface="Kanit" pitchFamily="34" charset="-120"/>
              </a:rPr>
              <a:t>Planlama</a:t>
            </a:r>
            <a:endParaRPr lang="en-US" sz="1949" dirty="0"/>
          </a:p>
        </p:txBody>
      </p:sp>
      <p:sp>
        <p:nvSpPr>
          <p:cNvPr id="11" name="Text 8"/>
          <p:cNvSpPr/>
          <p:nvPr/>
        </p:nvSpPr>
        <p:spPr>
          <a:xfrm>
            <a:off x="2612708" y="4561165"/>
            <a:ext cx="3613428" cy="950119"/>
          </a:xfrm>
          <a:prstGeom prst="rect">
            <a:avLst/>
          </a:prstGeom>
          <a:noFill/>
          <a:ln/>
        </p:spPr>
        <p:txBody>
          <a:bodyPr wrap="square" rtlCol="0" anchor="t"/>
          <a:lstStyle/>
          <a:p>
            <a:pPr marL="0" indent="0" algn="r">
              <a:lnSpc>
                <a:spcPts val="2494"/>
              </a:lnSpc>
              <a:buNone/>
            </a:pPr>
            <a:r>
              <a:rPr lang="en-US" sz="1559" dirty="0">
                <a:solidFill>
                  <a:srgbClr val="2C3249"/>
                </a:solidFill>
                <a:latin typeface="Martel Sans" pitchFamily="34" charset="0"/>
                <a:ea typeface="Martel Sans" pitchFamily="34" charset="-122"/>
                <a:cs typeface="Martel Sans" pitchFamily="34" charset="-120"/>
              </a:rPr>
              <a:t>Test stratejisinin belirlenmesi, test senaryolarının hazırlanması ve test ortamının kurulması.</a:t>
            </a:r>
            <a:endParaRPr lang="en-US" sz="1559" dirty="0"/>
          </a:p>
        </p:txBody>
      </p:sp>
      <p:sp>
        <p:nvSpPr>
          <p:cNvPr id="12" name="Shape 9"/>
          <p:cNvSpPr/>
          <p:nvPr/>
        </p:nvSpPr>
        <p:spPr>
          <a:xfrm>
            <a:off x="7537787" y="5282565"/>
            <a:ext cx="692944" cy="39529"/>
          </a:xfrm>
          <a:prstGeom prst="roundRect">
            <a:avLst>
              <a:gd name="adj" fmla="val 225403"/>
            </a:avLst>
          </a:prstGeom>
          <a:solidFill>
            <a:srgbClr val="C5D2CF"/>
          </a:solidFill>
          <a:ln/>
        </p:spPr>
      </p:sp>
      <p:sp>
        <p:nvSpPr>
          <p:cNvPr id="13" name="Shape 10"/>
          <p:cNvSpPr/>
          <p:nvPr/>
        </p:nvSpPr>
        <p:spPr>
          <a:xfrm>
            <a:off x="7092375" y="5079683"/>
            <a:ext cx="445413" cy="445413"/>
          </a:xfrm>
          <a:prstGeom prst="roundRect">
            <a:avLst>
              <a:gd name="adj" fmla="val 20004"/>
            </a:avLst>
          </a:prstGeom>
          <a:solidFill>
            <a:srgbClr val="DFECE9"/>
          </a:solidFill>
          <a:ln w="7620">
            <a:solidFill>
              <a:srgbClr val="C5D2CF"/>
            </a:solidFill>
            <a:prstDash val="solid"/>
          </a:ln>
        </p:spPr>
      </p:sp>
      <p:sp>
        <p:nvSpPr>
          <p:cNvPr id="14" name="Text 11"/>
          <p:cNvSpPr/>
          <p:nvPr/>
        </p:nvSpPr>
        <p:spPr>
          <a:xfrm>
            <a:off x="7239893" y="5116830"/>
            <a:ext cx="150257" cy="371118"/>
          </a:xfrm>
          <a:prstGeom prst="rect">
            <a:avLst/>
          </a:prstGeom>
          <a:noFill/>
          <a:ln/>
        </p:spPr>
        <p:txBody>
          <a:bodyPr wrap="none" rtlCol="0" anchor="t"/>
          <a:lstStyle/>
          <a:p>
            <a:pPr marL="0" indent="0" algn="ctr">
              <a:lnSpc>
                <a:spcPts val="2923"/>
              </a:lnSpc>
              <a:buNone/>
            </a:pPr>
            <a:r>
              <a:rPr lang="en-US" sz="2339" dirty="0">
                <a:solidFill>
                  <a:srgbClr val="2C3249"/>
                </a:solidFill>
                <a:latin typeface="Kanit" pitchFamily="34" charset="0"/>
                <a:ea typeface="Kanit" pitchFamily="34" charset="-122"/>
                <a:cs typeface="Kanit" pitchFamily="34" charset="-120"/>
              </a:rPr>
              <a:t>2</a:t>
            </a:r>
            <a:endParaRPr lang="en-US" sz="2339" dirty="0"/>
          </a:p>
        </p:txBody>
      </p:sp>
      <p:sp>
        <p:nvSpPr>
          <p:cNvPr id="15" name="Text 12"/>
          <p:cNvSpPr/>
          <p:nvPr/>
        </p:nvSpPr>
        <p:spPr>
          <a:xfrm>
            <a:off x="8404027" y="5122902"/>
            <a:ext cx="2474952" cy="309324"/>
          </a:xfrm>
          <a:prstGeom prst="rect">
            <a:avLst/>
          </a:prstGeom>
          <a:noFill/>
          <a:ln/>
        </p:spPr>
        <p:txBody>
          <a:bodyPr wrap="none" rtlCol="0" anchor="t"/>
          <a:lstStyle/>
          <a:p>
            <a:pPr marL="0" indent="0" algn="l">
              <a:lnSpc>
                <a:spcPts val="2436"/>
              </a:lnSpc>
              <a:buNone/>
            </a:pPr>
            <a:r>
              <a:rPr lang="en-US" sz="1949" dirty="0">
                <a:solidFill>
                  <a:srgbClr val="2C3249"/>
                </a:solidFill>
                <a:latin typeface="Kanit" pitchFamily="34" charset="0"/>
                <a:ea typeface="Kanit" pitchFamily="34" charset="-122"/>
                <a:cs typeface="Kanit" pitchFamily="34" charset="-120"/>
              </a:rPr>
              <a:t>Uygulama</a:t>
            </a:r>
            <a:endParaRPr lang="en-US" sz="1949" dirty="0"/>
          </a:p>
        </p:txBody>
      </p:sp>
      <p:sp>
        <p:nvSpPr>
          <p:cNvPr id="16" name="Text 13"/>
          <p:cNvSpPr/>
          <p:nvPr/>
        </p:nvSpPr>
        <p:spPr>
          <a:xfrm>
            <a:off x="8404027" y="5550932"/>
            <a:ext cx="3613547" cy="950119"/>
          </a:xfrm>
          <a:prstGeom prst="rect">
            <a:avLst/>
          </a:prstGeom>
          <a:noFill/>
          <a:ln/>
        </p:spPr>
        <p:txBody>
          <a:bodyPr wrap="square" rtlCol="0" anchor="t"/>
          <a:lstStyle/>
          <a:p>
            <a:pPr marL="0" indent="0" algn="l">
              <a:lnSpc>
                <a:spcPts val="2494"/>
              </a:lnSpc>
              <a:buNone/>
            </a:pPr>
            <a:r>
              <a:rPr lang="en-US" sz="1559" dirty="0">
                <a:solidFill>
                  <a:srgbClr val="2C3249"/>
                </a:solidFill>
                <a:latin typeface="Martel Sans" pitchFamily="34" charset="0"/>
                <a:ea typeface="Martel Sans" pitchFamily="34" charset="-122"/>
                <a:cs typeface="Martel Sans" pitchFamily="34" charset="-120"/>
              </a:rPr>
              <a:t>Yazılımın test senaryolarına göre test edilmesi, hataların tespit edilmesi ve raporlanması.</a:t>
            </a:r>
            <a:endParaRPr lang="en-US" sz="1559" dirty="0"/>
          </a:p>
        </p:txBody>
      </p:sp>
      <p:sp>
        <p:nvSpPr>
          <p:cNvPr id="17" name="Shape 14"/>
          <p:cNvSpPr/>
          <p:nvPr/>
        </p:nvSpPr>
        <p:spPr>
          <a:xfrm>
            <a:off x="6399431" y="6268403"/>
            <a:ext cx="692944" cy="39529"/>
          </a:xfrm>
          <a:prstGeom prst="roundRect">
            <a:avLst>
              <a:gd name="adj" fmla="val 225403"/>
            </a:avLst>
          </a:prstGeom>
          <a:solidFill>
            <a:srgbClr val="C5D2CF"/>
          </a:solidFill>
          <a:ln/>
        </p:spPr>
      </p:sp>
      <p:sp>
        <p:nvSpPr>
          <p:cNvPr id="18" name="Shape 15"/>
          <p:cNvSpPr/>
          <p:nvPr/>
        </p:nvSpPr>
        <p:spPr>
          <a:xfrm>
            <a:off x="7092375" y="6065520"/>
            <a:ext cx="445413" cy="445413"/>
          </a:xfrm>
          <a:prstGeom prst="roundRect">
            <a:avLst>
              <a:gd name="adj" fmla="val 20004"/>
            </a:avLst>
          </a:prstGeom>
          <a:solidFill>
            <a:srgbClr val="DFECE9"/>
          </a:solidFill>
          <a:ln w="7620">
            <a:solidFill>
              <a:srgbClr val="C5D2CF"/>
            </a:solidFill>
            <a:prstDash val="solid"/>
          </a:ln>
        </p:spPr>
      </p:sp>
      <p:sp>
        <p:nvSpPr>
          <p:cNvPr id="19" name="Text 16"/>
          <p:cNvSpPr/>
          <p:nvPr/>
        </p:nvSpPr>
        <p:spPr>
          <a:xfrm>
            <a:off x="7238702" y="6102668"/>
            <a:ext cx="152638" cy="371118"/>
          </a:xfrm>
          <a:prstGeom prst="rect">
            <a:avLst/>
          </a:prstGeom>
          <a:noFill/>
          <a:ln/>
        </p:spPr>
        <p:txBody>
          <a:bodyPr wrap="none" rtlCol="0" anchor="t"/>
          <a:lstStyle/>
          <a:p>
            <a:pPr marL="0" indent="0" algn="ctr">
              <a:lnSpc>
                <a:spcPts val="2923"/>
              </a:lnSpc>
              <a:buNone/>
            </a:pPr>
            <a:r>
              <a:rPr lang="en-US" sz="2339" dirty="0">
                <a:solidFill>
                  <a:srgbClr val="2C3249"/>
                </a:solidFill>
                <a:latin typeface="Kanit" pitchFamily="34" charset="0"/>
                <a:ea typeface="Kanit" pitchFamily="34" charset="-122"/>
                <a:cs typeface="Kanit" pitchFamily="34" charset="-120"/>
              </a:rPr>
              <a:t>3</a:t>
            </a:r>
            <a:endParaRPr lang="en-US" sz="2339" dirty="0"/>
          </a:p>
        </p:txBody>
      </p:sp>
      <p:sp>
        <p:nvSpPr>
          <p:cNvPr id="20" name="Text 17"/>
          <p:cNvSpPr/>
          <p:nvPr/>
        </p:nvSpPr>
        <p:spPr>
          <a:xfrm>
            <a:off x="3751183" y="6108740"/>
            <a:ext cx="2474952" cy="309324"/>
          </a:xfrm>
          <a:prstGeom prst="rect">
            <a:avLst/>
          </a:prstGeom>
          <a:noFill/>
          <a:ln/>
        </p:spPr>
        <p:txBody>
          <a:bodyPr wrap="none" rtlCol="0" anchor="t"/>
          <a:lstStyle/>
          <a:p>
            <a:pPr marL="0" indent="0" algn="r">
              <a:lnSpc>
                <a:spcPts val="2436"/>
              </a:lnSpc>
              <a:buNone/>
            </a:pPr>
            <a:r>
              <a:rPr lang="en-US" sz="1949" dirty="0">
                <a:solidFill>
                  <a:srgbClr val="2C3249"/>
                </a:solidFill>
                <a:latin typeface="Kanit" pitchFamily="34" charset="0"/>
                <a:ea typeface="Kanit" pitchFamily="34" charset="-122"/>
                <a:cs typeface="Kanit" pitchFamily="34" charset="-120"/>
              </a:rPr>
              <a:t>Analiz</a:t>
            </a:r>
            <a:endParaRPr lang="en-US" sz="1949" dirty="0"/>
          </a:p>
        </p:txBody>
      </p:sp>
      <p:sp>
        <p:nvSpPr>
          <p:cNvPr id="21" name="Text 18"/>
          <p:cNvSpPr/>
          <p:nvPr/>
        </p:nvSpPr>
        <p:spPr>
          <a:xfrm>
            <a:off x="2612708" y="6536769"/>
            <a:ext cx="3613428" cy="950119"/>
          </a:xfrm>
          <a:prstGeom prst="rect">
            <a:avLst/>
          </a:prstGeom>
          <a:noFill/>
          <a:ln/>
        </p:spPr>
        <p:txBody>
          <a:bodyPr wrap="square" rtlCol="0" anchor="t"/>
          <a:lstStyle/>
          <a:p>
            <a:pPr marL="0" indent="0" algn="r">
              <a:lnSpc>
                <a:spcPts val="2494"/>
              </a:lnSpc>
              <a:buNone/>
            </a:pPr>
            <a:r>
              <a:rPr lang="en-US" sz="1559" dirty="0">
                <a:solidFill>
                  <a:srgbClr val="2C3249"/>
                </a:solidFill>
                <a:latin typeface="Martel Sans" pitchFamily="34" charset="0"/>
                <a:ea typeface="Martel Sans" pitchFamily="34" charset="-122"/>
                <a:cs typeface="Martel Sans" pitchFamily="34" charset="-120"/>
              </a:rPr>
              <a:t>Test sonuçlarının incelenmesi, sorunların önceliklendirilmesi ve çözüm önerilerinin geliştirilmesi.</a:t>
            </a:r>
            <a:endParaRPr lang="en-US" sz="155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99964" y="1277520"/>
            <a:ext cx="10763607" cy="694373"/>
          </a:xfrm>
          <a:prstGeom prst="rect">
            <a:avLst/>
          </a:prstGeom>
          <a:noFill/>
          <a:ln/>
        </p:spPr>
        <p:txBody>
          <a:bodyPr wrap="none" rtlCol="0" anchor="t"/>
          <a:lstStyle/>
          <a:p>
            <a:pPr marL="0" indent="0" algn="ctr">
              <a:lnSpc>
                <a:spcPts val="5468"/>
              </a:lnSpc>
              <a:buNone/>
            </a:pPr>
            <a:r>
              <a:rPr lang="en-US" sz="4374" dirty="0">
                <a:solidFill>
                  <a:schemeClr val="accent6">
                    <a:lumMod val="60000"/>
                    <a:lumOff val="40000"/>
                  </a:schemeClr>
                </a:solidFill>
                <a:effectLst>
                  <a:outerShdw blurRad="38100" dist="38100" dir="2700000" algn="tl">
                    <a:srgbClr val="000000">
                      <a:alpha val="43137"/>
                    </a:srgbClr>
                  </a:outerShdw>
                </a:effectLst>
                <a:ea typeface="Kanit" pitchFamily="34" charset="-122"/>
                <a:cs typeface="Kanit" pitchFamily="34" charset="-120"/>
              </a:rPr>
              <a:t>Test Türleri ve Örnekleri</a:t>
            </a:r>
            <a:endParaRPr lang="en-US" sz="4374" dirty="0">
              <a:solidFill>
                <a:schemeClr val="accent6">
                  <a:lumMod val="60000"/>
                  <a:lumOff val="40000"/>
                </a:schemeClr>
              </a:solidFill>
              <a:effectLst>
                <a:outerShdw blurRad="38100" dist="38100" dir="2700000" algn="tl">
                  <a:srgbClr val="000000">
                    <a:alpha val="43137"/>
                  </a:srgbClr>
                </a:outerShdw>
              </a:effectLst>
            </a:endParaRPr>
          </a:p>
        </p:txBody>
      </p:sp>
      <p:pic>
        <p:nvPicPr>
          <p:cNvPr id="5" name="Image 0" descr="preencoded.png"/>
          <p:cNvPicPr>
            <a:picLocks noChangeAspect="1"/>
          </p:cNvPicPr>
          <p:nvPr/>
        </p:nvPicPr>
        <p:blipFill>
          <a:blip r:embed="rId3"/>
          <a:stretch>
            <a:fillRect/>
          </a:stretch>
        </p:blipFill>
        <p:spPr>
          <a:xfrm>
            <a:off x="2037993" y="3226237"/>
            <a:ext cx="444341" cy="444341"/>
          </a:xfrm>
          <a:prstGeom prst="rect">
            <a:avLst/>
          </a:prstGeom>
        </p:spPr>
      </p:pic>
      <p:sp>
        <p:nvSpPr>
          <p:cNvPr id="6" name="Text 3"/>
          <p:cNvSpPr/>
          <p:nvPr/>
        </p:nvSpPr>
        <p:spPr>
          <a:xfrm>
            <a:off x="2037993" y="3892748"/>
            <a:ext cx="2388632" cy="347186"/>
          </a:xfrm>
          <a:prstGeom prst="rect">
            <a:avLst/>
          </a:prstGeom>
          <a:noFill/>
          <a:ln/>
        </p:spPr>
        <p:txBody>
          <a:bodyPr wrap="none" rtlCol="0" anchor="t"/>
          <a:lstStyle/>
          <a:p>
            <a:pPr marL="0" indent="0" algn="l">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Birim Testleri</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7" name="Text 4"/>
          <p:cNvSpPr/>
          <p:nvPr/>
        </p:nvSpPr>
        <p:spPr>
          <a:xfrm>
            <a:off x="2037993" y="4373166"/>
            <a:ext cx="2388632" cy="710803"/>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 bileşenlerinin ayrı ayrı test edilmesi.</a:t>
            </a:r>
            <a:endParaRPr lang="en-US" sz="1750" dirty="0"/>
          </a:p>
        </p:txBody>
      </p:sp>
      <p:pic>
        <p:nvPicPr>
          <p:cNvPr id="8" name="Image 1" descr="preencoded.png"/>
          <p:cNvPicPr>
            <a:picLocks noChangeAspect="1"/>
          </p:cNvPicPr>
          <p:nvPr/>
        </p:nvPicPr>
        <p:blipFill>
          <a:blip r:embed="rId4"/>
          <a:stretch>
            <a:fillRect/>
          </a:stretch>
        </p:blipFill>
        <p:spPr>
          <a:xfrm>
            <a:off x="4759881" y="3226237"/>
            <a:ext cx="444341" cy="444341"/>
          </a:xfrm>
          <a:prstGeom prst="rect">
            <a:avLst/>
          </a:prstGeom>
        </p:spPr>
      </p:pic>
      <p:sp>
        <p:nvSpPr>
          <p:cNvPr id="9" name="Text 5"/>
          <p:cNvSpPr/>
          <p:nvPr/>
        </p:nvSpPr>
        <p:spPr>
          <a:xfrm>
            <a:off x="4759881" y="3892748"/>
            <a:ext cx="2388632" cy="694373"/>
          </a:xfrm>
          <a:prstGeom prst="rect">
            <a:avLst/>
          </a:prstGeom>
          <a:noFill/>
          <a:ln/>
        </p:spPr>
        <p:txBody>
          <a:bodyPr wrap="square" rtlCol="0" anchor="t"/>
          <a:lstStyle/>
          <a:p>
            <a:pPr marL="0" indent="0" algn="l">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Entegrasyon Testleri</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10" name="Text 6"/>
          <p:cNvSpPr/>
          <p:nvPr/>
        </p:nvSpPr>
        <p:spPr>
          <a:xfrm>
            <a:off x="4759881" y="4720352"/>
            <a:ext cx="2388632" cy="1421606"/>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 bileşenlerinin birbirleriyle etkileşiminin test edilmesi.</a:t>
            </a:r>
            <a:endParaRPr lang="en-US" sz="1750" dirty="0"/>
          </a:p>
        </p:txBody>
      </p:sp>
      <p:pic>
        <p:nvPicPr>
          <p:cNvPr id="11" name="Image 2" descr="preencoded.png"/>
          <p:cNvPicPr>
            <a:picLocks noChangeAspect="1"/>
          </p:cNvPicPr>
          <p:nvPr/>
        </p:nvPicPr>
        <p:blipFill>
          <a:blip r:embed="rId5"/>
          <a:stretch>
            <a:fillRect/>
          </a:stretch>
        </p:blipFill>
        <p:spPr>
          <a:xfrm>
            <a:off x="7481768" y="3226237"/>
            <a:ext cx="444341" cy="444341"/>
          </a:xfrm>
          <a:prstGeom prst="rect">
            <a:avLst/>
          </a:prstGeom>
        </p:spPr>
      </p:pic>
      <p:sp>
        <p:nvSpPr>
          <p:cNvPr id="12" name="Text 7"/>
          <p:cNvSpPr/>
          <p:nvPr/>
        </p:nvSpPr>
        <p:spPr>
          <a:xfrm>
            <a:off x="7481768" y="3892748"/>
            <a:ext cx="2388632" cy="347186"/>
          </a:xfrm>
          <a:prstGeom prst="rect">
            <a:avLst/>
          </a:prstGeom>
          <a:noFill/>
          <a:ln/>
        </p:spPr>
        <p:txBody>
          <a:bodyPr wrap="none" rtlCol="0" anchor="t"/>
          <a:lstStyle/>
          <a:p>
            <a:pPr marL="0" indent="0" algn="l">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Sistem Testleri</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13" name="Text 8"/>
          <p:cNvSpPr/>
          <p:nvPr/>
        </p:nvSpPr>
        <p:spPr>
          <a:xfrm>
            <a:off x="7481768" y="4373166"/>
            <a:ext cx="2388632" cy="1421606"/>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Yazılımın tamamının son kullanıcı perspektifinden test edilmesi.</a:t>
            </a:r>
            <a:endParaRPr lang="en-US" sz="1750" dirty="0"/>
          </a:p>
        </p:txBody>
      </p:sp>
      <p:pic>
        <p:nvPicPr>
          <p:cNvPr id="14" name="Image 3" descr="preencoded.png"/>
          <p:cNvPicPr>
            <a:picLocks noChangeAspect="1"/>
          </p:cNvPicPr>
          <p:nvPr/>
        </p:nvPicPr>
        <p:blipFill>
          <a:blip r:embed="rId6"/>
          <a:stretch>
            <a:fillRect/>
          </a:stretch>
        </p:blipFill>
        <p:spPr>
          <a:xfrm>
            <a:off x="10203656" y="3226237"/>
            <a:ext cx="444341" cy="444341"/>
          </a:xfrm>
          <a:prstGeom prst="rect">
            <a:avLst/>
          </a:prstGeom>
        </p:spPr>
      </p:pic>
      <p:sp>
        <p:nvSpPr>
          <p:cNvPr id="15" name="Text 9"/>
          <p:cNvSpPr/>
          <p:nvPr/>
        </p:nvSpPr>
        <p:spPr>
          <a:xfrm>
            <a:off x="10203656" y="3892748"/>
            <a:ext cx="2388751" cy="347186"/>
          </a:xfrm>
          <a:prstGeom prst="rect">
            <a:avLst/>
          </a:prstGeom>
          <a:noFill/>
          <a:ln/>
        </p:spPr>
        <p:txBody>
          <a:bodyPr wrap="none" rtlCol="0" anchor="t"/>
          <a:lstStyle/>
          <a:p>
            <a:pPr marL="0" indent="0" algn="l">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Performans Testleri</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16" name="Text 10"/>
          <p:cNvSpPr/>
          <p:nvPr/>
        </p:nvSpPr>
        <p:spPr>
          <a:xfrm>
            <a:off x="10203656" y="4373166"/>
            <a:ext cx="2388751" cy="1421606"/>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Yazılımın bellek kullanımı, yanıt süresi ve ölçeklenebilirliğinin test edilmesi.</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916424"/>
            <a:ext cx="10554414" cy="694373"/>
          </a:xfrm>
          <a:prstGeom prst="rect">
            <a:avLst/>
          </a:prstGeom>
          <a:noFill/>
          <a:ln/>
        </p:spPr>
        <p:txBody>
          <a:bodyPr wrap="none" rtlCol="0" anchor="t"/>
          <a:lstStyle/>
          <a:p>
            <a:pPr marL="0" indent="0" algn="ctr">
              <a:lnSpc>
                <a:spcPts val="5468"/>
              </a:lnSpc>
              <a:buNone/>
            </a:pPr>
            <a:r>
              <a:rPr lang="en-US" sz="4374" b="1" dirty="0">
                <a:solidFill>
                  <a:schemeClr val="accent6">
                    <a:lumMod val="60000"/>
                    <a:lumOff val="40000"/>
                  </a:schemeClr>
                </a:solidFill>
                <a:effectLst>
                  <a:outerShdw blurRad="38100" dist="38100" dir="2700000" algn="tl">
                    <a:srgbClr val="000000">
                      <a:alpha val="43137"/>
                    </a:srgbClr>
                  </a:outerShdw>
                </a:effectLst>
                <a:ea typeface="Kanit"/>
                <a:cs typeface="Kanit" pitchFamily="34" charset="-120"/>
              </a:rPr>
              <a:t>Otomatik Test Araçları</a:t>
            </a:r>
            <a:endParaRPr lang="en-US" sz="4374" b="1" dirty="0">
              <a:solidFill>
                <a:schemeClr val="accent6">
                  <a:lumMod val="60000"/>
                  <a:lumOff val="40000"/>
                </a:schemeClr>
              </a:solidFill>
              <a:effectLst>
                <a:outerShdw blurRad="38100" dist="38100" dir="2700000" algn="tl">
                  <a:srgbClr val="000000">
                    <a:alpha val="43137"/>
                  </a:srgbClr>
                </a:outerShdw>
              </a:effectLst>
              <a:ea typeface="Kanit"/>
            </a:endParaRPr>
          </a:p>
        </p:txBody>
      </p:sp>
      <p:pic>
        <p:nvPicPr>
          <p:cNvPr id="5" name="Image 0" descr="preencoded.png"/>
          <p:cNvPicPr>
            <a:picLocks noChangeAspect="1"/>
          </p:cNvPicPr>
          <p:nvPr/>
        </p:nvPicPr>
        <p:blipFill>
          <a:blip r:embed="rId3"/>
          <a:stretch>
            <a:fillRect/>
          </a:stretch>
        </p:blipFill>
        <p:spPr>
          <a:xfrm>
            <a:off x="2037993" y="2833330"/>
            <a:ext cx="2638544" cy="888682"/>
          </a:xfrm>
          <a:prstGeom prst="rect">
            <a:avLst/>
          </a:prstGeom>
        </p:spPr>
      </p:pic>
      <p:sp>
        <p:nvSpPr>
          <p:cNvPr id="6" name="Text 3"/>
          <p:cNvSpPr/>
          <p:nvPr/>
        </p:nvSpPr>
        <p:spPr>
          <a:xfrm>
            <a:off x="2260163" y="4055269"/>
            <a:ext cx="2194203" cy="347186"/>
          </a:xfrm>
          <a:prstGeom prst="rect">
            <a:avLst/>
          </a:prstGeom>
          <a:noFill/>
          <a:ln/>
        </p:spPr>
        <p:txBody>
          <a:bodyPr wrap="none" rtlCol="0" anchor="t"/>
          <a:lstStyle/>
          <a:p>
            <a:pPr marL="0" indent="0" algn="l">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Selenium</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7" name="Text 4"/>
          <p:cNvSpPr/>
          <p:nvPr/>
        </p:nvSpPr>
        <p:spPr>
          <a:xfrm>
            <a:off x="2260163" y="4535686"/>
            <a:ext cx="2194203" cy="1777008"/>
          </a:xfrm>
          <a:prstGeom prst="rect">
            <a:avLst/>
          </a:prstGeom>
          <a:noFill/>
          <a:ln/>
        </p:spPr>
        <p:txBody>
          <a:bodyPr wrap="square" rtlCol="0" anchor="t"/>
          <a:lstStyle/>
          <a:p>
            <a:pPr marL="0" indent="0" algn="l">
              <a:lnSpc>
                <a:spcPts val="2799"/>
              </a:lnSpc>
              <a:buNone/>
            </a:pPr>
            <a:r>
              <a:rPr lang="en-US" dirty="0">
                <a:solidFill>
                  <a:srgbClr val="2C3249"/>
                </a:solidFill>
                <a:latin typeface="+mj-lt"/>
                <a:ea typeface="Martel Sans" pitchFamily="34" charset="-122"/>
                <a:cs typeface="Martel Sans" pitchFamily="34" charset="-120"/>
              </a:rPr>
              <a:t>Web uygulamalarının otomatik test edilmesini sağlayan popüler bir araç.</a:t>
            </a:r>
            <a:endParaRPr lang="en-US" dirty="0">
              <a:latin typeface="+mj-lt"/>
            </a:endParaRPr>
          </a:p>
        </p:txBody>
      </p:sp>
      <p:pic>
        <p:nvPicPr>
          <p:cNvPr id="8" name="Image 1" descr="preencoded.png"/>
          <p:cNvPicPr>
            <a:picLocks noChangeAspect="1"/>
          </p:cNvPicPr>
          <p:nvPr/>
        </p:nvPicPr>
        <p:blipFill>
          <a:blip r:embed="rId4"/>
          <a:stretch>
            <a:fillRect/>
          </a:stretch>
        </p:blipFill>
        <p:spPr>
          <a:xfrm>
            <a:off x="4676537" y="2833330"/>
            <a:ext cx="2638663" cy="888682"/>
          </a:xfrm>
          <a:prstGeom prst="rect">
            <a:avLst/>
          </a:prstGeom>
        </p:spPr>
      </p:pic>
      <p:sp>
        <p:nvSpPr>
          <p:cNvPr id="9" name="Text 5"/>
          <p:cNvSpPr/>
          <p:nvPr/>
        </p:nvSpPr>
        <p:spPr>
          <a:xfrm>
            <a:off x="4898707" y="4055269"/>
            <a:ext cx="2194322" cy="347186"/>
          </a:xfrm>
          <a:prstGeom prst="rect">
            <a:avLst/>
          </a:prstGeom>
          <a:noFill/>
          <a:ln/>
        </p:spPr>
        <p:txBody>
          <a:bodyPr wrap="none" rtlCol="0" anchor="t"/>
          <a:lstStyle/>
          <a:p>
            <a:pPr marL="0" indent="0" algn="l">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JUnit</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10" name="Text 6"/>
          <p:cNvSpPr/>
          <p:nvPr/>
        </p:nvSpPr>
        <p:spPr>
          <a:xfrm>
            <a:off x="4898707" y="4535686"/>
            <a:ext cx="2194322" cy="1777008"/>
          </a:xfrm>
          <a:prstGeom prst="rect">
            <a:avLst/>
          </a:prstGeom>
          <a:noFill/>
          <a:ln/>
        </p:spPr>
        <p:txBody>
          <a:bodyPr wrap="square" rtlCol="0" anchor="t"/>
          <a:lstStyle/>
          <a:p>
            <a:pPr marL="0" indent="0" algn="l">
              <a:lnSpc>
                <a:spcPts val="2799"/>
              </a:lnSpc>
              <a:buNone/>
            </a:pPr>
            <a:r>
              <a:rPr lang="en-US" dirty="0">
                <a:solidFill>
                  <a:srgbClr val="2C3249"/>
                </a:solidFill>
                <a:latin typeface="+mj-lt"/>
                <a:ea typeface="Martel Sans" pitchFamily="34" charset="-122"/>
                <a:cs typeface="Martel Sans" pitchFamily="34" charset="-120"/>
              </a:rPr>
              <a:t>Java yazılımlarının birim testlerinin otomatik olarak yapılmasını sağlayan araç.</a:t>
            </a:r>
            <a:endParaRPr lang="en-US" dirty="0">
              <a:latin typeface="+mj-lt"/>
            </a:endParaRPr>
          </a:p>
        </p:txBody>
      </p:sp>
      <p:pic>
        <p:nvPicPr>
          <p:cNvPr id="11" name="Image 2" descr="preencoded.png"/>
          <p:cNvPicPr>
            <a:picLocks noChangeAspect="1"/>
          </p:cNvPicPr>
          <p:nvPr/>
        </p:nvPicPr>
        <p:blipFill>
          <a:blip r:embed="rId5"/>
          <a:stretch>
            <a:fillRect/>
          </a:stretch>
        </p:blipFill>
        <p:spPr>
          <a:xfrm>
            <a:off x="7315200" y="2833330"/>
            <a:ext cx="2638544" cy="888682"/>
          </a:xfrm>
          <a:prstGeom prst="rect">
            <a:avLst/>
          </a:prstGeom>
        </p:spPr>
      </p:pic>
      <p:sp>
        <p:nvSpPr>
          <p:cNvPr id="12" name="Text 7"/>
          <p:cNvSpPr/>
          <p:nvPr/>
        </p:nvSpPr>
        <p:spPr>
          <a:xfrm>
            <a:off x="7537371" y="4055269"/>
            <a:ext cx="2194203" cy="347186"/>
          </a:xfrm>
          <a:prstGeom prst="rect">
            <a:avLst/>
          </a:prstGeom>
          <a:noFill/>
          <a:ln/>
        </p:spPr>
        <p:txBody>
          <a:bodyPr wrap="none" rtlCol="0" anchor="t"/>
          <a:lstStyle/>
          <a:p>
            <a:pPr marL="0" indent="0" algn="l">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Appium</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13" name="Text 8"/>
          <p:cNvSpPr/>
          <p:nvPr/>
        </p:nvSpPr>
        <p:spPr>
          <a:xfrm>
            <a:off x="7537371" y="4535686"/>
            <a:ext cx="2194203" cy="1777008"/>
          </a:xfrm>
          <a:prstGeom prst="rect">
            <a:avLst/>
          </a:prstGeom>
          <a:noFill/>
          <a:ln/>
        </p:spPr>
        <p:txBody>
          <a:bodyPr wrap="square" rtlCol="0" anchor="t"/>
          <a:lstStyle/>
          <a:p>
            <a:pPr marL="0" indent="0" algn="l">
              <a:lnSpc>
                <a:spcPts val="2799"/>
              </a:lnSpc>
              <a:buNone/>
            </a:pPr>
            <a:r>
              <a:rPr lang="en-US" dirty="0">
                <a:solidFill>
                  <a:srgbClr val="2C3249"/>
                </a:solidFill>
                <a:latin typeface="+mj-lt"/>
                <a:ea typeface="Martel Sans" pitchFamily="34" charset="-122"/>
                <a:cs typeface="Martel Sans" pitchFamily="34" charset="-120"/>
              </a:rPr>
              <a:t>Mobil uygulamaların otomatik test edilmesini sağlayan açık kaynaklı bir platform.</a:t>
            </a:r>
            <a:endParaRPr lang="en-US" dirty="0">
              <a:latin typeface="+mj-lt"/>
            </a:endParaRPr>
          </a:p>
        </p:txBody>
      </p:sp>
      <p:pic>
        <p:nvPicPr>
          <p:cNvPr id="14" name="Image 3" descr="preencoded.png"/>
          <p:cNvPicPr>
            <a:picLocks noChangeAspect="1"/>
          </p:cNvPicPr>
          <p:nvPr/>
        </p:nvPicPr>
        <p:blipFill>
          <a:blip r:embed="rId6"/>
          <a:stretch>
            <a:fillRect/>
          </a:stretch>
        </p:blipFill>
        <p:spPr>
          <a:xfrm>
            <a:off x="9953744" y="2833330"/>
            <a:ext cx="2638663" cy="888682"/>
          </a:xfrm>
          <a:prstGeom prst="rect">
            <a:avLst/>
          </a:prstGeom>
        </p:spPr>
      </p:pic>
      <p:sp>
        <p:nvSpPr>
          <p:cNvPr id="15" name="Text 9"/>
          <p:cNvSpPr/>
          <p:nvPr/>
        </p:nvSpPr>
        <p:spPr>
          <a:xfrm>
            <a:off x="10175915" y="4055269"/>
            <a:ext cx="2194322" cy="347186"/>
          </a:xfrm>
          <a:prstGeom prst="rect">
            <a:avLst/>
          </a:prstGeom>
          <a:noFill/>
          <a:ln/>
        </p:spPr>
        <p:txBody>
          <a:bodyPr wrap="none" rtlCol="0" anchor="t"/>
          <a:lstStyle/>
          <a:p>
            <a:pPr marL="0" indent="0" algn="l">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latin typeface="Kanit" pitchFamily="34" charset="0"/>
                <a:ea typeface="Kanit" pitchFamily="34" charset="-122"/>
                <a:cs typeface="Kanit" pitchFamily="34" charset="-120"/>
              </a:rPr>
              <a:t>Jenkins</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16" name="Text 10"/>
          <p:cNvSpPr/>
          <p:nvPr/>
        </p:nvSpPr>
        <p:spPr>
          <a:xfrm>
            <a:off x="10175915" y="4535686"/>
            <a:ext cx="2194322" cy="1777008"/>
          </a:xfrm>
          <a:prstGeom prst="rect">
            <a:avLst/>
          </a:prstGeom>
          <a:noFill/>
          <a:ln/>
        </p:spPr>
        <p:txBody>
          <a:bodyPr wrap="square" rtlCol="0" anchor="t"/>
          <a:lstStyle/>
          <a:p>
            <a:pPr marL="0" indent="0" algn="l">
              <a:lnSpc>
                <a:spcPts val="2799"/>
              </a:lnSpc>
              <a:buNone/>
            </a:pPr>
            <a:r>
              <a:rPr lang="en-US" dirty="0">
                <a:solidFill>
                  <a:srgbClr val="2C3249"/>
                </a:solidFill>
                <a:latin typeface="+mj-lt"/>
                <a:ea typeface="Martel Sans" pitchFamily="34" charset="-122"/>
                <a:cs typeface="Martel Sans" pitchFamily="34" charset="-120"/>
              </a:rPr>
              <a:t>Sürekli entegrasyon ve sürekli dağıtım işlemlerini otomatikleştiren bir araç.</a:t>
            </a:r>
            <a:endParaRPr lang="en-US"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45613" y="769083"/>
            <a:ext cx="10554414" cy="694373"/>
          </a:xfrm>
          <a:prstGeom prst="rect">
            <a:avLst/>
          </a:prstGeom>
          <a:noFill/>
          <a:ln/>
        </p:spPr>
        <p:txBody>
          <a:bodyPr wrap="none" rtlCol="0" anchor="t"/>
          <a:lstStyle/>
          <a:p>
            <a:pPr marL="0" indent="0" algn="ctr">
              <a:lnSpc>
                <a:spcPts val="5468"/>
              </a:lnSpc>
              <a:buNone/>
            </a:pPr>
            <a:r>
              <a:rPr lang="en-US" sz="4374" b="1" dirty="0">
                <a:solidFill>
                  <a:schemeClr val="accent6">
                    <a:lumMod val="60000"/>
                    <a:lumOff val="40000"/>
                  </a:schemeClr>
                </a:solidFill>
                <a:effectLst>
                  <a:outerShdw blurRad="38100" dist="38100" dir="2700000" algn="tl">
                    <a:srgbClr val="000000">
                      <a:alpha val="43137"/>
                    </a:srgbClr>
                  </a:outerShdw>
                </a:effectLst>
                <a:ea typeface="Kanit" pitchFamily="34" charset="-122"/>
                <a:cs typeface="Kanit" pitchFamily="34" charset="-120"/>
              </a:rPr>
              <a:t>Kritik Test Senaryoları</a:t>
            </a:r>
            <a:endParaRPr lang="en-US" sz="4374" b="1" dirty="0">
              <a:solidFill>
                <a:schemeClr val="accent6">
                  <a:lumMod val="60000"/>
                  <a:lumOff val="40000"/>
                </a:schemeClr>
              </a:solidFill>
              <a:effectLst>
                <a:outerShdw blurRad="38100" dist="38100" dir="2700000" algn="tl">
                  <a:srgbClr val="000000">
                    <a:alpha val="43137"/>
                  </a:srgbClr>
                </a:outerShdw>
              </a:effectLst>
            </a:endParaRPr>
          </a:p>
        </p:txBody>
      </p:sp>
      <p:sp>
        <p:nvSpPr>
          <p:cNvPr id="5" name="Shape 3"/>
          <p:cNvSpPr/>
          <p:nvPr/>
        </p:nvSpPr>
        <p:spPr>
          <a:xfrm>
            <a:off x="2037993" y="2336125"/>
            <a:ext cx="10554414" cy="4696063"/>
          </a:xfrm>
          <a:prstGeom prst="roundRect">
            <a:avLst>
              <a:gd name="adj" fmla="val 2129"/>
            </a:avLst>
          </a:prstGeom>
          <a:noFill/>
          <a:ln w="7620">
            <a:solidFill>
              <a:srgbClr val="000000">
                <a:alpha val="8000"/>
              </a:srgbClr>
            </a:solidFill>
            <a:prstDash val="solid"/>
          </a:ln>
        </p:spPr>
      </p:sp>
      <p:sp>
        <p:nvSpPr>
          <p:cNvPr id="6" name="Shape 4"/>
          <p:cNvSpPr/>
          <p:nvPr/>
        </p:nvSpPr>
        <p:spPr>
          <a:xfrm>
            <a:off x="2045613" y="2343745"/>
            <a:ext cx="10539174" cy="1347907"/>
          </a:xfrm>
          <a:prstGeom prst="rect">
            <a:avLst/>
          </a:prstGeom>
          <a:solidFill>
            <a:srgbClr val="FFFFFF">
              <a:alpha val="4000"/>
            </a:srgbClr>
          </a:solidFill>
          <a:ln/>
        </p:spPr>
      </p:sp>
      <p:sp>
        <p:nvSpPr>
          <p:cNvPr id="7" name="Text 5"/>
          <p:cNvSpPr/>
          <p:nvPr/>
        </p:nvSpPr>
        <p:spPr>
          <a:xfrm>
            <a:off x="2267783" y="2484596"/>
            <a:ext cx="4821436" cy="355402"/>
          </a:xfrm>
          <a:prstGeom prst="rect">
            <a:avLst/>
          </a:prstGeom>
          <a:noFill/>
          <a:ln/>
        </p:spPr>
        <p:txBody>
          <a:bodyPr wrap="none" rtlCol="0" anchor="t"/>
          <a:lstStyle/>
          <a:p>
            <a:pPr marL="0" indent="0">
              <a:lnSpc>
                <a:spcPts val="2799"/>
              </a:lnSpc>
              <a:buNone/>
            </a:pPr>
            <a:r>
              <a:rPr lang="en-US" sz="1750" b="1" dirty="0">
                <a:solidFill>
                  <a:schemeClr val="accent6">
                    <a:lumMod val="60000"/>
                    <a:lumOff val="40000"/>
                  </a:schemeClr>
                </a:solidFill>
                <a:effectLst>
                  <a:outerShdw blurRad="38100" dist="38100" dir="2700000" algn="tl">
                    <a:srgbClr val="000000">
                      <a:alpha val="43137"/>
                    </a:srgbClr>
                  </a:outerShdw>
                </a:effectLst>
                <a:latin typeface="Martel Sans" pitchFamily="34" charset="0"/>
                <a:ea typeface="Martel Sans" pitchFamily="34" charset="-122"/>
                <a:cs typeface="Martel Sans" pitchFamily="34" charset="-120"/>
              </a:rPr>
              <a:t>Kullanıcı Girişi</a:t>
            </a:r>
            <a:endParaRPr lang="en-US" sz="1750" b="1" dirty="0">
              <a:solidFill>
                <a:schemeClr val="accent6">
                  <a:lumMod val="60000"/>
                  <a:lumOff val="40000"/>
                </a:schemeClr>
              </a:solidFill>
              <a:effectLst>
                <a:outerShdw blurRad="38100" dist="38100" dir="2700000" algn="tl">
                  <a:srgbClr val="000000">
                    <a:alpha val="43137"/>
                  </a:srgbClr>
                </a:outerShdw>
              </a:effectLst>
            </a:endParaRPr>
          </a:p>
        </p:txBody>
      </p:sp>
      <p:sp>
        <p:nvSpPr>
          <p:cNvPr id="8" name="Text 6"/>
          <p:cNvSpPr/>
          <p:nvPr/>
        </p:nvSpPr>
        <p:spPr>
          <a:xfrm>
            <a:off x="7541181" y="2484596"/>
            <a:ext cx="4821436" cy="1066205"/>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Kullanıcıların başarılı bir şekilde giriş yapabilmesi ve yetkilendirme işlemlerinin doğru çalışması.</a:t>
            </a:r>
            <a:endParaRPr lang="en-US" sz="1750" dirty="0"/>
          </a:p>
        </p:txBody>
      </p:sp>
      <p:sp>
        <p:nvSpPr>
          <p:cNvPr id="9" name="Shape 7"/>
          <p:cNvSpPr/>
          <p:nvPr/>
        </p:nvSpPr>
        <p:spPr>
          <a:xfrm>
            <a:off x="2045613" y="3691652"/>
            <a:ext cx="10539174" cy="992505"/>
          </a:xfrm>
          <a:prstGeom prst="rect">
            <a:avLst/>
          </a:prstGeom>
          <a:solidFill>
            <a:srgbClr val="000000">
              <a:alpha val="4000"/>
            </a:srgbClr>
          </a:solidFill>
          <a:ln/>
        </p:spPr>
      </p:sp>
      <p:sp>
        <p:nvSpPr>
          <p:cNvPr id="10" name="Text 8"/>
          <p:cNvSpPr/>
          <p:nvPr/>
        </p:nvSpPr>
        <p:spPr>
          <a:xfrm>
            <a:off x="2267783" y="3832503"/>
            <a:ext cx="4821436" cy="355402"/>
          </a:xfrm>
          <a:prstGeom prst="rect">
            <a:avLst/>
          </a:prstGeom>
          <a:noFill/>
          <a:ln/>
        </p:spPr>
        <p:txBody>
          <a:bodyPr wrap="none" rtlCol="0" anchor="t"/>
          <a:lstStyle/>
          <a:p>
            <a:pPr marL="0" indent="0">
              <a:lnSpc>
                <a:spcPts val="2799"/>
              </a:lnSpc>
              <a:buNone/>
            </a:pPr>
            <a:r>
              <a:rPr lang="en-US" sz="1750" b="1" dirty="0">
                <a:solidFill>
                  <a:schemeClr val="accent6">
                    <a:lumMod val="60000"/>
                    <a:lumOff val="40000"/>
                  </a:schemeClr>
                </a:solidFill>
                <a:effectLst>
                  <a:outerShdw blurRad="38100" dist="38100" dir="2700000" algn="tl">
                    <a:srgbClr val="000000">
                      <a:alpha val="43137"/>
                    </a:srgbClr>
                  </a:outerShdw>
                </a:effectLst>
                <a:latin typeface="Martel Sans" pitchFamily="34" charset="0"/>
                <a:ea typeface="Martel Sans" pitchFamily="34" charset="-122"/>
                <a:cs typeface="Martel Sans" pitchFamily="34" charset="-120"/>
              </a:rPr>
              <a:t>Ödeme İşlemleri</a:t>
            </a:r>
            <a:endParaRPr lang="en-US" sz="1750" b="1" dirty="0">
              <a:solidFill>
                <a:schemeClr val="accent6">
                  <a:lumMod val="60000"/>
                  <a:lumOff val="40000"/>
                </a:schemeClr>
              </a:solidFill>
              <a:effectLst>
                <a:outerShdw blurRad="38100" dist="38100" dir="2700000" algn="tl">
                  <a:srgbClr val="000000">
                    <a:alpha val="43137"/>
                  </a:srgbClr>
                </a:outerShdw>
              </a:effectLst>
            </a:endParaRPr>
          </a:p>
        </p:txBody>
      </p:sp>
      <p:sp>
        <p:nvSpPr>
          <p:cNvPr id="11" name="Text 9"/>
          <p:cNvSpPr/>
          <p:nvPr/>
        </p:nvSpPr>
        <p:spPr>
          <a:xfrm>
            <a:off x="7541181" y="3832503"/>
            <a:ext cx="4821436" cy="710803"/>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Müşterilerin ödeme işlemlerini güvenli ve sorunsuz bir şekilde gerçekleştirebilmesi.</a:t>
            </a:r>
            <a:endParaRPr lang="en-US" sz="1750" dirty="0"/>
          </a:p>
        </p:txBody>
      </p:sp>
      <p:sp>
        <p:nvSpPr>
          <p:cNvPr id="12" name="Shape 10"/>
          <p:cNvSpPr/>
          <p:nvPr/>
        </p:nvSpPr>
        <p:spPr>
          <a:xfrm>
            <a:off x="2045613" y="4684157"/>
            <a:ext cx="10539174" cy="1347907"/>
          </a:xfrm>
          <a:prstGeom prst="rect">
            <a:avLst/>
          </a:prstGeom>
          <a:solidFill>
            <a:srgbClr val="FFFFFF">
              <a:alpha val="4000"/>
            </a:srgbClr>
          </a:solidFill>
          <a:ln/>
        </p:spPr>
      </p:sp>
      <p:sp>
        <p:nvSpPr>
          <p:cNvPr id="13" name="Text 11"/>
          <p:cNvSpPr/>
          <p:nvPr/>
        </p:nvSpPr>
        <p:spPr>
          <a:xfrm>
            <a:off x="2267783" y="4825008"/>
            <a:ext cx="4821436" cy="355402"/>
          </a:xfrm>
          <a:prstGeom prst="rect">
            <a:avLst/>
          </a:prstGeom>
          <a:noFill/>
          <a:ln/>
        </p:spPr>
        <p:txBody>
          <a:bodyPr wrap="none" rtlCol="0" anchor="t"/>
          <a:lstStyle/>
          <a:p>
            <a:pPr marL="0" indent="0">
              <a:lnSpc>
                <a:spcPts val="2799"/>
              </a:lnSpc>
              <a:buNone/>
            </a:pPr>
            <a:r>
              <a:rPr lang="en-US" sz="1750" b="1" dirty="0">
                <a:solidFill>
                  <a:schemeClr val="accent6">
                    <a:lumMod val="60000"/>
                    <a:lumOff val="40000"/>
                  </a:schemeClr>
                </a:solidFill>
                <a:effectLst>
                  <a:outerShdw blurRad="38100" dist="38100" dir="2700000" algn="tl">
                    <a:srgbClr val="000000">
                      <a:alpha val="43137"/>
                    </a:srgbClr>
                  </a:outerShdw>
                </a:effectLst>
                <a:latin typeface="Martel Sans" pitchFamily="34" charset="0"/>
                <a:ea typeface="Martel Sans" pitchFamily="34" charset="-122"/>
                <a:cs typeface="Martel Sans" pitchFamily="34" charset="-120"/>
              </a:rPr>
              <a:t>Arama İşlevi</a:t>
            </a:r>
            <a:endParaRPr lang="en-US" sz="1750" b="1" dirty="0">
              <a:solidFill>
                <a:schemeClr val="accent6">
                  <a:lumMod val="60000"/>
                  <a:lumOff val="40000"/>
                </a:schemeClr>
              </a:solidFill>
              <a:effectLst>
                <a:outerShdw blurRad="38100" dist="38100" dir="2700000" algn="tl">
                  <a:srgbClr val="000000">
                    <a:alpha val="43137"/>
                  </a:srgbClr>
                </a:outerShdw>
              </a:effectLst>
            </a:endParaRPr>
          </a:p>
        </p:txBody>
      </p:sp>
      <p:sp>
        <p:nvSpPr>
          <p:cNvPr id="14" name="Text 12"/>
          <p:cNvSpPr/>
          <p:nvPr/>
        </p:nvSpPr>
        <p:spPr>
          <a:xfrm>
            <a:off x="7541181" y="4825008"/>
            <a:ext cx="4821436" cy="1066205"/>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Kullanıcıların istedikleri ürünleri kolayca bulabilmesi ve arama sonuçlarının doğru olması.</a:t>
            </a:r>
            <a:endParaRPr lang="en-US" sz="1750" dirty="0"/>
          </a:p>
        </p:txBody>
      </p:sp>
      <p:sp>
        <p:nvSpPr>
          <p:cNvPr id="15" name="Shape 13"/>
          <p:cNvSpPr/>
          <p:nvPr/>
        </p:nvSpPr>
        <p:spPr>
          <a:xfrm>
            <a:off x="2045613" y="6032063"/>
            <a:ext cx="10539174" cy="992505"/>
          </a:xfrm>
          <a:prstGeom prst="rect">
            <a:avLst/>
          </a:prstGeom>
          <a:solidFill>
            <a:srgbClr val="000000">
              <a:alpha val="4000"/>
            </a:srgbClr>
          </a:solidFill>
          <a:ln/>
        </p:spPr>
      </p:sp>
      <p:sp>
        <p:nvSpPr>
          <p:cNvPr id="16" name="Text 14"/>
          <p:cNvSpPr/>
          <p:nvPr/>
        </p:nvSpPr>
        <p:spPr>
          <a:xfrm>
            <a:off x="2267783" y="6172914"/>
            <a:ext cx="4821436" cy="355402"/>
          </a:xfrm>
          <a:prstGeom prst="rect">
            <a:avLst/>
          </a:prstGeom>
          <a:noFill/>
          <a:ln/>
        </p:spPr>
        <p:txBody>
          <a:bodyPr wrap="none" rtlCol="0" anchor="t"/>
          <a:lstStyle/>
          <a:p>
            <a:pPr marL="0" indent="0">
              <a:lnSpc>
                <a:spcPts val="2799"/>
              </a:lnSpc>
              <a:buNone/>
            </a:pPr>
            <a:r>
              <a:rPr lang="en-US" sz="1750" b="1" dirty="0">
                <a:solidFill>
                  <a:schemeClr val="accent6">
                    <a:lumMod val="60000"/>
                    <a:lumOff val="40000"/>
                  </a:schemeClr>
                </a:solidFill>
                <a:effectLst>
                  <a:outerShdw blurRad="38100" dist="38100" dir="2700000" algn="tl">
                    <a:srgbClr val="000000">
                      <a:alpha val="43137"/>
                    </a:srgbClr>
                  </a:outerShdw>
                </a:effectLst>
                <a:latin typeface="Martel Sans" pitchFamily="34" charset="0"/>
                <a:ea typeface="Martel Sans" pitchFamily="34" charset="-122"/>
                <a:cs typeface="Martel Sans" pitchFamily="34" charset="-120"/>
              </a:rPr>
              <a:t>Sipariş İşlemleri</a:t>
            </a:r>
            <a:endParaRPr lang="en-US" sz="1750" b="1" dirty="0">
              <a:solidFill>
                <a:schemeClr val="accent6">
                  <a:lumMod val="60000"/>
                  <a:lumOff val="40000"/>
                </a:schemeClr>
              </a:solidFill>
              <a:effectLst>
                <a:outerShdw blurRad="38100" dist="38100" dir="2700000" algn="tl">
                  <a:srgbClr val="000000">
                    <a:alpha val="43137"/>
                  </a:srgbClr>
                </a:outerShdw>
              </a:effectLst>
            </a:endParaRPr>
          </a:p>
        </p:txBody>
      </p:sp>
      <p:sp>
        <p:nvSpPr>
          <p:cNvPr id="17" name="Text 15"/>
          <p:cNvSpPr/>
          <p:nvPr/>
        </p:nvSpPr>
        <p:spPr>
          <a:xfrm>
            <a:off x="7541181" y="6172914"/>
            <a:ext cx="4821436" cy="710803"/>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Müşterilerin siparişlerini sorunsuz bir şekilde verebilmesi ve takip edebilmesi.</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220025" y="1272063"/>
            <a:ext cx="10204160" cy="694373"/>
          </a:xfrm>
          <a:prstGeom prst="rect">
            <a:avLst/>
          </a:prstGeom>
          <a:noFill/>
          <a:ln/>
        </p:spPr>
        <p:txBody>
          <a:bodyPr wrap="none" rtlCol="0" anchor="t"/>
          <a:lstStyle/>
          <a:p>
            <a:pPr marL="0" indent="0" algn="ctr">
              <a:lnSpc>
                <a:spcPts val="5468"/>
              </a:lnSpc>
              <a:buNone/>
            </a:pPr>
            <a:r>
              <a:rPr lang="en-US" sz="4374" b="1" dirty="0">
                <a:solidFill>
                  <a:schemeClr val="accent6">
                    <a:lumMod val="60000"/>
                    <a:lumOff val="40000"/>
                  </a:schemeClr>
                </a:solidFill>
                <a:effectLst>
                  <a:outerShdw blurRad="38100" dist="38100" dir="2700000" algn="tl">
                    <a:srgbClr val="000000">
                      <a:alpha val="43137"/>
                    </a:srgbClr>
                  </a:outerShdw>
                </a:effectLst>
                <a:ea typeface="Kanit" pitchFamily="34" charset="-122"/>
                <a:cs typeface="Kanit" pitchFamily="34" charset="-120"/>
              </a:rPr>
              <a:t>Yazılım Test Ekipleri</a:t>
            </a:r>
            <a:endParaRPr lang="en-US" sz="4374" b="1" dirty="0">
              <a:solidFill>
                <a:schemeClr val="accent6">
                  <a:lumMod val="60000"/>
                  <a:lumOff val="40000"/>
                </a:schemeClr>
              </a:solidFill>
              <a:effectLst>
                <a:outerShdw blurRad="38100" dist="38100" dir="2700000" algn="tl">
                  <a:srgbClr val="000000">
                    <a:alpha val="43137"/>
                  </a:srgbClr>
                </a:outerShdw>
              </a:effectLst>
            </a:endParaRPr>
          </a:p>
        </p:txBody>
      </p:sp>
      <p:sp>
        <p:nvSpPr>
          <p:cNvPr id="5" name="Text 3"/>
          <p:cNvSpPr/>
          <p:nvPr/>
        </p:nvSpPr>
        <p:spPr>
          <a:xfrm>
            <a:off x="2037993" y="3298274"/>
            <a:ext cx="2777490" cy="347186"/>
          </a:xfrm>
          <a:prstGeom prst="rect">
            <a:avLst/>
          </a:prstGeom>
          <a:noFill/>
          <a:ln/>
        </p:spPr>
        <p:txBody>
          <a:bodyPr wrap="none" rtlCol="0" anchor="t"/>
          <a:lstStyle/>
          <a:p>
            <a:pPr marL="0" indent="0">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ea typeface="Kanit" pitchFamily="34" charset="-122"/>
                <a:cs typeface="Kanit" pitchFamily="34" charset="-120"/>
              </a:rPr>
              <a:t>Test Analisti</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6" name="Text 4"/>
          <p:cNvSpPr/>
          <p:nvPr/>
        </p:nvSpPr>
        <p:spPr>
          <a:xfrm>
            <a:off x="2037993" y="4213622"/>
            <a:ext cx="3156347"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Yazılımın gereksinimleri doğrultusunda test senaryolarını oluşturan ve test sürecini planlayan kişidir.</a:t>
            </a:r>
            <a:endParaRPr lang="en-US" sz="1750" dirty="0"/>
          </a:p>
        </p:txBody>
      </p:sp>
      <p:sp>
        <p:nvSpPr>
          <p:cNvPr id="7" name="Text 5"/>
          <p:cNvSpPr/>
          <p:nvPr/>
        </p:nvSpPr>
        <p:spPr>
          <a:xfrm>
            <a:off x="5743932" y="3298274"/>
            <a:ext cx="3124200" cy="347186"/>
          </a:xfrm>
          <a:prstGeom prst="rect">
            <a:avLst/>
          </a:prstGeom>
          <a:noFill/>
          <a:ln/>
        </p:spPr>
        <p:txBody>
          <a:bodyPr wrap="none" rtlCol="0" anchor="t"/>
          <a:lstStyle/>
          <a:p>
            <a:pPr marL="0" indent="0">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ea typeface="Kanit" pitchFamily="34" charset="-122"/>
                <a:cs typeface="Kanit" pitchFamily="34" charset="-120"/>
              </a:rPr>
              <a:t>Test Otomasyonu Uzmanı</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8" name="Text 6"/>
          <p:cNvSpPr/>
          <p:nvPr/>
        </p:nvSpPr>
        <p:spPr>
          <a:xfrm>
            <a:off x="5743932" y="4213622"/>
            <a:ext cx="3156347"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Yazılımın otomatik test edilmesi için gerekli araçları seçen ve entegrasyonu sağlayan kişidir.</a:t>
            </a:r>
            <a:endParaRPr lang="en-US" sz="1750" dirty="0"/>
          </a:p>
        </p:txBody>
      </p:sp>
      <p:sp>
        <p:nvSpPr>
          <p:cNvPr id="9" name="Text 7"/>
          <p:cNvSpPr/>
          <p:nvPr/>
        </p:nvSpPr>
        <p:spPr>
          <a:xfrm>
            <a:off x="9449872" y="3298274"/>
            <a:ext cx="2777490" cy="347186"/>
          </a:xfrm>
          <a:prstGeom prst="rect">
            <a:avLst/>
          </a:prstGeom>
          <a:noFill/>
          <a:ln/>
        </p:spPr>
        <p:txBody>
          <a:bodyPr wrap="none" rtlCol="0" anchor="t"/>
          <a:lstStyle/>
          <a:p>
            <a:pPr marL="0" indent="0">
              <a:lnSpc>
                <a:spcPts val="2734"/>
              </a:lnSpc>
              <a:buNone/>
            </a:pPr>
            <a:r>
              <a:rPr lang="en-US" sz="2187" b="1" dirty="0">
                <a:solidFill>
                  <a:schemeClr val="accent6">
                    <a:lumMod val="60000"/>
                    <a:lumOff val="40000"/>
                  </a:schemeClr>
                </a:solidFill>
                <a:effectLst>
                  <a:outerShdw blurRad="38100" dist="38100" dir="2700000" algn="tl">
                    <a:srgbClr val="000000">
                      <a:alpha val="43137"/>
                    </a:srgbClr>
                  </a:outerShdw>
                </a:effectLst>
                <a:ea typeface="Kanit" pitchFamily="34" charset="-122"/>
                <a:cs typeface="Kanit" pitchFamily="34" charset="-120"/>
              </a:rPr>
              <a:t>Yazılım Test Mühendisi</a:t>
            </a:r>
            <a:endParaRPr lang="en-US" sz="2187" b="1" dirty="0">
              <a:solidFill>
                <a:schemeClr val="accent6">
                  <a:lumMod val="60000"/>
                  <a:lumOff val="40000"/>
                </a:schemeClr>
              </a:solidFill>
              <a:effectLst>
                <a:outerShdw blurRad="38100" dist="38100" dir="2700000" algn="tl">
                  <a:srgbClr val="000000">
                    <a:alpha val="43137"/>
                  </a:srgbClr>
                </a:outerShdw>
              </a:effectLst>
            </a:endParaRPr>
          </a:p>
        </p:txBody>
      </p:sp>
      <p:sp>
        <p:nvSpPr>
          <p:cNvPr id="10" name="Text 8"/>
          <p:cNvSpPr/>
          <p:nvPr/>
        </p:nvSpPr>
        <p:spPr>
          <a:xfrm>
            <a:off x="9449872" y="4213622"/>
            <a:ext cx="3156347"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Yazılımın manuel ve otomatik testlerini uygulayan, hataları tespit eden ve raporlayan kişidir.</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642</Words>
  <Application>Microsoft Office PowerPoint</Application>
  <PresentationFormat>Özel</PresentationFormat>
  <Paragraphs>100</Paragraphs>
  <Slides>11</Slides>
  <Notes>10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11</vt:i4>
      </vt:variant>
    </vt:vector>
  </HeadingPairs>
  <TitlesOfParts>
    <vt:vector size="20" baseType="lpstr">
      <vt:lpstr>Arial</vt:lpstr>
      <vt:lpstr>Calibri</vt:lpstr>
      <vt:lpstr>Calibri Light</vt:lpstr>
      <vt:lpstr>Ink Free</vt:lpstr>
      <vt:lpstr>Kanit</vt:lpstr>
      <vt:lpstr>Lucida Calligraphy</vt:lpstr>
      <vt:lpstr>Martel Sans</vt:lpstr>
      <vt:lpstr>Open Sans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YYurtaY</dc:title>
  <dc:subject>PptxGenJS Presentation</dc:subject>
  <dc:creator>YYurtaY2024</dc:creator>
  <cp:keywords>YYurtaY</cp:keywords>
  <cp:lastModifiedBy>Köylü</cp:lastModifiedBy>
  <cp:revision>4</cp:revision>
  <dcterms:created xsi:type="dcterms:W3CDTF">2024-04-07T08:18:38Z</dcterms:created>
  <dcterms:modified xsi:type="dcterms:W3CDTF">2024-04-15T09:40:41Z</dcterms:modified>
</cp:coreProperties>
</file>