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E95"/>
    <a:srgbClr val="0000CC"/>
    <a:srgbClr val="33CC33"/>
    <a:srgbClr val="FF3300"/>
    <a:srgbClr val="009900"/>
    <a:srgbClr val="F8F8F8"/>
    <a:srgbClr val="000000"/>
    <a:srgbClr val="6600CC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D185-68BF-4C1C-9C57-9D4FD5C593A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3F21-C883-4BAA-8EFB-3346F3B6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7.png"/><Relationship Id="rId7" Type="http://schemas.openxmlformats.org/officeDocument/2006/relationships/image" Target="../media/image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9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50.png"/><Relationship Id="rId5" Type="http://schemas.openxmlformats.org/officeDocument/2006/relationships/image" Target="../media/image64.png"/><Relationship Id="rId10" Type="http://schemas.openxmlformats.org/officeDocument/2006/relationships/image" Target="../media/image4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3600"/>
            <a:ext cx="6400800" cy="749300"/>
          </a:xfrm>
        </p:spPr>
        <p:txBody>
          <a:bodyPr/>
          <a:lstStyle/>
          <a:p>
            <a:r>
              <a:rPr lang="en-US" dirty="0"/>
              <a:t>Transform and Conquer</a:t>
            </a:r>
            <a:r>
              <a:rPr lang="tr-TR" dirty="0"/>
              <a:t>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0362"/>
          </a:xfrm>
        </p:spPr>
        <p:txBody>
          <a:bodyPr/>
          <a:lstStyle/>
          <a:p>
            <a:r>
              <a:rPr lang="tr-TR" dirty="0"/>
              <a:t>Dönüştür ve Yönet Algoritma Tasarım Tekniği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11" y="1063003"/>
            <a:ext cx="3770653" cy="342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9" y="1685925"/>
            <a:ext cx="6200775" cy="91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29413" y="211557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b:n’in ikili gösterimindeki bit sayısı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01" y="2880373"/>
            <a:ext cx="3814763" cy="3571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341" y="3278981"/>
            <a:ext cx="3693319" cy="3000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90" y="3916217"/>
            <a:ext cx="3907631" cy="15930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71" y="4561284"/>
            <a:ext cx="1357313" cy="3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1020128"/>
            <a:ext cx="6079331" cy="2228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09" y="3116818"/>
            <a:ext cx="4529138" cy="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67991"/>
            <a:ext cx="6257925" cy="30932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7" y="3064669"/>
            <a:ext cx="6065044" cy="4714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442698"/>
            <a:ext cx="3207544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7025" y="924491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Univers-Bold"/>
              </a:rPr>
              <a:t>Binary</a:t>
            </a:r>
            <a:r>
              <a:rPr lang="tr-TR" b="1" dirty="0">
                <a:latin typeface="Univers-Bold"/>
              </a:rPr>
              <a:t> </a:t>
            </a:r>
            <a:r>
              <a:rPr lang="tr-TR" b="1" dirty="0" err="1">
                <a:latin typeface="Univers-Bold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3" y="1324362"/>
            <a:ext cx="2104823" cy="380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04" y="1731645"/>
            <a:ext cx="3263992" cy="3129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12" y="2167503"/>
            <a:ext cx="3650873" cy="412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70" y="2518976"/>
            <a:ext cx="3999371" cy="5242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889" y="3327559"/>
            <a:ext cx="5188416" cy="13858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272" y="4886325"/>
            <a:ext cx="6660437" cy="977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20" y="660172"/>
            <a:ext cx="2950369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7" y="304800"/>
            <a:ext cx="4751039" cy="24424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6" y="1866662"/>
            <a:ext cx="3885422" cy="4393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17" y="1110139"/>
            <a:ext cx="753341" cy="857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24" y="1265516"/>
            <a:ext cx="2116335" cy="423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79" y="2908935"/>
            <a:ext cx="5039534" cy="74295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05790" y="39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Algoritma tek döngüsünün her tekrarında bir veya iki çarpma yaptığından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70" y="4167663"/>
            <a:ext cx="2854867" cy="46474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5790" y="4830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M(n):          hesabındaki çarpma sayısı, b ise bit dizisinin uzunluğudur.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17" y="4830089"/>
            <a:ext cx="279218" cy="24279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16" y="5770092"/>
            <a:ext cx="2298014" cy="44588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5142911" y="4814787"/>
            <a:ext cx="380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nedenle, bu algoritma her zaman n - 1 çarpımları gerektiren kaba kuvvet üssünden daha iyi bir verimlilik sınıfındadır.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2891790" y="5751224"/>
            <a:ext cx="172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Verimlilik logaritmiktir.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847230" y="6338540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b:n’in ikili gösteriminin bir uzunluğudur.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4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20504" y="11771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>
                <a:latin typeface="TimesTen-BoldItalic"/>
              </a:rPr>
              <a:t>Right-</a:t>
            </a:r>
            <a:r>
              <a:rPr lang="tr-TR" b="1" i="1" dirty="0" err="1">
                <a:latin typeface="TimesTen-BoldItalic"/>
              </a:rPr>
              <a:t>to</a:t>
            </a:r>
            <a:r>
              <a:rPr lang="tr-TR" b="1" i="1" dirty="0">
                <a:latin typeface="TimesTen-BoldItalic"/>
              </a:rPr>
              <a:t>-</a:t>
            </a:r>
            <a:r>
              <a:rPr lang="tr-TR" b="1" i="1" dirty="0" err="1">
                <a:latin typeface="TimesTen-BoldItalic"/>
              </a:rPr>
              <a:t>left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binary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41"/>
            <a:ext cx="4839327" cy="43576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" y="1704410"/>
            <a:ext cx="2660333" cy="840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8" y="1338649"/>
            <a:ext cx="1839762" cy="5130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44515"/>
            <a:ext cx="3993356" cy="2200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431" y="3021137"/>
            <a:ext cx="3885422" cy="43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52" y="2324933"/>
            <a:ext cx="753341" cy="857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09" y="2537818"/>
            <a:ext cx="2116335" cy="42326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0" y="3552766"/>
            <a:ext cx="5188871" cy="1082279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37199" y="5140554"/>
            <a:ext cx="842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Algoritmanın verimliliği de soldan sağa ikili çarpmanın aynı nedenden ötürü logaritmiktir. </a:t>
            </a:r>
          </a:p>
        </p:txBody>
      </p:sp>
    </p:spTree>
    <p:extLst>
      <p:ext uri="{BB962C8B-B14F-4D97-AF65-F5344CB8AC3E}">
        <p14:creationId xmlns:p14="http://schemas.microsoft.com/office/powerpoint/2010/main" val="137407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6" y="2837498"/>
            <a:ext cx="5329238" cy="4286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384709"/>
            <a:ext cx="1457325" cy="2428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30" y="3410426"/>
            <a:ext cx="364331" cy="228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10427"/>
            <a:ext cx="428625" cy="2071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347" y="3384709"/>
            <a:ext cx="364331" cy="2214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820" y="3770471"/>
            <a:ext cx="2350294" cy="41433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89" y="3746183"/>
            <a:ext cx="1621631" cy="485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3314" y="3715465"/>
            <a:ext cx="1285875" cy="44291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371" y="920874"/>
            <a:ext cx="3885422" cy="4393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431" y="2035299"/>
            <a:ext cx="3885422" cy="43934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9296" y="1300052"/>
            <a:ext cx="753341" cy="8572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2425" y="1517043"/>
            <a:ext cx="2116335" cy="42326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52" y="986664"/>
            <a:ext cx="3461612" cy="1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657975" cy="1247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481262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0" y="21282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60=  111100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0"/>
            <a:ext cx="4751039" cy="2442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1" y="3200400"/>
            <a:ext cx="8351715" cy="9810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410199" y="762000"/>
            <a:ext cx="93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/>
              <a:t>x</a:t>
            </a:r>
            <a:r>
              <a:rPr lang="tr-TR" b="1" i="1" baseline="30000" dirty="0"/>
              <a:t>60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72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Trns</a:t>
            </a:r>
            <a:r>
              <a:rPr lang="en-US" sz="3200" b="1" dirty="0"/>
              <a:t>. &amp; </a:t>
            </a:r>
            <a:r>
              <a:rPr lang="en-US" sz="3200" b="1" dirty="0" err="1"/>
              <a:t>Conq</a:t>
            </a:r>
            <a:r>
              <a:rPr lang="en-US" sz="3200" b="1" dirty="0"/>
              <a:t>.: Problem </a:t>
            </a:r>
            <a:r>
              <a:rPr lang="tr-TR" sz="3200" b="1" dirty="0"/>
              <a:t>İndirgeme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tr-TR" sz="2000" dirty="0"/>
              <a:t>İki pozitif tam sayının en küçük ortak çarpanı</a:t>
            </a:r>
            <a:r>
              <a:rPr lang="en-US" sz="2000" dirty="0"/>
              <a:t> lcm(m, n)</a:t>
            </a:r>
          </a:p>
          <a:p>
            <a:r>
              <a:rPr lang="en-US" sz="2000" dirty="0"/>
              <a:t>m = 24, </a:t>
            </a:r>
            <a:r>
              <a:rPr lang="tr-TR" sz="2000" dirty="0"/>
              <a:t>ve</a:t>
            </a:r>
            <a:r>
              <a:rPr lang="en-US" sz="2000" dirty="0"/>
              <a:t> n = 60</a:t>
            </a:r>
          </a:p>
          <a:p>
            <a:r>
              <a:rPr lang="en-US" sz="2000" dirty="0"/>
              <a:t>24 = 2*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60 = 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*5</a:t>
            </a:r>
          </a:p>
          <a:p>
            <a:r>
              <a:rPr lang="tr-TR" sz="2000" dirty="0"/>
              <a:t>m ve</a:t>
            </a:r>
            <a:r>
              <a:rPr lang="en-US" sz="2000" dirty="0"/>
              <a:t> n</a:t>
            </a:r>
            <a:r>
              <a:rPr lang="tr-TR" sz="2000" dirty="0"/>
              <a:t>’</a:t>
            </a:r>
            <a:r>
              <a:rPr lang="tr-TR" sz="2000" dirty="0" err="1"/>
              <a:t>nin</a:t>
            </a:r>
            <a:r>
              <a:rPr lang="tr-TR" sz="2000" dirty="0"/>
              <a:t> ortak çarpanlarının çarpımını al ve n’de olmayan m’nin çarpanlarını ve m’de olmayan </a:t>
            </a:r>
            <a:r>
              <a:rPr lang="tr-TR" sz="2000" dirty="0" err="1"/>
              <a:t>n’in</a:t>
            </a:r>
            <a:r>
              <a:rPr lang="tr-TR" sz="2000" dirty="0"/>
              <a:t> çarpanlarını al</a:t>
            </a:r>
            <a:endParaRPr lang="en-US" sz="2000" dirty="0"/>
          </a:p>
          <a:p>
            <a:r>
              <a:rPr lang="en-US" sz="2000" dirty="0"/>
              <a:t>lcm(24, 60) = </a:t>
            </a:r>
            <a:r>
              <a:rPr lang="en-US" sz="2000" dirty="0">
                <a:solidFill>
                  <a:srgbClr val="FF0000"/>
                </a:solidFill>
              </a:rPr>
              <a:t>(2*2*3)</a:t>
            </a:r>
            <a:r>
              <a:rPr lang="en-US" sz="2000" dirty="0"/>
              <a:t>*2*5 = 120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1447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2192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1103871"/>
            <a:ext cx="1676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’</a:t>
            </a: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yi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çöz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12607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93792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6809" y="762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indirgeme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762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Alg.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9050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Alg. A</a:t>
            </a:r>
            <a:r>
              <a:rPr lang="tr-TR" dirty="0"/>
              <a:t> ile çözülebilen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602" y="19050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Çözülecek olan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720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İyi bir algoritma mı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751" y="495300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Dikkat:</a:t>
            </a:r>
            <a:r>
              <a:rPr lang="en-US" b="1" dirty="0"/>
              <a:t> 24*60 = (2*2*2*3) * (2*2*3*5) = (2*2*3)</a:t>
            </a:r>
            <a:r>
              <a:rPr lang="en-US" b="1" baseline="30000" dirty="0"/>
              <a:t>2</a:t>
            </a:r>
            <a:r>
              <a:rPr lang="en-US" b="1" dirty="0"/>
              <a:t>*2*5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28956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Öyleyse </a:t>
            </a:r>
            <a:r>
              <a:rPr lang="en-US" b="1" dirty="0">
                <a:solidFill>
                  <a:srgbClr val="0000CC"/>
                </a:solidFill>
              </a:rPr>
              <a:t>m*n = lcm(m, n) * </a:t>
            </a:r>
            <a:r>
              <a:rPr lang="en-US" b="1" dirty="0" err="1">
                <a:solidFill>
                  <a:srgbClr val="0000CC"/>
                </a:solidFill>
              </a:rPr>
              <a:t>gcd</a:t>
            </a:r>
            <a:r>
              <a:rPr lang="en-US" b="1" dirty="0">
                <a:solidFill>
                  <a:srgbClr val="0000CC"/>
                </a:solidFill>
              </a:rPr>
              <a:t>(m,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CC"/>
                    </a:solidFill>
                  </a:rPr>
                  <a:t>lcm(m,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𝐠𝐜𝐝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00CC"/>
                    </a:solidFill>
                  </a:rPr>
                  <a:t> 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blipFill rotWithShape="1">
                <a:blip r:embed="rId2"/>
                <a:stretch>
                  <a:fillRect l="-2283" r="-13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2895600"/>
            <a:ext cx="3516044" cy="221170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76600" y="136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Polinom</a:t>
            </a:r>
            <a:r>
              <a:rPr lang="tr-TR" b="1" dirty="0">
                <a:solidFill>
                  <a:srgbClr val="FF0000"/>
                </a:solidFill>
              </a:rPr>
              <a:t> Hesabı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4055"/>
            <a:ext cx="3467100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039"/>
            <a:ext cx="6180773" cy="760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3400" y="15268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Brute Force ?</a:t>
            </a:r>
          </a:p>
        </p:txBody>
      </p:sp>
    </p:spTree>
    <p:extLst>
      <p:ext uri="{BB962C8B-B14F-4D97-AF65-F5344CB8AC3E}">
        <p14:creationId xmlns:p14="http://schemas.microsoft.com/office/powerpoint/2010/main" val="246922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2880" y="570107"/>
            <a:ext cx="8666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Dikkat edilirse 2.adımda n-1 çarpma n-1 toplama ve adet karşılaştırma ( k=n olduğunda 2.adımdan çıkılıyor ) yapılıyor.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1446" y="2373098"/>
            <a:ext cx="87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 , bu işlem sayısında tam  bir değer değil de bir mertebe söylememiz bizim için yeterlidir. Bu örnek için "işlem sayısı </a:t>
            </a:r>
            <a:r>
              <a:rPr lang="tr-TR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civarındadır".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677" y="1419999"/>
            <a:ext cx="831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hesaplanması için toplam (n-1)+(n-1)+n=3n-2 adet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işlem yapılmaktadır.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5080" y="3423727"/>
            <a:ext cx="527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 “işlem sayısı n in bir sabitle çarpımı kadardır" </a:t>
            </a:r>
          </a:p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diyebiliriz.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017549"/>
            <a:ext cx="2945130" cy="323085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1000" y="49976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Çoğunlukla n in büyümesi durumunda işlem sayısının hızla büyüyüp büyümediği bizi daha çok ilgilendirir.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19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95400" y="459935"/>
            <a:ext cx="644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P(X)=a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+........+ 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+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burada 	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≠0 ve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(i=0,1,......n) sabit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" y="1785223"/>
            <a:ext cx="5107067" cy="288220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97514" y="2009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2.adımda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kontrolünü k=1,2.....n+1 için n+1 kere yapıyoruz 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9590" y="2748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için 1 karşılaştırma,  2 toplama ,1 çarpma ve (3k-2) işlem 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hesabı için yapıyoruz.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60926" y="3700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halde 3k-2+4=3k+2 işlem yapılmaktadır.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339590" y="4152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k=1,2,...n için 5+8+11+.....+3n+2=(3n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+7n)/2 işlem yapılıyor.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62438" y="46674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k=n+1için yapılan karşılaştırmayı da eklersek  ( 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+7n)+1) /2  işlem yapılmaktadır.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97205" y="5351719"/>
            <a:ext cx="83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gibi  algoritmanın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polinomdur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yani 1.5n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+3.5n+0.5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İşlem yükünün hesabında 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terimi daha etkin olacağından Bu algoritmanın karmaşıklığı O(n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olarak ifade edilir.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487058" y="392195"/>
            <a:ext cx="39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Conquer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Horner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Yöntemi)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03" y="1752538"/>
            <a:ext cx="3854053" cy="2038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8" y="1744297"/>
            <a:ext cx="3429715" cy="23101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9180" y="3981269"/>
            <a:ext cx="5437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Adım 2 de her  k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için 1 karşılaştırma, 1çarpma, 2 toplama, 1 çıkarma yapılmaktadır. n için 5n+1 işlem yapılmaktadır.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92892" y="4679275"/>
            <a:ext cx="5020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Önceki algoritma ile karşılaştırırsak, örneğin n=10 için 51 işleme karşı 186 işlem olacaktır.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n'in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büyük değeri için fark çok daha  artacaktır.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40695" y="591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Horner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yönteminin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O(n) olduğu için Brute Force tasarım tekniğine göre daha performans üstünlüğü içeren bir algoritmadır.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" y="1161485"/>
            <a:ext cx="1958156" cy="42442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609" y="1224872"/>
            <a:ext cx="2438451" cy="3558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61" y="1173273"/>
            <a:ext cx="2381885" cy="326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45" y="1224873"/>
            <a:ext cx="2246321" cy="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1474470"/>
            <a:ext cx="6180773" cy="760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" y="3149864"/>
            <a:ext cx="5679281" cy="3328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170736"/>
            <a:ext cx="3900488" cy="19826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9" y="983694"/>
            <a:ext cx="5986463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8" y="1052989"/>
            <a:ext cx="5972175" cy="3286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2218849"/>
            <a:ext cx="3114675" cy="24717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61" y="3047524"/>
            <a:ext cx="3264694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41809" y="1113086"/>
            <a:ext cx="50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Horner’s Rule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ile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Polynomial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değeri Hesaplama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" y="1620202"/>
            <a:ext cx="4722019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21" y="3125391"/>
            <a:ext cx="392191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51" y="1153002"/>
            <a:ext cx="3949780" cy="415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89" y="1750219"/>
            <a:ext cx="2300288" cy="1857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12" y="2165986"/>
            <a:ext cx="2813005" cy="433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2" y="2706053"/>
            <a:ext cx="1878806" cy="228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58" y="2706053"/>
            <a:ext cx="1614488" cy="17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753" y="2706053"/>
            <a:ext cx="1664494" cy="171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534" y="2681050"/>
            <a:ext cx="1814513" cy="1928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" y="3474720"/>
            <a:ext cx="2321719" cy="2428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8" y="4314825"/>
            <a:ext cx="4557713" cy="5429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802" y="3146107"/>
            <a:ext cx="4103998" cy="188309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951" y="5314236"/>
            <a:ext cx="2175722" cy="686514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4033361" y="5518994"/>
            <a:ext cx="24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Toplama ve çarpmaların toplamı:</a:t>
            </a:r>
          </a:p>
        </p:txBody>
      </p:sp>
    </p:spTree>
    <p:extLst>
      <p:ext uri="{BB962C8B-B14F-4D97-AF65-F5344CB8AC3E}">
        <p14:creationId xmlns:p14="http://schemas.microsoft.com/office/powerpoint/2010/main" val="10456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4081</TotalTime>
  <Words>587</Words>
  <Application>Microsoft Office PowerPoint</Application>
  <PresentationFormat>Ekran Gösterisi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TimesTen-BoldItalic</vt:lpstr>
      <vt:lpstr>Univers-Bold</vt:lpstr>
      <vt:lpstr>Office Teması</vt:lpstr>
      <vt:lpstr>Transform and Conquer-2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Trns. &amp; Conq.: Problem İndirgeme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3100 Transform and Conquer</dc:title>
  <dc:creator>Seeker</dc:creator>
  <cp:lastModifiedBy>Sau</cp:lastModifiedBy>
  <cp:revision>257</cp:revision>
  <cp:lastPrinted>1601-01-01T00:00:00Z</cp:lastPrinted>
  <dcterms:created xsi:type="dcterms:W3CDTF">2012-02-28T15:01:08Z</dcterms:created>
  <dcterms:modified xsi:type="dcterms:W3CDTF">2024-04-22T20:08:04Z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