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61"/>
  </p:normalViewPr>
  <p:slideViewPr>
    <p:cSldViewPr snapToGrid="0" snapToObjects="1">
      <p:cViewPr>
        <p:scale>
          <a:sx n="120" d="100"/>
          <a:sy n="120" d="100"/>
        </p:scale>
        <p:origin x="25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8" Type="http://schemas.openxmlformats.org/officeDocument/2006/relationships/hyperlink" Target="https://tr.wikipedia.org/wiki/Ergenekon_Destan%C4%B1#Ergenekon" TargetMode="External" /><Relationship Id="rId13" Type="http://schemas.openxmlformats.org/officeDocument/2006/relationships/hyperlink" Target="https://tr.wikipedia.org/wiki/G%C3%B6%C3%A7_Destan%C4%B1" TargetMode="External" /><Relationship Id="rId18" Type="http://schemas.openxmlformats.org/officeDocument/2006/relationships/hyperlink" Target="https://www.edebiyatfakultesi.com/ergenekon_destani.htm" TargetMode="External" /><Relationship Id="rId3" Type="http://schemas.openxmlformats.org/officeDocument/2006/relationships/hyperlink" Target="https://www.turkedebiyati.org/turk_destanlari.html" TargetMode="External" /><Relationship Id="rId7" Type="http://schemas.openxmlformats.org/officeDocument/2006/relationships/hyperlink" Target="https://tr.wikipedia.org/wiki/Alp_Er_Tunga" TargetMode="External" /><Relationship Id="rId12" Type="http://schemas.openxmlformats.org/officeDocument/2006/relationships/hyperlink" Target="https://tr.wikipedia.org/wiki/Manas_Destan%C4%B1" TargetMode="External" /><Relationship Id="rId17" Type="http://schemas.openxmlformats.org/officeDocument/2006/relationships/hyperlink" Target="https://www.ergenekun.net/bozkurt-destani.html" TargetMode="External" /><Relationship Id="rId2" Type="http://schemas.openxmlformats.org/officeDocument/2006/relationships/hyperlink" Target="https://tr.wikipedia.org/wiki/T%C3%BCrk_edebiyat%C4%B1nda_destan" TargetMode="External" /><Relationship Id="rId16" Type="http://schemas.openxmlformats.org/officeDocument/2006/relationships/hyperlink" Target="https://www.turkedebiyati.org/bozkurt-destani.html" TargetMode="External" /><Relationship Id="rId20" Type="http://schemas.openxmlformats.org/officeDocument/2006/relationships/hyperlink" Target="https://www.edebiyatogretmeni.org/goc-destani/" TargetMode="External" /><Relationship Id="rId1" Type="http://schemas.openxmlformats.org/officeDocument/2006/relationships/slideLayout" Target="../slideLayouts/slideLayout2.xml" /><Relationship Id="rId6" Type="http://schemas.openxmlformats.org/officeDocument/2006/relationships/hyperlink" Target="https://tr.wikipedia.org/wiki/Yarat%C4%B1l%C4%B1%C5%9F_Destan%C4%B1_(Altay)" TargetMode="External" /><Relationship Id="rId11" Type="http://schemas.openxmlformats.org/officeDocument/2006/relationships/hyperlink" Target="https://tr.wikipedia.org/wiki/%C5%9Eu_Destan%C4%B1" TargetMode="External" /><Relationship Id="rId5" Type="http://schemas.openxmlformats.org/officeDocument/2006/relationships/hyperlink" Target="https://www.turktoyu.com/turk-mitolojisi-olusumu-yaratilis-ve-tanrilar" TargetMode="External" /><Relationship Id="rId15" Type="http://schemas.openxmlformats.org/officeDocument/2006/relationships/hyperlink" Target="https://www.turkedebiyati.org/yaratilis-destani.html" TargetMode="External" /><Relationship Id="rId10" Type="http://schemas.openxmlformats.org/officeDocument/2006/relationships/hyperlink" Target="https://tr.wikipedia.org/wiki/O%C4%9Fuz_Ka%C4%9Fan_Destan%C4%B1" TargetMode="External" /><Relationship Id="rId19" Type="http://schemas.openxmlformats.org/officeDocument/2006/relationships/hyperlink" Target="https://www.edebiyatogretmeni.org/alp-er-tunga-destani/" TargetMode="External" /><Relationship Id="rId4" Type="http://schemas.openxmlformats.org/officeDocument/2006/relationships/hyperlink" Target="https://tr.wikipedia.org/wiki/T%C3%BCrk_mitolojisi" TargetMode="External" /><Relationship Id="rId9" Type="http://schemas.openxmlformats.org/officeDocument/2006/relationships/hyperlink" Target="https://tr.wikipedia.org/wiki/T%C3%BCreyi%C5%9F_Destan%C4%B1" TargetMode="External" /><Relationship Id="rId14" Type="http://schemas.openxmlformats.org/officeDocument/2006/relationships/hyperlink" Target="https://www.turktoyu.com/dag-eriten-turklerin-destani-ergenekon"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D4FCB6-6416-6EDB-6802-AA889AD324E4}"/>
              </a:ext>
            </a:extLst>
          </p:cNvPr>
          <p:cNvSpPr>
            <a:spLocks noGrp="1"/>
          </p:cNvSpPr>
          <p:nvPr>
            <p:ph type="ctrTitle"/>
          </p:nvPr>
        </p:nvSpPr>
        <p:spPr>
          <a:xfrm>
            <a:off x="1736705" y="1782244"/>
            <a:ext cx="8361229" cy="1753081"/>
          </a:xfrm>
        </p:spPr>
        <p:txBody>
          <a:bodyPr/>
          <a:lstStyle/>
          <a:p>
            <a:r>
              <a:rPr lang="tr-TR" sz="5400" dirty="0"/>
              <a:t>  </a:t>
            </a:r>
            <a:r>
              <a:rPr lang="tr-TR" sz="5400" b="1" dirty="0"/>
              <a:t>Türk mitolojisindeki destanlar</a:t>
            </a:r>
          </a:p>
        </p:txBody>
      </p:sp>
      <p:sp>
        <p:nvSpPr>
          <p:cNvPr id="3" name="Alt Başlık 2">
            <a:extLst>
              <a:ext uri="{FF2B5EF4-FFF2-40B4-BE49-F238E27FC236}">
                <a16:creationId xmlns:a16="http://schemas.microsoft.com/office/drawing/2014/main" id="{FA9426F4-3304-D4EF-3DF4-C4D17E0E2F68}"/>
              </a:ext>
            </a:extLst>
          </p:cNvPr>
          <p:cNvSpPr>
            <a:spLocks noGrp="1"/>
          </p:cNvSpPr>
          <p:nvPr>
            <p:ph type="subTitle" idx="1"/>
          </p:nvPr>
        </p:nvSpPr>
        <p:spPr>
          <a:xfrm>
            <a:off x="3253090" y="4348951"/>
            <a:ext cx="5328461" cy="699804"/>
          </a:xfrm>
        </p:spPr>
        <p:txBody>
          <a:bodyPr/>
          <a:lstStyle/>
          <a:p>
            <a:r>
              <a:rPr lang="tr-TR" dirty="0"/>
              <a:t>İlter Oynar  10/C  422</a:t>
            </a:r>
          </a:p>
        </p:txBody>
      </p:sp>
    </p:spTree>
    <p:extLst>
      <p:ext uri="{BB962C8B-B14F-4D97-AF65-F5344CB8AC3E}">
        <p14:creationId xmlns:p14="http://schemas.microsoft.com/office/powerpoint/2010/main" val="529869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180B1412-3B00-2A93-F7BD-3D2B1997F218}"/>
              </a:ext>
            </a:extLst>
          </p:cNvPr>
          <p:cNvSpPr>
            <a:spLocks noGrp="1"/>
          </p:cNvSpPr>
          <p:nvPr>
            <p:ph idx="1"/>
          </p:nvPr>
        </p:nvSpPr>
        <p:spPr>
          <a:xfrm>
            <a:off x="1307805" y="400289"/>
            <a:ext cx="9771321" cy="3581400"/>
          </a:xfrm>
        </p:spPr>
        <p:txBody>
          <a:bodyPr>
            <a:normAutofit/>
          </a:bodyPr>
          <a:lstStyle/>
          <a:p>
            <a:pPr algn="just"/>
            <a:r>
              <a:rPr lang="tr-TR" dirty="0"/>
              <a:t>Atalarının buraya geldiği geçidin yeri unutulmuştur. Bu yüzden Ergenekon'un çevresindeki dağlarda geçit aramaya başlamışlardır. </a:t>
            </a:r>
          </a:p>
          <a:p>
            <a:pPr algn="just"/>
            <a:r>
              <a:rPr lang="tr-TR" dirty="0"/>
              <a:t>Bir demircinin, dağın demir kısmı eritilirse yol açılabileceğini söylemesi üzerine demirin bulunduğu yere bir sıra odun, bir sıra kömür dizip ateş yakmışlardır.</a:t>
            </a:r>
          </a:p>
          <a:p>
            <a:pPr algn="just"/>
            <a:r>
              <a:rPr lang="tr-TR" dirty="0"/>
              <a:t> Daha sonra demir erimiştir ve dağda bir geçit açılmıştır. </a:t>
            </a:r>
          </a:p>
          <a:p>
            <a:pPr algn="just"/>
            <a:r>
              <a:rPr lang="tr-TR" dirty="0"/>
              <a:t>İl Han'ın soyundan gelen Türkler yeniden güçlenmiş olarak eski yurtlarına dönmüş ve atalarının intikamını almışlardır. </a:t>
            </a:r>
          </a:p>
          <a:p>
            <a:pPr algn="just"/>
            <a:r>
              <a:rPr lang="tr-TR" dirty="0"/>
              <a:t>Ergenekon'dan çıktıkları gün olan 21 Mart'ta her yıl bayram yapmışlardır. </a:t>
            </a:r>
          </a:p>
          <a:p>
            <a:pPr algn="just"/>
            <a:r>
              <a:rPr lang="tr-TR" dirty="0"/>
              <a:t>Bu gün hem özgürlük hem de bahar bayramı olarak hala kutlanmaktadır.</a:t>
            </a:r>
          </a:p>
          <a:p>
            <a:endParaRPr lang="tr-TR" sz="1400" dirty="0"/>
          </a:p>
          <a:p>
            <a:endParaRPr lang="tr-TR" sz="1400" dirty="0"/>
          </a:p>
          <a:p>
            <a:endParaRPr lang="tr-TR" sz="1400" dirty="0"/>
          </a:p>
        </p:txBody>
      </p:sp>
      <p:pic>
        <p:nvPicPr>
          <p:cNvPr id="3074" name="Picture 2" descr="Dağ Eriten Türklerin Destanı: ERGENEKON - Türktoyu - Türk Dünyasını Keşfet">
            <a:extLst>
              <a:ext uri="{FF2B5EF4-FFF2-40B4-BE49-F238E27FC236}">
                <a16:creationId xmlns:a16="http://schemas.microsoft.com/office/drawing/2014/main" id="{A1DC483E-7E1D-4B92-6980-C42A4DFE4B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35694" y="4066749"/>
            <a:ext cx="4715541" cy="255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604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23A327-DCBD-464B-D4A4-76FD669145E0}"/>
              </a:ext>
            </a:extLst>
          </p:cNvPr>
          <p:cNvSpPr>
            <a:spLocks noGrp="1"/>
          </p:cNvSpPr>
          <p:nvPr>
            <p:ph type="title"/>
          </p:nvPr>
        </p:nvSpPr>
        <p:spPr>
          <a:xfrm>
            <a:off x="1371600" y="478465"/>
            <a:ext cx="5528930" cy="877186"/>
          </a:xfrm>
        </p:spPr>
        <p:txBody>
          <a:bodyPr>
            <a:noAutofit/>
          </a:bodyPr>
          <a:lstStyle/>
          <a:p>
            <a:r>
              <a:rPr lang="tr-TR" sz="3200" b="1" dirty="0"/>
              <a:t>TÜREYİŞ DESTANI</a:t>
            </a:r>
            <a:br>
              <a:rPr lang="tr-TR" sz="3200" dirty="0"/>
            </a:br>
            <a:endParaRPr lang="tr-TR" sz="3200" dirty="0"/>
          </a:p>
        </p:txBody>
      </p:sp>
      <p:sp>
        <p:nvSpPr>
          <p:cNvPr id="3" name="İçerik Yer Tutucusu 2">
            <a:extLst>
              <a:ext uri="{FF2B5EF4-FFF2-40B4-BE49-F238E27FC236}">
                <a16:creationId xmlns:a16="http://schemas.microsoft.com/office/drawing/2014/main" id="{1898EA0B-747B-F6B6-9DA5-D36192A1D3FC}"/>
              </a:ext>
            </a:extLst>
          </p:cNvPr>
          <p:cNvSpPr>
            <a:spLocks noGrp="1"/>
          </p:cNvSpPr>
          <p:nvPr>
            <p:ph idx="1"/>
          </p:nvPr>
        </p:nvSpPr>
        <p:spPr>
          <a:xfrm>
            <a:off x="1371600" y="1073888"/>
            <a:ext cx="9601200" cy="5305647"/>
          </a:xfrm>
        </p:spPr>
        <p:txBody>
          <a:bodyPr>
            <a:normAutofit/>
          </a:bodyPr>
          <a:lstStyle/>
          <a:p>
            <a:pPr algn="just"/>
            <a:r>
              <a:rPr lang="tr-TR" dirty="0"/>
              <a:t>Türeyiş Destanı, </a:t>
            </a:r>
            <a:r>
              <a:rPr lang="tr-TR" b="1" dirty="0"/>
              <a:t>Uygurlar </a:t>
            </a:r>
            <a:r>
              <a:rPr lang="tr-TR" dirty="0"/>
              <a:t>zamanında ortaya çıkan ve özellikle </a:t>
            </a:r>
            <a:r>
              <a:rPr lang="tr-TR" dirty="0" err="1"/>
              <a:t>Göktürkler’in</a:t>
            </a:r>
            <a:r>
              <a:rPr lang="tr-TR" dirty="0"/>
              <a:t> Bozkurt Destanı ile ortak özellikler taşıyan bir destandır. </a:t>
            </a:r>
          </a:p>
          <a:p>
            <a:pPr algn="just"/>
            <a:r>
              <a:rPr lang="tr-TR" dirty="0"/>
              <a:t>Türeyiş Destanı, Orta Asya’da kendinden önceki Türk topluluklarından farklı bir yaşam benimseyen, yerleşik hayata geçen, </a:t>
            </a:r>
            <a:r>
              <a:rPr lang="tr-TR" dirty="0" err="1"/>
              <a:t>Ötüken’i</a:t>
            </a:r>
            <a:r>
              <a:rPr lang="tr-TR" dirty="0"/>
              <a:t> değil, </a:t>
            </a:r>
            <a:r>
              <a:rPr lang="tr-TR" dirty="0" err="1"/>
              <a:t>Karabalsagun’u</a:t>
            </a:r>
            <a:r>
              <a:rPr lang="tr-TR" dirty="0"/>
              <a:t> başkent yapan ve </a:t>
            </a:r>
            <a:r>
              <a:rPr lang="tr-TR" dirty="0" err="1"/>
              <a:t>Maniheizm</a:t>
            </a:r>
            <a:r>
              <a:rPr lang="tr-TR" dirty="0"/>
              <a:t> dinini seçen </a:t>
            </a:r>
            <a:r>
              <a:rPr lang="tr-TR" b="1" dirty="0"/>
              <a:t>Uygurların</a:t>
            </a:r>
            <a:r>
              <a:rPr lang="tr-TR" dirty="0"/>
              <a:t> kendi soylarının bir kurt soyundan türediği tezini esas almaktadır.</a:t>
            </a:r>
          </a:p>
          <a:p>
            <a:pPr algn="just"/>
            <a:r>
              <a:rPr lang="tr-TR" dirty="0"/>
              <a:t>Bu destana göre, Büyük Hun hakanlarından birisinin iki güzel kızı vardır ve hakan dahil olmak üzere tüm Türkler, bu iki kızın insanlar için yaratılmadığını, onlarla ancak Tanrısal özellikteki varlıkların evlenebileceklerini düşünür. </a:t>
            </a:r>
          </a:p>
          <a:p>
            <a:pPr algn="just"/>
            <a:r>
              <a:rPr lang="tr-TR" dirty="0"/>
              <a:t>Hatta bu inanış öylesine ciddi bir hâl alır ki, hakan kızlarını tüm insanlardan uzak tutmak ve korumak için ülkesinin en kuzey ucunda, neredeyse hiç insan ayağının basmadığı yüksekçe bir yerde, çok yüksek bir kule yaptırır. </a:t>
            </a:r>
          </a:p>
          <a:p>
            <a:pPr algn="just"/>
            <a:r>
              <a:rPr lang="tr-TR" dirty="0"/>
              <a:t>Kızlara bu durumun gerekçesini açıkladıktan sonra, her ikisini de bu kuleye kapatır. </a:t>
            </a:r>
          </a:p>
          <a:p>
            <a:pPr algn="just"/>
            <a:r>
              <a:rPr lang="tr-TR" dirty="0"/>
              <a:t>Ve ondan sonra inandığı Tanrı’ya, kızlarına eş olacak Tanrısal bir varlık göndermesi için yalvarmaya başlar. </a:t>
            </a:r>
          </a:p>
          <a:p>
            <a:endParaRPr lang="tr-TR" dirty="0"/>
          </a:p>
        </p:txBody>
      </p:sp>
    </p:spTree>
    <p:extLst>
      <p:ext uri="{BB962C8B-B14F-4D97-AF65-F5344CB8AC3E}">
        <p14:creationId xmlns:p14="http://schemas.microsoft.com/office/powerpoint/2010/main" val="399484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F3F1650-D2A7-2FA9-99AB-89417983B509}"/>
              </a:ext>
            </a:extLst>
          </p:cNvPr>
          <p:cNvSpPr>
            <a:spLocks noGrp="1"/>
          </p:cNvSpPr>
          <p:nvPr>
            <p:ph idx="1"/>
          </p:nvPr>
        </p:nvSpPr>
        <p:spPr>
          <a:xfrm>
            <a:off x="1295400" y="798328"/>
            <a:ext cx="9601200" cy="5410200"/>
          </a:xfrm>
        </p:spPr>
        <p:txBody>
          <a:bodyPr/>
          <a:lstStyle/>
          <a:p>
            <a:pPr algn="just"/>
            <a:r>
              <a:rPr lang="tr-TR" dirty="0"/>
              <a:t>Hakanın iki kızı yüksekçe kulede insanlardan uzak yaşarken, bir süre sonra kulenin önüne bir bozkurt gelir. </a:t>
            </a:r>
          </a:p>
          <a:p>
            <a:pPr algn="just"/>
            <a:r>
              <a:rPr lang="tr-TR" dirty="0"/>
              <a:t>Adeta kulenin yanından hiç ayrılmadan gözlerini kızlara dikip bakar ve bu hâl yaklaşık üç ay devam eder. </a:t>
            </a:r>
          </a:p>
          <a:p>
            <a:pPr algn="just"/>
            <a:r>
              <a:rPr lang="tr-TR" dirty="0"/>
              <a:t>Bunun üzerine kızlardan birisi, diğerine; </a:t>
            </a:r>
            <a:r>
              <a:rPr lang="tr-TR" i="1" dirty="0"/>
              <a:t>“Atamız bizi Tanrı’ya sunmak için burada bıraktı. Sakın bu kurt Tanrı tarafından gelmiş olmasın.” </a:t>
            </a:r>
            <a:r>
              <a:rPr lang="tr-TR" dirty="0"/>
              <a:t>der. </a:t>
            </a:r>
          </a:p>
          <a:p>
            <a:pPr algn="just"/>
            <a:r>
              <a:rPr lang="tr-TR" dirty="0"/>
              <a:t>Bundan sonra kurdun yanına inen kızlar, onun eşi olurlar. </a:t>
            </a:r>
          </a:p>
          <a:p>
            <a:pPr algn="just"/>
            <a:r>
              <a:rPr lang="tr-TR" dirty="0"/>
              <a:t>Mitolojik unsurlar barındıran Türeyiş </a:t>
            </a:r>
            <a:r>
              <a:rPr lang="tr-TR" dirty="0" err="1"/>
              <a:t>Destanı’nında</a:t>
            </a:r>
            <a:r>
              <a:rPr lang="tr-TR" dirty="0"/>
              <a:t> kurtla kızların birleşmesinden pek çok çocuk doğar. </a:t>
            </a:r>
          </a:p>
          <a:p>
            <a:pPr algn="just"/>
            <a:r>
              <a:rPr lang="tr-TR" dirty="0"/>
              <a:t>Bu çocukların sesleri bile bozkurt sesine benzer ve hepsi güçlü savaşçılar olurlar. </a:t>
            </a:r>
          </a:p>
          <a:p>
            <a:pPr algn="just"/>
            <a:r>
              <a:rPr lang="tr-TR" dirty="0"/>
              <a:t>Bu şekilde Uygurların soyu ilerlemiş olur.</a:t>
            </a:r>
          </a:p>
        </p:txBody>
      </p:sp>
    </p:spTree>
    <p:extLst>
      <p:ext uri="{BB962C8B-B14F-4D97-AF65-F5344CB8AC3E}">
        <p14:creationId xmlns:p14="http://schemas.microsoft.com/office/powerpoint/2010/main" val="2447057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8599E3-7BC2-8A83-A202-A8AA39B8BC58}"/>
              </a:ext>
            </a:extLst>
          </p:cNvPr>
          <p:cNvSpPr>
            <a:spLocks noGrp="1"/>
          </p:cNvSpPr>
          <p:nvPr>
            <p:ph type="title"/>
          </p:nvPr>
        </p:nvSpPr>
        <p:spPr>
          <a:xfrm>
            <a:off x="1371600" y="419986"/>
            <a:ext cx="5932967" cy="696433"/>
          </a:xfrm>
        </p:spPr>
        <p:txBody>
          <a:bodyPr>
            <a:normAutofit fontScale="90000"/>
          </a:bodyPr>
          <a:lstStyle/>
          <a:p>
            <a:r>
              <a:rPr lang="tr-TR" sz="3600" b="1" dirty="0"/>
              <a:t>GÖÇ DESTANI</a:t>
            </a:r>
            <a:br>
              <a:rPr lang="tr-TR" dirty="0"/>
            </a:br>
            <a:endParaRPr lang="tr-TR" sz="3200" dirty="0"/>
          </a:p>
        </p:txBody>
      </p:sp>
      <p:sp>
        <p:nvSpPr>
          <p:cNvPr id="3" name="İçerik Yer Tutucusu 2">
            <a:extLst>
              <a:ext uri="{FF2B5EF4-FFF2-40B4-BE49-F238E27FC236}">
                <a16:creationId xmlns:a16="http://schemas.microsoft.com/office/drawing/2014/main" id="{B6150097-AD73-6913-3FC8-A930134D6277}"/>
              </a:ext>
            </a:extLst>
          </p:cNvPr>
          <p:cNvSpPr>
            <a:spLocks noGrp="1"/>
          </p:cNvSpPr>
          <p:nvPr>
            <p:ph idx="1"/>
          </p:nvPr>
        </p:nvSpPr>
        <p:spPr>
          <a:xfrm>
            <a:off x="1371600" y="1116419"/>
            <a:ext cx="9601200" cy="2147777"/>
          </a:xfrm>
        </p:spPr>
        <p:txBody>
          <a:bodyPr/>
          <a:lstStyle/>
          <a:p>
            <a:pPr algn="just"/>
            <a:r>
              <a:rPr lang="tr-TR" dirty="0"/>
              <a:t>Uygur destanı olan Göç Destanı, Türeyiş Destanı’nın devamı niteliğindedir. </a:t>
            </a:r>
          </a:p>
          <a:p>
            <a:pPr algn="just"/>
            <a:r>
              <a:rPr lang="tr-TR" dirty="0"/>
              <a:t>Destanda, Türklerin, kutsal taşı, Çinlilere verince, Tanrı tarafından cezalandırılması, açlık ve kuraklığın başlaması ile ana vatanlarından göç etmeleri anlatılır. </a:t>
            </a:r>
          </a:p>
          <a:p>
            <a:pPr algn="just"/>
            <a:r>
              <a:rPr lang="tr-TR" dirty="0"/>
              <a:t>Göç Destanının Çin ve İran kaynaklarındaki kayıtlarına göre iki farklı şekilde ortaya çıktığı söylenir ve bu iki ayrı anlatılış biçimi birbirinin tamamlayıcısı gibidir.</a:t>
            </a:r>
          </a:p>
          <a:p>
            <a:endParaRPr lang="tr-TR" dirty="0"/>
          </a:p>
          <a:p>
            <a:endParaRPr lang="tr-TR" dirty="0"/>
          </a:p>
          <a:p>
            <a:endParaRPr lang="tr-TR" dirty="0"/>
          </a:p>
        </p:txBody>
      </p:sp>
      <p:sp>
        <p:nvSpPr>
          <p:cNvPr id="4" name="Metin kutusu 3">
            <a:extLst>
              <a:ext uri="{FF2B5EF4-FFF2-40B4-BE49-F238E27FC236}">
                <a16:creationId xmlns:a16="http://schemas.microsoft.com/office/drawing/2014/main" id="{864751CD-8CFD-CBF5-5B6B-60EA5C1C143A}"/>
              </a:ext>
            </a:extLst>
          </p:cNvPr>
          <p:cNvSpPr txBox="1"/>
          <p:nvPr/>
        </p:nvSpPr>
        <p:spPr>
          <a:xfrm>
            <a:off x="1371600" y="3429000"/>
            <a:ext cx="4763387" cy="861774"/>
          </a:xfrm>
          <a:prstGeom prst="rect">
            <a:avLst/>
          </a:prstGeom>
          <a:noFill/>
        </p:spPr>
        <p:txBody>
          <a:bodyPr wrap="square" rtlCol="0">
            <a:spAutoFit/>
          </a:bodyPr>
          <a:lstStyle/>
          <a:p>
            <a:r>
              <a:rPr lang="tr-TR" sz="3000" b="1" dirty="0"/>
              <a:t>ALP ER TUNGA DESTANI</a:t>
            </a:r>
            <a:endParaRPr lang="tr-TR" sz="3000" dirty="0"/>
          </a:p>
          <a:p>
            <a:endParaRPr lang="tr-TR" sz="2000" dirty="0"/>
          </a:p>
        </p:txBody>
      </p:sp>
      <p:sp>
        <p:nvSpPr>
          <p:cNvPr id="6" name="İçerik Yer Tutucusu 2">
            <a:extLst>
              <a:ext uri="{FF2B5EF4-FFF2-40B4-BE49-F238E27FC236}">
                <a16:creationId xmlns:a16="http://schemas.microsoft.com/office/drawing/2014/main" id="{3CE56BC2-A9BF-5575-503B-F4176A2483C6}"/>
              </a:ext>
            </a:extLst>
          </p:cNvPr>
          <p:cNvSpPr txBox="1">
            <a:spLocks/>
          </p:cNvSpPr>
          <p:nvPr/>
        </p:nvSpPr>
        <p:spPr>
          <a:xfrm>
            <a:off x="1371600" y="4125970"/>
            <a:ext cx="10217888" cy="191917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tr-TR" dirty="0"/>
              <a:t>Alp Er Tunga Destanı, milattan sonra 7. yüzyılda yaşamış olan Saka hükümdarı Alp Er Tunga‘nın İranlılarla yaptığı savaşları ve kahramanlıklarını anlatır.  </a:t>
            </a:r>
          </a:p>
          <a:p>
            <a:pPr algn="just"/>
            <a:r>
              <a:rPr lang="tr-TR" dirty="0"/>
              <a:t>Alp Er Tunga Destanı‘nın tümü elimizde yoktur.</a:t>
            </a:r>
          </a:p>
          <a:p>
            <a:pPr algn="just"/>
            <a:r>
              <a:rPr lang="tr-TR" dirty="0"/>
              <a:t>Destan hakkındaki bilgiler, </a:t>
            </a:r>
            <a:r>
              <a:rPr lang="tr-TR" dirty="0" err="1"/>
              <a:t>Firdevsi’nin</a:t>
            </a:r>
            <a:r>
              <a:rPr lang="tr-TR" dirty="0"/>
              <a:t> Şehnamesine dayanmaktadır. </a:t>
            </a:r>
          </a:p>
          <a:p>
            <a:pPr marL="0" indent="0">
              <a:buNone/>
            </a:pPr>
            <a:endParaRPr lang="tr-TR" dirty="0"/>
          </a:p>
          <a:p>
            <a:endParaRPr lang="tr-TR" dirty="0"/>
          </a:p>
        </p:txBody>
      </p:sp>
    </p:spTree>
    <p:extLst>
      <p:ext uri="{BB962C8B-B14F-4D97-AF65-F5344CB8AC3E}">
        <p14:creationId xmlns:p14="http://schemas.microsoft.com/office/powerpoint/2010/main" val="2796904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378E0C-007F-7EA3-CAD7-FA6F8FB00335}"/>
              </a:ext>
            </a:extLst>
          </p:cNvPr>
          <p:cNvSpPr>
            <a:spLocks noGrp="1"/>
          </p:cNvSpPr>
          <p:nvPr>
            <p:ph type="title"/>
          </p:nvPr>
        </p:nvSpPr>
        <p:spPr>
          <a:xfrm>
            <a:off x="1371600" y="685800"/>
            <a:ext cx="5507665" cy="919716"/>
          </a:xfrm>
        </p:spPr>
        <p:txBody>
          <a:bodyPr>
            <a:normAutofit fontScale="90000"/>
          </a:bodyPr>
          <a:lstStyle/>
          <a:p>
            <a:r>
              <a:rPr lang="tr-TR" sz="3600" b="1" dirty="0"/>
              <a:t>OĞUZ DESTANI</a:t>
            </a:r>
            <a:br>
              <a:rPr lang="tr-TR" dirty="0"/>
            </a:br>
            <a:endParaRPr lang="tr-TR" sz="3200" dirty="0"/>
          </a:p>
        </p:txBody>
      </p:sp>
      <p:sp>
        <p:nvSpPr>
          <p:cNvPr id="3" name="İçerik Yer Tutucusu 2">
            <a:extLst>
              <a:ext uri="{FF2B5EF4-FFF2-40B4-BE49-F238E27FC236}">
                <a16:creationId xmlns:a16="http://schemas.microsoft.com/office/drawing/2014/main" id="{2DE39DBC-02F9-D45E-BE79-B27FC1ED4815}"/>
              </a:ext>
            </a:extLst>
          </p:cNvPr>
          <p:cNvSpPr>
            <a:spLocks noGrp="1"/>
          </p:cNvSpPr>
          <p:nvPr>
            <p:ph idx="1"/>
          </p:nvPr>
        </p:nvSpPr>
        <p:spPr>
          <a:xfrm>
            <a:off x="1371600" y="1350335"/>
            <a:ext cx="9601200" cy="4912242"/>
          </a:xfrm>
        </p:spPr>
        <p:txBody>
          <a:bodyPr/>
          <a:lstStyle/>
          <a:p>
            <a:pPr algn="just"/>
            <a:r>
              <a:rPr lang="tr-TR" dirty="0"/>
              <a:t>Oğuz Kağan Destanı, Türk Tarihi’nin en önemli efsanelerinden birisidir ve Büyük Hun İmparatorluğu’na aittir.</a:t>
            </a:r>
          </a:p>
          <a:p>
            <a:pPr algn="just"/>
            <a:r>
              <a:rPr lang="tr-TR" dirty="0"/>
              <a:t>Oğuz Kağan Destanı'nın dört ayrı yazması vardır. </a:t>
            </a:r>
          </a:p>
          <a:p>
            <a:pPr algn="just"/>
            <a:r>
              <a:rPr lang="tr-TR" dirty="0"/>
              <a:t>Çağatayca, Farsça ve Uygurca yazmalardaki Oğuz Kağan Destanı; Oğuz boyları, Türk dili, edebiyatı, folkloru, </a:t>
            </a:r>
            <a:r>
              <a:rPr lang="tr-TR" dirty="0" err="1"/>
              <a:t>târihi</a:t>
            </a:r>
            <a:r>
              <a:rPr lang="tr-TR" dirty="0"/>
              <a:t> ve kültürü hakkında bilgi verir. </a:t>
            </a:r>
          </a:p>
          <a:p>
            <a:pPr algn="just"/>
            <a:r>
              <a:rPr lang="tr-TR" dirty="0"/>
              <a:t>Destan Türklerin atası olduğu varsayılan </a:t>
            </a:r>
            <a:r>
              <a:rPr lang="tr-TR" b="1" i="1" dirty="0"/>
              <a:t>Oğuz Kağan</a:t>
            </a:r>
            <a:r>
              <a:rPr lang="tr-TR" dirty="0"/>
              <a:t>'ın hayatını ve kahramanlıklarını anlatır.</a:t>
            </a:r>
          </a:p>
          <a:p>
            <a:pPr algn="just"/>
            <a:r>
              <a:rPr lang="tr-TR" dirty="0"/>
              <a:t>Bu destanda, Oğuz Kağan’ın doğumu şu sözlerle anlatılmıştır; </a:t>
            </a:r>
            <a:r>
              <a:rPr lang="tr-TR" i="1" dirty="0"/>
              <a:t>“Ay Kağan’ın (Teoman’ın) yüzü gök, ağzı ateş, gözleri elâ, saçları ve kaşları kara, perilerden daha güzel bir erkek evladı oldu. Bu çocuk, annesinden ilk sütü emdikten sonra, çiğ et, çorba ve şarap istedi. Kırk gün sonra büyüdü ve yürüdü.”</a:t>
            </a:r>
          </a:p>
          <a:p>
            <a:pPr algn="just"/>
            <a:endParaRPr lang="tr-TR" b="1" i="1" dirty="0"/>
          </a:p>
        </p:txBody>
      </p:sp>
    </p:spTree>
    <p:extLst>
      <p:ext uri="{BB962C8B-B14F-4D97-AF65-F5344CB8AC3E}">
        <p14:creationId xmlns:p14="http://schemas.microsoft.com/office/powerpoint/2010/main" val="1484359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47B9AB-40C2-F14D-D35E-A0BBA356A0B9}"/>
              </a:ext>
            </a:extLst>
          </p:cNvPr>
          <p:cNvSpPr>
            <a:spLocks noGrp="1"/>
          </p:cNvSpPr>
          <p:nvPr>
            <p:ph type="title"/>
          </p:nvPr>
        </p:nvSpPr>
        <p:spPr>
          <a:xfrm>
            <a:off x="1371600" y="685800"/>
            <a:ext cx="6358270" cy="813391"/>
          </a:xfrm>
        </p:spPr>
        <p:txBody>
          <a:bodyPr>
            <a:normAutofit fontScale="90000"/>
          </a:bodyPr>
          <a:lstStyle/>
          <a:p>
            <a:r>
              <a:rPr lang="tr-TR" sz="3600" b="1" dirty="0"/>
              <a:t>DİĞER TÜRK DESTANLARI</a:t>
            </a:r>
            <a:br>
              <a:rPr lang="tr-TR" dirty="0"/>
            </a:br>
            <a:endParaRPr lang="tr-TR" sz="3200" dirty="0"/>
          </a:p>
        </p:txBody>
      </p:sp>
      <p:sp>
        <p:nvSpPr>
          <p:cNvPr id="3" name="İçerik Yer Tutucusu 2">
            <a:extLst>
              <a:ext uri="{FF2B5EF4-FFF2-40B4-BE49-F238E27FC236}">
                <a16:creationId xmlns:a16="http://schemas.microsoft.com/office/drawing/2014/main" id="{A37EFBC1-1493-BE5F-65F3-0B09741BCB5F}"/>
              </a:ext>
            </a:extLst>
          </p:cNvPr>
          <p:cNvSpPr>
            <a:spLocks noGrp="1"/>
          </p:cNvSpPr>
          <p:nvPr>
            <p:ph idx="1"/>
          </p:nvPr>
        </p:nvSpPr>
        <p:spPr>
          <a:xfrm>
            <a:off x="1371600" y="1499191"/>
            <a:ext cx="9601200" cy="4843130"/>
          </a:xfrm>
        </p:spPr>
        <p:txBody>
          <a:bodyPr/>
          <a:lstStyle/>
          <a:p>
            <a:r>
              <a:rPr lang="tr-TR" b="1" u="sng" dirty="0"/>
              <a:t>Manas Destanı</a:t>
            </a:r>
          </a:p>
          <a:p>
            <a:pPr algn="just"/>
            <a:r>
              <a:rPr lang="tr-TR" dirty="0"/>
              <a:t>Manas Destanı, Kırgızların millî destanıdır. </a:t>
            </a:r>
          </a:p>
          <a:p>
            <a:pPr algn="just"/>
            <a:r>
              <a:rPr lang="tr-TR" dirty="0"/>
              <a:t>Destanda Mani dinini yaşayan </a:t>
            </a:r>
            <a:r>
              <a:rPr lang="tr-TR" dirty="0" err="1"/>
              <a:t>Karahitaylar</a:t>
            </a:r>
            <a:r>
              <a:rPr lang="tr-TR" dirty="0"/>
              <a:t> ile Müslüman </a:t>
            </a:r>
            <a:r>
              <a:rPr lang="tr-TR" dirty="0" err="1"/>
              <a:t>Karahanlılar</a:t>
            </a:r>
            <a:r>
              <a:rPr lang="tr-TR" dirty="0"/>
              <a:t> arasındaki mücadelede Kırgızların durumu ve Manas adlı kişinin başından geçenler anlatılır. </a:t>
            </a:r>
          </a:p>
          <a:p>
            <a:pPr marL="0" indent="0" algn="just">
              <a:buNone/>
            </a:pPr>
            <a:endParaRPr lang="tr-TR" dirty="0"/>
          </a:p>
          <a:p>
            <a:pPr algn="just"/>
            <a:r>
              <a:rPr lang="tr-TR" b="1" u="sng" dirty="0"/>
              <a:t>Şu Destanı</a:t>
            </a:r>
          </a:p>
          <a:p>
            <a:pPr algn="just"/>
            <a:r>
              <a:rPr lang="tr-TR" dirty="0"/>
              <a:t>Şu destanı, MÖ 330-MÖ 327 yıllarındaki olaylarla bağlantılı olan eski bir Türk destanıdır. </a:t>
            </a:r>
          </a:p>
          <a:p>
            <a:pPr algn="just"/>
            <a:r>
              <a:rPr lang="tr-TR" dirty="0"/>
              <a:t>Bu tarihlerde Makedonyalı İskender, İran'ı ve Türkistan'ı istilâ etmiştir. </a:t>
            </a:r>
          </a:p>
          <a:p>
            <a:pPr algn="just"/>
            <a:r>
              <a:rPr lang="tr-TR" dirty="0"/>
              <a:t>Bu Destanda Türklerin İskender'le mücadeleleri ve geriye çekilmeleri anlatılmaktadır. </a:t>
            </a:r>
          </a:p>
          <a:p>
            <a:endParaRPr lang="tr-TR" b="1" dirty="0"/>
          </a:p>
        </p:txBody>
      </p:sp>
    </p:spTree>
    <p:extLst>
      <p:ext uri="{BB962C8B-B14F-4D97-AF65-F5344CB8AC3E}">
        <p14:creationId xmlns:p14="http://schemas.microsoft.com/office/powerpoint/2010/main" val="3047970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5AB0DF1-8887-6E55-356C-96B229343B0F}"/>
              </a:ext>
            </a:extLst>
          </p:cNvPr>
          <p:cNvSpPr>
            <a:spLocks noGrp="1"/>
          </p:cNvSpPr>
          <p:nvPr>
            <p:ph idx="1"/>
          </p:nvPr>
        </p:nvSpPr>
        <p:spPr>
          <a:xfrm>
            <a:off x="1295400" y="1190846"/>
            <a:ext cx="9601200" cy="3413051"/>
          </a:xfrm>
        </p:spPr>
        <p:txBody>
          <a:bodyPr/>
          <a:lstStyle/>
          <a:p>
            <a:r>
              <a:rPr lang="tr-TR" b="1" u="sng" dirty="0" err="1"/>
              <a:t>Edigey</a:t>
            </a:r>
            <a:r>
              <a:rPr lang="tr-TR" b="1" u="sng" dirty="0"/>
              <a:t> Destanı</a:t>
            </a:r>
          </a:p>
          <a:p>
            <a:r>
              <a:rPr lang="tr-TR" dirty="0" err="1"/>
              <a:t>Edigey</a:t>
            </a:r>
            <a:r>
              <a:rPr lang="tr-TR" dirty="0"/>
              <a:t> Destanı, 13. yüzyılda Hazar denizi kıyısında kurulan Altınordu </a:t>
            </a:r>
            <a:r>
              <a:rPr lang="tr-TR" dirty="0" err="1"/>
              <a:t>Hanlığı’nın</a:t>
            </a:r>
            <a:r>
              <a:rPr lang="tr-TR" dirty="0"/>
              <a:t> 15. yüzyılda Timurlular tarafından yıkılışını anlatan destandır.</a:t>
            </a:r>
          </a:p>
          <a:p>
            <a:pPr marL="0" indent="0">
              <a:buNone/>
            </a:pPr>
            <a:endParaRPr lang="tr-TR" dirty="0"/>
          </a:p>
          <a:p>
            <a:r>
              <a:rPr lang="tr-TR" b="1" u="sng" dirty="0"/>
              <a:t>Köroğlu Destanı </a:t>
            </a:r>
          </a:p>
          <a:p>
            <a:r>
              <a:rPr lang="tr-TR" dirty="0"/>
              <a:t>Köroğlu Destanı, Türk, Altay, Anadolu ve Azeri efsanelerinde ve halk öykülerinde yer alan bir kahramanın öyküsünün anlatıldığı doğal bir destandır.</a:t>
            </a:r>
          </a:p>
          <a:p>
            <a:pPr marL="0" indent="0">
              <a:buNone/>
            </a:pPr>
            <a:endParaRPr lang="tr-TR" dirty="0"/>
          </a:p>
          <a:p>
            <a:endParaRPr lang="tr-TR" dirty="0"/>
          </a:p>
        </p:txBody>
      </p:sp>
    </p:spTree>
    <p:extLst>
      <p:ext uri="{BB962C8B-B14F-4D97-AF65-F5344CB8AC3E}">
        <p14:creationId xmlns:p14="http://schemas.microsoft.com/office/powerpoint/2010/main" val="35749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101431-C87C-69EA-8DF1-BA95DEDB1446}"/>
              </a:ext>
            </a:extLst>
          </p:cNvPr>
          <p:cNvSpPr>
            <a:spLocks noGrp="1"/>
          </p:cNvSpPr>
          <p:nvPr>
            <p:ph type="title"/>
          </p:nvPr>
        </p:nvSpPr>
        <p:spPr>
          <a:xfrm>
            <a:off x="1371600" y="233916"/>
            <a:ext cx="7421526" cy="590107"/>
          </a:xfrm>
        </p:spPr>
        <p:txBody>
          <a:bodyPr>
            <a:normAutofit/>
          </a:bodyPr>
          <a:lstStyle/>
          <a:p>
            <a:r>
              <a:rPr lang="tr-TR" sz="2800" b="1" dirty="0"/>
              <a:t>Kaynakça</a:t>
            </a:r>
          </a:p>
        </p:txBody>
      </p:sp>
      <p:sp>
        <p:nvSpPr>
          <p:cNvPr id="3" name="İçerik Yer Tutucusu 2">
            <a:extLst>
              <a:ext uri="{FF2B5EF4-FFF2-40B4-BE49-F238E27FC236}">
                <a16:creationId xmlns:a16="http://schemas.microsoft.com/office/drawing/2014/main" id="{7AA15449-5BCE-E972-53E3-BD3E768CF96B}"/>
              </a:ext>
            </a:extLst>
          </p:cNvPr>
          <p:cNvSpPr>
            <a:spLocks noGrp="1"/>
          </p:cNvSpPr>
          <p:nvPr>
            <p:ph idx="1"/>
          </p:nvPr>
        </p:nvSpPr>
        <p:spPr>
          <a:xfrm>
            <a:off x="1371600" y="824023"/>
            <a:ext cx="9601200" cy="5635256"/>
          </a:xfrm>
        </p:spPr>
        <p:txBody>
          <a:bodyPr>
            <a:normAutofit fontScale="47500" lnSpcReduction="20000"/>
          </a:bodyPr>
          <a:lstStyle/>
          <a:p>
            <a:pPr lvl="0" algn="just"/>
            <a:r>
              <a:rPr lang="tr-TR" dirty="0"/>
              <a:t>Çoruhlu, Y. (2019) Türk Mitolojisinin Kısa Tarihi, Alfa Yayınları.</a:t>
            </a:r>
          </a:p>
          <a:p>
            <a:pPr lvl="0" algn="just"/>
            <a:r>
              <a:rPr lang="tr-TR" dirty="0"/>
              <a:t>Öztürk, A. (2009). Çağların İçinden Türk Destanları, Pozitif Yayıncılık.</a:t>
            </a:r>
          </a:p>
          <a:p>
            <a:pPr lvl="0" algn="just"/>
            <a:r>
              <a:rPr lang="tr-TR" u="sng" dirty="0">
                <a:hlinkClick r:id="rId2"/>
              </a:rPr>
              <a:t>https://tr.wikipedia.org/wiki/T%C3%BCrk_edebiyat%C4%B1nda_destan</a:t>
            </a:r>
            <a:r>
              <a:rPr lang="tr-TR" dirty="0"/>
              <a:t> </a:t>
            </a:r>
          </a:p>
          <a:p>
            <a:pPr lvl="0" algn="just"/>
            <a:r>
              <a:rPr lang="tr-TR" u="sng" dirty="0">
                <a:hlinkClick r:id="rId3"/>
              </a:rPr>
              <a:t>https://www.turkedebiyati.org/turk_destanlari.html</a:t>
            </a:r>
            <a:r>
              <a:rPr lang="tr-TR" dirty="0"/>
              <a:t> </a:t>
            </a:r>
          </a:p>
          <a:p>
            <a:pPr lvl="0" algn="just"/>
            <a:r>
              <a:rPr lang="tr-TR" u="sng" dirty="0">
                <a:hlinkClick r:id="rId4"/>
              </a:rPr>
              <a:t>https://tr.wikipedia.org/wiki/T%C3%BCrk_mitolojisi</a:t>
            </a:r>
            <a:r>
              <a:rPr lang="tr-TR" u="sng" dirty="0"/>
              <a:t> </a:t>
            </a:r>
            <a:r>
              <a:rPr lang="tr-TR" dirty="0"/>
              <a:t>(</a:t>
            </a:r>
            <a:r>
              <a:rPr lang="tr-TR" dirty="0" err="1"/>
              <a:t>Wikipedia,Türk</a:t>
            </a:r>
            <a:r>
              <a:rPr lang="tr-TR" dirty="0"/>
              <a:t> mitolojisi sayfası)</a:t>
            </a:r>
          </a:p>
          <a:p>
            <a:pPr lvl="0" algn="just"/>
            <a:r>
              <a:rPr lang="tr-TR" u="sng" dirty="0">
                <a:hlinkClick r:id="rId5"/>
              </a:rPr>
              <a:t>https://www.turktoyu.com/turk-mitolojisi-olusumu-yaratilis-ve-tanrilar</a:t>
            </a:r>
            <a:r>
              <a:rPr lang="tr-TR" dirty="0"/>
              <a:t> </a:t>
            </a:r>
          </a:p>
          <a:p>
            <a:pPr lvl="0" algn="just"/>
            <a:r>
              <a:rPr lang="tr-TR" u="sng" dirty="0">
                <a:hlinkClick r:id="rId6"/>
              </a:rPr>
              <a:t>https://tr.wikipedia.org/wiki/Yarat%C4%B1l%C4%B1%C5%9F_Destan%C4%B1_(Altay)</a:t>
            </a:r>
            <a:r>
              <a:rPr lang="tr-TR" dirty="0"/>
              <a:t> (</a:t>
            </a:r>
            <a:r>
              <a:rPr lang="tr-TR" dirty="0" err="1"/>
              <a:t>Wikipedia</a:t>
            </a:r>
            <a:r>
              <a:rPr lang="tr-TR" dirty="0"/>
              <a:t>, Yaratılış Destanı sayfası)</a:t>
            </a:r>
          </a:p>
          <a:p>
            <a:pPr lvl="0" algn="just"/>
            <a:r>
              <a:rPr lang="tr-TR" u="sng" dirty="0">
                <a:hlinkClick r:id="rId7"/>
              </a:rPr>
              <a:t>https://tr.wikipedia.org/wiki/Alp_Er_Tunga</a:t>
            </a:r>
            <a:r>
              <a:rPr lang="tr-TR" dirty="0"/>
              <a:t> (</a:t>
            </a:r>
            <a:r>
              <a:rPr lang="tr-TR" dirty="0" err="1"/>
              <a:t>Wikipedia</a:t>
            </a:r>
            <a:r>
              <a:rPr lang="tr-TR" dirty="0"/>
              <a:t>, Alp Er Tunga Destanı sayfası)</a:t>
            </a:r>
          </a:p>
          <a:p>
            <a:pPr lvl="0" algn="just"/>
            <a:r>
              <a:rPr lang="tr-TR" u="sng" dirty="0">
                <a:hlinkClick r:id="rId8"/>
              </a:rPr>
              <a:t>https://tr.wikipedia.org/wiki/Ergenekon_Destan%C4%B1#Ergenekon</a:t>
            </a:r>
            <a:r>
              <a:rPr lang="tr-TR" dirty="0"/>
              <a:t> (</a:t>
            </a:r>
            <a:r>
              <a:rPr lang="tr-TR" dirty="0" err="1"/>
              <a:t>Wikipedia</a:t>
            </a:r>
            <a:r>
              <a:rPr lang="tr-TR" dirty="0"/>
              <a:t>, Ergenekon Destanı sayfası)</a:t>
            </a:r>
          </a:p>
          <a:p>
            <a:pPr lvl="0" algn="just"/>
            <a:r>
              <a:rPr lang="tr-TR" u="sng" dirty="0">
                <a:hlinkClick r:id="rId9"/>
              </a:rPr>
              <a:t>https://tr.wikipedia.org/wiki/T%C3%BCreyi%C5%9F_Destan%C4%B1</a:t>
            </a:r>
            <a:r>
              <a:rPr lang="tr-TR" dirty="0"/>
              <a:t> (</a:t>
            </a:r>
            <a:r>
              <a:rPr lang="tr-TR" dirty="0" err="1"/>
              <a:t>Wikipedia</a:t>
            </a:r>
            <a:r>
              <a:rPr lang="tr-TR" dirty="0"/>
              <a:t> Türeyiş Destanı sayfası)</a:t>
            </a:r>
          </a:p>
          <a:p>
            <a:pPr lvl="0" algn="just"/>
            <a:r>
              <a:rPr lang="tr-TR" u="sng" dirty="0">
                <a:hlinkClick r:id="rId10"/>
              </a:rPr>
              <a:t>https://tr.wikipedia.org/wiki/O%C4%9Fuz_Ka%C4%9Fan_Destan%C4%B1</a:t>
            </a:r>
            <a:r>
              <a:rPr lang="tr-TR" dirty="0"/>
              <a:t>(</a:t>
            </a:r>
            <a:r>
              <a:rPr lang="tr-TR" dirty="0" err="1"/>
              <a:t>Wikipedia</a:t>
            </a:r>
            <a:r>
              <a:rPr lang="tr-TR" dirty="0"/>
              <a:t>, Oğuz Kağan Destanı sayfası)</a:t>
            </a:r>
          </a:p>
          <a:p>
            <a:pPr lvl="0" algn="just"/>
            <a:r>
              <a:rPr lang="tr-TR" u="sng" dirty="0">
                <a:hlinkClick r:id="rId11"/>
              </a:rPr>
              <a:t>https://tr.wikipedia.org/wiki/%C5%9Eu_Destan%C4%B1</a:t>
            </a:r>
            <a:r>
              <a:rPr lang="tr-TR" dirty="0"/>
              <a:t>(</a:t>
            </a:r>
            <a:r>
              <a:rPr lang="tr-TR" dirty="0" err="1"/>
              <a:t>Wikipedia</a:t>
            </a:r>
            <a:r>
              <a:rPr lang="tr-TR" dirty="0"/>
              <a:t> Şu Destanı sayfası)</a:t>
            </a:r>
          </a:p>
          <a:p>
            <a:pPr lvl="0" algn="just"/>
            <a:r>
              <a:rPr lang="tr-TR" u="sng" dirty="0">
                <a:hlinkClick r:id="rId12"/>
              </a:rPr>
              <a:t>https://tr.wikipedia.org/wiki/Manas_Destan%C4%B1</a:t>
            </a:r>
            <a:r>
              <a:rPr lang="tr-TR" dirty="0"/>
              <a:t>(</a:t>
            </a:r>
            <a:r>
              <a:rPr lang="tr-TR" dirty="0" err="1"/>
              <a:t>Wikipedia</a:t>
            </a:r>
            <a:r>
              <a:rPr lang="tr-TR" dirty="0"/>
              <a:t>, Manas Destanı sayfası)</a:t>
            </a:r>
          </a:p>
          <a:p>
            <a:pPr lvl="0" algn="just"/>
            <a:r>
              <a:rPr lang="tr-TR" u="sng" dirty="0">
                <a:hlinkClick r:id="rId13"/>
              </a:rPr>
              <a:t>https://tr.wikipedia.org/wiki/G%C3%B6%C3%A7_Destan%C4%B1</a:t>
            </a:r>
            <a:r>
              <a:rPr lang="tr-TR" dirty="0"/>
              <a:t> (</a:t>
            </a:r>
            <a:r>
              <a:rPr lang="tr-TR" dirty="0" err="1"/>
              <a:t>Wikipedia</a:t>
            </a:r>
            <a:r>
              <a:rPr lang="tr-TR" dirty="0"/>
              <a:t>, Göç Destanı sayfası)</a:t>
            </a:r>
          </a:p>
          <a:p>
            <a:pPr lvl="0" algn="just"/>
            <a:r>
              <a:rPr lang="tr-TR" u="sng" dirty="0">
                <a:hlinkClick r:id="rId14"/>
              </a:rPr>
              <a:t>https://www.turktoyu.com/dag-eriten-turklerin-destani-ergenekon</a:t>
            </a:r>
            <a:r>
              <a:rPr lang="tr-TR" dirty="0"/>
              <a:t> </a:t>
            </a:r>
          </a:p>
          <a:p>
            <a:pPr lvl="0" algn="just"/>
            <a:r>
              <a:rPr lang="tr-TR" u="sng" dirty="0">
                <a:hlinkClick r:id="rId15"/>
              </a:rPr>
              <a:t>https://www.turkedebiyati.org/yaratilis-destani.html</a:t>
            </a:r>
            <a:r>
              <a:rPr lang="tr-TR" dirty="0"/>
              <a:t> </a:t>
            </a:r>
          </a:p>
          <a:p>
            <a:pPr lvl="0" algn="just"/>
            <a:r>
              <a:rPr lang="tr-TR" u="sng" dirty="0">
                <a:hlinkClick r:id="rId16"/>
              </a:rPr>
              <a:t>https://www.turkedebiyati.org/bozkurt-destani.html</a:t>
            </a:r>
            <a:endParaRPr lang="tr-TR" dirty="0"/>
          </a:p>
          <a:p>
            <a:pPr lvl="0" algn="just"/>
            <a:r>
              <a:rPr lang="tr-TR" u="sng" dirty="0">
                <a:hlinkClick r:id="rId17"/>
              </a:rPr>
              <a:t>https://www.ergenekun.net/bozkurt-destani.html</a:t>
            </a:r>
            <a:endParaRPr lang="tr-TR" dirty="0"/>
          </a:p>
          <a:p>
            <a:pPr lvl="0" algn="just"/>
            <a:r>
              <a:rPr lang="tr-TR" u="sng" dirty="0">
                <a:hlinkClick r:id="rId18"/>
              </a:rPr>
              <a:t>https://www.edebiyatfakultesi.com/ergenekon_destani.htm</a:t>
            </a:r>
            <a:endParaRPr lang="tr-TR" dirty="0"/>
          </a:p>
          <a:p>
            <a:pPr lvl="0" algn="just"/>
            <a:r>
              <a:rPr lang="tr-TR" u="sng" dirty="0">
                <a:hlinkClick r:id="rId19"/>
              </a:rPr>
              <a:t>https://www.edebiyatogretmeni.org/alp-er-tunga-destani/</a:t>
            </a:r>
            <a:endParaRPr lang="tr-TR" dirty="0"/>
          </a:p>
          <a:p>
            <a:pPr lvl="0" algn="just"/>
            <a:r>
              <a:rPr lang="tr-TR" u="sng" dirty="0">
                <a:hlinkClick r:id="rId20"/>
              </a:rPr>
              <a:t>https://www.edebiyatogretmeni.org/goc-destani/</a:t>
            </a:r>
            <a:endParaRPr lang="tr-TR" dirty="0"/>
          </a:p>
          <a:p>
            <a:endParaRPr lang="tr-TR" dirty="0"/>
          </a:p>
        </p:txBody>
      </p:sp>
    </p:spTree>
    <p:extLst>
      <p:ext uri="{BB962C8B-B14F-4D97-AF65-F5344CB8AC3E}">
        <p14:creationId xmlns:p14="http://schemas.microsoft.com/office/powerpoint/2010/main" val="316323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0E9EA7-B9C8-3023-6CCF-8B4339FB4124}"/>
              </a:ext>
            </a:extLst>
          </p:cNvPr>
          <p:cNvSpPr>
            <a:spLocks noGrp="1"/>
          </p:cNvSpPr>
          <p:nvPr>
            <p:ph type="title"/>
          </p:nvPr>
        </p:nvSpPr>
        <p:spPr>
          <a:xfrm>
            <a:off x="1371600" y="685801"/>
            <a:ext cx="4524703" cy="722586"/>
          </a:xfrm>
        </p:spPr>
        <p:txBody>
          <a:bodyPr>
            <a:normAutofit/>
          </a:bodyPr>
          <a:lstStyle/>
          <a:p>
            <a:r>
              <a:rPr lang="tr-TR" sz="3200" b="1" dirty="0"/>
              <a:t>Kısaca Türk Mitolojisi</a:t>
            </a:r>
          </a:p>
        </p:txBody>
      </p:sp>
      <p:sp>
        <p:nvSpPr>
          <p:cNvPr id="3" name="İçerik Yer Tutucusu 2">
            <a:extLst>
              <a:ext uri="{FF2B5EF4-FFF2-40B4-BE49-F238E27FC236}">
                <a16:creationId xmlns:a16="http://schemas.microsoft.com/office/drawing/2014/main" id="{BD9E106D-4A42-C150-0C07-64A82B26654C}"/>
              </a:ext>
            </a:extLst>
          </p:cNvPr>
          <p:cNvSpPr>
            <a:spLocks noGrp="1"/>
          </p:cNvSpPr>
          <p:nvPr>
            <p:ph idx="1"/>
          </p:nvPr>
        </p:nvSpPr>
        <p:spPr>
          <a:xfrm>
            <a:off x="1371599" y="1408387"/>
            <a:ext cx="9748345" cy="4561489"/>
          </a:xfrm>
        </p:spPr>
        <p:txBody>
          <a:bodyPr/>
          <a:lstStyle/>
          <a:p>
            <a:pPr algn="just"/>
            <a:r>
              <a:rPr lang="tr-TR" i="1" dirty="0"/>
              <a:t>“Türk Mitolojisi” </a:t>
            </a:r>
            <a:r>
              <a:rPr lang="tr-TR" dirty="0"/>
              <a:t>geçmişten günümüze dek bütün Türk boylarına ait olan hikâye, masal, efsane, mit ve destanların bütününe karşılık gelir. </a:t>
            </a:r>
          </a:p>
          <a:p>
            <a:pPr algn="just"/>
            <a:r>
              <a:rPr lang="tr-TR" dirty="0"/>
              <a:t>Türk mitolojisi ilk aşamada Gök Tanrı inancı gibi tek tanrılı bir inanç sistemi doğrultusunda gelişse de daha sonraları zamanla çoktanrıcı bir biçime doğru gelişmiştir.</a:t>
            </a:r>
          </a:p>
          <a:p>
            <a:pPr algn="just"/>
            <a:r>
              <a:rPr lang="tr-TR" dirty="0"/>
              <a:t>Ayrıca tarihi Türk halklarının temasa geçtikleri Zerdüştlük, Mani dini ve Budizm de Türklerin mitolojisinden izler bırakmıştır. </a:t>
            </a:r>
          </a:p>
          <a:p>
            <a:pPr algn="just"/>
            <a:r>
              <a:rPr lang="tr-TR" dirty="0"/>
              <a:t>Türk mitolojisi, dünya üzerinde çok bilinen Yunan Mitolojisi gibi tek bir destan etrafında gelişmemiştir. </a:t>
            </a:r>
          </a:p>
          <a:p>
            <a:pPr algn="just"/>
            <a:r>
              <a:rPr lang="tr-TR" dirty="0"/>
              <a:t>Diğer mitolojilerden farklı olarak Türk mitolojisinin kökeninde farklı </a:t>
            </a:r>
            <a:r>
              <a:rPr lang="tr-TR" b="1" dirty="0"/>
              <a:t>destanlar</a:t>
            </a:r>
            <a:r>
              <a:rPr lang="tr-TR" dirty="0"/>
              <a:t> yer almaktadır. </a:t>
            </a:r>
          </a:p>
          <a:p>
            <a:pPr algn="just"/>
            <a:endParaRPr lang="tr-TR" dirty="0"/>
          </a:p>
        </p:txBody>
      </p:sp>
    </p:spTree>
    <p:extLst>
      <p:ext uri="{BB962C8B-B14F-4D97-AF65-F5344CB8AC3E}">
        <p14:creationId xmlns:p14="http://schemas.microsoft.com/office/powerpoint/2010/main" val="40687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128AFA-C33D-C4FE-131E-C7301E77865D}"/>
              </a:ext>
            </a:extLst>
          </p:cNvPr>
          <p:cNvSpPr>
            <a:spLocks noGrp="1"/>
          </p:cNvSpPr>
          <p:nvPr>
            <p:ph type="title"/>
          </p:nvPr>
        </p:nvSpPr>
        <p:spPr>
          <a:xfrm>
            <a:off x="1180213" y="663649"/>
            <a:ext cx="5465135" cy="653902"/>
          </a:xfrm>
        </p:spPr>
        <p:txBody>
          <a:bodyPr>
            <a:normAutofit fontScale="90000"/>
          </a:bodyPr>
          <a:lstStyle/>
          <a:p>
            <a:r>
              <a:rPr lang="tr-TR" sz="3600" b="1" dirty="0"/>
              <a:t>Türk Mitolojisindeki Destanlar</a:t>
            </a:r>
            <a:br>
              <a:rPr lang="tr-TR" dirty="0"/>
            </a:br>
            <a:endParaRPr lang="tr-TR" dirty="0"/>
          </a:p>
        </p:txBody>
      </p:sp>
      <p:sp>
        <p:nvSpPr>
          <p:cNvPr id="3" name="İçerik Yer Tutucusu 2">
            <a:extLst>
              <a:ext uri="{FF2B5EF4-FFF2-40B4-BE49-F238E27FC236}">
                <a16:creationId xmlns:a16="http://schemas.microsoft.com/office/drawing/2014/main" id="{2420A50F-F0D1-2E02-4A73-2563DBA15826}"/>
              </a:ext>
            </a:extLst>
          </p:cNvPr>
          <p:cNvSpPr>
            <a:spLocks noGrp="1"/>
          </p:cNvSpPr>
          <p:nvPr>
            <p:ph idx="1"/>
          </p:nvPr>
        </p:nvSpPr>
        <p:spPr>
          <a:xfrm>
            <a:off x="1105785" y="1435396"/>
            <a:ext cx="10207257" cy="4529470"/>
          </a:xfrm>
        </p:spPr>
        <p:txBody>
          <a:bodyPr/>
          <a:lstStyle/>
          <a:p>
            <a:pPr algn="just"/>
            <a:r>
              <a:rPr lang="tr-TR" dirty="0"/>
              <a:t>Türk mitolojisini oluşturan destanlar, yazarı belli olmayan, ilkel dönemde yaşanmış olan olayları konu alan ve sözlü şekilde kuşaktan kuşağa aktarılan </a:t>
            </a:r>
            <a:r>
              <a:rPr lang="tr-TR" b="1" dirty="0"/>
              <a:t>doğal destanlardandır. </a:t>
            </a:r>
          </a:p>
          <a:p>
            <a:pPr algn="just"/>
            <a:r>
              <a:rPr lang="tr-TR" dirty="0"/>
              <a:t>Türk mitolojisindeki destanlarda, ulusların hayatını etkileyen göç, savaş, kıtlık gibi doğal afetler ya da toplumu etkileyen büyük kahramanlar ve tarihi olaylar, olağanüstü unsurlar eşliğinde anlatılır. </a:t>
            </a:r>
          </a:p>
          <a:p>
            <a:pPr algn="just"/>
            <a:r>
              <a:rPr lang="tr-TR" dirty="0"/>
              <a:t>Bu bakımdan destanlar ait oldukları ulusların özelliklerini, sosyal yapılarını, inançlarını, aile yapılarını, gelenek ve göreneklerini yansıtır. </a:t>
            </a:r>
          </a:p>
          <a:p>
            <a:pPr algn="just"/>
            <a:r>
              <a:rPr lang="tr-TR" dirty="0"/>
              <a:t>Türk destanlarında kağan, han, hakan gibi seçkin kişiler ve Tanrı, Tanrıça gibi kutsal varlıklar vardır. Bu kişiler olağanüstü özelliklere sahiptir, kurtarıcıdır, liderdir. </a:t>
            </a:r>
          </a:p>
          <a:p>
            <a:pPr algn="just"/>
            <a:r>
              <a:rPr lang="tr-TR" dirty="0"/>
              <a:t>Çok sayıda destandan oluşan Türk mitolojisinde, Altay-Yakut Türklerinin </a:t>
            </a:r>
            <a:r>
              <a:rPr lang="tr-TR" b="1" i="1" dirty="0"/>
              <a:t>“Yaratılış Destanı”</a:t>
            </a:r>
            <a:r>
              <a:rPr lang="tr-TR" dirty="0"/>
              <a:t>, Hunların </a:t>
            </a:r>
            <a:r>
              <a:rPr lang="tr-TR" b="1" i="1" dirty="0"/>
              <a:t>“Oğuz Destanı”</a:t>
            </a:r>
            <a:r>
              <a:rPr lang="tr-TR" dirty="0"/>
              <a:t>,</a:t>
            </a:r>
            <a:r>
              <a:rPr lang="tr-TR" b="1" i="1" dirty="0"/>
              <a:t> </a:t>
            </a:r>
            <a:r>
              <a:rPr lang="tr-TR" dirty="0"/>
              <a:t>Göktürklerin </a:t>
            </a:r>
            <a:r>
              <a:rPr lang="tr-TR" b="1" i="1" dirty="0"/>
              <a:t>“Ergenekon Destanı” </a:t>
            </a:r>
            <a:r>
              <a:rPr lang="tr-TR" dirty="0"/>
              <a:t>ve </a:t>
            </a:r>
            <a:r>
              <a:rPr lang="tr-TR" b="1" i="1" dirty="0"/>
              <a:t>“Bozkurt Destanı”</a:t>
            </a:r>
            <a:r>
              <a:rPr lang="tr-TR" dirty="0"/>
              <a:t> öne çıkan ve en bilinen destanlardandır.</a:t>
            </a:r>
          </a:p>
          <a:p>
            <a:pPr algn="just"/>
            <a:endParaRPr lang="tr-TR" dirty="0"/>
          </a:p>
        </p:txBody>
      </p:sp>
    </p:spTree>
    <p:extLst>
      <p:ext uri="{BB962C8B-B14F-4D97-AF65-F5344CB8AC3E}">
        <p14:creationId xmlns:p14="http://schemas.microsoft.com/office/powerpoint/2010/main" val="232866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9016-3A18-4A59-5FB8-570BEADDD2B0}"/>
              </a:ext>
            </a:extLst>
          </p:cNvPr>
          <p:cNvSpPr>
            <a:spLocks noGrp="1"/>
          </p:cNvSpPr>
          <p:nvPr>
            <p:ph type="title"/>
          </p:nvPr>
        </p:nvSpPr>
        <p:spPr>
          <a:xfrm>
            <a:off x="1371599" y="552892"/>
            <a:ext cx="4272021" cy="707065"/>
          </a:xfrm>
        </p:spPr>
        <p:txBody>
          <a:bodyPr>
            <a:normAutofit fontScale="90000"/>
          </a:bodyPr>
          <a:lstStyle/>
          <a:p>
            <a:r>
              <a:rPr lang="tr-TR" sz="3600" b="1" dirty="0"/>
              <a:t>YARATILIŞ DESTANI</a:t>
            </a:r>
            <a:br>
              <a:rPr lang="tr-TR" sz="3400" dirty="0"/>
            </a:br>
            <a:endParaRPr lang="tr-TR" sz="3400" dirty="0"/>
          </a:p>
        </p:txBody>
      </p:sp>
      <p:sp>
        <p:nvSpPr>
          <p:cNvPr id="1030" name="Content Placeholder 1029">
            <a:extLst>
              <a:ext uri="{FF2B5EF4-FFF2-40B4-BE49-F238E27FC236}">
                <a16:creationId xmlns:a16="http://schemas.microsoft.com/office/drawing/2014/main" id="{F5D2D20C-C877-36C1-E97C-5A41B29019AC}"/>
              </a:ext>
            </a:extLst>
          </p:cNvPr>
          <p:cNvSpPr>
            <a:spLocks noGrp="1"/>
          </p:cNvSpPr>
          <p:nvPr>
            <p:ph idx="1"/>
          </p:nvPr>
        </p:nvSpPr>
        <p:spPr>
          <a:xfrm>
            <a:off x="1371599" y="1259957"/>
            <a:ext cx="9920178" cy="4965405"/>
          </a:xfrm>
        </p:spPr>
        <p:txBody>
          <a:bodyPr>
            <a:normAutofit/>
          </a:bodyPr>
          <a:lstStyle/>
          <a:p>
            <a:pPr algn="just"/>
            <a:r>
              <a:rPr lang="tr-TR" dirty="0"/>
              <a:t>Yaratılış Destanı, Altay Türklerine ait </a:t>
            </a:r>
            <a:r>
              <a:rPr lang="tr-TR" b="1" dirty="0"/>
              <a:t>en eski Türk destanıdır. </a:t>
            </a:r>
          </a:p>
          <a:p>
            <a:pPr algn="just"/>
            <a:r>
              <a:rPr lang="tr-TR" dirty="0"/>
              <a:t>Yaratılış Destanı, evrenin yaratılışını, iyilik ve kötülüğün kaynaklarını ve evrendeki düzeni anlatır.</a:t>
            </a:r>
          </a:p>
          <a:p>
            <a:pPr algn="just"/>
            <a:r>
              <a:rPr lang="tr-TR" dirty="0"/>
              <a:t>Bu destan Türkler tarafından kabul edilmiş eski ve yeni dinlerin, özellikle de </a:t>
            </a:r>
            <a:r>
              <a:rPr lang="tr-TR" dirty="0" err="1"/>
              <a:t>şamanizmin</a:t>
            </a:r>
            <a:r>
              <a:rPr lang="tr-TR" dirty="0"/>
              <a:t> izlerini taşımaktadır.</a:t>
            </a:r>
          </a:p>
          <a:p>
            <a:pPr algn="just"/>
            <a:r>
              <a:rPr lang="tr-TR" dirty="0"/>
              <a:t>Türk mitolojisi, düşüncesi ve inancı bakımından önemli izler taşıyan Yaratılış Destanının Türk mitolojisi içinde birçok farklı anlatışı vardır.</a:t>
            </a:r>
          </a:p>
          <a:p>
            <a:pPr algn="just"/>
            <a:r>
              <a:rPr lang="tr-TR" dirty="0"/>
              <a:t>Bu efsaneye göre, tüm evrenin yaratılışında yalnızca iki varlık vardır. Bunlar </a:t>
            </a:r>
            <a:r>
              <a:rPr lang="tr-TR" b="1" i="1" dirty="0"/>
              <a:t>Tanrı Ülgen </a:t>
            </a:r>
            <a:r>
              <a:rPr lang="tr-TR" dirty="0"/>
              <a:t>ile </a:t>
            </a:r>
            <a:r>
              <a:rPr lang="tr-TR" b="1" i="1" dirty="0"/>
              <a:t>Tanrı </a:t>
            </a:r>
            <a:r>
              <a:rPr lang="tr-TR" b="1" i="1" dirty="0" err="1"/>
              <a:t>Erlik</a:t>
            </a:r>
            <a:r>
              <a:rPr lang="tr-TR" dirty="0" err="1"/>
              <a:t>’tir</a:t>
            </a:r>
            <a:r>
              <a:rPr lang="tr-TR" dirty="0"/>
              <a:t>. </a:t>
            </a:r>
          </a:p>
          <a:p>
            <a:pPr algn="just"/>
            <a:r>
              <a:rPr lang="tr-TR" dirty="0"/>
              <a:t>Bir iyilik Tanrısı olan </a:t>
            </a:r>
            <a:r>
              <a:rPr lang="tr-TR" b="1" i="1" dirty="0"/>
              <a:t>Ülgen</a:t>
            </a:r>
            <a:r>
              <a:rPr lang="tr-TR" dirty="0"/>
              <a:t>; ay, güneş ve yıldızlardan yukarıda yaşamaktadır. Altından sarayı ve tahtı bulunan Ülgen genellikle insan şeklinde tasvir edilmiştir. </a:t>
            </a:r>
          </a:p>
          <a:p>
            <a:pPr algn="just"/>
            <a:r>
              <a:rPr lang="tr-TR" dirty="0"/>
              <a:t>İnsan ve dünyanın yaratılışında ana role sahip olan Ülgen, göğü, güneşi ve ayı yaratmıştır. Atmosfer olaylarını düzenleyerek, yıldızları idare etmektedir. </a:t>
            </a:r>
          </a:p>
          <a:p>
            <a:pPr algn="just"/>
            <a:endParaRPr lang="tr-TR" dirty="0"/>
          </a:p>
          <a:p>
            <a:pPr algn="just"/>
            <a:endParaRPr lang="tr-TR" dirty="0"/>
          </a:p>
          <a:p>
            <a:pPr algn="just"/>
            <a:endParaRPr lang="tr-TR" dirty="0"/>
          </a:p>
          <a:p>
            <a:pPr algn="just"/>
            <a:endParaRPr lang="tr-TR" dirty="0"/>
          </a:p>
          <a:p>
            <a:pPr algn="just"/>
            <a:endParaRPr lang="en-US" dirty="0"/>
          </a:p>
        </p:txBody>
      </p:sp>
    </p:spTree>
    <p:extLst>
      <p:ext uri="{BB962C8B-B14F-4D97-AF65-F5344CB8AC3E}">
        <p14:creationId xmlns:p14="http://schemas.microsoft.com/office/powerpoint/2010/main" val="294877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12E0D0A-8A44-8461-77C8-78805D96CC24}"/>
              </a:ext>
            </a:extLst>
          </p:cNvPr>
          <p:cNvSpPr>
            <a:spLocks noGrp="1"/>
          </p:cNvSpPr>
          <p:nvPr>
            <p:ph idx="1"/>
          </p:nvPr>
        </p:nvSpPr>
        <p:spPr>
          <a:xfrm>
            <a:off x="1371599" y="829339"/>
            <a:ext cx="10154093" cy="5454503"/>
          </a:xfrm>
        </p:spPr>
        <p:txBody>
          <a:bodyPr>
            <a:normAutofit/>
          </a:bodyPr>
          <a:lstStyle/>
          <a:p>
            <a:pPr algn="just"/>
            <a:r>
              <a:rPr lang="tr-TR" b="1" i="1" dirty="0"/>
              <a:t>Erlik</a:t>
            </a:r>
            <a:r>
              <a:rPr lang="tr-TR" dirty="0"/>
              <a:t> ise Türk mitolojisi içindeki destanların hemen hepsinde şeytanın kendisidir ve her türlü kötülüğün daimi sembolüdür. Tanrı Ülgen ile sürekli bir muhalefet içindedir. </a:t>
            </a:r>
          </a:p>
          <a:p>
            <a:pPr algn="just"/>
            <a:r>
              <a:rPr lang="tr-TR" dirty="0"/>
              <a:t>Tanrı Erlik, demirden kılıç ve kalkanla genellikle boğanın üstünde bir insan şeklinde tasvir edilmiştir. Türklerin İslamiyet’i kabulünden sonra Erlik daha çok şeytan, cin gibi varlıklarla birleştirilmiştir. </a:t>
            </a:r>
          </a:p>
          <a:p>
            <a:pPr algn="just"/>
            <a:r>
              <a:rPr lang="tr-TR" dirty="0"/>
              <a:t>Altay Yaratılış Destanında, yeryüzünün ve insanın yaratılışından detaylıca bahsedilir. </a:t>
            </a:r>
          </a:p>
          <a:p>
            <a:pPr algn="just"/>
            <a:r>
              <a:rPr lang="tr-TR" b="1" u="sng" dirty="0"/>
              <a:t>Yeryüzünün Yaratılışı</a:t>
            </a:r>
          </a:p>
          <a:p>
            <a:pPr algn="just"/>
            <a:r>
              <a:rPr lang="tr-TR" dirty="0"/>
              <a:t>Altay Yaratılış Destanı’nda başlangıçta her yerin sularla kaplı olduğu anlatılmaktadır.</a:t>
            </a:r>
          </a:p>
          <a:p>
            <a:pPr algn="just"/>
            <a:r>
              <a:rPr lang="tr-TR" dirty="0"/>
              <a:t> Tanrı Ülgen, kuşa dönüşerek suların üzerinde uçar ve bir taşa konar. </a:t>
            </a:r>
          </a:p>
          <a:p>
            <a:pPr algn="just"/>
            <a:r>
              <a:rPr lang="tr-TR" dirty="0"/>
              <a:t>Suların içinde yaşayan </a:t>
            </a:r>
            <a:r>
              <a:rPr lang="tr-TR" b="1" dirty="0"/>
              <a:t>dişi ruh Ak Ana</a:t>
            </a:r>
            <a:r>
              <a:rPr lang="tr-TR" dirty="0"/>
              <a:t>, Ülgen'e yaratılışı nasıl gerçekleştireceğini anlatır ve bir nevi Tanrı Ülgen’e yaratma kudretini verir. </a:t>
            </a:r>
          </a:p>
          <a:p>
            <a:pPr algn="just"/>
            <a:r>
              <a:rPr lang="tr-TR" dirty="0"/>
              <a:t>Onun yardımıyla işe başlayan Tanrı Ülgen önce yeri, ardından göğü yaratır.</a:t>
            </a:r>
          </a:p>
          <a:p>
            <a:pPr algn="just"/>
            <a:r>
              <a:rPr lang="tr-TR" dirty="0"/>
              <a:t> Ardından da dünyanın dengesini sağlaması için üç balık yaratır. </a:t>
            </a:r>
            <a:endParaRPr lang="tr-TR" u="sng" dirty="0"/>
          </a:p>
        </p:txBody>
      </p:sp>
    </p:spTree>
    <p:extLst>
      <p:ext uri="{BB962C8B-B14F-4D97-AF65-F5344CB8AC3E}">
        <p14:creationId xmlns:p14="http://schemas.microsoft.com/office/powerpoint/2010/main" val="224067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E370B0B-4B96-3839-04F4-39EDB2407781}"/>
              </a:ext>
            </a:extLst>
          </p:cNvPr>
          <p:cNvSpPr>
            <a:spLocks noGrp="1"/>
          </p:cNvSpPr>
          <p:nvPr>
            <p:ph idx="1"/>
          </p:nvPr>
        </p:nvSpPr>
        <p:spPr>
          <a:xfrm>
            <a:off x="1295400" y="883388"/>
            <a:ext cx="9601200" cy="5091223"/>
          </a:xfrm>
        </p:spPr>
        <p:txBody>
          <a:bodyPr/>
          <a:lstStyle/>
          <a:p>
            <a:r>
              <a:rPr lang="tr-TR" b="1" u="sng" dirty="0"/>
              <a:t>İnsanın Yaratılışı</a:t>
            </a:r>
          </a:p>
          <a:p>
            <a:r>
              <a:rPr lang="tr-TR" dirty="0"/>
              <a:t>Yaratılış Destanı’na göre insanlık topraktan yaratılmıştı.</a:t>
            </a:r>
          </a:p>
          <a:p>
            <a:r>
              <a:rPr lang="tr-TR" dirty="0"/>
              <a:t>İnsanın Yaratılışı adlı bölümünde Tanrı Ülgen’in deniz üstünde gezerken yüzen bir kara parçası gördüğünden bahsedilir.</a:t>
            </a:r>
          </a:p>
          <a:p>
            <a:r>
              <a:rPr lang="tr-TR" dirty="0"/>
              <a:t>Yaklaştığında toprağın üstünde bir</a:t>
            </a:r>
            <a:r>
              <a:rPr lang="tr-TR" b="1" dirty="0"/>
              <a:t> balçık </a:t>
            </a:r>
            <a:r>
              <a:rPr lang="tr-TR" dirty="0"/>
              <a:t>olduğunu fark eder. </a:t>
            </a:r>
          </a:p>
          <a:p>
            <a:r>
              <a:rPr lang="tr-TR" dirty="0"/>
              <a:t>Ve gördüğü balçığın insana dönüştüğünü hayal eder ve o düşündükçe çamur insan suretine bürünür. </a:t>
            </a:r>
          </a:p>
          <a:p>
            <a:r>
              <a:rPr lang="tr-TR" dirty="0"/>
              <a:t>Bu destana göre Tanrı Ülgen’in yarattığı ilk insan </a:t>
            </a:r>
            <a:r>
              <a:rPr lang="tr-TR" dirty="0" err="1"/>
              <a:t>Erlik’tir</a:t>
            </a:r>
            <a:r>
              <a:rPr lang="tr-TR" dirty="0"/>
              <a:t>.</a:t>
            </a:r>
          </a:p>
          <a:p>
            <a:r>
              <a:rPr lang="tr-TR" dirty="0"/>
              <a:t>Hikâyenin devamında bu ilk insan olan Erlik, Ülgen'e ihanet edecektir.</a:t>
            </a:r>
          </a:p>
        </p:txBody>
      </p:sp>
    </p:spTree>
    <p:extLst>
      <p:ext uri="{BB962C8B-B14F-4D97-AF65-F5344CB8AC3E}">
        <p14:creationId xmlns:p14="http://schemas.microsoft.com/office/powerpoint/2010/main" val="89681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2" name="Picture 4" descr="Türk Destanları - Uzman Tarih">
            <a:extLst>
              <a:ext uri="{FF2B5EF4-FFF2-40B4-BE49-F238E27FC236}">
                <a16:creationId xmlns:a16="http://schemas.microsoft.com/office/drawing/2014/main" id="{6356705B-7522-77F8-139E-9BB88848FD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72" b="1"/>
          <a:stretch/>
        </p:blipFill>
        <p:spPr bwMode="auto">
          <a:xfrm>
            <a:off x="-1" y="10"/>
            <a:ext cx="1218865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4" name="Rectangle 136">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9E839FC-2104-D12D-9841-C15EC2904B4F}"/>
              </a:ext>
            </a:extLst>
          </p:cNvPr>
          <p:cNvSpPr>
            <a:spLocks noGrp="1"/>
          </p:cNvSpPr>
          <p:nvPr>
            <p:ph type="title"/>
          </p:nvPr>
        </p:nvSpPr>
        <p:spPr>
          <a:xfrm>
            <a:off x="1371600" y="685800"/>
            <a:ext cx="4724400" cy="685800"/>
          </a:xfrm>
        </p:spPr>
        <p:txBody>
          <a:bodyPr>
            <a:normAutofit fontScale="90000"/>
          </a:bodyPr>
          <a:lstStyle/>
          <a:p>
            <a:r>
              <a:rPr lang="tr-TR" sz="3600" b="1" dirty="0"/>
              <a:t>BOZKURT DESTANI</a:t>
            </a:r>
            <a:br>
              <a:rPr lang="tr-TR" dirty="0"/>
            </a:br>
            <a:endParaRPr lang="tr-TR" dirty="0"/>
          </a:p>
        </p:txBody>
      </p:sp>
      <p:sp>
        <p:nvSpPr>
          <p:cNvPr id="139" name="Rectangle 138">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E57E1448-AFE7-0CE3-EB98-CEDFED98CEC1}"/>
              </a:ext>
            </a:extLst>
          </p:cNvPr>
          <p:cNvSpPr>
            <a:spLocks noGrp="1"/>
          </p:cNvSpPr>
          <p:nvPr>
            <p:ph idx="1"/>
          </p:nvPr>
        </p:nvSpPr>
        <p:spPr>
          <a:xfrm>
            <a:off x="1371600" y="1468178"/>
            <a:ext cx="10037135" cy="4369095"/>
          </a:xfrm>
        </p:spPr>
        <p:txBody>
          <a:bodyPr>
            <a:normAutofit lnSpcReduction="10000"/>
          </a:bodyPr>
          <a:lstStyle/>
          <a:p>
            <a:pPr algn="just"/>
            <a:r>
              <a:rPr lang="tr-TR" dirty="0"/>
              <a:t>Bozkurt Destanı, Ergenekon Destanı ile birlikte bilinen en önemli iki Göktürk destanından biridir. </a:t>
            </a:r>
          </a:p>
          <a:p>
            <a:pPr algn="just"/>
            <a:r>
              <a:rPr lang="tr-TR" dirty="0"/>
              <a:t>Bu destan milattan sonra 6. yüzyıldan 8. Yüzyıl ortalarına dek egemenlik sürmüş olan </a:t>
            </a:r>
            <a:r>
              <a:rPr lang="tr-TR" b="1" dirty="0"/>
              <a:t>Göktürklerin</a:t>
            </a:r>
            <a:r>
              <a:rPr lang="tr-TR" dirty="0"/>
              <a:t> soy ağacı ve var olabilme öyküsüdür. </a:t>
            </a:r>
          </a:p>
          <a:p>
            <a:pPr algn="just"/>
            <a:r>
              <a:rPr lang="tr-TR" dirty="0"/>
              <a:t>Çin kaynaklarında kayıtlı olan Bozkurt Destanı’nın bu sebeple destanın üç farklı anlatılış biçimi vardır. </a:t>
            </a:r>
          </a:p>
          <a:p>
            <a:pPr algn="just"/>
            <a:r>
              <a:rPr lang="tr-TR" dirty="0"/>
              <a:t>Bozkurt Destanında anlatılanlara göre Göktürkler bir savaşta mağlup olurlar. </a:t>
            </a:r>
          </a:p>
          <a:p>
            <a:pPr algn="just"/>
            <a:r>
              <a:rPr lang="tr-TR" dirty="0"/>
              <a:t>Herkes ölür ve geriye yaralanmış bir Türk kalır. </a:t>
            </a:r>
          </a:p>
          <a:p>
            <a:pPr algn="just"/>
            <a:r>
              <a:rPr lang="tr-TR" dirty="0"/>
              <a:t>Bu genç Türk, dişi kurt tarafından sahiplenilerek beslenip yetiştirilir. </a:t>
            </a:r>
          </a:p>
          <a:p>
            <a:pPr algn="just"/>
            <a:r>
              <a:rPr lang="tr-TR" dirty="0"/>
              <a:t>Sonraki zamanlarda Göktürkler bu bozkurttan tekrar türerler. </a:t>
            </a:r>
          </a:p>
          <a:p>
            <a:pPr algn="just"/>
            <a:r>
              <a:rPr lang="tr-TR" dirty="0"/>
              <a:t>Yani bu destana göre Göktürklerin, Gök Tanrı’nın gönderdiği bir dişi bozkurt ile bir Türk’ün neslinden geldiğine inanılır.</a:t>
            </a:r>
          </a:p>
        </p:txBody>
      </p:sp>
    </p:spTree>
    <p:extLst>
      <p:ext uri="{BB962C8B-B14F-4D97-AF65-F5344CB8AC3E}">
        <p14:creationId xmlns:p14="http://schemas.microsoft.com/office/powerpoint/2010/main" val="103372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E72688-6767-03C2-ACDB-27724D7A49E5}"/>
              </a:ext>
            </a:extLst>
          </p:cNvPr>
          <p:cNvSpPr>
            <a:spLocks noGrp="1"/>
          </p:cNvSpPr>
          <p:nvPr>
            <p:ph type="title"/>
          </p:nvPr>
        </p:nvSpPr>
        <p:spPr>
          <a:xfrm>
            <a:off x="1371600" y="685800"/>
            <a:ext cx="4444409" cy="696433"/>
          </a:xfrm>
        </p:spPr>
        <p:txBody>
          <a:bodyPr>
            <a:normAutofit fontScale="90000"/>
          </a:bodyPr>
          <a:lstStyle/>
          <a:p>
            <a:r>
              <a:rPr lang="tr-TR" sz="3600" b="1" dirty="0"/>
              <a:t>ERGENEKON DESTANI</a:t>
            </a:r>
            <a:br>
              <a:rPr lang="tr-TR" dirty="0"/>
            </a:br>
            <a:endParaRPr lang="tr-TR" dirty="0"/>
          </a:p>
        </p:txBody>
      </p:sp>
      <p:sp>
        <p:nvSpPr>
          <p:cNvPr id="3" name="İçerik Yer Tutucusu 2">
            <a:extLst>
              <a:ext uri="{FF2B5EF4-FFF2-40B4-BE49-F238E27FC236}">
                <a16:creationId xmlns:a16="http://schemas.microsoft.com/office/drawing/2014/main" id="{1EE3E962-32C8-6BBF-8930-B0CBDCB11A2D}"/>
              </a:ext>
            </a:extLst>
          </p:cNvPr>
          <p:cNvSpPr>
            <a:spLocks noGrp="1"/>
          </p:cNvSpPr>
          <p:nvPr>
            <p:ph idx="1"/>
          </p:nvPr>
        </p:nvSpPr>
        <p:spPr>
          <a:xfrm>
            <a:off x="1371600" y="1382233"/>
            <a:ext cx="10090298" cy="4885660"/>
          </a:xfrm>
        </p:spPr>
        <p:txBody>
          <a:bodyPr>
            <a:normAutofit/>
          </a:bodyPr>
          <a:lstStyle/>
          <a:p>
            <a:pPr algn="just"/>
            <a:r>
              <a:rPr lang="tr-TR" dirty="0"/>
              <a:t>Ergenekon Destanı; Göktürklerin yeniden doğuşuna ilişkin bir hikâyedir. </a:t>
            </a:r>
          </a:p>
          <a:p>
            <a:pPr algn="just"/>
            <a:r>
              <a:rPr lang="tr-TR" dirty="0"/>
              <a:t>Bu destan bazı araştırmacılara göre Bozkurt Destanının genişletilmiş bir versiyonudur; mitolojik bir varlık olan </a:t>
            </a:r>
            <a:r>
              <a:rPr lang="tr-TR" dirty="0" err="1"/>
              <a:t>bozkurtun</a:t>
            </a:r>
            <a:r>
              <a:rPr lang="tr-TR" dirty="0"/>
              <a:t> koruması sayesinde soylarının tükenmesi tehlikesinden kurtulan ve yine </a:t>
            </a:r>
            <a:r>
              <a:rPr lang="tr-TR" dirty="0" err="1"/>
              <a:t>bozkurtun</a:t>
            </a:r>
            <a:r>
              <a:rPr lang="tr-TR" dirty="0"/>
              <a:t> sayesinde geçit vermez dağlarla çevrili Ergenekon vadisinden çıkan bir Türk topluluğunun öyküsünü anlattığını iddia edilmektedir.</a:t>
            </a:r>
          </a:p>
          <a:p>
            <a:pPr algn="just"/>
            <a:r>
              <a:rPr lang="tr-TR" dirty="0"/>
              <a:t>Önce sözlü olan bu destan daha sonra çeşitli kaynaklarda bahsedilerek Moğol tarihçisi </a:t>
            </a:r>
            <a:r>
              <a:rPr lang="tr-TR" dirty="0" err="1"/>
              <a:t>Reşideddin</a:t>
            </a:r>
            <a:r>
              <a:rPr lang="tr-TR" dirty="0"/>
              <a:t> tarafından yazılı hale getirilmiştir.</a:t>
            </a:r>
          </a:p>
          <a:p>
            <a:pPr algn="just"/>
            <a:r>
              <a:rPr lang="tr-TR" dirty="0"/>
              <a:t>Ergenekon Destanı iki ana kısımdan oluşmaktadır. </a:t>
            </a:r>
          </a:p>
          <a:p>
            <a:pPr algn="just"/>
            <a:r>
              <a:rPr lang="tr-TR" dirty="0"/>
              <a:t>Birinci kısım bir bozkurdun yardımı ve korumasıyla soyun devamlılığının sağlanmasıdır. </a:t>
            </a:r>
          </a:p>
          <a:p>
            <a:pPr algn="just"/>
            <a:r>
              <a:rPr lang="tr-TR" dirty="0"/>
              <a:t>İkinci kısım ise geçit vermez dağlarla çevrili bir vadiye yerleşilmesi ve daha sonra buradan çıkılmasıdır. </a:t>
            </a:r>
          </a:p>
          <a:p>
            <a:pPr algn="just"/>
            <a:endParaRPr lang="tr-TR" dirty="0"/>
          </a:p>
        </p:txBody>
      </p:sp>
    </p:spTree>
    <p:extLst>
      <p:ext uri="{BB962C8B-B14F-4D97-AF65-F5344CB8AC3E}">
        <p14:creationId xmlns:p14="http://schemas.microsoft.com/office/powerpoint/2010/main" val="282928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81C81DB-3988-337C-D073-DFA33576AFBB}"/>
              </a:ext>
            </a:extLst>
          </p:cNvPr>
          <p:cNvSpPr>
            <a:spLocks noGrp="1"/>
          </p:cNvSpPr>
          <p:nvPr>
            <p:ph idx="1"/>
          </p:nvPr>
        </p:nvSpPr>
        <p:spPr>
          <a:xfrm>
            <a:off x="1222743" y="600739"/>
            <a:ext cx="10494335" cy="5656521"/>
          </a:xfrm>
        </p:spPr>
        <p:txBody>
          <a:bodyPr>
            <a:normAutofit/>
          </a:bodyPr>
          <a:lstStyle/>
          <a:p>
            <a:pPr algn="just"/>
            <a:r>
              <a:rPr lang="tr-TR" dirty="0"/>
              <a:t>Ergenekon Destanında savaşta yenilen Türklerin Ergenekon adlı bir bölgeye yerleşip burada dört yüz yıl yaşamaları ve zamanla buraya sığmayınca çevrelerindeki demirden dağı eriterek kendilerine yol aramaları anlatılmaktadır.</a:t>
            </a:r>
          </a:p>
          <a:p>
            <a:pPr algn="just"/>
            <a:r>
              <a:rPr lang="tr-TR" dirty="0"/>
              <a:t>Moğol ilinde Oğuz Han soyundan İl Han'ın hükümdarlığı sırasında Tatarlar Moğol ülkesine savaş açmıştır ve il Han’ın ülkesindeki herkesi öldürmüşlerdir.</a:t>
            </a:r>
          </a:p>
          <a:p>
            <a:pPr algn="just"/>
            <a:r>
              <a:rPr lang="tr-TR" dirty="0"/>
              <a:t>Yalnız İl Han'ın küçük oğlu Kıyan, eşi </a:t>
            </a:r>
            <a:r>
              <a:rPr lang="tr-TR" dirty="0" err="1"/>
              <a:t>Nüküz</a:t>
            </a:r>
            <a:r>
              <a:rPr lang="tr-TR" dirty="0"/>
              <a:t> ve yeğeni ile kaçıp kurtulmayı başarmışlar ve düşmanın onları bulamayacağı bir yere gitmeye karar vermişlerdir.</a:t>
            </a:r>
          </a:p>
          <a:p>
            <a:pPr algn="just"/>
            <a:r>
              <a:rPr lang="tr-TR" dirty="0"/>
              <a:t> Yabani koyunların yürüdüğü bir yolu izleyerek yüksek bir dağda dar bir geçide varmışlardır. </a:t>
            </a:r>
          </a:p>
          <a:p>
            <a:pPr algn="just"/>
            <a:r>
              <a:rPr lang="tr-TR" dirty="0"/>
              <a:t>Bu geçitten geçerek içinde akarsular, pınarlar, çeşitli bitkiler, çayırlar, meyve ağaçları, çeşitli avların bulunduğu bir yere gelince Tanrı'ya şükredip burada kalmaya karar vermişlerdir.</a:t>
            </a:r>
          </a:p>
          <a:p>
            <a:pPr algn="just"/>
            <a:r>
              <a:rPr lang="tr-TR" dirty="0"/>
              <a:t>Bu yere "maden yeri" anlamında "Ergene Kon" adını vermişlerdir. </a:t>
            </a:r>
          </a:p>
          <a:p>
            <a:pPr algn="just"/>
            <a:r>
              <a:rPr lang="tr-TR" dirty="0"/>
              <a:t>Daha sonra Kıyan ve </a:t>
            </a:r>
            <a:r>
              <a:rPr lang="tr-TR" dirty="0" err="1"/>
              <a:t>Nüküz’ün</a:t>
            </a:r>
            <a:r>
              <a:rPr lang="tr-TR" dirty="0"/>
              <a:t> oğulları çoğalmıştır. </a:t>
            </a:r>
          </a:p>
          <a:p>
            <a:pPr algn="just"/>
            <a:r>
              <a:rPr lang="tr-TR" dirty="0"/>
              <a:t>Dört yüzyıl sonra ise kendileri ve sürüleri o kadar çoğalmıştır ki, Ergenekon'a sığamaz hale gelmişlerdir. </a:t>
            </a:r>
          </a:p>
          <a:p>
            <a:endParaRPr lang="tr-TR" dirty="0"/>
          </a:p>
        </p:txBody>
      </p:sp>
    </p:spTree>
    <p:extLst>
      <p:ext uri="{BB962C8B-B14F-4D97-AF65-F5344CB8AC3E}">
        <p14:creationId xmlns:p14="http://schemas.microsoft.com/office/powerpoint/2010/main" val="126757261"/>
      </p:ext>
    </p:extLst>
  </p:cSld>
  <p:clrMapOvr>
    <a:masterClrMapping/>
  </p:clrMapOvr>
</p:sld>
</file>

<file path=ppt/theme/theme1.xml><?xml version="1.0" encoding="utf-8"?>
<a:theme xmlns:a="http://schemas.openxmlformats.org/drawingml/2006/main" name="Kırpma">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Kırpma</Template>
  <TotalTime>77</TotalTime>
  <Words>2098</Words>
  <Application>Microsoft Office PowerPoint</Application>
  <PresentationFormat>Geniş ekran</PresentationFormat>
  <Paragraphs>137</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Kırpma</vt:lpstr>
      <vt:lpstr>  Türk mitolojisindeki destanlar</vt:lpstr>
      <vt:lpstr>Kısaca Türk Mitolojisi</vt:lpstr>
      <vt:lpstr>Türk Mitolojisindeki Destanlar </vt:lpstr>
      <vt:lpstr>YARATILIŞ DESTANI </vt:lpstr>
      <vt:lpstr>PowerPoint Sunusu</vt:lpstr>
      <vt:lpstr>PowerPoint Sunusu</vt:lpstr>
      <vt:lpstr>BOZKURT DESTANI </vt:lpstr>
      <vt:lpstr>ERGENEKON DESTANI </vt:lpstr>
      <vt:lpstr>PowerPoint Sunusu</vt:lpstr>
      <vt:lpstr>PowerPoint Sunusu</vt:lpstr>
      <vt:lpstr>TÜREYİŞ DESTANI </vt:lpstr>
      <vt:lpstr>PowerPoint Sunusu</vt:lpstr>
      <vt:lpstr>GÖÇ DESTANI </vt:lpstr>
      <vt:lpstr>OĞUZ DESTANI </vt:lpstr>
      <vt:lpstr>DİĞER TÜRK DESTANLARI </vt:lpstr>
      <vt:lpstr>PowerPoint Sunusu</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Türk mitolojisindeki destanlar</dc:title>
  <dc:creator>ilsu oynar</dc:creator>
  <cp:lastModifiedBy>Bilinmeyen Kullanıcı</cp:lastModifiedBy>
  <cp:revision>2</cp:revision>
  <dcterms:created xsi:type="dcterms:W3CDTF">2022-05-10T17:34:54Z</dcterms:created>
  <dcterms:modified xsi:type="dcterms:W3CDTF">2022-06-01T19:13:07Z</dcterms:modified>
</cp:coreProperties>
</file>