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3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F4A5-9418-4DD0-B8AE-B0B7E9BF1CF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E8821-66F4-4AC0-8512-A936BE1C3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E8821-66F4-4AC0-8512-A936BE1C36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74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5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2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70B826-5DDB-4E77-AD7D-634A06DA38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4396BF-AE0B-47F7-968F-C4A5EBDB52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KLAS</a:t>
            </a:r>
            <a:r>
              <a:rPr lang="tr-TR" dirty="0" smtClean="0"/>
              <a:t>i</a:t>
            </a:r>
            <a:r>
              <a:rPr lang="en-US" dirty="0" smtClean="0"/>
              <a:t>K M</a:t>
            </a:r>
            <a:r>
              <a:rPr lang="tr-TR" dirty="0" smtClean="0"/>
              <a:t>ü</a:t>
            </a:r>
            <a:r>
              <a:rPr lang="en-US" dirty="0" smtClean="0"/>
              <a:t>Z</a:t>
            </a:r>
            <a:r>
              <a:rPr lang="tr-TR" dirty="0" smtClean="0"/>
              <a:t>i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Sema Hasanova</a:t>
            </a:r>
          </a:p>
          <a:p>
            <a:r>
              <a:rPr lang="tr-TR" dirty="0" smtClean="0"/>
              <a:t>10-C 348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77744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KLASİK DÖNEM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Kiliseye</a:t>
            </a:r>
            <a:r>
              <a:rPr lang="en-US" sz="2800" dirty="0"/>
              <a:t> </a:t>
            </a:r>
            <a:r>
              <a:rPr lang="en-US" sz="2800" dirty="0" err="1"/>
              <a:t>baş</a:t>
            </a:r>
            <a:r>
              <a:rPr lang="en-US" sz="2800" dirty="0"/>
              <a:t> </a:t>
            </a:r>
            <a:r>
              <a:rPr lang="en-US" sz="2800" dirty="0" err="1"/>
              <a:t>kaldıran</a:t>
            </a:r>
            <a:r>
              <a:rPr lang="en-US" sz="2800" dirty="0"/>
              <a:t> </a:t>
            </a:r>
            <a:r>
              <a:rPr lang="en-US" sz="2800" dirty="0" err="1"/>
              <a:t>halkın</a:t>
            </a:r>
            <a:r>
              <a:rPr lang="en-US" sz="2800" dirty="0"/>
              <a:t>, </a:t>
            </a:r>
            <a:r>
              <a:rPr lang="en-US" sz="2800" dirty="0" err="1"/>
              <a:t>dünyaya</a:t>
            </a:r>
            <a:r>
              <a:rPr lang="en-US" sz="2800" dirty="0"/>
              <a:t> </a:t>
            </a:r>
            <a:r>
              <a:rPr lang="en-US" sz="2800" dirty="0" err="1"/>
              <a:t>bakış</a:t>
            </a:r>
            <a:r>
              <a:rPr lang="en-US" sz="2800" dirty="0"/>
              <a:t> </a:t>
            </a:r>
            <a:r>
              <a:rPr lang="en-US" sz="2800" dirty="0" err="1"/>
              <a:t>açısı</a:t>
            </a:r>
            <a:r>
              <a:rPr lang="en-US" sz="2800" dirty="0"/>
              <a:t> </a:t>
            </a:r>
            <a:r>
              <a:rPr lang="en-US" sz="2800" dirty="0" err="1"/>
              <a:t>değişti</a:t>
            </a:r>
            <a:r>
              <a:rPr lang="en-US" sz="2800" dirty="0"/>
              <a:t>. </a:t>
            </a:r>
            <a:r>
              <a:rPr lang="en-US" sz="2800" dirty="0" err="1"/>
              <a:t>Elbette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değişim</a:t>
            </a:r>
            <a:r>
              <a:rPr lang="en-US" sz="2800" dirty="0"/>
              <a:t> </a:t>
            </a:r>
            <a:r>
              <a:rPr lang="en-US" sz="2800" dirty="0" err="1"/>
              <a:t>müzikte</a:t>
            </a:r>
            <a:r>
              <a:rPr lang="en-US" sz="2800" dirty="0"/>
              <a:t> de </a:t>
            </a:r>
            <a:r>
              <a:rPr lang="en-US" sz="2800" dirty="0" err="1"/>
              <a:t>yaşandı</a:t>
            </a:r>
            <a:r>
              <a:rPr lang="en-US" sz="2800" dirty="0"/>
              <a:t>. </a:t>
            </a:r>
            <a:r>
              <a:rPr lang="en-US" sz="2800" dirty="0" err="1"/>
              <a:t>Dolayısıyla</a:t>
            </a:r>
            <a:r>
              <a:rPr lang="en-US" sz="2800" dirty="0"/>
              <a:t> </a:t>
            </a:r>
            <a:r>
              <a:rPr lang="en-US" sz="2800" dirty="0" err="1"/>
              <a:t>artık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sade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anlaşılır</a:t>
            </a:r>
            <a:r>
              <a:rPr lang="en-US" sz="2800" dirty="0"/>
              <a:t> </a:t>
            </a:r>
            <a:r>
              <a:rPr lang="en-US" sz="2800" dirty="0" err="1"/>
              <a:t>besteler</a:t>
            </a:r>
            <a:r>
              <a:rPr lang="en-US" sz="2800" dirty="0"/>
              <a:t> </a:t>
            </a:r>
            <a:r>
              <a:rPr lang="en-US" sz="2800" dirty="0" err="1"/>
              <a:t>yazılmaya</a:t>
            </a:r>
            <a:r>
              <a:rPr lang="en-US" sz="2800" dirty="0"/>
              <a:t> </a:t>
            </a:r>
            <a:r>
              <a:rPr lang="en-US" sz="2800" dirty="0" err="1"/>
              <a:t>başladılar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 err="1"/>
              <a:t>Sanatçıların</a:t>
            </a:r>
            <a:r>
              <a:rPr lang="en-US" sz="2800" dirty="0"/>
              <a:t> </a:t>
            </a:r>
            <a:r>
              <a:rPr lang="en-US" sz="2800" dirty="0" err="1"/>
              <a:t>derdi</a:t>
            </a:r>
            <a:r>
              <a:rPr lang="en-US" sz="2800" dirty="0"/>
              <a:t> </a:t>
            </a:r>
            <a:r>
              <a:rPr lang="en-US" sz="2800" dirty="0" err="1"/>
              <a:t>anlatmak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anlaşılmak</a:t>
            </a:r>
            <a:r>
              <a:rPr lang="en-US" sz="2800" dirty="0"/>
              <a:t> </a:t>
            </a:r>
            <a:r>
              <a:rPr lang="en-US" sz="2800" dirty="0" err="1"/>
              <a:t>oldu</a:t>
            </a:r>
            <a:r>
              <a:rPr lang="en-US" sz="2800" dirty="0"/>
              <a:t>. </a:t>
            </a:r>
            <a:r>
              <a:rPr lang="en-US" sz="2800" dirty="0" err="1"/>
              <a:t>Dönemin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dikkat</a:t>
            </a:r>
            <a:r>
              <a:rPr lang="en-US" sz="2800" dirty="0"/>
              <a:t> </a:t>
            </a:r>
            <a:r>
              <a:rPr lang="en-US" sz="2800" dirty="0" err="1"/>
              <a:t>çeken</a:t>
            </a:r>
            <a:r>
              <a:rPr lang="en-US" sz="2800" dirty="0"/>
              <a:t> </a:t>
            </a:r>
            <a:r>
              <a:rPr lang="en-US" sz="2800" dirty="0" err="1"/>
              <a:t>yeniliği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dirty="0" err="1"/>
              <a:t>senfoninin</a:t>
            </a:r>
            <a:r>
              <a:rPr lang="en-US" sz="2800" dirty="0"/>
              <a:t> </a:t>
            </a:r>
            <a:r>
              <a:rPr lang="en-US" sz="2800" dirty="0" err="1"/>
              <a:t>katkısı</a:t>
            </a:r>
            <a:r>
              <a:rPr lang="en-US" sz="2800" dirty="0"/>
              <a:t> </a:t>
            </a:r>
            <a:r>
              <a:rPr lang="en-US" sz="2800" dirty="0" err="1"/>
              <a:t>oldu</a:t>
            </a:r>
            <a:r>
              <a:rPr lang="en-US" sz="2800" dirty="0"/>
              <a:t>. </a:t>
            </a:r>
            <a:r>
              <a:rPr lang="en-US" sz="2800" dirty="0" err="1"/>
              <a:t>Dolayısıyla</a:t>
            </a:r>
            <a:r>
              <a:rPr lang="en-US" sz="2800" dirty="0"/>
              <a:t> </a:t>
            </a:r>
            <a:r>
              <a:rPr lang="en-US" sz="2800" dirty="0" err="1"/>
              <a:t>orkestra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bestelenmiş</a:t>
            </a:r>
            <a:r>
              <a:rPr lang="en-US" sz="2800" dirty="0"/>
              <a:t> </a:t>
            </a:r>
            <a:r>
              <a:rPr lang="en-US" sz="2800" dirty="0" err="1"/>
              <a:t>uzun</a:t>
            </a:r>
            <a:r>
              <a:rPr lang="en-US" sz="2800" dirty="0"/>
              <a:t> </a:t>
            </a:r>
            <a:r>
              <a:rPr lang="en-US" sz="2800" dirty="0" err="1"/>
              <a:t>başyapıtlar</a:t>
            </a:r>
            <a:r>
              <a:rPr lang="en-US" sz="2800" dirty="0"/>
              <a:t> </a:t>
            </a:r>
            <a:r>
              <a:rPr lang="en-US" sz="2800" dirty="0" err="1"/>
              <a:t>ortaya</a:t>
            </a:r>
            <a:r>
              <a:rPr lang="en-US" sz="2800" dirty="0"/>
              <a:t> </a:t>
            </a:r>
            <a:r>
              <a:rPr lang="en-US" sz="2800" dirty="0" err="1"/>
              <a:t>çıkmaya</a:t>
            </a:r>
            <a:r>
              <a:rPr lang="en-US" sz="2800" dirty="0"/>
              <a:t> </a:t>
            </a:r>
            <a:r>
              <a:rPr lang="en-US" sz="2800" dirty="0" err="1"/>
              <a:t>başladı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733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KLASİK DÖNEM BESTECİLERİ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19" y="2084832"/>
            <a:ext cx="3908090" cy="3886477"/>
          </a:xfrm>
        </p:spPr>
        <p:txBody>
          <a:bodyPr>
            <a:normAutofit/>
          </a:bodyPr>
          <a:lstStyle/>
          <a:p>
            <a:r>
              <a:rPr lang="en-US" sz="2800" dirty="0" err="1"/>
              <a:t>Dönemin</a:t>
            </a:r>
            <a:r>
              <a:rPr lang="en-US" sz="2800" dirty="0"/>
              <a:t> </a:t>
            </a:r>
            <a:r>
              <a:rPr lang="en-US" sz="2800" dirty="0" err="1"/>
              <a:t>ünlü</a:t>
            </a:r>
            <a:r>
              <a:rPr lang="en-US" sz="2800" dirty="0"/>
              <a:t> </a:t>
            </a:r>
            <a:r>
              <a:rPr lang="en-US" sz="2800" dirty="0" err="1"/>
              <a:t>klasik</a:t>
            </a:r>
            <a:r>
              <a:rPr lang="en-US" sz="2800" dirty="0"/>
              <a:t> </a:t>
            </a:r>
            <a:r>
              <a:rPr lang="en-US" sz="2800" dirty="0" err="1"/>
              <a:t>müzik</a:t>
            </a:r>
            <a:r>
              <a:rPr lang="en-US" sz="2800" dirty="0"/>
              <a:t> </a:t>
            </a:r>
            <a:r>
              <a:rPr lang="en-US" sz="2800" dirty="0" err="1"/>
              <a:t>bestecileri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Wolfgang Amadeus Mozart</a:t>
            </a:r>
          </a:p>
          <a:p>
            <a:r>
              <a:rPr lang="en-US" sz="2800" dirty="0"/>
              <a:t>Joseph Haydn</a:t>
            </a:r>
          </a:p>
          <a:p>
            <a:r>
              <a:rPr lang="en-US" sz="2800" dirty="0"/>
              <a:t>Christoph Willibald Gluck</a:t>
            </a:r>
          </a:p>
          <a:p>
            <a:r>
              <a:rPr lang="en-US" sz="2800" dirty="0" err="1"/>
              <a:t>Muzio</a:t>
            </a:r>
            <a:r>
              <a:rPr lang="en-US" sz="2800" dirty="0"/>
              <a:t> Clementi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26" y="879762"/>
            <a:ext cx="3061855" cy="3674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3" y="2716875"/>
            <a:ext cx="2777097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36181"/>
            <a:ext cx="6886817" cy="923348"/>
          </a:xfrm>
        </p:spPr>
        <p:txBody>
          <a:bodyPr/>
          <a:lstStyle/>
          <a:p>
            <a:r>
              <a:rPr lang="tr-TR" dirty="0" smtClean="0"/>
              <a:t>ROMANTİK DÖNEM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Müziğin</a:t>
            </a:r>
            <a:r>
              <a:rPr lang="en-US" sz="2400" dirty="0"/>
              <a:t> </a:t>
            </a:r>
            <a:r>
              <a:rPr lang="en-US" sz="2400" dirty="0" err="1"/>
              <a:t>kilise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saray</a:t>
            </a:r>
            <a:r>
              <a:rPr lang="en-US" sz="2400" dirty="0"/>
              <a:t> </a:t>
            </a:r>
            <a:r>
              <a:rPr lang="en-US" sz="2400" dirty="0" err="1"/>
              <a:t>egemenliği</a:t>
            </a:r>
            <a:r>
              <a:rPr lang="en-US" sz="2400" dirty="0"/>
              <a:t> </a:t>
            </a:r>
            <a:r>
              <a:rPr lang="en-US" sz="2400" dirty="0" err="1"/>
              <a:t>altından</a:t>
            </a:r>
            <a:r>
              <a:rPr lang="en-US" sz="2400" dirty="0"/>
              <a:t> </a:t>
            </a:r>
            <a:r>
              <a:rPr lang="en-US" sz="2400" dirty="0" err="1"/>
              <a:t>çıkıp</a:t>
            </a:r>
            <a:r>
              <a:rPr lang="en-US" sz="2400" dirty="0"/>
              <a:t> </a:t>
            </a:r>
            <a:r>
              <a:rPr lang="en-US" sz="2400" dirty="0" err="1"/>
              <a:t>halka</a:t>
            </a:r>
            <a:r>
              <a:rPr lang="en-US" sz="2400" dirty="0"/>
              <a:t> </a:t>
            </a:r>
            <a:r>
              <a:rPr lang="en-US" sz="2400" dirty="0" err="1"/>
              <a:t>yayıldığı</a:t>
            </a:r>
            <a:r>
              <a:rPr lang="en-US" sz="2400" dirty="0"/>
              <a:t>, </a:t>
            </a:r>
            <a:r>
              <a:rPr lang="en-US" sz="2400" dirty="0" err="1"/>
              <a:t>kalıpların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düzenin</a:t>
            </a:r>
            <a:r>
              <a:rPr lang="en-US" sz="2400" dirty="0"/>
              <a:t> </a:t>
            </a:r>
            <a:r>
              <a:rPr lang="en-US" sz="2400" dirty="0" err="1"/>
              <a:t>yıkılıp</a:t>
            </a:r>
            <a:r>
              <a:rPr lang="en-US" sz="2400" dirty="0"/>
              <a:t> </a:t>
            </a:r>
            <a:r>
              <a:rPr lang="en-US" sz="2400" dirty="0" err="1"/>
              <a:t>yerine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özgür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romantizmin</a:t>
            </a:r>
            <a:r>
              <a:rPr lang="en-US" sz="2400" dirty="0"/>
              <a:t> </a:t>
            </a:r>
            <a:r>
              <a:rPr lang="en-US" sz="2400" dirty="0" err="1"/>
              <a:t>geldiği</a:t>
            </a:r>
            <a:r>
              <a:rPr lang="en-US" sz="2400" dirty="0"/>
              <a:t> </a:t>
            </a:r>
            <a:r>
              <a:rPr lang="en-US" sz="2400" dirty="0" err="1"/>
              <a:t>dönemdir</a:t>
            </a:r>
            <a:r>
              <a:rPr lang="en-US" sz="2400" dirty="0"/>
              <a:t>. </a:t>
            </a:r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içinde</a:t>
            </a:r>
            <a:r>
              <a:rPr lang="en-US" sz="2400" dirty="0"/>
              <a:t> 3 </a:t>
            </a:r>
            <a:r>
              <a:rPr lang="en-US" sz="2400" dirty="0" err="1"/>
              <a:t>döneme</a:t>
            </a:r>
            <a:r>
              <a:rPr lang="en-US" sz="2400" dirty="0"/>
              <a:t> </a:t>
            </a:r>
            <a:r>
              <a:rPr lang="en-US" sz="2400" dirty="0" err="1"/>
              <a:t>ayrılır</a:t>
            </a:r>
            <a:r>
              <a:rPr lang="en-US" sz="2400" dirty="0" smtClean="0"/>
              <a:t>:</a:t>
            </a:r>
            <a:endParaRPr lang="tr-T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Erken</a:t>
            </a:r>
            <a:r>
              <a:rPr lang="en-US" sz="2400" dirty="0"/>
              <a:t> </a:t>
            </a:r>
            <a:r>
              <a:rPr lang="en-US" sz="2400" dirty="0" err="1"/>
              <a:t>Romantik</a:t>
            </a:r>
            <a:r>
              <a:rPr lang="en-US" sz="2400" dirty="0"/>
              <a:t> </a:t>
            </a:r>
            <a:r>
              <a:rPr lang="en-US" sz="2400" dirty="0" err="1" smtClean="0"/>
              <a:t>Dönem</a:t>
            </a:r>
            <a:endParaRPr lang="tr-T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Orta</a:t>
            </a:r>
            <a:r>
              <a:rPr lang="en-US" sz="2400" dirty="0"/>
              <a:t> </a:t>
            </a:r>
            <a:r>
              <a:rPr lang="en-US" sz="2400" dirty="0" err="1"/>
              <a:t>Romantik</a:t>
            </a:r>
            <a:r>
              <a:rPr lang="en-US" sz="2400" dirty="0"/>
              <a:t> </a:t>
            </a:r>
            <a:r>
              <a:rPr lang="en-US" sz="2400" dirty="0" err="1" smtClean="0"/>
              <a:t>Dönem</a:t>
            </a:r>
            <a:endParaRPr lang="tr-T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Geç</a:t>
            </a:r>
            <a:r>
              <a:rPr lang="en-US" sz="2400" dirty="0"/>
              <a:t> </a:t>
            </a:r>
            <a:r>
              <a:rPr lang="en-US" sz="2400" dirty="0" err="1"/>
              <a:t>Romantik</a:t>
            </a:r>
            <a:r>
              <a:rPr lang="en-US" sz="2400" dirty="0"/>
              <a:t> </a:t>
            </a:r>
            <a:r>
              <a:rPr lang="en-US" sz="2400" dirty="0" err="1"/>
              <a:t>Dönem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39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65325"/>
            <a:ext cx="9720072" cy="1035766"/>
          </a:xfrm>
        </p:spPr>
        <p:txBody>
          <a:bodyPr/>
          <a:lstStyle/>
          <a:p>
            <a:r>
              <a:rPr lang="tr-TR" dirty="0" smtClean="0"/>
              <a:t>ROMANTİK DÖNEM ÇALGILARI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0" y="2050471"/>
            <a:ext cx="5624945" cy="3851565"/>
          </a:xfrm>
        </p:spPr>
        <p:txBody>
          <a:bodyPr>
            <a:normAutofit/>
          </a:bodyPr>
          <a:lstStyle/>
          <a:p>
            <a:r>
              <a:rPr lang="en-US" sz="2800" dirty="0" err="1"/>
              <a:t>Romantik</a:t>
            </a:r>
            <a:r>
              <a:rPr lang="en-US" sz="2800" dirty="0"/>
              <a:t> </a:t>
            </a:r>
            <a:r>
              <a:rPr lang="en-US" sz="2800" dirty="0" err="1"/>
              <a:t>dönemde</a:t>
            </a:r>
            <a:r>
              <a:rPr lang="en-US" sz="2800" dirty="0"/>
              <a:t> </a:t>
            </a:r>
            <a:r>
              <a:rPr lang="en-US" sz="2800" dirty="0" err="1"/>
              <a:t>korno</a:t>
            </a:r>
            <a:r>
              <a:rPr lang="en-US" sz="2800" dirty="0"/>
              <a:t>, </a:t>
            </a:r>
            <a:r>
              <a:rPr lang="en-US" sz="2800" dirty="0" err="1"/>
              <a:t>trompet</a:t>
            </a:r>
            <a:r>
              <a:rPr lang="en-US" sz="2800" dirty="0"/>
              <a:t>, tuba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enstrümanlar</a:t>
            </a:r>
            <a:r>
              <a:rPr lang="en-US" sz="2800" dirty="0"/>
              <a:t> </a:t>
            </a:r>
            <a:r>
              <a:rPr lang="en-US" sz="2800" dirty="0" err="1"/>
              <a:t>düzgün</a:t>
            </a:r>
            <a:r>
              <a:rPr lang="en-US" sz="2800" dirty="0"/>
              <a:t> </a:t>
            </a:r>
            <a:r>
              <a:rPr lang="en-US" sz="2800" dirty="0" err="1"/>
              <a:t>sesler</a:t>
            </a:r>
            <a:r>
              <a:rPr lang="en-US" sz="2800" dirty="0"/>
              <a:t> </a:t>
            </a:r>
            <a:r>
              <a:rPr lang="en-US" sz="2800" dirty="0" err="1"/>
              <a:t>çıkaran</a:t>
            </a:r>
            <a:r>
              <a:rPr lang="en-US" sz="2800" dirty="0"/>
              <a:t> </a:t>
            </a:r>
            <a:r>
              <a:rPr lang="en-US" sz="2800" dirty="0" err="1"/>
              <a:t>istikrarlı</a:t>
            </a:r>
            <a:r>
              <a:rPr lang="en-US" sz="2800" dirty="0"/>
              <a:t> </a:t>
            </a:r>
            <a:r>
              <a:rPr lang="en-US" sz="2800" dirty="0" err="1"/>
              <a:t>çalgılar</a:t>
            </a:r>
            <a:r>
              <a:rPr lang="en-US" sz="2800" dirty="0"/>
              <a:t> </a:t>
            </a:r>
            <a:r>
              <a:rPr lang="en-US" sz="2800" dirty="0" err="1"/>
              <a:t>haline</a:t>
            </a:r>
            <a:r>
              <a:rPr lang="en-US" sz="2800" dirty="0"/>
              <a:t> </a:t>
            </a:r>
            <a:r>
              <a:rPr lang="en-US" sz="2800" dirty="0" err="1"/>
              <a:t>getirildi</a:t>
            </a:r>
            <a:r>
              <a:rPr lang="en-US" sz="2800" dirty="0"/>
              <a:t>. </a:t>
            </a:r>
            <a:r>
              <a:rPr lang="en-US" sz="2800" dirty="0" err="1"/>
              <a:t>Büyük</a:t>
            </a:r>
            <a:r>
              <a:rPr lang="en-US" sz="2800" dirty="0"/>
              <a:t> </a:t>
            </a:r>
            <a:r>
              <a:rPr lang="en-US" sz="2800" dirty="0" err="1"/>
              <a:t>konser</a:t>
            </a:r>
            <a:r>
              <a:rPr lang="en-US" sz="2800" dirty="0"/>
              <a:t> </a:t>
            </a:r>
            <a:r>
              <a:rPr lang="en-US" sz="2800" dirty="0" err="1"/>
              <a:t>salonları</a:t>
            </a:r>
            <a:r>
              <a:rPr lang="en-US" sz="2800" dirty="0"/>
              <a:t> </a:t>
            </a:r>
            <a:r>
              <a:rPr lang="en-US" sz="2800" dirty="0" err="1"/>
              <a:t>inşa</a:t>
            </a:r>
            <a:r>
              <a:rPr lang="en-US" sz="2800" dirty="0"/>
              <a:t> </a:t>
            </a:r>
            <a:r>
              <a:rPr lang="en-US" sz="2800" dirty="0" err="1"/>
              <a:t>edilince</a:t>
            </a:r>
            <a:r>
              <a:rPr lang="en-US" sz="2800" dirty="0"/>
              <a:t> </a:t>
            </a:r>
            <a:r>
              <a:rPr lang="en-US" sz="2800" dirty="0" err="1"/>
              <a:t>başta</a:t>
            </a:r>
            <a:r>
              <a:rPr lang="en-US" sz="2800" dirty="0"/>
              <a:t> </a:t>
            </a:r>
            <a:r>
              <a:rPr lang="en-US" sz="2800" dirty="0" err="1"/>
              <a:t>piyano</a:t>
            </a:r>
            <a:r>
              <a:rPr lang="en-US" sz="2800" dirty="0"/>
              <a:t> </a:t>
            </a:r>
            <a:r>
              <a:rPr lang="en-US" sz="2800" dirty="0" err="1"/>
              <a:t>olmak</a:t>
            </a:r>
            <a:r>
              <a:rPr lang="en-US" sz="2800" dirty="0"/>
              <a:t> </a:t>
            </a:r>
            <a:r>
              <a:rPr lang="en-US" sz="2800" dirty="0" err="1"/>
              <a:t>üzere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çalgıların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kapasiteleri</a:t>
            </a:r>
            <a:r>
              <a:rPr lang="en-US" sz="2800" dirty="0"/>
              <a:t> </a:t>
            </a:r>
            <a:r>
              <a:rPr lang="en-US" sz="2800" dirty="0" err="1"/>
              <a:t>geliştirildi</a:t>
            </a:r>
            <a:r>
              <a:rPr lang="en-US" sz="2800" dirty="0"/>
              <a:t>, modern </a:t>
            </a:r>
            <a:r>
              <a:rPr lang="en-US" sz="2800" dirty="0" err="1"/>
              <a:t>orkestralar</a:t>
            </a:r>
            <a:r>
              <a:rPr lang="en-US" sz="2800" dirty="0"/>
              <a:t> </a:t>
            </a:r>
            <a:r>
              <a:rPr lang="en-US" sz="2800" dirty="0" err="1"/>
              <a:t>yayılmaya</a:t>
            </a:r>
            <a:r>
              <a:rPr lang="en-US" sz="2800" dirty="0"/>
              <a:t> </a:t>
            </a:r>
            <a:r>
              <a:rPr lang="en-US" sz="2800" dirty="0" err="1"/>
              <a:t>başladı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32" y="1801091"/>
            <a:ext cx="2235778" cy="2235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10" y="3976253"/>
            <a:ext cx="2208934" cy="22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8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Bestecileri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748" y="1487423"/>
            <a:ext cx="3437035" cy="402668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</a:t>
            </a:r>
            <a:r>
              <a:rPr lang="en-US" sz="2800" dirty="0" smtClean="0"/>
              <a:t>Ludwig </a:t>
            </a:r>
            <a:r>
              <a:rPr lang="en-US" sz="2800" dirty="0"/>
              <a:t>van Beethoven                        </a:t>
            </a:r>
          </a:p>
          <a:p>
            <a:r>
              <a:rPr lang="en-US" sz="2800" dirty="0"/>
              <a:t>Frederic Chopin</a:t>
            </a:r>
          </a:p>
          <a:p>
            <a:r>
              <a:rPr lang="en-US" sz="2800" dirty="0"/>
              <a:t>Franz Schubert</a:t>
            </a:r>
          </a:p>
          <a:p>
            <a:r>
              <a:rPr lang="en-US" sz="2800" dirty="0"/>
              <a:t>Carl Maria von Weber</a:t>
            </a:r>
          </a:p>
          <a:p>
            <a:r>
              <a:rPr lang="en-US" sz="2800" dirty="0"/>
              <a:t>Franz Liszt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2" y="1981199"/>
            <a:ext cx="2394522" cy="343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36" y="1960416"/>
            <a:ext cx="2897909" cy="3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Modern dönem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99855"/>
            <a:ext cx="9720073" cy="2286000"/>
          </a:xfrm>
        </p:spPr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Atonalite</a:t>
            </a:r>
            <a:r>
              <a:rPr lang="en-US" sz="2800" dirty="0"/>
              <a:t>” </a:t>
            </a:r>
            <a:r>
              <a:rPr lang="en-US" sz="2800" dirty="0" err="1"/>
              <a:t>müzik</a:t>
            </a:r>
            <a:r>
              <a:rPr lang="en-US" sz="2800" dirty="0"/>
              <a:t> </a:t>
            </a:r>
            <a:r>
              <a:rPr lang="en-US" sz="2800" dirty="0" err="1"/>
              <a:t>akımının</a:t>
            </a:r>
            <a:r>
              <a:rPr lang="en-US" sz="2800" dirty="0"/>
              <a:t> </a:t>
            </a:r>
            <a:r>
              <a:rPr lang="en-US" sz="2800" dirty="0" err="1"/>
              <a:t>etkilerini</a:t>
            </a:r>
            <a:r>
              <a:rPr lang="en-US" sz="2800" dirty="0"/>
              <a:t> </a:t>
            </a:r>
            <a:r>
              <a:rPr lang="en-US" sz="2800" dirty="0" err="1"/>
              <a:t>görebiliriz</a:t>
            </a:r>
            <a:r>
              <a:rPr lang="en-US" sz="2800" dirty="0"/>
              <a:t>. Bu </a:t>
            </a:r>
            <a:r>
              <a:rPr lang="en-US" sz="2800" dirty="0" err="1"/>
              <a:t>akıma</a:t>
            </a:r>
            <a:r>
              <a:rPr lang="en-US" sz="2800" dirty="0"/>
              <a:t> </a:t>
            </a:r>
            <a:r>
              <a:rPr lang="en-US" sz="2800" dirty="0" err="1"/>
              <a:t>göre</a:t>
            </a:r>
            <a:r>
              <a:rPr lang="en-US" sz="2800" dirty="0"/>
              <a:t> ton </a:t>
            </a:r>
            <a:r>
              <a:rPr lang="en-US" sz="2800" dirty="0" err="1"/>
              <a:t>dışı</a:t>
            </a:r>
            <a:r>
              <a:rPr lang="en-US" sz="2800" dirty="0"/>
              <a:t> </a:t>
            </a:r>
            <a:r>
              <a:rPr lang="en-US" sz="2800" dirty="0" err="1"/>
              <a:t>sesler</a:t>
            </a:r>
            <a:r>
              <a:rPr lang="en-US" sz="2800" dirty="0"/>
              <a:t> </a:t>
            </a:r>
            <a:r>
              <a:rPr lang="en-US" sz="2800" dirty="0" err="1"/>
              <a:t>önemlidir</a:t>
            </a:r>
            <a:r>
              <a:rPr lang="en-US" sz="2800" dirty="0" smtClean="0"/>
              <a:t>.</a:t>
            </a:r>
            <a:r>
              <a:rPr lang="tr-TR" sz="2800" dirty="0"/>
              <a:t> Aslında atonal müzik, bünyesinde pek çok sesi barındıran karma bir oluşumdur. Dolayısıyla elektronik ve caz müzik gibi bileşenlerin bir araya gelmesiyle oluştuğunu söylemek mümkündür.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236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Modern dönem çalgıları ve bestecileri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3" y="2286000"/>
            <a:ext cx="10612582" cy="4023360"/>
          </a:xfrm>
        </p:spPr>
        <p:txBody>
          <a:bodyPr>
            <a:normAutofit/>
          </a:bodyPr>
          <a:lstStyle/>
          <a:p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dönemin</a:t>
            </a:r>
            <a:r>
              <a:rPr lang="en-US" dirty="0"/>
              <a:t> </a:t>
            </a:r>
            <a:r>
              <a:rPr lang="en-US" dirty="0" err="1"/>
              <a:t>ünlü</a:t>
            </a:r>
            <a:r>
              <a:rPr lang="en-US" dirty="0"/>
              <a:t> </a:t>
            </a:r>
            <a:r>
              <a:rPr lang="en-US" dirty="0" err="1"/>
              <a:t>bestecileri</a:t>
            </a:r>
            <a:r>
              <a:rPr lang="en-US" dirty="0" smtClean="0"/>
              <a:t>:</a:t>
            </a:r>
            <a:r>
              <a:rPr lang="tr-TR" dirty="0" smtClean="0"/>
              <a:t>     Türkiye’deki </a:t>
            </a:r>
            <a:r>
              <a:rPr lang="tr-TR" dirty="0"/>
              <a:t>Modern Dönem klasik müzik öncü sanatçıları ise</a:t>
            </a:r>
            <a:r>
              <a:rPr lang="tr-TR" dirty="0" smtClean="0"/>
              <a:t>:</a:t>
            </a:r>
            <a:endParaRPr lang="en-US" dirty="0"/>
          </a:p>
          <a:p>
            <a:r>
              <a:rPr lang="en-US" dirty="0"/>
              <a:t>Claude </a:t>
            </a:r>
            <a:r>
              <a:rPr lang="en-US" dirty="0" smtClean="0"/>
              <a:t>Debussy</a:t>
            </a:r>
            <a:r>
              <a:rPr lang="tr-TR" dirty="0"/>
              <a:t>                                      Cemal Reşit Rey</a:t>
            </a:r>
            <a:endParaRPr lang="en-US" dirty="0"/>
          </a:p>
          <a:p>
            <a:r>
              <a:rPr lang="en-US" dirty="0"/>
              <a:t>Maurice </a:t>
            </a:r>
            <a:r>
              <a:rPr lang="en-US" dirty="0" smtClean="0"/>
              <a:t>Ravel</a:t>
            </a:r>
            <a:r>
              <a:rPr lang="tr-TR" dirty="0"/>
              <a:t>                                         Adnan </a:t>
            </a:r>
            <a:r>
              <a:rPr lang="tr-TR" dirty="0" smtClean="0"/>
              <a:t>Saygun</a:t>
            </a:r>
            <a:endParaRPr lang="en-US" dirty="0"/>
          </a:p>
          <a:p>
            <a:r>
              <a:rPr lang="en-US" dirty="0"/>
              <a:t>Bela </a:t>
            </a:r>
            <a:r>
              <a:rPr lang="en-US" dirty="0" smtClean="0"/>
              <a:t>Bartok</a:t>
            </a:r>
            <a:r>
              <a:rPr lang="tr-TR" dirty="0"/>
              <a:t>                                            Necil Kazım Akses </a:t>
            </a:r>
            <a:endParaRPr lang="en-US" dirty="0"/>
          </a:p>
          <a:p>
            <a:r>
              <a:rPr lang="en-US" dirty="0"/>
              <a:t>İgor </a:t>
            </a:r>
            <a:r>
              <a:rPr lang="en-US" dirty="0" err="1"/>
              <a:t>Stravinski</a:t>
            </a:r>
            <a:endParaRPr lang="en-US" dirty="0"/>
          </a:p>
          <a:p>
            <a:r>
              <a:rPr lang="en-US" dirty="0"/>
              <a:t>Dimitri </a:t>
            </a:r>
            <a:r>
              <a:rPr lang="en-US" dirty="0" err="1"/>
              <a:t>Şostakoviç</a:t>
            </a:r>
            <a:endParaRPr lang="en-US" dirty="0"/>
          </a:p>
          <a:p>
            <a:r>
              <a:rPr lang="en-US" dirty="0"/>
              <a:t>Sergey </a:t>
            </a:r>
            <a:r>
              <a:rPr lang="en-US" dirty="0" err="1"/>
              <a:t>Sergeviç</a:t>
            </a:r>
            <a:r>
              <a:rPr lang="en-US" dirty="0"/>
              <a:t> </a:t>
            </a:r>
            <a:r>
              <a:rPr lang="en-US" dirty="0" err="1"/>
              <a:t>Prokofyev</a:t>
            </a:r>
            <a:endParaRPr lang="en-US" dirty="0"/>
          </a:p>
          <a:p>
            <a:r>
              <a:rPr lang="en-US" dirty="0"/>
              <a:t>Edgar Varese</a:t>
            </a:r>
          </a:p>
        </p:txBody>
      </p:sp>
    </p:spTree>
    <p:extLst>
      <p:ext uri="{BB962C8B-B14F-4D97-AF65-F5344CB8AC3E}">
        <p14:creationId xmlns:p14="http://schemas.microsoft.com/office/powerpoint/2010/main" val="341917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767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770910"/>
            <a:ext cx="9720073" cy="1510145"/>
          </a:xfrm>
        </p:spPr>
        <p:txBody>
          <a:bodyPr>
            <a:normAutofit/>
          </a:bodyPr>
          <a:lstStyle/>
          <a:p>
            <a:pPr algn="ctr"/>
            <a:r>
              <a:rPr lang="tr-TR" sz="4400" dirty="0" smtClean="0"/>
              <a:t>DİNLEDİĞİNİZ İÇİN TEŞEKKÜRLER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048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KLAS</a:t>
            </a:r>
            <a:r>
              <a:rPr lang="tr-TR" dirty="0" smtClean="0"/>
              <a:t>İ</a:t>
            </a:r>
            <a:r>
              <a:rPr lang="en-US" dirty="0" smtClean="0"/>
              <a:t>K </a:t>
            </a:r>
            <a:r>
              <a:rPr lang="en-US" dirty="0" smtClean="0"/>
              <a:t>M</a:t>
            </a:r>
            <a:r>
              <a:rPr lang="tr-TR" dirty="0" smtClean="0"/>
              <a:t>ü</a:t>
            </a:r>
            <a:r>
              <a:rPr lang="en-US" dirty="0" smtClean="0"/>
              <a:t>Z</a:t>
            </a:r>
            <a:r>
              <a:rPr lang="tr-TR" dirty="0" smtClean="0"/>
              <a:t>İ</a:t>
            </a:r>
            <a:r>
              <a:rPr lang="en-US" dirty="0" smtClean="0"/>
              <a:t>K NED</a:t>
            </a:r>
            <a:r>
              <a:rPr lang="tr-TR" dirty="0" smtClean="0"/>
              <a:t>İ</a:t>
            </a:r>
            <a:r>
              <a:rPr lang="en-US" dirty="0" smtClean="0"/>
              <a:t>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Batı</a:t>
            </a:r>
            <a:r>
              <a:rPr lang="en-US" dirty="0"/>
              <a:t> </a:t>
            </a:r>
            <a:r>
              <a:rPr lang="en-US" dirty="0" err="1"/>
              <a:t>Müziği</a:t>
            </a:r>
            <a:r>
              <a:rPr lang="en-US" dirty="0"/>
              <a:t>, </a:t>
            </a:r>
            <a:r>
              <a:rPr lang="en-US" dirty="0" err="1"/>
              <a:t>kökeni</a:t>
            </a:r>
            <a:r>
              <a:rPr lang="en-US" dirty="0"/>
              <a:t> </a:t>
            </a:r>
            <a:r>
              <a:rPr lang="en-US" dirty="0" err="1"/>
              <a:t>Antik</a:t>
            </a:r>
            <a:r>
              <a:rPr lang="en-US" dirty="0"/>
              <a:t> </a:t>
            </a:r>
            <a:r>
              <a:rPr lang="en-US" dirty="0" err="1"/>
              <a:t>Yunan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kültürüne</a:t>
            </a:r>
            <a:r>
              <a:rPr lang="en-US" dirty="0"/>
              <a:t> </a:t>
            </a:r>
            <a:r>
              <a:rPr lang="en-US" dirty="0" err="1"/>
              <a:t>dayandırılan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Batı</a:t>
            </a:r>
            <a:r>
              <a:rPr lang="en-US" dirty="0"/>
              <a:t> Roma </a:t>
            </a:r>
            <a:r>
              <a:rPr lang="en-US" dirty="0" err="1"/>
              <a:t>İmparatorluğu'nun</a:t>
            </a:r>
            <a:r>
              <a:rPr lang="en-US" dirty="0"/>
              <a:t> </a:t>
            </a:r>
            <a:r>
              <a:rPr lang="en-US" dirty="0" err="1"/>
              <a:t>çöküşüyle</a:t>
            </a:r>
            <a:r>
              <a:rPr lang="en-US" dirty="0"/>
              <a:t>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çağ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Gotik</a:t>
            </a:r>
            <a:r>
              <a:rPr lang="en-US" dirty="0"/>
              <a:t> </a:t>
            </a:r>
            <a:r>
              <a:rPr lang="en-US" dirty="0" err="1"/>
              <a:t>dönemde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sesliliğin</a:t>
            </a:r>
            <a:r>
              <a:rPr lang="en-US" dirty="0"/>
              <a:t> </a:t>
            </a:r>
            <a:r>
              <a:rPr lang="en-US" dirty="0" err="1"/>
              <a:t>gelişimiyle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 smtClean="0"/>
              <a:t>biçimlenmiş</a:t>
            </a:r>
            <a:r>
              <a:rPr lang="en-US" dirty="0" smtClean="0"/>
              <a:t>, </a:t>
            </a:r>
            <a:r>
              <a:rPr lang="en-US" dirty="0" err="1" smtClean="0"/>
              <a:t>üksek</a:t>
            </a:r>
            <a:r>
              <a:rPr lang="en-US" dirty="0" smtClean="0"/>
              <a:t> </a:t>
            </a:r>
            <a:r>
              <a:rPr lang="en-US" dirty="0" err="1"/>
              <a:t>Rönesans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</a:t>
            </a:r>
            <a:r>
              <a:rPr lang="en-US" dirty="0" err="1"/>
              <a:t>çalgı</a:t>
            </a:r>
            <a:r>
              <a:rPr lang="en-US" dirty="0"/>
              <a:t> </a:t>
            </a:r>
            <a:r>
              <a:rPr lang="en-US" dirty="0" err="1"/>
              <a:t>müziğinin</a:t>
            </a:r>
            <a:r>
              <a:rPr lang="en-US" dirty="0"/>
              <a:t> de </a:t>
            </a:r>
            <a:r>
              <a:rPr lang="en-US" dirty="0" err="1"/>
              <a:t>yükselişiyle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bugünün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biçimleri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teknikleriyle</a:t>
            </a:r>
            <a:r>
              <a:rPr lang="en-US" dirty="0"/>
              <a:t> </a:t>
            </a:r>
            <a:r>
              <a:rPr lang="en-US" dirty="0" err="1"/>
              <a:t>gelişimini</a:t>
            </a:r>
            <a:r>
              <a:rPr lang="en-US" dirty="0"/>
              <a:t> </a:t>
            </a:r>
            <a:r>
              <a:rPr lang="en-US" dirty="0" err="1"/>
              <a:t>sürdürmüş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müziğin</a:t>
            </a:r>
            <a:r>
              <a:rPr lang="en-US" dirty="0"/>
              <a:t>, </a:t>
            </a:r>
            <a:r>
              <a:rPr lang="en-US" dirty="0" err="1"/>
              <a:t>kilise</a:t>
            </a:r>
            <a:r>
              <a:rPr lang="en-US" dirty="0"/>
              <a:t> </a:t>
            </a:r>
            <a:r>
              <a:rPr lang="en-US" dirty="0" err="1"/>
              <a:t>baskısına</a:t>
            </a:r>
            <a:r>
              <a:rPr lang="en-US" dirty="0"/>
              <a:t> </a:t>
            </a:r>
            <a:r>
              <a:rPr lang="en-US" dirty="0" err="1"/>
              <a:t>direnen</a:t>
            </a:r>
            <a:r>
              <a:rPr lang="en-US" dirty="0"/>
              <a:t> </a:t>
            </a:r>
            <a:r>
              <a:rPr lang="en-US" dirty="0" err="1"/>
              <a:t>halk</a:t>
            </a:r>
            <a:r>
              <a:rPr lang="en-US" dirty="0"/>
              <a:t> </a:t>
            </a:r>
            <a:r>
              <a:rPr lang="en-US" dirty="0" err="1"/>
              <a:t>müziğinin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şarkı</a:t>
            </a:r>
            <a:r>
              <a:rPr lang="en-US" dirty="0"/>
              <a:t> </a:t>
            </a:r>
            <a:r>
              <a:rPr lang="en-US" dirty="0" err="1"/>
              <a:t>biçimleriyle</a:t>
            </a:r>
            <a:r>
              <a:rPr lang="en-US" dirty="0"/>
              <a:t> </a:t>
            </a:r>
            <a:r>
              <a:rPr lang="en-US" dirty="0" err="1"/>
              <a:t>karşılıklı</a:t>
            </a:r>
            <a:r>
              <a:rPr lang="en-US" dirty="0"/>
              <a:t> </a:t>
            </a:r>
            <a:r>
              <a:rPr lang="en-US" dirty="0" err="1"/>
              <a:t>etkileşimi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gelişimini</a:t>
            </a:r>
            <a:r>
              <a:rPr lang="en-US" dirty="0"/>
              <a:t> </a:t>
            </a:r>
            <a:r>
              <a:rPr lang="en-US" dirty="0" err="1"/>
              <a:t>sürmüş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, </a:t>
            </a:r>
            <a:r>
              <a:rPr lang="en-US" dirty="0" err="1"/>
              <a:t>uluslararası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görmüş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türüdür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sesli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ezgili</a:t>
            </a:r>
            <a:r>
              <a:rPr lang="en-US" dirty="0"/>
              <a:t> (</a:t>
            </a:r>
            <a:r>
              <a:rPr lang="en-US" dirty="0" err="1"/>
              <a:t>polifonik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ritmli</a:t>
            </a:r>
            <a:r>
              <a:rPr lang="en-US" dirty="0"/>
              <a:t> (</a:t>
            </a:r>
            <a:r>
              <a:rPr lang="en-US" dirty="0" err="1"/>
              <a:t>poliritmik</a:t>
            </a:r>
            <a:r>
              <a:rPr lang="en-US" dirty="0"/>
              <a:t>) </a:t>
            </a:r>
            <a:r>
              <a:rPr lang="en-US" dirty="0" err="1"/>
              <a:t>olmasıdır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18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KLASİK MÜZİK TARİHİ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tr-TR" dirty="0" smtClean="0"/>
              <a:t>. </a:t>
            </a:r>
            <a:r>
              <a:rPr lang="en-US" dirty="0" err="1" smtClean="0"/>
              <a:t>Rönesans</a:t>
            </a:r>
            <a:r>
              <a:rPr lang="en-US" dirty="0" smtClean="0"/>
              <a:t> </a:t>
            </a:r>
            <a:r>
              <a:rPr lang="en-US" dirty="0"/>
              <a:t>(1450–1600)</a:t>
            </a:r>
          </a:p>
          <a:p>
            <a:r>
              <a:rPr lang="en-US" dirty="0" smtClean="0"/>
              <a:t>2</a:t>
            </a:r>
            <a:r>
              <a:rPr lang="tr-TR" dirty="0" smtClean="0"/>
              <a:t>. </a:t>
            </a:r>
            <a:r>
              <a:rPr lang="en-US" dirty="0" err="1" smtClean="0"/>
              <a:t>Barok</a:t>
            </a:r>
            <a:r>
              <a:rPr lang="en-US" dirty="0" smtClean="0"/>
              <a:t> </a:t>
            </a:r>
            <a:r>
              <a:rPr lang="en-US" dirty="0" err="1"/>
              <a:t>Dönem</a:t>
            </a:r>
            <a:r>
              <a:rPr lang="en-US" dirty="0"/>
              <a:t> (1600–1750)</a:t>
            </a:r>
          </a:p>
          <a:p>
            <a:r>
              <a:rPr lang="en-US" dirty="0" smtClean="0"/>
              <a:t>3</a:t>
            </a:r>
            <a:r>
              <a:rPr lang="tr-TR" dirty="0" smtClean="0"/>
              <a:t>. </a:t>
            </a:r>
            <a:r>
              <a:rPr lang="en-US" dirty="0" err="1" smtClean="0"/>
              <a:t>Klasik</a:t>
            </a:r>
            <a:r>
              <a:rPr lang="en-US" dirty="0" smtClean="0"/>
              <a:t> </a:t>
            </a:r>
            <a:r>
              <a:rPr lang="en-US" dirty="0" err="1"/>
              <a:t>Dönem</a:t>
            </a:r>
            <a:r>
              <a:rPr lang="en-US" dirty="0"/>
              <a:t> (1750–1820)</a:t>
            </a:r>
          </a:p>
          <a:p>
            <a:r>
              <a:rPr lang="en-US" dirty="0" smtClean="0"/>
              <a:t>4</a:t>
            </a:r>
            <a:r>
              <a:rPr lang="tr-TR" dirty="0" smtClean="0"/>
              <a:t>. </a:t>
            </a:r>
            <a:r>
              <a:rPr lang="en-US" dirty="0" err="1" smtClean="0"/>
              <a:t>Romantik</a:t>
            </a:r>
            <a:r>
              <a:rPr lang="en-US" dirty="0" smtClean="0"/>
              <a:t> </a:t>
            </a:r>
            <a:r>
              <a:rPr lang="en-US" dirty="0" err="1"/>
              <a:t>Dönem</a:t>
            </a:r>
            <a:r>
              <a:rPr lang="en-US" dirty="0"/>
              <a:t> (1820–1900)</a:t>
            </a:r>
          </a:p>
          <a:p>
            <a:r>
              <a:rPr lang="en-US" dirty="0" smtClean="0"/>
              <a:t>5</a:t>
            </a:r>
            <a:r>
              <a:rPr lang="tr-TR" dirty="0" smtClean="0"/>
              <a:t>. </a:t>
            </a:r>
            <a:r>
              <a:rPr lang="en-US" dirty="0" smtClean="0"/>
              <a:t>Modern </a:t>
            </a:r>
            <a:r>
              <a:rPr lang="en-US" dirty="0" err="1"/>
              <a:t>Dönem</a:t>
            </a:r>
            <a:r>
              <a:rPr lang="en-US" dirty="0"/>
              <a:t> (20. </a:t>
            </a:r>
            <a:r>
              <a:rPr lang="en-US" dirty="0" err="1"/>
              <a:t>yüzyıl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günümüz</a:t>
            </a:r>
            <a:r>
              <a:rPr lang="tr-T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8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55" y="766907"/>
            <a:ext cx="10311245" cy="951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Rönesans</a:t>
            </a:r>
            <a:r>
              <a:rPr lang="en-US" dirty="0"/>
              <a:t> </a:t>
            </a:r>
            <a:r>
              <a:rPr lang="en-US" dirty="0" err="1" smtClean="0"/>
              <a:t>Dönem</a:t>
            </a:r>
            <a:r>
              <a:rPr lang="tr-TR" dirty="0" smtClean="0"/>
              <a:t>İ</a:t>
            </a:r>
            <a:r>
              <a:rPr lang="en-US" dirty="0" smtClean="0"/>
              <a:t> </a:t>
            </a:r>
            <a:r>
              <a:rPr lang="en-US" dirty="0" err="1" smtClean="0"/>
              <a:t>Müz</a:t>
            </a:r>
            <a:r>
              <a:rPr lang="tr-TR" dirty="0" smtClean="0"/>
              <a:t>İ</a:t>
            </a:r>
            <a:r>
              <a:rPr lang="en-US" dirty="0" smtClean="0"/>
              <a:t>ğ</a:t>
            </a:r>
            <a:r>
              <a:rPr lang="tr-TR" dirty="0" smtClean="0"/>
              <a:t>İ</a:t>
            </a:r>
            <a:r>
              <a:rPr lang="en-US" dirty="0" smtClean="0"/>
              <a:t>n</a:t>
            </a:r>
            <a:r>
              <a:rPr lang="tr-TR" dirty="0" smtClean="0"/>
              <a:t>İ</a:t>
            </a:r>
            <a:r>
              <a:rPr lang="en-US" dirty="0" smtClean="0"/>
              <a:t>n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 smtClean="0"/>
              <a:t>Özell</a:t>
            </a:r>
            <a:r>
              <a:rPr lang="tr-TR" dirty="0" smtClean="0"/>
              <a:t>İ</a:t>
            </a:r>
            <a:r>
              <a:rPr lang="en-US" dirty="0" err="1" smtClean="0"/>
              <a:t>kler</a:t>
            </a:r>
            <a:r>
              <a:rPr lang="tr-TR" dirty="0" smtClean="0"/>
              <a:t>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2216728"/>
            <a:ext cx="6289964" cy="425334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400" dirty="0" err="1"/>
              <a:t>Vokal</a:t>
            </a:r>
            <a:r>
              <a:rPr lang="en-US" sz="2400" dirty="0"/>
              <a:t> </a:t>
            </a:r>
            <a:r>
              <a:rPr lang="en-US" sz="2400" dirty="0" err="1"/>
              <a:t>polifonik</a:t>
            </a:r>
            <a:r>
              <a:rPr lang="en-US" sz="2400" dirty="0"/>
              <a:t> </a:t>
            </a:r>
            <a:r>
              <a:rPr lang="en-US" sz="2400" dirty="0" err="1"/>
              <a:t>stil</a:t>
            </a:r>
            <a:r>
              <a:rPr lang="en-US" sz="2400" dirty="0"/>
              <a:t> </a:t>
            </a:r>
            <a:r>
              <a:rPr lang="en-US" sz="2400" dirty="0" err="1"/>
              <a:t>doruğa</a:t>
            </a:r>
            <a:r>
              <a:rPr lang="en-US" sz="2400" dirty="0"/>
              <a:t> </a:t>
            </a:r>
            <a:r>
              <a:rPr lang="en-US" sz="2400" dirty="0" err="1"/>
              <a:t>erişir</a:t>
            </a:r>
            <a:r>
              <a:rPr lang="en-US" sz="2400" dirty="0"/>
              <a:t>, </a:t>
            </a:r>
            <a:r>
              <a:rPr lang="en-US" sz="2400" dirty="0" err="1"/>
              <a:t>besteciler</a:t>
            </a:r>
            <a:r>
              <a:rPr lang="en-US" sz="2400" dirty="0"/>
              <a:t> </a:t>
            </a:r>
            <a:r>
              <a:rPr lang="en-US" sz="2400" dirty="0" err="1"/>
              <a:t>öylesine</a:t>
            </a:r>
            <a:r>
              <a:rPr lang="en-US" sz="2400" dirty="0"/>
              <a:t> </a:t>
            </a:r>
            <a:r>
              <a:rPr lang="en-US" sz="2400" dirty="0" err="1"/>
              <a:t>ustalaşmıştır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kilise</a:t>
            </a:r>
            <a:r>
              <a:rPr lang="en-US" sz="2400" dirty="0"/>
              <a:t> </a:t>
            </a:r>
            <a:r>
              <a:rPr lang="en-US" sz="2400" dirty="0" err="1"/>
              <a:t>müzik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kurallardan</a:t>
            </a:r>
            <a:r>
              <a:rPr lang="en-US" sz="2400" dirty="0"/>
              <a:t> </a:t>
            </a:r>
            <a:r>
              <a:rPr lang="en-US" sz="2400" dirty="0" err="1"/>
              <a:t>ödün</a:t>
            </a:r>
            <a:r>
              <a:rPr lang="en-US" sz="2400" dirty="0"/>
              <a:t> </a:t>
            </a:r>
            <a:r>
              <a:rPr lang="en-US" sz="2400" dirty="0" err="1"/>
              <a:t>vermek</a:t>
            </a:r>
            <a:r>
              <a:rPr lang="en-US" sz="2400" dirty="0"/>
              <a:t> </a:t>
            </a:r>
            <a:r>
              <a:rPr lang="en-US" sz="2400" dirty="0" err="1"/>
              <a:t>zorunda</a:t>
            </a:r>
            <a:r>
              <a:rPr lang="en-US" sz="2400" dirty="0"/>
              <a:t> </a:t>
            </a:r>
            <a:r>
              <a:rPr lang="en-US" sz="2400" dirty="0" err="1"/>
              <a:t>kalır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Din </a:t>
            </a:r>
            <a:r>
              <a:rPr lang="en-US" sz="2400" dirty="0" err="1"/>
              <a:t>dışı</a:t>
            </a:r>
            <a:r>
              <a:rPr lang="en-US" sz="2400" dirty="0"/>
              <a:t> </a:t>
            </a:r>
            <a:r>
              <a:rPr lang="en-US" sz="2400" dirty="0" err="1"/>
              <a:t>müzik</a:t>
            </a:r>
            <a:r>
              <a:rPr lang="en-US" sz="2400" dirty="0"/>
              <a:t> </a:t>
            </a:r>
            <a:r>
              <a:rPr lang="en-US" sz="2400" dirty="0" err="1"/>
              <a:t>önem</a:t>
            </a:r>
            <a:r>
              <a:rPr lang="en-US" sz="2400" dirty="0"/>
              <a:t> </a:t>
            </a:r>
            <a:r>
              <a:rPr lang="en-US" sz="2400" dirty="0" err="1"/>
              <a:t>kazanır</a:t>
            </a:r>
            <a:r>
              <a:rPr lang="en-US" sz="2400" dirty="0"/>
              <a:t>. 1550’lerden </a:t>
            </a:r>
            <a:r>
              <a:rPr lang="en-US" sz="2400" dirty="0" err="1"/>
              <a:t>itibaren</a:t>
            </a:r>
            <a:r>
              <a:rPr lang="en-US" sz="2400" dirty="0"/>
              <a:t> </a:t>
            </a:r>
            <a:r>
              <a:rPr lang="en-US" sz="2400" dirty="0" err="1"/>
              <a:t>bağımsız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çalgı</a:t>
            </a:r>
            <a:r>
              <a:rPr lang="en-US" sz="2400" dirty="0"/>
              <a:t> </a:t>
            </a:r>
            <a:r>
              <a:rPr lang="en-US" sz="2400" dirty="0" err="1"/>
              <a:t>stili</a:t>
            </a:r>
            <a:r>
              <a:rPr lang="en-US" sz="2400" dirty="0"/>
              <a:t> </a:t>
            </a:r>
            <a:r>
              <a:rPr lang="en-US" sz="2400" dirty="0" err="1"/>
              <a:t>kendini</a:t>
            </a:r>
            <a:r>
              <a:rPr lang="en-US" sz="2400" dirty="0"/>
              <a:t> </a:t>
            </a:r>
            <a:r>
              <a:rPr lang="en-US" sz="2400" dirty="0" err="1"/>
              <a:t>göstermektedir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/>
              <a:t>Önceleri</a:t>
            </a:r>
            <a:r>
              <a:rPr lang="en-US" sz="2400" dirty="0"/>
              <a:t> </a:t>
            </a:r>
            <a:r>
              <a:rPr lang="en-US" sz="2400" dirty="0" err="1"/>
              <a:t>aynı</a:t>
            </a:r>
            <a:r>
              <a:rPr lang="en-US" sz="2400" dirty="0"/>
              <a:t> </a:t>
            </a:r>
            <a:r>
              <a:rPr lang="en-US" sz="2400" dirty="0" err="1"/>
              <a:t>aileden</a:t>
            </a:r>
            <a:r>
              <a:rPr lang="en-US" sz="2400" dirty="0"/>
              <a:t> </a:t>
            </a:r>
            <a:r>
              <a:rPr lang="en-US" sz="2400" dirty="0" err="1"/>
              <a:t>çalgı</a:t>
            </a:r>
            <a:r>
              <a:rPr lang="en-US" sz="2400" dirty="0"/>
              <a:t> </a:t>
            </a:r>
            <a:r>
              <a:rPr lang="en-US" sz="2400" dirty="0" err="1"/>
              <a:t>gruplarıyla</a:t>
            </a:r>
            <a:r>
              <a:rPr lang="en-US" sz="2400" dirty="0"/>
              <a:t> </a:t>
            </a:r>
            <a:r>
              <a:rPr lang="en-US" sz="2400" dirty="0" err="1"/>
              <a:t>yapılan</a:t>
            </a:r>
            <a:r>
              <a:rPr lang="en-US" sz="2400" dirty="0"/>
              <a:t> </a:t>
            </a:r>
            <a:r>
              <a:rPr lang="en-US" sz="2400" dirty="0" err="1"/>
              <a:t>müzik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karma </a:t>
            </a:r>
            <a:r>
              <a:rPr lang="en-US" sz="2400" dirty="0" err="1"/>
              <a:t>gruplarla</a:t>
            </a:r>
            <a:r>
              <a:rPr lang="en-US" sz="2400" dirty="0"/>
              <a:t> </a:t>
            </a:r>
            <a:r>
              <a:rPr lang="en-US" sz="2400" dirty="0" err="1"/>
              <a:t>yapılmaya</a:t>
            </a:r>
            <a:r>
              <a:rPr lang="en-US" sz="2400" dirty="0"/>
              <a:t> </a:t>
            </a:r>
            <a:r>
              <a:rPr lang="en-US" sz="2400" dirty="0" err="1"/>
              <a:t>başlamıştır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/>
              <a:t>Matbaanın</a:t>
            </a:r>
            <a:r>
              <a:rPr lang="en-US" sz="2400" dirty="0"/>
              <a:t> </a:t>
            </a:r>
            <a:r>
              <a:rPr lang="en-US" sz="2400" dirty="0" err="1"/>
              <a:t>gelişmesi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ilk </a:t>
            </a:r>
            <a:r>
              <a:rPr lang="en-US" sz="2400" dirty="0" err="1"/>
              <a:t>çalgı</a:t>
            </a:r>
            <a:r>
              <a:rPr lang="en-US" sz="2400" dirty="0"/>
              <a:t> </a:t>
            </a:r>
            <a:r>
              <a:rPr lang="en-US" sz="2400" dirty="0" err="1"/>
              <a:t>metotları</a:t>
            </a:r>
            <a:r>
              <a:rPr lang="en-US" sz="2400" dirty="0"/>
              <a:t> </a:t>
            </a:r>
            <a:r>
              <a:rPr lang="en-US" sz="2400" dirty="0" err="1"/>
              <a:t>yazılmaya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yayımlanmaya</a:t>
            </a:r>
            <a:r>
              <a:rPr lang="en-US" sz="2400" dirty="0"/>
              <a:t> </a:t>
            </a:r>
            <a:r>
              <a:rPr lang="en-US" sz="2400" dirty="0" err="1"/>
              <a:t>başlamıştır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15" y="2216727"/>
            <a:ext cx="4359563" cy="33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5" y="955964"/>
            <a:ext cx="9053946" cy="568035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RÖNESANS DÖNEMİ ÇALGILARI VE BESTECİLERİ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95559"/>
            <a:ext cx="5375563" cy="4031673"/>
          </a:xfrm>
        </p:spPr>
        <p:txBody>
          <a:bodyPr>
            <a:noAutofit/>
          </a:bodyPr>
          <a:lstStyle/>
          <a:p>
            <a:r>
              <a:rPr lang="en-US" sz="2400" dirty="0" err="1"/>
              <a:t>Rönesans'ın</a:t>
            </a:r>
            <a:r>
              <a:rPr lang="en-US" sz="2400" dirty="0"/>
              <a:t> </a:t>
            </a:r>
            <a:r>
              <a:rPr lang="en-US" sz="2400" dirty="0" err="1"/>
              <a:t>yaşam</a:t>
            </a:r>
            <a:r>
              <a:rPr lang="en-US" sz="2400" dirty="0"/>
              <a:t> </a:t>
            </a:r>
            <a:r>
              <a:rPr lang="en-US" sz="2400" dirty="0" err="1"/>
              <a:t>sevinci</a:t>
            </a:r>
            <a:r>
              <a:rPr lang="en-US" sz="2400" dirty="0"/>
              <a:t>, </a:t>
            </a:r>
            <a:r>
              <a:rPr lang="en-US" sz="2400" dirty="0" err="1"/>
              <a:t>dansları</a:t>
            </a:r>
            <a:r>
              <a:rPr lang="en-US" sz="2400" dirty="0"/>
              <a:t>, </a:t>
            </a:r>
            <a:r>
              <a:rPr lang="en-US" sz="2400" dirty="0" err="1"/>
              <a:t>danslar</a:t>
            </a:r>
            <a:r>
              <a:rPr lang="en-US" sz="2400" dirty="0"/>
              <a:t> da </a:t>
            </a:r>
            <a:r>
              <a:rPr lang="en-US" sz="2400" dirty="0" err="1"/>
              <a:t>çalgıları</a:t>
            </a:r>
            <a:r>
              <a:rPr lang="en-US" sz="2400" dirty="0"/>
              <a:t> </a:t>
            </a:r>
            <a:r>
              <a:rPr lang="en-US" sz="2400" dirty="0" err="1"/>
              <a:t>arttırdı</a:t>
            </a:r>
            <a:r>
              <a:rPr lang="en-US" sz="2400" dirty="0"/>
              <a:t>. Bu </a:t>
            </a:r>
            <a:r>
              <a:rPr lang="en-US" sz="2400" dirty="0" err="1"/>
              <a:t>dönemde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çalgılar</a:t>
            </a:r>
            <a:r>
              <a:rPr lang="en-US" sz="2400" dirty="0"/>
              <a:t> </a:t>
            </a:r>
            <a:r>
              <a:rPr lang="en-US" sz="2400" dirty="0" err="1"/>
              <a:t>icat</a:t>
            </a:r>
            <a:r>
              <a:rPr lang="en-US" sz="2400" dirty="0"/>
              <a:t> </a:t>
            </a:r>
            <a:r>
              <a:rPr lang="en-US" sz="2400" dirty="0" err="1"/>
              <a:t>edildiği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, </a:t>
            </a:r>
            <a:r>
              <a:rPr lang="en-US" sz="2400" dirty="0" err="1"/>
              <a:t>eski</a:t>
            </a:r>
            <a:r>
              <a:rPr lang="en-US" sz="2400" dirty="0"/>
              <a:t> </a:t>
            </a:r>
            <a:r>
              <a:rPr lang="en-US" sz="2400" dirty="0" err="1"/>
              <a:t>çalgıların</a:t>
            </a:r>
            <a:r>
              <a:rPr lang="en-US" sz="2400" dirty="0"/>
              <a:t> da </a:t>
            </a:r>
            <a:r>
              <a:rPr lang="en-US" sz="2400" dirty="0" err="1"/>
              <a:t>sesleri</a:t>
            </a:r>
            <a:r>
              <a:rPr lang="en-US" sz="2400" dirty="0"/>
              <a:t> </a:t>
            </a:r>
            <a:r>
              <a:rPr lang="en-US" sz="2400" dirty="0" err="1"/>
              <a:t>büyütüldü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zenginleştirildi</a:t>
            </a:r>
            <a:r>
              <a:rPr lang="en-US" sz="2400" dirty="0"/>
              <a:t>; org, </a:t>
            </a:r>
            <a:r>
              <a:rPr lang="en-US" sz="2400" dirty="0" err="1"/>
              <a:t>klavsen</a:t>
            </a:r>
            <a:r>
              <a:rPr lang="en-US" sz="2400" dirty="0"/>
              <a:t>, </a:t>
            </a:r>
            <a:r>
              <a:rPr lang="en-US" sz="2400" dirty="0" err="1"/>
              <a:t>lavta</a:t>
            </a:r>
            <a:r>
              <a:rPr lang="en-US" sz="2400" dirty="0"/>
              <a:t>, </a:t>
            </a:r>
            <a:r>
              <a:rPr lang="en-US" sz="2400" dirty="0" err="1"/>
              <a:t>arp</a:t>
            </a:r>
            <a:r>
              <a:rPr lang="en-US" sz="2400" dirty="0"/>
              <a:t>, </a:t>
            </a:r>
            <a:r>
              <a:rPr lang="en-US" sz="2400" dirty="0" err="1"/>
              <a:t>flüt</a:t>
            </a:r>
            <a:r>
              <a:rPr lang="en-US" sz="2400" dirty="0"/>
              <a:t>, </a:t>
            </a:r>
            <a:r>
              <a:rPr lang="en-US" sz="2400" dirty="0" err="1"/>
              <a:t>yan-flüt</a:t>
            </a:r>
            <a:r>
              <a:rPr lang="en-US" sz="2400" dirty="0"/>
              <a:t>, </a:t>
            </a:r>
            <a:r>
              <a:rPr lang="en-US" sz="2400" dirty="0" err="1"/>
              <a:t>kornet</a:t>
            </a:r>
            <a:r>
              <a:rPr lang="en-US" sz="2400" dirty="0"/>
              <a:t>, </a:t>
            </a:r>
            <a:r>
              <a:rPr lang="en-US" sz="2400" dirty="0" err="1"/>
              <a:t>trompet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tabii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viyola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döneme</a:t>
            </a:r>
            <a:r>
              <a:rPr lang="en-US" sz="2400" dirty="0"/>
              <a:t> </a:t>
            </a:r>
            <a:r>
              <a:rPr lang="en-US" sz="2400" dirty="0" err="1"/>
              <a:t>damgalarını</a:t>
            </a:r>
            <a:r>
              <a:rPr lang="en-US" sz="2400" dirty="0"/>
              <a:t> </a:t>
            </a:r>
            <a:r>
              <a:rPr lang="en-US" sz="2400" dirty="0" err="1"/>
              <a:t>vurdular</a:t>
            </a:r>
            <a:r>
              <a:rPr lang="en-US" sz="2400" dirty="0"/>
              <a:t>. </a:t>
            </a:r>
            <a:r>
              <a:rPr lang="en-US" sz="2400" dirty="0" err="1"/>
              <a:t>Ritmi</a:t>
            </a:r>
            <a:r>
              <a:rPr lang="en-US" sz="2400" dirty="0"/>
              <a:t> </a:t>
            </a:r>
            <a:r>
              <a:rPr lang="en-US" sz="2400" dirty="0" err="1"/>
              <a:t>güçlendirmek</a:t>
            </a:r>
            <a:r>
              <a:rPr lang="en-US" sz="2400" dirty="0"/>
              <a:t> </a:t>
            </a:r>
            <a:r>
              <a:rPr lang="en-US" sz="2400" dirty="0" err="1"/>
              <a:t>amacıyla</a:t>
            </a:r>
            <a:r>
              <a:rPr lang="en-US" sz="2400" dirty="0"/>
              <a:t> </a:t>
            </a:r>
            <a:r>
              <a:rPr lang="en-US" sz="2400" dirty="0" err="1"/>
              <a:t>vurmalı</a:t>
            </a:r>
            <a:r>
              <a:rPr lang="en-US" sz="2400" dirty="0"/>
              <a:t> </a:t>
            </a:r>
            <a:r>
              <a:rPr lang="en-US" sz="2400" dirty="0" err="1"/>
              <a:t>çalgıların</a:t>
            </a:r>
            <a:r>
              <a:rPr lang="en-US" sz="2400" dirty="0"/>
              <a:t> da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gelişime</a:t>
            </a:r>
            <a:r>
              <a:rPr lang="en-US" sz="2400" dirty="0"/>
              <a:t> </a:t>
            </a:r>
            <a:r>
              <a:rPr lang="en-US" sz="2400" dirty="0" err="1"/>
              <a:t>katılmasıyla</a:t>
            </a:r>
            <a:r>
              <a:rPr lang="en-US" sz="2400" dirty="0"/>
              <a:t> </a:t>
            </a:r>
            <a:r>
              <a:rPr lang="en-US" sz="2400" dirty="0" err="1"/>
              <a:t>büyük</a:t>
            </a:r>
            <a:r>
              <a:rPr lang="en-US" sz="2400" dirty="0"/>
              <a:t> </a:t>
            </a:r>
            <a:r>
              <a:rPr lang="en-US" sz="2400" dirty="0" err="1"/>
              <a:t>davullar</a:t>
            </a:r>
            <a:r>
              <a:rPr lang="en-US" sz="2400" dirty="0"/>
              <a:t>, </a:t>
            </a:r>
            <a:r>
              <a:rPr lang="en-US" sz="2400" dirty="0" err="1"/>
              <a:t>ziller</a:t>
            </a:r>
            <a:r>
              <a:rPr lang="en-US" sz="2400" dirty="0"/>
              <a:t>, </a:t>
            </a:r>
            <a:r>
              <a:rPr lang="en-US" sz="2400" dirty="0" err="1"/>
              <a:t>üçgenler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defler</a:t>
            </a:r>
            <a:r>
              <a:rPr lang="en-US" sz="2400" dirty="0"/>
              <a:t> </a:t>
            </a:r>
            <a:r>
              <a:rPr lang="en-US" sz="2400" dirty="0" err="1"/>
              <a:t>dönemin</a:t>
            </a:r>
            <a:r>
              <a:rPr lang="en-US" sz="2400" dirty="0"/>
              <a:t> </a:t>
            </a:r>
            <a:r>
              <a:rPr lang="en-US" sz="2400" dirty="0" err="1"/>
              <a:t>orkestralarındaki</a:t>
            </a:r>
            <a:r>
              <a:rPr lang="en-US" sz="2400" dirty="0"/>
              <a:t> </a:t>
            </a:r>
            <a:r>
              <a:rPr lang="en-US" sz="2400" dirty="0" err="1"/>
              <a:t>yerlerini</a:t>
            </a:r>
            <a:r>
              <a:rPr lang="en-US" sz="2400" dirty="0"/>
              <a:t> </a:t>
            </a:r>
            <a:r>
              <a:rPr lang="en-US" sz="2400" dirty="0" err="1"/>
              <a:t>aldılar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84" y="2020615"/>
            <a:ext cx="2719348" cy="1697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52" y="1071094"/>
            <a:ext cx="2011680" cy="4965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93" y="4214413"/>
            <a:ext cx="2360861" cy="19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8" y="1136072"/>
            <a:ext cx="3685308" cy="307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 </a:t>
            </a:r>
            <a:r>
              <a:rPr lang="en-US" sz="2400" dirty="0" err="1"/>
              <a:t>döneme</a:t>
            </a:r>
            <a:r>
              <a:rPr lang="en-US" sz="2400" dirty="0"/>
              <a:t> </a:t>
            </a:r>
            <a:r>
              <a:rPr lang="en-US" sz="2400" dirty="0" err="1"/>
              <a:t>besteleriyle</a:t>
            </a:r>
            <a:r>
              <a:rPr lang="en-US" sz="2400" dirty="0"/>
              <a:t> </a:t>
            </a:r>
            <a:r>
              <a:rPr lang="en-US" sz="2400" dirty="0" err="1"/>
              <a:t>katkı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sanatçılar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: </a:t>
            </a:r>
          </a:p>
          <a:p>
            <a:r>
              <a:rPr lang="en-US" sz="2400" dirty="0"/>
              <a:t>Guillaume Dufay</a:t>
            </a:r>
          </a:p>
          <a:p>
            <a:r>
              <a:rPr lang="en-US" sz="2400" dirty="0"/>
              <a:t>Johannes </a:t>
            </a:r>
            <a:r>
              <a:rPr lang="en-US" sz="2400" dirty="0" err="1"/>
              <a:t>Ockeghem</a:t>
            </a:r>
            <a:endParaRPr lang="en-US" sz="2400" dirty="0"/>
          </a:p>
          <a:p>
            <a:r>
              <a:rPr lang="en-US" sz="2400" dirty="0"/>
              <a:t>Giovanni </a:t>
            </a:r>
            <a:r>
              <a:rPr lang="en-US" sz="2400" dirty="0" err="1"/>
              <a:t>Pierluigi</a:t>
            </a:r>
            <a:r>
              <a:rPr lang="en-US" sz="2400" dirty="0"/>
              <a:t> Palestrina</a:t>
            </a:r>
          </a:p>
          <a:p>
            <a:r>
              <a:rPr lang="en-US" sz="2400" dirty="0"/>
              <a:t>Carlo </a:t>
            </a:r>
            <a:r>
              <a:rPr lang="en-US" sz="2400" dirty="0" err="1"/>
              <a:t>Gesualdo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9" y="1008567"/>
            <a:ext cx="5036898" cy="2833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73" y="4213079"/>
            <a:ext cx="3190827" cy="212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48" y="4393003"/>
            <a:ext cx="1977521" cy="19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45" y="822326"/>
            <a:ext cx="7682345" cy="770948"/>
          </a:xfrm>
        </p:spPr>
        <p:txBody>
          <a:bodyPr/>
          <a:lstStyle/>
          <a:p>
            <a:r>
              <a:rPr lang="en-US" dirty="0" err="1"/>
              <a:t>Barok</a:t>
            </a:r>
            <a:r>
              <a:rPr lang="en-US" dirty="0"/>
              <a:t> </a:t>
            </a:r>
            <a:r>
              <a:rPr lang="en-US" dirty="0" err="1" smtClean="0"/>
              <a:t>Dönem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2872"/>
            <a:ext cx="11014363" cy="4059382"/>
          </a:xfrm>
        </p:spPr>
        <p:txBody>
          <a:bodyPr>
            <a:normAutofit/>
          </a:bodyPr>
          <a:lstStyle/>
          <a:p>
            <a:r>
              <a:rPr lang="en-US" dirty="0"/>
              <a:t> “Baroque”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Fransızca</a:t>
            </a:r>
            <a:r>
              <a:rPr lang="en-US" dirty="0"/>
              <a:t> “</a:t>
            </a:r>
            <a:r>
              <a:rPr lang="en-US" dirty="0" err="1"/>
              <a:t>yuvarlak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inci</a:t>
            </a:r>
            <a:r>
              <a:rPr lang="en-US" dirty="0"/>
              <a:t>”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barok</a:t>
            </a:r>
            <a:r>
              <a:rPr lang="en-US" dirty="0"/>
              <a:t>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düzensizlik</a:t>
            </a:r>
            <a:r>
              <a:rPr lang="en-US" dirty="0"/>
              <a:t>, </a:t>
            </a:r>
            <a:r>
              <a:rPr lang="en-US" dirty="0" err="1"/>
              <a:t>karmaşa</a:t>
            </a:r>
            <a:r>
              <a:rPr lang="en-US" dirty="0"/>
              <a:t> </a:t>
            </a:r>
            <a:r>
              <a:rPr lang="en-US" dirty="0" err="1"/>
              <a:t>anlamı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yoğunlaşıyor</a:t>
            </a:r>
            <a:r>
              <a:rPr lang="en-US" dirty="0"/>
              <a:t>. </a:t>
            </a:r>
            <a:r>
              <a:rPr lang="en-US" dirty="0" err="1"/>
              <a:t>Barok</a:t>
            </a:r>
            <a:r>
              <a:rPr lang="en-US" dirty="0"/>
              <a:t> </a:t>
            </a:r>
            <a:r>
              <a:rPr lang="en-US" dirty="0" err="1"/>
              <a:t>Dönemi</a:t>
            </a:r>
            <a:r>
              <a:rPr lang="en-US" dirty="0"/>
              <a:t> de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buradan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/>
              <a:t>1600 </a:t>
            </a:r>
            <a:r>
              <a:rPr lang="en-US" dirty="0" err="1"/>
              <a:t>ile</a:t>
            </a:r>
            <a:r>
              <a:rPr lang="en-US" dirty="0"/>
              <a:t> 1750 </a:t>
            </a:r>
            <a:r>
              <a:rPr lang="en-US" dirty="0" err="1"/>
              <a:t>yılları</a:t>
            </a:r>
            <a:r>
              <a:rPr lang="en-US" dirty="0"/>
              <a:t> </a:t>
            </a:r>
            <a:r>
              <a:rPr lang="en-US" dirty="0" err="1"/>
              <a:t>arasını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düzensiz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dönem</a:t>
            </a:r>
            <a:r>
              <a:rPr lang="en-US" dirty="0"/>
              <a:t>.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Barok</a:t>
            </a:r>
            <a:r>
              <a:rPr lang="en-US" dirty="0"/>
              <a:t> </a:t>
            </a:r>
            <a:r>
              <a:rPr lang="en-US" dirty="0" err="1"/>
              <a:t>tarzı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, </a:t>
            </a:r>
            <a:r>
              <a:rPr lang="en-US" dirty="0" err="1"/>
              <a:t>mimariden</a:t>
            </a:r>
            <a:r>
              <a:rPr lang="en-US" dirty="0"/>
              <a:t> </a:t>
            </a:r>
            <a:r>
              <a:rPr lang="en-US" dirty="0" err="1"/>
              <a:t>müziğe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aldı</a:t>
            </a:r>
            <a:r>
              <a:rPr lang="en-US" dirty="0"/>
              <a:t>. </a:t>
            </a:r>
            <a:r>
              <a:rPr lang="en-US" dirty="0" err="1"/>
              <a:t>Tıpkı</a:t>
            </a:r>
            <a:r>
              <a:rPr lang="en-US" dirty="0"/>
              <a:t> </a:t>
            </a:r>
            <a:r>
              <a:rPr lang="en-US" dirty="0" err="1"/>
              <a:t>mimarideki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abartı</a:t>
            </a:r>
            <a:r>
              <a:rPr lang="en-US" dirty="0"/>
              <a:t> </a:t>
            </a:r>
            <a:r>
              <a:rPr lang="en-US" dirty="0" err="1"/>
              <a:t>işlemeler</a:t>
            </a:r>
            <a:r>
              <a:rPr lang="en-US" dirty="0"/>
              <a:t>, </a:t>
            </a:r>
            <a:r>
              <a:rPr lang="en-US" dirty="0" err="1"/>
              <a:t>süslemeler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da </a:t>
            </a:r>
            <a:r>
              <a:rPr lang="en-US" dirty="0" err="1"/>
              <a:t>görüldü</a:t>
            </a:r>
            <a:r>
              <a:rPr lang="en-US" dirty="0"/>
              <a:t>. </a:t>
            </a:r>
          </a:p>
          <a:p>
            <a:r>
              <a:rPr lang="en-US" dirty="0" err="1"/>
              <a:t>Fakat</a:t>
            </a:r>
            <a:r>
              <a:rPr lang="en-US" dirty="0"/>
              <a:t> o </a:t>
            </a:r>
            <a:r>
              <a:rPr lang="en-US" dirty="0" err="1"/>
              <a:t>dönemlerde</a:t>
            </a:r>
            <a:r>
              <a:rPr lang="en-US" dirty="0"/>
              <a:t> </a:t>
            </a:r>
            <a:r>
              <a:rPr lang="en-US" dirty="0" err="1"/>
              <a:t>halk</a:t>
            </a:r>
            <a:r>
              <a:rPr lang="en-US" dirty="0"/>
              <a:t> </a:t>
            </a:r>
            <a:r>
              <a:rPr lang="en-US" dirty="0" err="1"/>
              <a:t>abartıyı</a:t>
            </a:r>
            <a:r>
              <a:rPr lang="en-US" dirty="0"/>
              <a:t> </a:t>
            </a:r>
            <a:r>
              <a:rPr lang="en-US" dirty="0" err="1"/>
              <a:t>seviyordu</a:t>
            </a:r>
            <a:r>
              <a:rPr lang="en-US" dirty="0"/>
              <a:t>.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Tanrı’nın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gördüğüne</a:t>
            </a:r>
            <a:r>
              <a:rPr lang="en-US" dirty="0"/>
              <a:t> </a:t>
            </a:r>
            <a:r>
              <a:rPr lang="en-US" dirty="0" err="1"/>
              <a:t>inanıyorlardı</a:t>
            </a:r>
            <a:r>
              <a:rPr lang="en-US" dirty="0"/>
              <a:t>. </a:t>
            </a:r>
            <a:r>
              <a:rPr lang="en-US" dirty="0" err="1"/>
              <a:t>Dolayısıyla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abartı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şaşaayı</a:t>
            </a:r>
            <a:r>
              <a:rPr lang="en-US" dirty="0"/>
              <a:t> </a:t>
            </a:r>
            <a:r>
              <a:rPr lang="en-US" dirty="0" err="1"/>
              <a:t>benimserlerse</a:t>
            </a:r>
            <a:r>
              <a:rPr lang="en-US" dirty="0"/>
              <a:t> </a:t>
            </a:r>
            <a:r>
              <a:rPr lang="en-US" dirty="0" err="1"/>
              <a:t>Tanrı’ya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olacaklarını</a:t>
            </a:r>
            <a:r>
              <a:rPr lang="en-US" dirty="0"/>
              <a:t> </a:t>
            </a:r>
            <a:r>
              <a:rPr lang="en-US" dirty="0" err="1"/>
              <a:t>düşünüyorlardı</a:t>
            </a:r>
            <a:r>
              <a:rPr lang="en-US" dirty="0"/>
              <a:t>. </a:t>
            </a:r>
          </a:p>
          <a:p>
            <a:r>
              <a:rPr lang="en-US" dirty="0" err="1"/>
              <a:t>Barok</a:t>
            </a:r>
            <a:r>
              <a:rPr lang="en-US" dirty="0"/>
              <a:t> </a:t>
            </a:r>
            <a:r>
              <a:rPr lang="en-US" dirty="0" err="1"/>
              <a:t>Dönem</a:t>
            </a:r>
            <a:r>
              <a:rPr lang="en-US" dirty="0"/>
              <a:t>, </a:t>
            </a:r>
            <a:r>
              <a:rPr lang="en-US" dirty="0" err="1"/>
              <a:t>sanatla</a:t>
            </a:r>
            <a:r>
              <a:rPr lang="en-US" dirty="0"/>
              <a:t> </a:t>
            </a:r>
            <a:r>
              <a:rPr lang="en-US" dirty="0" err="1"/>
              <a:t>Tanrı’ya</a:t>
            </a:r>
            <a:r>
              <a:rPr lang="en-US" dirty="0"/>
              <a:t> </a:t>
            </a:r>
            <a:r>
              <a:rPr lang="en-US" dirty="0" err="1"/>
              <a:t>ulaşma</a:t>
            </a:r>
            <a:r>
              <a:rPr lang="en-US" dirty="0"/>
              <a:t> </a:t>
            </a:r>
            <a:r>
              <a:rPr lang="en-US" dirty="0" err="1"/>
              <a:t>dönemiydi</a:t>
            </a:r>
            <a:r>
              <a:rPr lang="en-US" dirty="0"/>
              <a:t>.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tarihinde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gösterişli</a:t>
            </a:r>
            <a:r>
              <a:rPr lang="en-US" dirty="0"/>
              <a:t> </a:t>
            </a:r>
            <a:r>
              <a:rPr lang="en-US" dirty="0" err="1"/>
              <a:t>yıllardı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12" y="803563"/>
            <a:ext cx="9026236" cy="883516"/>
          </a:xfrm>
        </p:spPr>
        <p:txBody>
          <a:bodyPr>
            <a:normAutofit/>
          </a:bodyPr>
          <a:lstStyle/>
          <a:p>
            <a:r>
              <a:rPr lang="tr-TR" dirty="0" smtClean="0"/>
              <a:t>BAROK DÖNEMİ ÇALGILARI VE BESTECİLERİ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36" y="1797917"/>
            <a:ext cx="4765964" cy="4048702"/>
          </a:xfrm>
        </p:spPr>
        <p:txBody>
          <a:bodyPr>
            <a:noAutofit/>
          </a:bodyPr>
          <a:lstStyle/>
          <a:p>
            <a:r>
              <a:rPr lang="en-US" sz="2800" dirty="0" err="1"/>
              <a:t>Dönemin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önemli</a:t>
            </a:r>
            <a:r>
              <a:rPr lang="en-US" sz="2800" dirty="0"/>
              <a:t> </a:t>
            </a:r>
            <a:r>
              <a:rPr lang="en-US" sz="2800" dirty="0" err="1"/>
              <a:t>çalgısı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dirty="0" err="1" smtClean="0"/>
              <a:t>klavsendi</a:t>
            </a:r>
            <a:r>
              <a:rPr lang="tr-TR" sz="2800" dirty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piyanonun</a:t>
            </a:r>
            <a:r>
              <a:rPr lang="en-US" sz="2800" dirty="0"/>
              <a:t> </a:t>
            </a:r>
            <a:r>
              <a:rPr lang="en-US" sz="2800" dirty="0" err="1"/>
              <a:t>atası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 smtClean="0"/>
              <a:t>bili</a:t>
            </a:r>
            <a:r>
              <a:rPr lang="tr-TR" sz="2800" dirty="0" smtClean="0"/>
              <a:t>ni</a:t>
            </a:r>
            <a:r>
              <a:rPr lang="en-US" sz="2800" dirty="0" smtClean="0"/>
              <a:t>r</a:t>
            </a:r>
            <a:r>
              <a:rPr lang="tr-TR" sz="2800" dirty="0" smtClean="0"/>
              <a:t>-</a:t>
            </a:r>
            <a:r>
              <a:rPr lang="en-US" sz="2800" dirty="0" smtClean="0"/>
              <a:t>. </a:t>
            </a:r>
            <a:r>
              <a:rPr lang="en-US" sz="2800" dirty="0"/>
              <a:t>O </a:t>
            </a:r>
            <a:r>
              <a:rPr lang="en-US" sz="2800" dirty="0" err="1"/>
              <a:t>dönem</a:t>
            </a:r>
            <a:r>
              <a:rPr lang="en-US" sz="2800" dirty="0"/>
              <a:t> </a:t>
            </a:r>
            <a:r>
              <a:rPr lang="en-US" sz="2800" dirty="0" err="1"/>
              <a:t>hemen</a:t>
            </a:r>
            <a:r>
              <a:rPr lang="en-US" sz="2800" dirty="0"/>
              <a:t> </a:t>
            </a:r>
            <a:r>
              <a:rPr lang="en-US" sz="2800" dirty="0" err="1"/>
              <a:t>hemen</a:t>
            </a:r>
            <a:r>
              <a:rPr lang="en-US" sz="2800" dirty="0"/>
              <a:t> her </a:t>
            </a:r>
            <a:r>
              <a:rPr lang="en-US" sz="2800" dirty="0" err="1"/>
              <a:t>müziğe</a:t>
            </a:r>
            <a:r>
              <a:rPr lang="en-US" sz="2800" dirty="0"/>
              <a:t> </a:t>
            </a:r>
            <a:r>
              <a:rPr lang="en-US" sz="2800" dirty="0" err="1"/>
              <a:t>eşlik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enstrümandı</a:t>
            </a:r>
            <a:r>
              <a:rPr lang="en-US" sz="2800" dirty="0"/>
              <a:t>. </a:t>
            </a:r>
            <a:r>
              <a:rPr lang="en-US" sz="2800" dirty="0" err="1"/>
              <a:t>Dönemde</a:t>
            </a:r>
            <a:r>
              <a:rPr lang="en-US" sz="2800" dirty="0"/>
              <a:t> </a:t>
            </a:r>
            <a:r>
              <a:rPr lang="en-US" sz="2800" dirty="0" err="1"/>
              <a:t>vokal</a:t>
            </a:r>
            <a:r>
              <a:rPr lang="en-US" sz="2800" dirty="0"/>
              <a:t> </a:t>
            </a:r>
            <a:r>
              <a:rPr lang="en-US" sz="2800" dirty="0" err="1"/>
              <a:t>müziğin</a:t>
            </a:r>
            <a:r>
              <a:rPr lang="en-US" sz="2800" dirty="0"/>
              <a:t> </a:t>
            </a:r>
            <a:r>
              <a:rPr lang="en-US" sz="2800" dirty="0" err="1"/>
              <a:t>yanı</a:t>
            </a:r>
            <a:r>
              <a:rPr lang="en-US" sz="2800" dirty="0"/>
              <a:t> </a:t>
            </a:r>
            <a:r>
              <a:rPr lang="en-US" sz="2800" dirty="0" err="1"/>
              <a:t>sıra</a:t>
            </a:r>
            <a:r>
              <a:rPr lang="en-US" sz="2800" dirty="0"/>
              <a:t> </a:t>
            </a:r>
            <a:r>
              <a:rPr lang="en-US" sz="2800" dirty="0" err="1"/>
              <a:t>çalgısal</a:t>
            </a:r>
            <a:r>
              <a:rPr lang="en-US" sz="2800" dirty="0"/>
              <a:t> </a:t>
            </a:r>
            <a:r>
              <a:rPr lang="en-US" sz="2800" dirty="0" err="1"/>
              <a:t>müzik</a:t>
            </a:r>
            <a:r>
              <a:rPr lang="en-US" sz="2800" dirty="0"/>
              <a:t> de </a:t>
            </a:r>
            <a:r>
              <a:rPr lang="en-US" sz="2800" dirty="0" err="1"/>
              <a:t>gelişmiştir</a:t>
            </a:r>
            <a:r>
              <a:rPr lang="en-US" sz="2800" dirty="0"/>
              <a:t>; </a:t>
            </a:r>
            <a:r>
              <a:rPr lang="en-US" sz="2800" dirty="0" err="1"/>
              <a:t>sonat</a:t>
            </a:r>
            <a:r>
              <a:rPr lang="en-US" sz="2800" dirty="0"/>
              <a:t>, </a:t>
            </a:r>
            <a:r>
              <a:rPr lang="en-US" sz="2800" dirty="0" err="1"/>
              <a:t>konçerto</a:t>
            </a:r>
            <a:r>
              <a:rPr lang="en-US" sz="2800" dirty="0"/>
              <a:t> </a:t>
            </a:r>
            <a:r>
              <a:rPr lang="en-US" sz="2800" dirty="0" err="1"/>
              <a:t>grosso</a:t>
            </a:r>
            <a:r>
              <a:rPr lang="en-US" sz="2800" dirty="0"/>
              <a:t>, solo </a:t>
            </a:r>
            <a:r>
              <a:rPr lang="en-US" sz="2800" dirty="0" err="1"/>
              <a:t>konçerto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süit</a:t>
            </a:r>
            <a:r>
              <a:rPr lang="en-US" sz="2800" dirty="0"/>
              <a:t>,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dönemin</a:t>
            </a:r>
            <a:r>
              <a:rPr lang="en-US" sz="2800" dirty="0"/>
              <a:t> </a:t>
            </a:r>
            <a:r>
              <a:rPr lang="en-US" sz="2800" dirty="0" err="1"/>
              <a:t>yaygın</a:t>
            </a:r>
            <a:r>
              <a:rPr lang="en-US" sz="2800" dirty="0"/>
              <a:t> </a:t>
            </a:r>
            <a:r>
              <a:rPr lang="en-US" sz="2800" dirty="0" err="1"/>
              <a:t>çalgısal</a:t>
            </a:r>
            <a:r>
              <a:rPr lang="en-US" sz="2800" dirty="0"/>
              <a:t> </a:t>
            </a:r>
            <a:r>
              <a:rPr lang="en-US" sz="2800" dirty="0" err="1"/>
              <a:t>müzik</a:t>
            </a:r>
            <a:r>
              <a:rPr lang="en-US" sz="2800" dirty="0"/>
              <a:t> </a:t>
            </a:r>
            <a:r>
              <a:rPr lang="en-US" sz="2800" dirty="0" err="1"/>
              <a:t>türleridir</a:t>
            </a:r>
            <a:r>
              <a:rPr lang="en-US" sz="2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6" y="1953491"/>
            <a:ext cx="4306784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749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228293"/>
            <a:ext cx="3415144" cy="5004666"/>
          </a:xfrm>
        </p:spPr>
        <p:txBody>
          <a:bodyPr>
            <a:normAutofit/>
          </a:bodyPr>
          <a:lstStyle/>
          <a:p>
            <a:r>
              <a:rPr lang="en-US" sz="2400" dirty="0" err="1"/>
              <a:t>Barok</a:t>
            </a:r>
            <a:r>
              <a:rPr lang="en-US" sz="2400" dirty="0"/>
              <a:t> </a:t>
            </a:r>
            <a:r>
              <a:rPr lang="en-US" sz="2400" dirty="0" err="1"/>
              <a:t>müzik</a:t>
            </a:r>
            <a:r>
              <a:rPr lang="en-US" sz="2400" dirty="0"/>
              <a:t> </a:t>
            </a:r>
            <a:r>
              <a:rPr lang="en-US" sz="2400" dirty="0" err="1" smtClean="0"/>
              <a:t>dönem</a:t>
            </a:r>
            <a:endParaRPr lang="tr-TR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Johann Sebastian Bach</a:t>
            </a:r>
            <a:r>
              <a:rPr lang="en-US" sz="2400" dirty="0" smtClean="0"/>
              <a:t>,</a:t>
            </a:r>
            <a:endParaRPr lang="tr-TR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Antonio Vivaldi, </a:t>
            </a:r>
            <a:endParaRPr lang="tr-TR" sz="2400" dirty="0" smtClean="0"/>
          </a:p>
          <a:p>
            <a:r>
              <a:rPr lang="en-US" sz="2400" dirty="0" err="1" smtClean="0"/>
              <a:t>Arcangelo</a:t>
            </a:r>
            <a:r>
              <a:rPr lang="en-US" sz="2400" dirty="0" smtClean="0"/>
              <a:t> </a:t>
            </a:r>
            <a:r>
              <a:rPr lang="en-US" sz="2400" dirty="0"/>
              <a:t>Corelli, </a:t>
            </a:r>
            <a:endParaRPr lang="tr-TR" sz="2400" dirty="0" smtClean="0"/>
          </a:p>
          <a:p>
            <a:r>
              <a:rPr lang="en-US" sz="2400" dirty="0" smtClean="0"/>
              <a:t>Claudio </a:t>
            </a:r>
            <a:r>
              <a:rPr lang="en-US" sz="2400" dirty="0"/>
              <a:t>Monteverdi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r>
              <a:rPr lang="en-US" sz="2400" dirty="0" smtClean="0"/>
              <a:t>Henry Purcell </a:t>
            </a:r>
            <a:r>
              <a:rPr lang="en-US" sz="2400" dirty="0" err="1" smtClean="0"/>
              <a:t>ve</a:t>
            </a:r>
            <a:endParaRPr lang="tr-TR" sz="2400" dirty="0" smtClean="0"/>
          </a:p>
          <a:p>
            <a:r>
              <a:rPr lang="en-US" sz="2400" dirty="0" smtClean="0"/>
              <a:t>Georg </a:t>
            </a:r>
            <a:r>
              <a:rPr lang="en-US" sz="2400" dirty="0"/>
              <a:t>Philipp Telemann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bestecilerin</a:t>
            </a:r>
            <a:r>
              <a:rPr lang="en-US" sz="2400" dirty="0"/>
              <a:t> </a:t>
            </a:r>
            <a:r>
              <a:rPr lang="en-US" sz="2400" dirty="0" err="1"/>
              <a:t>eserlerini</a:t>
            </a:r>
            <a:r>
              <a:rPr lang="en-US" sz="2400" dirty="0"/>
              <a:t> </a:t>
            </a:r>
            <a:r>
              <a:rPr lang="en-US" sz="2400" dirty="0" err="1"/>
              <a:t>kapsamaktadır</a:t>
            </a:r>
            <a:r>
              <a:rPr lang="en-US" sz="24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937997"/>
            <a:ext cx="3512125" cy="2341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44" y="3704793"/>
            <a:ext cx="2708564" cy="2708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71" y="2107299"/>
            <a:ext cx="2524519" cy="31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</TotalTime>
  <Words>795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KLASiK MüZiK</vt:lpstr>
      <vt:lpstr>KLASİK MüZİK NEDİR?</vt:lpstr>
      <vt:lpstr>KLASİK MÜZİK TARİHİ</vt:lpstr>
      <vt:lpstr>Rönesans Dönemİ Müzİğİnİn Genel Özellİklerİ</vt:lpstr>
      <vt:lpstr>RÖNESANS DÖNEMİ ÇALGILARI VE BESTECİLERİ</vt:lpstr>
      <vt:lpstr>PowerPoint Presentation</vt:lpstr>
      <vt:lpstr>Barok Dönem</vt:lpstr>
      <vt:lpstr>BAROK DÖNEMİ ÇALGILARI VE BESTECİLERİ</vt:lpstr>
      <vt:lpstr>PowerPoint Presentation</vt:lpstr>
      <vt:lpstr>KLASİK DÖNEM</vt:lpstr>
      <vt:lpstr>KLASİK DÖNEM BESTECİLERİ</vt:lpstr>
      <vt:lpstr>ROMANTİK DÖNEM</vt:lpstr>
      <vt:lpstr>ROMANTİK DÖNEM ÇALGILARI </vt:lpstr>
      <vt:lpstr>Bestecileri</vt:lpstr>
      <vt:lpstr>Modern dönem</vt:lpstr>
      <vt:lpstr>Modern dönem çalgıları ve bestecileri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My Computer</cp:lastModifiedBy>
  <cp:revision>16</cp:revision>
  <dcterms:created xsi:type="dcterms:W3CDTF">2022-05-14T07:35:37Z</dcterms:created>
  <dcterms:modified xsi:type="dcterms:W3CDTF">2022-05-16T20:49:39Z</dcterms:modified>
</cp:coreProperties>
</file>