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han bilgisayar" initials="cb" lastIdx="1" clrIdx="0">
    <p:extLst>
      <p:ext uri="{19B8F6BF-5375-455C-9EA6-DF929625EA0E}">
        <p15:presenceInfo xmlns:p15="http://schemas.microsoft.com/office/powerpoint/2012/main" userId="fc075bf0447aa1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B7E7F-604D-4935-897C-CCE743984F07}" type="datetimeFigureOut">
              <a:rPr lang="tr-TR" smtClean="0"/>
              <a:t>15.05.2022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91DB3-4FB2-4442-A17F-99AAF33006D3}" type="slidenum">
              <a:rPr lang="tr-TR" smtClean="0"/>
              <a:t>‹#›</a:t>
            </a:fld>
            <a:endParaRPr lang="tr-TR"/>
          </a:p>
        </p:txBody>
      </p:sp>
    </p:spTree>
    <p:extLst>
      <p:ext uri="{BB962C8B-B14F-4D97-AF65-F5344CB8AC3E}">
        <p14:creationId xmlns:p14="http://schemas.microsoft.com/office/powerpoint/2010/main" val="936873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66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A3B27E35-CB57-44EB-9E54-C579633786C1}" type="datetimeFigureOut">
              <a:rPr lang="tr-TR" smtClean="0"/>
              <a:t>15.05.2022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96935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27768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522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4173805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2859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3569074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1232144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72000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42540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3B27E35-CB57-44EB-9E54-C579633786C1}" type="datetimeFigureOut">
              <a:rPr lang="tr-TR" smtClean="0"/>
              <a:t>15.05.2022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208113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3B27E35-CB57-44EB-9E54-C579633786C1}" type="datetimeFigureOut">
              <a:rPr lang="tr-TR" smtClean="0"/>
              <a:t>15.05.2022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265987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3B27E35-CB57-44EB-9E54-C579633786C1}" type="datetimeFigureOut">
              <a:rPr lang="tr-TR" smtClean="0"/>
              <a:t>15.05.2022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24211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3B27E35-CB57-44EB-9E54-C579633786C1}" type="datetimeFigureOut">
              <a:rPr lang="tr-TR" smtClean="0"/>
              <a:t>15.05.2022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124082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27E35-CB57-44EB-9E54-C579633786C1}" type="datetimeFigureOut">
              <a:rPr lang="tr-TR" smtClean="0"/>
              <a:t>15.05.2022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306788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3B27E35-CB57-44EB-9E54-C579633786C1}" type="datetimeFigureOut">
              <a:rPr lang="tr-TR" smtClean="0"/>
              <a:t>15.05.2022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384902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3B27E35-CB57-44EB-9E54-C579633786C1}" type="datetimeFigureOut">
              <a:rPr lang="tr-TR" smtClean="0"/>
              <a:t>15.05.2022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A416A66-657D-48A3-A95E-C662C54D100C}" type="slidenum">
              <a:rPr lang="tr-TR" smtClean="0"/>
              <a:t>‹#›</a:t>
            </a:fld>
            <a:endParaRPr lang="tr-TR"/>
          </a:p>
        </p:txBody>
      </p:sp>
    </p:spTree>
    <p:extLst>
      <p:ext uri="{BB962C8B-B14F-4D97-AF65-F5344CB8AC3E}">
        <p14:creationId xmlns:p14="http://schemas.microsoft.com/office/powerpoint/2010/main" val="344370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3B27E35-CB57-44EB-9E54-C579633786C1}" type="datetimeFigureOut">
              <a:rPr lang="tr-TR" smtClean="0"/>
              <a:t>15.05.2022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416A66-657D-48A3-A95E-C662C54D100C}" type="slidenum">
              <a:rPr lang="tr-TR" smtClean="0"/>
              <a:t>‹#›</a:t>
            </a:fld>
            <a:endParaRPr lang="tr-TR"/>
          </a:p>
        </p:txBody>
      </p:sp>
    </p:spTree>
    <p:extLst>
      <p:ext uri="{BB962C8B-B14F-4D97-AF65-F5344CB8AC3E}">
        <p14:creationId xmlns:p14="http://schemas.microsoft.com/office/powerpoint/2010/main" val="2346532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98765" y="1251858"/>
            <a:ext cx="6810103" cy="1395550"/>
          </a:xfrm>
        </p:spPr>
        <p:txBody>
          <a:bodyPr>
            <a:noAutofit/>
          </a:bodyPr>
          <a:lstStyle/>
          <a:p>
            <a:r>
              <a:rPr lang="tr-TR" sz="5400" dirty="0" smtClean="0">
                <a:solidFill>
                  <a:srgbClr val="FF0000"/>
                </a:solidFill>
              </a:rPr>
              <a:t>KİMYA HER YERDE</a:t>
            </a:r>
            <a:endParaRPr lang="tr-TR" sz="5400" dirty="0">
              <a:solidFill>
                <a:srgbClr val="FF0000"/>
              </a:solidFill>
            </a:endParaRPr>
          </a:p>
        </p:txBody>
      </p:sp>
      <p:sp>
        <p:nvSpPr>
          <p:cNvPr id="3" name="Alt Başlık 2"/>
          <p:cNvSpPr>
            <a:spLocks noGrp="1"/>
          </p:cNvSpPr>
          <p:nvPr>
            <p:ph type="subTitle" idx="1"/>
          </p:nvPr>
        </p:nvSpPr>
        <p:spPr>
          <a:xfrm>
            <a:off x="2965858" y="3709850"/>
            <a:ext cx="3826828" cy="879566"/>
          </a:xfrm>
        </p:spPr>
        <p:txBody>
          <a:bodyPr>
            <a:normAutofit/>
          </a:bodyPr>
          <a:lstStyle/>
          <a:p>
            <a:r>
              <a:rPr lang="tr-TR" dirty="0" smtClean="0">
                <a:solidFill>
                  <a:schemeClr val="bg1">
                    <a:lumMod val="95000"/>
                    <a:lumOff val="5000"/>
                  </a:schemeClr>
                </a:solidFill>
              </a:rPr>
              <a:t>Devrim Özeri                  363</a:t>
            </a:r>
          </a:p>
          <a:p>
            <a:r>
              <a:rPr lang="tr-TR" dirty="0" smtClean="0">
                <a:solidFill>
                  <a:schemeClr val="bg1">
                    <a:lumMod val="95000"/>
                    <a:lumOff val="5000"/>
                  </a:schemeClr>
                </a:solidFill>
              </a:rPr>
              <a:t>Mehmet Emin Yalçın     547</a:t>
            </a:r>
            <a:endParaRPr lang="tr-TR" dirty="0">
              <a:solidFill>
                <a:schemeClr val="bg1">
                  <a:lumMod val="95000"/>
                  <a:lumOff val="5000"/>
                </a:schemeClr>
              </a:solidFill>
            </a:endParaRPr>
          </a:p>
        </p:txBody>
      </p:sp>
    </p:spTree>
    <p:extLst>
      <p:ext uri="{BB962C8B-B14F-4D97-AF65-F5344CB8AC3E}">
        <p14:creationId xmlns:p14="http://schemas.microsoft.com/office/powerpoint/2010/main" val="3289035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83617" y="308187"/>
            <a:ext cx="11560039" cy="6423539"/>
          </a:xfrm>
        </p:spPr>
        <p:txBody>
          <a:bodyPr>
            <a:normAutofit/>
          </a:bodyPr>
          <a:lstStyle/>
          <a:p>
            <a:r>
              <a:rPr lang="tr-TR" sz="1800" b="1" dirty="0">
                <a:solidFill>
                  <a:srgbClr val="FF0000"/>
                </a:solidFill>
              </a:rPr>
              <a:t>Yenilebilir Yağ Türleri</a:t>
            </a:r>
            <a:endParaRPr lang="tr-TR" sz="1800" b="1" dirty="0">
              <a:solidFill>
                <a:srgbClr val="FF0000"/>
              </a:solidFill>
            </a:endParaRPr>
          </a:p>
          <a:p>
            <a:r>
              <a:rPr lang="tr-TR" sz="1600" dirty="0">
                <a:solidFill>
                  <a:schemeClr val="bg1">
                    <a:lumMod val="95000"/>
                    <a:lumOff val="5000"/>
                  </a:schemeClr>
                </a:solidFill>
              </a:rPr>
              <a:t>Yağ, temel olarak karbon, hidrojen ve oksijen elementlerinden oluşan suda çözünmeyen bir maddedir. Yağlar; bitkisel yağlar, hayvansal yağlar, mineral (madeni) yağlar vb. olmak üzere çeşitli sınıflara ayrılır. Gıda, yakıt, kozmetik, boya, makine sanayi ve daha birçok alanda kullanılmaktadır</a:t>
            </a:r>
          </a:p>
          <a:p>
            <a:r>
              <a:rPr lang="tr-TR" sz="1800" b="1" dirty="0">
                <a:solidFill>
                  <a:srgbClr val="FF0000"/>
                </a:solidFill>
              </a:rPr>
              <a:t>Sıvı Yağ Çeşitleri</a:t>
            </a:r>
            <a:endParaRPr lang="tr-TR" sz="1800" dirty="0">
              <a:solidFill>
                <a:srgbClr val="FF0000"/>
              </a:solidFill>
            </a:endParaRPr>
          </a:p>
          <a:p>
            <a:r>
              <a:rPr lang="tr-TR" sz="1600" dirty="0">
                <a:solidFill>
                  <a:schemeClr val="bg1">
                    <a:lumMod val="95000"/>
                    <a:lumOff val="5000"/>
                  </a:schemeClr>
                </a:solidFill>
              </a:rPr>
              <a:t>Sıvı yağlar </a:t>
            </a:r>
            <a:r>
              <a:rPr lang="tr-TR" sz="1600" dirty="0" err="1">
                <a:solidFill>
                  <a:schemeClr val="bg1">
                    <a:lumMod val="95000"/>
                    <a:lumOff val="5000"/>
                  </a:schemeClr>
                </a:solidFill>
              </a:rPr>
              <a:t>ayçiçek</a:t>
            </a:r>
            <a:r>
              <a:rPr lang="tr-TR" sz="1600" dirty="0">
                <a:solidFill>
                  <a:schemeClr val="bg1">
                    <a:lumMod val="95000"/>
                    <a:lumOff val="5000"/>
                  </a:schemeClr>
                </a:solidFill>
              </a:rPr>
              <a:t>, zeytin, mısır, fındık vb. bitkilerinin tohumlarından çeşitli işlemler sonucu elde edilir.</a:t>
            </a:r>
          </a:p>
          <a:p>
            <a:r>
              <a:rPr lang="tr-TR" sz="1800" b="1" dirty="0">
                <a:solidFill>
                  <a:srgbClr val="FF0000"/>
                </a:solidFill>
              </a:rPr>
              <a:t>Ham yağ nedir?</a:t>
            </a:r>
            <a:endParaRPr lang="tr-TR" sz="1800" dirty="0">
              <a:solidFill>
                <a:srgbClr val="FF0000"/>
              </a:solidFill>
            </a:endParaRPr>
          </a:p>
          <a:p>
            <a:r>
              <a:rPr lang="tr-TR" sz="1600" dirty="0">
                <a:solidFill>
                  <a:schemeClr val="bg1">
                    <a:lumMod val="95000"/>
                    <a:lumOff val="5000"/>
                  </a:schemeClr>
                </a:solidFill>
              </a:rPr>
              <a:t>Bitki tohumlarından yağ elde ederken presleme veya </a:t>
            </a:r>
            <a:r>
              <a:rPr lang="tr-TR" sz="1600" dirty="0" err="1">
                <a:solidFill>
                  <a:schemeClr val="bg1">
                    <a:lumMod val="95000"/>
                    <a:lumOff val="5000"/>
                  </a:schemeClr>
                </a:solidFill>
              </a:rPr>
              <a:t>özütleme</a:t>
            </a:r>
            <a:r>
              <a:rPr lang="tr-TR" sz="1600" dirty="0">
                <a:solidFill>
                  <a:schemeClr val="bg1">
                    <a:lumMod val="95000"/>
                    <a:lumOff val="5000"/>
                  </a:schemeClr>
                </a:solidFill>
              </a:rPr>
              <a:t> yöntemi bazen de her iki yöntem birden kullanılarak yağının çıkması sağlanır. Presleme sonrasında karışımdaki yağ, küspeden süzme yöntemiyle ayrılır. </a:t>
            </a:r>
            <a:r>
              <a:rPr lang="tr-TR" sz="1600" dirty="0" err="1">
                <a:solidFill>
                  <a:schemeClr val="bg1">
                    <a:lumMod val="95000"/>
                    <a:lumOff val="5000"/>
                  </a:schemeClr>
                </a:solidFill>
              </a:rPr>
              <a:t>Özütleme</a:t>
            </a:r>
            <a:r>
              <a:rPr lang="tr-TR" sz="1600" dirty="0">
                <a:solidFill>
                  <a:schemeClr val="bg1">
                    <a:lumMod val="95000"/>
                    <a:lumOff val="5000"/>
                  </a:schemeClr>
                </a:solidFill>
              </a:rPr>
              <a:t> sonrasında ise yağ, çözücüden </a:t>
            </a:r>
            <a:r>
              <a:rPr lang="tr-TR" sz="1600" dirty="0" err="1">
                <a:solidFill>
                  <a:schemeClr val="bg1">
                    <a:lumMod val="95000"/>
                    <a:lumOff val="5000"/>
                  </a:schemeClr>
                </a:solidFill>
              </a:rPr>
              <a:t>ayrımsal</a:t>
            </a:r>
            <a:r>
              <a:rPr lang="tr-TR" sz="1600" dirty="0">
                <a:solidFill>
                  <a:schemeClr val="bg1">
                    <a:lumMod val="95000"/>
                    <a:lumOff val="5000"/>
                  </a:schemeClr>
                </a:solidFill>
              </a:rPr>
              <a:t> damıtma ile ayrılır. Bu şekilde ham yağ elde edilir.</a:t>
            </a:r>
          </a:p>
          <a:p>
            <a:r>
              <a:rPr lang="tr-TR" sz="2000" b="1" dirty="0" err="1">
                <a:solidFill>
                  <a:srgbClr val="FF0000"/>
                </a:solidFill>
              </a:rPr>
              <a:t>Rafinerasyon</a:t>
            </a:r>
            <a:r>
              <a:rPr lang="tr-TR" sz="2000" b="1" dirty="0">
                <a:solidFill>
                  <a:srgbClr val="FF0000"/>
                </a:solidFill>
              </a:rPr>
              <a:t> nedir?</a:t>
            </a:r>
            <a:endParaRPr lang="tr-TR" sz="2000" dirty="0">
              <a:solidFill>
                <a:srgbClr val="FF0000"/>
              </a:solidFill>
            </a:endParaRPr>
          </a:p>
          <a:p>
            <a:r>
              <a:rPr lang="tr-TR" sz="1600" dirty="0">
                <a:solidFill>
                  <a:schemeClr val="bg1">
                    <a:lumMod val="95000"/>
                    <a:lumOff val="5000"/>
                  </a:schemeClr>
                </a:solidFill>
              </a:rPr>
              <a:t>Ham yağın gıda olarak tüketilebilecek özellik kazanması için (yenilebilir yağ hâline gelebilmesi için) istenmeyen maddelerin yağdan uzaklaştırılması yani yağın arıtılması gerekmektedir. Bu işlemlere </a:t>
            </a:r>
            <a:r>
              <a:rPr lang="tr-TR" sz="1600" dirty="0" err="1">
                <a:solidFill>
                  <a:schemeClr val="bg1">
                    <a:lumMod val="95000"/>
                    <a:lumOff val="5000"/>
                  </a:schemeClr>
                </a:solidFill>
              </a:rPr>
              <a:t>rafinasyon</a:t>
            </a:r>
            <a:r>
              <a:rPr lang="tr-TR" sz="1600" dirty="0">
                <a:solidFill>
                  <a:schemeClr val="bg1">
                    <a:lumMod val="95000"/>
                    <a:lumOff val="5000"/>
                  </a:schemeClr>
                </a:solidFill>
              </a:rPr>
              <a:t> denir. </a:t>
            </a:r>
            <a:r>
              <a:rPr lang="tr-TR" sz="1600" dirty="0" err="1">
                <a:solidFill>
                  <a:schemeClr val="bg1">
                    <a:lumMod val="95000"/>
                    <a:lumOff val="5000"/>
                  </a:schemeClr>
                </a:solidFill>
              </a:rPr>
              <a:t>Rafinasyon</a:t>
            </a:r>
            <a:r>
              <a:rPr lang="tr-TR" sz="1600" dirty="0">
                <a:solidFill>
                  <a:schemeClr val="bg1">
                    <a:lumMod val="95000"/>
                    <a:lumOff val="5000"/>
                  </a:schemeClr>
                </a:solidFill>
              </a:rPr>
              <a:t>; yağa istenilen renk ve kokuyu verme, yağın asitliğinin azaltılması, yağdaki </a:t>
            </a:r>
            <a:r>
              <a:rPr lang="tr-TR" sz="1600" dirty="0" err="1">
                <a:solidFill>
                  <a:schemeClr val="bg1">
                    <a:lumMod val="95000"/>
                    <a:lumOff val="5000"/>
                  </a:schemeClr>
                </a:solidFill>
              </a:rPr>
              <a:t>mumsu</a:t>
            </a:r>
            <a:r>
              <a:rPr lang="tr-TR" sz="1600" dirty="0">
                <a:solidFill>
                  <a:schemeClr val="bg1">
                    <a:lumMod val="95000"/>
                    <a:lumOff val="5000"/>
                  </a:schemeClr>
                </a:solidFill>
              </a:rPr>
              <a:t> maddelerin uzaklaştırılması gibi işlemleri içermektedir.</a:t>
            </a:r>
          </a:p>
          <a:p>
            <a:endParaRPr lang="tr-TR" sz="1600" dirty="0"/>
          </a:p>
        </p:txBody>
      </p:sp>
    </p:spTree>
    <p:extLst>
      <p:ext uri="{BB962C8B-B14F-4D97-AF65-F5344CB8AC3E}">
        <p14:creationId xmlns:p14="http://schemas.microsoft.com/office/powerpoint/2010/main" val="722093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309743" y="247227"/>
            <a:ext cx="11568748" cy="6467082"/>
          </a:xfrm>
        </p:spPr>
        <p:txBody>
          <a:bodyPr/>
          <a:lstStyle/>
          <a:p>
            <a:r>
              <a:rPr lang="tr-TR" sz="1800" b="1" dirty="0">
                <a:solidFill>
                  <a:srgbClr val="FF0000"/>
                </a:solidFill>
              </a:rPr>
              <a:t>Sızma yağ:</a:t>
            </a:r>
            <a:r>
              <a:rPr lang="tr-TR" sz="1800" dirty="0">
                <a:solidFill>
                  <a:srgbClr val="FF0000"/>
                </a:solidFill>
              </a:rPr>
              <a:t> </a:t>
            </a:r>
            <a:r>
              <a:rPr lang="tr-TR" sz="1600" dirty="0">
                <a:solidFill>
                  <a:schemeClr val="bg1">
                    <a:lumMod val="95000"/>
                    <a:lumOff val="5000"/>
                  </a:schemeClr>
                </a:solidFill>
              </a:rPr>
              <a:t>Bitki tohumlarından sadece presleme sonucu elde edilen ve başka hiçbir işleme tabi tutulmayan yağlardır. Serbest yağ asidi oranı düşük olan yağlar sızma yağ şeklinde kullanılmaktadır. Yağın renk, koku ve tat gibi özelliklerinde herhangi bir değişiklik</a:t>
            </a:r>
            <a:br>
              <a:rPr lang="tr-TR" sz="1600" dirty="0">
                <a:solidFill>
                  <a:schemeClr val="bg1">
                    <a:lumMod val="95000"/>
                    <a:lumOff val="5000"/>
                  </a:schemeClr>
                </a:solidFill>
              </a:rPr>
            </a:br>
            <a:r>
              <a:rPr lang="tr-TR" sz="1600" dirty="0">
                <a:solidFill>
                  <a:schemeClr val="bg1">
                    <a:lumMod val="95000"/>
                    <a:lumOff val="5000"/>
                  </a:schemeClr>
                </a:solidFill>
              </a:rPr>
              <a:t>yapılmadan, ham yağın olduğu gibi kullanıldığı yağ çeşididir.</a:t>
            </a:r>
          </a:p>
          <a:p>
            <a:r>
              <a:rPr lang="tr-TR" sz="1800" b="1" dirty="0">
                <a:solidFill>
                  <a:srgbClr val="FF0000"/>
                </a:solidFill>
              </a:rPr>
              <a:t>Rafine yağ:</a:t>
            </a:r>
            <a:r>
              <a:rPr lang="tr-TR" sz="1800" dirty="0">
                <a:solidFill>
                  <a:srgbClr val="FF0000"/>
                </a:solidFill>
              </a:rPr>
              <a:t> </a:t>
            </a:r>
            <a:r>
              <a:rPr lang="tr-TR" sz="1600" dirty="0">
                <a:solidFill>
                  <a:schemeClr val="bg1">
                    <a:lumMod val="95000"/>
                    <a:lumOff val="5000"/>
                  </a:schemeClr>
                </a:solidFill>
              </a:rPr>
              <a:t>Yağın asitlik miktarı fazla olduğunda ve yağda istenmeyen renk ve tat ve koku olduğunda, yağa </a:t>
            </a:r>
            <a:r>
              <a:rPr lang="tr-TR" sz="1600" dirty="0" err="1">
                <a:solidFill>
                  <a:schemeClr val="bg1">
                    <a:lumMod val="95000"/>
                    <a:lumOff val="5000"/>
                  </a:schemeClr>
                </a:solidFill>
              </a:rPr>
              <a:t>rafinasyon</a:t>
            </a:r>
            <a:r>
              <a:rPr lang="tr-TR" sz="1600" dirty="0">
                <a:solidFill>
                  <a:schemeClr val="bg1">
                    <a:lumMod val="95000"/>
                    <a:lumOff val="5000"/>
                  </a:schemeClr>
                </a:solidFill>
              </a:rPr>
              <a:t> işlemleri uygulanarak istenilen özellikte yağ elde edilir.</a:t>
            </a:r>
            <a:br>
              <a:rPr lang="tr-TR" sz="1600" dirty="0">
                <a:solidFill>
                  <a:schemeClr val="bg1">
                    <a:lumMod val="95000"/>
                    <a:lumOff val="5000"/>
                  </a:schemeClr>
                </a:solidFill>
              </a:rPr>
            </a:br>
            <a:r>
              <a:rPr lang="tr-TR" sz="1600" dirty="0">
                <a:solidFill>
                  <a:schemeClr val="bg1">
                    <a:lumMod val="95000"/>
                    <a:lumOff val="5000"/>
                  </a:schemeClr>
                </a:solidFill>
              </a:rPr>
              <a:t>Yağdaki serbest yağ asitlerinin oranını düşürmek için yağa </a:t>
            </a:r>
            <a:r>
              <a:rPr lang="tr-TR" sz="1600" dirty="0" err="1">
                <a:solidFill>
                  <a:schemeClr val="bg1">
                    <a:lumMod val="95000"/>
                    <a:lumOff val="5000"/>
                  </a:schemeClr>
                </a:solidFill>
              </a:rPr>
              <a:t>NaOH</a:t>
            </a:r>
            <a:r>
              <a:rPr lang="tr-TR" sz="1600" dirty="0">
                <a:solidFill>
                  <a:schemeClr val="bg1">
                    <a:lumMod val="95000"/>
                    <a:lumOff val="5000"/>
                  </a:schemeClr>
                </a:solidFill>
              </a:rPr>
              <a:t> gibi bazlar eklenir. Baz, serbest yağ asidiyle tepkimeye girerek asidi nötrleştirir. Böylece yağ asidi</a:t>
            </a:r>
            <a:br>
              <a:rPr lang="tr-TR" sz="1600" dirty="0">
                <a:solidFill>
                  <a:schemeClr val="bg1">
                    <a:lumMod val="95000"/>
                    <a:lumOff val="5000"/>
                  </a:schemeClr>
                </a:solidFill>
              </a:rPr>
            </a:br>
            <a:r>
              <a:rPr lang="tr-TR" sz="1600" dirty="0">
                <a:solidFill>
                  <a:schemeClr val="bg1">
                    <a:lumMod val="95000"/>
                    <a:lumOff val="5000"/>
                  </a:schemeClr>
                </a:solidFill>
              </a:rPr>
              <a:t>oranı istenilen seviyeye düşer. Yine yağın renginin açılması ve istenmeyen kokunun giderilmesi için çeşitli yöntemler uygulanır. Bu işlemler sonucunda elde edilen yağa </a:t>
            </a:r>
            <a:r>
              <a:rPr lang="tr-TR" sz="1600" b="1" dirty="0">
                <a:solidFill>
                  <a:srgbClr val="FF0000"/>
                </a:solidFill>
              </a:rPr>
              <a:t>rafine yağ</a:t>
            </a:r>
            <a:r>
              <a:rPr lang="tr-TR" sz="1600" dirty="0">
                <a:solidFill>
                  <a:srgbClr val="FF0000"/>
                </a:solidFill>
              </a:rPr>
              <a:t> </a:t>
            </a:r>
            <a:r>
              <a:rPr lang="tr-TR" sz="1600" dirty="0">
                <a:solidFill>
                  <a:schemeClr val="bg1">
                    <a:lumMod val="95000"/>
                    <a:lumOff val="5000"/>
                  </a:schemeClr>
                </a:solidFill>
              </a:rPr>
              <a:t>denir.</a:t>
            </a:r>
          </a:p>
          <a:p>
            <a:r>
              <a:rPr lang="tr-TR" sz="1800" b="1" dirty="0" err="1">
                <a:solidFill>
                  <a:srgbClr val="FF0000"/>
                </a:solidFill>
              </a:rPr>
              <a:t>Riviera</a:t>
            </a:r>
            <a:r>
              <a:rPr lang="tr-TR" sz="1800" b="1" dirty="0">
                <a:solidFill>
                  <a:srgbClr val="FF0000"/>
                </a:solidFill>
              </a:rPr>
              <a:t> yağ:</a:t>
            </a:r>
            <a:r>
              <a:rPr lang="tr-TR" sz="1800" dirty="0">
                <a:solidFill>
                  <a:srgbClr val="FF0000"/>
                </a:solidFill>
              </a:rPr>
              <a:t> </a:t>
            </a:r>
            <a:r>
              <a:rPr lang="tr-TR" sz="1600" dirty="0">
                <a:solidFill>
                  <a:schemeClr val="bg1">
                    <a:lumMod val="95000"/>
                    <a:lumOff val="5000"/>
                  </a:schemeClr>
                </a:solidFill>
              </a:rPr>
              <a:t>Sızma yağ ile rafine yağ karıştırılarak elde edilir. </a:t>
            </a:r>
            <a:r>
              <a:rPr lang="tr-TR" sz="1600" dirty="0" err="1">
                <a:solidFill>
                  <a:schemeClr val="bg1">
                    <a:lumMod val="95000"/>
                    <a:lumOff val="5000"/>
                  </a:schemeClr>
                </a:solidFill>
              </a:rPr>
              <a:t>Riviera</a:t>
            </a:r>
            <a:r>
              <a:rPr lang="tr-TR" sz="1600" dirty="0">
                <a:solidFill>
                  <a:schemeClr val="bg1">
                    <a:lumMod val="95000"/>
                    <a:lumOff val="5000"/>
                  </a:schemeClr>
                </a:solidFill>
              </a:rPr>
              <a:t> yağda genellikle rafine yağ oranı daha fazladır.</a:t>
            </a:r>
          </a:p>
          <a:p>
            <a:r>
              <a:rPr lang="tr-TR" sz="1800" b="1" dirty="0" err="1">
                <a:solidFill>
                  <a:srgbClr val="FF0000"/>
                </a:solidFill>
              </a:rPr>
              <a:t>Vinterize</a:t>
            </a:r>
            <a:r>
              <a:rPr lang="tr-TR" sz="1800" b="1" dirty="0">
                <a:solidFill>
                  <a:srgbClr val="FF0000"/>
                </a:solidFill>
              </a:rPr>
              <a:t> yağ:</a:t>
            </a:r>
            <a:r>
              <a:rPr lang="tr-TR" sz="1800" dirty="0">
                <a:solidFill>
                  <a:srgbClr val="FF0000"/>
                </a:solidFill>
              </a:rPr>
              <a:t> </a:t>
            </a:r>
            <a:r>
              <a:rPr lang="tr-TR" sz="1600" dirty="0">
                <a:solidFill>
                  <a:schemeClr val="bg1">
                    <a:lumMod val="95000"/>
                    <a:lumOff val="5000"/>
                  </a:schemeClr>
                </a:solidFill>
              </a:rPr>
              <a:t>Yağdaki bulanık görüntüye sebep olan </a:t>
            </a:r>
            <a:r>
              <a:rPr lang="tr-TR" sz="1600" dirty="0" err="1">
                <a:solidFill>
                  <a:schemeClr val="bg1">
                    <a:lumMod val="95000"/>
                    <a:lumOff val="5000"/>
                  </a:schemeClr>
                </a:solidFill>
              </a:rPr>
              <a:t>mumsu</a:t>
            </a:r>
            <a:r>
              <a:rPr lang="tr-TR" sz="1600" dirty="0">
                <a:solidFill>
                  <a:schemeClr val="bg1">
                    <a:lumMod val="95000"/>
                    <a:lumOff val="5000"/>
                  </a:schemeClr>
                </a:solidFill>
              </a:rPr>
              <a:t> maddelerin uzaklaştırılması sonucu elde edilen yağa </a:t>
            </a:r>
            <a:r>
              <a:rPr lang="tr-TR" sz="1600" b="1" dirty="0" err="1">
                <a:solidFill>
                  <a:srgbClr val="FF0000"/>
                </a:solidFill>
              </a:rPr>
              <a:t>vinterize</a:t>
            </a:r>
            <a:r>
              <a:rPr lang="tr-TR" sz="1600" b="1" dirty="0">
                <a:solidFill>
                  <a:srgbClr val="FF0000"/>
                </a:solidFill>
              </a:rPr>
              <a:t> yağ</a:t>
            </a:r>
            <a:r>
              <a:rPr lang="tr-TR" sz="1600" dirty="0">
                <a:solidFill>
                  <a:srgbClr val="FF0000"/>
                </a:solidFill>
              </a:rPr>
              <a:t> </a:t>
            </a:r>
            <a:r>
              <a:rPr lang="tr-TR" sz="1600" dirty="0">
                <a:solidFill>
                  <a:schemeClr val="bg1">
                    <a:lumMod val="95000"/>
                    <a:lumOff val="5000"/>
                  </a:schemeClr>
                </a:solidFill>
              </a:rPr>
              <a:t>denir.</a:t>
            </a:r>
          </a:p>
          <a:p>
            <a:r>
              <a:rPr lang="tr-TR" sz="1600" dirty="0">
                <a:solidFill>
                  <a:schemeClr val="bg1">
                    <a:lumMod val="95000"/>
                    <a:lumOff val="5000"/>
                  </a:schemeClr>
                </a:solidFill>
              </a:rPr>
              <a:t>Sıvı yağlar yeterince hidrojen elementiyle tepkimeye sokulduğunda ise yapay bir madde olan </a:t>
            </a:r>
            <a:r>
              <a:rPr lang="tr-TR" sz="1600" b="1" dirty="0">
                <a:solidFill>
                  <a:srgbClr val="FF0000"/>
                </a:solidFill>
              </a:rPr>
              <a:t>margarin</a:t>
            </a:r>
            <a:r>
              <a:rPr lang="tr-TR" sz="1600" dirty="0">
                <a:solidFill>
                  <a:schemeClr val="bg1">
                    <a:lumMod val="95000"/>
                    <a:lumOff val="5000"/>
                  </a:schemeClr>
                </a:solidFill>
              </a:rPr>
              <a:t> elde edilir.</a:t>
            </a:r>
          </a:p>
          <a:p>
            <a:endParaRPr lang="tr-TR" dirty="0"/>
          </a:p>
        </p:txBody>
      </p:sp>
    </p:spTree>
    <p:extLst>
      <p:ext uri="{BB962C8B-B14F-4D97-AF65-F5344CB8AC3E}">
        <p14:creationId xmlns:p14="http://schemas.microsoft.com/office/powerpoint/2010/main" val="3750301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851905" y="1306397"/>
            <a:ext cx="6419752" cy="2031325"/>
          </a:xfrm>
          <a:prstGeom prst="rect">
            <a:avLst/>
          </a:prstGeom>
          <a:noFill/>
        </p:spPr>
        <p:txBody>
          <a:bodyPr wrap="square" rtlCol="0">
            <a:spAutoFit/>
          </a:bodyPr>
          <a:lstStyle/>
          <a:p>
            <a:r>
              <a:rPr lang="tr-TR" dirty="0" smtClean="0">
                <a:solidFill>
                  <a:schemeClr val="bg1">
                    <a:lumMod val="95000"/>
                    <a:lumOff val="5000"/>
                  </a:schemeClr>
                </a:solidFill>
              </a:rPr>
              <a:t>Yaşamımızın vazgeçilmez parçası olan kimyasallar hemen hemen her alanda karşımıza çıkmaktadır. Temizlikte kullanılan sabun, deterjan; mutfak malzemeleri, kıyafetler, oyuncakların ana malzemesi polimerler, kozmetik ürünler, ilaçlar, gıdalar vb. maddeler kimya bilimi sayesinde kullanıma hazır hâle getirilmektedir. Yani kimya her yerdedir.</a:t>
            </a:r>
            <a:endParaRPr lang="tr-TR" dirty="0">
              <a:solidFill>
                <a:schemeClr val="bg1">
                  <a:lumMod val="95000"/>
                  <a:lumOff val="5000"/>
                </a:schemeClr>
              </a:solidFill>
            </a:endParaRPr>
          </a:p>
        </p:txBody>
      </p:sp>
      <p:sp>
        <p:nvSpPr>
          <p:cNvPr id="4" name="Metin kutusu 3"/>
          <p:cNvSpPr txBox="1"/>
          <p:nvPr/>
        </p:nvSpPr>
        <p:spPr>
          <a:xfrm>
            <a:off x="851905" y="844732"/>
            <a:ext cx="6419752" cy="461665"/>
          </a:xfrm>
          <a:prstGeom prst="rect">
            <a:avLst/>
          </a:prstGeom>
          <a:noFill/>
        </p:spPr>
        <p:txBody>
          <a:bodyPr wrap="square" rtlCol="0">
            <a:spAutoFit/>
          </a:bodyPr>
          <a:lstStyle/>
          <a:p>
            <a:r>
              <a:rPr lang="tr-TR" sz="2400" dirty="0" smtClean="0">
                <a:solidFill>
                  <a:srgbClr val="FF0000"/>
                </a:solidFill>
              </a:rPr>
              <a:t>KİMYA HER YERDE</a:t>
            </a:r>
            <a:endParaRPr lang="tr-TR" sz="2400" dirty="0">
              <a:solidFill>
                <a:srgbClr val="FF0000"/>
              </a:solidFill>
            </a:endParaRPr>
          </a:p>
        </p:txBody>
      </p:sp>
    </p:spTree>
    <p:extLst>
      <p:ext uri="{BB962C8B-B14F-4D97-AF65-F5344CB8AC3E}">
        <p14:creationId xmlns:p14="http://schemas.microsoft.com/office/powerpoint/2010/main" val="381909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4212" y="685799"/>
            <a:ext cx="6883537" cy="933995"/>
          </a:xfrm>
        </p:spPr>
        <p:txBody>
          <a:bodyPr>
            <a:normAutofit/>
          </a:bodyPr>
          <a:lstStyle/>
          <a:p>
            <a:r>
              <a:rPr lang="tr-TR" sz="2400" dirty="0" smtClean="0">
                <a:solidFill>
                  <a:srgbClr val="FF0000"/>
                </a:solidFill>
              </a:rPr>
              <a:t>Temizlik MADDELERİ</a:t>
            </a:r>
            <a:endParaRPr lang="tr-TR" sz="2400" dirty="0">
              <a:solidFill>
                <a:srgbClr val="FF0000"/>
              </a:solidFill>
            </a:endParaRPr>
          </a:p>
        </p:txBody>
      </p:sp>
      <p:sp>
        <p:nvSpPr>
          <p:cNvPr id="3" name="Alt Başlık 2"/>
          <p:cNvSpPr>
            <a:spLocks noGrp="1"/>
          </p:cNvSpPr>
          <p:nvPr>
            <p:ph type="subTitle" idx="1"/>
          </p:nvPr>
        </p:nvSpPr>
        <p:spPr>
          <a:xfrm>
            <a:off x="684211" y="1710267"/>
            <a:ext cx="6883537" cy="1947333"/>
          </a:xfrm>
        </p:spPr>
        <p:txBody>
          <a:bodyPr>
            <a:normAutofit fontScale="92500"/>
          </a:bodyPr>
          <a:lstStyle/>
          <a:p>
            <a:r>
              <a:rPr lang="tr-TR" dirty="0">
                <a:solidFill>
                  <a:schemeClr val="bg1">
                    <a:lumMod val="95000"/>
                    <a:lumOff val="5000"/>
                  </a:schemeClr>
                </a:solidFill>
              </a:rPr>
              <a:t>Kişisel temizlikte kullanılan sabun, şampuan, diş macunu; ev temizliğinde kullanılan deterjanlar, ağartıcılar, çamaşır suyu; gıdalarda hijyen sağlamak amacıyla kullanılan kireç kaymağı vb. ürünler temizlik maddeleridir .Sabun, deterjan, çamaşır sodası, çamaşır suyu, kir ve yağ çözücüler örnek olarak verilebilir.</a:t>
            </a:r>
          </a:p>
        </p:txBody>
      </p:sp>
    </p:spTree>
    <p:extLst>
      <p:ext uri="{BB962C8B-B14F-4D97-AF65-F5344CB8AC3E}">
        <p14:creationId xmlns:p14="http://schemas.microsoft.com/office/powerpoint/2010/main" val="2731039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78675" y="200297"/>
            <a:ext cx="11782696" cy="6505303"/>
          </a:xfrm>
        </p:spPr>
        <p:txBody>
          <a:bodyPr>
            <a:normAutofit/>
          </a:bodyPr>
          <a:lstStyle/>
          <a:p>
            <a:r>
              <a:rPr lang="tr-TR" sz="2000" b="1" dirty="0">
                <a:solidFill>
                  <a:srgbClr val="FF0000"/>
                </a:solidFill>
              </a:rPr>
              <a:t>Sabun</a:t>
            </a:r>
            <a:r>
              <a:rPr lang="tr-TR" sz="1400" dirty="0">
                <a:solidFill>
                  <a:schemeClr val="bg1">
                    <a:lumMod val="95000"/>
                    <a:lumOff val="5000"/>
                  </a:schemeClr>
                </a:solidFill>
              </a:rPr>
              <a:t/>
            </a:r>
            <a:br>
              <a:rPr lang="tr-TR" sz="1400" dirty="0">
                <a:solidFill>
                  <a:schemeClr val="bg1">
                    <a:lumMod val="95000"/>
                    <a:lumOff val="5000"/>
                  </a:schemeClr>
                </a:solidFill>
              </a:rPr>
            </a:br>
            <a:r>
              <a:rPr lang="tr-TR" sz="1600" dirty="0" err="1">
                <a:solidFill>
                  <a:schemeClr val="bg1">
                    <a:lumMod val="95000"/>
                    <a:lumOff val="5000"/>
                  </a:schemeClr>
                </a:solidFill>
              </a:rPr>
              <a:t>Sabun</a:t>
            </a:r>
            <a:r>
              <a:rPr lang="tr-TR" sz="1600" dirty="0">
                <a:solidFill>
                  <a:schemeClr val="bg1">
                    <a:lumMod val="95000"/>
                    <a:lumOff val="5000"/>
                  </a:schemeClr>
                </a:solidFill>
              </a:rPr>
              <a:t>, bitkisel ve hayvansal yağların veya yağ asitlerinin </a:t>
            </a:r>
            <a:r>
              <a:rPr lang="tr-TR" sz="1600" dirty="0" err="1">
                <a:solidFill>
                  <a:schemeClr val="bg1">
                    <a:lumMod val="95000"/>
                    <a:lumOff val="5000"/>
                  </a:schemeClr>
                </a:solidFill>
              </a:rPr>
              <a:t>NaOH</a:t>
            </a:r>
            <a:r>
              <a:rPr lang="tr-TR" sz="1600" dirty="0">
                <a:solidFill>
                  <a:schemeClr val="bg1">
                    <a:lumMod val="95000"/>
                    <a:lumOff val="5000"/>
                  </a:schemeClr>
                </a:solidFill>
              </a:rPr>
              <a:t> gibi bazlarla kimyasal tepkimesi sonucu elde edilen temizlik maddesidir. Sabun kullanım amacına göre yapılır. Genel olarak yumuşak ve sert olmak üzere iki tür sabun vardır. Sert sabunlar sodyum (</a:t>
            </a:r>
            <a:r>
              <a:rPr lang="tr-TR" sz="1600" dirty="0" err="1">
                <a:solidFill>
                  <a:schemeClr val="bg1">
                    <a:lumMod val="95000"/>
                    <a:lumOff val="5000"/>
                  </a:schemeClr>
                </a:solidFill>
              </a:rPr>
              <a:t>Na</a:t>
            </a:r>
            <a:r>
              <a:rPr lang="tr-TR" sz="1600" dirty="0">
                <a:solidFill>
                  <a:schemeClr val="bg1">
                    <a:lumMod val="95000"/>
                    <a:lumOff val="5000"/>
                  </a:schemeClr>
                </a:solidFill>
              </a:rPr>
              <a:t>) tuzu, yumuşak sabunlar ise potasyum (K) tuzudur. Yumuşak sabunlar suda sert sabunlara göre daha fazla çözündükleri için genellikle </a:t>
            </a:r>
            <a:r>
              <a:rPr lang="tr-TR" sz="1600" dirty="0" err="1">
                <a:solidFill>
                  <a:schemeClr val="bg1">
                    <a:lumMod val="95000"/>
                    <a:lumOff val="5000"/>
                  </a:schemeClr>
                </a:solidFill>
              </a:rPr>
              <a:t>traş</a:t>
            </a:r>
            <a:r>
              <a:rPr lang="tr-TR" sz="1600" dirty="0">
                <a:solidFill>
                  <a:schemeClr val="bg1">
                    <a:lumMod val="95000"/>
                    <a:lumOff val="5000"/>
                  </a:schemeClr>
                </a:solidFill>
              </a:rPr>
              <a:t> kreminde ve sıvı sabun yapımında </a:t>
            </a:r>
            <a:r>
              <a:rPr lang="tr-TR" sz="1600" dirty="0" smtClean="0">
                <a:solidFill>
                  <a:schemeClr val="bg1">
                    <a:lumMod val="95000"/>
                    <a:lumOff val="5000"/>
                  </a:schemeClr>
                </a:solidFill>
              </a:rPr>
              <a:t>kullanılır.             </a:t>
            </a:r>
            <a:r>
              <a:rPr lang="tr-TR" sz="2000" b="1" dirty="0" smtClean="0">
                <a:solidFill>
                  <a:srgbClr val="FF0000"/>
                </a:solidFill>
              </a:rPr>
              <a:t>Deterjan</a:t>
            </a:r>
            <a:endParaRPr lang="tr-TR" sz="2000" dirty="0">
              <a:solidFill>
                <a:srgbClr val="FF0000"/>
              </a:solidFill>
            </a:endParaRPr>
          </a:p>
          <a:p>
            <a:r>
              <a:rPr lang="tr-TR" sz="1600" dirty="0">
                <a:solidFill>
                  <a:schemeClr val="bg1">
                    <a:lumMod val="95000"/>
                    <a:lumOff val="5000"/>
                  </a:schemeClr>
                </a:solidFill>
              </a:rPr>
              <a:t>Kir sökücü anlamına gelen deterjan petrol türevlerinden elde edilir. Deterjanın en önemli özelliği sert sularda bile köpürebilmesidir. Yaygın olarak kullanılan deterjan </a:t>
            </a:r>
            <a:r>
              <a:rPr lang="tr-TR" sz="1600" dirty="0" err="1">
                <a:solidFill>
                  <a:schemeClr val="bg1">
                    <a:lumMod val="95000"/>
                    <a:lumOff val="5000"/>
                  </a:schemeClr>
                </a:solidFill>
              </a:rPr>
              <a:t>lauril</a:t>
            </a:r>
            <a:r>
              <a:rPr lang="tr-TR" sz="1600" dirty="0">
                <a:solidFill>
                  <a:schemeClr val="bg1">
                    <a:lumMod val="95000"/>
                    <a:lumOff val="5000"/>
                  </a:schemeClr>
                </a:solidFill>
              </a:rPr>
              <a:t> alkolden elde edilen sodyum </a:t>
            </a:r>
            <a:r>
              <a:rPr lang="tr-TR" sz="1600" dirty="0" err="1">
                <a:solidFill>
                  <a:schemeClr val="bg1">
                    <a:lumMod val="95000"/>
                    <a:lumOff val="5000"/>
                  </a:schemeClr>
                </a:solidFill>
              </a:rPr>
              <a:t>lauril</a:t>
            </a:r>
            <a:r>
              <a:rPr lang="tr-TR" sz="1600" dirty="0">
                <a:solidFill>
                  <a:schemeClr val="bg1">
                    <a:lumMod val="95000"/>
                    <a:lumOff val="5000"/>
                  </a:schemeClr>
                </a:solidFill>
              </a:rPr>
              <a:t> </a:t>
            </a:r>
            <a:r>
              <a:rPr lang="tr-TR" sz="1600" dirty="0" err="1" smtClean="0">
                <a:solidFill>
                  <a:schemeClr val="bg1">
                    <a:lumMod val="95000"/>
                    <a:lumOff val="5000"/>
                  </a:schemeClr>
                </a:solidFill>
              </a:rPr>
              <a:t>sülfat’tır</a:t>
            </a:r>
            <a:r>
              <a:rPr lang="tr-TR" sz="1600" dirty="0" smtClean="0">
                <a:solidFill>
                  <a:schemeClr val="bg1">
                    <a:lumMod val="95000"/>
                    <a:lumOff val="5000"/>
                  </a:schemeClr>
                </a:solidFill>
              </a:rPr>
              <a:t>.       </a:t>
            </a:r>
            <a:r>
              <a:rPr lang="tr-TR" sz="2000" b="1" u="sng" dirty="0" smtClean="0">
                <a:solidFill>
                  <a:srgbClr val="FF0000"/>
                </a:solidFill>
              </a:rPr>
              <a:t>Deterjanların </a:t>
            </a:r>
            <a:r>
              <a:rPr lang="tr-TR" sz="2000" b="1" u="sng" dirty="0">
                <a:solidFill>
                  <a:srgbClr val="FF0000"/>
                </a:solidFill>
              </a:rPr>
              <a:t>temel bileşenleri</a:t>
            </a:r>
            <a:r>
              <a:rPr lang="tr-TR" sz="1400" dirty="0">
                <a:solidFill>
                  <a:schemeClr val="bg1">
                    <a:lumMod val="95000"/>
                    <a:lumOff val="5000"/>
                  </a:schemeClr>
                </a:solidFill>
              </a:rPr>
              <a:t/>
            </a:r>
            <a:br>
              <a:rPr lang="tr-TR" sz="1400" dirty="0">
                <a:solidFill>
                  <a:schemeClr val="bg1">
                    <a:lumMod val="95000"/>
                    <a:lumOff val="5000"/>
                  </a:schemeClr>
                </a:solidFill>
              </a:rPr>
            </a:br>
            <a:r>
              <a:rPr lang="tr-TR" sz="1600" dirty="0">
                <a:solidFill>
                  <a:schemeClr val="bg1">
                    <a:lumMod val="95000"/>
                    <a:lumOff val="5000"/>
                  </a:schemeClr>
                </a:solidFill>
              </a:rPr>
              <a:t>Yüzey aktif maddeler</a:t>
            </a:r>
            <a:br>
              <a:rPr lang="tr-TR" sz="1600" dirty="0">
                <a:solidFill>
                  <a:schemeClr val="bg1">
                    <a:lumMod val="95000"/>
                    <a:lumOff val="5000"/>
                  </a:schemeClr>
                </a:solidFill>
              </a:rPr>
            </a:br>
            <a:r>
              <a:rPr lang="tr-TR" sz="1600" dirty="0">
                <a:solidFill>
                  <a:schemeClr val="bg1">
                    <a:lumMod val="95000"/>
                    <a:lumOff val="5000"/>
                  </a:schemeClr>
                </a:solidFill>
              </a:rPr>
              <a:t>Köpük düzenleyiciler</a:t>
            </a:r>
            <a:br>
              <a:rPr lang="tr-TR" sz="1600" dirty="0">
                <a:solidFill>
                  <a:schemeClr val="bg1">
                    <a:lumMod val="95000"/>
                    <a:lumOff val="5000"/>
                  </a:schemeClr>
                </a:solidFill>
              </a:rPr>
            </a:br>
            <a:r>
              <a:rPr lang="tr-TR" sz="1600" dirty="0">
                <a:solidFill>
                  <a:schemeClr val="bg1">
                    <a:lumMod val="95000"/>
                    <a:lumOff val="5000"/>
                  </a:schemeClr>
                </a:solidFill>
              </a:rPr>
              <a:t>Sertlik gidericiler</a:t>
            </a:r>
            <a:br>
              <a:rPr lang="tr-TR" sz="1600" dirty="0">
                <a:solidFill>
                  <a:schemeClr val="bg1">
                    <a:lumMod val="95000"/>
                    <a:lumOff val="5000"/>
                  </a:schemeClr>
                </a:solidFill>
              </a:rPr>
            </a:br>
            <a:r>
              <a:rPr lang="tr-TR" sz="1600" dirty="0">
                <a:solidFill>
                  <a:schemeClr val="bg1">
                    <a:lumMod val="95000"/>
                    <a:lumOff val="5000"/>
                  </a:schemeClr>
                </a:solidFill>
              </a:rPr>
              <a:t>Katkı </a:t>
            </a:r>
            <a:r>
              <a:rPr lang="tr-TR" sz="1600" dirty="0" smtClean="0">
                <a:solidFill>
                  <a:schemeClr val="bg1">
                    <a:lumMod val="95000"/>
                    <a:lumOff val="5000"/>
                  </a:schemeClr>
                </a:solidFill>
              </a:rPr>
              <a:t>maddeleri                                                                                                                                                                        </a:t>
            </a:r>
            <a:r>
              <a:rPr lang="tr-TR" sz="2000" b="1" u="sng" dirty="0" smtClean="0">
                <a:solidFill>
                  <a:srgbClr val="FF0000"/>
                </a:solidFill>
              </a:rPr>
              <a:t>Sabun </a:t>
            </a:r>
            <a:r>
              <a:rPr lang="tr-TR" sz="2000" b="1" u="sng" dirty="0">
                <a:solidFill>
                  <a:srgbClr val="FF0000"/>
                </a:solidFill>
              </a:rPr>
              <a:t>ve deterjanın farkları ve benzerlikleri</a:t>
            </a:r>
            <a:endParaRPr lang="tr-TR" sz="2000" dirty="0">
              <a:solidFill>
                <a:srgbClr val="FF0000"/>
              </a:solidFill>
            </a:endParaRPr>
          </a:p>
          <a:p>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Suda çözünürler.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Temizleyici ve dezenfekte edicidirler.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Moleküllerinde polar ve </a:t>
            </a:r>
            <a:r>
              <a:rPr lang="tr-TR" sz="1600" dirty="0" err="1">
                <a:solidFill>
                  <a:schemeClr val="bg1">
                    <a:lumMod val="95000"/>
                    <a:lumOff val="5000"/>
                  </a:schemeClr>
                </a:solidFill>
              </a:rPr>
              <a:t>apolar</a:t>
            </a:r>
            <a:r>
              <a:rPr lang="tr-TR" sz="1600" dirty="0">
                <a:solidFill>
                  <a:schemeClr val="bg1">
                    <a:lumMod val="95000"/>
                    <a:lumOff val="5000"/>
                  </a:schemeClr>
                </a:solidFill>
              </a:rPr>
              <a:t> kısımlar vardır.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Sulu çözeltileri baziktir.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Organik maddelerdir.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Yüzey aktif madde içerirler.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Sabun sert sularda deterjan kadar iyi temizleyemez.</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Yapısında benzen halkası taşıyan deterjanlar zor </a:t>
            </a:r>
            <a:r>
              <a:rPr lang="tr-TR" sz="1600" dirty="0" err="1">
                <a:solidFill>
                  <a:schemeClr val="bg1">
                    <a:lumMod val="95000"/>
                    <a:lumOff val="5000"/>
                  </a:schemeClr>
                </a:solidFill>
              </a:rPr>
              <a:t>bozunur</a:t>
            </a:r>
            <a:r>
              <a:rPr lang="tr-TR" sz="1600" dirty="0">
                <a:solidFill>
                  <a:schemeClr val="bg1">
                    <a:lumMod val="95000"/>
                    <a:lumOff val="5000"/>
                  </a:schemeClr>
                </a:solidFill>
              </a:rPr>
              <a:t> ve doğaya zararlıdır.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Sabun bitkisel veya hayvansal yağlardan elde edilirken, deterjanlar petrol türevlerinden elde edilirler.</a:t>
            </a:r>
          </a:p>
          <a:p>
            <a:endParaRPr lang="tr-TR" sz="1100" dirty="0">
              <a:solidFill>
                <a:schemeClr val="bg1">
                  <a:lumMod val="95000"/>
                  <a:lumOff val="5000"/>
                </a:schemeClr>
              </a:solidFill>
            </a:endParaRPr>
          </a:p>
        </p:txBody>
      </p:sp>
    </p:spTree>
    <p:extLst>
      <p:ext uri="{BB962C8B-B14F-4D97-AF65-F5344CB8AC3E}">
        <p14:creationId xmlns:p14="http://schemas.microsoft.com/office/powerpoint/2010/main" val="2664613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61257" y="278675"/>
            <a:ext cx="11556274" cy="6322422"/>
          </a:xfrm>
        </p:spPr>
        <p:txBody>
          <a:bodyPr>
            <a:normAutofit/>
          </a:bodyPr>
          <a:lstStyle/>
          <a:p>
            <a:r>
              <a:rPr lang="tr-TR" sz="2400" b="1" dirty="0">
                <a:solidFill>
                  <a:srgbClr val="FF0000"/>
                </a:solidFill>
              </a:rPr>
              <a:t>Polimerler</a:t>
            </a:r>
            <a:endParaRPr lang="tr-TR" sz="2400" b="1" dirty="0">
              <a:solidFill>
                <a:srgbClr val="FF0000"/>
              </a:solidFill>
            </a:endParaRPr>
          </a:p>
          <a:p>
            <a:r>
              <a:rPr lang="tr-TR" sz="1500" dirty="0">
                <a:solidFill>
                  <a:schemeClr val="bg1">
                    <a:lumMod val="95000"/>
                    <a:lumOff val="5000"/>
                  </a:schemeClr>
                </a:solidFill>
              </a:rPr>
              <a:t>Birbirine bağlanan ve tekrar eden küçük moleküllerin her birine</a:t>
            </a:r>
            <a:r>
              <a:rPr lang="tr-TR" sz="1500" b="1" dirty="0">
                <a:solidFill>
                  <a:schemeClr val="bg1">
                    <a:lumMod val="95000"/>
                    <a:lumOff val="5000"/>
                  </a:schemeClr>
                </a:solidFill>
              </a:rPr>
              <a:t> </a:t>
            </a:r>
            <a:r>
              <a:rPr lang="tr-TR" sz="1500" b="1" dirty="0" err="1">
                <a:solidFill>
                  <a:srgbClr val="FF0000"/>
                </a:solidFill>
              </a:rPr>
              <a:t>monomer</a:t>
            </a:r>
            <a:r>
              <a:rPr lang="tr-TR" sz="1500" dirty="0">
                <a:solidFill>
                  <a:schemeClr val="bg1">
                    <a:lumMod val="95000"/>
                    <a:lumOff val="5000"/>
                  </a:schemeClr>
                </a:solidFill>
              </a:rPr>
              <a:t>, oluşan büyük moleküle de </a:t>
            </a:r>
            <a:r>
              <a:rPr lang="tr-TR" sz="1500" b="1" dirty="0">
                <a:solidFill>
                  <a:srgbClr val="FF0000"/>
                </a:solidFill>
              </a:rPr>
              <a:t>polimer</a:t>
            </a:r>
            <a:r>
              <a:rPr lang="tr-TR" sz="1500" dirty="0">
                <a:solidFill>
                  <a:schemeClr val="bg1">
                    <a:lumMod val="95000"/>
                    <a:lumOff val="5000"/>
                  </a:schemeClr>
                </a:solidFill>
              </a:rPr>
              <a:t> </a:t>
            </a:r>
            <a:r>
              <a:rPr lang="tr-TR" sz="1500" dirty="0">
                <a:solidFill>
                  <a:schemeClr val="bg1">
                    <a:lumMod val="95000"/>
                    <a:lumOff val="5000"/>
                  </a:schemeClr>
                </a:solidFill>
              </a:rPr>
              <a:t>denir.</a:t>
            </a:r>
            <a:br>
              <a:rPr lang="tr-TR" sz="1500" dirty="0">
                <a:solidFill>
                  <a:schemeClr val="bg1">
                    <a:lumMod val="95000"/>
                    <a:lumOff val="5000"/>
                  </a:schemeClr>
                </a:solidFill>
              </a:rPr>
            </a:br>
            <a:r>
              <a:rPr lang="tr-TR" sz="1500" dirty="0">
                <a:solidFill>
                  <a:schemeClr val="bg1">
                    <a:lumMod val="95000"/>
                    <a:lumOff val="5000"/>
                  </a:schemeClr>
                </a:solidFill>
              </a:rPr>
              <a:t>Çok sayıda küçük moleküllerin uzun bir zincir şeklinde birleşmesiyle büyük moleküller oluşturması olayına </a:t>
            </a:r>
            <a:r>
              <a:rPr lang="tr-TR" sz="1500" b="1" dirty="0">
                <a:solidFill>
                  <a:srgbClr val="FF0000"/>
                </a:solidFill>
              </a:rPr>
              <a:t>polimerleşme tepkimesi</a:t>
            </a:r>
            <a:r>
              <a:rPr lang="tr-TR" sz="1500" dirty="0">
                <a:solidFill>
                  <a:schemeClr val="bg1">
                    <a:lumMod val="95000"/>
                    <a:lumOff val="5000"/>
                  </a:schemeClr>
                </a:solidFill>
              </a:rPr>
              <a:t> </a:t>
            </a:r>
            <a:r>
              <a:rPr lang="tr-TR" sz="1500" dirty="0">
                <a:solidFill>
                  <a:schemeClr val="bg1">
                    <a:lumMod val="95000"/>
                    <a:lumOff val="5000"/>
                  </a:schemeClr>
                </a:solidFill>
              </a:rPr>
              <a:t>denir.</a:t>
            </a:r>
          </a:p>
          <a:p>
            <a:r>
              <a:rPr lang="tr-TR" sz="2000" b="1" dirty="0">
                <a:solidFill>
                  <a:srgbClr val="FF0000"/>
                </a:solidFill>
              </a:rPr>
              <a:t>Yaygın Kullanılan Polimerler</a:t>
            </a:r>
            <a:endParaRPr lang="tr-TR" sz="2000" dirty="0">
              <a:solidFill>
                <a:srgbClr val="FF0000"/>
              </a:solidFill>
            </a:endParaRPr>
          </a:p>
          <a:p>
            <a:r>
              <a:rPr lang="tr-TR" sz="1600" b="1" dirty="0">
                <a:solidFill>
                  <a:srgbClr val="FF0000"/>
                </a:solidFill>
              </a:rPr>
              <a:t>Kauçuk:</a:t>
            </a:r>
            <a:r>
              <a:rPr lang="tr-TR" sz="1600" dirty="0">
                <a:solidFill>
                  <a:srgbClr val="FF0000"/>
                </a:solidFill>
              </a:rPr>
              <a:t> </a:t>
            </a:r>
            <a:r>
              <a:rPr lang="tr-TR" sz="1500" dirty="0">
                <a:solidFill>
                  <a:schemeClr val="bg1">
                    <a:lumMod val="95000"/>
                    <a:lumOff val="5000"/>
                  </a:schemeClr>
                </a:solidFill>
              </a:rPr>
              <a:t>Kauçuk polimerine çeşitli katkı maddeleri katılarak istenilen esneklikte araba lastikleri, silgiler, ameliyat eldivenleri vb. malzemeler yapılır.</a:t>
            </a:r>
          </a:p>
          <a:p>
            <a:r>
              <a:rPr lang="tr-TR" sz="1600" b="1" dirty="0">
                <a:solidFill>
                  <a:srgbClr val="FF0000"/>
                </a:solidFill>
              </a:rPr>
              <a:t>Polietilen:</a:t>
            </a:r>
            <a:r>
              <a:rPr lang="tr-TR" sz="1600" dirty="0">
                <a:solidFill>
                  <a:srgbClr val="FF0000"/>
                </a:solidFill>
              </a:rPr>
              <a:t> </a:t>
            </a:r>
            <a:r>
              <a:rPr lang="tr-TR" sz="1500" dirty="0">
                <a:solidFill>
                  <a:schemeClr val="bg1">
                    <a:lumMod val="95000"/>
                    <a:lumOff val="5000"/>
                  </a:schemeClr>
                </a:solidFill>
              </a:rPr>
              <a:t>Polietilen polimeri elektrik yalıtkanı bir maddedir. Polietilenin farklı tepkime koşullarında ve farklı katalizör eşliğinde, kullanım alanları farklılık göstermektedir. Örneğin, PE polimerinin bir türü sert olup plastik şişe ve kapaklarında, plastik boru yapımında, oyuncaklarda kullanılırken diğer türü ise esnek ve yumuşak olup çöp ve alış-veriş poşetlerinde, şampuan, meyve suyu gibi sıkılabilir şişelerde, elektrik kablosunun kaplanmasında vb. kullanılmaktadır.</a:t>
            </a:r>
          </a:p>
          <a:p>
            <a:r>
              <a:rPr lang="tr-TR" sz="1600" b="1" dirty="0">
                <a:solidFill>
                  <a:srgbClr val="FF0000"/>
                </a:solidFill>
              </a:rPr>
              <a:t>Polietilen </a:t>
            </a:r>
            <a:r>
              <a:rPr lang="tr-TR" sz="1600" b="1" dirty="0" err="1">
                <a:solidFill>
                  <a:srgbClr val="FF0000"/>
                </a:solidFill>
              </a:rPr>
              <a:t>teraftalat</a:t>
            </a:r>
            <a:r>
              <a:rPr lang="tr-TR" sz="1600" b="1" dirty="0">
                <a:solidFill>
                  <a:srgbClr val="FF0000"/>
                </a:solidFill>
              </a:rPr>
              <a:t> (PET):</a:t>
            </a:r>
            <a:r>
              <a:rPr lang="tr-TR" sz="1600" dirty="0">
                <a:solidFill>
                  <a:srgbClr val="FF0000"/>
                </a:solidFill>
              </a:rPr>
              <a:t> </a:t>
            </a:r>
            <a:r>
              <a:rPr lang="tr-TR" sz="1500" dirty="0">
                <a:solidFill>
                  <a:schemeClr val="bg1">
                    <a:lumMod val="95000"/>
                    <a:lumOff val="5000"/>
                  </a:schemeClr>
                </a:solidFill>
              </a:rPr>
              <a:t>Meşrubat, yiyecek ve içecek kapları, sentetik fiber gibi kullanım alanlarına sahiptir.</a:t>
            </a:r>
          </a:p>
          <a:p>
            <a:r>
              <a:rPr lang="tr-TR" sz="1600" b="1" dirty="0" err="1">
                <a:solidFill>
                  <a:srgbClr val="FF0000"/>
                </a:solidFill>
              </a:rPr>
              <a:t>Kevlar</a:t>
            </a:r>
            <a:r>
              <a:rPr lang="tr-TR" sz="1600" b="1" dirty="0">
                <a:solidFill>
                  <a:srgbClr val="FF0000"/>
                </a:solidFill>
              </a:rPr>
              <a:t>:</a:t>
            </a:r>
            <a:r>
              <a:rPr lang="tr-TR" sz="1600" dirty="0">
                <a:solidFill>
                  <a:srgbClr val="FF0000"/>
                </a:solidFill>
              </a:rPr>
              <a:t> </a:t>
            </a:r>
            <a:r>
              <a:rPr lang="tr-TR" sz="1500" dirty="0">
                <a:solidFill>
                  <a:schemeClr val="bg1">
                    <a:lumMod val="95000"/>
                    <a:lumOff val="5000"/>
                  </a:schemeClr>
                </a:solidFill>
              </a:rPr>
              <a:t>Zırh, sağlam halat yapımı ve yanmayan koruyucu giysi yapımında kullanılmaktadır.</a:t>
            </a:r>
          </a:p>
          <a:p>
            <a:r>
              <a:rPr lang="tr-TR" sz="1600" b="1" dirty="0">
                <a:solidFill>
                  <a:srgbClr val="FF0000"/>
                </a:solidFill>
              </a:rPr>
              <a:t>Akrilik:</a:t>
            </a:r>
            <a:r>
              <a:rPr lang="tr-TR" sz="1600" dirty="0">
                <a:solidFill>
                  <a:srgbClr val="FF0000"/>
                </a:solidFill>
              </a:rPr>
              <a:t> </a:t>
            </a:r>
            <a:r>
              <a:rPr lang="tr-TR" sz="1500" dirty="0">
                <a:solidFill>
                  <a:schemeClr val="bg1">
                    <a:lumMod val="95000"/>
                    <a:lumOff val="5000"/>
                  </a:schemeClr>
                </a:solidFill>
              </a:rPr>
              <a:t>Elyaflar giyim, ev tekstili ürünlerinde, araba tavanı, branda yapımında, inşaatlarda dolgu maddesi olarak kullanılır.</a:t>
            </a:r>
          </a:p>
          <a:p>
            <a:endParaRPr lang="tr-TR" dirty="0"/>
          </a:p>
        </p:txBody>
      </p:sp>
    </p:spTree>
    <p:extLst>
      <p:ext uri="{BB962C8B-B14F-4D97-AF65-F5344CB8AC3E}">
        <p14:creationId xmlns:p14="http://schemas.microsoft.com/office/powerpoint/2010/main" val="2111202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478973" y="478973"/>
            <a:ext cx="7471953" cy="2838994"/>
          </a:xfrm>
        </p:spPr>
        <p:txBody>
          <a:bodyPr>
            <a:normAutofit/>
          </a:bodyPr>
          <a:lstStyle/>
          <a:p>
            <a:r>
              <a:rPr lang="tr-TR" sz="2000" b="1" dirty="0">
                <a:solidFill>
                  <a:srgbClr val="FF0000"/>
                </a:solidFill>
              </a:rPr>
              <a:t>Kozmetikler </a:t>
            </a:r>
            <a:endParaRPr lang="tr-TR" sz="2000" b="1" dirty="0">
              <a:solidFill>
                <a:srgbClr val="FF0000"/>
              </a:solidFill>
            </a:endParaRPr>
          </a:p>
          <a:p>
            <a:r>
              <a:rPr lang="tr-TR" sz="1600" dirty="0">
                <a:solidFill>
                  <a:schemeClr val="bg1">
                    <a:lumMod val="95000"/>
                    <a:lumOff val="5000"/>
                  </a:schemeClr>
                </a:solidFill>
              </a:rPr>
              <a:t>Cildimizi temizlemek, güzelleştirmek veya görünüşünü değiştirmek amacıyla cilde sürülen maddelere kozmetik denir. Kozmetik malzemeler kişisel bakım veya estetik amacıyla kullanılmaktadır. Cilt kremleri, makyaj malzemeleri, parfüm, saç bakım ürünleri, kalıcı dövme boyası, vb. maddeler kozmetik malzemelere örnektir.</a:t>
            </a:r>
          </a:p>
          <a:p>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Parfümler, malzemenin hoş kokulu olmasını sağlamak amacıyla kullanılır.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Nemlendiriciler, cildin nemli kalmasını sağlar.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Boyalar, karışıma istenilen rengi verir.</a:t>
            </a:r>
          </a:p>
          <a:p>
            <a:endParaRPr lang="tr-TR" dirty="0"/>
          </a:p>
        </p:txBody>
      </p:sp>
    </p:spTree>
    <p:extLst>
      <p:ext uri="{BB962C8B-B14F-4D97-AF65-F5344CB8AC3E}">
        <p14:creationId xmlns:p14="http://schemas.microsoft.com/office/powerpoint/2010/main" val="39960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391885" y="330926"/>
            <a:ext cx="8299269" cy="6278879"/>
          </a:xfrm>
        </p:spPr>
        <p:txBody>
          <a:bodyPr/>
          <a:lstStyle/>
          <a:p>
            <a:r>
              <a:rPr lang="tr-TR" sz="2400" b="1" dirty="0">
                <a:solidFill>
                  <a:srgbClr val="FF0000"/>
                </a:solidFill>
              </a:rPr>
              <a:t>İlaçlar</a:t>
            </a:r>
            <a:endParaRPr lang="tr-TR" sz="2400" b="1" dirty="0">
              <a:solidFill>
                <a:srgbClr val="FF0000"/>
              </a:solidFill>
            </a:endParaRPr>
          </a:p>
          <a:p>
            <a:r>
              <a:rPr lang="tr-TR" sz="1600" dirty="0">
                <a:solidFill>
                  <a:schemeClr val="bg1">
                    <a:lumMod val="95000"/>
                    <a:lumOff val="5000"/>
                  </a:schemeClr>
                </a:solidFill>
              </a:rPr>
              <a:t>Hastalıkları teşhis etmek, tedavi etmek veya önlemek amacıyla kullanılan canlı metabolizmasını etkileyen yiyecek ve su dışındaki kimyasal maddelerdir.</a:t>
            </a:r>
          </a:p>
          <a:p>
            <a:r>
              <a:rPr lang="tr-TR" sz="1600" dirty="0">
                <a:solidFill>
                  <a:schemeClr val="bg1">
                    <a:lumMod val="95000"/>
                    <a:lumOff val="5000"/>
                  </a:schemeClr>
                </a:solidFill>
              </a:rPr>
              <a:t>İlaçlar doğal kaynaklardan elde edildiği gibi günümüzde daha çok laboratuvar koşullarında yapay olarak elde edilir. İlaçlar iki kısımdan oluşur. Bunlardan ilki etkin madde, diğeri ise taşıyıcı maddedir. Etkin madde, vücuttaki hedef bölgeye etki eden kimyasal maddelerdir. Taşıyıcı madde ise etkin maddenin hasta tarafından kolay alınabilmesi veya dozun daha kolay ayarlanabilmesi için vücudun normal işleyişine etkisi olmayan kimyasal maddelerdir.</a:t>
            </a:r>
          </a:p>
          <a:p>
            <a:r>
              <a:rPr lang="tr-TR" sz="1600" dirty="0">
                <a:solidFill>
                  <a:schemeClr val="bg1">
                    <a:lumMod val="95000"/>
                    <a:lumOff val="5000"/>
                  </a:schemeClr>
                </a:solidFill>
              </a:rPr>
              <a:t>İlaçlar hastalığın türüne göre ve vücuttaki hangi bölgeye ne şekilde etki edeceğine göre çeşitli formlarda bulunur. Hap, şurup, iğne, merhem vb. ürünler ilaç formlarıdır.</a:t>
            </a:r>
          </a:p>
          <a:p>
            <a:endParaRPr lang="tr-TR" dirty="0"/>
          </a:p>
        </p:txBody>
      </p:sp>
    </p:spTree>
    <p:extLst>
      <p:ext uri="{BB962C8B-B14F-4D97-AF65-F5344CB8AC3E}">
        <p14:creationId xmlns:p14="http://schemas.microsoft.com/office/powerpoint/2010/main" val="1903565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52549" y="278674"/>
            <a:ext cx="11504022" cy="6400799"/>
          </a:xfrm>
        </p:spPr>
        <p:txBody>
          <a:bodyPr>
            <a:normAutofit/>
          </a:bodyPr>
          <a:lstStyle/>
          <a:p>
            <a:r>
              <a:rPr lang="tr-TR" sz="2400" b="1" dirty="0">
                <a:solidFill>
                  <a:srgbClr val="FF0000"/>
                </a:solidFill>
              </a:rPr>
              <a:t>Gıdalar</a:t>
            </a:r>
            <a:endParaRPr lang="tr-TR" sz="2400" b="1" dirty="0">
              <a:solidFill>
                <a:srgbClr val="FF0000"/>
              </a:solidFill>
            </a:endParaRPr>
          </a:p>
          <a:p>
            <a:r>
              <a:rPr lang="tr-TR" sz="2000" b="1" dirty="0">
                <a:solidFill>
                  <a:srgbClr val="FF0000"/>
                </a:solidFill>
              </a:rPr>
              <a:t>Hazır Gıdalar</a:t>
            </a:r>
            <a:endParaRPr lang="tr-TR" sz="2000" b="1" dirty="0">
              <a:solidFill>
                <a:srgbClr val="FF0000"/>
              </a:solidFill>
            </a:endParaRPr>
          </a:p>
          <a:p>
            <a:r>
              <a:rPr lang="tr-TR" sz="1600" dirty="0">
                <a:solidFill>
                  <a:schemeClr val="bg1">
                    <a:lumMod val="95000"/>
                    <a:lumOff val="5000"/>
                  </a:schemeClr>
                </a:solidFill>
              </a:rPr>
              <a:t>Çeşitli fiziksel veya kimyasal işlem uygulanmış (işlenmiş) ve ambalajlanmış gıda maddelerine ise </a:t>
            </a:r>
            <a:r>
              <a:rPr lang="tr-TR" sz="1600" b="1" dirty="0">
                <a:solidFill>
                  <a:srgbClr val="FF0000"/>
                </a:solidFill>
              </a:rPr>
              <a:t>hazır gıda</a:t>
            </a:r>
            <a:r>
              <a:rPr lang="tr-TR" sz="1600" dirty="0">
                <a:solidFill>
                  <a:srgbClr val="FF0000"/>
                </a:solidFill>
              </a:rPr>
              <a:t> </a:t>
            </a:r>
            <a:r>
              <a:rPr lang="tr-TR" sz="1600" dirty="0">
                <a:solidFill>
                  <a:schemeClr val="bg1">
                    <a:lumMod val="95000"/>
                    <a:lumOff val="5000"/>
                  </a:schemeClr>
                </a:solidFill>
              </a:rPr>
              <a:t>denir.</a:t>
            </a:r>
          </a:p>
          <a:p>
            <a:r>
              <a:rPr lang="tr-TR" sz="1800" b="1" dirty="0">
                <a:solidFill>
                  <a:srgbClr val="FF0000"/>
                </a:solidFill>
              </a:rPr>
              <a:t>Hazır gıdalar şu şekilde sınıflandırılabilir;</a:t>
            </a:r>
            <a:endParaRPr lang="tr-TR" sz="1800" dirty="0">
              <a:solidFill>
                <a:srgbClr val="FF0000"/>
              </a:solidFill>
            </a:endParaRPr>
          </a:p>
          <a:p>
            <a:r>
              <a:rPr lang="tr-TR" sz="1800" b="1" dirty="0">
                <a:solidFill>
                  <a:srgbClr val="FF0000"/>
                </a:solidFill>
              </a:rPr>
              <a:t>Toz ürünler;</a:t>
            </a:r>
            <a:r>
              <a:rPr lang="tr-TR" sz="1800" dirty="0">
                <a:solidFill>
                  <a:srgbClr val="FF0000"/>
                </a:solidFill>
              </a:rPr>
              <a:t> </a:t>
            </a:r>
            <a:r>
              <a:rPr lang="tr-TR" sz="1600" dirty="0">
                <a:solidFill>
                  <a:schemeClr val="bg1">
                    <a:lumMod val="95000"/>
                    <a:lumOff val="5000"/>
                  </a:schemeClr>
                </a:solidFill>
              </a:rPr>
              <a:t>Hazır çorbalar, meyve içecekleri, tatlılar… Unlu </a:t>
            </a:r>
            <a:r>
              <a:rPr lang="tr-TR" sz="1600" dirty="0" err="1">
                <a:solidFill>
                  <a:schemeClr val="bg1">
                    <a:lumMod val="95000"/>
                    <a:lumOff val="5000"/>
                  </a:schemeClr>
                </a:solidFill>
              </a:rPr>
              <a:t>mamüller</a:t>
            </a:r>
            <a:r>
              <a:rPr lang="tr-TR" sz="1600" dirty="0">
                <a:solidFill>
                  <a:schemeClr val="bg1">
                    <a:lumMod val="95000"/>
                    <a:lumOff val="5000"/>
                  </a:schemeClr>
                </a:solidFill>
              </a:rPr>
              <a:t>; Hazır ekmek, kek, gofret, kraker…</a:t>
            </a:r>
            <a:br>
              <a:rPr lang="tr-TR" sz="1600" dirty="0">
                <a:solidFill>
                  <a:schemeClr val="bg1">
                    <a:lumMod val="95000"/>
                    <a:lumOff val="5000"/>
                  </a:schemeClr>
                </a:solidFill>
              </a:rPr>
            </a:br>
            <a:r>
              <a:rPr lang="tr-TR" sz="1800" b="1" dirty="0">
                <a:solidFill>
                  <a:srgbClr val="FF0000"/>
                </a:solidFill>
              </a:rPr>
              <a:t>Fermantasyon ürünler;</a:t>
            </a:r>
            <a:r>
              <a:rPr lang="tr-TR" sz="1800" dirty="0">
                <a:solidFill>
                  <a:srgbClr val="FF0000"/>
                </a:solidFill>
              </a:rPr>
              <a:t> </a:t>
            </a:r>
            <a:r>
              <a:rPr lang="tr-TR" sz="1600" dirty="0">
                <a:solidFill>
                  <a:schemeClr val="bg1">
                    <a:lumMod val="95000"/>
                    <a:lumOff val="5000"/>
                  </a:schemeClr>
                </a:solidFill>
              </a:rPr>
              <a:t>Ekmek, peynir, yoğurt, tereyağı, turşu, alkollü içecekler…</a:t>
            </a:r>
            <a:br>
              <a:rPr lang="tr-TR" sz="1600" dirty="0">
                <a:solidFill>
                  <a:schemeClr val="bg1">
                    <a:lumMod val="95000"/>
                    <a:lumOff val="5000"/>
                  </a:schemeClr>
                </a:solidFill>
              </a:rPr>
            </a:br>
            <a:r>
              <a:rPr lang="tr-TR" sz="1800" b="1" dirty="0">
                <a:solidFill>
                  <a:srgbClr val="FF0000"/>
                </a:solidFill>
              </a:rPr>
              <a:t>Dondurulmuş ürünler;</a:t>
            </a:r>
            <a:r>
              <a:rPr lang="tr-TR" sz="1800" dirty="0">
                <a:solidFill>
                  <a:srgbClr val="FF0000"/>
                </a:solidFill>
              </a:rPr>
              <a:t> </a:t>
            </a:r>
            <a:r>
              <a:rPr lang="tr-TR" sz="1600" dirty="0">
                <a:solidFill>
                  <a:schemeClr val="bg1">
                    <a:lumMod val="95000"/>
                    <a:lumOff val="5000"/>
                  </a:schemeClr>
                </a:solidFill>
              </a:rPr>
              <a:t>Ayıklanmış sebzeler, patates kızartması, balık, dondurulmuş meyveler</a:t>
            </a:r>
            <a:r>
              <a:rPr lang="tr-TR" sz="1600" dirty="0"/>
              <a:t>…</a:t>
            </a:r>
            <a:br>
              <a:rPr lang="tr-TR" sz="1600" dirty="0"/>
            </a:br>
            <a:r>
              <a:rPr lang="tr-TR" sz="1800" b="1" dirty="0">
                <a:solidFill>
                  <a:srgbClr val="FF0000"/>
                </a:solidFill>
              </a:rPr>
              <a:t>Konserveler;</a:t>
            </a:r>
            <a:r>
              <a:rPr lang="tr-TR" sz="1800" dirty="0">
                <a:solidFill>
                  <a:srgbClr val="FF0000"/>
                </a:solidFill>
              </a:rPr>
              <a:t> </a:t>
            </a:r>
            <a:r>
              <a:rPr lang="tr-TR" sz="1600" dirty="0">
                <a:solidFill>
                  <a:schemeClr val="bg1">
                    <a:lumMod val="95000"/>
                    <a:lumOff val="5000"/>
                  </a:schemeClr>
                </a:solidFill>
              </a:rPr>
              <a:t>Hazır salçalar, marmelatlar, sebzeler, ton balıkları</a:t>
            </a:r>
            <a:r>
              <a:rPr lang="tr-TR" sz="1600" dirty="0"/>
              <a:t>.</a:t>
            </a:r>
          </a:p>
          <a:p>
            <a:r>
              <a:rPr lang="tr-TR" sz="2000" b="1" dirty="0">
                <a:solidFill>
                  <a:srgbClr val="FF0000"/>
                </a:solidFill>
              </a:rPr>
              <a:t>Pastörizasyon nedir?</a:t>
            </a:r>
            <a:endParaRPr lang="tr-TR" sz="2000" dirty="0">
              <a:solidFill>
                <a:srgbClr val="FF0000"/>
              </a:solidFill>
            </a:endParaRPr>
          </a:p>
          <a:p>
            <a:r>
              <a:rPr lang="tr-TR" sz="1600" dirty="0">
                <a:solidFill>
                  <a:schemeClr val="bg1">
                    <a:lumMod val="95000"/>
                    <a:lumOff val="5000"/>
                  </a:schemeClr>
                </a:solidFill>
              </a:rPr>
              <a:t>Pastörizasyon işlemi gıda sanayinde besin maddelerini hastalık yapıcı mikroorganizma-</a:t>
            </a:r>
            <a:r>
              <a:rPr lang="tr-TR" sz="1600" dirty="0" err="1">
                <a:solidFill>
                  <a:schemeClr val="bg1">
                    <a:lumMod val="95000"/>
                    <a:lumOff val="5000"/>
                  </a:schemeClr>
                </a:solidFill>
              </a:rPr>
              <a:t>lardan</a:t>
            </a:r>
            <a:r>
              <a:rPr lang="tr-TR" sz="1600" dirty="0">
                <a:solidFill>
                  <a:schemeClr val="bg1">
                    <a:lumMod val="95000"/>
                    <a:lumOff val="5000"/>
                  </a:schemeClr>
                </a:solidFill>
              </a:rPr>
              <a:t> arındırmak amacıyla uygulanan ısıtma yöntemidir.</a:t>
            </a:r>
          </a:p>
          <a:p>
            <a:r>
              <a:rPr lang="tr-TR" sz="1600" dirty="0">
                <a:solidFill>
                  <a:schemeClr val="bg1">
                    <a:lumMod val="95000"/>
                    <a:lumOff val="5000"/>
                  </a:schemeClr>
                </a:solidFill>
              </a:rPr>
              <a:t>Pastörizasyonda sütün 70-75°C ısıda 15 saniye ya da 90°C ısıda 1 saniye bekletilmesi söz konusudur.</a:t>
            </a:r>
            <a:br>
              <a:rPr lang="tr-TR" sz="1600" dirty="0">
                <a:solidFill>
                  <a:schemeClr val="bg1">
                    <a:lumMod val="95000"/>
                    <a:lumOff val="5000"/>
                  </a:schemeClr>
                </a:solidFill>
              </a:rPr>
            </a:br>
            <a:r>
              <a:rPr lang="tr-TR" sz="1600" dirty="0">
                <a:solidFill>
                  <a:schemeClr val="bg1">
                    <a:lumMod val="95000"/>
                    <a:lumOff val="5000"/>
                  </a:schemeClr>
                </a:solidFill>
              </a:rPr>
              <a:t>Kutu sütlerinde ise UHT (Ultra-</a:t>
            </a:r>
            <a:r>
              <a:rPr lang="tr-TR" sz="1600" dirty="0" err="1">
                <a:solidFill>
                  <a:schemeClr val="bg1">
                    <a:lumMod val="95000"/>
                    <a:lumOff val="5000"/>
                  </a:schemeClr>
                </a:solidFill>
              </a:rPr>
              <a:t>Hight</a:t>
            </a:r>
            <a:r>
              <a:rPr lang="tr-TR" sz="1600" dirty="0">
                <a:solidFill>
                  <a:schemeClr val="bg1">
                    <a:lumMod val="95000"/>
                    <a:lumOff val="5000"/>
                  </a:schemeClr>
                </a:solidFill>
              </a:rPr>
              <a:t> </a:t>
            </a:r>
            <a:r>
              <a:rPr lang="tr-TR" sz="1600" dirty="0" err="1">
                <a:solidFill>
                  <a:schemeClr val="bg1">
                    <a:lumMod val="95000"/>
                    <a:lumOff val="5000"/>
                  </a:schemeClr>
                </a:solidFill>
              </a:rPr>
              <a:t>Temperature</a:t>
            </a:r>
            <a:r>
              <a:rPr lang="tr-TR" sz="1600" dirty="0">
                <a:solidFill>
                  <a:schemeClr val="bg1">
                    <a:lumMod val="95000"/>
                    <a:lumOff val="5000"/>
                  </a:schemeClr>
                </a:solidFill>
              </a:rPr>
              <a:t>) yöntemi kullanılır. Süt 135-150°C sıcaklıkta 2-4 saniye ısıtılır. </a:t>
            </a:r>
            <a:r>
              <a:rPr lang="tr-TR" sz="1600" dirty="0" err="1">
                <a:solidFill>
                  <a:schemeClr val="bg1">
                    <a:lumMod val="95000"/>
                    <a:lumOff val="5000"/>
                  </a:schemeClr>
                </a:solidFill>
              </a:rPr>
              <a:t>UHT’li</a:t>
            </a:r>
            <a:r>
              <a:rPr lang="tr-TR" sz="1600" dirty="0">
                <a:solidFill>
                  <a:schemeClr val="bg1">
                    <a:lumMod val="95000"/>
                    <a:lumOff val="5000"/>
                  </a:schemeClr>
                </a:solidFill>
              </a:rPr>
              <a:t> süt 4 ay, pastörize süt ise 3 gün dayanır.</a:t>
            </a:r>
          </a:p>
          <a:p>
            <a:endParaRPr lang="tr-TR" sz="1600" dirty="0"/>
          </a:p>
        </p:txBody>
      </p:sp>
    </p:spTree>
    <p:extLst>
      <p:ext uri="{BB962C8B-B14F-4D97-AF65-F5344CB8AC3E}">
        <p14:creationId xmlns:p14="http://schemas.microsoft.com/office/powerpoint/2010/main" val="4059325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87822" y="229809"/>
            <a:ext cx="11612291" cy="6371288"/>
          </a:xfrm>
        </p:spPr>
        <p:txBody>
          <a:bodyPr/>
          <a:lstStyle/>
          <a:p>
            <a:r>
              <a:rPr lang="tr-TR" sz="2000" b="1" dirty="0">
                <a:solidFill>
                  <a:srgbClr val="FF0000"/>
                </a:solidFill>
              </a:rPr>
              <a:t>Hazır gıdaları alırken ve tüketirken;</a:t>
            </a:r>
            <a:endParaRPr lang="tr-TR" sz="2000" dirty="0">
              <a:solidFill>
                <a:srgbClr val="FF0000"/>
              </a:solidFill>
            </a:endParaRPr>
          </a:p>
          <a:p>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Ambalaj üzerindeki içindekiler kısmı kontrol edilmelidir.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Hangi katkı maddelerini içerdiğine dikkat edilmelidir. Bu katkı maddelerinin zararlı olup olmadığının bilincinde olunmalıdır.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Üretim ve son kullanma tarihleri kontrol edilmelidir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İlgili bakanlıkça onayının olup olmadığı kontrol edilmeli, onaysız ürünler satın alınmamalıdır.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Kullanım bilgisine ve saklama koşullarına dikkat edilmelidir.</a:t>
            </a:r>
          </a:p>
          <a:p>
            <a:r>
              <a:rPr lang="tr-TR" sz="2000" b="1" dirty="0">
                <a:solidFill>
                  <a:srgbClr val="FF0000"/>
                </a:solidFill>
              </a:rPr>
              <a:t>Gıda katkı maddeleri ve kodları;</a:t>
            </a:r>
            <a:r>
              <a:rPr lang="tr-TR" sz="1600" dirty="0">
                <a:solidFill>
                  <a:schemeClr val="bg1">
                    <a:lumMod val="95000"/>
                    <a:lumOff val="5000"/>
                  </a:schemeClr>
                </a:solidFill>
              </a:rPr>
              <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100-180 Renklendiriciler (</a:t>
            </a:r>
            <a:r>
              <a:rPr lang="tr-TR" sz="1600" dirty="0" err="1">
                <a:solidFill>
                  <a:schemeClr val="bg1">
                    <a:lumMod val="95000"/>
                    <a:lumOff val="5000"/>
                  </a:schemeClr>
                </a:solidFill>
              </a:rPr>
              <a:t>Alura</a:t>
            </a:r>
            <a:r>
              <a:rPr lang="tr-TR" sz="1600" dirty="0">
                <a:solidFill>
                  <a:schemeClr val="bg1">
                    <a:lumMod val="95000"/>
                    <a:lumOff val="5000"/>
                  </a:schemeClr>
                </a:solidFill>
              </a:rPr>
              <a:t> REDAC, </a:t>
            </a:r>
            <a:r>
              <a:rPr lang="tr-TR" sz="1600" dirty="0" err="1">
                <a:solidFill>
                  <a:schemeClr val="bg1">
                    <a:lumMod val="95000"/>
                    <a:lumOff val="5000"/>
                  </a:schemeClr>
                </a:solidFill>
              </a:rPr>
              <a:t>amarant</a:t>
            </a:r>
            <a:r>
              <a:rPr lang="tr-TR" sz="1600" dirty="0">
                <a:solidFill>
                  <a:schemeClr val="bg1">
                    <a:lumMod val="95000"/>
                    <a:lumOff val="5000"/>
                  </a:schemeClr>
                </a:solidFill>
              </a:rPr>
              <a:t>, </a:t>
            </a:r>
            <a:r>
              <a:rPr lang="tr-TR" sz="1600" dirty="0" err="1">
                <a:solidFill>
                  <a:schemeClr val="bg1">
                    <a:lumMod val="95000"/>
                    <a:lumOff val="5000"/>
                  </a:schemeClr>
                </a:solidFill>
              </a:rPr>
              <a:t>azorubin</a:t>
            </a:r>
            <a:r>
              <a:rPr lang="tr-TR" sz="1600" dirty="0">
                <a:solidFill>
                  <a:schemeClr val="bg1">
                    <a:lumMod val="95000"/>
                    <a:lumOff val="5000"/>
                  </a:schemeClr>
                </a:solidFill>
              </a:rPr>
              <a:t> ve </a:t>
            </a:r>
            <a:r>
              <a:rPr lang="tr-TR" sz="1600" dirty="0" err="1">
                <a:solidFill>
                  <a:schemeClr val="bg1">
                    <a:lumMod val="95000"/>
                    <a:lumOff val="5000"/>
                  </a:schemeClr>
                </a:solidFill>
              </a:rPr>
              <a:t>eritrosin</a:t>
            </a:r>
            <a:r>
              <a:rPr lang="tr-TR" sz="1600" dirty="0">
                <a:solidFill>
                  <a:schemeClr val="bg1">
                    <a:lumMod val="95000"/>
                    <a:lumOff val="5000"/>
                  </a:schemeClr>
                </a:solidFill>
              </a:rPr>
              <a:t>)</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200-297 Koruyucular (sitrik asit, sodyum </a:t>
            </a:r>
            <a:r>
              <a:rPr lang="tr-TR" sz="1600" dirty="0" err="1">
                <a:solidFill>
                  <a:schemeClr val="bg1">
                    <a:lumMod val="95000"/>
                    <a:lumOff val="5000"/>
                  </a:schemeClr>
                </a:solidFill>
              </a:rPr>
              <a:t>benzoat</a:t>
            </a:r>
            <a:r>
              <a:rPr lang="tr-TR" sz="1600" dirty="0">
                <a:solidFill>
                  <a:schemeClr val="bg1">
                    <a:lumMod val="95000"/>
                    <a:lumOff val="5000"/>
                  </a:schemeClr>
                </a:solidFill>
              </a:rPr>
              <a:t>)</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300-321 Antioksidanlar ve asit düzenleyiciler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322-500 </a:t>
            </a:r>
            <a:r>
              <a:rPr lang="tr-TR" sz="1600" dirty="0" err="1">
                <a:solidFill>
                  <a:schemeClr val="bg1">
                    <a:lumMod val="95000"/>
                    <a:lumOff val="5000"/>
                  </a:schemeClr>
                </a:solidFill>
              </a:rPr>
              <a:t>Emülgatörler</a:t>
            </a:r>
            <a:r>
              <a:rPr lang="tr-TR" sz="1600" dirty="0">
                <a:solidFill>
                  <a:schemeClr val="bg1">
                    <a:lumMod val="95000"/>
                    <a:lumOff val="5000"/>
                  </a:schemeClr>
                </a:solidFill>
              </a:rPr>
              <a:t> ve stabilizatörler (</a:t>
            </a:r>
            <a:r>
              <a:rPr lang="tr-TR" sz="1600" dirty="0" err="1">
                <a:solidFill>
                  <a:schemeClr val="bg1">
                    <a:lumMod val="95000"/>
                    <a:lumOff val="5000"/>
                  </a:schemeClr>
                </a:solidFill>
              </a:rPr>
              <a:t>lesitin</a:t>
            </a:r>
            <a:r>
              <a:rPr lang="tr-TR" sz="1600" dirty="0">
                <a:solidFill>
                  <a:schemeClr val="bg1">
                    <a:lumMod val="95000"/>
                    <a:lumOff val="5000"/>
                  </a:schemeClr>
                </a:solidFill>
              </a:rPr>
              <a:t>, </a:t>
            </a:r>
            <a:r>
              <a:rPr lang="tr-TR" sz="1600" dirty="0" err="1">
                <a:solidFill>
                  <a:schemeClr val="bg1">
                    <a:lumMod val="95000"/>
                    <a:lumOff val="5000"/>
                  </a:schemeClr>
                </a:solidFill>
              </a:rPr>
              <a:t>polisorbat</a:t>
            </a:r>
            <a:r>
              <a:rPr lang="tr-TR" sz="1600" dirty="0">
                <a:solidFill>
                  <a:schemeClr val="bg1">
                    <a:lumMod val="95000"/>
                    <a:lumOff val="5000"/>
                  </a:schemeClr>
                </a:solidFill>
              </a:rPr>
              <a:t> 60)</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500-578 Asit-baz sağlayıcılar</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620-637 Tatlandırıcılar ve koku verenler (</a:t>
            </a:r>
            <a:r>
              <a:rPr lang="tr-TR" sz="1600" dirty="0" err="1">
                <a:solidFill>
                  <a:schemeClr val="bg1">
                    <a:lumMod val="95000"/>
                    <a:lumOff val="5000"/>
                  </a:schemeClr>
                </a:solidFill>
              </a:rPr>
              <a:t>Monosodyum</a:t>
            </a:r>
            <a:r>
              <a:rPr lang="tr-TR" sz="1600" dirty="0">
                <a:solidFill>
                  <a:schemeClr val="bg1">
                    <a:lumMod val="95000"/>
                    <a:lumOff val="5000"/>
                  </a:schemeClr>
                </a:solidFill>
              </a:rPr>
              <a:t> </a:t>
            </a:r>
            <a:r>
              <a:rPr lang="tr-TR" sz="1600" dirty="0" err="1">
                <a:solidFill>
                  <a:schemeClr val="bg1">
                    <a:lumMod val="95000"/>
                    <a:lumOff val="5000"/>
                  </a:schemeClr>
                </a:solidFill>
              </a:rPr>
              <a:t>glutamat</a:t>
            </a:r>
            <a:r>
              <a:rPr lang="tr-TR" sz="1600" dirty="0">
                <a:solidFill>
                  <a:schemeClr val="bg1">
                    <a:lumMod val="95000"/>
                    <a:lumOff val="5000"/>
                  </a:schemeClr>
                </a:solidFill>
              </a:rPr>
              <a:t>, </a:t>
            </a:r>
            <a:r>
              <a:rPr lang="tr-TR" sz="1600" dirty="0" err="1">
                <a:solidFill>
                  <a:schemeClr val="bg1">
                    <a:lumMod val="95000"/>
                    <a:lumOff val="5000"/>
                  </a:schemeClr>
                </a:solidFill>
              </a:rPr>
              <a:t>sakkarin</a:t>
            </a:r>
            <a:r>
              <a:rPr lang="tr-TR" sz="1600" dirty="0">
                <a:solidFill>
                  <a:schemeClr val="bg1">
                    <a:lumMod val="95000"/>
                    <a:lumOff val="5000"/>
                  </a:schemeClr>
                </a:solidFill>
              </a:rPr>
              <a:t>, </a:t>
            </a:r>
            <a:r>
              <a:rPr lang="tr-TR" sz="1600" dirty="0" err="1">
                <a:solidFill>
                  <a:schemeClr val="bg1">
                    <a:lumMod val="95000"/>
                    <a:lumOff val="5000"/>
                  </a:schemeClr>
                </a:solidFill>
              </a:rPr>
              <a:t>aspartam</a:t>
            </a:r>
            <a:r>
              <a:rPr lang="tr-TR" sz="1600" dirty="0">
                <a:solidFill>
                  <a:schemeClr val="bg1">
                    <a:lumMod val="95000"/>
                    <a:lumOff val="5000"/>
                  </a:schemeClr>
                </a:solidFill>
              </a:rPr>
              <a:t>)</a:t>
            </a:r>
            <a:br>
              <a:rPr lang="tr-TR" sz="1600" dirty="0">
                <a:solidFill>
                  <a:schemeClr val="bg1">
                    <a:lumMod val="95000"/>
                    <a:lumOff val="5000"/>
                  </a:schemeClr>
                </a:solidFill>
              </a:rPr>
            </a:br>
            <a:r>
              <a:rPr lang="tr-TR" sz="1600" b="1" dirty="0">
                <a:solidFill>
                  <a:schemeClr val="bg1">
                    <a:lumMod val="95000"/>
                    <a:lumOff val="5000"/>
                  </a:schemeClr>
                </a:solidFill>
              </a:rPr>
              <a:t>–</a:t>
            </a:r>
            <a:r>
              <a:rPr lang="tr-TR" sz="1600" b="1" dirty="0">
                <a:solidFill>
                  <a:schemeClr val="bg1">
                    <a:lumMod val="95000"/>
                    <a:lumOff val="5000"/>
                  </a:schemeClr>
                </a:solidFill>
              </a:rPr>
              <a:t> </a:t>
            </a:r>
            <a:r>
              <a:rPr lang="tr-TR" sz="1600" dirty="0">
                <a:solidFill>
                  <a:schemeClr val="bg1">
                    <a:lumMod val="95000"/>
                    <a:lumOff val="5000"/>
                  </a:schemeClr>
                </a:solidFill>
              </a:rPr>
              <a:t>E 900-937 Geniş amaçlı gıda katkı </a:t>
            </a:r>
            <a:r>
              <a:rPr lang="tr-TR" sz="1600" dirty="0" err="1">
                <a:solidFill>
                  <a:schemeClr val="bg1">
                    <a:lumMod val="95000"/>
                    <a:lumOff val="5000"/>
                  </a:schemeClr>
                </a:solidFill>
              </a:rPr>
              <a:t>maddleri</a:t>
            </a:r>
            <a:endParaRPr lang="tr-TR" sz="1600" dirty="0">
              <a:solidFill>
                <a:schemeClr val="bg1">
                  <a:lumMod val="95000"/>
                  <a:lumOff val="5000"/>
                </a:schemeClr>
              </a:solidFill>
            </a:endParaRPr>
          </a:p>
          <a:p>
            <a:endParaRPr lang="tr-TR" dirty="0"/>
          </a:p>
        </p:txBody>
      </p:sp>
    </p:spTree>
    <p:extLst>
      <p:ext uri="{BB962C8B-B14F-4D97-AF65-F5344CB8AC3E}">
        <p14:creationId xmlns:p14="http://schemas.microsoft.com/office/powerpoint/2010/main" val="2384774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73</TotalTime>
  <Words>597</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Calibri</vt:lpstr>
      <vt:lpstr>Century Gothic</vt:lpstr>
      <vt:lpstr>Wingdings 3</vt:lpstr>
      <vt:lpstr>Dilim</vt:lpstr>
      <vt:lpstr>KİMYA HER YERDE</vt:lpstr>
      <vt:lpstr>PowerPoint Sunusu</vt:lpstr>
      <vt:lpstr>Temizlik MADDELERİ</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KİMYA HER YERDE</dc:title>
  <dc:creator>cihan bilgisayar</dc:creator>
  <cp:lastModifiedBy>cihan bilgisayar</cp:lastModifiedBy>
  <cp:revision>7</cp:revision>
  <dcterms:created xsi:type="dcterms:W3CDTF">2022-05-15T17:03:11Z</dcterms:created>
  <dcterms:modified xsi:type="dcterms:W3CDTF">2022-05-15T18:17:06Z</dcterms:modified>
</cp:coreProperties>
</file>