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han bilgisayar" initials="cb" lastIdx="1" clrIdx="0">
    <p:extLst>
      <p:ext uri="{19B8F6BF-5375-455C-9EA6-DF929625EA0E}">
        <p15:presenceInfo xmlns:p15="http://schemas.microsoft.com/office/powerpoint/2012/main" userId="fc075bf0447aa1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2T21:16:04.879"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2A54C80-263E-416B-A8E0-580EDEADCBDC}"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3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ctr"/>
            <a:r>
              <a:rPr lang="tr-TR" sz="7200" b="1" dirty="0" smtClean="0">
                <a:solidFill>
                  <a:srgbClr val="FF0000"/>
                </a:solidFill>
              </a:rPr>
              <a:t>KİMYA HER YERDE</a:t>
            </a:r>
            <a:endParaRPr lang="tr-TR" sz="7200" b="1" dirty="0">
              <a:solidFill>
                <a:srgbClr val="FF0000"/>
              </a:solidFill>
            </a:endParaRPr>
          </a:p>
        </p:txBody>
      </p:sp>
      <p:sp>
        <p:nvSpPr>
          <p:cNvPr id="3" name="Alt Başlık 2"/>
          <p:cNvSpPr>
            <a:spLocks noGrp="1"/>
          </p:cNvSpPr>
          <p:nvPr>
            <p:ph type="subTitle" idx="1"/>
          </p:nvPr>
        </p:nvSpPr>
        <p:spPr/>
        <p:txBody>
          <a:bodyPr/>
          <a:lstStyle/>
          <a:p>
            <a:r>
              <a:rPr lang="tr-TR" b="1" dirty="0" smtClean="0">
                <a:solidFill>
                  <a:schemeClr val="tx1">
                    <a:lumMod val="95000"/>
                    <a:lumOff val="5000"/>
                  </a:schemeClr>
                </a:solidFill>
              </a:rPr>
              <a:t>Devrim Özeri 363</a:t>
            </a:r>
          </a:p>
          <a:p>
            <a:r>
              <a:rPr lang="tr-TR" b="1" dirty="0" smtClean="0">
                <a:solidFill>
                  <a:schemeClr val="tx1">
                    <a:lumMod val="95000"/>
                    <a:lumOff val="5000"/>
                  </a:schemeClr>
                </a:solidFill>
              </a:rPr>
              <a:t>Mehmet Emin Yalçın 547</a:t>
            </a:r>
            <a:endParaRPr lang="tr-TR" b="1" dirty="0">
              <a:solidFill>
                <a:schemeClr val="tx1">
                  <a:lumMod val="95000"/>
                  <a:lumOff val="5000"/>
                </a:schemeClr>
              </a:solidFill>
            </a:endParaRPr>
          </a:p>
        </p:txBody>
      </p:sp>
    </p:spTree>
    <p:extLst>
      <p:ext uri="{BB962C8B-B14F-4D97-AF65-F5344CB8AC3E}">
        <p14:creationId xmlns:p14="http://schemas.microsoft.com/office/powerpoint/2010/main" val="2740225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3" y="287383"/>
            <a:ext cx="5305455" cy="6113417"/>
          </a:xfrm>
        </p:spPr>
        <p:txBody>
          <a:bodyPr>
            <a:noAutofit/>
          </a:bodyPr>
          <a:lstStyle/>
          <a:p>
            <a:r>
              <a:rPr lang="tr-TR" sz="2400" dirty="0">
                <a:solidFill>
                  <a:srgbClr val="FF0000"/>
                </a:solidFill>
              </a:rPr>
              <a:t>Hijyen Amacıyla Kullanılan Temizlik Maddeleri</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Hijyen sağlığı korumaya ve hastalıkların yayılmasını </a:t>
            </a:r>
            <a:r>
              <a:rPr lang="tr-TR" sz="1800" dirty="0" smtClean="0">
                <a:solidFill>
                  <a:schemeClr val="tx1">
                    <a:lumMod val="95000"/>
                    <a:lumOff val="5000"/>
                  </a:schemeClr>
                </a:solidFill>
              </a:rPr>
              <a:t>önlemeye yardımcı </a:t>
            </a:r>
            <a:r>
              <a:rPr lang="tr-TR" sz="1800" dirty="0">
                <a:solidFill>
                  <a:schemeClr val="tx1">
                    <a:lumMod val="95000"/>
                    <a:lumOff val="5000"/>
                  </a:schemeClr>
                </a:solidFill>
              </a:rPr>
              <a:t>olan uygulamalardır. Hastalıkların önlenmesinde </a:t>
            </a:r>
            <a:r>
              <a:rPr lang="tr-TR" sz="1800" dirty="0" smtClean="0">
                <a:solidFill>
                  <a:schemeClr val="tx1">
                    <a:lumMod val="95000"/>
                    <a:lumOff val="5000"/>
                  </a:schemeClr>
                </a:solidFill>
              </a:rPr>
              <a:t>çevre temizliği </a:t>
            </a:r>
            <a:r>
              <a:rPr lang="tr-TR" sz="1800" dirty="0">
                <a:solidFill>
                  <a:schemeClr val="tx1">
                    <a:lumMod val="95000"/>
                    <a:lumOff val="5000"/>
                  </a:schemeClr>
                </a:solidFill>
              </a:rPr>
              <a:t>oldukça önemlidir. Bu amaçla çamaşır suyu, kireç kaymağı </a:t>
            </a:r>
            <a:r>
              <a:rPr lang="tr-TR" sz="1800" dirty="0" smtClean="0">
                <a:solidFill>
                  <a:schemeClr val="tx1">
                    <a:lumMod val="95000"/>
                    <a:lumOff val="5000"/>
                  </a:schemeClr>
                </a:solidFill>
              </a:rPr>
              <a:t>gibi temizlik </a:t>
            </a:r>
            <a:r>
              <a:rPr lang="tr-TR" sz="1800" dirty="0">
                <a:solidFill>
                  <a:schemeClr val="tx1">
                    <a:lumMod val="95000"/>
                    <a:lumOff val="5000"/>
                  </a:schemeClr>
                </a:solidFill>
              </a:rPr>
              <a:t>maddeleri kullanılır</a:t>
            </a:r>
            <a:r>
              <a:rPr lang="tr-TR" sz="1800" dirty="0" smtClean="0">
                <a:solidFill>
                  <a:schemeClr val="tx1">
                    <a:lumMod val="95000"/>
                    <a:lumOff val="5000"/>
                  </a:schemeClr>
                </a:solidFill>
              </a:rPr>
              <a:t>.</a:t>
            </a:r>
            <a:br>
              <a:rPr lang="tr-TR" sz="1800" dirty="0" smtClean="0">
                <a:solidFill>
                  <a:schemeClr val="tx1">
                    <a:lumMod val="95000"/>
                    <a:lumOff val="5000"/>
                  </a:schemeClr>
                </a:solidFill>
              </a:rPr>
            </a:br>
            <a:r>
              <a:rPr lang="tr-TR" sz="2400" dirty="0">
                <a:solidFill>
                  <a:srgbClr val="FF0000"/>
                </a:solidFill>
              </a:rPr>
              <a:t>Çamaşır Suyu</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Çamaşır suyu, sodyum </a:t>
            </a:r>
            <a:r>
              <a:rPr lang="tr-TR" sz="1800" dirty="0" err="1">
                <a:solidFill>
                  <a:schemeClr val="tx1">
                    <a:lumMod val="95000"/>
                    <a:lumOff val="5000"/>
                  </a:schemeClr>
                </a:solidFill>
              </a:rPr>
              <a:t>hipoklorit</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a:t>
            </a:r>
            <a:r>
              <a:rPr lang="tr-TR" sz="1800" dirty="0" err="1">
                <a:solidFill>
                  <a:schemeClr val="tx1">
                    <a:lumMod val="95000"/>
                    <a:lumOff val="5000"/>
                  </a:schemeClr>
                </a:solidFill>
              </a:rPr>
              <a:t>NaClO</a:t>
            </a:r>
            <a:r>
              <a:rPr lang="tr-TR" sz="1800" dirty="0">
                <a:solidFill>
                  <a:schemeClr val="tx1">
                    <a:lumMod val="95000"/>
                    <a:lumOff val="5000"/>
                  </a:schemeClr>
                </a:solidFill>
              </a:rPr>
              <a:t>) bileşiğinin sulu çözeltisidir.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Yükseltgen özelliğe sahip olduğundan</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mikrop öldürme ve ağartma işlemleri için</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kullanılır</a:t>
            </a:r>
            <a:r>
              <a:rPr lang="tr-TR" sz="1800" dirty="0" smtClean="0">
                <a:solidFill>
                  <a:schemeClr val="tx1">
                    <a:lumMod val="95000"/>
                    <a:lumOff val="5000"/>
                  </a:schemeClr>
                </a:solidFill>
              </a:rPr>
              <a:t>.</a:t>
            </a:r>
            <a:r>
              <a:rPr lang="tr-TR" sz="1800" dirty="0"/>
              <a:t> </a:t>
            </a:r>
            <a:r>
              <a:rPr lang="tr-TR" sz="1800" dirty="0">
                <a:solidFill>
                  <a:schemeClr val="tx1">
                    <a:lumMod val="95000"/>
                    <a:lumOff val="5000"/>
                  </a:schemeClr>
                </a:solidFill>
              </a:rPr>
              <a:t>Çamaşır suyu etki ettiği maddenin </a:t>
            </a:r>
            <a:r>
              <a:rPr lang="tr-TR" sz="1800" dirty="0" smtClean="0">
                <a:solidFill>
                  <a:schemeClr val="tx1">
                    <a:lumMod val="95000"/>
                    <a:lumOff val="5000"/>
                  </a:schemeClr>
                </a:solidFill>
              </a:rPr>
              <a:t>rengini açar </a:t>
            </a:r>
            <a:r>
              <a:rPr lang="tr-TR" sz="1800" dirty="0">
                <a:solidFill>
                  <a:schemeClr val="tx1">
                    <a:lumMod val="95000"/>
                    <a:lumOff val="5000"/>
                  </a:schemeClr>
                </a:solidFill>
              </a:rPr>
              <a:t>ve maddeyi ağartır. Tekstil </a:t>
            </a:r>
            <a:r>
              <a:rPr lang="tr-TR" sz="1800" dirty="0" smtClean="0">
                <a:solidFill>
                  <a:schemeClr val="tx1">
                    <a:lumMod val="95000"/>
                    <a:lumOff val="5000"/>
                  </a:schemeClr>
                </a:solidFill>
              </a:rPr>
              <a:t>endüstrisinde boyama </a:t>
            </a:r>
            <a:r>
              <a:rPr lang="tr-TR" sz="1800" dirty="0">
                <a:solidFill>
                  <a:schemeClr val="tx1">
                    <a:lumMod val="95000"/>
                    <a:lumOff val="5000"/>
                  </a:schemeClr>
                </a:solidFill>
              </a:rPr>
              <a:t>işleminde kullanılır. Mikrop </a:t>
            </a:r>
            <a:r>
              <a:rPr lang="tr-TR" sz="1800" dirty="0" smtClean="0">
                <a:solidFill>
                  <a:schemeClr val="tx1">
                    <a:lumMod val="95000"/>
                    <a:lumOff val="5000"/>
                  </a:schemeClr>
                </a:solidFill>
              </a:rPr>
              <a:t>öldürücü özelliğe </a:t>
            </a:r>
            <a:r>
              <a:rPr lang="tr-TR" sz="1800" dirty="0">
                <a:solidFill>
                  <a:schemeClr val="tx1">
                    <a:lumMod val="95000"/>
                    <a:lumOff val="5000"/>
                  </a:schemeClr>
                </a:solidFill>
              </a:rPr>
              <a:t>sahip olduğu için ev, iş yeri, </a:t>
            </a:r>
            <a:r>
              <a:rPr lang="tr-TR" sz="1800" dirty="0" smtClean="0">
                <a:solidFill>
                  <a:schemeClr val="tx1">
                    <a:lumMod val="95000"/>
                    <a:lumOff val="5000"/>
                  </a:schemeClr>
                </a:solidFill>
              </a:rPr>
              <a:t>hastane, okul </a:t>
            </a:r>
            <a:r>
              <a:rPr lang="tr-TR" sz="1800" dirty="0">
                <a:solidFill>
                  <a:schemeClr val="tx1">
                    <a:lumMod val="95000"/>
                    <a:lumOff val="5000"/>
                  </a:schemeClr>
                </a:solidFill>
              </a:rPr>
              <a:t>gibi yerlerde hijyen amaçlı olarak </a:t>
            </a:r>
            <a:r>
              <a:rPr lang="tr-TR" sz="1800" dirty="0" smtClean="0">
                <a:solidFill>
                  <a:schemeClr val="tx1">
                    <a:lumMod val="95000"/>
                    <a:lumOff val="5000"/>
                  </a:schemeClr>
                </a:solidFill>
              </a:rPr>
              <a:t>da kullanılır</a:t>
            </a:r>
            <a:r>
              <a:rPr lang="tr-TR" sz="1800" dirty="0">
                <a:solidFill>
                  <a:schemeClr val="tx1">
                    <a:lumMod val="95000"/>
                    <a:lumOff val="5000"/>
                  </a:schemeClr>
                </a:solidFill>
              </a:rPr>
              <a:t>. Hücre zarlarına </a:t>
            </a:r>
            <a:r>
              <a:rPr lang="tr-TR" sz="1800" dirty="0" smtClean="0">
                <a:solidFill>
                  <a:schemeClr val="tx1">
                    <a:lumMod val="95000"/>
                    <a:lumOff val="5000"/>
                  </a:schemeClr>
                </a:solidFill>
              </a:rPr>
              <a:t>ve proteinlere </a:t>
            </a:r>
            <a:r>
              <a:rPr lang="tr-TR" sz="1800" dirty="0">
                <a:solidFill>
                  <a:schemeClr val="tx1">
                    <a:lumMod val="95000"/>
                    <a:lumOff val="5000"/>
                  </a:schemeClr>
                </a:solidFill>
              </a:rPr>
              <a:t>etki </a:t>
            </a:r>
            <a:r>
              <a:rPr lang="tr-TR" sz="1800" dirty="0" smtClean="0">
                <a:solidFill>
                  <a:schemeClr val="tx1">
                    <a:lumMod val="95000"/>
                    <a:lumOff val="5000"/>
                  </a:schemeClr>
                </a:solidFill>
              </a:rPr>
              <a:t>ettiği için </a:t>
            </a:r>
            <a:r>
              <a:rPr lang="tr-TR" sz="1800" dirty="0">
                <a:solidFill>
                  <a:schemeClr val="tx1">
                    <a:lumMod val="95000"/>
                    <a:lumOff val="5000"/>
                  </a:schemeClr>
                </a:solidFill>
              </a:rPr>
              <a:t>ciltle temas ettirilmemelidir.</a:t>
            </a:r>
            <a:endParaRPr lang="tr-TR" sz="1800" dirty="0">
              <a:solidFill>
                <a:schemeClr val="tx1">
                  <a:lumMod val="95000"/>
                  <a:lumOff val="5000"/>
                </a:schemeClr>
              </a:solidFill>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86" y="2345206"/>
            <a:ext cx="3271580" cy="3955446"/>
          </a:xfrm>
          <a:prstGeom prst="rect">
            <a:avLst/>
          </a:prstGeom>
        </p:spPr>
      </p:pic>
    </p:spTree>
    <p:extLst>
      <p:ext uri="{BB962C8B-B14F-4D97-AF65-F5344CB8AC3E}">
        <p14:creationId xmlns:p14="http://schemas.microsoft.com/office/powerpoint/2010/main" val="72199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478971" y="296092"/>
            <a:ext cx="6252754" cy="6063198"/>
          </a:xfrm>
          <a:prstGeom prst="rect">
            <a:avLst/>
          </a:prstGeom>
          <a:noFill/>
        </p:spPr>
        <p:txBody>
          <a:bodyPr wrap="square" rtlCol="0">
            <a:spAutoFit/>
          </a:bodyPr>
          <a:lstStyle/>
          <a:p>
            <a:r>
              <a:rPr lang="tr-TR" sz="2000" dirty="0">
                <a:solidFill>
                  <a:srgbClr val="FF0000"/>
                </a:solidFill>
              </a:rPr>
              <a:t>Yaygın Polimerlerin Kullanım Alanları</a:t>
            </a:r>
            <a:r>
              <a:rPr lang="tr-TR" sz="1600" dirty="0"/>
              <a:t/>
            </a:r>
            <a:br>
              <a:rPr lang="tr-TR" sz="1600" dirty="0"/>
            </a:br>
            <a:r>
              <a:rPr lang="tr-TR" sz="1600" dirty="0"/>
              <a:t>Polimerler doğal ve</a:t>
            </a:r>
            <a:r>
              <a:rPr lang="tr-TR" sz="1600" dirty="0"/>
              <a:t/>
            </a:r>
            <a:br>
              <a:rPr lang="tr-TR" sz="1600" dirty="0"/>
            </a:br>
            <a:r>
              <a:rPr lang="tr-TR" sz="1600" dirty="0"/>
              <a:t>sentetik olmak üzere ikiye</a:t>
            </a:r>
            <a:r>
              <a:rPr lang="tr-TR" sz="1600" dirty="0"/>
              <a:t/>
            </a:r>
            <a:br>
              <a:rPr lang="tr-TR" sz="1600" dirty="0"/>
            </a:br>
            <a:r>
              <a:rPr lang="tr-TR" sz="1600" dirty="0"/>
              <a:t>ayrılır. İpek Yolu’na adını</a:t>
            </a:r>
            <a:r>
              <a:rPr lang="tr-TR" sz="1600" dirty="0"/>
              <a:t/>
            </a:r>
            <a:br>
              <a:rPr lang="tr-TR" sz="1600" dirty="0"/>
            </a:br>
            <a:r>
              <a:rPr lang="tr-TR" sz="1600" dirty="0"/>
              <a:t>veren ipek böceğinin ürettiği</a:t>
            </a:r>
            <a:r>
              <a:rPr lang="tr-TR" sz="1600" dirty="0"/>
              <a:t/>
            </a:r>
            <a:br>
              <a:rPr lang="tr-TR" sz="1600" dirty="0"/>
            </a:br>
            <a:r>
              <a:rPr lang="tr-TR" sz="1600" dirty="0"/>
              <a:t>ipek ve tarlada yetişen pamuk</a:t>
            </a:r>
            <a:r>
              <a:rPr lang="tr-TR" sz="1600" dirty="0"/>
              <a:t/>
            </a:r>
            <a:br>
              <a:rPr lang="tr-TR" sz="1600" dirty="0"/>
            </a:br>
            <a:r>
              <a:rPr lang="tr-TR" sz="1600" dirty="0"/>
              <a:t>doğal polimerlere örnektir</a:t>
            </a:r>
            <a:r>
              <a:rPr lang="tr-TR" sz="1600" dirty="0" smtClean="0"/>
              <a:t>.</a:t>
            </a:r>
            <a:r>
              <a:rPr lang="tr-TR" sz="1600" dirty="0"/>
              <a:t> Araba lastiği, giyim</a:t>
            </a:r>
            <a:r>
              <a:rPr lang="tr-TR" sz="1600" dirty="0"/>
              <a:t/>
            </a:r>
            <a:br>
              <a:rPr lang="tr-TR" sz="1600" dirty="0"/>
            </a:br>
            <a:r>
              <a:rPr lang="tr-TR" sz="1600" dirty="0"/>
              <a:t>malzemeleri, </a:t>
            </a:r>
            <a:r>
              <a:rPr lang="tr-TR" sz="1600" dirty="0" err="1"/>
              <a:t>kontakt</a:t>
            </a:r>
            <a:r>
              <a:rPr lang="tr-TR" sz="1600" dirty="0"/>
              <a:t/>
            </a:r>
            <a:br>
              <a:rPr lang="tr-TR" sz="1600" dirty="0"/>
            </a:br>
            <a:r>
              <a:rPr lang="tr-TR" sz="1600" dirty="0"/>
              <a:t>lens, teflon, plastikler</a:t>
            </a:r>
            <a:r>
              <a:rPr lang="tr-TR" sz="1600" dirty="0"/>
              <a:t/>
            </a:r>
            <a:br>
              <a:rPr lang="tr-TR" sz="1600" dirty="0"/>
            </a:br>
            <a:r>
              <a:rPr lang="tr-TR" sz="1600" dirty="0"/>
              <a:t>ve evlerde kullanılan</a:t>
            </a:r>
            <a:r>
              <a:rPr lang="tr-TR" sz="1600" dirty="0"/>
              <a:t/>
            </a:r>
            <a:br>
              <a:rPr lang="tr-TR" sz="1600" dirty="0"/>
            </a:br>
            <a:r>
              <a:rPr lang="tr-TR" sz="1600" dirty="0"/>
              <a:t>yapı malzemeleri</a:t>
            </a:r>
            <a:r>
              <a:rPr lang="tr-TR" sz="1600" dirty="0"/>
              <a:t/>
            </a:r>
            <a:br>
              <a:rPr lang="tr-TR" sz="1600" dirty="0"/>
            </a:br>
            <a:r>
              <a:rPr lang="tr-TR" sz="1600" dirty="0"/>
              <a:t>polimerdir</a:t>
            </a:r>
            <a:r>
              <a:rPr lang="tr-TR" sz="1600" dirty="0" smtClean="0"/>
              <a:t>.</a:t>
            </a:r>
            <a:r>
              <a:rPr lang="tr-TR" sz="1600" dirty="0"/>
              <a:t> Polimerler, </a:t>
            </a:r>
            <a:r>
              <a:rPr lang="tr-TR" sz="1600" dirty="0" err="1"/>
              <a:t>monomerlerin</a:t>
            </a:r>
            <a:r>
              <a:rPr lang="tr-TR" sz="1600" dirty="0"/>
              <a:t> art arda tepkimeye girmesi sonucunda</a:t>
            </a:r>
            <a:r>
              <a:rPr lang="tr-TR" sz="1600" dirty="0"/>
              <a:t/>
            </a:r>
            <a:br>
              <a:rPr lang="tr-TR" sz="1600" dirty="0"/>
            </a:br>
            <a:r>
              <a:rPr lang="tr-TR" sz="1600" dirty="0"/>
              <a:t>oluşan çok büyük moleküllerdir. Başka bir ifadeyle sayılamayacak</a:t>
            </a:r>
            <a:r>
              <a:rPr lang="tr-TR" sz="1600" dirty="0"/>
              <a:t/>
            </a:r>
            <a:br>
              <a:rPr lang="tr-TR" sz="1600" dirty="0"/>
            </a:br>
            <a:r>
              <a:rPr lang="tr-TR" sz="1600" dirty="0"/>
              <a:t>kadar çok atom ve molekül içeren çok büyük moleküllere polimer</a:t>
            </a:r>
            <a:r>
              <a:rPr lang="tr-TR" sz="1600" dirty="0"/>
              <a:t/>
            </a:r>
            <a:br>
              <a:rPr lang="tr-TR" sz="1600" dirty="0"/>
            </a:br>
            <a:r>
              <a:rPr lang="tr-TR" sz="1600" dirty="0"/>
              <a:t>denir</a:t>
            </a:r>
            <a:r>
              <a:rPr lang="tr-TR" sz="1600" dirty="0" smtClean="0"/>
              <a:t>.</a:t>
            </a:r>
            <a:r>
              <a:rPr lang="tr-TR" sz="1600" dirty="0"/>
              <a:t> Günlük yaşamda yaygın olarak kullanılan polimerlere kauçuk,</a:t>
            </a:r>
            <a:r>
              <a:rPr lang="tr-TR" sz="1600" dirty="0"/>
              <a:t/>
            </a:r>
            <a:br>
              <a:rPr lang="tr-TR" sz="1600" dirty="0"/>
            </a:br>
            <a:r>
              <a:rPr lang="tr-TR" sz="1600" dirty="0"/>
              <a:t>polietilen (PE), polietilen </a:t>
            </a:r>
            <a:r>
              <a:rPr lang="tr-TR" sz="1600" dirty="0" err="1"/>
              <a:t>tereftalat</a:t>
            </a:r>
            <a:r>
              <a:rPr lang="tr-TR" sz="1600" dirty="0"/>
              <a:t> (PET), </a:t>
            </a:r>
            <a:r>
              <a:rPr lang="tr-TR" sz="1600" dirty="0" err="1"/>
              <a:t>kevlar</a:t>
            </a:r>
            <a:r>
              <a:rPr lang="tr-TR" sz="1600" dirty="0"/>
              <a:t>, </a:t>
            </a:r>
            <a:r>
              <a:rPr lang="tr-TR" sz="1600" dirty="0" err="1"/>
              <a:t>polivinil</a:t>
            </a:r>
            <a:r>
              <a:rPr lang="tr-TR" sz="1600" dirty="0"/>
              <a:t> klorür (PVC),</a:t>
            </a:r>
            <a:r>
              <a:rPr lang="tr-TR" sz="1600" dirty="0"/>
              <a:t/>
            </a:r>
            <a:br>
              <a:rPr lang="tr-TR" sz="1600" dirty="0"/>
            </a:br>
            <a:r>
              <a:rPr lang="tr-TR" sz="1600" dirty="0" err="1"/>
              <a:t>politetraflor</a:t>
            </a:r>
            <a:r>
              <a:rPr lang="tr-TR" sz="1600" dirty="0"/>
              <a:t> eten (TEFLON) ve </a:t>
            </a:r>
            <a:r>
              <a:rPr lang="tr-TR" sz="1600" dirty="0" err="1"/>
              <a:t>polistiren</a:t>
            </a:r>
            <a:r>
              <a:rPr lang="tr-TR" sz="1600" dirty="0"/>
              <a:t> (PS) örnek olarak verilebilir.</a:t>
            </a:r>
            <a:r>
              <a:rPr lang="tr-TR" sz="1600" dirty="0"/>
              <a:t/>
            </a:r>
            <a:br>
              <a:rPr lang="tr-TR" sz="1600" dirty="0"/>
            </a:br>
            <a:r>
              <a:rPr lang="tr-TR" sz="1600" dirty="0"/>
              <a:t>Kauçuk polimerinin doğal ve sentetik olarak iki çeşidi varken; diğer</a:t>
            </a:r>
            <a:r>
              <a:rPr lang="tr-TR" sz="1600" dirty="0"/>
              <a:t/>
            </a:r>
            <a:br>
              <a:rPr lang="tr-TR" sz="1600" dirty="0"/>
            </a:br>
            <a:r>
              <a:rPr lang="tr-TR" sz="1600" dirty="0"/>
              <a:t>polimerler sadece sentetik olarak elde edilmektedir.</a:t>
            </a:r>
            <a:endParaRPr lang="tr-TR" sz="1600"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2673" y="687977"/>
            <a:ext cx="3446769" cy="2181769"/>
          </a:xfrm>
          <a:prstGeom prst="rect">
            <a:avLst/>
          </a:prstGeom>
        </p:spPr>
      </p:pic>
      <p:pic>
        <p:nvPicPr>
          <p:cNvPr id="4" name="Resim 3"/>
          <p:cNvPicPr>
            <a:picLocks noChangeAspect="1"/>
          </p:cNvPicPr>
          <p:nvPr/>
        </p:nvPicPr>
        <p:blipFill rotWithShape="1">
          <a:blip r:embed="rId3">
            <a:extLst>
              <a:ext uri="{28A0092B-C50C-407E-A947-70E740481C1C}">
                <a14:useLocalDpi xmlns:a14="http://schemas.microsoft.com/office/drawing/2010/main" val="0"/>
              </a:ext>
            </a:extLst>
          </a:blip>
          <a:srcRect r="55288"/>
          <a:stretch/>
        </p:blipFill>
        <p:spPr>
          <a:xfrm>
            <a:off x="6731725" y="2929917"/>
            <a:ext cx="1489166" cy="1781656"/>
          </a:xfrm>
          <a:prstGeom prst="rect">
            <a:avLst/>
          </a:prstGeom>
        </p:spPr>
      </p:pic>
      <p:pic>
        <p:nvPicPr>
          <p:cNvPr id="5" name="Resim 4"/>
          <p:cNvPicPr>
            <a:picLocks noChangeAspect="1"/>
          </p:cNvPicPr>
          <p:nvPr/>
        </p:nvPicPr>
        <p:blipFill rotWithShape="1">
          <a:blip r:embed="rId3">
            <a:extLst>
              <a:ext uri="{28A0092B-C50C-407E-A947-70E740481C1C}">
                <a14:useLocalDpi xmlns:a14="http://schemas.microsoft.com/office/drawing/2010/main" val="0"/>
              </a:ext>
            </a:extLst>
          </a:blip>
          <a:srcRect l="46897"/>
          <a:stretch/>
        </p:blipFill>
        <p:spPr>
          <a:xfrm>
            <a:off x="6688330" y="4771745"/>
            <a:ext cx="1575955" cy="1587545"/>
          </a:xfrm>
          <a:prstGeom prst="rect">
            <a:avLst/>
          </a:prstGeom>
        </p:spPr>
      </p:pic>
    </p:spTree>
    <p:extLst>
      <p:ext uri="{BB962C8B-B14F-4D97-AF65-F5344CB8AC3E}">
        <p14:creationId xmlns:p14="http://schemas.microsoft.com/office/powerpoint/2010/main" val="4257130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22811" y="531223"/>
            <a:ext cx="4519749" cy="4616648"/>
          </a:xfrm>
          <a:prstGeom prst="rect">
            <a:avLst/>
          </a:prstGeom>
          <a:noFill/>
        </p:spPr>
        <p:txBody>
          <a:bodyPr wrap="square" rtlCol="0">
            <a:spAutoFit/>
          </a:bodyPr>
          <a:lstStyle/>
          <a:p>
            <a:r>
              <a:rPr lang="tr-TR" sz="2400" dirty="0">
                <a:solidFill>
                  <a:srgbClr val="FF0000"/>
                </a:solidFill>
              </a:rPr>
              <a:t>Kauçuk</a:t>
            </a:r>
            <a:r>
              <a:rPr lang="tr-TR" dirty="0"/>
              <a:t/>
            </a:r>
            <a:br>
              <a:rPr lang="tr-TR" dirty="0"/>
            </a:br>
            <a:r>
              <a:rPr lang="tr-TR" dirty="0">
                <a:solidFill>
                  <a:schemeClr val="tx1">
                    <a:lumMod val="95000"/>
                    <a:lumOff val="5000"/>
                  </a:schemeClr>
                </a:solidFill>
              </a:rPr>
              <a:t>Tropikal bir ağaç türü olan kauçuk ağacının</a:t>
            </a:r>
            <a:r>
              <a:rPr lang="tr-TR" dirty="0">
                <a:solidFill>
                  <a:schemeClr val="tx1">
                    <a:lumMod val="95000"/>
                    <a:lumOff val="5000"/>
                  </a:schemeClr>
                </a:solidFill>
              </a:rPr>
              <a:t/>
            </a:r>
            <a:br>
              <a:rPr lang="tr-TR" dirty="0">
                <a:solidFill>
                  <a:schemeClr val="tx1">
                    <a:lumMod val="95000"/>
                    <a:lumOff val="5000"/>
                  </a:schemeClr>
                </a:solidFill>
              </a:rPr>
            </a:br>
            <a:r>
              <a:rPr lang="tr-TR" dirty="0">
                <a:solidFill>
                  <a:schemeClr val="tx1">
                    <a:lumMod val="95000"/>
                    <a:lumOff val="5000"/>
                  </a:schemeClr>
                </a:solidFill>
              </a:rPr>
              <a:t>kabuğuna çizikler atıldığında lateks olarak</a:t>
            </a:r>
            <a:r>
              <a:rPr lang="tr-TR" dirty="0">
                <a:solidFill>
                  <a:schemeClr val="tx1">
                    <a:lumMod val="95000"/>
                    <a:lumOff val="5000"/>
                  </a:schemeClr>
                </a:solidFill>
              </a:rPr>
              <a:t/>
            </a:r>
            <a:br>
              <a:rPr lang="tr-TR" dirty="0">
                <a:solidFill>
                  <a:schemeClr val="tx1">
                    <a:lumMod val="95000"/>
                    <a:lumOff val="5000"/>
                  </a:schemeClr>
                </a:solidFill>
              </a:rPr>
            </a:br>
            <a:r>
              <a:rPr lang="tr-TR" dirty="0">
                <a:solidFill>
                  <a:schemeClr val="tx1">
                    <a:lumMod val="95000"/>
                    <a:lumOff val="5000"/>
                  </a:schemeClr>
                </a:solidFill>
              </a:rPr>
              <a:t>bilinen süt beyazı bir sıvı elde edilir. Elde</a:t>
            </a:r>
            <a:r>
              <a:rPr lang="tr-TR" dirty="0">
                <a:solidFill>
                  <a:schemeClr val="tx1">
                    <a:lumMod val="95000"/>
                    <a:lumOff val="5000"/>
                  </a:schemeClr>
                </a:solidFill>
              </a:rPr>
              <a:t/>
            </a:r>
            <a:br>
              <a:rPr lang="tr-TR" dirty="0">
                <a:solidFill>
                  <a:schemeClr val="tx1">
                    <a:lumMod val="95000"/>
                    <a:lumOff val="5000"/>
                  </a:schemeClr>
                </a:solidFill>
              </a:rPr>
            </a:br>
            <a:r>
              <a:rPr lang="tr-TR" dirty="0">
                <a:solidFill>
                  <a:schemeClr val="tx1">
                    <a:lumMod val="95000"/>
                    <a:lumOff val="5000"/>
                  </a:schemeClr>
                </a:solidFill>
              </a:rPr>
              <a:t>edilen sıvı doğal kauçuğun başlıca kaynağı</a:t>
            </a:r>
            <a:r>
              <a:rPr lang="tr-TR" dirty="0">
                <a:solidFill>
                  <a:schemeClr val="tx1">
                    <a:lumMod val="95000"/>
                    <a:lumOff val="5000"/>
                  </a:schemeClr>
                </a:solidFill>
              </a:rPr>
              <a:t/>
            </a:r>
            <a:br>
              <a:rPr lang="tr-TR" dirty="0">
                <a:solidFill>
                  <a:schemeClr val="tx1">
                    <a:lumMod val="95000"/>
                    <a:lumOff val="5000"/>
                  </a:schemeClr>
                </a:solidFill>
              </a:rPr>
            </a:br>
            <a:r>
              <a:rPr lang="tr-TR" dirty="0">
                <a:solidFill>
                  <a:schemeClr val="tx1">
                    <a:lumMod val="95000"/>
                    <a:lumOff val="5000"/>
                  </a:schemeClr>
                </a:solidFill>
              </a:rPr>
              <a:t>olan bir polimerdir</a:t>
            </a:r>
            <a:r>
              <a:rPr lang="tr-TR" dirty="0" smtClean="0">
                <a:solidFill>
                  <a:schemeClr val="tx1">
                    <a:lumMod val="95000"/>
                    <a:lumOff val="5000"/>
                  </a:schemeClr>
                </a:solidFill>
              </a:rPr>
              <a:t>.</a:t>
            </a:r>
            <a:r>
              <a:rPr lang="tr-TR" dirty="0">
                <a:solidFill>
                  <a:schemeClr val="tx1">
                    <a:lumMod val="95000"/>
                    <a:lumOff val="5000"/>
                  </a:schemeClr>
                </a:solidFill>
              </a:rPr>
              <a:t> Sentetik kauçuk; petrol, kömür veya diğer</a:t>
            </a:r>
            <a:r>
              <a:rPr lang="tr-TR" dirty="0">
                <a:solidFill>
                  <a:schemeClr val="tx1">
                    <a:lumMod val="95000"/>
                    <a:lumOff val="5000"/>
                  </a:schemeClr>
                </a:solidFill>
              </a:rPr>
              <a:t/>
            </a:r>
            <a:br>
              <a:rPr lang="tr-TR" dirty="0">
                <a:solidFill>
                  <a:schemeClr val="tx1">
                    <a:lumMod val="95000"/>
                    <a:lumOff val="5000"/>
                  </a:schemeClr>
                </a:solidFill>
              </a:rPr>
            </a:br>
            <a:r>
              <a:rPr lang="tr-TR" dirty="0">
                <a:solidFill>
                  <a:schemeClr val="tx1">
                    <a:lumMod val="95000"/>
                    <a:lumOff val="5000"/>
                  </a:schemeClr>
                </a:solidFill>
              </a:rPr>
              <a:t>hidrokarbonların çeşitli işlemlerden</a:t>
            </a:r>
            <a:r>
              <a:rPr lang="tr-TR" dirty="0">
                <a:solidFill>
                  <a:schemeClr val="tx1">
                    <a:lumMod val="95000"/>
                    <a:lumOff val="5000"/>
                  </a:schemeClr>
                </a:solidFill>
              </a:rPr>
              <a:t/>
            </a:r>
            <a:br>
              <a:rPr lang="tr-TR" dirty="0">
                <a:solidFill>
                  <a:schemeClr val="tx1">
                    <a:lumMod val="95000"/>
                    <a:lumOff val="5000"/>
                  </a:schemeClr>
                </a:solidFill>
              </a:rPr>
            </a:br>
            <a:r>
              <a:rPr lang="tr-TR" dirty="0">
                <a:solidFill>
                  <a:schemeClr val="tx1">
                    <a:lumMod val="95000"/>
                    <a:lumOff val="5000"/>
                  </a:schemeClr>
                </a:solidFill>
              </a:rPr>
              <a:t>geçirilmesiyle elde edilir</a:t>
            </a:r>
            <a:r>
              <a:rPr lang="tr-TR" dirty="0" smtClean="0">
                <a:solidFill>
                  <a:schemeClr val="tx1">
                    <a:lumMod val="95000"/>
                    <a:lumOff val="5000"/>
                  </a:schemeClr>
                </a:solidFill>
              </a:rPr>
              <a:t>.</a:t>
            </a:r>
            <a:r>
              <a:rPr lang="tr-TR" dirty="0">
                <a:solidFill>
                  <a:schemeClr val="tx1">
                    <a:lumMod val="95000"/>
                    <a:lumOff val="5000"/>
                  </a:schemeClr>
                </a:solidFill>
              </a:rPr>
              <a:t> Kauçuk; ayakkabı, paspas, döşeme</a:t>
            </a:r>
            <a:r>
              <a:rPr lang="tr-TR" dirty="0">
                <a:solidFill>
                  <a:schemeClr val="tx1">
                    <a:lumMod val="95000"/>
                    <a:lumOff val="5000"/>
                  </a:schemeClr>
                </a:solidFill>
              </a:rPr>
              <a:t/>
            </a:r>
            <a:br>
              <a:rPr lang="tr-TR" dirty="0">
                <a:solidFill>
                  <a:schemeClr val="tx1">
                    <a:lumMod val="95000"/>
                    <a:lumOff val="5000"/>
                  </a:schemeClr>
                </a:solidFill>
              </a:rPr>
            </a:br>
            <a:r>
              <a:rPr lang="tr-TR" dirty="0">
                <a:solidFill>
                  <a:schemeClr val="tx1">
                    <a:lumMod val="95000"/>
                    <a:lumOff val="5000"/>
                  </a:schemeClr>
                </a:solidFill>
              </a:rPr>
              <a:t>malzemeleri, sağlık malzemeleri,</a:t>
            </a:r>
            <a:r>
              <a:rPr lang="tr-TR" dirty="0">
                <a:solidFill>
                  <a:schemeClr val="tx1">
                    <a:lumMod val="95000"/>
                    <a:lumOff val="5000"/>
                  </a:schemeClr>
                </a:solidFill>
              </a:rPr>
              <a:t/>
            </a:r>
            <a:br>
              <a:rPr lang="tr-TR" dirty="0">
                <a:solidFill>
                  <a:schemeClr val="tx1">
                    <a:lumMod val="95000"/>
                    <a:lumOff val="5000"/>
                  </a:schemeClr>
                </a:solidFill>
              </a:rPr>
            </a:br>
            <a:r>
              <a:rPr lang="tr-TR" dirty="0">
                <a:solidFill>
                  <a:schemeClr val="tx1">
                    <a:lumMod val="95000"/>
                    <a:lumOff val="5000"/>
                  </a:schemeClr>
                </a:solidFill>
              </a:rPr>
              <a:t>oyuncak toplar, temizlik ve ameliyat</a:t>
            </a:r>
            <a:r>
              <a:rPr lang="tr-TR" dirty="0">
                <a:solidFill>
                  <a:schemeClr val="tx1">
                    <a:lumMod val="95000"/>
                    <a:lumOff val="5000"/>
                  </a:schemeClr>
                </a:solidFill>
              </a:rPr>
              <a:t/>
            </a:r>
            <a:br>
              <a:rPr lang="tr-TR" dirty="0">
                <a:solidFill>
                  <a:schemeClr val="tx1">
                    <a:lumMod val="95000"/>
                    <a:lumOff val="5000"/>
                  </a:schemeClr>
                </a:solidFill>
              </a:rPr>
            </a:br>
            <a:r>
              <a:rPr lang="tr-TR" dirty="0">
                <a:solidFill>
                  <a:schemeClr val="tx1">
                    <a:lumMod val="95000"/>
                    <a:lumOff val="5000"/>
                  </a:schemeClr>
                </a:solidFill>
              </a:rPr>
              <a:t>eldivenleri, ambalaj malzemesi, poşet</a:t>
            </a:r>
            <a:r>
              <a:rPr lang="tr-TR" dirty="0">
                <a:solidFill>
                  <a:schemeClr val="tx1">
                    <a:lumMod val="95000"/>
                    <a:lumOff val="5000"/>
                  </a:schemeClr>
                </a:solidFill>
              </a:rPr>
              <a:t/>
            </a:r>
            <a:br>
              <a:rPr lang="tr-TR" dirty="0">
                <a:solidFill>
                  <a:schemeClr val="tx1">
                    <a:lumMod val="95000"/>
                    <a:lumOff val="5000"/>
                  </a:schemeClr>
                </a:solidFill>
              </a:rPr>
            </a:br>
            <a:r>
              <a:rPr lang="tr-TR" dirty="0">
                <a:solidFill>
                  <a:schemeClr val="tx1">
                    <a:lumMod val="95000"/>
                    <a:lumOff val="5000"/>
                  </a:schemeClr>
                </a:solidFill>
              </a:rPr>
              <a:t>yapımında, telefon kablolarının</a:t>
            </a:r>
            <a:r>
              <a:rPr lang="tr-TR" dirty="0">
                <a:solidFill>
                  <a:schemeClr val="tx1">
                    <a:lumMod val="95000"/>
                    <a:lumOff val="5000"/>
                  </a:schemeClr>
                </a:solidFill>
              </a:rPr>
              <a:t/>
            </a:r>
            <a:br>
              <a:rPr lang="tr-TR" dirty="0">
                <a:solidFill>
                  <a:schemeClr val="tx1">
                    <a:lumMod val="95000"/>
                    <a:lumOff val="5000"/>
                  </a:schemeClr>
                </a:solidFill>
              </a:rPr>
            </a:br>
            <a:r>
              <a:rPr lang="tr-TR" dirty="0">
                <a:solidFill>
                  <a:schemeClr val="tx1">
                    <a:lumMod val="95000"/>
                    <a:lumOff val="5000"/>
                  </a:schemeClr>
                </a:solidFill>
              </a:rPr>
              <a:t>yalıtımında kullanılır.</a:t>
            </a:r>
            <a:endParaRPr lang="tr-TR" dirty="0">
              <a:solidFill>
                <a:schemeClr val="tx1">
                  <a:lumMod val="95000"/>
                  <a:lumOff val="5000"/>
                </a:schemeClr>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504" y="444137"/>
            <a:ext cx="2779213" cy="2871977"/>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4504" y="3870121"/>
            <a:ext cx="2625362" cy="2555499"/>
          </a:xfrm>
          <a:prstGeom prst="rect">
            <a:avLst/>
          </a:prstGeom>
        </p:spPr>
      </p:pic>
    </p:spTree>
    <p:extLst>
      <p:ext uri="{BB962C8B-B14F-4D97-AF65-F5344CB8AC3E}">
        <p14:creationId xmlns:p14="http://schemas.microsoft.com/office/powerpoint/2010/main" val="102590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75062" y="600891"/>
            <a:ext cx="4005944" cy="3231654"/>
          </a:xfrm>
          <a:prstGeom prst="rect">
            <a:avLst/>
          </a:prstGeom>
          <a:noFill/>
        </p:spPr>
        <p:txBody>
          <a:bodyPr wrap="square" rtlCol="0">
            <a:spAutoFit/>
          </a:bodyPr>
          <a:lstStyle/>
          <a:p>
            <a:r>
              <a:rPr lang="tr-TR" sz="2400" dirty="0">
                <a:solidFill>
                  <a:srgbClr val="FF0000"/>
                </a:solidFill>
              </a:rPr>
              <a:t>Polietilen (PE</a:t>
            </a:r>
            <a:r>
              <a:rPr lang="tr-TR" sz="2400" dirty="0" smtClean="0">
                <a:solidFill>
                  <a:srgbClr val="FF0000"/>
                </a:solidFill>
              </a:rPr>
              <a:t>)</a:t>
            </a:r>
          </a:p>
          <a:p>
            <a:r>
              <a:rPr lang="tr-TR" dirty="0"/>
              <a:t>Polietilen, etilen</a:t>
            </a:r>
            <a:r>
              <a:rPr lang="tr-TR" dirty="0"/>
              <a:t/>
            </a:r>
            <a:br>
              <a:rPr lang="tr-TR" dirty="0"/>
            </a:br>
            <a:r>
              <a:rPr lang="tr-TR" dirty="0" err="1"/>
              <a:t>monomerinin</a:t>
            </a:r>
            <a:r>
              <a:rPr lang="tr-TR" dirty="0"/>
              <a:t> polimerleşmesi</a:t>
            </a:r>
            <a:r>
              <a:rPr lang="tr-TR" dirty="0"/>
              <a:t/>
            </a:r>
            <a:br>
              <a:rPr lang="tr-TR" dirty="0"/>
            </a:br>
            <a:r>
              <a:rPr lang="tr-TR" dirty="0"/>
              <a:t>sonucu elde edilen bir</a:t>
            </a:r>
            <a:r>
              <a:rPr lang="tr-TR" dirty="0"/>
              <a:t/>
            </a:r>
            <a:br>
              <a:rPr lang="tr-TR" dirty="0"/>
            </a:br>
            <a:r>
              <a:rPr lang="tr-TR" dirty="0"/>
              <a:t>polimerdir</a:t>
            </a:r>
            <a:r>
              <a:rPr lang="tr-TR" dirty="0" smtClean="0"/>
              <a:t>.</a:t>
            </a:r>
            <a:r>
              <a:rPr lang="tr-TR" dirty="0"/>
              <a:t> Polietilen; </a:t>
            </a:r>
            <a:r>
              <a:rPr lang="tr-TR" dirty="0" smtClean="0"/>
              <a:t>naylon poşetler, oyuncaklar</a:t>
            </a:r>
            <a:r>
              <a:rPr lang="tr-TR" dirty="0"/>
              <a:t>, ayakkabı tabanları, </a:t>
            </a:r>
            <a:r>
              <a:rPr lang="tr-TR" dirty="0" smtClean="0"/>
              <a:t>film, dondurulmuş </a:t>
            </a:r>
            <a:r>
              <a:rPr lang="tr-TR" dirty="0"/>
              <a:t>yiyecek paketleri, </a:t>
            </a:r>
            <a:r>
              <a:rPr lang="tr-TR" dirty="0" smtClean="0"/>
              <a:t>kablo kılıfları</a:t>
            </a:r>
            <a:r>
              <a:rPr lang="tr-TR" dirty="0"/>
              <a:t>, boru, çöp sepeti, bazı giysiler </a:t>
            </a:r>
            <a:r>
              <a:rPr lang="tr-TR" dirty="0" smtClean="0"/>
              <a:t>ve çanta </a:t>
            </a:r>
            <a:r>
              <a:rPr lang="tr-TR" dirty="0"/>
              <a:t>gibi çeşitli malzemelerin üretiminde</a:t>
            </a:r>
            <a:r>
              <a:rPr lang="tr-TR" dirty="0"/>
              <a:t/>
            </a:r>
            <a:br>
              <a:rPr lang="tr-TR" dirty="0"/>
            </a:br>
            <a:r>
              <a:rPr lang="tr-TR" dirty="0"/>
              <a:t>kullanılır. </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006" y="686049"/>
            <a:ext cx="4381228" cy="4005694"/>
          </a:xfrm>
          <a:prstGeom prst="rect">
            <a:avLst/>
          </a:prstGeom>
        </p:spPr>
      </p:pic>
    </p:spTree>
    <p:extLst>
      <p:ext uri="{BB962C8B-B14F-4D97-AF65-F5344CB8AC3E}">
        <p14:creationId xmlns:p14="http://schemas.microsoft.com/office/powerpoint/2010/main" val="27978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92480" y="644434"/>
            <a:ext cx="3561806" cy="2954655"/>
          </a:xfrm>
          <a:prstGeom prst="rect">
            <a:avLst/>
          </a:prstGeom>
          <a:noFill/>
        </p:spPr>
        <p:txBody>
          <a:bodyPr wrap="square" rtlCol="0">
            <a:spAutoFit/>
          </a:bodyPr>
          <a:lstStyle/>
          <a:p>
            <a:r>
              <a:rPr lang="tr-TR" sz="2400" dirty="0" err="1">
                <a:solidFill>
                  <a:srgbClr val="FF0000"/>
                </a:solidFill>
              </a:rPr>
              <a:t>Kevlar</a:t>
            </a:r>
            <a:r>
              <a:rPr lang="tr-TR" dirty="0"/>
              <a:t/>
            </a:r>
            <a:br>
              <a:rPr lang="tr-TR" dirty="0"/>
            </a:br>
            <a:r>
              <a:rPr lang="tr-TR" dirty="0" err="1"/>
              <a:t>Kevlar</a:t>
            </a:r>
            <a:r>
              <a:rPr lang="tr-TR" dirty="0"/>
              <a:t>, amin </a:t>
            </a:r>
            <a:r>
              <a:rPr lang="tr-TR" dirty="0" smtClean="0"/>
              <a:t>ve asit </a:t>
            </a:r>
            <a:r>
              <a:rPr lang="tr-TR" dirty="0"/>
              <a:t>klorürlerin</a:t>
            </a:r>
            <a:r>
              <a:rPr lang="tr-TR" dirty="0"/>
              <a:t/>
            </a:r>
            <a:br>
              <a:rPr lang="tr-TR" dirty="0"/>
            </a:br>
            <a:r>
              <a:rPr lang="tr-TR" dirty="0"/>
              <a:t>tepkimesi </a:t>
            </a:r>
            <a:r>
              <a:rPr lang="tr-TR" dirty="0" smtClean="0"/>
              <a:t>sonucu elde </a:t>
            </a:r>
            <a:r>
              <a:rPr lang="tr-TR" dirty="0"/>
              <a:t>edilen bir</a:t>
            </a:r>
            <a:r>
              <a:rPr lang="tr-TR" dirty="0"/>
              <a:t/>
            </a:r>
            <a:br>
              <a:rPr lang="tr-TR" dirty="0"/>
            </a:br>
            <a:r>
              <a:rPr lang="tr-TR" dirty="0"/>
              <a:t>polimerdir</a:t>
            </a:r>
            <a:r>
              <a:rPr lang="tr-TR" dirty="0" smtClean="0"/>
              <a:t>.</a:t>
            </a:r>
            <a:r>
              <a:rPr lang="tr-TR" dirty="0"/>
              <a:t> </a:t>
            </a:r>
            <a:r>
              <a:rPr lang="tr-TR" dirty="0" err="1"/>
              <a:t>Kevlar</a:t>
            </a:r>
            <a:r>
              <a:rPr lang="tr-TR" dirty="0"/>
              <a:t>; yüksek sıcaklığa </a:t>
            </a:r>
            <a:r>
              <a:rPr lang="tr-TR" dirty="0" smtClean="0"/>
              <a:t>dayanıklı giysi </a:t>
            </a:r>
            <a:r>
              <a:rPr lang="tr-TR" dirty="0"/>
              <a:t>yapımında, zırhlı araç </a:t>
            </a:r>
            <a:r>
              <a:rPr lang="tr-TR" dirty="0" smtClean="0"/>
              <a:t>gövdesi, uçak </a:t>
            </a:r>
            <a:r>
              <a:rPr lang="tr-TR" dirty="0"/>
              <a:t>kanadı, gemi halatı, paraşüt </a:t>
            </a:r>
            <a:r>
              <a:rPr lang="tr-TR" dirty="0" smtClean="0"/>
              <a:t>ve dağcılık </a:t>
            </a:r>
            <a:r>
              <a:rPr lang="tr-TR" dirty="0"/>
              <a:t>ipleri, fren balatası </a:t>
            </a:r>
            <a:r>
              <a:rPr lang="tr-TR" dirty="0" smtClean="0"/>
              <a:t>vb. gereçlerin </a:t>
            </a:r>
            <a:r>
              <a:rPr lang="tr-TR" dirty="0"/>
              <a:t>yapımında kullanılır.</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617" y="3566159"/>
            <a:ext cx="6361613" cy="3291841"/>
          </a:xfrm>
          <a:prstGeom prst="rect">
            <a:avLst/>
          </a:prstGeom>
        </p:spPr>
      </p:pic>
    </p:spTree>
    <p:extLst>
      <p:ext uri="{BB962C8B-B14F-4D97-AF65-F5344CB8AC3E}">
        <p14:creationId xmlns:p14="http://schemas.microsoft.com/office/powerpoint/2010/main" val="170010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91886" y="304800"/>
            <a:ext cx="4693920" cy="5909310"/>
          </a:xfrm>
          <a:prstGeom prst="rect">
            <a:avLst/>
          </a:prstGeom>
          <a:noFill/>
        </p:spPr>
        <p:txBody>
          <a:bodyPr wrap="square" rtlCol="0">
            <a:spAutoFit/>
          </a:bodyPr>
          <a:lstStyle/>
          <a:p>
            <a:r>
              <a:rPr lang="tr-TR" sz="2400" dirty="0">
                <a:solidFill>
                  <a:srgbClr val="FF0000"/>
                </a:solidFill>
              </a:rPr>
              <a:t>Polietilen </a:t>
            </a:r>
            <a:r>
              <a:rPr lang="tr-TR" sz="2400" dirty="0" err="1">
                <a:solidFill>
                  <a:srgbClr val="FF0000"/>
                </a:solidFill>
              </a:rPr>
              <a:t>tereftalat</a:t>
            </a:r>
            <a:r>
              <a:rPr lang="tr-TR" sz="2400" dirty="0">
                <a:solidFill>
                  <a:srgbClr val="FF0000"/>
                </a:solidFill>
              </a:rPr>
              <a:t> (PET)</a:t>
            </a:r>
            <a:r>
              <a:rPr lang="tr-TR" dirty="0"/>
              <a:t/>
            </a:r>
            <a:br>
              <a:rPr lang="tr-TR" dirty="0"/>
            </a:br>
            <a:r>
              <a:rPr lang="tr-TR" dirty="0"/>
              <a:t>Polietilen </a:t>
            </a:r>
            <a:r>
              <a:rPr lang="tr-TR" dirty="0" err="1"/>
              <a:t>tereftalat</a:t>
            </a:r>
            <a:r>
              <a:rPr lang="tr-TR" dirty="0"/>
              <a:t> (PET), etilen glikol</a:t>
            </a:r>
            <a:r>
              <a:rPr lang="tr-TR" dirty="0"/>
              <a:t/>
            </a:r>
            <a:br>
              <a:rPr lang="tr-TR" dirty="0"/>
            </a:br>
            <a:r>
              <a:rPr lang="tr-TR" dirty="0"/>
              <a:t>ve </a:t>
            </a:r>
            <a:r>
              <a:rPr lang="tr-TR" dirty="0" err="1"/>
              <a:t>tereftalik</a:t>
            </a:r>
            <a:r>
              <a:rPr lang="tr-TR" dirty="0"/>
              <a:t> asidin polimerleşmesi sonucu</a:t>
            </a:r>
            <a:r>
              <a:rPr lang="tr-TR" dirty="0"/>
              <a:t/>
            </a:r>
            <a:br>
              <a:rPr lang="tr-TR" dirty="0"/>
            </a:br>
            <a:r>
              <a:rPr lang="tr-TR" dirty="0"/>
              <a:t>oluşur. Polietilen </a:t>
            </a:r>
            <a:r>
              <a:rPr lang="tr-TR" dirty="0" err="1"/>
              <a:t>tereftalat</a:t>
            </a:r>
            <a:r>
              <a:rPr lang="tr-TR" dirty="0"/>
              <a:t>; içecek şişesi,</a:t>
            </a:r>
            <a:r>
              <a:rPr lang="tr-TR" dirty="0"/>
              <a:t/>
            </a:r>
            <a:br>
              <a:rPr lang="tr-TR" dirty="0"/>
            </a:br>
            <a:r>
              <a:rPr lang="tr-TR" dirty="0"/>
              <a:t>kavanoz, film, ambalaj yapımında</a:t>
            </a:r>
            <a:r>
              <a:rPr lang="tr-TR" dirty="0"/>
              <a:t/>
            </a:r>
            <a:br>
              <a:rPr lang="tr-TR" dirty="0"/>
            </a:br>
            <a:r>
              <a:rPr lang="tr-TR" dirty="0"/>
              <a:t>kullanılır. Pet şişe ismi bu malzemenin</a:t>
            </a:r>
            <a:r>
              <a:rPr lang="tr-TR" dirty="0"/>
              <a:t/>
            </a:r>
            <a:br>
              <a:rPr lang="tr-TR" dirty="0"/>
            </a:br>
            <a:r>
              <a:rPr lang="tr-TR" dirty="0"/>
              <a:t>kısaltmasından gelmektedir</a:t>
            </a:r>
            <a:r>
              <a:rPr lang="tr-TR" dirty="0" smtClean="0"/>
              <a:t>.</a:t>
            </a:r>
          </a:p>
          <a:p>
            <a:r>
              <a:rPr lang="tr-TR" sz="2400" dirty="0" err="1">
                <a:solidFill>
                  <a:srgbClr val="FF0000"/>
                </a:solidFill>
              </a:rPr>
              <a:t>Politetraflor</a:t>
            </a:r>
            <a:r>
              <a:rPr lang="tr-TR" sz="2400" dirty="0">
                <a:solidFill>
                  <a:srgbClr val="FF0000"/>
                </a:solidFill>
              </a:rPr>
              <a:t> Eten (Teflon</a:t>
            </a:r>
            <a:r>
              <a:rPr lang="tr-TR" sz="2400" dirty="0" smtClean="0">
                <a:solidFill>
                  <a:srgbClr val="FF0000"/>
                </a:solidFill>
              </a:rPr>
              <a:t>)</a:t>
            </a:r>
          </a:p>
          <a:p>
            <a:r>
              <a:rPr lang="tr-TR" dirty="0" err="1"/>
              <a:t>Politetraflor</a:t>
            </a:r>
            <a:r>
              <a:rPr lang="tr-TR" dirty="0"/>
              <a:t> </a:t>
            </a:r>
            <a:r>
              <a:rPr lang="tr-TR" dirty="0" smtClean="0"/>
              <a:t>eten, </a:t>
            </a:r>
            <a:r>
              <a:rPr lang="tr-TR" dirty="0" err="1" smtClean="0"/>
              <a:t>tetraflor</a:t>
            </a:r>
            <a:r>
              <a:rPr lang="tr-TR" dirty="0" smtClean="0"/>
              <a:t> eten </a:t>
            </a:r>
            <a:r>
              <a:rPr lang="tr-TR" dirty="0" err="1" smtClean="0"/>
              <a:t>monomerinin</a:t>
            </a:r>
            <a:r>
              <a:rPr lang="tr-TR" dirty="0" smtClean="0"/>
              <a:t> polimerleşmesi sonucu elde </a:t>
            </a:r>
            <a:r>
              <a:rPr lang="tr-TR" dirty="0"/>
              <a:t>edilen </a:t>
            </a:r>
            <a:r>
              <a:rPr lang="tr-TR" dirty="0" smtClean="0"/>
              <a:t>bir polimerdir.</a:t>
            </a:r>
            <a:r>
              <a:rPr lang="tr-TR" dirty="0"/>
              <a:t> </a:t>
            </a:r>
            <a:r>
              <a:rPr lang="tr-TR" dirty="0" err="1"/>
              <a:t>Politetraflor</a:t>
            </a:r>
            <a:r>
              <a:rPr lang="tr-TR" dirty="0"/>
              <a:t> eten yapışmaz tava </a:t>
            </a:r>
            <a:r>
              <a:rPr lang="tr-TR" dirty="0" smtClean="0"/>
              <a:t>ve tencere </a:t>
            </a:r>
            <a:r>
              <a:rPr lang="tr-TR" dirty="0"/>
              <a:t>yapımında, uçak ve </a:t>
            </a:r>
            <a:r>
              <a:rPr lang="tr-TR" dirty="0" smtClean="0"/>
              <a:t>otomobil endüstrisinde</a:t>
            </a:r>
            <a:r>
              <a:rPr lang="tr-TR" dirty="0"/>
              <a:t>, araçlarda bilye yataklarının </a:t>
            </a:r>
            <a:r>
              <a:rPr lang="tr-TR" dirty="0" smtClean="0"/>
              <a:t>iç yüzeylerinde </a:t>
            </a:r>
            <a:r>
              <a:rPr lang="tr-TR" dirty="0"/>
              <a:t>kullanılır</a:t>
            </a:r>
            <a:r>
              <a:rPr lang="tr-TR" dirty="0" smtClean="0"/>
              <a:t>.</a:t>
            </a:r>
          </a:p>
          <a:p>
            <a:r>
              <a:rPr lang="tr-TR" sz="2400" dirty="0" err="1">
                <a:solidFill>
                  <a:srgbClr val="FF0000"/>
                </a:solidFill>
              </a:rPr>
              <a:t>Polistiren</a:t>
            </a:r>
            <a:r>
              <a:rPr lang="tr-TR" sz="2400" dirty="0">
                <a:solidFill>
                  <a:srgbClr val="FF0000"/>
                </a:solidFill>
              </a:rPr>
              <a:t> (PS)</a:t>
            </a:r>
            <a:r>
              <a:rPr lang="tr-TR" dirty="0"/>
              <a:t/>
            </a:r>
            <a:br>
              <a:rPr lang="tr-TR" dirty="0"/>
            </a:br>
            <a:r>
              <a:rPr lang="tr-TR" dirty="0" err="1"/>
              <a:t>Polistiren</a:t>
            </a:r>
            <a:r>
              <a:rPr lang="tr-TR" dirty="0"/>
              <a:t>, </a:t>
            </a:r>
            <a:r>
              <a:rPr lang="tr-TR" dirty="0" err="1"/>
              <a:t>fenil</a:t>
            </a:r>
            <a:r>
              <a:rPr lang="tr-TR" dirty="0"/>
              <a:t> </a:t>
            </a:r>
            <a:r>
              <a:rPr lang="tr-TR" dirty="0" smtClean="0"/>
              <a:t>eten </a:t>
            </a:r>
            <a:r>
              <a:rPr lang="tr-TR" dirty="0" err="1" smtClean="0"/>
              <a:t>monomerinden</a:t>
            </a:r>
            <a:r>
              <a:rPr lang="tr-TR" dirty="0" smtClean="0"/>
              <a:t> </a:t>
            </a:r>
            <a:r>
              <a:rPr lang="tr-TR" dirty="0"/>
              <a:t>oluşur. </a:t>
            </a:r>
            <a:r>
              <a:rPr lang="tr-TR" dirty="0" smtClean="0"/>
              <a:t>Tek kullanımlık </a:t>
            </a:r>
            <a:r>
              <a:rPr lang="tr-TR" dirty="0"/>
              <a:t>tabak, </a:t>
            </a:r>
            <a:r>
              <a:rPr lang="tr-TR" dirty="0" smtClean="0"/>
              <a:t>çatal, ambalaj</a:t>
            </a:r>
            <a:r>
              <a:rPr lang="tr-TR" dirty="0"/>
              <a:t>, plastik </a:t>
            </a:r>
            <a:r>
              <a:rPr lang="tr-TR" dirty="0" smtClean="0"/>
              <a:t>köpükler, bitki </a:t>
            </a:r>
            <a:r>
              <a:rPr lang="tr-TR" dirty="0"/>
              <a:t>saksıları, çatı </a:t>
            </a:r>
            <a:r>
              <a:rPr lang="tr-TR" dirty="0" smtClean="0"/>
              <a:t>kaplama malzemeleri </a:t>
            </a:r>
            <a:r>
              <a:rPr lang="tr-TR" dirty="0"/>
              <a:t>yapımında</a:t>
            </a:r>
            <a:r>
              <a:rPr lang="tr-TR" dirty="0"/>
              <a:t/>
            </a:r>
            <a:br>
              <a:rPr lang="tr-TR" dirty="0"/>
            </a:br>
            <a:r>
              <a:rPr lang="tr-TR" dirty="0"/>
              <a:t>kullanılır.</a:t>
            </a:r>
            <a:endParaRPr lang="tr-TR"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0044" y="4728754"/>
            <a:ext cx="4493813" cy="1894659"/>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806" y="2421071"/>
            <a:ext cx="1982016" cy="1989276"/>
          </a:xfrm>
          <a:prstGeom prst="rect">
            <a:avLst/>
          </a:prstGeom>
        </p:spPr>
      </p:pic>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806" y="291825"/>
            <a:ext cx="2016017" cy="2129246"/>
          </a:xfrm>
          <a:prstGeom prst="rect">
            <a:avLst/>
          </a:prstGeom>
        </p:spPr>
      </p:pic>
    </p:spTree>
    <p:extLst>
      <p:ext uri="{BB962C8B-B14F-4D97-AF65-F5344CB8AC3E}">
        <p14:creationId xmlns:p14="http://schemas.microsoft.com/office/powerpoint/2010/main" val="25492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771" y="975570"/>
            <a:ext cx="4405448" cy="3145490"/>
          </a:xfrm>
          <a:prstGeom prst="rect">
            <a:avLst/>
          </a:prstGeom>
        </p:spPr>
      </p:pic>
      <p:sp>
        <p:nvSpPr>
          <p:cNvPr id="2" name="Metin kutusu 1"/>
          <p:cNvSpPr txBox="1"/>
          <p:nvPr/>
        </p:nvSpPr>
        <p:spPr>
          <a:xfrm>
            <a:off x="557347" y="261258"/>
            <a:ext cx="5347063" cy="5632311"/>
          </a:xfrm>
          <a:prstGeom prst="rect">
            <a:avLst/>
          </a:prstGeom>
          <a:noFill/>
        </p:spPr>
        <p:txBody>
          <a:bodyPr wrap="square" rtlCol="0">
            <a:spAutoFit/>
          </a:bodyPr>
          <a:lstStyle/>
          <a:p>
            <a:r>
              <a:rPr lang="tr-TR" sz="2400" dirty="0" err="1">
                <a:solidFill>
                  <a:srgbClr val="FF0000"/>
                </a:solidFill>
              </a:rPr>
              <a:t>Polivinil</a:t>
            </a:r>
            <a:r>
              <a:rPr lang="tr-TR" sz="2400" dirty="0">
                <a:solidFill>
                  <a:srgbClr val="FF0000"/>
                </a:solidFill>
              </a:rPr>
              <a:t> Klorür (PVC</a:t>
            </a:r>
            <a:r>
              <a:rPr lang="tr-TR" sz="2400" dirty="0" smtClean="0">
                <a:solidFill>
                  <a:srgbClr val="FF0000"/>
                </a:solidFill>
              </a:rPr>
              <a:t>)</a:t>
            </a:r>
          </a:p>
          <a:p>
            <a:r>
              <a:rPr lang="tr-TR" dirty="0" err="1">
                <a:solidFill>
                  <a:schemeClr val="tx1">
                    <a:lumMod val="95000"/>
                    <a:lumOff val="5000"/>
                  </a:schemeClr>
                </a:solidFill>
              </a:rPr>
              <a:t>Polivinil</a:t>
            </a:r>
            <a:r>
              <a:rPr lang="tr-TR" dirty="0">
                <a:solidFill>
                  <a:schemeClr val="tx1">
                    <a:lumMod val="95000"/>
                    <a:lumOff val="5000"/>
                  </a:schemeClr>
                </a:solidFill>
              </a:rPr>
              <a:t> klorür, </a:t>
            </a:r>
            <a:r>
              <a:rPr lang="tr-TR" dirty="0" err="1">
                <a:solidFill>
                  <a:schemeClr val="tx1">
                    <a:lumMod val="95000"/>
                    <a:lumOff val="5000"/>
                  </a:schemeClr>
                </a:solidFill>
              </a:rPr>
              <a:t>vinil</a:t>
            </a:r>
            <a:r>
              <a:rPr lang="tr-TR" dirty="0">
                <a:solidFill>
                  <a:schemeClr val="tx1">
                    <a:lumMod val="95000"/>
                    <a:lumOff val="5000"/>
                  </a:schemeClr>
                </a:solidFill>
              </a:rPr>
              <a:t> </a:t>
            </a:r>
            <a:r>
              <a:rPr lang="tr-TR" dirty="0" smtClean="0">
                <a:solidFill>
                  <a:schemeClr val="tx1">
                    <a:lumMod val="95000"/>
                    <a:lumOff val="5000"/>
                  </a:schemeClr>
                </a:solidFill>
              </a:rPr>
              <a:t>klorür </a:t>
            </a:r>
            <a:r>
              <a:rPr lang="tr-TR" dirty="0" err="1" smtClean="0">
                <a:solidFill>
                  <a:schemeClr val="tx1">
                    <a:lumMod val="95000"/>
                    <a:lumOff val="5000"/>
                  </a:schemeClr>
                </a:solidFill>
              </a:rPr>
              <a:t>monomerinin</a:t>
            </a:r>
            <a:r>
              <a:rPr lang="tr-TR" dirty="0" smtClean="0">
                <a:solidFill>
                  <a:schemeClr val="tx1">
                    <a:lumMod val="95000"/>
                    <a:lumOff val="5000"/>
                  </a:schemeClr>
                </a:solidFill>
              </a:rPr>
              <a:t> </a:t>
            </a:r>
            <a:r>
              <a:rPr lang="tr-TR" dirty="0">
                <a:solidFill>
                  <a:schemeClr val="tx1">
                    <a:lumMod val="95000"/>
                    <a:lumOff val="5000"/>
                  </a:schemeClr>
                </a:solidFill>
              </a:rPr>
              <a:t>polimerleşmesi </a:t>
            </a:r>
            <a:r>
              <a:rPr lang="tr-TR" dirty="0" smtClean="0">
                <a:solidFill>
                  <a:schemeClr val="tx1">
                    <a:lumMod val="95000"/>
                    <a:lumOff val="5000"/>
                  </a:schemeClr>
                </a:solidFill>
              </a:rPr>
              <a:t>ile elde </a:t>
            </a:r>
            <a:r>
              <a:rPr lang="tr-TR" dirty="0">
                <a:solidFill>
                  <a:schemeClr val="tx1">
                    <a:lumMod val="95000"/>
                    <a:lumOff val="5000"/>
                  </a:schemeClr>
                </a:solidFill>
              </a:rPr>
              <a:t>edilir. </a:t>
            </a:r>
            <a:r>
              <a:rPr lang="tr-TR" dirty="0" err="1">
                <a:solidFill>
                  <a:schemeClr val="tx1">
                    <a:lumMod val="95000"/>
                    <a:lumOff val="5000"/>
                  </a:schemeClr>
                </a:solidFill>
              </a:rPr>
              <a:t>Polivinil</a:t>
            </a:r>
            <a:r>
              <a:rPr lang="tr-TR" dirty="0">
                <a:solidFill>
                  <a:schemeClr val="tx1">
                    <a:lumMod val="95000"/>
                    <a:lumOff val="5000"/>
                  </a:schemeClr>
                </a:solidFill>
              </a:rPr>
              <a:t> klorür </a:t>
            </a:r>
            <a:r>
              <a:rPr lang="tr-TR" dirty="0" smtClean="0">
                <a:solidFill>
                  <a:schemeClr val="tx1">
                    <a:lumMod val="95000"/>
                    <a:lumOff val="5000"/>
                  </a:schemeClr>
                </a:solidFill>
              </a:rPr>
              <a:t>elektrik kablolarının </a:t>
            </a:r>
            <a:r>
              <a:rPr lang="tr-TR" dirty="0">
                <a:solidFill>
                  <a:schemeClr val="tx1">
                    <a:lumMod val="95000"/>
                    <a:lumOff val="5000"/>
                  </a:schemeClr>
                </a:solidFill>
              </a:rPr>
              <a:t>yalıtımında, </a:t>
            </a:r>
            <a:r>
              <a:rPr lang="tr-TR" dirty="0" smtClean="0">
                <a:solidFill>
                  <a:schemeClr val="tx1">
                    <a:lumMod val="95000"/>
                    <a:lumOff val="5000"/>
                  </a:schemeClr>
                </a:solidFill>
              </a:rPr>
              <a:t>kapı, pencere</a:t>
            </a:r>
            <a:r>
              <a:rPr lang="tr-TR" dirty="0">
                <a:solidFill>
                  <a:schemeClr val="tx1">
                    <a:lumMod val="95000"/>
                    <a:lumOff val="5000"/>
                  </a:schemeClr>
                </a:solidFill>
              </a:rPr>
              <a:t>, çatı ve yer </a:t>
            </a:r>
            <a:r>
              <a:rPr lang="tr-TR" dirty="0" smtClean="0">
                <a:solidFill>
                  <a:schemeClr val="tx1">
                    <a:lumMod val="95000"/>
                    <a:lumOff val="5000"/>
                  </a:schemeClr>
                </a:solidFill>
              </a:rPr>
              <a:t>kaplaması, su </a:t>
            </a:r>
            <a:r>
              <a:rPr lang="tr-TR" dirty="0">
                <a:solidFill>
                  <a:schemeClr val="tx1">
                    <a:lumMod val="95000"/>
                    <a:lumOff val="5000"/>
                  </a:schemeClr>
                </a:solidFill>
              </a:rPr>
              <a:t>borusu ve tıbbi </a:t>
            </a:r>
            <a:r>
              <a:rPr lang="tr-TR" dirty="0" smtClean="0">
                <a:solidFill>
                  <a:schemeClr val="tx1">
                    <a:lumMod val="95000"/>
                    <a:lumOff val="5000"/>
                  </a:schemeClr>
                </a:solidFill>
              </a:rPr>
              <a:t>malzemelerin yapımında </a:t>
            </a:r>
            <a:r>
              <a:rPr lang="tr-TR" dirty="0">
                <a:solidFill>
                  <a:schemeClr val="tx1">
                    <a:lumMod val="95000"/>
                    <a:lumOff val="5000"/>
                  </a:schemeClr>
                </a:solidFill>
              </a:rPr>
              <a:t>kullanılır</a:t>
            </a:r>
            <a:r>
              <a:rPr lang="tr-TR" dirty="0" smtClean="0">
                <a:solidFill>
                  <a:schemeClr val="tx1">
                    <a:lumMod val="95000"/>
                    <a:lumOff val="5000"/>
                  </a:schemeClr>
                </a:solidFill>
              </a:rPr>
              <a:t>.</a:t>
            </a:r>
          </a:p>
          <a:p>
            <a:r>
              <a:rPr lang="tr-TR" sz="2400" dirty="0">
                <a:solidFill>
                  <a:srgbClr val="FF0000"/>
                </a:solidFill>
              </a:rPr>
              <a:t>Polimerlerin Olumlu ve Olumsuz Özellikleri</a:t>
            </a:r>
            <a:r>
              <a:rPr lang="tr-TR" dirty="0"/>
              <a:t/>
            </a:r>
            <a:br>
              <a:rPr lang="tr-TR" dirty="0"/>
            </a:br>
            <a:r>
              <a:rPr lang="tr-TR" dirty="0"/>
              <a:t>Polimerler yapısal olarak </a:t>
            </a:r>
            <a:r>
              <a:rPr lang="tr-TR" dirty="0" smtClean="0"/>
              <a:t>birbirlerine benzemelerine </a:t>
            </a:r>
            <a:r>
              <a:rPr lang="tr-TR" dirty="0"/>
              <a:t>rağmen </a:t>
            </a:r>
            <a:r>
              <a:rPr lang="tr-TR" dirty="0" smtClean="0"/>
              <a:t>farklı </a:t>
            </a:r>
            <a:r>
              <a:rPr lang="tr-TR" dirty="0" err="1" smtClean="0"/>
              <a:t>monomerlerden</a:t>
            </a:r>
            <a:r>
              <a:rPr lang="tr-TR" dirty="0" smtClean="0"/>
              <a:t> </a:t>
            </a:r>
            <a:r>
              <a:rPr lang="tr-TR" dirty="0"/>
              <a:t>oluştukları ve üretim şartlarındaki farklardan </a:t>
            </a:r>
            <a:r>
              <a:rPr lang="tr-TR" dirty="0" smtClean="0"/>
              <a:t>dolayı fiziksel </a:t>
            </a:r>
            <a:r>
              <a:rPr lang="tr-TR" dirty="0"/>
              <a:t>ve kimyasal özellikler bakımından çok farklılık </a:t>
            </a:r>
            <a:r>
              <a:rPr lang="tr-TR" dirty="0" smtClean="0"/>
              <a:t>gösterirler. Örneğin</a:t>
            </a:r>
            <a:r>
              <a:rPr lang="tr-TR" dirty="0"/>
              <a:t>, metil </a:t>
            </a:r>
            <a:r>
              <a:rPr lang="tr-TR" dirty="0" err="1"/>
              <a:t>metakrilat</a:t>
            </a:r>
            <a:r>
              <a:rPr lang="tr-TR" dirty="0"/>
              <a:t> polimeri optik özelliği çok iyi </a:t>
            </a:r>
            <a:r>
              <a:rPr lang="tr-TR" dirty="0" smtClean="0"/>
              <a:t>olduğu için </a:t>
            </a:r>
            <a:r>
              <a:rPr lang="tr-TR" dirty="0" err="1"/>
              <a:t>kontakt</a:t>
            </a:r>
            <a:r>
              <a:rPr lang="tr-TR" dirty="0"/>
              <a:t> lens yapımında kullanılır. Fakat erime noktası </a:t>
            </a:r>
            <a:r>
              <a:rPr lang="tr-TR" dirty="0" smtClean="0"/>
              <a:t>düşüktür. </a:t>
            </a:r>
            <a:r>
              <a:rPr lang="tr-TR" dirty="0" err="1" smtClean="0"/>
              <a:t>Politetraflor</a:t>
            </a:r>
            <a:r>
              <a:rPr lang="tr-TR" dirty="0" smtClean="0"/>
              <a:t> </a:t>
            </a:r>
            <a:r>
              <a:rPr lang="tr-TR" dirty="0"/>
              <a:t>eten ise, yüksek erime noktasına sahiptir ve </a:t>
            </a:r>
            <a:r>
              <a:rPr lang="tr-TR" dirty="0" err="1" smtClean="0"/>
              <a:t>yapışmazlık</a:t>
            </a:r>
            <a:r>
              <a:rPr lang="tr-TR" dirty="0" smtClean="0"/>
              <a:t> özelliği </a:t>
            </a:r>
            <a:r>
              <a:rPr lang="tr-TR" dirty="0"/>
              <a:t>vardır. Bu özellikleri nedeniyle tencere ve tavaların iç </a:t>
            </a:r>
            <a:r>
              <a:rPr lang="tr-TR" dirty="0" smtClean="0"/>
              <a:t>yüzey kaplamalarında </a:t>
            </a:r>
            <a:r>
              <a:rPr lang="tr-TR" dirty="0"/>
              <a:t>kullanılır.</a:t>
            </a:r>
            <a:endParaRPr lang="tr-TR" dirty="0">
              <a:solidFill>
                <a:schemeClr val="tx1">
                  <a:lumMod val="95000"/>
                  <a:lumOff val="5000"/>
                </a:schemeClr>
              </a:solidFill>
            </a:endParaRPr>
          </a:p>
        </p:txBody>
      </p:sp>
    </p:spTree>
    <p:extLst>
      <p:ext uri="{BB962C8B-B14F-4D97-AF65-F5344CB8AC3E}">
        <p14:creationId xmlns:p14="http://schemas.microsoft.com/office/powerpoint/2010/main" val="1577617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574767" y="513806"/>
            <a:ext cx="5007427" cy="4893647"/>
          </a:xfrm>
          <a:prstGeom prst="rect">
            <a:avLst/>
          </a:prstGeom>
          <a:noFill/>
        </p:spPr>
        <p:txBody>
          <a:bodyPr wrap="square" rtlCol="0">
            <a:spAutoFit/>
          </a:bodyPr>
          <a:lstStyle/>
          <a:p>
            <a:r>
              <a:rPr lang="tr-TR" sz="2400" dirty="0">
                <a:solidFill>
                  <a:srgbClr val="FF0000"/>
                </a:solidFill>
              </a:rPr>
              <a:t>Polimerlerin Olumlu Özellikleri</a:t>
            </a:r>
            <a:r>
              <a:rPr lang="tr-TR" dirty="0"/>
              <a:t/>
            </a:r>
            <a:br>
              <a:rPr lang="tr-TR" dirty="0"/>
            </a:br>
            <a:r>
              <a:rPr lang="tr-TR" dirty="0"/>
              <a:t>• Genellikle esnek, hafif ve dayanıklıdır.</a:t>
            </a:r>
            <a:r>
              <a:rPr lang="tr-TR" dirty="0"/>
              <a:t/>
            </a:r>
            <a:br>
              <a:rPr lang="tr-TR" dirty="0"/>
            </a:br>
            <a:r>
              <a:rPr lang="tr-TR" dirty="0"/>
              <a:t>• Kolay şekillendirilebilir.</a:t>
            </a:r>
            <a:r>
              <a:rPr lang="tr-TR" dirty="0"/>
              <a:t/>
            </a:r>
            <a:br>
              <a:rPr lang="tr-TR" dirty="0"/>
            </a:br>
            <a:r>
              <a:rPr lang="tr-TR" dirty="0"/>
              <a:t>• Çoğu polimer ısı ve elektriği iletmez.</a:t>
            </a:r>
            <a:r>
              <a:rPr lang="tr-TR" dirty="0"/>
              <a:t/>
            </a:r>
            <a:br>
              <a:rPr lang="tr-TR" dirty="0"/>
            </a:br>
            <a:r>
              <a:rPr lang="tr-TR" dirty="0"/>
              <a:t>• Yoğunlukları küçük olduğu için taşınma ve depolanmaları kolaydır.</a:t>
            </a:r>
            <a:r>
              <a:rPr lang="tr-TR" dirty="0"/>
              <a:t/>
            </a:r>
            <a:br>
              <a:rPr lang="tr-TR" dirty="0"/>
            </a:br>
            <a:r>
              <a:rPr lang="tr-TR" dirty="0"/>
              <a:t>• Kimyasallara karşı dirençlidir.</a:t>
            </a:r>
            <a:r>
              <a:rPr lang="tr-TR" dirty="0"/>
              <a:t/>
            </a:r>
            <a:br>
              <a:rPr lang="tr-TR" dirty="0"/>
            </a:br>
            <a:r>
              <a:rPr lang="tr-TR" dirty="0"/>
              <a:t>• Motorlu araçların kaporta ve iç aksamında kullanılan </a:t>
            </a:r>
            <a:r>
              <a:rPr lang="tr-TR" dirty="0" smtClean="0"/>
              <a:t>polimerler hafiflikleri </a:t>
            </a:r>
            <a:r>
              <a:rPr lang="tr-TR" dirty="0"/>
              <a:t>sayesinde araçlarda </a:t>
            </a:r>
            <a:r>
              <a:rPr lang="tr-TR" dirty="0" smtClean="0"/>
              <a:t>yakıt tasarrufu </a:t>
            </a:r>
            <a:r>
              <a:rPr lang="tr-TR" dirty="0"/>
              <a:t>sağlar</a:t>
            </a:r>
            <a:r>
              <a:rPr lang="tr-TR" dirty="0" smtClean="0"/>
              <a:t>.</a:t>
            </a:r>
          </a:p>
          <a:p>
            <a:r>
              <a:rPr lang="tr-TR" dirty="0"/>
              <a:t>• Üretim maliyetleri düşük ve </a:t>
            </a:r>
            <a:r>
              <a:rPr lang="tr-TR" dirty="0" smtClean="0"/>
              <a:t>üretimleri kolaydır</a:t>
            </a:r>
            <a:r>
              <a:rPr lang="tr-TR" dirty="0"/>
              <a:t>. Bazı polimerler geri dönüştürülebilir.</a:t>
            </a:r>
            <a:r>
              <a:rPr lang="tr-TR" dirty="0"/>
              <a:t/>
            </a:r>
            <a:br>
              <a:rPr lang="tr-TR" dirty="0"/>
            </a:br>
            <a:r>
              <a:rPr lang="tr-TR" dirty="0"/>
              <a:t>• Farklı iş kollarının </a:t>
            </a:r>
            <a:r>
              <a:rPr lang="tr-TR" dirty="0" smtClean="0"/>
              <a:t>doğmasını sağlamıştır</a:t>
            </a:r>
            <a:r>
              <a:rPr lang="tr-TR" dirty="0"/>
              <a:t>.</a:t>
            </a:r>
            <a:r>
              <a:rPr lang="tr-TR" dirty="0"/>
              <a:t/>
            </a:r>
            <a:br>
              <a:rPr lang="tr-TR" dirty="0"/>
            </a:br>
            <a:r>
              <a:rPr lang="tr-TR" dirty="0"/>
              <a:t>• Ahşap yerine polimerlerin </a:t>
            </a:r>
            <a:r>
              <a:rPr lang="tr-TR" dirty="0" smtClean="0"/>
              <a:t>kullanılması ormanların </a:t>
            </a:r>
            <a:r>
              <a:rPr lang="tr-TR" dirty="0"/>
              <a:t>korunmasını sağlar.</a:t>
            </a:r>
            <a:r>
              <a:rPr lang="tr-TR" dirty="0"/>
              <a:t/>
            </a:r>
            <a:br>
              <a:rPr lang="tr-TR" dirty="0"/>
            </a:br>
            <a:r>
              <a:rPr lang="tr-TR" dirty="0"/>
              <a:t>• Tıpta ve dişçilikte kullanılan </a:t>
            </a:r>
            <a:r>
              <a:rPr lang="tr-TR" dirty="0" smtClean="0"/>
              <a:t>polimerler teşhis </a:t>
            </a:r>
            <a:r>
              <a:rPr lang="tr-TR" dirty="0"/>
              <a:t>ve tedavide kolaylık sağlar</a:t>
            </a:r>
            <a:r>
              <a:rPr lang="tr-TR" dirty="0" smtClean="0"/>
              <a:t>.</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948" y="975359"/>
            <a:ext cx="3528349" cy="3374571"/>
          </a:xfrm>
          <a:prstGeom prst="rect">
            <a:avLst/>
          </a:prstGeom>
        </p:spPr>
      </p:pic>
    </p:spTree>
    <p:extLst>
      <p:ext uri="{BB962C8B-B14F-4D97-AF65-F5344CB8AC3E}">
        <p14:creationId xmlns:p14="http://schemas.microsoft.com/office/powerpoint/2010/main" val="1262485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677092" y="783771"/>
            <a:ext cx="9834154" cy="5632311"/>
          </a:xfrm>
          <a:prstGeom prst="rect">
            <a:avLst/>
          </a:prstGeom>
          <a:noFill/>
        </p:spPr>
        <p:txBody>
          <a:bodyPr wrap="square" rtlCol="0">
            <a:spAutoFit/>
          </a:bodyPr>
          <a:lstStyle/>
          <a:p>
            <a:r>
              <a:rPr lang="tr-TR" sz="2400" dirty="0">
                <a:solidFill>
                  <a:srgbClr val="FF0000"/>
                </a:solidFill>
              </a:rPr>
              <a:t>Polimerlerin Olumsuz Özellikleri</a:t>
            </a:r>
            <a:r>
              <a:rPr lang="tr-TR" sz="2400" dirty="0"/>
              <a:t/>
            </a:r>
            <a:br>
              <a:rPr lang="tr-TR" sz="2400" dirty="0"/>
            </a:br>
            <a:r>
              <a:rPr lang="tr-TR" dirty="0"/>
              <a:t>• Güneş ışığı ve ısı ile </a:t>
            </a:r>
            <a:r>
              <a:rPr lang="tr-TR" dirty="0" err="1"/>
              <a:t>bozundukları</a:t>
            </a:r>
            <a:r>
              <a:rPr lang="tr-TR" dirty="0"/>
              <a:t> için</a:t>
            </a:r>
            <a:r>
              <a:rPr lang="tr-TR" dirty="0"/>
              <a:t/>
            </a:r>
            <a:br>
              <a:rPr lang="tr-TR" dirty="0"/>
            </a:br>
            <a:r>
              <a:rPr lang="tr-TR" dirty="0"/>
              <a:t>gıdaların saklanmasında uygun değildir.</a:t>
            </a:r>
            <a:r>
              <a:rPr lang="tr-TR" dirty="0"/>
              <a:t/>
            </a:r>
            <a:br>
              <a:rPr lang="tr-TR" dirty="0"/>
            </a:br>
            <a:r>
              <a:rPr lang="tr-TR" dirty="0"/>
              <a:t>• Polimer üretiminde kullanılan petrol ve</a:t>
            </a:r>
            <a:r>
              <a:rPr lang="tr-TR" dirty="0"/>
              <a:t/>
            </a:r>
            <a:br>
              <a:rPr lang="tr-TR" dirty="0"/>
            </a:br>
            <a:r>
              <a:rPr lang="tr-TR" dirty="0"/>
              <a:t>fosil yakıtlar yenilenemez kaynaklardır.</a:t>
            </a:r>
            <a:r>
              <a:rPr lang="tr-TR" dirty="0"/>
              <a:t/>
            </a:r>
            <a:br>
              <a:rPr lang="tr-TR" dirty="0"/>
            </a:br>
            <a:r>
              <a:rPr lang="tr-TR" dirty="0"/>
              <a:t>• Geri dönüşümleri için polimerleri</a:t>
            </a:r>
            <a:r>
              <a:rPr lang="tr-TR" dirty="0"/>
              <a:t/>
            </a:r>
            <a:br>
              <a:rPr lang="tr-TR" dirty="0"/>
            </a:br>
            <a:r>
              <a:rPr lang="tr-TR" dirty="0"/>
              <a:t>sınıflandırmak ek maliyet gerektirir.</a:t>
            </a:r>
            <a:r>
              <a:rPr lang="tr-TR" dirty="0"/>
              <a:t/>
            </a:r>
            <a:br>
              <a:rPr lang="tr-TR" dirty="0"/>
            </a:br>
            <a:r>
              <a:rPr lang="tr-TR" dirty="0"/>
              <a:t>• Doğada biyolojik olarak</a:t>
            </a:r>
            <a:r>
              <a:rPr lang="tr-TR" dirty="0"/>
              <a:t/>
            </a:r>
            <a:br>
              <a:rPr lang="tr-TR" dirty="0"/>
            </a:br>
            <a:r>
              <a:rPr lang="tr-TR" dirty="0" err="1"/>
              <a:t>bozunmadıklarından</a:t>
            </a:r>
            <a:r>
              <a:rPr lang="tr-TR" dirty="0"/>
              <a:t> çevreyi kirletirler. </a:t>
            </a:r>
            <a:endParaRPr lang="tr-TR" dirty="0" smtClean="0"/>
          </a:p>
          <a:p>
            <a:r>
              <a:rPr lang="tr-TR" sz="2400" dirty="0" smtClean="0">
                <a:solidFill>
                  <a:srgbClr val="FF0000"/>
                </a:solidFill>
              </a:rPr>
              <a:t>Polimer </a:t>
            </a:r>
            <a:r>
              <a:rPr lang="tr-TR" sz="2400" dirty="0">
                <a:solidFill>
                  <a:srgbClr val="FF0000"/>
                </a:solidFill>
              </a:rPr>
              <a:t>Malzeme Bulunduran Oyuncak ve Tekstil</a:t>
            </a:r>
            <a:r>
              <a:rPr lang="tr-TR" sz="2400" dirty="0">
                <a:solidFill>
                  <a:srgbClr val="FF0000"/>
                </a:solidFill>
              </a:rPr>
              <a:t/>
            </a:r>
            <a:br>
              <a:rPr lang="tr-TR" sz="2400" dirty="0">
                <a:solidFill>
                  <a:srgbClr val="FF0000"/>
                </a:solidFill>
              </a:rPr>
            </a:br>
            <a:r>
              <a:rPr lang="tr-TR" sz="2400" dirty="0">
                <a:solidFill>
                  <a:srgbClr val="FF0000"/>
                </a:solidFill>
              </a:rPr>
              <a:t>Ürünlerinin Zararları</a:t>
            </a:r>
            <a:r>
              <a:rPr lang="tr-TR" dirty="0"/>
              <a:t/>
            </a:r>
            <a:br>
              <a:rPr lang="tr-TR" dirty="0"/>
            </a:br>
            <a:r>
              <a:rPr lang="tr-TR" dirty="0"/>
              <a:t>Polimerler ucuz, temizliği kolay, dayanıklı ve</a:t>
            </a:r>
            <a:r>
              <a:rPr lang="tr-TR" dirty="0"/>
              <a:t/>
            </a:r>
            <a:br>
              <a:rPr lang="tr-TR" dirty="0"/>
            </a:br>
            <a:r>
              <a:rPr lang="tr-TR" dirty="0"/>
              <a:t>şekillendirilebilir oldukları için oyuncak ve tekstil</a:t>
            </a:r>
            <a:r>
              <a:rPr lang="tr-TR" dirty="0"/>
              <a:t/>
            </a:r>
            <a:br>
              <a:rPr lang="tr-TR" dirty="0"/>
            </a:br>
            <a:r>
              <a:rPr lang="tr-TR" dirty="0"/>
              <a:t>ürünlerinde ham madde olarak kullanılır.</a:t>
            </a:r>
            <a:r>
              <a:rPr lang="tr-TR" dirty="0"/>
              <a:t/>
            </a:r>
            <a:br>
              <a:rPr lang="tr-TR" dirty="0"/>
            </a:br>
            <a:r>
              <a:rPr lang="tr-TR" dirty="0"/>
              <a:t>Polimerler zamanla farklı </a:t>
            </a:r>
            <a:r>
              <a:rPr lang="tr-TR" dirty="0" err="1"/>
              <a:t>toksik</a:t>
            </a:r>
            <a:r>
              <a:rPr lang="tr-TR" dirty="0"/>
              <a:t> özellikte kimyasallara</a:t>
            </a:r>
            <a:r>
              <a:rPr lang="tr-TR" dirty="0"/>
              <a:t/>
            </a:r>
            <a:br>
              <a:rPr lang="tr-TR" dirty="0"/>
            </a:br>
            <a:r>
              <a:rPr lang="tr-TR" dirty="0"/>
              <a:t>dönüşür. Bu kimyasalların birçoğu endokrin sistemini</a:t>
            </a:r>
            <a:r>
              <a:rPr lang="tr-TR" dirty="0"/>
              <a:t/>
            </a:r>
            <a:br>
              <a:rPr lang="tr-TR" dirty="0"/>
            </a:br>
            <a:r>
              <a:rPr lang="tr-TR" dirty="0"/>
              <a:t>bozarak tümör oluşumuna neden olur. Ayrıca doğum</a:t>
            </a:r>
            <a:r>
              <a:rPr lang="tr-TR" dirty="0"/>
              <a:t/>
            </a:r>
            <a:br>
              <a:rPr lang="tr-TR" dirty="0"/>
            </a:br>
            <a:r>
              <a:rPr lang="tr-TR" dirty="0"/>
              <a:t>kusurları ve gelişim bozukluklarına yol açabilir</a:t>
            </a:r>
            <a:r>
              <a:rPr lang="tr-TR" dirty="0" smtClean="0"/>
              <a:t>.</a:t>
            </a:r>
          </a:p>
          <a:p>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2458" y="927071"/>
            <a:ext cx="2493372" cy="2377560"/>
          </a:xfrm>
          <a:prstGeom prst="rect">
            <a:avLst/>
          </a:prstGeom>
        </p:spPr>
      </p:pic>
    </p:spTree>
    <p:extLst>
      <p:ext uri="{BB962C8B-B14F-4D97-AF65-F5344CB8AC3E}">
        <p14:creationId xmlns:p14="http://schemas.microsoft.com/office/powerpoint/2010/main" val="2587569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661851" y="461554"/>
            <a:ext cx="5991498" cy="5539978"/>
          </a:xfrm>
          <a:prstGeom prst="rect">
            <a:avLst/>
          </a:prstGeom>
          <a:noFill/>
        </p:spPr>
        <p:txBody>
          <a:bodyPr wrap="square" rtlCol="0">
            <a:spAutoFit/>
          </a:bodyPr>
          <a:lstStyle/>
          <a:p>
            <a:r>
              <a:rPr lang="tr-TR" sz="2400" dirty="0">
                <a:solidFill>
                  <a:srgbClr val="FF0000"/>
                </a:solidFill>
              </a:rPr>
              <a:t>Kozmetik Malzemelerinin İçerdiği Zararlı Kimyasallar</a:t>
            </a:r>
            <a:r>
              <a:rPr lang="tr-TR" dirty="0"/>
              <a:t/>
            </a:r>
            <a:br>
              <a:rPr lang="tr-TR" dirty="0"/>
            </a:br>
            <a:r>
              <a:rPr lang="tr-TR" dirty="0"/>
              <a:t>Kozmetik, insan vücudunun </a:t>
            </a:r>
            <a:r>
              <a:rPr lang="tr-TR" dirty="0" smtClean="0"/>
              <a:t>bakımı, temizlenmesi </a:t>
            </a:r>
            <a:r>
              <a:rPr lang="tr-TR" dirty="0"/>
              <a:t>ve güzel görünmesini </a:t>
            </a:r>
            <a:r>
              <a:rPr lang="tr-TR" dirty="0" smtClean="0"/>
              <a:t>sağlayan ürünlerdir</a:t>
            </a:r>
            <a:r>
              <a:rPr lang="tr-TR" dirty="0"/>
              <a:t>. Her gün şampuan, saç kremi,</a:t>
            </a:r>
            <a:r>
              <a:rPr lang="tr-TR" dirty="0"/>
              <a:t/>
            </a:r>
            <a:br>
              <a:rPr lang="tr-TR" dirty="0"/>
            </a:br>
            <a:r>
              <a:rPr lang="tr-TR" dirty="0"/>
              <a:t>deodorant, nemlendirici gibi kullanılan pek </a:t>
            </a:r>
            <a:r>
              <a:rPr lang="tr-TR" dirty="0" err="1" smtClean="0"/>
              <a:t>çokkozmetik</a:t>
            </a:r>
            <a:r>
              <a:rPr lang="tr-TR" dirty="0" smtClean="0"/>
              <a:t> </a:t>
            </a:r>
            <a:r>
              <a:rPr lang="tr-TR" dirty="0"/>
              <a:t>ürün ile insan en az 200 </a:t>
            </a:r>
            <a:r>
              <a:rPr lang="tr-TR" dirty="0" smtClean="0"/>
              <a:t>farklı kimyasala </a:t>
            </a:r>
            <a:r>
              <a:rPr lang="tr-TR" dirty="0"/>
              <a:t>maruz kalır</a:t>
            </a:r>
            <a:r>
              <a:rPr lang="tr-TR" dirty="0" smtClean="0"/>
              <a:t>.</a:t>
            </a:r>
            <a:r>
              <a:rPr lang="tr-TR" dirty="0"/>
              <a:t> Kozmetiklerde kullanılan koruyucu ve kokuların bazıları </a:t>
            </a:r>
            <a:r>
              <a:rPr lang="tr-TR" dirty="0" err="1"/>
              <a:t>toksik</a:t>
            </a:r>
            <a:r>
              <a:rPr lang="tr-TR" dirty="0"/>
              <a:t> </a:t>
            </a:r>
            <a:r>
              <a:rPr lang="tr-TR" dirty="0" smtClean="0"/>
              <a:t>ve kanserojendir. Ürünlerin </a:t>
            </a:r>
            <a:r>
              <a:rPr lang="tr-TR" dirty="0"/>
              <a:t>kalıcılığını ve parlaklığını artırmak </a:t>
            </a:r>
            <a:r>
              <a:rPr lang="tr-TR" dirty="0" smtClean="0"/>
              <a:t>için bakır</a:t>
            </a:r>
            <a:r>
              <a:rPr lang="tr-TR" dirty="0"/>
              <a:t>, kadmiyum, arsenik, kurşun, antimon gibi ağır metaller </a:t>
            </a:r>
            <a:r>
              <a:rPr lang="tr-TR" dirty="0" smtClean="0"/>
              <a:t>kullanılır. Vücuda </a:t>
            </a:r>
            <a:r>
              <a:rPr lang="tr-TR" dirty="0"/>
              <a:t>alınan ağır metaller zamanla organlarda birikerek zararlı </a:t>
            </a:r>
            <a:r>
              <a:rPr lang="tr-TR" dirty="0" smtClean="0"/>
              <a:t>olur, kansere </a:t>
            </a:r>
            <a:r>
              <a:rPr lang="tr-TR" dirty="0"/>
              <a:t>neden olabilir</a:t>
            </a:r>
            <a:r>
              <a:rPr lang="tr-TR" dirty="0" smtClean="0"/>
              <a:t>.</a:t>
            </a:r>
            <a:r>
              <a:rPr lang="tr-TR" dirty="0"/>
              <a:t> Deodorant, tırnak cilası, kokulu dudak </a:t>
            </a:r>
            <a:r>
              <a:rPr lang="tr-TR" dirty="0" smtClean="0"/>
              <a:t>parlatıcısı gibi kozmetik ürünlerinde </a:t>
            </a:r>
            <a:r>
              <a:rPr lang="tr-TR" dirty="0"/>
              <a:t>renkleri ve kokuları daha iyi tutabilmek için </a:t>
            </a:r>
            <a:r>
              <a:rPr lang="tr-TR" dirty="0" err="1" smtClean="0"/>
              <a:t>ftalatlar</a:t>
            </a:r>
            <a:r>
              <a:rPr lang="tr-TR" dirty="0" smtClean="0"/>
              <a:t> kullanılır. </a:t>
            </a:r>
            <a:r>
              <a:rPr lang="tr-TR" dirty="0" err="1" smtClean="0"/>
              <a:t>Ftalatlar</a:t>
            </a:r>
            <a:r>
              <a:rPr lang="tr-TR" dirty="0" smtClean="0"/>
              <a:t> </a:t>
            </a:r>
            <a:r>
              <a:rPr lang="tr-TR" dirty="0"/>
              <a:t>hormon üretiminden sorumlu olan endokrin </a:t>
            </a:r>
            <a:r>
              <a:rPr lang="tr-TR" dirty="0" smtClean="0"/>
              <a:t>sisteme zararlı </a:t>
            </a:r>
            <a:r>
              <a:rPr lang="tr-TR" dirty="0"/>
              <a:t>olabilecek kimyasallardır. Ayrıca gelişim bozukluklarına, </a:t>
            </a:r>
            <a:r>
              <a:rPr lang="tr-TR" dirty="0" smtClean="0"/>
              <a:t>üreme sisteminde </a:t>
            </a:r>
            <a:r>
              <a:rPr lang="tr-TR" dirty="0"/>
              <a:t>ve nöronlarda hasarlara neden olabilir.</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349" y="1550126"/>
            <a:ext cx="2997943" cy="3196045"/>
          </a:xfrm>
          <a:prstGeom prst="rect">
            <a:avLst/>
          </a:prstGeom>
        </p:spPr>
      </p:pic>
    </p:spTree>
    <p:extLst>
      <p:ext uri="{BB962C8B-B14F-4D97-AF65-F5344CB8AC3E}">
        <p14:creationId xmlns:p14="http://schemas.microsoft.com/office/powerpoint/2010/main" val="37641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p:cNvSpPr txBox="1"/>
          <p:nvPr/>
        </p:nvSpPr>
        <p:spPr>
          <a:xfrm>
            <a:off x="418012" y="600890"/>
            <a:ext cx="4737463" cy="5262979"/>
          </a:xfrm>
          <a:prstGeom prst="rect">
            <a:avLst/>
          </a:prstGeom>
          <a:noFill/>
        </p:spPr>
        <p:txBody>
          <a:bodyPr wrap="square" rtlCol="0">
            <a:spAutoFit/>
          </a:bodyPr>
          <a:lstStyle/>
          <a:p>
            <a:r>
              <a:rPr lang="tr-TR" sz="2400" dirty="0">
                <a:solidFill>
                  <a:srgbClr val="FF0000"/>
                </a:solidFill>
              </a:rPr>
              <a:t>Temizlik Maddelerinin Özellikleri</a:t>
            </a:r>
            <a:r>
              <a:rPr lang="tr-TR" sz="2400" dirty="0">
                <a:solidFill>
                  <a:srgbClr val="FF0000"/>
                </a:solidFill>
              </a:rPr>
              <a:t/>
            </a:r>
            <a:br>
              <a:rPr lang="tr-TR" sz="2400" dirty="0">
                <a:solidFill>
                  <a:srgbClr val="FF0000"/>
                </a:solidFill>
              </a:rPr>
            </a:br>
            <a:endParaRPr lang="tr-TR" sz="2400" dirty="0" smtClean="0">
              <a:solidFill>
                <a:srgbClr val="FF0000"/>
              </a:solidFill>
            </a:endParaRPr>
          </a:p>
          <a:p>
            <a:r>
              <a:rPr lang="tr-TR" dirty="0" smtClean="0"/>
              <a:t>İnsanoğlu </a:t>
            </a:r>
            <a:r>
              <a:rPr lang="tr-TR" dirty="0"/>
              <a:t>var </a:t>
            </a:r>
            <a:r>
              <a:rPr lang="tr-TR" dirty="0" smtClean="0"/>
              <a:t>olduğu günden </a:t>
            </a:r>
            <a:r>
              <a:rPr lang="tr-TR" dirty="0"/>
              <a:t>beri </a:t>
            </a:r>
            <a:r>
              <a:rPr lang="tr-TR" dirty="0" smtClean="0"/>
              <a:t>kişisel bakımına </a:t>
            </a:r>
            <a:r>
              <a:rPr lang="tr-TR" dirty="0"/>
              <a:t>önem </a:t>
            </a:r>
            <a:r>
              <a:rPr lang="tr-TR" dirty="0" smtClean="0"/>
              <a:t>vermiş, suyla kirlerinden arınmaya çalışmış ve tesadüf </a:t>
            </a:r>
            <a:r>
              <a:rPr lang="tr-TR" dirty="0"/>
              <a:t>eseri </a:t>
            </a:r>
            <a:r>
              <a:rPr lang="tr-TR" dirty="0" smtClean="0"/>
              <a:t>keşfettiği malzemeleri temizlikte kullanmaya </a:t>
            </a:r>
            <a:r>
              <a:rPr lang="tr-TR" dirty="0"/>
              <a:t>başlamıştır</a:t>
            </a:r>
            <a:r>
              <a:rPr lang="tr-TR" dirty="0" smtClean="0"/>
              <a:t>.</a:t>
            </a:r>
            <a:r>
              <a:rPr lang="tr-TR" dirty="0"/>
              <a:t> </a:t>
            </a:r>
            <a:r>
              <a:rPr lang="tr-TR" dirty="0" smtClean="0"/>
              <a:t> Eski </a:t>
            </a:r>
            <a:r>
              <a:rPr lang="tr-TR" dirty="0"/>
              <a:t>çağlarda insanlar </a:t>
            </a:r>
            <a:r>
              <a:rPr lang="tr-TR" dirty="0" smtClean="0"/>
              <a:t>hayvansal ve </a:t>
            </a:r>
            <a:r>
              <a:rPr lang="tr-TR" dirty="0"/>
              <a:t>bitkisel yağları </a:t>
            </a:r>
            <a:r>
              <a:rPr lang="tr-TR" dirty="0" smtClean="0"/>
              <a:t>külle birleştirerek </a:t>
            </a:r>
            <a:r>
              <a:rPr lang="tr-TR" dirty="0"/>
              <a:t>sabun </a:t>
            </a:r>
            <a:r>
              <a:rPr lang="tr-TR" dirty="0" smtClean="0"/>
              <a:t>oluşturdular. Eski </a:t>
            </a:r>
            <a:r>
              <a:rPr lang="tr-TR" dirty="0"/>
              <a:t>bir Roma efsanesine </a:t>
            </a:r>
            <a:r>
              <a:rPr lang="tr-TR" dirty="0" smtClean="0"/>
              <a:t>göre insanlar </a:t>
            </a:r>
            <a:r>
              <a:rPr lang="tr-TR" dirty="0"/>
              <a:t>yaktıkları ateşlerin </a:t>
            </a:r>
            <a:r>
              <a:rPr lang="tr-TR" dirty="0" smtClean="0"/>
              <a:t>külleri ile </a:t>
            </a:r>
            <a:r>
              <a:rPr lang="tr-TR" dirty="0"/>
              <a:t>kestikleri hayvanların yağları </a:t>
            </a:r>
            <a:r>
              <a:rPr lang="tr-TR" dirty="0" smtClean="0"/>
              <a:t>bir araya </a:t>
            </a:r>
            <a:r>
              <a:rPr lang="tr-TR" dirty="0"/>
              <a:t>geldiğinde temizleme </a:t>
            </a:r>
            <a:r>
              <a:rPr lang="tr-TR" dirty="0" smtClean="0"/>
              <a:t>özelliği yüksek </a:t>
            </a:r>
            <a:r>
              <a:rPr lang="tr-TR" dirty="0"/>
              <a:t>olan bir maddenin </a:t>
            </a:r>
            <a:r>
              <a:rPr lang="tr-TR" dirty="0" smtClean="0"/>
              <a:t>ortaya çıktığını </a:t>
            </a:r>
            <a:r>
              <a:rPr lang="tr-TR" dirty="0"/>
              <a:t>fark etmiş ve </a:t>
            </a:r>
            <a:r>
              <a:rPr lang="tr-TR" dirty="0" smtClean="0"/>
              <a:t>sabunu keşfetmişlerdir.</a:t>
            </a:r>
            <a:r>
              <a:rPr lang="tr-TR" dirty="0"/>
              <a:t> Sabunu tıraş, banyo ve </a:t>
            </a:r>
            <a:r>
              <a:rPr lang="tr-TR" dirty="0" smtClean="0"/>
              <a:t>el yıkama </a:t>
            </a:r>
            <a:r>
              <a:rPr lang="tr-TR" dirty="0"/>
              <a:t>gibi farklı amaçlar </a:t>
            </a:r>
            <a:r>
              <a:rPr lang="tr-TR" dirty="0" smtClean="0"/>
              <a:t>için kullanırız</a:t>
            </a:r>
            <a:r>
              <a:rPr lang="tr-TR" dirty="0"/>
              <a:t>. Günümüzde </a:t>
            </a:r>
            <a:r>
              <a:rPr lang="tr-TR" dirty="0" smtClean="0"/>
              <a:t>kullanılan en </a:t>
            </a:r>
            <a:r>
              <a:rPr lang="tr-TR" dirty="0"/>
              <a:t>yaygın temizlik </a:t>
            </a:r>
            <a:r>
              <a:rPr lang="tr-TR" dirty="0" smtClean="0"/>
              <a:t>malzemeleri sabun </a:t>
            </a:r>
            <a:r>
              <a:rPr lang="tr-TR" dirty="0"/>
              <a:t>ve deterjandır.</a:t>
            </a:r>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388" y="1502665"/>
            <a:ext cx="3509962" cy="2988507"/>
          </a:xfrm>
          <a:prstGeom prst="rect">
            <a:avLst/>
          </a:prstGeom>
        </p:spPr>
      </p:pic>
    </p:spTree>
    <p:extLst>
      <p:ext uri="{BB962C8B-B14F-4D97-AF65-F5344CB8AC3E}">
        <p14:creationId xmlns:p14="http://schemas.microsoft.com/office/powerpoint/2010/main" val="552398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09897" y="670560"/>
            <a:ext cx="7541623" cy="5201424"/>
          </a:xfrm>
          <a:prstGeom prst="rect">
            <a:avLst/>
          </a:prstGeom>
          <a:noFill/>
        </p:spPr>
        <p:txBody>
          <a:bodyPr wrap="square" rtlCol="0">
            <a:spAutoFit/>
          </a:bodyPr>
          <a:lstStyle/>
          <a:p>
            <a:r>
              <a:rPr lang="tr-TR" sz="2400" dirty="0">
                <a:solidFill>
                  <a:srgbClr val="FF0000"/>
                </a:solidFill>
              </a:rPr>
              <a:t>Parfüm, Saç Boyası, Kalıcı Dövme Boyası ve Jölede</a:t>
            </a:r>
            <a:r>
              <a:rPr lang="tr-TR" sz="2400" dirty="0">
                <a:solidFill>
                  <a:srgbClr val="FF0000"/>
                </a:solidFill>
              </a:rPr>
              <a:t/>
            </a:r>
            <a:br>
              <a:rPr lang="tr-TR" sz="2400" dirty="0">
                <a:solidFill>
                  <a:srgbClr val="FF0000"/>
                </a:solidFill>
              </a:rPr>
            </a:br>
            <a:r>
              <a:rPr lang="tr-TR" sz="2400" dirty="0">
                <a:solidFill>
                  <a:srgbClr val="FF0000"/>
                </a:solidFill>
              </a:rPr>
              <a:t>Bulunan Kimyasallar</a:t>
            </a:r>
            <a:r>
              <a:rPr lang="tr-TR" dirty="0"/>
              <a:t/>
            </a:r>
            <a:br>
              <a:rPr lang="tr-TR" dirty="0"/>
            </a:br>
            <a:r>
              <a:rPr lang="tr-TR" sz="2200" dirty="0">
                <a:solidFill>
                  <a:srgbClr val="FF0000"/>
                </a:solidFill>
              </a:rPr>
              <a:t>Parfüm</a:t>
            </a:r>
            <a:r>
              <a:rPr lang="tr-TR" dirty="0"/>
              <a:t/>
            </a:r>
            <a:br>
              <a:rPr lang="tr-TR" dirty="0"/>
            </a:br>
            <a:r>
              <a:rPr lang="tr-TR" dirty="0"/>
              <a:t>Parfümlerde </a:t>
            </a:r>
            <a:r>
              <a:rPr lang="tr-TR" dirty="0" smtClean="0"/>
              <a:t>genellikle </a:t>
            </a:r>
            <a:r>
              <a:rPr lang="tr-TR" dirty="0" err="1" smtClean="0"/>
              <a:t>benzaldehit</a:t>
            </a:r>
            <a:r>
              <a:rPr lang="tr-TR" dirty="0"/>
              <a:t>, </a:t>
            </a:r>
            <a:r>
              <a:rPr lang="tr-TR" dirty="0" err="1"/>
              <a:t>benzil</a:t>
            </a:r>
            <a:r>
              <a:rPr lang="tr-TR" dirty="0"/>
              <a:t> </a:t>
            </a:r>
            <a:r>
              <a:rPr lang="tr-TR" dirty="0" smtClean="0"/>
              <a:t>alkol, etanol </a:t>
            </a:r>
            <a:r>
              <a:rPr lang="tr-TR" dirty="0"/>
              <a:t>gibi </a:t>
            </a:r>
            <a:r>
              <a:rPr lang="tr-TR" dirty="0" smtClean="0"/>
              <a:t>kimyasallar kullanılır</a:t>
            </a:r>
            <a:r>
              <a:rPr lang="tr-TR" dirty="0"/>
              <a:t>. Birçok </a:t>
            </a:r>
            <a:r>
              <a:rPr lang="tr-TR" dirty="0" smtClean="0"/>
              <a:t>olumsuz etkileri </a:t>
            </a:r>
            <a:r>
              <a:rPr lang="tr-TR" dirty="0"/>
              <a:t>vardır</a:t>
            </a:r>
            <a:r>
              <a:rPr lang="tr-TR" dirty="0" smtClean="0"/>
              <a:t>.</a:t>
            </a:r>
            <a:r>
              <a:rPr lang="tr-TR" dirty="0"/>
              <a:t> </a:t>
            </a:r>
            <a:endParaRPr lang="tr-TR" dirty="0" smtClean="0"/>
          </a:p>
          <a:p>
            <a:r>
              <a:rPr lang="tr-TR" sz="2200" dirty="0" smtClean="0">
                <a:solidFill>
                  <a:srgbClr val="FF0000"/>
                </a:solidFill>
              </a:rPr>
              <a:t>Kalıcı </a:t>
            </a:r>
            <a:r>
              <a:rPr lang="tr-TR" sz="2200" dirty="0">
                <a:solidFill>
                  <a:srgbClr val="FF0000"/>
                </a:solidFill>
              </a:rPr>
              <a:t>Dövme </a:t>
            </a:r>
            <a:r>
              <a:rPr lang="tr-TR" sz="2200" dirty="0" smtClean="0">
                <a:solidFill>
                  <a:srgbClr val="FF0000"/>
                </a:solidFill>
              </a:rPr>
              <a:t>Boyası</a:t>
            </a:r>
            <a:r>
              <a:rPr lang="tr-TR" dirty="0"/>
              <a:t/>
            </a:r>
            <a:br>
              <a:rPr lang="tr-TR" dirty="0"/>
            </a:br>
            <a:r>
              <a:rPr lang="tr-TR" dirty="0"/>
              <a:t>Kalıcı dövme boyasında bulunan </a:t>
            </a:r>
            <a:r>
              <a:rPr lang="tr-TR" dirty="0" smtClean="0"/>
              <a:t>zararlı kimyasallar </a:t>
            </a:r>
            <a:r>
              <a:rPr lang="tr-TR" dirty="0"/>
              <a:t>ve metal bazlı </a:t>
            </a:r>
            <a:r>
              <a:rPr lang="tr-TR" dirty="0" smtClean="0"/>
              <a:t>pigmentler alerjik </a:t>
            </a:r>
            <a:r>
              <a:rPr lang="tr-TR" dirty="0"/>
              <a:t>reaksiyonlara neden olabilir </a:t>
            </a:r>
            <a:r>
              <a:rPr lang="tr-TR" dirty="0" smtClean="0"/>
              <a:t>ve kanserojendir.</a:t>
            </a:r>
          </a:p>
          <a:p>
            <a:r>
              <a:rPr lang="tr-TR" sz="2000" dirty="0">
                <a:solidFill>
                  <a:srgbClr val="FF0000"/>
                </a:solidFill>
              </a:rPr>
              <a:t>Saç Boyası</a:t>
            </a:r>
            <a:r>
              <a:rPr lang="tr-TR" dirty="0"/>
              <a:t/>
            </a:r>
            <a:br>
              <a:rPr lang="tr-TR" dirty="0"/>
            </a:br>
            <a:r>
              <a:rPr lang="tr-TR" dirty="0"/>
              <a:t>Saç boyalarında genellikle </a:t>
            </a:r>
            <a:r>
              <a:rPr lang="tr-TR" dirty="0" smtClean="0"/>
              <a:t>hidrojen peroksit</a:t>
            </a:r>
            <a:r>
              <a:rPr lang="tr-TR" dirty="0"/>
              <a:t>, amonyak, PPD, </a:t>
            </a:r>
            <a:r>
              <a:rPr lang="tr-TR" dirty="0" smtClean="0"/>
              <a:t>DMDM </a:t>
            </a:r>
            <a:r>
              <a:rPr lang="tr-TR" dirty="0" err="1" smtClean="0"/>
              <a:t>hidantoin</a:t>
            </a:r>
            <a:r>
              <a:rPr lang="tr-TR" dirty="0"/>
              <a:t>, </a:t>
            </a:r>
            <a:r>
              <a:rPr lang="tr-TR" dirty="0" err="1"/>
              <a:t>parabenler</a:t>
            </a:r>
            <a:r>
              <a:rPr lang="tr-TR" dirty="0"/>
              <a:t>, kurşun </a:t>
            </a:r>
            <a:r>
              <a:rPr lang="tr-TR" dirty="0" smtClean="0"/>
              <a:t>asetat, </a:t>
            </a:r>
            <a:r>
              <a:rPr lang="tr-TR" dirty="0" err="1" smtClean="0"/>
              <a:t>resorsinol</a:t>
            </a:r>
            <a:r>
              <a:rPr lang="tr-TR" dirty="0" smtClean="0"/>
              <a:t> </a:t>
            </a:r>
            <a:r>
              <a:rPr lang="tr-TR" dirty="0"/>
              <a:t>gibi yan etkileri olan</a:t>
            </a:r>
            <a:r>
              <a:rPr lang="tr-TR" dirty="0"/>
              <a:t/>
            </a:r>
            <a:br>
              <a:rPr lang="tr-TR" dirty="0"/>
            </a:br>
            <a:r>
              <a:rPr lang="tr-TR" dirty="0"/>
              <a:t>kimyasallar kullanılır. Saçı boyamak </a:t>
            </a:r>
            <a:r>
              <a:rPr lang="tr-TR" dirty="0" smtClean="0"/>
              <a:t>için kına </a:t>
            </a:r>
            <a:r>
              <a:rPr lang="tr-TR" dirty="0"/>
              <a:t>gibi doğal bir ürün tercih edilebilir</a:t>
            </a:r>
            <a:r>
              <a:rPr lang="tr-TR" dirty="0" smtClean="0"/>
              <a:t>.</a:t>
            </a:r>
          </a:p>
          <a:p>
            <a:r>
              <a:rPr lang="tr-TR" sz="2200" dirty="0">
                <a:solidFill>
                  <a:srgbClr val="FF0000"/>
                </a:solidFill>
              </a:rPr>
              <a:t>Saç Jölesi</a:t>
            </a:r>
            <a:r>
              <a:rPr lang="tr-TR" dirty="0"/>
              <a:t/>
            </a:r>
            <a:br>
              <a:rPr lang="tr-TR" dirty="0"/>
            </a:br>
            <a:r>
              <a:rPr lang="tr-TR" dirty="0"/>
              <a:t>Jöle, saça fazla sürüldüğünde; saçta </a:t>
            </a:r>
            <a:r>
              <a:rPr lang="tr-TR" dirty="0" smtClean="0"/>
              <a:t>beyaz, </a:t>
            </a:r>
            <a:r>
              <a:rPr lang="tr-TR" dirty="0" err="1" smtClean="0"/>
              <a:t>kepeğimsi</a:t>
            </a:r>
            <a:r>
              <a:rPr lang="tr-TR" dirty="0" smtClean="0"/>
              <a:t> </a:t>
            </a:r>
            <a:r>
              <a:rPr lang="tr-TR" dirty="0"/>
              <a:t>tortular bırakır ve saç dökülmelerine </a:t>
            </a:r>
            <a:r>
              <a:rPr lang="tr-TR" dirty="0" smtClean="0"/>
              <a:t>neden olabilir. İçinde </a:t>
            </a:r>
            <a:r>
              <a:rPr lang="tr-TR" dirty="0"/>
              <a:t>bulunan boyar madde, </a:t>
            </a:r>
            <a:r>
              <a:rPr lang="tr-TR" dirty="0" smtClean="0"/>
              <a:t>formaldehit, polysorbat-80 </a:t>
            </a:r>
            <a:r>
              <a:rPr lang="tr-TR" dirty="0"/>
              <a:t>gibi bazı maddeler kanserojen olabilir.</a:t>
            </a:r>
            <a:endParaRPr lang="tr-TR"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l="-746" t="44645" r="746" b="1656"/>
          <a:stretch/>
        </p:blipFill>
        <p:spPr>
          <a:xfrm>
            <a:off x="6962414" y="5738948"/>
            <a:ext cx="1166678" cy="1129347"/>
          </a:xfrm>
          <a:prstGeom prst="rect">
            <a:avLst/>
          </a:prstGeom>
        </p:spPr>
      </p:pic>
      <p:pic>
        <p:nvPicPr>
          <p:cNvPr id="4" name="Resim 3"/>
          <p:cNvPicPr>
            <a:picLocks noChangeAspect="1"/>
          </p:cNvPicPr>
          <p:nvPr/>
        </p:nvPicPr>
        <p:blipFill rotWithShape="1">
          <a:blip r:embed="rId3">
            <a:extLst>
              <a:ext uri="{28A0092B-C50C-407E-A947-70E740481C1C}">
                <a14:useLocalDpi xmlns:a14="http://schemas.microsoft.com/office/drawing/2010/main" val="0"/>
              </a:ext>
            </a:extLst>
          </a:blip>
          <a:srcRect l="-668" t="53784" r="668" b="-415"/>
          <a:stretch/>
        </p:blipFill>
        <p:spPr>
          <a:xfrm>
            <a:off x="8020593" y="1097280"/>
            <a:ext cx="1303069" cy="978482"/>
          </a:xfrm>
          <a:prstGeom prst="rect">
            <a:avLst/>
          </a:prstGeom>
        </p:spPr>
      </p:pic>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9092" y="2147081"/>
            <a:ext cx="1194571" cy="1243637"/>
          </a:xfrm>
          <a:prstGeom prst="rect">
            <a:avLst/>
          </a:prstGeom>
        </p:spPr>
      </p:pic>
      <p:pic>
        <p:nvPicPr>
          <p:cNvPr id="6" name="Resim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9092" y="3667634"/>
            <a:ext cx="1683458" cy="2093853"/>
          </a:xfrm>
          <a:prstGeom prst="rect">
            <a:avLst/>
          </a:prstGeom>
        </p:spPr>
      </p:pic>
    </p:spTree>
    <p:extLst>
      <p:ext uri="{BB962C8B-B14F-4D97-AF65-F5344CB8AC3E}">
        <p14:creationId xmlns:p14="http://schemas.microsoft.com/office/powerpoint/2010/main" val="2395305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025" y="2987840"/>
            <a:ext cx="1847336" cy="2259073"/>
          </a:xfrm>
          <a:prstGeom prst="rect">
            <a:avLst/>
          </a:prstGeom>
        </p:spPr>
      </p:pic>
      <p:sp>
        <p:nvSpPr>
          <p:cNvPr id="2" name="Metin kutusu 1"/>
          <p:cNvSpPr txBox="1"/>
          <p:nvPr/>
        </p:nvSpPr>
        <p:spPr>
          <a:xfrm>
            <a:off x="644434" y="600891"/>
            <a:ext cx="8464732" cy="5816977"/>
          </a:xfrm>
          <a:prstGeom prst="rect">
            <a:avLst/>
          </a:prstGeom>
          <a:noFill/>
        </p:spPr>
        <p:txBody>
          <a:bodyPr wrap="square" rtlCol="0">
            <a:spAutoFit/>
          </a:bodyPr>
          <a:lstStyle/>
          <a:p>
            <a:r>
              <a:rPr lang="tr-TR" sz="2400" dirty="0">
                <a:solidFill>
                  <a:srgbClr val="FF0000"/>
                </a:solidFill>
              </a:rPr>
              <a:t>İlaç Formları</a:t>
            </a:r>
            <a:r>
              <a:rPr lang="tr-TR" dirty="0"/>
              <a:t/>
            </a:r>
            <a:br>
              <a:rPr lang="tr-TR" dirty="0"/>
            </a:br>
            <a:r>
              <a:rPr lang="tr-TR" dirty="0"/>
              <a:t>İlaç hastalığın tanısı, tedavisi veya önlenmesi için vücuda </a:t>
            </a:r>
            <a:r>
              <a:rPr lang="tr-TR" dirty="0" smtClean="0"/>
              <a:t>alınan veya </a:t>
            </a:r>
            <a:r>
              <a:rPr lang="tr-TR" dirty="0"/>
              <a:t>uygulanan kimyasal maddedir.</a:t>
            </a:r>
            <a:r>
              <a:rPr lang="tr-TR" dirty="0"/>
              <a:t/>
            </a:r>
            <a:br>
              <a:rPr lang="tr-TR" dirty="0"/>
            </a:br>
            <a:r>
              <a:rPr lang="tr-TR" dirty="0"/>
              <a:t>• Doğru dozda alınması, ideal ilaç etkisinin sağlanması,</a:t>
            </a:r>
            <a:r>
              <a:rPr lang="tr-TR" dirty="0"/>
              <a:t/>
            </a:r>
            <a:br>
              <a:rPr lang="tr-TR" dirty="0"/>
            </a:br>
            <a:r>
              <a:rPr lang="tr-TR" dirty="0"/>
              <a:t>• Etken maddesinin dış etkilerden ve mide suyu gibi vücut</a:t>
            </a:r>
            <a:r>
              <a:rPr lang="tr-TR" dirty="0"/>
              <a:t/>
            </a:r>
            <a:br>
              <a:rPr lang="tr-TR" dirty="0"/>
            </a:br>
            <a:r>
              <a:rPr lang="tr-TR" dirty="0"/>
              <a:t>sıvılarından korunması,</a:t>
            </a:r>
            <a:r>
              <a:rPr lang="tr-TR" dirty="0"/>
              <a:t/>
            </a:r>
            <a:br>
              <a:rPr lang="tr-TR" dirty="0"/>
            </a:br>
            <a:r>
              <a:rPr lang="tr-TR" dirty="0"/>
              <a:t>• Etken maddelerin tat ve kokularını maskelenmesi,</a:t>
            </a:r>
            <a:r>
              <a:rPr lang="tr-TR" dirty="0"/>
              <a:t/>
            </a:r>
            <a:br>
              <a:rPr lang="tr-TR" dirty="0"/>
            </a:br>
            <a:r>
              <a:rPr lang="tr-TR" dirty="0"/>
              <a:t>• Vücut dokuları içinde istenen bölgeye yerleştirilebilmesi,</a:t>
            </a:r>
            <a:r>
              <a:rPr lang="tr-TR" dirty="0"/>
              <a:t/>
            </a:r>
            <a:br>
              <a:rPr lang="tr-TR" dirty="0"/>
            </a:br>
            <a:r>
              <a:rPr lang="tr-TR" dirty="0"/>
              <a:t>• Vücutta dağılım ve emilimin kontrolü için farklı formlardadır</a:t>
            </a:r>
            <a:r>
              <a:rPr lang="tr-TR" dirty="0" smtClean="0"/>
              <a:t>.</a:t>
            </a:r>
          </a:p>
          <a:p>
            <a:r>
              <a:rPr lang="tr-TR" sz="2000" dirty="0" smtClean="0">
                <a:solidFill>
                  <a:srgbClr val="FF0000"/>
                </a:solidFill>
              </a:rPr>
              <a:t>İlaç Formları</a:t>
            </a:r>
            <a:r>
              <a:rPr lang="tr-TR" dirty="0" smtClean="0"/>
              <a:t/>
            </a:r>
            <a:br>
              <a:rPr lang="tr-TR" dirty="0" smtClean="0"/>
            </a:br>
            <a:r>
              <a:rPr lang="tr-TR" dirty="0" smtClean="0"/>
              <a:t>İlaçlar hap, şurup, iğne, merhem formunda olabilir.</a:t>
            </a:r>
            <a:br>
              <a:rPr lang="tr-TR" dirty="0" smtClean="0"/>
            </a:br>
            <a:r>
              <a:rPr lang="tr-TR" sz="2200" dirty="0" smtClean="0">
                <a:solidFill>
                  <a:srgbClr val="FF0000"/>
                </a:solidFill>
              </a:rPr>
              <a:t>Hap</a:t>
            </a:r>
            <a:r>
              <a:rPr lang="tr-TR" dirty="0" smtClean="0"/>
              <a:t/>
            </a:r>
            <a:br>
              <a:rPr lang="tr-TR" dirty="0" smtClean="0"/>
            </a:br>
            <a:r>
              <a:rPr lang="tr-TR" dirty="0" smtClean="0"/>
              <a:t>• Haplar bir veya daha fazla dozda etken madde içerebilir.</a:t>
            </a:r>
            <a:br>
              <a:rPr lang="tr-TR" dirty="0" smtClean="0"/>
            </a:br>
            <a:r>
              <a:rPr lang="tr-TR" dirty="0" smtClean="0"/>
              <a:t>• Sert, sıkıştırılmış ilaçlardır.</a:t>
            </a:r>
            <a:br>
              <a:rPr lang="tr-TR" dirty="0" smtClean="0"/>
            </a:br>
            <a:r>
              <a:rPr lang="tr-TR" dirty="0" smtClean="0"/>
              <a:t>• Ağız yoluyla vücuda alınır.</a:t>
            </a:r>
          </a:p>
          <a:p>
            <a:r>
              <a:rPr lang="tr-TR" dirty="0" smtClean="0"/>
              <a:t>• </a:t>
            </a:r>
            <a:r>
              <a:rPr lang="tr-TR" dirty="0"/>
              <a:t>Hapın bileşenlerinin tadını </a:t>
            </a:r>
            <a:r>
              <a:rPr lang="tr-TR" dirty="0" err="1" smtClean="0"/>
              <a:t>gizlemek,nkolay</a:t>
            </a:r>
            <a:r>
              <a:rPr lang="tr-TR" dirty="0" smtClean="0"/>
              <a:t> </a:t>
            </a:r>
            <a:r>
              <a:rPr lang="tr-TR" dirty="0"/>
              <a:t>yutulmasını sağlamak, </a:t>
            </a:r>
            <a:r>
              <a:rPr lang="tr-TR" dirty="0" smtClean="0"/>
              <a:t>çevreye daha </a:t>
            </a:r>
            <a:r>
              <a:rPr lang="tr-TR" dirty="0"/>
              <a:t>dayanıklı hâle getirmek ve </a:t>
            </a:r>
            <a:r>
              <a:rPr lang="tr-TR" dirty="0" err="1" smtClean="0"/>
              <a:t>rafnömrünü</a:t>
            </a:r>
            <a:r>
              <a:rPr lang="tr-TR" dirty="0" smtClean="0"/>
              <a:t> </a:t>
            </a:r>
            <a:r>
              <a:rPr lang="tr-TR" dirty="0"/>
              <a:t>uzatmak </a:t>
            </a:r>
            <a:r>
              <a:rPr lang="tr-TR" dirty="0" smtClean="0"/>
              <a:t>amacıyla kaplama veya kapsül </a:t>
            </a:r>
            <a:r>
              <a:rPr lang="tr-TR" dirty="0"/>
              <a:t>uygulanabilir.</a:t>
            </a:r>
            <a:r>
              <a:rPr lang="tr-TR" dirty="0"/>
              <a:t/>
            </a:r>
            <a:br>
              <a:rPr lang="tr-TR" dirty="0"/>
            </a:br>
            <a:r>
              <a:rPr lang="tr-TR" dirty="0"/>
              <a:t>• Yutulan, dil altına uygulanan, </a:t>
            </a:r>
            <a:r>
              <a:rPr lang="tr-TR" dirty="0" smtClean="0"/>
              <a:t>emilen, çiğnenen </a:t>
            </a:r>
            <a:r>
              <a:rPr lang="tr-TR" dirty="0"/>
              <a:t>veya suda çözünerek </a:t>
            </a:r>
            <a:r>
              <a:rPr lang="tr-TR" dirty="0" smtClean="0"/>
              <a:t>uygulanan türleri </a:t>
            </a:r>
            <a:r>
              <a:rPr lang="tr-TR" dirty="0"/>
              <a:t>vardır.</a:t>
            </a:r>
            <a:endParaRPr lang="tr-TR" dirty="0"/>
          </a:p>
        </p:txBody>
      </p:sp>
    </p:spTree>
    <p:extLst>
      <p:ext uri="{BB962C8B-B14F-4D97-AF65-F5344CB8AC3E}">
        <p14:creationId xmlns:p14="http://schemas.microsoft.com/office/powerpoint/2010/main" val="1017830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531222" y="209007"/>
            <a:ext cx="6914607" cy="6124754"/>
          </a:xfrm>
          <a:prstGeom prst="rect">
            <a:avLst/>
          </a:prstGeom>
          <a:noFill/>
        </p:spPr>
        <p:txBody>
          <a:bodyPr wrap="square" rtlCol="0">
            <a:spAutoFit/>
          </a:bodyPr>
          <a:lstStyle/>
          <a:p>
            <a:r>
              <a:rPr lang="tr-TR" sz="2200" dirty="0">
                <a:solidFill>
                  <a:srgbClr val="FF0000"/>
                </a:solidFill>
              </a:rPr>
              <a:t>Şurup</a:t>
            </a:r>
            <a:r>
              <a:rPr lang="tr-TR" dirty="0"/>
              <a:t/>
            </a:r>
            <a:br>
              <a:rPr lang="tr-TR" dirty="0"/>
            </a:br>
            <a:r>
              <a:rPr lang="tr-TR" dirty="0"/>
              <a:t>• Konsantre çözeltiler </a:t>
            </a:r>
            <a:r>
              <a:rPr lang="tr-TR" dirty="0" smtClean="0"/>
              <a:t>hâlinde hazırlanan </a:t>
            </a:r>
            <a:r>
              <a:rPr lang="tr-TR" dirty="0"/>
              <a:t>sıvı ilaç formudur.</a:t>
            </a:r>
            <a:r>
              <a:rPr lang="tr-TR" dirty="0"/>
              <a:t/>
            </a:r>
            <a:br>
              <a:rPr lang="tr-TR" dirty="0"/>
            </a:br>
            <a:r>
              <a:rPr lang="tr-TR" dirty="0"/>
              <a:t>• Ağız yoluyla vücuda alınır.</a:t>
            </a:r>
            <a:r>
              <a:rPr lang="tr-TR" dirty="0"/>
              <a:t/>
            </a:r>
            <a:br>
              <a:rPr lang="tr-TR" dirty="0"/>
            </a:br>
            <a:r>
              <a:rPr lang="tr-TR" dirty="0"/>
              <a:t>• Aromalı şuruplar, etken </a:t>
            </a:r>
            <a:r>
              <a:rPr lang="tr-TR" dirty="0" smtClean="0"/>
              <a:t>maddenin rahatsızlık </a:t>
            </a:r>
            <a:r>
              <a:rPr lang="tr-TR" dirty="0"/>
              <a:t>verici </a:t>
            </a:r>
            <a:r>
              <a:rPr lang="tr-TR" dirty="0" smtClean="0"/>
              <a:t>lezzetlerini baskılamak </a:t>
            </a:r>
            <a:r>
              <a:rPr lang="tr-TR" dirty="0"/>
              <a:t>için uygun bir formdur</a:t>
            </a:r>
            <a:r>
              <a:rPr lang="tr-TR" dirty="0" smtClean="0"/>
              <a:t>.</a:t>
            </a:r>
          </a:p>
          <a:p>
            <a:r>
              <a:rPr lang="tr-TR" dirty="0"/>
              <a:t>• Süspansiyon veya </a:t>
            </a:r>
            <a:r>
              <a:rPr lang="tr-TR" dirty="0" smtClean="0"/>
              <a:t>emülsiyon hâlinde </a:t>
            </a:r>
            <a:r>
              <a:rPr lang="tr-TR" dirty="0"/>
              <a:t>olan şuruplar </a:t>
            </a:r>
            <a:r>
              <a:rPr lang="tr-TR" dirty="0" smtClean="0"/>
              <a:t>kullanılmadan önce </a:t>
            </a:r>
            <a:r>
              <a:rPr lang="tr-TR" dirty="0"/>
              <a:t>çalkalanmalıdır.</a:t>
            </a:r>
            <a:r>
              <a:rPr lang="tr-TR" dirty="0"/>
              <a:t/>
            </a:r>
            <a:br>
              <a:rPr lang="tr-TR" dirty="0"/>
            </a:br>
            <a:r>
              <a:rPr lang="tr-TR" dirty="0"/>
              <a:t>• Dozu önemli olduğu için </a:t>
            </a:r>
            <a:r>
              <a:rPr lang="tr-TR" dirty="0" smtClean="0"/>
              <a:t>belirtilen miktarda </a:t>
            </a:r>
            <a:r>
              <a:rPr lang="tr-TR" dirty="0"/>
              <a:t>alınmalıdır.</a:t>
            </a:r>
            <a:r>
              <a:rPr lang="tr-TR" dirty="0"/>
              <a:t/>
            </a:r>
            <a:br>
              <a:rPr lang="tr-TR" dirty="0"/>
            </a:br>
            <a:r>
              <a:rPr lang="tr-TR" dirty="0"/>
              <a:t>• Toz hâlde olan ve suyla </a:t>
            </a:r>
            <a:r>
              <a:rPr lang="tr-TR" dirty="0" smtClean="0"/>
              <a:t>seyreltilen şuruplarda </a:t>
            </a:r>
            <a:r>
              <a:rPr lang="tr-TR" dirty="0"/>
              <a:t>hazırlanma </a:t>
            </a:r>
            <a:r>
              <a:rPr lang="tr-TR" dirty="0" smtClean="0"/>
              <a:t>tarifine uyulmalıdır.</a:t>
            </a:r>
          </a:p>
          <a:p>
            <a:r>
              <a:rPr lang="tr-TR" sz="200" dirty="0">
                <a:solidFill>
                  <a:srgbClr val="FF0000"/>
                </a:solidFill>
              </a:rPr>
              <a:t>İğne</a:t>
            </a:r>
            <a:r>
              <a:rPr lang="tr-TR" dirty="0"/>
              <a:t/>
            </a:r>
            <a:br>
              <a:rPr lang="tr-TR" dirty="0"/>
            </a:br>
            <a:r>
              <a:rPr lang="tr-TR" sz="2200" dirty="0" err="1" smtClean="0">
                <a:solidFill>
                  <a:srgbClr val="FF0000"/>
                </a:solidFill>
              </a:rPr>
              <a:t>İğne</a:t>
            </a:r>
            <a:r>
              <a:rPr lang="tr-TR" dirty="0"/>
              <a:t/>
            </a:r>
            <a:br>
              <a:rPr lang="tr-TR" dirty="0"/>
            </a:br>
            <a:r>
              <a:rPr lang="tr-TR" dirty="0"/>
              <a:t>• Enjektör yardımıyla kas içine, </a:t>
            </a:r>
            <a:r>
              <a:rPr lang="tr-TR" dirty="0" smtClean="0"/>
              <a:t>damara, deri </a:t>
            </a:r>
            <a:r>
              <a:rPr lang="tr-TR" dirty="0"/>
              <a:t>veya deri altına uygulanan </a:t>
            </a:r>
            <a:r>
              <a:rPr lang="tr-TR" dirty="0" smtClean="0"/>
              <a:t>steril çözeltilerdir</a:t>
            </a:r>
            <a:r>
              <a:rPr lang="tr-TR" dirty="0"/>
              <a:t>.</a:t>
            </a:r>
            <a:r>
              <a:rPr lang="tr-TR" dirty="0"/>
              <a:t/>
            </a:r>
            <a:br>
              <a:rPr lang="tr-TR" dirty="0"/>
            </a:br>
            <a:r>
              <a:rPr lang="tr-TR" dirty="0"/>
              <a:t>• Genellikle diğer ilaç formlarına göre </a:t>
            </a:r>
            <a:r>
              <a:rPr lang="tr-TR" dirty="0" smtClean="0"/>
              <a:t>hızlı etki </a:t>
            </a:r>
            <a:r>
              <a:rPr lang="tr-TR" dirty="0"/>
              <a:t>gösterir.</a:t>
            </a:r>
            <a:r>
              <a:rPr lang="tr-TR" dirty="0"/>
              <a:t/>
            </a:r>
            <a:br>
              <a:rPr lang="tr-TR" dirty="0"/>
            </a:br>
            <a:r>
              <a:rPr lang="tr-TR" dirty="0"/>
              <a:t>• Bazı ilaçlar ağızdan alınırsa mide </a:t>
            </a:r>
            <a:r>
              <a:rPr lang="tr-TR" dirty="0" smtClean="0"/>
              <a:t>asidi tarafından </a:t>
            </a:r>
            <a:r>
              <a:rPr lang="tr-TR" dirty="0"/>
              <a:t>yok edildiğinden iğne ile alınır</a:t>
            </a:r>
            <a:r>
              <a:rPr lang="tr-TR" dirty="0" smtClean="0"/>
              <a:t>.</a:t>
            </a:r>
          </a:p>
          <a:p>
            <a:r>
              <a:rPr lang="tr-TR" sz="2200" dirty="0">
                <a:solidFill>
                  <a:srgbClr val="FF0000"/>
                </a:solidFill>
              </a:rPr>
              <a:t>Merhem</a:t>
            </a:r>
            <a:r>
              <a:rPr lang="tr-TR" dirty="0"/>
              <a:t/>
            </a:r>
            <a:br>
              <a:rPr lang="tr-TR" dirty="0"/>
            </a:br>
            <a:r>
              <a:rPr lang="tr-TR" dirty="0"/>
              <a:t>• Etken maddenin dağıtıcı bir faz </a:t>
            </a:r>
            <a:r>
              <a:rPr lang="tr-TR" dirty="0" smtClean="0"/>
              <a:t>içinde bulunduğu </a:t>
            </a:r>
            <a:r>
              <a:rPr lang="tr-TR" dirty="0"/>
              <a:t>ilaç formudur.</a:t>
            </a:r>
            <a:r>
              <a:rPr lang="tr-TR" dirty="0"/>
              <a:t/>
            </a:r>
            <a:br>
              <a:rPr lang="tr-TR" dirty="0"/>
            </a:br>
            <a:r>
              <a:rPr lang="tr-TR" dirty="0"/>
              <a:t>• Cilde uygulanır.</a:t>
            </a:r>
            <a:r>
              <a:rPr lang="tr-TR" dirty="0"/>
              <a:t/>
            </a:r>
            <a:br>
              <a:rPr lang="tr-TR" dirty="0"/>
            </a:br>
            <a:r>
              <a:rPr lang="tr-TR" dirty="0"/>
              <a:t>• Krem, jel veya losyon </a:t>
            </a:r>
            <a:r>
              <a:rPr lang="tr-TR" dirty="0" smtClean="0"/>
              <a:t>hâlinde bulunabilir</a:t>
            </a:r>
            <a:r>
              <a:rPr lang="tr-TR" dirty="0"/>
              <a:t>.</a:t>
            </a:r>
            <a:r>
              <a:rPr lang="tr-TR" dirty="0"/>
              <a:t/>
            </a:r>
            <a:br>
              <a:rPr lang="tr-TR" dirty="0"/>
            </a:br>
            <a:r>
              <a:rPr lang="tr-TR" dirty="0"/>
              <a:t>• Etken madde genellikle su içermez </a:t>
            </a:r>
            <a:r>
              <a:rPr lang="tr-TR" dirty="0" smtClean="0"/>
              <a:t>ve cilt </a:t>
            </a:r>
            <a:r>
              <a:rPr lang="tr-TR" dirty="0"/>
              <a:t>salgılarıyla karışmaz.</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897" y="4878672"/>
            <a:ext cx="1652302" cy="1903241"/>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7897" y="2626294"/>
            <a:ext cx="1876083" cy="2180232"/>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5829" y="657159"/>
            <a:ext cx="1760220" cy="1804226"/>
          </a:xfrm>
          <a:prstGeom prst="rect">
            <a:avLst/>
          </a:prstGeom>
        </p:spPr>
      </p:pic>
    </p:spTree>
    <p:extLst>
      <p:ext uri="{BB962C8B-B14F-4D97-AF65-F5344CB8AC3E}">
        <p14:creationId xmlns:p14="http://schemas.microsoft.com/office/powerpoint/2010/main" val="3922301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566056" y="496389"/>
            <a:ext cx="6749143" cy="5816977"/>
          </a:xfrm>
          <a:prstGeom prst="rect">
            <a:avLst/>
          </a:prstGeom>
          <a:noFill/>
        </p:spPr>
        <p:txBody>
          <a:bodyPr wrap="square" rtlCol="0">
            <a:spAutoFit/>
          </a:bodyPr>
          <a:lstStyle/>
          <a:p>
            <a:r>
              <a:rPr lang="tr-TR" sz="2400" dirty="0">
                <a:solidFill>
                  <a:srgbClr val="FF0000"/>
                </a:solidFill>
              </a:rPr>
              <a:t>Yanlış ve Gereksiz İlaç Kullanımının Zararları</a:t>
            </a:r>
            <a:r>
              <a:rPr lang="tr-TR" dirty="0"/>
              <a:t/>
            </a:r>
            <a:br>
              <a:rPr lang="tr-TR" dirty="0"/>
            </a:br>
            <a:r>
              <a:rPr lang="tr-TR" dirty="0"/>
              <a:t>Bilimin gelişmesiyle üretilen ilaçlar kanser, yüksek </a:t>
            </a:r>
            <a:r>
              <a:rPr lang="tr-TR" dirty="0" smtClean="0"/>
              <a:t>tansiyon, kolesterol</a:t>
            </a:r>
            <a:r>
              <a:rPr lang="tr-TR" dirty="0"/>
              <a:t>, şeker hastalığı gibi hastalıkların tedavisinde</a:t>
            </a:r>
            <a:r>
              <a:rPr lang="tr-TR" dirty="0"/>
              <a:t/>
            </a:r>
            <a:br>
              <a:rPr lang="tr-TR" dirty="0"/>
            </a:br>
            <a:r>
              <a:rPr lang="tr-TR" dirty="0"/>
              <a:t>kullanılmaktadır. Bunun yanında ilaçların birçok yan etkisinin olduğu </a:t>
            </a:r>
            <a:r>
              <a:rPr lang="tr-TR" dirty="0" smtClean="0"/>
              <a:t>da unutulmamalıdır</a:t>
            </a:r>
            <a:r>
              <a:rPr lang="tr-TR" dirty="0"/>
              <a:t>. Yanlış ve gereksiz yere ilaç kullanılması </a:t>
            </a:r>
            <a:r>
              <a:rPr lang="tr-TR" dirty="0" smtClean="0"/>
              <a:t>insan sağlığına </a:t>
            </a:r>
            <a:r>
              <a:rPr lang="tr-TR" dirty="0"/>
              <a:t>zarar </a:t>
            </a:r>
            <a:r>
              <a:rPr lang="tr-TR" dirty="0" smtClean="0"/>
              <a:t>verir. İlacın doktor tarafından </a:t>
            </a:r>
            <a:r>
              <a:rPr lang="tr-TR" dirty="0"/>
              <a:t>reçete edilmiş olmasına, ilacın </a:t>
            </a:r>
            <a:r>
              <a:rPr lang="tr-TR" dirty="0" smtClean="0"/>
              <a:t>dozajına, dozaj </a:t>
            </a:r>
            <a:r>
              <a:rPr lang="tr-TR" dirty="0"/>
              <a:t>aralıklarına, uygulanma şekline, saklanma koşullarına dikkat</a:t>
            </a:r>
            <a:r>
              <a:rPr lang="tr-TR" dirty="0"/>
              <a:t/>
            </a:r>
            <a:br>
              <a:rPr lang="tr-TR" dirty="0"/>
            </a:br>
            <a:r>
              <a:rPr lang="tr-TR" dirty="0"/>
              <a:t>etmek gerekir</a:t>
            </a:r>
            <a:r>
              <a:rPr lang="tr-TR" dirty="0" smtClean="0"/>
              <a:t>.</a:t>
            </a:r>
          </a:p>
          <a:p>
            <a:r>
              <a:rPr lang="tr-TR" sz="2400" dirty="0">
                <a:solidFill>
                  <a:srgbClr val="FF0000"/>
                </a:solidFill>
              </a:rPr>
              <a:t>İlacın Saklanma Koşulları</a:t>
            </a:r>
            <a:r>
              <a:rPr lang="tr-TR" dirty="0"/>
              <a:t/>
            </a:r>
            <a:br>
              <a:rPr lang="tr-TR" dirty="0"/>
            </a:br>
            <a:r>
              <a:rPr lang="tr-TR" dirty="0"/>
              <a:t>Son kullanma tarihi geçmiş olan ilaçlar </a:t>
            </a:r>
            <a:r>
              <a:rPr lang="tr-TR" dirty="0" smtClean="0"/>
              <a:t>kullanılmamalı, kesilmiş veya </a:t>
            </a:r>
            <a:r>
              <a:rPr lang="tr-TR" dirty="0"/>
              <a:t>açılmış ambalajlar satın alınmamalıdır.</a:t>
            </a:r>
            <a:r>
              <a:rPr lang="tr-TR" dirty="0"/>
              <a:t/>
            </a:r>
            <a:br>
              <a:rPr lang="tr-TR" dirty="0"/>
            </a:br>
            <a:r>
              <a:rPr lang="tr-TR" dirty="0"/>
              <a:t>Ayrıca vitaminlerin de ilaç olduğu unutulmamalı </a:t>
            </a:r>
            <a:r>
              <a:rPr lang="tr-TR" dirty="0" smtClean="0"/>
              <a:t>doktor tarafından önerilmeyen </a:t>
            </a:r>
            <a:r>
              <a:rPr lang="tr-TR" dirty="0"/>
              <a:t>vitaminler kullanılmamalıdır. Bilinçsiz gıda takviyesi </a:t>
            </a:r>
            <a:r>
              <a:rPr lang="tr-TR" dirty="0" smtClean="0"/>
              <a:t>ve bitkisel </a:t>
            </a:r>
            <a:r>
              <a:rPr lang="tr-TR" dirty="0"/>
              <a:t>ürünlerin de yan etkileri </a:t>
            </a:r>
            <a:r>
              <a:rPr lang="tr-TR" dirty="0" smtClean="0"/>
              <a:t>olabileceği göz önünde </a:t>
            </a:r>
            <a:r>
              <a:rPr lang="tr-TR" dirty="0" err="1" smtClean="0"/>
              <a:t>bulundurulmalıdır.Evsel</a:t>
            </a:r>
            <a:r>
              <a:rPr lang="tr-TR" dirty="0" smtClean="0"/>
              <a:t> </a:t>
            </a:r>
            <a:r>
              <a:rPr lang="tr-TR" dirty="0"/>
              <a:t>atıklarla birlikte atılan ilaçlar doğaya zarar verir. İlaçlar </a:t>
            </a:r>
            <a:r>
              <a:rPr lang="tr-TR" dirty="0" smtClean="0"/>
              <a:t>katı atık </a:t>
            </a:r>
            <a:r>
              <a:rPr lang="tr-TR" dirty="0"/>
              <a:t>yöntemiyle </a:t>
            </a:r>
            <a:r>
              <a:rPr lang="tr-TR" dirty="0" smtClean="0"/>
              <a:t>toplanmalıdır. İlaçların </a:t>
            </a:r>
            <a:r>
              <a:rPr lang="tr-TR" dirty="0"/>
              <a:t>yanlış ve gereksiz kullanımının insan sağlığına, </a:t>
            </a:r>
            <a:r>
              <a:rPr lang="tr-TR" dirty="0" smtClean="0"/>
              <a:t>ülke ekonomisine </a:t>
            </a:r>
            <a:r>
              <a:rPr lang="tr-TR" dirty="0"/>
              <a:t>ve çevreye verdiği zararlar unutulmamalıdır. İlaç </a:t>
            </a:r>
            <a:r>
              <a:rPr lang="tr-TR" dirty="0" smtClean="0"/>
              <a:t>kullanımı bilinçli </a:t>
            </a:r>
            <a:r>
              <a:rPr lang="tr-TR" dirty="0"/>
              <a:t>bir </a:t>
            </a:r>
            <a:r>
              <a:rPr lang="tr-TR" dirty="0" smtClean="0"/>
              <a:t>şekilde yapılmalıdır</a:t>
            </a:r>
            <a:r>
              <a:rPr lang="tr-TR" dirty="0"/>
              <a:t>.</a:t>
            </a:r>
            <a:endParaRPr lang="tr-TR" dirty="0"/>
          </a:p>
        </p:txBody>
      </p:sp>
    </p:spTree>
    <p:extLst>
      <p:ext uri="{BB962C8B-B14F-4D97-AF65-F5344CB8AC3E}">
        <p14:creationId xmlns:p14="http://schemas.microsoft.com/office/powerpoint/2010/main" val="2821336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583473" y="426720"/>
            <a:ext cx="6078584" cy="4708981"/>
          </a:xfrm>
          <a:prstGeom prst="rect">
            <a:avLst/>
          </a:prstGeom>
          <a:noFill/>
        </p:spPr>
        <p:txBody>
          <a:bodyPr wrap="square" rtlCol="0">
            <a:spAutoFit/>
          </a:bodyPr>
          <a:lstStyle/>
          <a:p>
            <a:r>
              <a:rPr lang="tr-TR" sz="2400" dirty="0">
                <a:solidFill>
                  <a:srgbClr val="FF0000"/>
                </a:solidFill>
              </a:rPr>
              <a:t>Hazır Gıdaların Doğal Gıdalardan Farkları</a:t>
            </a:r>
            <a:r>
              <a:rPr lang="tr-TR" dirty="0"/>
              <a:t/>
            </a:r>
            <a:br>
              <a:rPr lang="tr-TR" dirty="0"/>
            </a:br>
            <a:r>
              <a:rPr lang="tr-TR" dirty="0"/>
              <a:t>Üretiminde hiçbir kimyasal gübre </a:t>
            </a:r>
            <a:r>
              <a:rPr lang="tr-TR" dirty="0" smtClean="0"/>
              <a:t>ve katkı maddesi kullanılmayan</a:t>
            </a:r>
            <a:r>
              <a:rPr lang="tr-TR" dirty="0"/>
              <a:t>, </a:t>
            </a:r>
            <a:r>
              <a:rPr lang="tr-TR" dirty="0" smtClean="0"/>
              <a:t>kaynağından elde </a:t>
            </a:r>
            <a:r>
              <a:rPr lang="tr-TR" dirty="0"/>
              <a:t>edildiği gibi kullanılan herhangi </a:t>
            </a:r>
            <a:r>
              <a:rPr lang="tr-TR" dirty="0" smtClean="0"/>
              <a:t>bir işlemden </a:t>
            </a:r>
            <a:r>
              <a:rPr lang="tr-TR" dirty="0"/>
              <a:t>geçmemiş gıda </a:t>
            </a:r>
            <a:r>
              <a:rPr lang="tr-TR" dirty="0" smtClean="0"/>
              <a:t>maddelerine doğal </a:t>
            </a:r>
            <a:r>
              <a:rPr lang="tr-TR" dirty="0"/>
              <a:t>gıda denir. Doğal </a:t>
            </a:r>
            <a:r>
              <a:rPr lang="tr-TR" dirty="0" smtClean="0"/>
              <a:t>gıdalar oksitlenme</a:t>
            </a:r>
            <a:r>
              <a:rPr lang="tr-TR" dirty="0"/>
              <a:t>, mikroorganizmalar </a:t>
            </a:r>
            <a:r>
              <a:rPr lang="tr-TR" dirty="0" smtClean="0"/>
              <a:t>vb. nedenlerle </a:t>
            </a:r>
            <a:r>
              <a:rPr lang="tr-TR" dirty="0"/>
              <a:t>uzun </a:t>
            </a:r>
            <a:r>
              <a:rPr lang="tr-TR" dirty="0" smtClean="0"/>
              <a:t>süre saklanamaz.</a:t>
            </a:r>
            <a:r>
              <a:rPr lang="tr-TR" dirty="0"/>
              <a:t> Tüketilmesi kolay, raf ömrü </a:t>
            </a:r>
            <a:r>
              <a:rPr lang="tr-TR" dirty="0" smtClean="0"/>
              <a:t>uzun, koruyucu</a:t>
            </a:r>
            <a:r>
              <a:rPr lang="tr-TR" dirty="0"/>
              <a:t>, renklendirici gibi </a:t>
            </a:r>
            <a:r>
              <a:rPr lang="tr-TR" dirty="0" smtClean="0"/>
              <a:t>çeşitli kimyasallar </a:t>
            </a:r>
            <a:r>
              <a:rPr lang="tr-TR" dirty="0"/>
              <a:t>içeren besin </a:t>
            </a:r>
            <a:r>
              <a:rPr lang="tr-TR" dirty="0" smtClean="0"/>
              <a:t>maddelerine hazır </a:t>
            </a:r>
            <a:r>
              <a:rPr lang="tr-TR" dirty="0"/>
              <a:t>gıda denir. Bu </a:t>
            </a:r>
            <a:r>
              <a:rPr lang="tr-TR" dirty="0" smtClean="0"/>
              <a:t>kimyasal maddeler koruyucular, renklendiriciler, </a:t>
            </a:r>
            <a:r>
              <a:rPr lang="tr-TR" dirty="0" err="1" smtClean="0"/>
              <a:t>emülsiyonlaştırıcılar</a:t>
            </a:r>
            <a:r>
              <a:rPr lang="tr-TR" dirty="0" smtClean="0"/>
              <a:t>, tatlandırıcılar şeklinde sınıflandırılabilir.</a:t>
            </a:r>
          </a:p>
          <a:p>
            <a:r>
              <a:rPr lang="tr-TR" sz="2400" dirty="0">
                <a:solidFill>
                  <a:srgbClr val="FF0000"/>
                </a:solidFill>
              </a:rPr>
              <a:t>Koruyucular (</a:t>
            </a:r>
            <a:r>
              <a:rPr lang="tr-TR" sz="2400" dirty="0" err="1">
                <a:solidFill>
                  <a:srgbClr val="FF0000"/>
                </a:solidFill>
              </a:rPr>
              <a:t>Antimikrobiyal</a:t>
            </a:r>
            <a:r>
              <a:rPr lang="tr-TR" sz="2400" dirty="0">
                <a:solidFill>
                  <a:srgbClr val="FF0000"/>
                </a:solidFill>
              </a:rPr>
              <a:t> Maddeler</a:t>
            </a:r>
            <a:r>
              <a:rPr lang="tr-TR" sz="2400" dirty="0" smtClean="0">
                <a:solidFill>
                  <a:srgbClr val="FF0000"/>
                </a:solidFill>
              </a:rPr>
              <a:t>)</a:t>
            </a:r>
          </a:p>
          <a:p>
            <a:r>
              <a:rPr lang="tr-TR" dirty="0"/>
              <a:t>Hazır gıdalarda oluşabilecek </a:t>
            </a:r>
            <a:r>
              <a:rPr lang="tr-TR" dirty="0" smtClean="0"/>
              <a:t>bakteri, küf </a:t>
            </a:r>
            <a:r>
              <a:rPr lang="tr-TR" dirty="0"/>
              <a:t>ve </a:t>
            </a:r>
            <a:r>
              <a:rPr lang="tr-TR" dirty="0" smtClean="0"/>
              <a:t>maya bozulmasına </a:t>
            </a:r>
            <a:r>
              <a:rPr lang="tr-TR" dirty="0"/>
              <a:t>karşı </a:t>
            </a:r>
            <a:r>
              <a:rPr lang="tr-TR" dirty="0" smtClean="0"/>
              <a:t>gıdayı korumak</a:t>
            </a:r>
            <a:r>
              <a:rPr lang="tr-TR" dirty="0"/>
              <a:t>, raf ömrünü uzatmak, </a:t>
            </a:r>
            <a:r>
              <a:rPr lang="tr-TR" dirty="0" smtClean="0"/>
              <a:t>doğal renk </a:t>
            </a:r>
            <a:r>
              <a:rPr lang="tr-TR" dirty="0"/>
              <a:t>ve aromayı korumak, </a:t>
            </a:r>
            <a:r>
              <a:rPr lang="tr-TR" dirty="0" err="1"/>
              <a:t>pH</a:t>
            </a:r>
            <a:r>
              <a:rPr lang="tr-TR" dirty="0"/>
              <a:t> </a:t>
            </a:r>
            <a:r>
              <a:rPr lang="tr-TR" dirty="0" smtClean="0"/>
              <a:t>değerini ayarlamak </a:t>
            </a:r>
            <a:r>
              <a:rPr lang="tr-TR" dirty="0"/>
              <a:t>amacıyla sosis, salam </a:t>
            </a:r>
            <a:r>
              <a:rPr lang="tr-TR" dirty="0" smtClean="0"/>
              <a:t>gibi birçok </a:t>
            </a:r>
            <a:r>
              <a:rPr lang="tr-TR" dirty="0"/>
              <a:t>hazır gıdada kullanılır.</a:t>
            </a:r>
            <a:endParaRPr lang="tr-TR"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57" y="426720"/>
            <a:ext cx="2796419" cy="2264228"/>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056" y="2781210"/>
            <a:ext cx="2796419" cy="2702157"/>
          </a:xfrm>
          <a:prstGeom prst="rect">
            <a:avLst/>
          </a:prstGeom>
        </p:spPr>
      </p:pic>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3026" y="5277879"/>
            <a:ext cx="2569029" cy="1580121"/>
          </a:xfrm>
          <a:prstGeom prst="rect">
            <a:avLst/>
          </a:prstGeom>
        </p:spPr>
      </p:pic>
    </p:spTree>
    <p:extLst>
      <p:ext uri="{BB962C8B-B14F-4D97-AF65-F5344CB8AC3E}">
        <p14:creationId xmlns:p14="http://schemas.microsoft.com/office/powerpoint/2010/main" val="2277094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83770" y="513806"/>
            <a:ext cx="5068389" cy="3970318"/>
          </a:xfrm>
          <a:prstGeom prst="rect">
            <a:avLst/>
          </a:prstGeom>
          <a:noFill/>
        </p:spPr>
        <p:txBody>
          <a:bodyPr wrap="square" rtlCol="0">
            <a:spAutoFit/>
          </a:bodyPr>
          <a:lstStyle/>
          <a:p>
            <a:r>
              <a:rPr lang="tr-TR" sz="2400" dirty="0">
                <a:solidFill>
                  <a:srgbClr val="FF0000"/>
                </a:solidFill>
              </a:rPr>
              <a:t>Renklendiriciler (Gıda Boyaları)</a:t>
            </a:r>
            <a:r>
              <a:rPr lang="tr-TR" sz="2400" dirty="0">
                <a:solidFill>
                  <a:srgbClr val="FF0000"/>
                </a:solidFill>
              </a:rPr>
              <a:t/>
            </a:r>
            <a:br>
              <a:rPr lang="tr-TR" sz="2400" dirty="0">
                <a:solidFill>
                  <a:srgbClr val="FF0000"/>
                </a:solidFill>
              </a:rPr>
            </a:br>
            <a:r>
              <a:rPr lang="tr-TR" dirty="0"/>
              <a:t>Hazır gıdayı çekici hâle getirmek </a:t>
            </a:r>
            <a:r>
              <a:rPr lang="tr-TR" dirty="0" smtClean="0"/>
              <a:t>için kullanılan </a:t>
            </a:r>
            <a:r>
              <a:rPr lang="tr-TR" dirty="0"/>
              <a:t>doğal ve sentetik </a:t>
            </a:r>
            <a:r>
              <a:rPr lang="tr-TR" dirty="0" smtClean="0"/>
              <a:t>kimyasallardır. Renklendiriciler (Gıda </a:t>
            </a:r>
            <a:r>
              <a:rPr lang="tr-TR" dirty="0"/>
              <a:t>boyaları)</a:t>
            </a:r>
            <a:r>
              <a:rPr lang="tr-TR" dirty="0"/>
              <a:t/>
            </a:r>
            <a:br>
              <a:rPr lang="tr-TR" dirty="0"/>
            </a:br>
            <a:r>
              <a:rPr lang="tr-TR" sz="2400" dirty="0" err="1">
                <a:solidFill>
                  <a:srgbClr val="FF0000"/>
                </a:solidFill>
              </a:rPr>
              <a:t>Emülgatörler</a:t>
            </a:r>
            <a:r>
              <a:rPr lang="tr-TR" sz="2400" dirty="0">
                <a:solidFill>
                  <a:srgbClr val="FF0000"/>
                </a:solidFill>
              </a:rPr>
              <a:t> (</a:t>
            </a:r>
            <a:r>
              <a:rPr lang="tr-TR" sz="2400" dirty="0" err="1">
                <a:solidFill>
                  <a:srgbClr val="FF0000"/>
                </a:solidFill>
              </a:rPr>
              <a:t>Emülsiyonlaştırıcılar</a:t>
            </a:r>
            <a:r>
              <a:rPr lang="tr-TR" sz="2400" dirty="0">
                <a:solidFill>
                  <a:srgbClr val="FF0000"/>
                </a:solidFill>
              </a:rPr>
              <a:t>)</a:t>
            </a:r>
            <a:r>
              <a:rPr lang="tr-TR" dirty="0"/>
              <a:t/>
            </a:r>
            <a:br>
              <a:rPr lang="tr-TR" dirty="0"/>
            </a:br>
            <a:r>
              <a:rPr lang="tr-TR" dirty="0"/>
              <a:t>Hazır gıdalara homojen </a:t>
            </a:r>
            <a:r>
              <a:rPr lang="tr-TR" dirty="0" smtClean="0"/>
              <a:t>görüntü kazandırmak </a:t>
            </a:r>
            <a:r>
              <a:rPr lang="tr-TR" dirty="0"/>
              <a:t>için kullanılır</a:t>
            </a:r>
            <a:r>
              <a:rPr lang="tr-TR" dirty="0" smtClean="0"/>
              <a:t>.</a:t>
            </a:r>
          </a:p>
          <a:p>
            <a:r>
              <a:rPr lang="tr-TR" sz="2400" dirty="0">
                <a:solidFill>
                  <a:srgbClr val="FF0000"/>
                </a:solidFill>
              </a:rPr>
              <a:t>Tatlandırıcılar</a:t>
            </a:r>
            <a:r>
              <a:rPr lang="tr-TR" dirty="0"/>
              <a:t/>
            </a:r>
            <a:br>
              <a:rPr lang="tr-TR" dirty="0"/>
            </a:br>
            <a:r>
              <a:rPr lang="tr-TR" dirty="0"/>
              <a:t>Hazır gıdanın lezzetini ve </a:t>
            </a:r>
            <a:r>
              <a:rPr lang="tr-TR" dirty="0" smtClean="0"/>
              <a:t>aromasını daha </a:t>
            </a:r>
            <a:r>
              <a:rPr lang="tr-TR" dirty="0"/>
              <a:t>çekici hâle getirmek ve </a:t>
            </a:r>
            <a:r>
              <a:rPr lang="tr-TR" dirty="0" smtClean="0"/>
              <a:t>gıdanın tatlı </a:t>
            </a:r>
            <a:r>
              <a:rPr lang="tr-TR" dirty="0"/>
              <a:t>olmasını sağlamak </a:t>
            </a:r>
            <a:r>
              <a:rPr lang="tr-TR" dirty="0" smtClean="0"/>
              <a:t>amacıyla kullanılır</a:t>
            </a:r>
            <a:r>
              <a:rPr lang="tr-TR" dirty="0"/>
              <a:t>. Yapay ve pancar </a:t>
            </a:r>
            <a:r>
              <a:rPr lang="tr-TR" dirty="0" smtClean="0"/>
              <a:t>şekerinde olduğu </a:t>
            </a:r>
            <a:r>
              <a:rPr lang="tr-TR" dirty="0"/>
              <a:t>gibi doğal tatlandırıcılar vardır.</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434" y="4254970"/>
            <a:ext cx="1968138" cy="2452386"/>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377" y="513806"/>
            <a:ext cx="1663337" cy="2116423"/>
          </a:xfrm>
          <a:prstGeom prst="rect">
            <a:avLst/>
          </a:prstGeom>
        </p:spPr>
      </p:pic>
    </p:spTree>
    <p:extLst>
      <p:ext uri="{BB962C8B-B14F-4D97-AF65-F5344CB8AC3E}">
        <p14:creationId xmlns:p14="http://schemas.microsoft.com/office/powerpoint/2010/main" val="3820119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679269" y="522514"/>
            <a:ext cx="4998720" cy="4062651"/>
          </a:xfrm>
          <a:prstGeom prst="rect">
            <a:avLst/>
          </a:prstGeom>
          <a:noFill/>
        </p:spPr>
        <p:txBody>
          <a:bodyPr wrap="square" rtlCol="0">
            <a:spAutoFit/>
          </a:bodyPr>
          <a:lstStyle/>
          <a:p>
            <a:r>
              <a:rPr lang="tr-TR" sz="2400" dirty="0">
                <a:solidFill>
                  <a:srgbClr val="FF0000"/>
                </a:solidFill>
              </a:rPr>
              <a:t>Pastörizasyon ve UHT</a:t>
            </a:r>
            <a:r>
              <a:rPr lang="tr-TR" dirty="0"/>
              <a:t/>
            </a:r>
            <a:br>
              <a:rPr lang="tr-TR" dirty="0"/>
            </a:br>
            <a:r>
              <a:rPr lang="tr-TR" dirty="0"/>
              <a:t>Genellikle süt ve </a:t>
            </a:r>
            <a:r>
              <a:rPr lang="tr-TR" dirty="0" smtClean="0"/>
              <a:t>süt</a:t>
            </a:r>
            <a:r>
              <a:rPr lang="tr-TR" dirty="0"/>
              <a:t> </a:t>
            </a:r>
            <a:r>
              <a:rPr lang="tr-TR" dirty="0" smtClean="0"/>
              <a:t>ürünleri pastörizasyon veya </a:t>
            </a:r>
            <a:r>
              <a:rPr lang="tr-TR" dirty="0"/>
              <a:t>UHT ile </a:t>
            </a:r>
            <a:r>
              <a:rPr lang="tr-TR" dirty="0" smtClean="0"/>
              <a:t>işlenerek dayanıklı </a:t>
            </a:r>
            <a:r>
              <a:rPr lang="tr-TR" dirty="0"/>
              <a:t>hâle </a:t>
            </a:r>
            <a:r>
              <a:rPr lang="tr-TR" dirty="0" smtClean="0"/>
              <a:t>getirilir. Pastörizasyonda 63</a:t>
            </a:r>
            <a:r>
              <a:rPr lang="tr-TR" dirty="0"/>
              <a:t>⁰C’a, </a:t>
            </a:r>
            <a:r>
              <a:rPr lang="tr-TR" dirty="0" err="1"/>
              <a:t>UHT’de</a:t>
            </a:r>
            <a:r>
              <a:rPr lang="tr-TR" dirty="0"/>
              <a:t> </a:t>
            </a:r>
            <a:r>
              <a:rPr lang="tr-TR" dirty="0" smtClean="0"/>
              <a:t>ise 138</a:t>
            </a:r>
            <a:r>
              <a:rPr lang="tr-TR" dirty="0"/>
              <a:t>⁰</a:t>
            </a:r>
            <a:r>
              <a:rPr lang="tr-TR" dirty="0" smtClean="0"/>
              <a:t>C’a kadar </a:t>
            </a:r>
            <a:r>
              <a:rPr lang="tr-TR" dirty="0" err="1" smtClean="0"/>
              <a:t>ısıtılır.Pastörizasyon</a:t>
            </a:r>
            <a:r>
              <a:rPr lang="tr-TR" dirty="0"/>
              <a:t>, </a:t>
            </a:r>
            <a:r>
              <a:rPr lang="tr-TR" dirty="0" smtClean="0"/>
              <a:t>besinlerdeki mikrobik </a:t>
            </a:r>
            <a:r>
              <a:rPr lang="tr-TR" dirty="0"/>
              <a:t>büyümeyi yavaşlatır </a:t>
            </a:r>
            <a:r>
              <a:rPr lang="tr-TR" dirty="0" smtClean="0"/>
              <a:t>fakat patojen </a:t>
            </a:r>
            <a:r>
              <a:rPr lang="tr-TR" dirty="0"/>
              <a:t>mikroorganizmaları tamamen yok </a:t>
            </a:r>
            <a:r>
              <a:rPr lang="tr-TR" dirty="0" smtClean="0"/>
              <a:t>etmez. Amacı kullanma tarihine </a:t>
            </a:r>
            <a:r>
              <a:rPr lang="tr-TR" dirty="0"/>
              <a:t>kadar, pastörize ürünün içinde yaşayan patojen </a:t>
            </a:r>
            <a:r>
              <a:rPr lang="tr-TR" dirty="0" smtClean="0"/>
              <a:t>sayısını, hastalığa </a:t>
            </a:r>
            <a:r>
              <a:rPr lang="tr-TR" dirty="0"/>
              <a:t>neden olmayacak </a:t>
            </a:r>
            <a:r>
              <a:rPr lang="tr-TR" dirty="0" smtClean="0"/>
              <a:t>şekilde azaltmaktır. UHT </a:t>
            </a:r>
            <a:r>
              <a:rPr lang="tr-TR" dirty="0"/>
              <a:t>işleminde ise </a:t>
            </a:r>
            <a:r>
              <a:rPr lang="tr-TR" dirty="0" smtClean="0"/>
              <a:t>sütün yapısındaki </a:t>
            </a:r>
            <a:r>
              <a:rPr lang="tr-TR" dirty="0"/>
              <a:t>bütün </a:t>
            </a:r>
            <a:r>
              <a:rPr lang="tr-TR" dirty="0" smtClean="0"/>
              <a:t>mikroorganizmalar öldürülür</a:t>
            </a:r>
            <a:r>
              <a:rPr lang="tr-TR" dirty="0"/>
              <a:t>. Ürünün raf ömrü artarken </a:t>
            </a:r>
            <a:r>
              <a:rPr lang="tr-TR" dirty="0" smtClean="0"/>
              <a:t>besin değeri </a:t>
            </a:r>
            <a:r>
              <a:rPr lang="tr-TR" dirty="0"/>
              <a:t>kaybolur.</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7989" y="818605"/>
            <a:ext cx="3548063" cy="4315369"/>
          </a:xfrm>
          <a:prstGeom prst="rect">
            <a:avLst/>
          </a:prstGeom>
        </p:spPr>
      </p:pic>
    </p:spTree>
    <p:extLst>
      <p:ext uri="{BB962C8B-B14F-4D97-AF65-F5344CB8AC3E}">
        <p14:creationId xmlns:p14="http://schemas.microsoft.com/office/powerpoint/2010/main" val="2268517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748938" y="470262"/>
            <a:ext cx="7210697" cy="3046988"/>
          </a:xfrm>
          <a:prstGeom prst="rect">
            <a:avLst/>
          </a:prstGeom>
          <a:noFill/>
        </p:spPr>
        <p:txBody>
          <a:bodyPr wrap="square" rtlCol="0">
            <a:spAutoFit/>
          </a:bodyPr>
          <a:lstStyle/>
          <a:p>
            <a:pPr algn="ctr"/>
            <a:r>
              <a:rPr lang="tr-TR" sz="2400" dirty="0">
                <a:solidFill>
                  <a:srgbClr val="FF0000"/>
                </a:solidFill>
              </a:rPr>
              <a:t>Hazır Gıdaları Seçerken ve Tüketirken Dikkat </a:t>
            </a:r>
            <a:r>
              <a:rPr lang="tr-TR" sz="2400" dirty="0" smtClean="0">
                <a:solidFill>
                  <a:srgbClr val="FF0000"/>
                </a:solidFill>
              </a:rPr>
              <a:t>Edilmesi Gerekenler</a:t>
            </a:r>
          </a:p>
          <a:p>
            <a:r>
              <a:rPr lang="tr-TR" dirty="0"/>
              <a:t>Hazır gıdalar içlerindeki </a:t>
            </a:r>
            <a:r>
              <a:rPr lang="tr-TR" dirty="0" smtClean="0"/>
              <a:t>maddeler nedeniyle </a:t>
            </a:r>
            <a:r>
              <a:rPr lang="tr-TR" dirty="0"/>
              <a:t>insan sağlığına zarar </a:t>
            </a:r>
            <a:r>
              <a:rPr lang="tr-TR" dirty="0" smtClean="0"/>
              <a:t>verebilir. Başta </a:t>
            </a:r>
            <a:r>
              <a:rPr lang="tr-TR" dirty="0" err="1"/>
              <a:t>obezite</a:t>
            </a:r>
            <a:r>
              <a:rPr lang="tr-TR" dirty="0"/>
              <a:t> olmak üzere birçok </a:t>
            </a:r>
            <a:r>
              <a:rPr lang="tr-TR" dirty="0" smtClean="0"/>
              <a:t>hastalığa neden </a:t>
            </a:r>
            <a:r>
              <a:rPr lang="tr-TR" dirty="0"/>
              <a:t>olur. Yeterince vitamin içermedikleri </a:t>
            </a:r>
            <a:r>
              <a:rPr lang="tr-TR" dirty="0" smtClean="0"/>
              <a:t>için vücut </a:t>
            </a:r>
            <a:r>
              <a:rPr lang="tr-TR" dirty="0"/>
              <a:t>direncini düşürebilir, hafıza </a:t>
            </a:r>
            <a:r>
              <a:rPr lang="tr-TR" dirty="0" smtClean="0"/>
              <a:t>gelişimini </a:t>
            </a:r>
            <a:r>
              <a:rPr lang="tr-TR" dirty="0" err="1" smtClean="0"/>
              <a:t>engelleyebilir.Katkı</a:t>
            </a:r>
            <a:r>
              <a:rPr lang="tr-TR" dirty="0" smtClean="0"/>
              <a:t> </a:t>
            </a:r>
            <a:r>
              <a:rPr lang="tr-TR" dirty="0"/>
              <a:t>maddeleri dışında </a:t>
            </a:r>
            <a:r>
              <a:rPr lang="tr-TR" dirty="0" smtClean="0"/>
              <a:t>hazır gıdalarda </a:t>
            </a:r>
            <a:r>
              <a:rPr lang="tr-TR" dirty="0"/>
              <a:t>kullanılan yağlar, </a:t>
            </a:r>
            <a:r>
              <a:rPr lang="tr-TR" dirty="0" smtClean="0"/>
              <a:t>genellikle ucuz </a:t>
            </a:r>
            <a:r>
              <a:rPr lang="tr-TR" dirty="0"/>
              <a:t>ve sağlıksız olduğu için </a:t>
            </a:r>
            <a:r>
              <a:rPr lang="tr-TR" dirty="0" smtClean="0"/>
              <a:t>damar tıkanıklıklarına </a:t>
            </a:r>
            <a:r>
              <a:rPr lang="tr-TR" dirty="0"/>
              <a:t>yol açarak kalp </a:t>
            </a:r>
            <a:r>
              <a:rPr lang="tr-TR" dirty="0" smtClean="0"/>
              <a:t>krizine neden </a:t>
            </a:r>
            <a:r>
              <a:rPr lang="tr-TR" dirty="0"/>
              <a:t>olabilir. Birçok katkı </a:t>
            </a:r>
            <a:r>
              <a:rPr lang="tr-TR" dirty="0" smtClean="0"/>
              <a:t>maddesi sentetik </a:t>
            </a:r>
            <a:r>
              <a:rPr lang="tr-TR" dirty="0"/>
              <a:t>olduğu için vücutta alerji </a:t>
            </a:r>
            <a:r>
              <a:rPr lang="tr-TR" dirty="0" smtClean="0"/>
              <a:t>ve </a:t>
            </a:r>
            <a:r>
              <a:rPr lang="tr-TR" dirty="0" err="1" smtClean="0"/>
              <a:t>toksik</a:t>
            </a:r>
            <a:r>
              <a:rPr lang="tr-TR" dirty="0" smtClean="0"/>
              <a:t> </a:t>
            </a:r>
            <a:r>
              <a:rPr lang="tr-TR" dirty="0"/>
              <a:t>etki gösterebilir.</a:t>
            </a:r>
            <a:endParaRPr lang="tr-TR" dirty="0">
              <a:solidFill>
                <a:srgbClr val="FF0000"/>
              </a:solidFill>
            </a:endParaRPr>
          </a:p>
        </p:txBody>
      </p:sp>
    </p:spTree>
    <p:extLst>
      <p:ext uri="{BB962C8B-B14F-4D97-AF65-F5344CB8AC3E}">
        <p14:creationId xmlns:p14="http://schemas.microsoft.com/office/powerpoint/2010/main" val="2118015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592184" y="435429"/>
            <a:ext cx="7071359" cy="5078313"/>
          </a:xfrm>
          <a:prstGeom prst="rect">
            <a:avLst/>
          </a:prstGeom>
          <a:noFill/>
        </p:spPr>
        <p:txBody>
          <a:bodyPr wrap="square" rtlCol="0">
            <a:spAutoFit/>
          </a:bodyPr>
          <a:lstStyle/>
          <a:p>
            <a:pPr algn="ctr"/>
            <a:r>
              <a:rPr lang="tr-TR" sz="2400" dirty="0">
                <a:solidFill>
                  <a:srgbClr val="FF0000"/>
                </a:solidFill>
              </a:rPr>
              <a:t>Koruyucular, Renklendiriciler ve Yapay Tatlandırıcıların</a:t>
            </a:r>
            <a:r>
              <a:rPr lang="tr-TR" sz="2400" dirty="0">
                <a:solidFill>
                  <a:srgbClr val="FF0000"/>
                </a:solidFill>
              </a:rPr>
              <a:t/>
            </a:r>
            <a:br>
              <a:rPr lang="tr-TR" sz="2400" dirty="0">
                <a:solidFill>
                  <a:srgbClr val="FF0000"/>
                </a:solidFill>
              </a:rPr>
            </a:br>
            <a:r>
              <a:rPr lang="tr-TR" sz="2400" dirty="0">
                <a:solidFill>
                  <a:srgbClr val="FF0000"/>
                </a:solidFill>
              </a:rPr>
              <a:t>Sağlık Üzerindeki </a:t>
            </a:r>
            <a:r>
              <a:rPr lang="tr-TR" sz="2400" dirty="0" smtClean="0">
                <a:solidFill>
                  <a:srgbClr val="FF0000"/>
                </a:solidFill>
              </a:rPr>
              <a:t>Etkileri</a:t>
            </a:r>
          </a:p>
          <a:p>
            <a:r>
              <a:rPr lang="tr-TR" dirty="0"/>
              <a:t>Koruyucu olarak kullanılan nitrat ve </a:t>
            </a:r>
            <a:r>
              <a:rPr lang="tr-TR" dirty="0" err="1"/>
              <a:t>nitritler</a:t>
            </a:r>
            <a:r>
              <a:rPr lang="tr-TR" dirty="0"/>
              <a:t> kanın oksijen taşıma</a:t>
            </a:r>
            <a:br>
              <a:rPr lang="tr-TR" dirty="0"/>
            </a:br>
            <a:r>
              <a:rPr lang="tr-TR" dirty="0"/>
              <a:t>yeteneğini azaltır, kanser oluşumuna neden olur.</a:t>
            </a:r>
            <a:br>
              <a:rPr lang="tr-TR" dirty="0"/>
            </a:br>
            <a:r>
              <a:rPr lang="tr-TR" dirty="0"/>
              <a:t>Bazı renklendiriciler </a:t>
            </a:r>
            <a:r>
              <a:rPr lang="tr-TR" dirty="0" err="1"/>
              <a:t>toksik</a:t>
            </a:r>
            <a:r>
              <a:rPr lang="tr-TR" dirty="0"/>
              <a:t> ve kanser yapıcıdır. Sağlık</a:t>
            </a:r>
            <a:br>
              <a:rPr lang="tr-TR" dirty="0"/>
            </a:br>
            <a:r>
              <a:rPr lang="tr-TR" dirty="0"/>
              <a:t>örgütlerince izin verilen düzeylerin üstünde kullanılması dikkat</a:t>
            </a:r>
            <a:br>
              <a:rPr lang="tr-TR" dirty="0"/>
            </a:br>
            <a:r>
              <a:rPr lang="tr-TR" dirty="0"/>
              <a:t>eksikliğine, </a:t>
            </a:r>
            <a:r>
              <a:rPr lang="tr-TR" dirty="0" err="1"/>
              <a:t>hiperaktiviteye</a:t>
            </a:r>
            <a:r>
              <a:rPr lang="tr-TR" dirty="0"/>
              <a:t>, alerji, deri döküntüsü ve astıma neden</a:t>
            </a:r>
            <a:br>
              <a:rPr lang="tr-TR" dirty="0"/>
            </a:br>
            <a:r>
              <a:rPr lang="tr-TR" dirty="0"/>
              <a:t>olabilir</a:t>
            </a:r>
            <a:r>
              <a:rPr lang="tr-TR" dirty="0" smtClean="0"/>
              <a:t>.</a:t>
            </a:r>
            <a:r>
              <a:rPr lang="tr-TR" dirty="0"/>
              <a:t> Hazır gıdada ve ilaçlarda, </a:t>
            </a:r>
            <a:r>
              <a:rPr lang="tr-TR" dirty="0" smtClean="0"/>
              <a:t>maliyeti düşürmek </a:t>
            </a:r>
            <a:r>
              <a:rPr lang="tr-TR" dirty="0"/>
              <a:t>amacıyla doğal tatlandırıcı </a:t>
            </a:r>
            <a:r>
              <a:rPr lang="tr-TR" dirty="0" smtClean="0"/>
              <a:t>yerine yapay </a:t>
            </a:r>
            <a:r>
              <a:rPr lang="tr-TR" dirty="0"/>
              <a:t>tatlandırıcılar kullanılır. </a:t>
            </a:r>
            <a:r>
              <a:rPr lang="tr-TR" dirty="0" smtClean="0"/>
              <a:t>Yapay tatlandırıcıların </a:t>
            </a:r>
            <a:r>
              <a:rPr lang="tr-TR" dirty="0"/>
              <a:t>kan şekerinin </a:t>
            </a:r>
            <a:r>
              <a:rPr lang="tr-TR" dirty="0" smtClean="0"/>
              <a:t>yükselmesine etkisi </a:t>
            </a:r>
            <a:r>
              <a:rPr lang="tr-TR" dirty="0"/>
              <a:t>düşük olduğundan diyabetli veya </a:t>
            </a:r>
            <a:r>
              <a:rPr lang="tr-TR" dirty="0" smtClean="0"/>
              <a:t>gözlem altında </a:t>
            </a:r>
            <a:r>
              <a:rPr lang="tr-TR" dirty="0"/>
              <a:t>olan kişiler tarafından tercih </a:t>
            </a:r>
            <a:r>
              <a:rPr lang="tr-TR" dirty="0" smtClean="0"/>
              <a:t>edilir. Yapay </a:t>
            </a:r>
            <a:r>
              <a:rPr lang="tr-TR" dirty="0"/>
              <a:t>tatlandırıcılar şeker yerine </a:t>
            </a:r>
            <a:r>
              <a:rPr lang="tr-TR" dirty="0" smtClean="0"/>
              <a:t>aşırı kullanıldığında </a:t>
            </a:r>
            <a:r>
              <a:rPr lang="tr-TR" dirty="0"/>
              <a:t>hastalıklara yol açabilir</a:t>
            </a:r>
            <a:r>
              <a:rPr lang="tr-TR" dirty="0" smtClean="0"/>
              <a:t>.</a:t>
            </a:r>
          </a:p>
          <a:p>
            <a:r>
              <a:rPr lang="tr-TR" dirty="0"/>
              <a:t/>
            </a:r>
            <a:br>
              <a:rPr lang="tr-TR" dirty="0"/>
            </a:br>
            <a:endParaRPr lang="tr-TR" dirty="0"/>
          </a:p>
        </p:txBody>
      </p:sp>
    </p:spTree>
    <p:extLst>
      <p:ext uri="{BB962C8B-B14F-4D97-AF65-F5344CB8AC3E}">
        <p14:creationId xmlns:p14="http://schemas.microsoft.com/office/powerpoint/2010/main" val="1755300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40230" y="383177"/>
            <a:ext cx="4406536" cy="4062651"/>
          </a:xfrm>
          <a:prstGeom prst="rect">
            <a:avLst/>
          </a:prstGeom>
          <a:noFill/>
        </p:spPr>
        <p:txBody>
          <a:bodyPr wrap="square" rtlCol="0">
            <a:spAutoFit/>
          </a:bodyPr>
          <a:lstStyle/>
          <a:p>
            <a:r>
              <a:rPr lang="tr-TR" sz="2400" dirty="0">
                <a:solidFill>
                  <a:srgbClr val="FF0000"/>
                </a:solidFill>
              </a:rPr>
              <a:t>Hazır Gıda Etiketlerinin Önemi</a:t>
            </a:r>
            <a:r>
              <a:rPr lang="tr-TR" dirty="0"/>
              <a:t/>
            </a:r>
            <a:br>
              <a:rPr lang="tr-TR" dirty="0"/>
            </a:br>
            <a:r>
              <a:rPr lang="tr-TR" dirty="0"/>
              <a:t>Hazır gıdalardaki etiketlerde ürünün üretildiği yer, içeriği, besin değerleri, saklanma koşulları gibi birçok bilgi bulunduğu gibi üretim ve son kullanım tarihleri de </a:t>
            </a:r>
            <a:r>
              <a:rPr lang="tr-TR" dirty="0" smtClean="0"/>
              <a:t>bulunur. Tavsiye </a:t>
            </a:r>
            <a:r>
              <a:rPr lang="tr-TR" dirty="0"/>
              <a:t>edilen tüketim tarihi (TETT) </a:t>
            </a:r>
            <a:r>
              <a:rPr lang="tr-TR" dirty="0" smtClean="0"/>
              <a:t>ise uygun </a:t>
            </a:r>
            <a:r>
              <a:rPr lang="tr-TR" dirty="0"/>
              <a:t>şekilde saklandığında, </a:t>
            </a:r>
            <a:r>
              <a:rPr lang="tr-TR" dirty="0" smtClean="0"/>
              <a:t>gıdanın özelliklerini </a:t>
            </a:r>
            <a:r>
              <a:rPr lang="tr-TR" dirty="0"/>
              <a:t>koruduğu süreyi </a:t>
            </a:r>
            <a:r>
              <a:rPr lang="tr-TR" dirty="0" smtClean="0"/>
              <a:t>gösteren tarihtir</a:t>
            </a:r>
            <a:r>
              <a:rPr lang="tr-TR" dirty="0"/>
              <a:t>. Hazır gıdaya bağlı alerjik </a:t>
            </a:r>
            <a:r>
              <a:rPr lang="tr-TR" dirty="0" smtClean="0"/>
              <a:t>durumların oluşmaması için </a:t>
            </a:r>
            <a:r>
              <a:rPr lang="tr-TR" dirty="0"/>
              <a:t>gıdanın içeriğine, </a:t>
            </a:r>
            <a:r>
              <a:rPr lang="tr-TR" dirty="0" err="1" smtClean="0"/>
              <a:t>obeziteyi</a:t>
            </a:r>
            <a:r>
              <a:rPr lang="tr-TR" dirty="0" smtClean="0"/>
              <a:t> engellemek </a:t>
            </a:r>
            <a:r>
              <a:rPr lang="tr-TR" dirty="0"/>
              <a:t>için de etiket üzerindeki </a:t>
            </a:r>
            <a:r>
              <a:rPr lang="tr-TR" dirty="0" smtClean="0"/>
              <a:t>enerji değerlerine </a:t>
            </a:r>
            <a:r>
              <a:rPr lang="tr-TR" dirty="0"/>
              <a:t>dikkat edilmelidir.</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388" y="4445828"/>
            <a:ext cx="2505991" cy="2412172"/>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766" y="174173"/>
            <a:ext cx="3050079" cy="6614458"/>
          </a:xfrm>
          <a:prstGeom prst="rect">
            <a:avLst/>
          </a:prstGeom>
        </p:spPr>
      </p:pic>
    </p:spTree>
    <p:extLst>
      <p:ext uri="{BB962C8B-B14F-4D97-AF65-F5344CB8AC3E}">
        <p14:creationId xmlns:p14="http://schemas.microsoft.com/office/powerpoint/2010/main" val="3946279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574766" y="548640"/>
            <a:ext cx="4528457" cy="2215991"/>
          </a:xfrm>
          <a:prstGeom prst="rect">
            <a:avLst/>
          </a:prstGeom>
          <a:noFill/>
        </p:spPr>
        <p:txBody>
          <a:bodyPr wrap="square" rtlCol="0">
            <a:spAutoFit/>
          </a:bodyPr>
          <a:lstStyle/>
          <a:p>
            <a:r>
              <a:rPr lang="tr-TR" sz="2400" dirty="0">
                <a:solidFill>
                  <a:srgbClr val="FF0000"/>
                </a:solidFill>
              </a:rPr>
              <a:t>Sabun ve Deterjanın Temizleme Özelliği</a:t>
            </a:r>
            <a:r>
              <a:rPr lang="tr-TR" dirty="0"/>
              <a:t/>
            </a:r>
            <a:br>
              <a:rPr lang="tr-TR" dirty="0"/>
            </a:br>
            <a:endParaRPr lang="tr-TR" dirty="0" smtClean="0"/>
          </a:p>
          <a:p>
            <a:r>
              <a:rPr lang="tr-TR" dirty="0" smtClean="0"/>
              <a:t>Sabun </a:t>
            </a:r>
            <a:r>
              <a:rPr lang="tr-TR" dirty="0"/>
              <a:t>ve </a:t>
            </a:r>
            <a:r>
              <a:rPr lang="tr-TR" dirty="0" smtClean="0"/>
              <a:t>deterjan yapısal olarak birbirine benzer. Her </a:t>
            </a:r>
            <a:r>
              <a:rPr lang="tr-TR" dirty="0"/>
              <a:t>ikisi de </a:t>
            </a:r>
            <a:r>
              <a:rPr lang="tr-TR" dirty="0" smtClean="0"/>
              <a:t>polar (su </a:t>
            </a:r>
            <a:r>
              <a:rPr lang="tr-TR" dirty="0"/>
              <a:t>seven- </a:t>
            </a:r>
            <a:r>
              <a:rPr lang="tr-TR" dirty="0" smtClean="0"/>
              <a:t>hidrofil) ve </a:t>
            </a:r>
            <a:r>
              <a:rPr lang="tr-TR" dirty="0" err="1"/>
              <a:t>apolar</a:t>
            </a:r>
            <a:r>
              <a:rPr lang="tr-TR" dirty="0"/>
              <a:t> (</a:t>
            </a:r>
            <a:r>
              <a:rPr lang="tr-TR" dirty="0" smtClean="0"/>
              <a:t>su sevmeyen-</a:t>
            </a:r>
            <a:r>
              <a:rPr lang="tr-TR" dirty="0" err="1" smtClean="0"/>
              <a:t>hidrofob</a:t>
            </a:r>
            <a:r>
              <a:rPr lang="tr-TR" dirty="0" smtClean="0"/>
              <a:t>) olarak </a:t>
            </a:r>
            <a:r>
              <a:rPr lang="tr-TR" dirty="0"/>
              <a:t>iki </a:t>
            </a:r>
            <a:r>
              <a:rPr lang="tr-TR" dirty="0" smtClean="0"/>
              <a:t>kısımdan oluşur.</a:t>
            </a:r>
            <a:r>
              <a:rPr lang="tr-TR" dirty="0"/>
              <a:t> </a:t>
            </a:r>
            <a:endParaRPr lang="tr-TR" dirty="0" smtClean="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85" y="2990034"/>
            <a:ext cx="5337266" cy="2620598"/>
          </a:xfrm>
          <a:prstGeom prst="rect">
            <a:avLst/>
          </a:prstGeom>
        </p:spPr>
      </p:pic>
    </p:spTree>
    <p:extLst>
      <p:ext uri="{BB962C8B-B14F-4D97-AF65-F5344CB8AC3E}">
        <p14:creationId xmlns:p14="http://schemas.microsoft.com/office/powerpoint/2010/main" val="1051396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627017" y="313508"/>
            <a:ext cx="4606833" cy="5909310"/>
          </a:xfrm>
          <a:prstGeom prst="rect">
            <a:avLst/>
          </a:prstGeom>
          <a:noFill/>
        </p:spPr>
        <p:txBody>
          <a:bodyPr wrap="square" rtlCol="0">
            <a:spAutoFit/>
          </a:bodyPr>
          <a:lstStyle/>
          <a:p>
            <a:r>
              <a:rPr lang="tr-TR" sz="2400" dirty="0">
                <a:solidFill>
                  <a:srgbClr val="FF0000"/>
                </a:solidFill>
              </a:rPr>
              <a:t>Katı Yağlar</a:t>
            </a:r>
            <a:r>
              <a:rPr lang="tr-TR" dirty="0"/>
              <a:t/>
            </a:r>
            <a:br>
              <a:rPr lang="tr-TR" dirty="0"/>
            </a:br>
            <a:r>
              <a:rPr lang="tr-TR" dirty="0"/>
              <a:t>Oda sıcaklığında katı </a:t>
            </a:r>
            <a:r>
              <a:rPr lang="tr-TR" dirty="0" smtClean="0"/>
              <a:t>hâlde bulunan</a:t>
            </a:r>
            <a:r>
              <a:rPr lang="tr-TR" dirty="0"/>
              <a:t>, doymuş yağ asidi </a:t>
            </a:r>
            <a:r>
              <a:rPr lang="tr-TR" dirty="0" smtClean="0"/>
              <a:t>oranı yüksek </a:t>
            </a:r>
            <a:r>
              <a:rPr lang="tr-TR" dirty="0"/>
              <a:t>olan yağlardır</a:t>
            </a:r>
            <a:r>
              <a:rPr lang="tr-TR" dirty="0" smtClean="0"/>
              <a:t>.</a:t>
            </a:r>
            <a:r>
              <a:rPr lang="tr-TR" dirty="0"/>
              <a:t/>
            </a:r>
            <a:br>
              <a:rPr lang="tr-TR" dirty="0"/>
            </a:br>
            <a:r>
              <a:rPr lang="tr-TR" sz="2400" dirty="0" smtClean="0">
                <a:solidFill>
                  <a:srgbClr val="FF0000"/>
                </a:solidFill>
              </a:rPr>
              <a:t>Tereyağı</a:t>
            </a:r>
            <a:endParaRPr lang="tr-TR" dirty="0"/>
          </a:p>
          <a:p>
            <a:r>
              <a:rPr lang="tr-TR" dirty="0" smtClean="0"/>
              <a:t>Doymuş </a:t>
            </a:r>
            <a:r>
              <a:rPr lang="tr-TR" dirty="0"/>
              <a:t>yağdır. Krema veya </a:t>
            </a:r>
            <a:r>
              <a:rPr lang="tr-TR" dirty="0" smtClean="0"/>
              <a:t>sütten ayrılmış </a:t>
            </a:r>
            <a:r>
              <a:rPr lang="tr-TR" dirty="0"/>
              <a:t>süt ürünüdür. </a:t>
            </a:r>
            <a:r>
              <a:rPr lang="tr-TR" dirty="0" smtClean="0"/>
              <a:t>Lezzetlidir. Yüksek </a:t>
            </a:r>
            <a:r>
              <a:rPr lang="tr-TR" dirty="0"/>
              <a:t>sıcaklıkta yandığı </a:t>
            </a:r>
            <a:r>
              <a:rPr lang="tr-TR" dirty="0" smtClean="0"/>
              <a:t>için kızartmalarda </a:t>
            </a:r>
            <a:r>
              <a:rPr lang="tr-TR" dirty="0"/>
              <a:t>kullanımı </a:t>
            </a:r>
            <a:r>
              <a:rPr lang="tr-TR" dirty="0" smtClean="0"/>
              <a:t>uygun değildir.</a:t>
            </a:r>
          </a:p>
          <a:p>
            <a:r>
              <a:rPr lang="tr-TR" sz="2400" dirty="0" smtClean="0">
                <a:solidFill>
                  <a:srgbClr val="FF0000"/>
                </a:solidFill>
              </a:rPr>
              <a:t>Margarin</a:t>
            </a:r>
            <a:r>
              <a:rPr lang="tr-TR" dirty="0" smtClean="0"/>
              <a:t> </a:t>
            </a:r>
          </a:p>
          <a:p>
            <a:r>
              <a:rPr lang="tr-TR" dirty="0" smtClean="0"/>
              <a:t>Soya </a:t>
            </a:r>
            <a:r>
              <a:rPr lang="tr-TR" dirty="0"/>
              <a:t>fasulyesi, </a:t>
            </a:r>
            <a:r>
              <a:rPr lang="tr-TR" dirty="0" smtClean="0"/>
              <a:t>pamuk tohumu </a:t>
            </a:r>
            <a:r>
              <a:rPr lang="tr-TR" dirty="0"/>
              <a:t>ve mısır gibi </a:t>
            </a:r>
            <a:r>
              <a:rPr lang="tr-TR" dirty="0" smtClean="0"/>
              <a:t>bitkisel yağların </a:t>
            </a:r>
            <a:r>
              <a:rPr lang="tr-TR" dirty="0"/>
              <a:t>hidrojenle </a:t>
            </a:r>
            <a:r>
              <a:rPr lang="tr-TR" dirty="0" smtClean="0"/>
              <a:t>doyurulması, krema</a:t>
            </a:r>
            <a:r>
              <a:rPr lang="tr-TR" dirty="0"/>
              <a:t>, A vitamini ve</a:t>
            </a:r>
            <a:r>
              <a:rPr lang="tr-TR" dirty="0"/>
              <a:t/>
            </a:r>
            <a:br>
              <a:rPr lang="tr-TR" dirty="0"/>
            </a:br>
            <a:r>
              <a:rPr lang="tr-TR" dirty="0"/>
              <a:t>renklendiricilerle işlem görmesi ile</a:t>
            </a:r>
            <a:r>
              <a:rPr lang="tr-TR" dirty="0"/>
              <a:t/>
            </a:r>
            <a:br>
              <a:rPr lang="tr-TR" dirty="0"/>
            </a:br>
            <a:r>
              <a:rPr lang="tr-TR" dirty="0"/>
              <a:t>elde edilir. Trans ve </a:t>
            </a:r>
            <a:r>
              <a:rPr lang="tr-TR" dirty="0" smtClean="0"/>
              <a:t>doymamış yağ </a:t>
            </a:r>
            <a:r>
              <a:rPr lang="tr-TR" dirty="0"/>
              <a:t>içerir. </a:t>
            </a:r>
            <a:endParaRPr lang="tr-TR" dirty="0" smtClean="0"/>
          </a:p>
          <a:p>
            <a:r>
              <a:rPr lang="tr-TR" sz="2400" dirty="0">
                <a:solidFill>
                  <a:srgbClr val="FF0000"/>
                </a:solidFill>
              </a:rPr>
              <a:t>Sıvı </a:t>
            </a:r>
            <a:r>
              <a:rPr lang="tr-TR" sz="2400" dirty="0" smtClean="0">
                <a:solidFill>
                  <a:srgbClr val="FF0000"/>
                </a:solidFill>
              </a:rPr>
              <a:t>Yağlar</a:t>
            </a:r>
          </a:p>
          <a:p>
            <a:r>
              <a:rPr lang="tr-TR" dirty="0"/>
              <a:t>Oda sıcaklığında </a:t>
            </a:r>
            <a:r>
              <a:rPr lang="tr-TR" dirty="0" smtClean="0"/>
              <a:t>sıvı hâlde bulunan, doymamış </a:t>
            </a:r>
            <a:r>
              <a:rPr lang="tr-TR" dirty="0"/>
              <a:t>yağ </a:t>
            </a:r>
            <a:r>
              <a:rPr lang="tr-TR" dirty="0" smtClean="0"/>
              <a:t>asidi oranı </a:t>
            </a:r>
            <a:r>
              <a:rPr lang="tr-TR" dirty="0"/>
              <a:t>yüksek olan</a:t>
            </a:r>
            <a:r>
              <a:rPr lang="tr-TR" dirty="0"/>
              <a:t/>
            </a:r>
            <a:br>
              <a:rPr lang="tr-TR" dirty="0"/>
            </a:br>
            <a:r>
              <a:rPr lang="tr-TR" dirty="0"/>
              <a:t>yağlardır.</a:t>
            </a:r>
            <a:endParaRPr lang="tr-TR"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827" y="975359"/>
            <a:ext cx="2255521" cy="1994263"/>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211" y="3146243"/>
            <a:ext cx="2349137" cy="1915887"/>
          </a:xfrm>
          <a:prstGeom prst="rect">
            <a:avLst/>
          </a:prstGeom>
        </p:spPr>
      </p:pic>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0012" y="5111932"/>
            <a:ext cx="2308907" cy="1746068"/>
          </a:xfrm>
          <a:prstGeom prst="rect">
            <a:avLst/>
          </a:prstGeom>
        </p:spPr>
      </p:pic>
    </p:spTree>
    <p:extLst>
      <p:ext uri="{BB962C8B-B14F-4D97-AF65-F5344CB8AC3E}">
        <p14:creationId xmlns:p14="http://schemas.microsoft.com/office/powerpoint/2010/main" val="3465318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609599" y="470263"/>
            <a:ext cx="6087292" cy="5724644"/>
          </a:xfrm>
          <a:prstGeom prst="rect">
            <a:avLst/>
          </a:prstGeom>
          <a:noFill/>
        </p:spPr>
        <p:txBody>
          <a:bodyPr wrap="square" rtlCol="0">
            <a:spAutoFit/>
          </a:bodyPr>
          <a:lstStyle/>
          <a:p>
            <a:r>
              <a:rPr lang="tr-TR" sz="2400" dirty="0" smtClean="0">
                <a:solidFill>
                  <a:srgbClr val="FF0000"/>
                </a:solidFill>
              </a:rPr>
              <a:t>Zeytinyağı</a:t>
            </a:r>
          </a:p>
          <a:p>
            <a:r>
              <a:rPr lang="tr-TR" dirty="0"/>
              <a:t>Zeytinlerin ezilmesi ve oluşan </a:t>
            </a:r>
            <a:r>
              <a:rPr lang="tr-TR" dirty="0" smtClean="0"/>
              <a:t>karışımdaki fazla </a:t>
            </a:r>
            <a:r>
              <a:rPr lang="tr-TR" dirty="0"/>
              <a:t>suyun uzaklaştırılması ile elde </a:t>
            </a:r>
            <a:r>
              <a:rPr lang="tr-TR" dirty="0" smtClean="0"/>
              <a:t>edilir.</a:t>
            </a:r>
            <a:r>
              <a:rPr lang="tr-TR" dirty="0"/>
              <a:t> </a:t>
            </a:r>
            <a:r>
              <a:rPr lang="tr-TR" dirty="0" smtClean="0"/>
              <a:t>Yoğun ve güçlü </a:t>
            </a:r>
            <a:r>
              <a:rPr lang="tr-TR" dirty="0"/>
              <a:t>aromaya </a:t>
            </a:r>
            <a:r>
              <a:rPr lang="tr-TR" dirty="0" smtClean="0"/>
              <a:t>sahiptir. Doymamış </a:t>
            </a:r>
            <a:r>
              <a:rPr lang="tr-TR" dirty="0"/>
              <a:t>yağ </a:t>
            </a:r>
            <a:r>
              <a:rPr lang="tr-TR" dirty="0" smtClean="0"/>
              <a:t>oranı yüksek olduğundan; kalp </a:t>
            </a:r>
            <a:r>
              <a:rPr lang="tr-TR" dirty="0"/>
              <a:t>rahatsızlığı, diyabet ve bazı </a:t>
            </a:r>
            <a:r>
              <a:rPr lang="tr-TR" dirty="0" smtClean="0"/>
              <a:t>kanserlerin gelişme </a:t>
            </a:r>
            <a:r>
              <a:rPr lang="tr-TR" dirty="0"/>
              <a:t>riskini azaltabilir. Yüksek E </a:t>
            </a:r>
            <a:r>
              <a:rPr lang="tr-TR" dirty="0" smtClean="0"/>
              <a:t>vitamini içeriğinden dolayı </a:t>
            </a:r>
            <a:r>
              <a:rPr lang="tr-TR" dirty="0"/>
              <a:t>güçlü bir antioksidandır</a:t>
            </a:r>
            <a:r>
              <a:rPr lang="tr-TR" dirty="0" smtClean="0"/>
              <a:t>.</a:t>
            </a:r>
          </a:p>
          <a:p>
            <a:r>
              <a:rPr lang="tr-TR" sz="2400" dirty="0">
                <a:solidFill>
                  <a:srgbClr val="FF0000"/>
                </a:solidFill>
              </a:rPr>
              <a:t>Ayçiçek yağı</a:t>
            </a:r>
            <a:r>
              <a:rPr lang="tr-TR" sz="2400" dirty="0"/>
              <a:t/>
            </a:r>
            <a:br>
              <a:rPr lang="tr-TR" sz="2400" dirty="0"/>
            </a:br>
            <a:r>
              <a:rPr lang="tr-TR" dirty="0"/>
              <a:t>Ayçiçeği bitkisinin </a:t>
            </a:r>
            <a:r>
              <a:rPr lang="tr-TR" dirty="0" smtClean="0"/>
              <a:t>tohumlarının presleme</a:t>
            </a:r>
            <a:r>
              <a:rPr lang="tr-TR" dirty="0"/>
              <a:t>, </a:t>
            </a:r>
            <a:r>
              <a:rPr lang="tr-TR" dirty="0" err="1"/>
              <a:t>ekstraksiyon</a:t>
            </a:r>
            <a:r>
              <a:rPr lang="tr-TR" dirty="0"/>
              <a:t> </a:t>
            </a:r>
            <a:r>
              <a:rPr lang="tr-TR" dirty="0" smtClean="0"/>
              <a:t>vb. işlemlerinden </a:t>
            </a:r>
            <a:r>
              <a:rPr lang="tr-TR" dirty="0"/>
              <a:t>sonra </a:t>
            </a:r>
            <a:r>
              <a:rPr lang="tr-TR" dirty="0" smtClean="0"/>
              <a:t>rafine edilmesiyle </a:t>
            </a:r>
            <a:r>
              <a:rPr lang="tr-TR" dirty="0"/>
              <a:t>elde </a:t>
            </a:r>
            <a:r>
              <a:rPr lang="tr-TR" dirty="0" smtClean="0"/>
              <a:t>edilir. Ayçiçek </a:t>
            </a:r>
            <a:r>
              <a:rPr lang="tr-TR" dirty="0"/>
              <a:t>yağı kalorisi </a:t>
            </a:r>
            <a:r>
              <a:rPr lang="tr-TR" dirty="0" smtClean="0"/>
              <a:t>yüksek, vitamin </a:t>
            </a:r>
            <a:r>
              <a:rPr lang="tr-TR" dirty="0"/>
              <a:t>ve minerallerden yoksun </a:t>
            </a:r>
            <a:r>
              <a:rPr lang="tr-TR" dirty="0" smtClean="0"/>
              <a:t>bir yapıdadır.</a:t>
            </a:r>
          </a:p>
          <a:p>
            <a:r>
              <a:rPr lang="tr-TR" sz="2400" dirty="0">
                <a:solidFill>
                  <a:srgbClr val="FF0000"/>
                </a:solidFill>
              </a:rPr>
              <a:t>Mısır Özü </a:t>
            </a:r>
            <a:r>
              <a:rPr lang="tr-TR" sz="2400" dirty="0" smtClean="0">
                <a:solidFill>
                  <a:srgbClr val="FF0000"/>
                </a:solidFill>
              </a:rPr>
              <a:t>Yağı</a:t>
            </a:r>
          </a:p>
          <a:p>
            <a:r>
              <a:rPr lang="tr-TR" dirty="0"/>
              <a:t>Mısır bitkisi tanelerinden </a:t>
            </a:r>
            <a:r>
              <a:rPr lang="tr-TR" dirty="0" smtClean="0"/>
              <a:t>elde edilen </a:t>
            </a:r>
            <a:r>
              <a:rPr lang="tr-TR" dirty="0"/>
              <a:t>yağdır. Mısır özü yağı </a:t>
            </a:r>
            <a:r>
              <a:rPr lang="tr-TR" dirty="0" smtClean="0"/>
              <a:t>yüksek ısıya </a:t>
            </a:r>
            <a:r>
              <a:rPr lang="tr-TR" dirty="0"/>
              <a:t>dayandığı için </a:t>
            </a:r>
            <a:r>
              <a:rPr lang="tr-TR" dirty="0" smtClean="0"/>
              <a:t>kızartmalarda kullanılır.</a:t>
            </a:r>
          </a:p>
          <a:p>
            <a:r>
              <a:rPr lang="tr-TR" sz="2400" dirty="0">
                <a:solidFill>
                  <a:srgbClr val="FF0000"/>
                </a:solidFill>
              </a:rPr>
              <a:t>Fındık yağı</a:t>
            </a:r>
            <a:r>
              <a:rPr lang="tr-TR" dirty="0"/>
              <a:t/>
            </a:r>
            <a:br>
              <a:rPr lang="tr-TR" dirty="0"/>
            </a:br>
            <a:r>
              <a:rPr lang="tr-TR" dirty="0"/>
              <a:t>Fındıktan elde edilen maliyeti </a:t>
            </a:r>
            <a:r>
              <a:rPr lang="tr-TR" dirty="0" smtClean="0"/>
              <a:t>yüksek bir yağdır. Doymamış </a:t>
            </a:r>
            <a:r>
              <a:rPr lang="tr-TR" dirty="0"/>
              <a:t>yağlar </a:t>
            </a:r>
            <a:r>
              <a:rPr lang="tr-TR" dirty="0" smtClean="0"/>
              <a:t>açısından zengindir</a:t>
            </a:r>
            <a:r>
              <a:rPr lang="tr-TR" dirty="0"/>
              <a:t>. Yüksek sıcaklıkta </a:t>
            </a:r>
            <a:r>
              <a:rPr lang="tr-TR" dirty="0" err="1" smtClean="0"/>
              <a:t>toksik</a:t>
            </a:r>
            <a:r>
              <a:rPr lang="tr-TR" dirty="0" smtClean="0"/>
              <a:t> kimyasallara </a:t>
            </a:r>
            <a:r>
              <a:rPr lang="tr-TR" dirty="0"/>
              <a:t>dönüşür.</a:t>
            </a:r>
            <a:endParaRPr lang="tr-TR" dirty="0" smtClean="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781" y="4058194"/>
            <a:ext cx="2874682" cy="2239660"/>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473" y="681105"/>
            <a:ext cx="2833408" cy="3166248"/>
          </a:xfrm>
          <a:prstGeom prst="rect">
            <a:avLst/>
          </a:prstGeom>
        </p:spPr>
      </p:pic>
    </p:spTree>
    <p:extLst>
      <p:ext uri="{BB962C8B-B14F-4D97-AF65-F5344CB8AC3E}">
        <p14:creationId xmlns:p14="http://schemas.microsoft.com/office/powerpoint/2010/main" val="1344566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487679" y="117098"/>
            <a:ext cx="6235337" cy="6524863"/>
          </a:xfrm>
          <a:prstGeom prst="rect">
            <a:avLst/>
          </a:prstGeom>
          <a:noFill/>
        </p:spPr>
        <p:txBody>
          <a:bodyPr wrap="square" rtlCol="0">
            <a:spAutoFit/>
          </a:bodyPr>
          <a:lstStyle/>
          <a:p>
            <a:r>
              <a:rPr lang="tr-TR" sz="2400" dirty="0">
                <a:solidFill>
                  <a:srgbClr val="FF0000"/>
                </a:solidFill>
              </a:rPr>
              <a:t>Yağ Endüstrisinde Kullanılan </a:t>
            </a:r>
            <a:r>
              <a:rPr lang="tr-TR" sz="2400" dirty="0" smtClean="0">
                <a:solidFill>
                  <a:srgbClr val="FF0000"/>
                </a:solidFill>
              </a:rPr>
              <a:t>Kavramlar</a:t>
            </a:r>
          </a:p>
          <a:p>
            <a:r>
              <a:rPr lang="tr-TR" dirty="0"/>
              <a:t>Yağlar sızma, </a:t>
            </a:r>
            <a:r>
              <a:rPr lang="tr-TR" dirty="0" err="1"/>
              <a:t>riviera</a:t>
            </a:r>
            <a:r>
              <a:rPr lang="tr-TR" dirty="0"/>
              <a:t>, rafine ve </a:t>
            </a:r>
            <a:r>
              <a:rPr lang="tr-TR" dirty="0" err="1"/>
              <a:t>vinterize</a:t>
            </a:r>
            <a:r>
              <a:rPr lang="tr-TR" dirty="0"/>
              <a:t> </a:t>
            </a:r>
            <a:r>
              <a:rPr lang="tr-TR" dirty="0" smtClean="0"/>
              <a:t>olarak üretilir</a:t>
            </a:r>
            <a:r>
              <a:rPr lang="tr-TR" dirty="0"/>
              <a:t>.</a:t>
            </a:r>
            <a:r>
              <a:rPr lang="tr-TR" sz="2400" dirty="0"/>
              <a:t/>
            </a:r>
            <a:br>
              <a:rPr lang="tr-TR" sz="2400" dirty="0"/>
            </a:br>
            <a:r>
              <a:rPr lang="tr-TR" sz="2200" dirty="0">
                <a:solidFill>
                  <a:srgbClr val="FF0000"/>
                </a:solidFill>
              </a:rPr>
              <a:t>Sızma Yağ</a:t>
            </a:r>
            <a:r>
              <a:rPr lang="tr-TR" sz="2400" dirty="0"/>
              <a:t/>
            </a:r>
            <a:br>
              <a:rPr lang="tr-TR" sz="2400" dirty="0"/>
            </a:br>
            <a:r>
              <a:rPr lang="tr-TR" dirty="0"/>
              <a:t>Yağın saflığını, tadını koruyarak su ile </a:t>
            </a:r>
            <a:r>
              <a:rPr lang="tr-TR" dirty="0" smtClean="0"/>
              <a:t>yıkama, çöktürme</a:t>
            </a:r>
            <a:r>
              <a:rPr lang="tr-TR" dirty="0"/>
              <a:t>, süzme ve </a:t>
            </a:r>
            <a:r>
              <a:rPr lang="tr-TR" dirty="0" err="1"/>
              <a:t>santrifüjleme</a:t>
            </a:r>
            <a:r>
              <a:rPr lang="tr-TR" dirty="0"/>
              <a:t> gibi </a:t>
            </a:r>
            <a:r>
              <a:rPr lang="tr-TR" dirty="0" smtClean="0"/>
              <a:t>mekanik yöntemler </a:t>
            </a:r>
            <a:r>
              <a:rPr lang="tr-TR" dirty="0"/>
              <a:t>ve ısı uygulaması ile elde edilir. </a:t>
            </a:r>
            <a:r>
              <a:rPr lang="tr-TR" dirty="0" smtClean="0"/>
              <a:t>Asit oranı </a:t>
            </a:r>
            <a:r>
              <a:rPr lang="tr-TR" dirty="0"/>
              <a:t>yüksek, keskin ve güçlü bir tada sahiptir</a:t>
            </a:r>
            <a:r>
              <a:rPr lang="tr-TR" dirty="0" smtClean="0"/>
              <a:t>.</a:t>
            </a:r>
          </a:p>
          <a:p>
            <a:r>
              <a:rPr lang="tr-TR" sz="2200" dirty="0">
                <a:solidFill>
                  <a:srgbClr val="FF0000"/>
                </a:solidFill>
              </a:rPr>
              <a:t>Rafine Yağ</a:t>
            </a:r>
            <a:r>
              <a:rPr lang="tr-TR" dirty="0"/>
              <a:t/>
            </a:r>
            <a:br>
              <a:rPr lang="tr-TR" dirty="0"/>
            </a:br>
            <a:r>
              <a:rPr lang="tr-TR" dirty="0"/>
              <a:t>Y</a:t>
            </a:r>
            <a:r>
              <a:rPr lang="tr-TR" dirty="0" smtClean="0"/>
              <a:t>ağın </a:t>
            </a:r>
            <a:r>
              <a:rPr lang="tr-TR" dirty="0"/>
              <a:t>yapısı değiştirilmeden </a:t>
            </a:r>
            <a:r>
              <a:rPr lang="tr-TR" dirty="0" smtClean="0"/>
              <a:t>ağartma, koku</a:t>
            </a:r>
            <a:r>
              <a:rPr lang="tr-TR" dirty="0"/>
              <a:t>, asitlik ve reçine giderme gibi </a:t>
            </a:r>
            <a:r>
              <a:rPr lang="tr-TR" dirty="0" smtClean="0"/>
              <a:t>işlemlerle elde </a:t>
            </a:r>
            <a:r>
              <a:rPr lang="tr-TR" dirty="0"/>
              <a:t>edilen yağdır. Yağa yabancı </a:t>
            </a:r>
            <a:r>
              <a:rPr lang="tr-TR" dirty="0" smtClean="0"/>
              <a:t>madde eklenmez. Kokusu </a:t>
            </a:r>
            <a:r>
              <a:rPr lang="tr-TR" dirty="0"/>
              <a:t>ve asitlik derecesi daha az </a:t>
            </a:r>
            <a:r>
              <a:rPr lang="tr-TR" dirty="0" smtClean="0"/>
              <a:t>olan, açık </a:t>
            </a:r>
            <a:r>
              <a:rPr lang="tr-TR" dirty="0"/>
              <a:t>renkli rafine yağların gıda değeri azdır</a:t>
            </a:r>
            <a:r>
              <a:rPr lang="tr-TR" dirty="0" smtClean="0"/>
              <a:t>.</a:t>
            </a:r>
          </a:p>
          <a:p>
            <a:r>
              <a:rPr lang="tr-TR" sz="2200" dirty="0" err="1">
                <a:solidFill>
                  <a:srgbClr val="FF0000"/>
                </a:solidFill>
              </a:rPr>
              <a:t>Riviera</a:t>
            </a:r>
            <a:r>
              <a:rPr lang="tr-TR" sz="2200" dirty="0">
                <a:solidFill>
                  <a:srgbClr val="FF0000"/>
                </a:solidFill>
              </a:rPr>
              <a:t> Yağ</a:t>
            </a:r>
            <a:r>
              <a:rPr lang="tr-TR" dirty="0"/>
              <a:t/>
            </a:r>
            <a:br>
              <a:rPr lang="tr-TR" dirty="0"/>
            </a:br>
            <a:r>
              <a:rPr lang="tr-TR" dirty="0"/>
              <a:t>Rafine yağa belirli oranlarda (%15-40) sızma </a:t>
            </a:r>
            <a:r>
              <a:rPr lang="tr-TR" dirty="0" smtClean="0"/>
              <a:t>yağ karıştırılması ile elde </a:t>
            </a:r>
            <a:r>
              <a:rPr lang="tr-TR" dirty="0"/>
              <a:t>edilen </a:t>
            </a:r>
            <a:r>
              <a:rPr lang="tr-TR" dirty="0" smtClean="0"/>
              <a:t>yağdır. Sızma </a:t>
            </a:r>
            <a:r>
              <a:rPr lang="tr-TR" dirty="0"/>
              <a:t>yağa göre tadı ve kokusu daha hafiftir</a:t>
            </a:r>
            <a:r>
              <a:rPr lang="tr-TR" dirty="0" smtClean="0"/>
              <a:t>.</a:t>
            </a:r>
          </a:p>
          <a:p>
            <a:r>
              <a:rPr lang="tr-TR" sz="2200" dirty="0" err="1">
                <a:solidFill>
                  <a:srgbClr val="FF0000"/>
                </a:solidFill>
              </a:rPr>
              <a:t>Vinterize</a:t>
            </a:r>
            <a:r>
              <a:rPr lang="tr-TR" sz="2200" dirty="0">
                <a:solidFill>
                  <a:srgbClr val="FF0000"/>
                </a:solidFill>
              </a:rPr>
              <a:t> Yağ</a:t>
            </a:r>
            <a:r>
              <a:rPr lang="tr-TR" dirty="0"/>
              <a:t/>
            </a:r>
            <a:br>
              <a:rPr lang="tr-TR" dirty="0"/>
            </a:br>
            <a:r>
              <a:rPr lang="tr-TR" dirty="0"/>
              <a:t>Yağlarda bulunan yağ asitlerinin aşamalı </a:t>
            </a:r>
            <a:r>
              <a:rPr lang="tr-TR" dirty="0" smtClean="0"/>
              <a:t>olarak soğutularak dondurulması </a:t>
            </a:r>
            <a:r>
              <a:rPr lang="tr-TR" dirty="0"/>
              <a:t>sağlanır. Donmuş </a:t>
            </a:r>
            <a:r>
              <a:rPr lang="tr-TR" dirty="0" smtClean="0"/>
              <a:t>yağ asitlerinin </a:t>
            </a:r>
            <a:r>
              <a:rPr lang="tr-TR" dirty="0"/>
              <a:t>süzülerek </a:t>
            </a:r>
            <a:r>
              <a:rPr lang="tr-TR" dirty="0" smtClean="0"/>
              <a:t>yağdan uzaklaştırılması sonucunda elde </a:t>
            </a:r>
            <a:r>
              <a:rPr lang="tr-TR" dirty="0"/>
              <a:t>edilen yağa </a:t>
            </a:r>
            <a:r>
              <a:rPr lang="tr-TR" dirty="0" err="1"/>
              <a:t>vinterize</a:t>
            </a:r>
            <a:r>
              <a:rPr lang="tr-TR" dirty="0"/>
              <a:t> yağ </a:t>
            </a:r>
            <a:r>
              <a:rPr lang="tr-TR" dirty="0" smtClean="0"/>
              <a:t>denir. İşlem </a:t>
            </a:r>
            <a:r>
              <a:rPr lang="tr-TR" dirty="0"/>
              <a:t>sonucunda yağın bulanıklığı giderilir.</a:t>
            </a:r>
            <a:endParaRPr lang="tr-TR"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097" y="2081349"/>
            <a:ext cx="2967920" cy="3161210"/>
          </a:xfrm>
          <a:prstGeom prst="rect">
            <a:avLst/>
          </a:prstGeom>
        </p:spPr>
      </p:pic>
    </p:spTree>
    <p:extLst>
      <p:ext uri="{BB962C8B-B14F-4D97-AF65-F5344CB8AC3E}">
        <p14:creationId xmlns:p14="http://schemas.microsoft.com/office/powerpoint/2010/main" val="214523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400595" y="163860"/>
            <a:ext cx="9683932" cy="6694140"/>
          </a:xfrm>
          <a:prstGeom prst="rect">
            <a:avLst/>
          </a:prstGeom>
          <a:noFill/>
        </p:spPr>
        <p:txBody>
          <a:bodyPr wrap="square" rtlCol="0">
            <a:spAutoFit/>
          </a:bodyPr>
          <a:lstStyle/>
          <a:p>
            <a:r>
              <a:rPr lang="tr-TR" sz="2400" dirty="0">
                <a:solidFill>
                  <a:srgbClr val="FF0000"/>
                </a:solidFill>
              </a:rPr>
              <a:t>Yenilebilir Yağların Yanlış Kullanımı ve Sağlığa Etkileri</a:t>
            </a:r>
            <a:r>
              <a:rPr lang="tr-TR" dirty="0"/>
              <a:t/>
            </a:r>
            <a:br>
              <a:rPr lang="tr-TR" dirty="0"/>
            </a:br>
            <a:r>
              <a:rPr lang="tr-TR" sz="1700" dirty="0"/>
              <a:t>Yağlar canlılar için enerji verici olması, hücre zarı ve </a:t>
            </a:r>
            <a:r>
              <a:rPr lang="tr-TR" sz="1700" dirty="0" smtClean="0"/>
              <a:t>hormonların yapısına </a:t>
            </a:r>
            <a:r>
              <a:rPr lang="tr-TR" sz="1700" dirty="0"/>
              <a:t>katılması gibi önemli işlevlere sahiptir. Ayrıca </a:t>
            </a:r>
            <a:r>
              <a:rPr lang="tr-TR" sz="1700" dirty="0" smtClean="0"/>
              <a:t>yağda çözünen </a:t>
            </a:r>
            <a:r>
              <a:rPr lang="tr-TR" sz="1700" dirty="0"/>
              <a:t>vitaminlerin (A, D, E, K) vücuda alınmasını sağlar. </a:t>
            </a:r>
            <a:r>
              <a:rPr lang="tr-TR" sz="1700" dirty="0" smtClean="0"/>
              <a:t>Ancak bilinçsiz </a:t>
            </a:r>
            <a:r>
              <a:rPr lang="tr-TR" sz="1700" dirty="0"/>
              <a:t>kullanımı yağları zararlı hâle getirebildiği gibi sağlığı </a:t>
            </a:r>
            <a:r>
              <a:rPr lang="tr-TR" sz="1700" dirty="0" smtClean="0"/>
              <a:t>da olumsuz </a:t>
            </a:r>
            <a:r>
              <a:rPr lang="tr-TR" sz="1700" dirty="0"/>
              <a:t>etkiler</a:t>
            </a:r>
            <a:r>
              <a:rPr lang="tr-TR" sz="1700" dirty="0" smtClean="0"/>
              <a:t>.</a:t>
            </a:r>
          </a:p>
          <a:p>
            <a:r>
              <a:rPr lang="tr-TR" sz="2200" dirty="0">
                <a:solidFill>
                  <a:srgbClr val="FF0000"/>
                </a:solidFill>
              </a:rPr>
              <a:t>Yağların gerekenden fazla kullanılması</a:t>
            </a:r>
            <a:r>
              <a:rPr lang="tr-TR" dirty="0"/>
              <a:t/>
            </a:r>
            <a:br>
              <a:rPr lang="tr-TR" dirty="0"/>
            </a:br>
            <a:r>
              <a:rPr lang="tr-TR" sz="1700" dirty="0"/>
              <a:t>• Gereksiz enerji artışına,</a:t>
            </a:r>
            <a:r>
              <a:rPr lang="tr-TR" sz="1700" dirty="0"/>
              <a:t/>
            </a:r>
            <a:br>
              <a:rPr lang="tr-TR" sz="1700" dirty="0"/>
            </a:br>
            <a:r>
              <a:rPr lang="tr-TR" sz="1700" dirty="0"/>
              <a:t>• Şişmanlığa,</a:t>
            </a:r>
            <a:r>
              <a:rPr lang="tr-TR" sz="1700" dirty="0"/>
              <a:t/>
            </a:r>
            <a:br>
              <a:rPr lang="tr-TR" sz="1700" dirty="0"/>
            </a:br>
            <a:r>
              <a:rPr lang="tr-TR" sz="1700" dirty="0"/>
              <a:t>• Kalp hastalığına,</a:t>
            </a:r>
            <a:r>
              <a:rPr lang="tr-TR" sz="1700" dirty="0"/>
              <a:t/>
            </a:r>
            <a:br>
              <a:rPr lang="tr-TR" sz="1700" dirty="0"/>
            </a:br>
            <a:r>
              <a:rPr lang="tr-TR" sz="1700" dirty="0"/>
              <a:t>• Tip 2 diyabete,</a:t>
            </a:r>
            <a:r>
              <a:rPr lang="tr-TR" sz="1700" dirty="0"/>
              <a:t/>
            </a:r>
            <a:br>
              <a:rPr lang="tr-TR" sz="1700" dirty="0"/>
            </a:br>
            <a:r>
              <a:rPr lang="tr-TR" sz="1700" dirty="0"/>
              <a:t>• Karaciğer yağlanmasına,</a:t>
            </a:r>
            <a:r>
              <a:rPr lang="tr-TR" sz="1700" dirty="0"/>
              <a:t/>
            </a:r>
            <a:br>
              <a:rPr lang="tr-TR" sz="1700" dirty="0"/>
            </a:br>
            <a:r>
              <a:rPr lang="tr-TR" sz="1700" dirty="0"/>
              <a:t>• Kanda kolesterol yükselmesine,</a:t>
            </a:r>
            <a:r>
              <a:rPr lang="tr-TR" sz="1700" dirty="0"/>
              <a:t/>
            </a:r>
            <a:br>
              <a:rPr lang="tr-TR" sz="1700" dirty="0"/>
            </a:br>
            <a:r>
              <a:rPr lang="tr-TR" sz="1700" dirty="0"/>
              <a:t>• Damar tıkanıklığına neden olabilir</a:t>
            </a:r>
            <a:r>
              <a:rPr lang="tr-TR" sz="1700" dirty="0" smtClean="0"/>
              <a:t>.</a:t>
            </a:r>
          </a:p>
          <a:p>
            <a:r>
              <a:rPr lang="tr-TR" sz="2200" dirty="0">
                <a:solidFill>
                  <a:srgbClr val="FF0000"/>
                </a:solidFill>
              </a:rPr>
              <a:t>Yağların yüksek sıcaklıklarda kullanılması</a:t>
            </a:r>
            <a:r>
              <a:rPr lang="tr-TR" dirty="0"/>
              <a:t/>
            </a:r>
            <a:br>
              <a:rPr lang="tr-TR" dirty="0"/>
            </a:br>
            <a:r>
              <a:rPr lang="tr-TR" sz="1700" dirty="0"/>
              <a:t>• Kimyasal yapısının değişmesine,</a:t>
            </a:r>
            <a:r>
              <a:rPr lang="tr-TR" sz="1700" dirty="0"/>
              <a:t/>
            </a:r>
            <a:br>
              <a:rPr lang="tr-TR" sz="1700" dirty="0"/>
            </a:br>
            <a:r>
              <a:rPr lang="tr-TR" sz="1700" dirty="0"/>
              <a:t>• Yağın yanarak zehirli hâle gelmesine,</a:t>
            </a:r>
            <a:r>
              <a:rPr lang="tr-TR" sz="1700" dirty="0"/>
              <a:t/>
            </a:r>
            <a:br>
              <a:rPr lang="tr-TR" sz="1700" dirty="0"/>
            </a:br>
            <a:r>
              <a:rPr lang="tr-TR" sz="1700" dirty="0"/>
              <a:t>• Zararlı maddelerin oluşmasına,</a:t>
            </a:r>
            <a:r>
              <a:rPr lang="tr-TR" sz="1700" dirty="0"/>
              <a:t/>
            </a:r>
            <a:br>
              <a:rPr lang="tr-TR" sz="1700" dirty="0"/>
            </a:br>
            <a:r>
              <a:rPr lang="tr-TR" sz="1700" dirty="0"/>
              <a:t>• Kanserojen etki oluşturmasına neden olabilir</a:t>
            </a:r>
            <a:r>
              <a:rPr lang="tr-TR" sz="1700" dirty="0" smtClean="0"/>
              <a:t>.</a:t>
            </a:r>
          </a:p>
          <a:p>
            <a:r>
              <a:rPr lang="tr-TR" sz="2200" dirty="0">
                <a:solidFill>
                  <a:srgbClr val="FF0000"/>
                </a:solidFill>
              </a:rPr>
              <a:t>Yağların defalarca kullanılması</a:t>
            </a:r>
            <a:r>
              <a:rPr lang="tr-TR" dirty="0"/>
              <a:t/>
            </a:r>
            <a:br>
              <a:rPr lang="tr-TR" dirty="0"/>
            </a:br>
            <a:r>
              <a:rPr lang="tr-TR" sz="1700" dirty="0"/>
              <a:t>• Kanserojen madde oluşmasına,</a:t>
            </a:r>
            <a:r>
              <a:rPr lang="tr-TR" sz="1700" dirty="0"/>
              <a:t/>
            </a:r>
            <a:br>
              <a:rPr lang="tr-TR" sz="1700" dirty="0"/>
            </a:br>
            <a:r>
              <a:rPr lang="tr-TR" sz="1700" dirty="0"/>
              <a:t>• Oksijen ile reaksiyona girerek zararlı yan ürünlerin oluşmasına,</a:t>
            </a:r>
            <a:r>
              <a:rPr lang="tr-TR" sz="1700" dirty="0"/>
              <a:t/>
            </a:r>
            <a:br>
              <a:rPr lang="tr-TR" sz="1700" dirty="0"/>
            </a:br>
            <a:r>
              <a:rPr lang="tr-TR" sz="1700" dirty="0"/>
              <a:t>• Bağışıklık sisteminin zarar görmesine neden </a:t>
            </a:r>
            <a:r>
              <a:rPr lang="tr-TR" sz="1700" dirty="0" smtClean="0"/>
              <a:t>olur. Yağların </a:t>
            </a:r>
            <a:r>
              <a:rPr lang="tr-TR" sz="1700" dirty="0"/>
              <a:t>yanlış koşullarda saklanması da sağlığı </a:t>
            </a:r>
            <a:r>
              <a:rPr lang="tr-TR" sz="1700" dirty="0" smtClean="0"/>
              <a:t>olumsuz etkileyebilir</a:t>
            </a:r>
            <a:r>
              <a:rPr lang="tr-TR" sz="1700" dirty="0"/>
              <a:t>. Yağların bozulmasındaki başlıca etkenler ısı, oksijen </a:t>
            </a:r>
            <a:r>
              <a:rPr lang="tr-TR" sz="1700" dirty="0" smtClean="0"/>
              <a:t>ve ışıktır</a:t>
            </a:r>
            <a:r>
              <a:rPr lang="tr-TR" sz="1700" dirty="0"/>
              <a:t>. Bu nedenle yağlar serin, kuru, karanlık bir yerde saklanmalıdır.</a:t>
            </a:r>
            <a:endParaRPr lang="tr-TR" sz="1700" dirty="0"/>
          </a:p>
        </p:txBody>
      </p:sp>
    </p:spTree>
    <p:extLst>
      <p:ext uri="{BB962C8B-B14F-4D97-AF65-F5344CB8AC3E}">
        <p14:creationId xmlns:p14="http://schemas.microsoft.com/office/powerpoint/2010/main" val="117448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33494" y="661852"/>
            <a:ext cx="5618963" cy="5826034"/>
          </a:xfrm>
        </p:spPr>
        <p:txBody>
          <a:bodyPr>
            <a:noAutofit/>
          </a:bodyPr>
          <a:lstStyle/>
          <a:p>
            <a:r>
              <a:rPr lang="tr-TR" sz="2400" dirty="0" smtClean="0">
                <a:solidFill>
                  <a:srgbClr val="FF0000"/>
                </a:solidFill>
              </a:rPr>
              <a:t>Sabun</a:t>
            </a:r>
            <a:r>
              <a:rPr lang="tr-TR" sz="2400" dirty="0" smtClean="0"/>
              <a:t/>
            </a:r>
            <a:br>
              <a:rPr lang="tr-TR" sz="2400" dirty="0" smtClean="0"/>
            </a:br>
            <a:r>
              <a:rPr lang="tr-TR" sz="1800" dirty="0" smtClean="0">
                <a:solidFill>
                  <a:schemeClr val="tx1">
                    <a:lumMod val="95000"/>
                    <a:lumOff val="5000"/>
                  </a:schemeClr>
                </a:solidFill>
              </a:rPr>
              <a:t>Bitkisel </a:t>
            </a:r>
            <a:r>
              <a:rPr lang="tr-TR" sz="1800" dirty="0">
                <a:solidFill>
                  <a:schemeClr val="tx1">
                    <a:lumMod val="95000"/>
                    <a:lumOff val="5000"/>
                  </a:schemeClr>
                </a:solidFill>
              </a:rPr>
              <a:t>veya hayvansal yağların </a:t>
            </a:r>
            <a:r>
              <a:rPr lang="tr-TR" sz="1800" dirty="0" err="1">
                <a:solidFill>
                  <a:schemeClr val="tx1">
                    <a:lumMod val="95000"/>
                    <a:lumOff val="5000"/>
                  </a:schemeClr>
                </a:solidFill>
              </a:rPr>
              <a:t>NaOH</a:t>
            </a:r>
            <a:r>
              <a:rPr lang="tr-TR" sz="1800" dirty="0">
                <a:solidFill>
                  <a:schemeClr val="tx1">
                    <a:lumMod val="95000"/>
                    <a:lumOff val="5000"/>
                  </a:schemeClr>
                </a:solidFill>
              </a:rPr>
              <a:t> veya KOH gibi kuvvetli bazlarla tepkimesi sonucu elde edilen yağ asidinin tuzuna sabun denir. Bu olaya sabunlaşma denir. Tepkimede </a:t>
            </a:r>
            <a:r>
              <a:rPr lang="tr-TR" sz="1800" dirty="0" err="1">
                <a:solidFill>
                  <a:schemeClr val="tx1">
                    <a:lumMod val="95000"/>
                    <a:lumOff val="5000"/>
                  </a:schemeClr>
                </a:solidFill>
              </a:rPr>
              <a:t>NaOH</a:t>
            </a:r>
            <a:r>
              <a:rPr lang="tr-TR" sz="1800" dirty="0">
                <a:solidFill>
                  <a:schemeClr val="tx1">
                    <a:lumMod val="95000"/>
                    <a:lumOff val="5000"/>
                  </a:schemeClr>
                </a:solidFill>
              </a:rPr>
              <a:t> kullanılırsa katı sabun, KOH kullanılırsa sıvı sabun (</a:t>
            </a:r>
            <a:r>
              <a:rPr lang="tr-TR" sz="1800" dirty="0" err="1">
                <a:solidFill>
                  <a:schemeClr val="tx1">
                    <a:lumMod val="95000"/>
                    <a:lumOff val="5000"/>
                  </a:schemeClr>
                </a:solidFill>
              </a:rPr>
              <a:t>arap</a:t>
            </a:r>
            <a:r>
              <a:rPr lang="tr-TR" sz="1800" dirty="0">
                <a:solidFill>
                  <a:schemeClr val="tx1">
                    <a:lumMod val="95000"/>
                    <a:lumOff val="5000"/>
                  </a:schemeClr>
                </a:solidFill>
              </a:rPr>
              <a:t> sabunu) elde edilir.</a:t>
            </a:r>
            <a:r>
              <a:rPr lang="tr-TR" sz="2400" dirty="0"/>
              <a:t/>
            </a:r>
            <a:br>
              <a:rPr lang="tr-TR" sz="2400" dirty="0"/>
            </a:br>
            <a:r>
              <a:rPr lang="tr-TR" sz="2400" dirty="0" smtClean="0"/>
              <a:t/>
            </a:r>
            <a:br>
              <a:rPr lang="tr-TR" sz="2400" dirty="0" smtClean="0"/>
            </a:br>
            <a:r>
              <a:rPr lang="tr-TR" sz="2400" dirty="0" smtClean="0">
                <a:solidFill>
                  <a:srgbClr val="FF0000"/>
                </a:solidFill>
              </a:rPr>
              <a:t>Sabunların </a:t>
            </a:r>
            <a:r>
              <a:rPr lang="tr-TR" sz="2400" dirty="0">
                <a:solidFill>
                  <a:srgbClr val="FF0000"/>
                </a:solidFill>
              </a:rPr>
              <a:t>Genel Özellikleri</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1. </a:t>
            </a:r>
            <a:r>
              <a:rPr lang="tr-TR" sz="1800" dirty="0" err="1">
                <a:solidFill>
                  <a:schemeClr val="tx1">
                    <a:lumMod val="95000"/>
                    <a:lumOff val="5000"/>
                  </a:schemeClr>
                </a:solidFill>
              </a:rPr>
              <a:t>Eldesinde</a:t>
            </a:r>
            <a:r>
              <a:rPr lang="tr-TR" sz="1800" dirty="0">
                <a:solidFill>
                  <a:schemeClr val="tx1">
                    <a:lumMod val="95000"/>
                    <a:lumOff val="5000"/>
                  </a:schemeClr>
                </a:solidFill>
              </a:rPr>
              <a:t> bitkisel ya da hayvansal yağlar kullanılır.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2. Doğada kolaylıkla parçalanır.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3. İnsan vücuduna zararlı etkileri yoktur.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4. Toprak ve su kirliliğine neden olmaz.</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5. Sert sulardaki kalsiyum ve magnezyum gibi iyonlar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ile çökelek oluşturdukları için temizleme özellikleri</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azalır.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6. Tekstil ürünlerini fazla yıpratmaz.</a:t>
            </a:r>
            <a:endParaRPr lang="tr-TR" sz="1800" dirty="0">
              <a:solidFill>
                <a:schemeClr val="tx1">
                  <a:lumMod val="95000"/>
                  <a:lumOff val="5000"/>
                </a:schemeClr>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920" y="755268"/>
            <a:ext cx="2599672" cy="5639202"/>
          </a:xfrm>
          <a:prstGeom prst="rect">
            <a:avLst/>
          </a:prstGeom>
        </p:spPr>
      </p:pic>
    </p:spTree>
    <p:extLst>
      <p:ext uri="{BB962C8B-B14F-4D97-AF65-F5344CB8AC3E}">
        <p14:creationId xmlns:p14="http://schemas.microsoft.com/office/powerpoint/2010/main" val="292823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609598"/>
            <a:ext cx="5209660" cy="5399315"/>
          </a:xfrm>
        </p:spPr>
        <p:txBody>
          <a:bodyPr>
            <a:normAutofit fontScale="90000"/>
          </a:bodyPr>
          <a:lstStyle/>
          <a:p>
            <a:r>
              <a:rPr lang="tr-TR" sz="2400" dirty="0">
                <a:solidFill>
                  <a:srgbClr val="FF0000"/>
                </a:solidFill>
              </a:rPr>
              <a:t>Deterjan</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Petrol türevlerinin çeşitli kimyasallarla tepkimesinden toz, sıvı ya da</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jel (krem) olarak elde edilen kimyasal maddelere deterjan </a:t>
            </a:r>
            <a:r>
              <a:rPr lang="tr-TR" sz="1800" dirty="0" smtClean="0">
                <a:solidFill>
                  <a:schemeClr val="tx1">
                    <a:lumMod val="95000"/>
                    <a:lumOff val="5000"/>
                  </a:schemeClr>
                </a:solidFill>
              </a:rPr>
              <a:t>denir.</a:t>
            </a:r>
            <a:r>
              <a:rPr lang="tr-TR" sz="1800" dirty="0"/>
              <a:t> </a:t>
            </a:r>
            <a:r>
              <a:rPr lang="tr-TR" sz="1800" dirty="0" smtClean="0">
                <a:solidFill>
                  <a:schemeClr val="tx1">
                    <a:lumMod val="95000"/>
                    <a:lumOff val="5000"/>
                  </a:schemeClr>
                </a:solidFill>
              </a:rPr>
              <a:t>Deterjanlar temizlik ve </a:t>
            </a:r>
            <a:r>
              <a:rPr lang="tr-TR" sz="1800" dirty="0">
                <a:solidFill>
                  <a:schemeClr val="tx1">
                    <a:lumMod val="95000"/>
                    <a:lumOff val="5000"/>
                  </a:schemeClr>
                </a:solidFill>
              </a:rPr>
              <a:t>arıtma için </a:t>
            </a:r>
            <a:r>
              <a:rPr lang="tr-TR" sz="1800" dirty="0" smtClean="0">
                <a:solidFill>
                  <a:schemeClr val="tx1">
                    <a:lumMod val="95000"/>
                    <a:lumOff val="5000"/>
                  </a:schemeClr>
                </a:solidFill>
              </a:rPr>
              <a:t>kullanılır. Deterjan </a:t>
            </a:r>
            <a:r>
              <a:rPr lang="tr-TR" sz="1800" dirty="0">
                <a:solidFill>
                  <a:schemeClr val="tx1">
                    <a:lumMod val="95000"/>
                    <a:lumOff val="5000"/>
                  </a:schemeClr>
                </a:solidFill>
              </a:rPr>
              <a:t>da sabun gibi </a:t>
            </a:r>
            <a:r>
              <a:rPr lang="tr-TR" sz="1800" dirty="0" smtClean="0">
                <a:solidFill>
                  <a:schemeClr val="tx1">
                    <a:lumMod val="95000"/>
                    <a:lumOff val="5000"/>
                  </a:schemeClr>
                </a:solidFill>
              </a:rPr>
              <a:t>tuz yapısındadır.</a:t>
            </a:r>
            <a:r>
              <a:rPr lang="tr-TR" sz="2000" dirty="0">
                <a:solidFill>
                  <a:schemeClr val="tx1">
                    <a:lumMod val="95000"/>
                    <a:lumOff val="5000"/>
                  </a:schemeClr>
                </a:solidFill>
              </a:rPr>
              <a:t/>
            </a:r>
            <a:br>
              <a:rPr lang="tr-TR" sz="2000" dirty="0">
                <a:solidFill>
                  <a:schemeClr val="tx1">
                    <a:lumMod val="95000"/>
                    <a:lumOff val="5000"/>
                  </a:schemeClr>
                </a:solidFill>
              </a:rPr>
            </a:br>
            <a:r>
              <a:rPr lang="tr-TR" sz="2000" dirty="0" smtClean="0">
                <a:solidFill>
                  <a:schemeClr val="tx1">
                    <a:lumMod val="95000"/>
                    <a:lumOff val="5000"/>
                  </a:schemeClr>
                </a:solidFill>
              </a:rPr>
              <a:t/>
            </a:r>
            <a:br>
              <a:rPr lang="tr-TR" sz="2000" dirty="0" smtClean="0">
                <a:solidFill>
                  <a:schemeClr val="tx1">
                    <a:lumMod val="95000"/>
                    <a:lumOff val="5000"/>
                  </a:schemeClr>
                </a:solidFill>
              </a:rPr>
            </a:br>
            <a:r>
              <a:rPr lang="tr-TR" sz="2400" dirty="0" smtClean="0">
                <a:solidFill>
                  <a:srgbClr val="FF0000"/>
                </a:solidFill>
              </a:rPr>
              <a:t>Deterjanların </a:t>
            </a:r>
            <a:r>
              <a:rPr lang="tr-TR" sz="2400" dirty="0">
                <a:solidFill>
                  <a:srgbClr val="FF0000"/>
                </a:solidFill>
              </a:rPr>
              <a:t>Genel Özellikleri</a:t>
            </a:r>
            <a:r>
              <a:rPr lang="tr-TR" sz="2000" dirty="0">
                <a:solidFill>
                  <a:schemeClr val="tx1">
                    <a:lumMod val="95000"/>
                    <a:lumOff val="5000"/>
                  </a:schemeClr>
                </a:solidFill>
              </a:rPr>
              <a:t/>
            </a:r>
            <a:br>
              <a:rPr lang="tr-TR" sz="2000" dirty="0">
                <a:solidFill>
                  <a:schemeClr val="tx1">
                    <a:lumMod val="95000"/>
                    <a:lumOff val="5000"/>
                  </a:schemeClr>
                </a:solidFill>
              </a:rPr>
            </a:br>
            <a:r>
              <a:rPr lang="tr-TR" sz="1800" dirty="0">
                <a:solidFill>
                  <a:schemeClr val="tx1">
                    <a:lumMod val="95000"/>
                    <a:lumOff val="5000"/>
                  </a:schemeClr>
                </a:solidFill>
              </a:rPr>
              <a:t>1. </a:t>
            </a:r>
            <a:r>
              <a:rPr lang="tr-TR" sz="1800" dirty="0" err="1">
                <a:solidFill>
                  <a:schemeClr val="tx1">
                    <a:lumMod val="95000"/>
                    <a:lumOff val="5000"/>
                  </a:schemeClr>
                </a:solidFill>
              </a:rPr>
              <a:t>Eldesinde</a:t>
            </a:r>
            <a:r>
              <a:rPr lang="tr-TR" sz="1800" dirty="0">
                <a:solidFill>
                  <a:schemeClr val="tx1">
                    <a:lumMod val="95000"/>
                    <a:lumOff val="5000"/>
                  </a:schemeClr>
                </a:solidFill>
              </a:rPr>
              <a:t> petrol türevleri kullanılır.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2. Doğada kolaylıkla parçalanmaz.</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3. İnsan vücuduna zararlı etkileri vardır.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4. Toprak ve su kirliliğine neden olur</a:t>
            </a:r>
            <a:r>
              <a:rPr lang="tr-TR" sz="1800" dirty="0" smtClean="0">
                <a:solidFill>
                  <a:schemeClr val="tx1">
                    <a:lumMod val="95000"/>
                    <a:lumOff val="5000"/>
                  </a:schemeClr>
                </a:solidFill>
              </a:rPr>
              <a:t>.</a:t>
            </a:r>
            <a:br>
              <a:rPr lang="tr-TR" sz="1800" dirty="0" smtClean="0">
                <a:solidFill>
                  <a:schemeClr val="tx1">
                    <a:lumMod val="95000"/>
                    <a:lumOff val="5000"/>
                  </a:schemeClr>
                </a:solidFill>
              </a:rPr>
            </a:br>
            <a:r>
              <a:rPr lang="tr-TR" sz="2000" dirty="0">
                <a:solidFill>
                  <a:schemeClr val="tx1">
                    <a:lumMod val="95000"/>
                    <a:lumOff val="5000"/>
                  </a:schemeClr>
                </a:solidFill>
              </a:rPr>
              <a:t>5. Sert sulardaki kalsiyum ve</a:t>
            </a:r>
            <a:r>
              <a:rPr lang="tr-TR" sz="2000" dirty="0">
                <a:solidFill>
                  <a:schemeClr val="tx1">
                    <a:lumMod val="95000"/>
                    <a:lumOff val="5000"/>
                  </a:schemeClr>
                </a:solidFill>
              </a:rPr>
              <a:t/>
            </a:r>
            <a:br>
              <a:rPr lang="tr-TR" sz="2000" dirty="0">
                <a:solidFill>
                  <a:schemeClr val="tx1">
                    <a:lumMod val="95000"/>
                    <a:lumOff val="5000"/>
                  </a:schemeClr>
                </a:solidFill>
              </a:rPr>
            </a:br>
            <a:r>
              <a:rPr lang="tr-TR" sz="2000" dirty="0">
                <a:solidFill>
                  <a:schemeClr val="tx1">
                    <a:lumMod val="95000"/>
                    <a:lumOff val="5000"/>
                  </a:schemeClr>
                </a:solidFill>
              </a:rPr>
              <a:t>magnezyum gibi iyonlarla</a:t>
            </a:r>
            <a:r>
              <a:rPr lang="tr-TR" sz="2000" dirty="0">
                <a:solidFill>
                  <a:schemeClr val="tx1">
                    <a:lumMod val="95000"/>
                    <a:lumOff val="5000"/>
                  </a:schemeClr>
                </a:solidFill>
              </a:rPr>
              <a:t/>
            </a:r>
            <a:br>
              <a:rPr lang="tr-TR" sz="2000" dirty="0">
                <a:solidFill>
                  <a:schemeClr val="tx1">
                    <a:lumMod val="95000"/>
                    <a:lumOff val="5000"/>
                  </a:schemeClr>
                </a:solidFill>
              </a:rPr>
            </a:br>
            <a:r>
              <a:rPr lang="tr-TR" sz="2000" dirty="0">
                <a:solidFill>
                  <a:schemeClr val="tx1">
                    <a:lumMod val="95000"/>
                    <a:lumOff val="5000"/>
                  </a:schemeClr>
                </a:solidFill>
              </a:rPr>
              <a:t>çökelek oluşturmadıkları için</a:t>
            </a:r>
            <a:r>
              <a:rPr lang="tr-TR" sz="2000" dirty="0">
                <a:solidFill>
                  <a:schemeClr val="tx1">
                    <a:lumMod val="95000"/>
                    <a:lumOff val="5000"/>
                  </a:schemeClr>
                </a:solidFill>
              </a:rPr>
              <a:t/>
            </a:r>
            <a:br>
              <a:rPr lang="tr-TR" sz="2000" dirty="0">
                <a:solidFill>
                  <a:schemeClr val="tx1">
                    <a:lumMod val="95000"/>
                    <a:lumOff val="5000"/>
                  </a:schemeClr>
                </a:solidFill>
              </a:rPr>
            </a:br>
            <a:r>
              <a:rPr lang="tr-TR" sz="2000" dirty="0">
                <a:solidFill>
                  <a:schemeClr val="tx1">
                    <a:lumMod val="95000"/>
                    <a:lumOff val="5000"/>
                  </a:schemeClr>
                </a:solidFill>
              </a:rPr>
              <a:t>sert sularda da temizleme</a:t>
            </a:r>
            <a:r>
              <a:rPr lang="tr-TR" sz="2000" dirty="0">
                <a:solidFill>
                  <a:schemeClr val="tx1">
                    <a:lumMod val="95000"/>
                    <a:lumOff val="5000"/>
                  </a:schemeClr>
                </a:solidFill>
              </a:rPr>
              <a:t/>
            </a:r>
            <a:br>
              <a:rPr lang="tr-TR" sz="2000" dirty="0">
                <a:solidFill>
                  <a:schemeClr val="tx1">
                    <a:lumMod val="95000"/>
                    <a:lumOff val="5000"/>
                  </a:schemeClr>
                </a:solidFill>
              </a:rPr>
            </a:br>
            <a:r>
              <a:rPr lang="tr-TR" sz="2000" dirty="0">
                <a:solidFill>
                  <a:schemeClr val="tx1">
                    <a:lumMod val="95000"/>
                    <a:lumOff val="5000"/>
                  </a:schemeClr>
                </a:solidFill>
              </a:rPr>
              <a:t>özellikleri gösterirler.</a:t>
            </a:r>
            <a:r>
              <a:rPr lang="tr-TR" sz="2000" dirty="0">
                <a:solidFill>
                  <a:schemeClr val="tx1">
                    <a:lumMod val="95000"/>
                    <a:lumOff val="5000"/>
                  </a:schemeClr>
                </a:solidFill>
              </a:rPr>
              <a:t/>
            </a:r>
            <a:br>
              <a:rPr lang="tr-TR" sz="2000" dirty="0">
                <a:solidFill>
                  <a:schemeClr val="tx1">
                    <a:lumMod val="95000"/>
                    <a:lumOff val="5000"/>
                  </a:schemeClr>
                </a:solidFill>
              </a:rPr>
            </a:br>
            <a:r>
              <a:rPr lang="tr-TR" sz="2000" dirty="0">
                <a:solidFill>
                  <a:schemeClr val="tx1">
                    <a:lumMod val="95000"/>
                    <a:lumOff val="5000"/>
                  </a:schemeClr>
                </a:solidFill>
              </a:rPr>
              <a:t>6. Tekstil ürünlerini sabuna göre</a:t>
            </a:r>
            <a:r>
              <a:rPr lang="tr-TR" sz="2000" dirty="0">
                <a:solidFill>
                  <a:schemeClr val="tx1">
                    <a:lumMod val="95000"/>
                    <a:lumOff val="5000"/>
                  </a:schemeClr>
                </a:solidFill>
              </a:rPr>
              <a:t/>
            </a:r>
            <a:br>
              <a:rPr lang="tr-TR" sz="2000" dirty="0">
                <a:solidFill>
                  <a:schemeClr val="tx1">
                    <a:lumMod val="95000"/>
                    <a:lumOff val="5000"/>
                  </a:schemeClr>
                </a:solidFill>
              </a:rPr>
            </a:br>
            <a:r>
              <a:rPr lang="tr-TR" sz="2000" dirty="0">
                <a:solidFill>
                  <a:schemeClr val="tx1">
                    <a:lumMod val="95000"/>
                    <a:lumOff val="5000"/>
                  </a:schemeClr>
                </a:solidFill>
              </a:rPr>
              <a:t>daha çok yıpratır.</a:t>
            </a:r>
            <a:endParaRPr lang="tr-TR" sz="2000" dirty="0">
              <a:solidFill>
                <a:schemeClr val="tx1">
                  <a:lumMod val="95000"/>
                  <a:lumOff val="5000"/>
                </a:schemeClr>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360" y="921622"/>
            <a:ext cx="2989085" cy="4919650"/>
          </a:xfrm>
          <a:prstGeom prst="rect">
            <a:avLst/>
          </a:prstGeom>
        </p:spPr>
      </p:pic>
    </p:spTree>
    <p:extLst>
      <p:ext uri="{BB962C8B-B14F-4D97-AF65-F5344CB8AC3E}">
        <p14:creationId xmlns:p14="http://schemas.microsoft.com/office/powerpoint/2010/main" val="200201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609599"/>
            <a:ext cx="5714758" cy="3884023"/>
          </a:xfrm>
        </p:spPr>
        <p:txBody>
          <a:bodyPr>
            <a:noAutofit/>
          </a:bodyPr>
          <a:lstStyle/>
          <a:p>
            <a:r>
              <a:rPr lang="tr-TR" sz="2400" dirty="0">
                <a:solidFill>
                  <a:srgbClr val="FF0000"/>
                </a:solidFill>
              </a:rPr>
              <a:t>Sabun ve Deterjanın Temizleme Özelliği </a:t>
            </a:r>
            <a:r>
              <a:rPr lang="tr-TR" sz="1800" dirty="0" smtClean="0">
                <a:solidFill>
                  <a:schemeClr val="tx1">
                    <a:lumMod val="95000"/>
                    <a:lumOff val="5000"/>
                  </a:schemeClr>
                </a:solidFill>
              </a:rPr>
              <a:t/>
            </a:r>
            <a:br>
              <a:rPr lang="tr-TR" sz="1800" dirty="0" smtClean="0">
                <a:solidFill>
                  <a:schemeClr val="tx1">
                    <a:lumMod val="95000"/>
                    <a:lumOff val="5000"/>
                  </a:schemeClr>
                </a:solidFill>
              </a:rPr>
            </a:br>
            <a:r>
              <a:rPr lang="tr-TR" sz="1800" dirty="0" smtClean="0">
                <a:solidFill>
                  <a:schemeClr val="tx1">
                    <a:lumMod val="95000"/>
                    <a:lumOff val="5000"/>
                  </a:schemeClr>
                </a:solidFill>
              </a:rPr>
              <a:t>Kirler </a:t>
            </a:r>
            <a:r>
              <a:rPr lang="tr-TR" sz="1800" dirty="0">
                <a:solidFill>
                  <a:schemeClr val="tx1">
                    <a:lumMod val="95000"/>
                    <a:lumOff val="5000"/>
                  </a:schemeClr>
                </a:solidFill>
              </a:rPr>
              <a:t>toz, toprak, kil, kum gibi anorganik maddelerden oluşabileceği</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gibi, yağ ve </a:t>
            </a:r>
            <a:r>
              <a:rPr lang="tr-TR" sz="1800" dirty="0" err="1">
                <a:solidFill>
                  <a:schemeClr val="tx1">
                    <a:lumMod val="95000"/>
                    <a:lumOff val="5000"/>
                  </a:schemeClr>
                </a:solidFill>
              </a:rPr>
              <a:t>apolar</a:t>
            </a:r>
            <a:r>
              <a:rPr lang="tr-TR" sz="1800" dirty="0">
                <a:solidFill>
                  <a:schemeClr val="tx1">
                    <a:lumMod val="95000"/>
                    <a:lumOff val="5000"/>
                  </a:schemeClr>
                </a:solidFill>
              </a:rPr>
              <a:t> organik maddelerden de oluşabilir. Anorganik kirler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suda çözünerek kolaylıkla yüzeyden uzaklaştırılırken organik olanlar,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sabun ve deterjan gibi organik kısım içeren yüzey aktif maddelerle</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uzaklaştırılır.</a:t>
            </a:r>
            <a:r>
              <a:rPr lang="tr-TR" sz="1800" dirty="0">
                <a:solidFill>
                  <a:schemeClr val="tx1">
                    <a:lumMod val="95000"/>
                    <a:lumOff val="5000"/>
                  </a:schemeClr>
                </a:solidFill>
              </a:rPr>
              <a:t/>
            </a:r>
            <a:br>
              <a:rPr lang="tr-TR" sz="1800" dirty="0">
                <a:solidFill>
                  <a:schemeClr val="tx1">
                    <a:lumMod val="95000"/>
                    <a:lumOff val="5000"/>
                  </a:schemeClr>
                </a:solidFill>
              </a:rPr>
            </a:br>
            <a:endParaRPr lang="tr-TR" sz="1800" dirty="0">
              <a:solidFill>
                <a:schemeClr val="tx1">
                  <a:lumMod val="95000"/>
                  <a:lumOff val="5000"/>
                </a:schemeClr>
              </a:solidFill>
            </a:endParaRPr>
          </a:p>
        </p:txBody>
      </p:sp>
    </p:spTree>
    <p:extLst>
      <p:ext uri="{BB962C8B-B14F-4D97-AF65-F5344CB8AC3E}">
        <p14:creationId xmlns:p14="http://schemas.microsoft.com/office/powerpoint/2010/main" val="247545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5" y="609600"/>
            <a:ext cx="4809066" cy="5843452"/>
          </a:xfrm>
        </p:spPr>
        <p:txBody>
          <a:bodyPr>
            <a:normAutofit fontScale="90000"/>
          </a:bodyPr>
          <a:lstStyle/>
          <a:p>
            <a:r>
              <a:rPr lang="tr-TR" sz="2400" dirty="0">
                <a:solidFill>
                  <a:srgbClr val="FF0000"/>
                </a:solidFill>
              </a:rPr>
              <a:t>Kişisel Temizlik Maddelerinin Fayda ve Zararları</a:t>
            </a:r>
            <a:r>
              <a:rPr lang="tr-TR" sz="1800" dirty="0">
                <a:solidFill>
                  <a:schemeClr val="tx1">
                    <a:lumMod val="95000"/>
                    <a:lumOff val="5000"/>
                  </a:schemeClr>
                </a:solidFill>
              </a:rPr>
              <a:t/>
            </a:r>
            <a:br>
              <a:rPr lang="tr-TR" sz="1800" dirty="0">
                <a:solidFill>
                  <a:schemeClr val="tx1">
                    <a:lumMod val="95000"/>
                    <a:lumOff val="5000"/>
                  </a:schemeClr>
                </a:solidFill>
              </a:rPr>
            </a:br>
            <a:r>
              <a:rPr lang="tr-TR" sz="2000" dirty="0">
                <a:solidFill>
                  <a:schemeClr val="tx1">
                    <a:lumMod val="95000"/>
                    <a:lumOff val="5000"/>
                  </a:schemeClr>
                </a:solidFill>
              </a:rPr>
              <a:t>Temizlik insan sağlığına </a:t>
            </a:r>
            <a:r>
              <a:rPr lang="tr-TR" sz="2000" dirty="0" smtClean="0">
                <a:solidFill>
                  <a:schemeClr val="tx1">
                    <a:lumMod val="95000"/>
                    <a:lumOff val="5000"/>
                  </a:schemeClr>
                </a:solidFill>
              </a:rPr>
              <a:t>olumlu katkıda bulunacak </a:t>
            </a:r>
            <a:r>
              <a:rPr lang="tr-TR" sz="2000" dirty="0">
                <a:solidFill>
                  <a:schemeClr val="tx1">
                    <a:lumMod val="95000"/>
                    <a:lumOff val="5000"/>
                  </a:schemeClr>
                </a:solidFill>
              </a:rPr>
              <a:t>davranışlardandır</a:t>
            </a:r>
            <a:r>
              <a:rPr lang="tr-TR" sz="2000" dirty="0" smtClean="0">
                <a:solidFill>
                  <a:schemeClr val="tx1">
                    <a:lumMod val="95000"/>
                    <a:lumOff val="5000"/>
                  </a:schemeClr>
                </a:solidFill>
              </a:rPr>
              <a:t>.</a:t>
            </a:r>
            <a:r>
              <a:rPr lang="tr-TR" sz="2000" dirty="0"/>
              <a:t> </a:t>
            </a:r>
            <a:r>
              <a:rPr lang="tr-TR" sz="2000" dirty="0" smtClean="0">
                <a:solidFill>
                  <a:schemeClr val="tx1">
                    <a:lumMod val="95000"/>
                    <a:lumOff val="5000"/>
                  </a:schemeClr>
                </a:solidFill>
              </a:rPr>
              <a:t>Hastalıklardan </a:t>
            </a:r>
            <a:r>
              <a:rPr lang="tr-TR" sz="2000" dirty="0">
                <a:solidFill>
                  <a:schemeClr val="tx1">
                    <a:lumMod val="95000"/>
                    <a:lumOff val="5000"/>
                  </a:schemeClr>
                </a:solidFill>
              </a:rPr>
              <a:t>korunmanın en etkili yolu temizliktir. Temizlik </a:t>
            </a:r>
            <a:r>
              <a:rPr lang="tr-TR" sz="2000" dirty="0" smtClean="0">
                <a:solidFill>
                  <a:schemeClr val="tx1">
                    <a:lumMod val="95000"/>
                    <a:lumOff val="5000"/>
                  </a:schemeClr>
                </a:solidFill>
              </a:rPr>
              <a:t>kişisel sağlığın </a:t>
            </a:r>
            <a:r>
              <a:rPr lang="tr-TR" sz="2000" dirty="0">
                <a:solidFill>
                  <a:schemeClr val="tx1">
                    <a:lumMod val="95000"/>
                    <a:lumOff val="5000"/>
                  </a:schemeClr>
                </a:solidFill>
              </a:rPr>
              <a:t>temelini oluşturduğu gibi gelişmişlik düzeyini de gösterir</a:t>
            </a:r>
            <a:r>
              <a:rPr lang="tr-TR" sz="2000" dirty="0" smtClean="0">
                <a:solidFill>
                  <a:schemeClr val="tx1">
                    <a:lumMod val="95000"/>
                    <a:lumOff val="5000"/>
                  </a:schemeClr>
                </a:solidFill>
              </a:rPr>
              <a:t>.</a:t>
            </a:r>
            <a:r>
              <a:rPr lang="tr-TR" sz="2000" dirty="0"/>
              <a:t> </a:t>
            </a:r>
            <a:r>
              <a:rPr lang="tr-TR" sz="2000" dirty="0">
                <a:solidFill>
                  <a:schemeClr val="tx1">
                    <a:lumMod val="95000"/>
                    <a:lumOff val="5000"/>
                  </a:schemeClr>
                </a:solidFill>
              </a:rPr>
              <a:t>Vücudun temizlenmesi ve bakımı anlamına gelen kişisel temizlik </a:t>
            </a:r>
            <a:r>
              <a:rPr lang="tr-TR" sz="2000" dirty="0" smtClean="0">
                <a:solidFill>
                  <a:schemeClr val="tx1">
                    <a:lumMod val="95000"/>
                    <a:lumOff val="5000"/>
                  </a:schemeClr>
                </a:solidFill>
              </a:rPr>
              <a:t>el, diş</a:t>
            </a:r>
            <a:r>
              <a:rPr lang="tr-TR" sz="2000" dirty="0">
                <a:solidFill>
                  <a:schemeClr val="tx1">
                    <a:lumMod val="95000"/>
                    <a:lumOff val="5000"/>
                  </a:schemeClr>
                </a:solidFill>
              </a:rPr>
              <a:t>, yüz ve vücut temizliği ile başlar. Kişisel temizlikte en çok; şampuan,</a:t>
            </a:r>
            <a:r>
              <a:rPr lang="tr-TR" sz="2000" dirty="0">
                <a:solidFill>
                  <a:schemeClr val="tx1">
                    <a:lumMod val="95000"/>
                    <a:lumOff val="5000"/>
                  </a:schemeClr>
                </a:solidFill>
              </a:rPr>
              <a:t/>
            </a:r>
            <a:br>
              <a:rPr lang="tr-TR" sz="2000" dirty="0">
                <a:solidFill>
                  <a:schemeClr val="tx1">
                    <a:lumMod val="95000"/>
                    <a:lumOff val="5000"/>
                  </a:schemeClr>
                </a:solidFill>
              </a:rPr>
            </a:br>
            <a:r>
              <a:rPr lang="tr-TR" sz="2000" dirty="0">
                <a:solidFill>
                  <a:schemeClr val="tx1">
                    <a:lumMod val="95000"/>
                    <a:lumOff val="5000"/>
                  </a:schemeClr>
                </a:solidFill>
              </a:rPr>
              <a:t>diş macunu, katı ve sıvı sabun </a:t>
            </a:r>
            <a:r>
              <a:rPr lang="tr-TR" sz="2000" dirty="0" smtClean="0">
                <a:solidFill>
                  <a:schemeClr val="tx1">
                    <a:lumMod val="95000"/>
                    <a:lumOff val="5000"/>
                  </a:schemeClr>
                </a:solidFill>
              </a:rPr>
              <a:t>kullanılır. Temizlik malzemelerinin yapılarında </a:t>
            </a:r>
            <a:r>
              <a:rPr lang="tr-TR" sz="2000" dirty="0">
                <a:solidFill>
                  <a:schemeClr val="tx1">
                    <a:lumMod val="95000"/>
                    <a:lumOff val="5000"/>
                  </a:schemeClr>
                </a:solidFill>
              </a:rPr>
              <a:t>bulunan katkı maddelerinin tür ve miktarına göre fayda </a:t>
            </a:r>
            <a:r>
              <a:rPr lang="tr-TR" sz="2000" dirty="0" smtClean="0">
                <a:solidFill>
                  <a:schemeClr val="tx1">
                    <a:lumMod val="95000"/>
                    <a:lumOff val="5000"/>
                  </a:schemeClr>
                </a:solidFill>
              </a:rPr>
              <a:t>ve zararlarının </a:t>
            </a:r>
            <a:r>
              <a:rPr lang="tr-TR" sz="2000" dirty="0">
                <a:solidFill>
                  <a:schemeClr val="tx1">
                    <a:lumMod val="95000"/>
                    <a:lumOff val="5000"/>
                  </a:schemeClr>
                </a:solidFill>
              </a:rPr>
              <a:t>değişkenlik </a:t>
            </a:r>
            <a:r>
              <a:rPr lang="tr-TR" sz="2000" dirty="0" smtClean="0">
                <a:solidFill>
                  <a:schemeClr val="tx1">
                    <a:lumMod val="95000"/>
                    <a:lumOff val="5000"/>
                  </a:schemeClr>
                </a:solidFill>
              </a:rPr>
              <a:t>göstereceği unutulmamalıdır.</a:t>
            </a:r>
            <a:r>
              <a:rPr lang="tr-TR" sz="2000" dirty="0"/>
              <a:t> </a:t>
            </a:r>
            <a:r>
              <a:rPr lang="tr-TR" sz="2000" dirty="0">
                <a:solidFill>
                  <a:schemeClr val="tx1">
                    <a:lumMod val="95000"/>
                    <a:lumOff val="5000"/>
                  </a:schemeClr>
                </a:solidFill>
              </a:rPr>
              <a:t>Alışveriş yaparken alınan</a:t>
            </a:r>
            <a:r>
              <a:rPr lang="tr-TR" sz="2000" dirty="0">
                <a:solidFill>
                  <a:schemeClr val="tx1">
                    <a:lumMod val="95000"/>
                    <a:lumOff val="5000"/>
                  </a:schemeClr>
                </a:solidFill>
              </a:rPr>
              <a:t/>
            </a:r>
            <a:br>
              <a:rPr lang="tr-TR" sz="2000" dirty="0">
                <a:solidFill>
                  <a:schemeClr val="tx1">
                    <a:lumMod val="95000"/>
                    <a:lumOff val="5000"/>
                  </a:schemeClr>
                </a:solidFill>
              </a:rPr>
            </a:br>
            <a:r>
              <a:rPr lang="tr-TR" sz="2000" dirty="0">
                <a:solidFill>
                  <a:schemeClr val="tx1">
                    <a:lumMod val="95000"/>
                    <a:lumOff val="5000"/>
                  </a:schemeClr>
                </a:solidFill>
              </a:rPr>
              <a:t>kimyasalların yapısında </a:t>
            </a:r>
            <a:r>
              <a:rPr lang="tr-TR" sz="2000" dirty="0" smtClean="0">
                <a:solidFill>
                  <a:schemeClr val="tx1">
                    <a:lumMod val="95000"/>
                    <a:lumOff val="5000"/>
                  </a:schemeClr>
                </a:solidFill>
              </a:rPr>
              <a:t>hangi katkı </a:t>
            </a:r>
            <a:r>
              <a:rPr lang="tr-TR" sz="2000" dirty="0">
                <a:solidFill>
                  <a:schemeClr val="tx1">
                    <a:lumMod val="95000"/>
                    <a:lumOff val="5000"/>
                  </a:schemeClr>
                </a:solidFill>
              </a:rPr>
              <a:t>maddesi kullanıldığına ve </a:t>
            </a:r>
            <a:r>
              <a:rPr lang="tr-TR" sz="2000" dirty="0" smtClean="0">
                <a:solidFill>
                  <a:schemeClr val="tx1">
                    <a:lumMod val="95000"/>
                    <a:lumOff val="5000"/>
                  </a:schemeClr>
                </a:solidFill>
              </a:rPr>
              <a:t>bu katkı </a:t>
            </a:r>
            <a:r>
              <a:rPr lang="tr-TR" sz="2000" dirty="0">
                <a:solidFill>
                  <a:schemeClr val="tx1">
                    <a:lumMod val="95000"/>
                    <a:lumOff val="5000"/>
                  </a:schemeClr>
                </a:solidFill>
              </a:rPr>
              <a:t>maddelerinin fayda ve</a:t>
            </a:r>
            <a:r>
              <a:rPr lang="tr-TR" sz="2000" dirty="0">
                <a:solidFill>
                  <a:schemeClr val="tx1">
                    <a:lumMod val="95000"/>
                    <a:lumOff val="5000"/>
                  </a:schemeClr>
                </a:solidFill>
              </a:rPr>
              <a:t/>
            </a:r>
            <a:br>
              <a:rPr lang="tr-TR" sz="2000" dirty="0">
                <a:solidFill>
                  <a:schemeClr val="tx1">
                    <a:lumMod val="95000"/>
                    <a:lumOff val="5000"/>
                  </a:schemeClr>
                </a:solidFill>
              </a:rPr>
            </a:br>
            <a:r>
              <a:rPr lang="tr-TR" sz="2000" dirty="0">
                <a:solidFill>
                  <a:schemeClr val="tx1">
                    <a:lumMod val="95000"/>
                    <a:lumOff val="5000"/>
                  </a:schemeClr>
                </a:solidFill>
              </a:rPr>
              <a:t>zararlarına mutlaka </a:t>
            </a:r>
            <a:r>
              <a:rPr lang="tr-TR" sz="2000" dirty="0" smtClean="0">
                <a:solidFill>
                  <a:schemeClr val="tx1">
                    <a:lumMod val="95000"/>
                    <a:lumOff val="5000"/>
                  </a:schemeClr>
                </a:solidFill>
              </a:rPr>
              <a:t>dikkat edilmelidir</a:t>
            </a:r>
            <a:r>
              <a:rPr lang="tr-TR" sz="2000" dirty="0">
                <a:solidFill>
                  <a:schemeClr val="tx1">
                    <a:lumMod val="95000"/>
                    <a:lumOff val="5000"/>
                  </a:schemeClr>
                </a:solidFill>
              </a:rPr>
              <a:t>.</a:t>
            </a:r>
            <a:endParaRPr lang="tr-TR" sz="2000" dirty="0">
              <a:solidFill>
                <a:schemeClr val="tx1">
                  <a:lumMod val="95000"/>
                  <a:lumOff val="5000"/>
                </a:schemeClr>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232" y="1288867"/>
            <a:ext cx="3267233" cy="3122023"/>
          </a:xfrm>
          <a:prstGeom prst="rect">
            <a:avLst/>
          </a:prstGeom>
        </p:spPr>
      </p:pic>
    </p:spTree>
    <p:extLst>
      <p:ext uri="{BB962C8B-B14F-4D97-AF65-F5344CB8AC3E}">
        <p14:creationId xmlns:p14="http://schemas.microsoft.com/office/powerpoint/2010/main" val="1749905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539931"/>
            <a:ext cx="4913569" cy="6318069"/>
          </a:xfrm>
        </p:spPr>
        <p:txBody>
          <a:bodyPr>
            <a:noAutofit/>
          </a:bodyPr>
          <a:lstStyle/>
          <a:p>
            <a:r>
              <a:rPr lang="tr-TR" sz="2400" dirty="0">
                <a:solidFill>
                  <a:srgbClr val="FF0000"/>
                </a:solidFill>
              </a:rPr>
              <a:t>Katı </a:t>
            </a:r>
            <a:r>
              <a:rPr lang="tr-TR" sz="2400" dirty="0" smtClean="0">
                <a:solidFill>
                  <a:srgbClr val="FF0000"/>
                </a:solidFill>
              </a:rPr>
              <a:t>Sabunlar</a:t>
            </a:r>
            <a:br>
              <a:rPr lang="tr-TR" sz="2400" dirty="0" smtClean="0">
                <a:solidFill>
                  <a:srgbClr val="FF0000"/>
                </a:solidFill>
              </a:rPr>
            </a:br>
            <a:r>
              <a:rPr lang="tr-TR" sz="2400" dirty="0" smtClean="0">
                <a:solidFill>
                  <a:srgbClr val="FF0000"/>
                </a:solidFill>
              </a:rPr>
              <a:t>Faydaları</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1. Ciltteki kiri ortamdan uzaklaştırır.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2. Sabunlar biyolojik olarak parçalandığı</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için diğer temizlik maddelerine göre su ve</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toprak kirliliğine neden olmazlar.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3. </a:t>
            </a:r>
            <a:r>
              <a:rPr lang="tr-TR" sz="1800" dirty="0" err="1">
                <a:solidFill>
                  <a:schemeClr val="tx1">
                    <a:lumMod val="95000"/>
                    <a:lumOff val="5000"/>
                  </a:schemeClr>
                </a:solidFill>
              </a:rPr>
              <a:t>Eldesi</a:t>
            </a:r>
            <a:r>
              <a:rPr lang="tr-TR" sz="1800" dirty="0">
                <a:solidFill>
                  <a:schemeClr val="tx1">
                    <a:lumMod val="95000"/>
                    <a:lumOff val="5000"/>
                  </a:schemeClr>
                </a:solidFill>
              </a:rPr>
              <a:t> kolay ve ucuzdur</a:t>
            </a:r>
            <a:r>
              <a:rPr lang="tr-TR" sz="1800" dirty="0" smtClean="0">
                <a:solidFill>
                  <a:schemeClr val="tx1">
                    <a:lumMod val="95000"/>
                    <a:lumOff val="5000"/>
                  </a:schemeClr>
                </a:solidFill>
              </a:rPr>
              <a:t>.</a:t>
            </a:r>
            <a:br>
              <a:rPr lang="tr-TR" sz="1800" dirty="0" smtClean="0">
                <a:solidFill>
                  <a:schemeClr val="tx1">
                    <a:lumMod val="95000"/>
                    <a:lumOff val="5000"/>
                  </a:schemeClr>
                </a:solidFill>
              </a:rPr>
            </a:br>
            <a:r>
              <a:rPr lang="tr-TR" sz="1800" dirty="0" smtClean="0">
                <a:solidFill>
                  <a:schemeClr val="tx1">
                    <a:lumMod val="95000"/>
                    <a:lumOff val="5000"/>
                  </a:schemeClr>
                </a:solidFill>
              </a:rPr>
              <a:t/>
            </a:r>
            <a:br>
              <a:rPr lang="tr-TR" sz="1800" dirty="0" smtClean="0">
                <a:solidFill>
                  <a:schemeClr val="tx1">
                    <a:lumMod val="95000"/>
                    <a:lumOff val="5000"/>
                  </a:schemeClr>
                </a:solidFill>
              </a:rPr>
            </a:br>
            <a:r>
              <a:rPr lang="tr-TR" sz="2400" dirty="0" smtClean="0">
                <a:solidFill>
                  <a:srgbClr val="FF0000"/>
                </a:solidFill>
              </a:rPr>
              <a:t>Zararları</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1. Aşırı miktarda kullanmak cilt</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kuruluğuna neden olur.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2. Alerjik reaksiyonlara neden olabilir.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3. Kullanıcılar arasında mikropların</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yayılmasına neden olur.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4. Islak kalan yüzeyinde bakteri ve</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mantar barındırabilir.</a:t>
            </a:r>
            <a:endParaRPr lang="tr-TR" sz="1800" dirty="0">
              <a:solidFill>
                <a:schemeClr val="tx1">
                  <a:lumMod val="95000"/>
                  <a:lumOff val="5000"/>
                </a:schemeClr>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0903" y="1158520"/>
            <a:ext cx="2793111" cy="3461377"/>
          </a:xfrm>
          <a:prstGeom prst="rect">
            <a:avLst/>
          </a:prstGeom>
        </p:spPr>
      </p:pic>
    </p:spTree>
    <p:extLst>
      <p:ext uri="{BB962C8B-B14F-4D97-AF65-F5344CB8AC3E}">
        <p14:creationId xmlns:p14="http://schemas.microsoft.com/office/powerpoint/2010/main" val="226720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478971"/>
            <a:ext cx="5688632" cy="6226629"/>
          </a:xfrm>
        </p:spPr>
        <p:txBody>
          <a:bodyPr>
            <a:noAutofit/>
          </a:bodyPr>
          <a:lstStyle/>
          <a:p>
            <a:r>
              <a:rPr lang="tr-TR" sz="2400" dirty="0">
                <a:solidFill>
                  <a:srgbClr val="FF0000"/>
                </a:solidFill>
              </a:rPr>
              <a:t>Sıvı Sabunlar</a:t>
            </a:r>
            <a:r>
              <a:rPr lang="tr-TR" sz="2400" dirty="0">
                <a:solidFill>
                  <a:srgbClr val="FF0000"/>
                </a:solidFill>
              </a:rPr>
              <a:t/>
            </a:r>
            <a:br>
              <a:rPr lang="tr-TR" sz="2400" dirty="0">
                <a:solidFill>
                  <a:srgbClr val="FF0000"/>
                </a:solidFill>
              </a:rPr>
            </a:br>
            <a:r>
              <a:rPr lang="tr-TR" sz="2400" dirty="0" smtClean="0">
                <a:solidFill>
                  <a:srgbClr val="FF0000"/>
                </a:solidFill>
              </a:rPr>
              <a:t>Faydaları</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1. Ciltteki kiri temizler.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2. Katı sabunlara göre daha hijyeniktir ve kullanımı</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daha kolaydır.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3. </a:t>
            </a:r>
            <a:r>
              <a:rPr lang="tr-TR" sz="1800" dirty="0" err="1">
                <a:solidFill>
                  <a:schemeClr val="tx1">
                    <a:lumMod val="95000"/>
                    <a:lumOff val="5000"/>
                  </a:schemeClr>
                </a:solidFill>
              </a:rPr>
              <a:t>pH’ı</a:t>
            </a:r>
            <a:r>
              <a:rPr lang="tr-TR" sz="1800" dirty="0">
                <a:solidFill>
                  <a:schemeClr val="tx1">
                    <a:lumMod val="95000"/>
                    <a:lumOff val="5000"/>
                  </a:schemeClr>
                </a:solidFill>
              </a:rPr>
              <a:t> cilt </a:t>
            </a:r>
            <a:r>
              <a:rPr lang="tr-TR" sz="1800" dirty="0" err="1">
                <a:solidFill>
                  <a:schemeClr val="tx1">
                    <a:lumMod val="95000"/>
                    <a:lumOff val="5000"/>
                  </a:schemeClr>
                </a:solidFill>
              </a:rPr>
              <a:t>pH'ına</a:t>
            </a:r>
            <a:r>
              <a:rPr lang="tr-TR" sz="1800" dirty="0">
                <a:solidFill>
                  <a:schemeClr val="tx1">
                    <a:lumMod val="95000"/>
                    <a:lumOff val="5000"/>
                  </a:schemeClr>
                </a:solidFill>
              </a:rPr>
              <a:t> daha yakın olduğundan hassas</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ciltler için daha uygundur. Katı sabuna göre cildi</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daha az kurutur.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4. Kullanıcılar arasında mikrop geçişine neden</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olmaz</a:t>
            </a:r>
            <a:r>
              <a:rPr lang="tr-TR" sz="1800" dirty="0" smtClean="0">
                <a:solidFill>
                  <a:schemeClr val="tx1">
                    <a:lumMod val="95000"/>
                    <a:lumOff val="5000"/>
                  </a:schemeClr>
                </a:solidFill>
              </a:rPr>
              <a:t>.</a:t>
            </a:r>
            <a:br>
              <a:rPr lang="tr-TR" sz="1800" dirty="0" smtClean="0">
                <a:solidFill>
                  <a:schemeClr val="tx1">
                    <a:lumMod val="95000"/>
                    <a:lumOff val="5000"/>
                  </a:schemeClr>
                </a:solidFill>
              </a:rPr>
            </a:br>
            <a:r>
              <a:rPr lang="tr-TR" sz="1800" dirty="0" smtClean="0">
                <a:solidFill>
                  <a:schemeClr val="tx1">
                    <a:lumMod val="95000"/>
                    <a:lumOff val="5000"/>
                  </a:schemeClr>
                </a:solidFill>
              </a:rPr>
              <a:t/>
            </a:r>
            <a:br>
              <a:rPr lang="tr-TR" sz="1800" dirty="0" smtClean="0">
                <a:solidFill>
                  <a:schemeClr val="tx1">
                    <a:lumMod val="95000"/>
                    <a:lumOff val="5000"/>
                  </a:schemeClr>
                </a:solidFill>
              </a:rPr>
            </a:br>
            <a:r>
              <a:rPr lang="tr-TR" sz="2400" dirty="0" smtClean="0">
                <a:solidFill>
                  <a:srgbClr val="FF0000"/>
                </a:solidFill>
              </a:rPr>
              <a:t>Zararları</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1. Sıvı sabun ek ambalaj gerektirdiği için daha</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pahalıdır ve ülke ekonomisine zarar verir.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2. Kimyasal olarak katı sabundan çok farklı</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olmamasına rağmen plastik kaplarda</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saklandığı için çevre dostu değildir.</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3. Elden arınma süresi katı sabuna göre daha</a:t>
            </a:r>
            <a:r>
              <a:rPr lang="tr-TR" sz="1800" dirty="0">
                <a:solidFill>
                  <a:schemeClr val="tx1">
                    <a:lumMod val="95000"/>
                    <a:lumOff val="5000"/>
                  </a:schemeClr>
                </a:solidFill>
              </a:rPr>
              <a:t/>
            </a:r>
            <a:br>
              <a:rPr lang="tr-TR" sz="1800" dirty="0">
                <a:solidFill>
                  <a:schemeClr val="tx1">
                    <a:lumMod val="95000"/>
                    <a:lumOff val="5000"/>
                  </a:schemeClr>
                </a:solidFill>
              </a:rPr>
            </a:br>
            <a:r>
              <a:rPr lang="tr-TR" sz="1800" dirty="0">
                <a:solidFill>
                  <a:schemeClr val="tx1">
                    <a:lumMod val="95000"/>
                    <a:lumOff val="5000"/>
                  </a:schemeClr>
                </a:solidFill>
              </a:rPr>
              <a:t>uzundur.</a:t>
            </a:r>
            <a:r>
              <a:rPr lang="tr-TR" sz="1800" dirty="0" smtClean="0">
                <a:solidFill>
                  <a:schemeClr val="tx1">
                    <a:lumMod val="95000"/>
                    <a:lumOff val="5000"/>
                  </a:schemeClr>
                </a:solidFill>
              </a:rPr>
              <a:t/>
            </a:r>
            <a:br>
              <a:rPr lang="tr-TR" sz="1800" dirty="0" smtClean="0">
                <a:solidFill>
                  <a:schemeClr val="tx1">
                    <a:lumMod val="95000"/>
                    <a:lumOff val="5000"/>
                  </a:schemeClr>
                </a:solidFill>
              </a:rPr>
            </a:br>
            <a:endParaRPr lang="tr-TR" sz="1800" dirty="0">
              <a:solidFill>
                <a:schemeClr val="tx1">
                  <a:lumMod val="95000"/>
                  <a:lumOff val="5000"/>
                </a:schemeClr>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024" y="1201783"/>
            <a:ext cx="2899830" cy="3775166"/>
          </a:xfrm>
          <a:prstGeom prst="rect">
            <a:avLst/>
          </a:prstGeom>
        </p:spPr>
      </p:pic>
    </p:spTree>
    <p:extLst>
      <p:ext uri="{BB962C8B-B14F-4D97-AF65-F5344CB8AC3E}">
        <p14:creationId xmlns:p14="http://schemas.microsoft.com/office/powerpoint/2010/main" val="519070433"/>
      </p:ext>
    </p:extLst>
  </p:cSld>
  <p:clrMapOvr>
    <a:masterClrMapping/>
  </p:clrMapOvr>
</p:sld>
</file>

<file path=ppt/theme/theme1.xml><?xml version="1.0" encoding="utf-8"?>
<a:theme xmlns:a="http://schemas.openxmlformats.org/drawingml/2006/main" name="Yüzeyler">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366</TotalTime>
  <Words>299</Words>
  <Application>Microsoft Office PowerPoint</Application>
  <PresentationFormat>Geniş ekran</PresentationFormat>
  <Paragraphs>77</Paragraphs>
  <Slides>33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33</vt:i4>
      </vt:variant>
    </vt:vector>
  </HeadingPairs>
  <TitlesOfParts>
    <vt:vector size="37" baseType="lpstr">
      <vt:lpstr>Arial</vt:lpstr>
      <vt:lpstr>Trebuchet MS</vt:lpstr>
      <vt:lpstr>Wingdings 3</vt:lpstr>
      <vt:lpstr>Yüzeyler</vt:lpstr>
      <vt:lpstr>KİMYA HER YERDE</vt:lpstr>
      <vt:lpstr>PowerPoint Sunusu</vt:lpstr>
      <vt:lpstr>PowerPoint Sunusu</vt:lpstr>
      <vt:lpstr>Sabun Bitkisel veya hayvansal yağların NaOH veya KOH gibi kuvvetli bazlarla tepkimesi sonucu elde edilen yağ asidinin tuzuna sabun denir. Bu olaya sabunlaşma denir. Tepkimede NaOH kullanılırsa katı sabun, KOH kullanılırsa sıvı sabun (arap sabunu) elde edilir.  Sabunların Genel Özellikleri 1. Eldesinde bitkisel ya da hayvansal yağlar kullanılır. 2. Doğada kolaylıkla parçalanır. 3. İnsan vücuduna zararlı etkileri yoktur. 4. Toprak ve su kirliliğine neden olmaz. 5. Sert sulardaki kalsiyum ve magnezyum gibi iyonlar ile çökelek oluşturdukları için temizleme özellikleri azalır. 6. Tekstil ürünlerini fazla yıpratmaz.</vt:lpstr>
      <vt:lpstr>Deterjan Petrol türevlerinin çeşitli kimyasallarla tepkimesinden toz, sıvı ya da jel (krem) olarak elde edilen kimyasal maddelere deterjan denir. Deterjanlar temizlik ve arıtma için kullanılır. Deterjan da sabun gibi tuz yapısındadır.  Deterjanların Genel Özellikleri 1. Eldesinde petrol türevleri kullanılır. 2. Doğada kolaylıkla parçalanmaz. 3. İnsan vücuduna zararlı etkileri vardır. 4. Toprak ve su kirliliğine neden olur. 5. Sert sulardaki kalsiyum ve magnezyum gibi iyonlarla çökelek oluşturmadıkları için sert sularda da temizleme özellikleri gösterirler. 6. Tekstil ürünlerini sabuna göre daha çok yıpratır.</vt:lpstr>
      <vt:lpstr>Sabun ve Deterjanın Temizleme Özelliği  Kirler toz, toprak, kil, kum gibi anorganik maddelerden oluşabileceği gibi, yağ ve apolar organik maddelerden de oluşabilir. Anorganik kirler suda çözünerek kolaylıkla yüzeyden uzaklaştırılırken organik olanlar, sabun ve deterjan gibi organik kısım içeren yüzey aktif maddelerle uzaklaştırılır. </vt:lpstr>
      <vt:lpstr>Kişisel Temizlik Maddelerinin Fayda ve Zararları Temizlik insan sağlığına olumlu katkıda bulunacak davranışlardandır. Hastalıklardan korunmanın en etkili yolu temizliktir. Temizlik kişisel sağlığın temelini oluşturduğu gibi gelişmişlik düzeyini de gösterir. Vücudun temizlenmesi ve bakımı anlamına gelen kişisel temizlik el, diş, yüz ve vücut temizliği ile başlar. Kişisel temizlikte en çok; şampuan, diş macunu, katı ve sıvı sabun kullanılır. Temizlik malzemelerinin yapılarında bulunan katkı maddelerinin tür ve miktarına göre fayda ve zararlarının değişkenlik göstereceği unutulmamalıdır. Alışveriş yaparken alınan kimyasalların yapısında hangi katkı maddesi kullanıldığına ve bu katkı maddelerinin fayda ve zararlarına mutlaka dikkat edilmelidir.</vt:lpstr>
      <vt:lpstr>Katı Sabunlar Faydaları 1. Ciltteki kiri ortamdan uzaklaştırır. 2. Sabunlar biyolojik olarak parçalandığı için diğer temizlik maddelerine göre su ve toprak kirliliğine neden olmazlar. 3. Eldesi kolay ve ucuzdur.  Zararları 1. Aşırı miktarda kullanmak cilt kuruluğuna neden olur. 2. Alerjik reaksiyonlara neden olabilir. 3. Kullanıcılar arasında mikropların yayılmasına neden olur. 4. Islak kalan yüzeyinde bakteri ve mantar barındırabilir.</vt:lpstr>
      <vt:lpstr>Sıvı Sabunlar Faydaları 1. Ciltteki kiri temizler. 2. Katı sabunlara göre daha hijyeniktir ve kullanımı daha kolaydır. 3. pH’ı cilt pH'ına daha yakın olduğundan hassas ciltler için daha uygundur. Katı sabuna göre cildi daha az kurutur. 4. Kullanıcılar arasında mikrop geçişine neden olmaz.  Zararları 1. Sıvı sabun ek ambalaj gerektirdiği için daha pahalıdır ve ülke ekonomisine zarar verir. 2. Kimyasal olarak katı sabundan çok farklı olmamasına rağmen plastik kaplarda saklandığı için çevre dostu değildir. 3. Elden arınma süresi katı sabuna göre daha uzundur. </vt:lpstr>
      <vt:lpstr>Hijyen Amacıyla Kullanılan Temizlik Maddeleri Hijyen sağlığı korumaya ve hastalıkların yayılmasını önlemeye yardımcı olan uygulamalardır. Hastalıkların önlenmesinde çevre temizliği oldukça önemlidir. Bu amaçla çamaşır suyu, kireç kaymağı gibi temizlik maddeleri kullanılır. Çamaşır Suyu Çamaşır suyu, sodyum hipoklorit (NaClO) bileşiğinin sulu çözeltisidir. Yükseltgen özelliğe sahip olduğundan mikrop öldürme ve ağartma işlemleri için kullanılır. Çamaşır suyu etki ettiği maddenin rengini açar ve maddeyi ağartır. Tekstil endüstrisinde boyama işleminde kullanılır. Mikrop öldürücü özelliğe sahip olduğu için ev, iş yeri, hastane, okul gibi yerlerde hijyen amaçlı olarak da kullanılır. Hücre zarlarına ve proteinlere etki ettiği için ciltle temas ettirilmemelidir.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KİMYA HER YERDE</dc:title>
  <dc:creator>cihan bilgisayar</dc:creator>
  <cp:lastModifiedBy>cihan bilgisayar</cp:lastModifiedBy>
  <cp:revision>19</cp:revision>
  <dcterms:created xsi:type="dcterms:W3CDTF">2022-05-22T13:45:32Z</dcterms:created>
  <dcterms:modified xsi:type="dcterms:W3CDTF">2022-05-22T19:51:53Z</dcterms:modified>
</cp:coreProperties>
</file>