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P63kt47gozK2hHE7nfsGjTLh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Gill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2d37b60af_3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2d37b60a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2d37b60af_3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2d37b60a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2d37b60af_3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2d37b60af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d37b60af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2d37b60af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2d37b60af_3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2d37b60af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2d37b60af_3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2d37b60af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2d37b60af_3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2d37b60af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2d37b60af_3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2d37b60af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d37b60af_3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2d37b60af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2d37b60af_3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2d37b60af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2d37b60af_3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2d37b60a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2d37b60af_3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2d37b60af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2d37b60af_3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2d37b60af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2d37b60af_3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42d37b60af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2d37b60af_3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2d37b60af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2d37b60af_3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2d37b60af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2d37b60af_3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2d37b60af_3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3369377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43369377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33693779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3369377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33693779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3369377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33693779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33693779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33693779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33693779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33693779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3369377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33693779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3369377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33693779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3369377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336937794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3369377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33693779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33693779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d37b60a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d37b6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2d37b60a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2d37b60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2d37b60af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2d37b60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2d37b60af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2d37b60a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2d37b60af_3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2d37b60af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6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b="0"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10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0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b="0" i="0" sz="4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AXbKSDO_Za39NDqbFyRP1kTPp4LTu6iI/view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8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2" Type="http://schemas.openxmlformats.org/officeDocument/2006/relationships/image" Target="../media/image26.png"/><Relationship Id="rId9" Type="http://schemas.openxmlformats.org/officeDocument/2006/relationships/image" Target="../media/image12.png"/><Relationship Id="rId5" Type="http://schemas.openxmlformats.org/officeDocument/2006/relationships/image" Target="../media/image36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1209040" y="1754659"/>
            <a:ext cx="9860547" cy="300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Gill Sans"/>
              <a:buNone/>
            </a:pPr>
            <a:r>
              <a:rPr lang="en-US">
                <a:solidFill>
                  <a:schemeClr val="lt1"/>
                </a:solidFill>
              </a:rPr>
              <a:t>FEATURE EXTRACTION FROM SKETCH BASED IMAGES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209039" y="4947920"/>
            <a:ext cx="9860547" cy="685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Bachelor Thesis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Presented by : Yahya Ramzy Akel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>
            <a:off x="5250180" y="455369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6941820" y="455369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"/>
          <p:cNvCxnSpPr/>
          <p:nvPr/>
        </p:nvCxnSpPr>
        <p:spPr>
          <a:xfrm>
            <a:off x="5250180" y="1100664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2d37b60af_3_3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VGG-16 : Data Preprocessing</a:t>
            </a:r>
            <a:endParaRPr/>
          </a:p>
        </p:txBody>
      </p:sp>
      <p:sp>
        <p:nvSpPr>
          <p:cNvPr id="219" name="Google Shape;219;g242d37b60af_3_34"/>
          <p:cNvSpPr txBox="1"/>
          <p:nvPr>
            <p:ph idx="1" type="body"/>
          </p:nvPr>
        </p:nvSpPr>
        <p:spPr>
          <a:xfrm>
            <a:off x="-1248150" y="6640973"/>
            <a:ext cx="539100" cy="197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g242d37b60af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685" y="1974488"/>
            <a:ext cx="7248625" cy="41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2d37b60af_3_4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VGG-16 : Architecture</a:t>
            </a:r>
            <a:endParaRPr/>
          </a:p>
        </p:txBody>
      </p:sp>
      <p:sp>
        <p:nvSpPr>
          <p:cNvPr id="226" name="Google Shape;226;g242d37b60af_3_40"/>
          <p:cNvSpPr txBox="1"/>
          <p:nvPr>
            <p:ph idx="1" type="body"/>
          </p:nvPr>
        </p:nvSpPr>
        <p:spPr>
          <a:xfrm>
            <a:off x="-3056675" y="2551650"/>
            <a:ext cx="24171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242d37b60af_3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2324738"/>
            <a:ext cx="8458200" cy="220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2d37b60af_3_4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VGG-16 : Transfer Learning</a:t>
            </a:r>
            <a:endParaRPr/>
          </a:p>
        </p:txBody>
      </p:sp>
      <p:sp>
        <p:nvSpPr>
          <p:cNvPr id="233" name="Google Shape;233;g242d37b60af_3_46"/>
          <p:cNvSpPr txBox="1"/>
          <p:nvPr>
            <p:ph idx="1" type="body"/>
          </p:nvPr>
        </p:nvSpPr>
        <p:spPr>
          <a:xfrm>
            <a:off x="39038" y="3327723"/>
            <a:ext cx="6890700" cy="43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000"/>
              <a:t>Before applying Transfer Learning</a:t>
            </a:r>
            <a:endParaRPr b="1" sz="2000"/>
          </a:p>
        </p:txBody>
      </p:sp>
      <p:pic>
        <p:nvPicPr>
          <p:cNvPr id="234" name="Google Shape;234;g242d37b60af_3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50" y="2014204"/>
            <a:ext cx="5153475" cy="10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42d37b60af_3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275" y="2014200"/>
            <a:ext cx="4901475" cy="1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42d37b60af_3_46"/>
          <p:cNvSpPr txBox="1"/>
          <p:nvPr/>
        </p:nvSpPr>
        <p:spPr>
          <a:xfrm>
            <a:off x="6872475" y="3255375"/>
            <a:ext cx="434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Gill Sans"/>
                <a:ea typeface="Gill Sans"/>
                <a:cs typeface="Gill Sans"/>
                <a:sym typeface="Gill Sans"/>
              </a:rPr>
              <a:t>After applying Transfer Learning</a:t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2d37b60af_3_5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ResNet-50 : Data Preprocessing</a:t>
            </a:r>
            <a:endParaRPr/>
          </a:p>
        </p:txBody>
      </p:sp>
      <p:sp>
        <p:nvSpPr>
          <p:cNvPr id="242" name="Google Shape;242;g242d37b60af_3_54"/>
          <p:cNvSpPr txBox="1"/>
          <p:nvPr>
            <p:ph idx="1" type="body"/>
          </p:nvPr>
        </p:nvSpPr>
        <p:spPr>
          <a:xfrm>
            <a:off x="-1204725" y="5470375"/>
            <a:ext cx="654900" cy="74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42d37b60af_3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928" y="2014200"/>
            <a:ext cx="6287275" cy="34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2d37b60af_3_6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ResNet-50 : Architecture </a:t>
            </a:r>
            <a:endParaRPr/>
          </a:p>
        </p:txBody>
      </p:sp>
      <p:sp>
        <p:nvSpPr>
          <p:cNvPr id="249" name="Google Shape;249;g242d37b60af_3_60"/>
          <p:cNvSpPr txBox="1"/>
          <p:nvPr>
            <p:ph idx="1" type="body"/>
          </p:nvPr>
        </p:nvSpPr>
        <p:spPr>
          <a:xfrm>
            <a:off x="-2231975" y="3738046"/>
            <a:ext cx="828600" cy="5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242d37b60af_3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267" y="2541930"/>
            <a:ext cx="9327474" cy="21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2d37b60af_3_6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ResNet-50 : Transfer Learning</a:t>
            </a:r>
            <a:endParaRPr/>
          </a:p>
        </p:txBody>
      </p:sp>
      <p:sp>
        <p:nvSpPr>
          <p:cNvPr id="256" name="Google Shape;256;g242d37b60af_3_66"/>
          <p:cNvSpPr txBox="1"/>
          <p:nvPr>
            <p:ph idx="1" type="body"/>
          </p:nvPr>
        </p:nvSpPr>
        <p:spPr>
          <a:xfrm>
            <a:off x="2428800" y="5136271"/>
            <a:ext cx="7334400" cy="96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100"/>
              <a:t>After applying transfer learning to resnet50</a:t>
            </a:r>
            <a:endParaRPr b="1" sz="2100"/>
          </a:p>
        </p:txBody>
      </p:sp>
      <p:pic>
        <p:nvPicPr>
          <p:cNvPr id="257" name="Google Shape;257;g242d37b60af_3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50" y="1964780"/>
            <a:ext cx="6224625" cy="29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2d37b60af_3_7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 : Data Preprocessing</a:t>
            </a:r>
            <a:endParaRPr/>
          </a:p>
        </p:txBody>
      </p:sp>
      <p:sp>
        <p:nvSpPr>
          <p:cNvPr id="263" name="Google Shape;263;g242d37b60af_3_72"/>
          <p:cNvSpPr txBox="1"/>
          <p:nvPr>
            <p:ph idx="1" type="body"/>
          </p:nvPr>
        </p:nvSpPr>
        <p:spPr>
          <a:xfrm>
            <a:off x="-1797950" y="3071396"/>
            <a:ext cx="408900" cy="71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242d37b60af_3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75" y="2162425"/>
            <a:ext cx="5850125" cy="36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2d37b60af_3_78"/>
          <p:cNvSpPr txBox="1"/>
          <p:nvPr>
            <p:ph type="title"/>
          </p:nvPr>
        </p:nvSpPr>
        <p:spPr>
          <a:xfrm>
            <a:off x="1008925" y="5847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 : Architecture </a:t>
            </a:r>
            <a:endParaRPr/>
          </a:p>
        </p:txBody>
      </p:sp>
      <p:sp>
        <p:nvSpPr>
          <p:cNvPr id="270" name="Google Shape;270;g242d37b60af_3_78"/>
          <p:cNvSpPr txBox="1"/>
          <p:nvPr>
            <p:ph idx="1" type="body"/>
          </p:nvPr>
        </p:nvSpPr>
        <p:spPr>
          <a:xfrm>
            <a:off x="-10623625" y="32895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g242d37b60af_3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2175300"/>
            <a:ext cx="95250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2d37b60af_3_8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 : Transfer Learning </a:t>
            </a:r>
            <a:endParaRPr/>
          </a:p>
        </p:txBody>
      </p:sp>
      <p:sp>
        <p:nvSpPr>
          <p:cNvPr id="277" name="Google Shape;277;g242d37b60af_3_84"/>
          <p:cNvSpPr txBox="1"/>
          <p:nvPr>
            <p:ph idx="1" type="body"/>
          </p:nvPr>
        </p:nvSpPr>
        <p:spPr>
          <a:xfrm>
            <a:off x="3714950" y="5914849"/>
            <a:ext cx="7612800" cy="125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100"/>
              <a:t>After applying transfer learning</a:t>
            </a:r>
            <a:endParaRPr b="1" sz="2100"/>
          </a:p>
        </p:txBody>
      </p:sp>
      <p:pic>
        <p:nvPicPr>
          <p:cNvPr id="278" name="Google Shape;278;g242d37b60af_3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37" y="1704500"/>
            <a:ext cx="7931125" cy="41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2d37b60af_3_95"/>
          <p:cNvSpPr txBox="1"/>
          <p:nvPr>
            <p:ph type="title"/>
          </p:nvPr>
        </p:nvSpPr>
        <p:spPr>
          <a:xfrm>
            <a:off x="1066800" y="28155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Traditional</a:t>
            </a:r>
            <a:r>
              <a:rPr lang="en-US" sz="6800"/>
              <a:t> Machine Learning</a:t>
            </a:r>
            <a:endParaRPr sz="6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Approach</a:t>
            </a:r>
            <a:endParaRPr sz="6800"/>
          </a:p>
        </p:txBody>
      </p:sp>
      <p:sp>
        <p:nvSpPr>
          <p:cNvPr id="284" name="Google Shape;284;g242d37b60af_3_95"/>
          <p:cNvSpPr txBox="1"/>
          <p:nvPr>
            <p:ph idx="1" type="body"/>
          </p:nvPr>
        </p:nvSpPr>
        <p:spPr>
          <a:xfrm>
            <a:off x="-7136750" y="3255374"/>
            <a:ext cx="6361200" cy="31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"/>
          <p:cNvSpPr txBox="1"/>
          <p:nvPr>
            <p:ph type="title"/>
          </p:nvPr>
        </p:nvSpPr>
        <p:spPr>
          <a:xfrm>
            <a:off x="1175512" y="870132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Motivation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1434041" y="2789167"/>
            <a:ext cx="9275148" cy="2038541"/>
            <a:chOff x="258529" y="684660"/>
            <a:chExt cx="9275148" cy="2038541"/>
          </a:xfrm>
        </p:grpSpPr>
        <p:sp>
          <p:nvSpPr>
            <p:cNvPr id="124" name="Google Shape;124;p2"/>
            <p:cNvSpPr/>
            <p:nvPr/>
          </p:nvSpPr>
          <p:spPr>
            <a:xfrm>
              <a:off x="822212" y="684660"/>
              <a:ext cx="922390" cy="9223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8529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258529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Helps artists and designers find related sketches or images based on their own sketches.</a:t>
              </a:r>
              <a:endPara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30676" y="684660"/>
              <a:ext cx="922390" cy="9223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666993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666993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Enables designers to explore different variations and interpretations of their design.</a:t>
              </a:r>
              <a:endPara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39140" y="684660"/>
              <a:ext cx="922390" cy="9223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075457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5075457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Allows students to learn about different design styles and techniques by searching for related sketches and images.</a:t>
              </a:r>
              <a:endPara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047604" y="684660"/>
              <a:ext cx="922390" cy="9223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7483921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7483921" y="1913201"/>
              <a:ext cx="2049756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Sketch-based images are important in the design process, but extracting features from them is challenging. WHY?</a:t>
              </a:r>
              <a:endParaRPr b="0" i="0" sz="11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2d37b60af_3_9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: Data Preprocessing</a:t>
            </a:r>
            <a:endParaRPr/>
          </a:p>
        </p:txBody>
      </p:sp>
      <p:sp>
        <p:nvSpPr>
          <p:cNvPr id="290" name="Google Shape;290;g242d37b60af_3_90"/>
          <p:cNvSpPr txBox="1"/>
          <p:nvPr>
            <p:ph idx="1" type="body"/>
          </p:nvPr>
        </p:nvSpPr>
        <p:spPr>
          <a:xfrm>
            <a:off x="-11983675" y="3477595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g242d37b60af_3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48" y="2269925"/>
            <a:ext cx="5548700" cy="3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2d37b60af_3_10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: Architecture</a:t>
            </a:r>
            <a:endParaRPr/>
          </a:p>
        </p:txBody>
      </p:sp>
      <p:sp>
        <p:nvSpPr>
          <p:cNvPr id="297" name="Google Shape;297;g242d37b60af_3_101"/>
          <p:cNvSpPr txBox="1"/>
          <p:nvPr>
            <p:ph idx="1" type="body"/>
          </p:nvPr>
        </p:nvSpPr>
        <p:spPr>
          <a:xfrm>
            <a:off x="-10609175" y="376697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g242d37b60af_3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400" y="1724350"/>
            <a:ext cx="5495200" cy="44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2d37b60af_3_112"/>
          <p:cNvSpPr txBox="1"/>
          <p:nvPr>
            <p:ph type="title"/>
          </p:nvPr>
        </p:nvSpPr>
        <p:spPr>
          <a:xfrm>
            <a:off x="1066800" y="28155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Results</a:t>
            </a:r>
            <a:endParaRPr sz="6800"/>
          </a:p>
        </p:txBody>
      </p:sp>
      <p:sp>
        <p:nvSpPr>
          <p:cNvPr id="304" name="Google Shape;304;g242d37b60af_3_112"/>
          <p:cNvSpPr txBox="1"/>
          <p:nvPr>
            <p:ph idx="1" type="body"/>
          </p:nvPr>
        </p:nvSpPr>
        <p:spPr>
          <a:xfrm>
            <a:off x="-7136750" y="3255374"/>
            <a:ext cx="6361200" cy="31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2d37b60af_3_10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VGG-16 Results </a:t>
            </a:r>
            <a:endParaRPr/>
          </a:p>
        </p:txBody>
      </p:sp>
      <p:sp>
        <p:nvSpPr>
          <p:cNvPr id="310" name="Google Shape;310;g242d37b60af_3_107"/>
          <p:cNvSpPr txBox="1"/>
          <p:nvPr>
            <p:ph idx="1" type="body"/>
          </p:nvPr>
        </p:nvSpPr>
        <p:spPr>
          <a:xfrm>
            <a:off x="-3038350" y="4152420"/>
            <a:ext cx="2183700" cy="2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g242d37b60af_3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1697063"/>
            <a:ext cx="110966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242d37b60af_3_107"/>
          <p:cNvSpPr txBox="1"/>
          <p:nvPr/>
        </p:nvSpPr>
        <p:spPr>
          <a:xfrm>
            <a:off x="3356650" y="5570325"/>
            <a:ext cx="585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Gill Sans"/>
                <a:ea typeface="Gill Sans"/>
                <a:cs typeface="Gill Sans"/>
                <a:sym typeface="Gill Sans"/>
              </a:rPr>
              <a:t>Accuracy and Loss Graphs for VGG-16 </a:t>
            </a:r>
            <a:endParaRPr b="1"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2d37b60af_3_1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ResNet-50 : Results</a:t>
            </a:r>
            <a:endParaRPr/>
          </a:p>
        </p:txBody>
      </p:sp>
      <p:sp>
        <p:nvSpPr>
          <p:cNvPr id="318" name="Google Shape;318;g242d37b60af_3_125"/>
          <p:cNvSpPr txBox="1"/>
          <p:nvPr>
            <p:ph idx="1" type="body"/>
          </p:nvPr>
        </p:nvSpPr>
        <p:spPr>
          <a:xfrm>
            <a:off x="2360100" y="5738800"/>
            <a:ext cx="7471800" cy="72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100"/>
              <a:t>Accuracy and Loss graphs for ResNet-50</a:t>
            </a:r>
            <a:endParaRPr b="1" sz="2100"/>
          </a:p>
        </p:txBody>
      </p:sp>
      <p:pic>
        <p:nvPicPr>
          <p:cNvPr id="319" name="Google Shape;319;g242d37b60af_3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841763"/>
            <a:ext cx="110109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2d37b60af_3_131"/>
          <p:cNvSpPr txBox="1"/>
          <p:nvPr>
            <p:ph type="title"/>
          </p:nvPr>
        </p:nvSpPr>
        <p:spPr>
          <a:xfrm>
            <a:off x="1066800" y="7315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 : Results</a:t>
            </a:r>
            <a:endParaRPr/>
          </a:p>
        </p:txBody>
      </p:sp>
      <p:sp>
        <p:nvSpPr>
          <p:cNvPr id="325" name="Google Shape;325;g242d37b60af_3_131"/>
          <p:cNvSpPr txBox="1"/>
          <p:nvPr>
            <p:ph idx="1" type="body"/>
          </p:nvPr>
        </p:nvSpPr>
        <p:spPr>
          <a:xfrm>
            <a:off x="1066800" y="5863971"/>
            <a:ext cx="10058400" cy="6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100"/>
              <a:t>Accuracy and Loss graphs for InceptionV3</a:t>
            </a:r>
            <a:endParaRPr b="1" sz="2100"/>
          </a:p>
        </p:txBody>
      </p:sp>
      <p:pic>
        <p:nvPicPr>
          <p:cNvPr id="326" name="Google Shape;326;g242d37b60af_3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3" y="2021100"/>
            <a:ext cx="110966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2d37b60af_3_1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: Results</a:t>
            </a:r>
            <a:endParaRPr/>
          </a:p>
        </p:txBody>
      </p:sp>
      <p:sp>
        <p:nvSpPr>
          <p:cNvPr id="332" name="Google Shape;332;g242d37b60af_3_137"/>
          <p:cNvSpPr txBox="1"/>
          <p:nvPr>
            <p:ph idx="1" type="body"/>
          </p:nvPr>
        </p:nvSpPr>
        <p:spPr>
          <a:xfrm>
            <a:off x="1016525" y="573997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100"/>
              <a:t>Accuracy and Loss graphs for CNN</a:t>
            </a:r>
            <a:endParaRPr b="1" sz="2100"/>
          </a:p>
        </p:txBody>
      </p:sp>
      <p:pic>
        <p:nvPicPr>
          <p:cNvPr id="333" name="Google Shape;333;g242d37b60af_3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838363"/>
            <a:ext cx="110109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336937794_0_6"/>
          <p:cNvSpPr txBox="1"/>
          <p:nvPr>
            <p:ph type="title"/>
          </p:nvPr>
        </p:nvSpPr>
        <p:spPr>
          <a:xfrm>
            <a:off x="1066800" y="28155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Testing </a:t>
            </a:r>
            <a:endParaRPr sz="6800"/>
          </a:p>
        </p:txBody>
      </p:sp>
      <p:sp>
        <p:nvSpPr>
          <p:cNvPr id="339" name="Google Shape;339;g24336937794_0_6"/>
          <p:cNvSpPr txBox="1"/>
          <p:nvPr>
            <p:ph idx="1" type="body"/>
          </p:nvPr>
        </p:nvSpPr>
        <p:spPr>
          <a:xfrm>
            <a:off x="-7136750" y="3255374"/>
            <a:ext cx="6361200" cy="31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24336937794_0_1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250" y="908713"/>
            <a:ext cx="7337500" cy="55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4336937794_0_1"/>
          <p:cNvSpPr txBox="1"/>
          <p:nvPr/>
        </p:nvSpPr>
        <p:spPr>
          <a:xfrm>
            <a:off x="3891575" y="432400"/>
            <a:ext cx="454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Gill Sans"/>
                <a:ea typeface="Gill Sans"/>
                <a:cs typeface="Gill Sans"/>
                <a:sym typeface="Gill Sans"/>
              </a:rPr>
              <a:t>Demo for Ladder Sketch (InceptionV3 Model)</a:t>
            </a:r>
            <a:endParaRPr b="1" sz="1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336937794_0_11"/>
          <p:cNvSpPr txBox="1"/>
          <p:nvPr>
            <p:ph type="title"/>
          </p:nvPr>
        </p:nvSpPr>
        <p:spPr>
          <a:xfrm>
            <a:off x="1066800" y="5219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VGG-16 Testing Results</a:t>
            </a:r>
            <a:endParaRPr/>
          </a:p>
        </p:txBody>
      </p:sp>
      <p:sp>
        <p:nvSpPr>
          <p:cNvPr id="351" name="Google Shape;351;g24336937794_0_11"/>
          <p:cNvSpPr txBox="1"/>
          <p:nvPr>
            <p:ph idx="1" type="body"/>
          </p:nvPr>
        </p:nvSpPr>
        <p:spPr>
          <a:xfrm>
            <a:off x="-1698525" y="846148"/>
            <a:ext cx="974400" cy="22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g2433693779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75" y="1557250"/>
            <a:ext cx="7602125" cy="4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Why is it Challenging?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1228811" y="2310063"/>
            <a:ext cx="9734378" cy="372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5565" lvl="0" marL="175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◦"/>
            </a:pPr>
            <a:r>
              <a:rPr lang="en-US" sz="163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They don't have clear lines and textures.</a:t>
            </a:r>
            <a:endParaRPr/>
          </a:p>
          <a:p>
            <a:pPr indent="-175565" lvl="0" marL="175565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Clr>
                <a:srgbClr val="262626"/>
              </a:buClr>
              <a:buSzPts val="1632"/>
              <a:buChar char="◦"/>
            </a:pPr>
            <a:r>
              <a:rPr lang="en-US" sz="163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They can be complex and different from one another.</a:t>
            </a:r>
            <a:endParaRPr/>
          </a:p>
          <a:p>
            <a:pPr indent="-71933" lvl="0" marL="175565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Clr>
                <a:srgbClr val="262626"/>
              </a:buClr>
              <a:buSzPts val="1632"/>
              <a:buNone/>
            </a:pPr>
            <a:r>
              <a:t/>
            </a:r>
            <a:endParaRPr sz="1632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492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A picture containing linedrawing&#10;&#10;Description automatically generated"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62" y="3367328"/>
            <a:ext cx="1599993" cy="1599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394" y="3367328"/>
            <a:ext cx="1768020" cy="1599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rawing of a bicycle&#10;&#10;Description automatically generated" id="147" name="Google Shape;14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0256" y="3367328"/>
            <a:ext cx="1796025" cy="159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7293" y="3367328"/>
            <a:ext cx="1721347" cy="159999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2698115" y="5175487"/>
            <a:ext cx="2137679" cy="35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Dog Sketches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121662" y="5100807"/>
            <a:ext cx="2034994" cy="357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2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Bicycle Sketches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336937794_0_17"/>
          <p:cNvSpPr txBox="1"/>
          <p:nvPr>
            <p:ph type="title"/>
          </p:nvPr>
        </p:nvSpPr>
        <p:spPr>
          <a:xfrm>
            <a:off x="1066800" y="461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ResNet-50 Testing Results</a:t>
            </a:r>
            <a:endParaRPr/>
          </a:p>
        </p:txBody>
      </p:sp>
      <p:sp>
        <p:nvSpPr>
          <p:cNvPr id="358" name="Google Shape;358;g24336937794_0_17"/>
          <p:cNvSpPr txBox="1"/>
          <p:nvPr>
            <p:ph idx="1" type="body"/>
          </p:nvPr>
        </p:nvSpPr>
        <p:spPr>
          <a:xfrm>
            <a:off x="-1899625" y="429197"/>
            <a:ext cx="682800" cy="14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g2433693779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00" y="1450975"/>
            <a:ext cx="7681100" cy="4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336937794_0_23"/>
          <p:cNvSpPr txBox="1"/>
          <p:nvPr>
            <p:ph type="title"/>
          </p:nvPr>
        </p:nvSpPr>
        <p:spPr>
          <a:xfrm>
            <a:off x="1066800" y="42136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InceptionV3 Testing Results</a:t>
            </a:r>
            <a:endParaRPr/>
          </a:p>
        </p:txBody>
      </p:sp>
      <p:sp>
        <p:nvSpPr>
          <p:cNvPr id="365" name="Google Shape;365;g24336937794_0_23"/>
          <p:cNvSpPr txBox="1"/>
          <p:nvPr>
            <p:ph idx="1" type="body"/>
          </p:nvPr>
        </p:nvSpPr>
        <p:spPr>
          <a:xfrm>
            <a:off x="-1648225" y="1017096"/>
            <a:ext cx="572400" cy="107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g2433693779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025" y="1496400"/>
            <a:ext cx="7662450" cy="4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336937794_0_29"/>
          <p:cNvSpPr txBox="1"/>
          <p:nvPr>
            <p:ph type="title"/>
          </p:nvPr>
        </p:nvSpPr>
        <p:spPr>
          <a:xfrm>
            <a:off x="1066800" y="45154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 Testing Results</a:t>
            </a:r>
            <a:endParaRPr/>
          </a:p>
        </p:txBody>
      </p:sp>
      <p:sp>
        <p:nvSpPr>
          <p:cNvPr id="372" name="Google Shape;372;g24336937794_0_29"/>
          <p:cNvSpPr txBox="1"/>
          <p:nvPr>
            <p:ph idx="1" type="body"/>
          </p:nvPr>
        </p:nvSpPr>
        <p:spPr>
          <a:xfrm>
            <a:off x="-1628150" y="755672"/>
            <a:ext cx="1105200" cy="152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g2433693779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12" y="1511300"/>
            <a:ext cx="7340675" cy="47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336937794_0_36"/>
          <p:cNvSpPr txBox="1"/>
          <p:nvPr>
            <p:ph type="title"/>
          </p:nvPr>
        </p:nvSpPr>
        <p:spPr>
          <a:xfrm>
            <a:off x="-1386800" y="934222"/>
            <a:ext cx="481800" cy="62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4336937794_0_36"/>
          <p:cNvSpPr txBox="1"/>
          <p:nvPr>
            <p:ph idx="1" type="body"/>
          </p:nvPr>
        </p:nvSpPr>
        <p:spPr>
          <a:xfrm>
            <a:off x="12650100" y="2825647"/>
            <a:ext cx="757800" cy="144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g24336937794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50" y="736263"/>
            <a:ext cx="8285351" cy="5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336937794_0_42"/>
          <p:cNvSpPr txBox="1"/>
          <p:nvPr>
            <p:ph type="title"/>
          </p:nvPr>
        </p:nvSpPr>
        <p:spPr>
          <a:xfrm>
            <a:off x="-1507450" y="300699"/>
            <a:ext cx="1547700" cy="119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4336937794_0_42"/>
          <p:cNvSpPr txBox="1"/>
          <p:nvPr>
            <p:ph idx="1" type="body"/>
          </p:nvPr>
        </p:nvSpPr>
        <p:spPr>
          <a:xfrm>
            <a:off x="-1075050" y="2207998"/>
            <a:ext cx="833700" cy="24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g24336937794_0_42"/>
          <p:cNvPicPr preferRelativeResize="0"/>
          <p:nvPr/>
        </p:nvPicPr>
        <p:blipFill rotWithShape="1">
          <a:blip r:embed="rId3">
            <a:alphaModFix/>
          </a:blip>
          <a:srcRect b="51621" l="11254" r="14846" t="16975"/>
          <a:stretch/>
        </p:blipFill>
        <p:spPr>
          <a:xfrm>
            <a:off x="2576950" y="2208000"/>
            <a:ext cx="7038101" cy="1943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g24336937794_0_42"/>
          <p:cNvCxnSpPr/>
          <p:nvPr/>
        </p:nvCxnSpPr>
        <p:spPr>
          <a:xfrm flipH="1">
            <a:off x="3298425" y="3499400"/>
            <a:ext cx="6345000" cy="4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24336937794_0_42"/>
          <p:cNvSpPr txBox="1"/>
          <p:nvPr/>
        </p:nvSpPr>
        <p:spPr>
          <a:xfrm>
            <a:off x="9764100" y="3358600"/>
            <a:ext cx="19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Traditional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Machine Learning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0" name="Google Shape;390;g24336937794_0_42"/>
          <p:cNvCxnSpPr/>
          <p:nvPr/>
        </p:nvCxnSpPr>
        <p:spPr>
          <a:xfrm>
            <a:off x="3298275" y="2845775"/>
            <a:ext cx="62949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g24336937794_0_42"/>
          <p:cNvSpPr txBox="1"/>
          <p:nvPr/>
        </p:nvSpPr>
        <p:spPr>
          <a:xfrm>
            <a:off x="9744000" y="2735150"/>
            <a:ext cx="14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Transfer Learning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2" name="Google Shape;392;g24336937794_0_42"/>
          <p:cNvSpPr txBox="1"/>
          <p:nvPr/>
        </p:nvSpPr>
        <p:spPr>
          <a:xfrm>
            <a:off x="3680400" y="4303850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VGG-16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g24336937794_0_42"/>
          <p:cNvSpPr txBox="1"/>
          <p:nvPr/>
        </p:nvSpPr>
        <p:spPr>
          <a:xfrm>
            <a:off x="5088175" y="4374250"/>
            <a:ext cx="9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ResNet-50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g24336937794_0_42"/>
          <p:cNvSpPr txBox="1"/>
          <p:nvPr/>
        </p:nvSpPr>
        <p:spPr>
          <a:xfrm>
            <a:off x="6547050" y="4374250"/>
            <a:ext cx="10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InceptionV3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g24336937794_0_42"/>
          <p:cNvSpPr txBox="1"/>
          <p:nvPr/>
        </p:nvSpPr>
        <p:spPr>
          <a:xfrm>
            <a:off x="8205475" y="4374250"/>
            <a:ext cx="8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336937794_0_5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Remaining Work </a:t>
            </a:r>
            <a:endParaRPr/>
          </a:p>
        </p:txBody>
      </p:sp>
      <p:sp>
        <p:nvSpPr>
          <p:cNvPr id="401" name="Google Shape;401;g24336937794_0_5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/>
              <a:t>Abstract </a:t>
            </a:r>
            <a:endParaRPr b="1" sz="2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/>
              <a:t>Conclusion</a:t>
            </a:r>
            <a:endParaRPr b="1" sz="2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/>
              <a:t>Future Work</a:t>
            </a:r>
            <a:endParaRPr b="1" sz="27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b="1" lang="en-US" sz="2700"/>
              <a:t>Graphical Abstract</a:t>
            </a:r>
            <a:endParaRPr b="1"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336937794_0_6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g24336937794_0_62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2d37b60af_0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Traditional</a:t>
            </a:r>
            <a:r>
              <a:rPr lang="en-US"/>
              <a:t> ML vs Transfer Learning</a:t>
            </a:r>
            <a:endParaRPr/>
          </a:p>
        </p:txBody>
      </p:sp>
      <p:sp>
        <p:nvSpPr>
          <p:cNvPr id="162" name="Google Shape;162;g242d37b60af_0_0"/>
          <p:cNvSpPr txBox="1"/>
          <p:nvPr>
            <p:ph idx="1" type="body"/>
          </p:nvPr>
        </p:nvSpPr>
        <p:spPr>
          <a:xfrm>
            <a:off x="10923600" y="2103120"/>
            <a:ext cx="201600" cy="2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BFBFBF"/>
                </a:solidFill>
              </a:rPr>
              <a:t>a</a:t>
            </a:r>
            <a:endParaRPr>
              <a:solidFill>
                <a:srgbClr val="BFBFBF"/>
              </a:solidFill>
            </a:endParaRPr>
          </a:p>
        </p:txBody>
      </p:sp>
      <p:pic>
        <p:nvPicPr>
          <p:cNvPr id="163" name="Google Shape;163;g242d37b60af_0_0"/>
          <p:cNvPicPr preferRelativeResize="0"/>
          <p:nvPr/>
        </p:nvPicPr>
        <p:blipFill rotWithShape="1">
          <a:blip r:embed="rId3">
            <a:alphaModFix/>
          </a:blip>
          <a:srcRect b="0" l="0" r="53029" t="0"/>
          <a:stretch/>
        </p:blipFill>
        <p:spPr>
          <a:xfrm>
            <a:off x="1126025" y="1670475"/>
            <a:ext cx="411150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42d37b60af_0_0"/>
          <p:cNvPicPr preferRelativeResize="0"/>
          <p:nvPr/>
        </p:nvPicPr>
        <p:blipFill rotWithShape="1">
          <a:blip r:embed="rId3">
            <a:alphaModFix/>
          </a:blip>
          <a:srcRect b="0" l="53029" r="0" t="0"/>
          <a:stretch/>
        </p:blipFill>
        <p:spPr>
          <a:xfrm>
            <a:off x="6578268" y="1670475"/>
            <a:ext cx="41115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2d37b60af_1_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TU-Berlin Sketch Dataset</a:t>
            </a:r>
            <a:endParaRPr/>
          </a:p>
        </p:txBody>
      </p:sp>
      <p:sp>
        <p:nvSpPr>
          <p:cNvPr id="170" name="Google Shape;170;g242d37b60af_1_0"/>
          <p:cNvSpPr txBox="1"/>
          <p:nvPr>
            <p:ph idx="1" type="body"/>
          </p:nvPr>
        </p:nvSpPr>
        <p:spPr>
          <a:xfrm>
            <a:off x="4409000" y="4504871"/>
            <a:ext cx="3027900" cy="54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Tu Berlin Sketch Dataset</a:t>
            </a:r>
            <a:endParaRPr/>
          </a:p>
        </p:txBody>
      </p:sp>
      <p:pic>
        <p:nvPicPr>
          <p:cNvPr id="171" name="Google Shape;171;g242d37b60a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2652713"/>
            <a:ext cx="91249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2d37b60af_1_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</a:t>
            </a:r>
            <a:endParaRPr/>
          </a:p>
        </p:txBody>
      </p:sp>
      <p:sp>
        <p:nvSpPr>
          <p:cNvPr id="177" name="Google Shape;177;g242d37b60af_1_6"/>
          <p:cNvSpPr txBox="1"/>
          <p:nvPr>
            <p:ph idx="1" type="body"/>
          </p:nvPr>
        </p:nvSpPr>
        <p:spPr>
          <a:xfrm>
            <a:off x="1098588" y="3399058"/>
            <a:ext cx="1204800" cy="59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Airplane </a:t>
            </a:r>
            <a:endParaRPr/>
          </a:p>
        </p:txBody>
      </p:sp>
      <p:pic>
        <p:nvPicPr>
          <p:cNvPr id="178" name="Google Shape;178;g242d37b60a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00" y="1692775"/>
            <a:ext cx="2003375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242d37b60af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6150" y="1692774"/>
            <a:ext cx="2075726" cy="1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42d37b60af_1_6"/>
          <p:cNvSpPr txBox="1"/>
          <p:nvPr/>
        </p:nvSpPr>
        <p:spPr>
          <a:xfrm>
            <a:off x="3266513" y="3342200"/>
            <a:ext cx="163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Apple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1" name="Google Shape;181;g242d37b60af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375" y="1692775"/>
            <a:ext cx="1716151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42d37b60af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1325" y="1692774"/>
            <a:ext cx="1887650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42d37b60af_1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47550" y="1692775"/>
            <a:ext cx="1635000" cy="15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42d37b60af_1_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300" y="3993350"/>
            <a:ext cx="2003375" cy="18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42d37b60af_1_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6163" y="3964363"/>
            <a:ext cx="2075726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42d37b60af_1_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56375" y="3964375"/>
            <a:ext cx="1716151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42d37b60af_1_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31325" y="3964362"/>
            <a:ext cx="1887650" cy="18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42d37b60af_1_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866400" y="3964375"/>
            <a:ext cx="1716151" cy="18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42d37b60af_1_6"/>
          <p:cNvSpPr txBox="1"/>
          <p:nvPr/>
        </p:nvSpPr>
        <p:spPr>
          <a:xfrm>
            <a:off x="5816275" y="3356650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Banana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g242d37b60af_1_6"/>
          <p:cNvSpPr txBox="1"/>
          <p:nvPr/>
        </p:nvSpPr>
        <p:spPr>
          <a:xfrm>
            <a:off x="8044400" y="3327725"/>
            <a:ext cx="133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Bicycle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g242d37b60af_1_6"/>
          <p:cNvSpPr txBox="1"/>
          <p:nvPr/>
        </p:nvSpPr>
        <p:spPr>
          <a:xfrm>
            <a:off x="10359350" y="3400075"/>
            <a:ext cx="9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Car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g242d37b60af_1_6"/>
          <p:cNvSpPr txBox="1"/>
          <p:nvPr/>
        </p:nvSpPr>
        <p:spPr>
          <a:xfrm>
            <a:off x="1085125" y="5975425"/>
            <a:ext cx="120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Dog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g242d37b60af_1_6"/>
          <p:cNvSpPr txBox="1"/>
          <p:nvPr/>
        </p:nvSpPr>
        <p:spPr>
          <a:xfrm>
            <a:off x="3628313" y="6027800"/>
            <a:ext cx="91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Door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g242d37b60af_1_6"/>
          <p:cNvSpPr txBox="1"/>
          <p:nvPr/>
        </p:nvSpPr>
        <p:spPr>
          <a:xfrm>
            <a:off x="5878125" y="6013350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Ladder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g242d37b60af_1_6"/>
          <p:cNvSpPr txBox="1"/>
          <p:nvPr/>
        </p:nvSpPr>
        <p:spPr>
          <a:xfrm>
            <a:off x="8145675" y="6018825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Moon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g242d37b60af_1_6"/>
          <p:cNvSpPr txBox="1"/>
          <p:nvPr/>
        </p:nvSpPr>
        <p:spPr>
          <a:xfrm>
            <a:off x="10287000" y="6018825"/>
            <a:ext cx="11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Gill Sans"/>
                <a:ea typeface="Gill Sans"/>
                <a:cs typeface="Gill Sans"/>
                <a:sym typeface="Gill Sans"/>
              </a:rPr>
              <a:t>Sheep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2d37b60af_3_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 Cont.</a:t>
            </a:r>
            <a:endParaRPr/>
          </a:p>
        </p:txBody>
      </p:sp>
      <p:sp>
        <p:nvSpPr>
          <p:cNvPr id="202" name="Google Shape;202;g242d37b60af_3_19"/>
          <p:cNvSpPr txBox="1"/>
          <p:nvPr>
            <p:ph idx="1" type="body"/>
          </p:nvPr>
        </p:nvSpPr>
        <p:spPr>
          <a:xfrm>
            <a:off x="639025" y="5700525"/>
            <a:ext cx="3935400" cy="66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100"/>
              <a:t>Table</a:t>
            </a:r>
            <a:endParaRPr sz="2100"/>
          </a:p>
        </p:txBody>
      </p:sp>
      <p:pic>
        <p:nvPicPr>
          <p:cNvPr id="203" name="Google Shape;203;g242d37b60af_3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1851950"/>
            <a:ext cx="3221625" cy="3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42d37b60af_3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00" y="1851950"/>
            <a:ext cx="3441075" cy="3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42d37b60af_3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7875" y="1892950"/>
            <a:ext cx="3588149" cy="358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42d37b60af_3_19"/>
          <p:cNvSpPr txBox="1"/>
          <p:nvPr/>
        </p:nvSpPr>
        <p:spPr>
          <a:xfrm>
            <a:off x="5324350" y="5715000"/>
            <a:ext cx="127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Tree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g242d37b60af_3_19"/>
          <p:cNvSpPr txBox="1"/>
          <p:nvPr/>
        </p:nvSpPr>
        <p:spPr>
          <a:xfrm>
            <a:off x="9187400" y="5686075"/>
            <a:ext cx="127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ill Sans"/>
                <a:ea typeface="Gill Sans"/>
                <a:cs typeface="Gill Sans"/>
                <a:sym typeface="Gill Sans"/>
              </a:rPr>
              <a:t>Wheel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2d37b60af_3_29"/>
          <p:cNvSpPr txBox="1"/>
          <p:nvPr>
            <p:ph type="title"/>
          </p:nvPr>
        </p:nvSpPr>
        <p:spPr>
          <a:xfrm>
            <a:off x="1066800" y="281551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/>
              <a:t>Transfer Learning Approach</a:t>
            </a:r>
            <a:endParaRPr sz="6800"/>
          </a:p>
        </p:txBody>
      </p:sp>
      <p:sp>
        <p:nvSpPr>
          <p:cNvPr id="213" name="Google Shape;213;g242d37b60af_3_29"/>
          <p:cNvSpPr txBox="1"/>
          <p:nvPr>
            <p:ph idx="1" type="body"/>
          </p:nvPr>
        </p:nvSpPr>
        <p:spPr>
          <a:xfrm>
            <a:off x="-7136750" y="3255374"/>
            <a:ext cx="6361200" cy="31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2023-05-11T13:19:21Z</dcterms:created>
</cp:coreProperties>
</file>