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Franklin Gothic"/>
      <p:bold r:id="rId40"/>
    </p:embeddedFont>
    <p:embeddedFont>
      <p:font typeface="Gill Sans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hrfPKnBRQAlL+urnKGvQxooUP/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ranklinGothic-bold.fntdata"/><Relationship Id="rId20" Type="http://schemas.openxmlformats.org/officeDocument/2006/relationships/slide" Target="slides/slide16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FFFF00"/>
                </a:solidFill>
              </a:rPr>
              <a:t>ACCURACY BAR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VGG-16</c:v>
                </c:pt>
                <c:pt idx="1">
                  <c:v>RESNET-50</c:v>
                </c:pt>
                <c:pt idx="2">
                  <c:v>INCEPTION V3</c:v>
                </c:pt>
                <c:pt idx="3">
                  <c:v>CNN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96.4</c:v>
                </c:pt>
                <c:pt idx="1">
                  <c:v>96.7</c:v>
                </c:pt>
                <c:pt idx="2">
                  <c:v>85</c:v>
                </c:pt>
                <c:pt idx="3">
                  <c:v>70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BF30-418F-92CA-0011B44F02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VGG-16</c:v>
                </c:pt>
                <c:pt idx="1">
                  <c:v>RESNET-50</c:v>
                </c:pt>
                <c:pt idx="2">
                  <c:v>INCEPTION V3</c:v>
                </c:pt>
                <c:pt idx="3">
                  <c:v>CNN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90.8</c:v>
                </c:pt>
                <c:pt idx="1">
                  <c:v>83.5</c:v>
                </c:pt>
                <c:pt idx="2">
                  <c:v>90.7</c:v>
                </c:pt>
                <c:pt idx="3">
                  <c:v>70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BF30-418F-92CA-0011B44F0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1785347264"/>
        <c:axId val="1785344352"/>
        <c:axId val="0"/>
      </c:bar3DChart>
      <c:catAx>
        <c:axId val="178534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344352"/>
        <c:crosses val="autoZero"/>
        <c:auto val="1"/>
        <c:lblAlgn val="ctr"/>
        <c:lblOffset val="100"/>
        <c:noMultiLvlLbl val="0"/>
      </c:catAx>
      <c:valAx>
        <c:axId val="178534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34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FFFF00"/>
                </a:solidFill>
              </a:rPr>
              <a:t>ACCURACY BAR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VGG-16</c:v>
                </c:pt>
                <c:pt idx="1">
                  <c:v>RESNET-50</c:v>
                </c:pt>
                <c:pt idx="2">
                  <c:v>INCEPTION V3</c:v>
                </c:pt>
                <c:pt idx="3">
                  <c:v>CNN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96.4</c:v>
                </c:pt>
                <c:pt idx="1">
                  <c:v>96.7</c:v>
                </c:pt>
                <c:pt idx="2">
                  <c:v>85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F0-4994-9A18-1559674795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VGG-16</c:v>
                </c:pt>
                <c:pt idx="1">
                  <c:v>RESNET-50</c:v>
                </c:pt>
                <c:pt idx="2">
                  <c:v>INCEPTION V3</c:v>
                </c:pt>
                <c:pt idx="3">
                  <c:v>CNN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90.8</c:v>
                </c:pt>
                <c:pt idx="1">
                  <c:v>83.5</c:v>
                </c:pt>
                <c:pt idx="2">
                  <c:v>90.7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F0-4994-9A18-155967479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5347264"/>
        <c:axId val="1785344352"/>
      </c:barChart>
      <c:catAx>
        <c:axId val="178534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344352"/>
        <c:crosses val="autoZero"/>
        <c:auto val="1"/>
        <c:lblAlgn val="ctr"/>
        <c:lblOffset val="100"/>
        <c:noMultiLvlLbl val="0"/>
      </c:catAx>
      <c:valAx>
        <c:axId val="1785344352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34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2d37b60af_3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42d37b60a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2d37b60af_3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42d37b60af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2d37b60af_3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42d37b60af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2d37b60af_3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42d37b60af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2d37b60af_3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42d37b60af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2d37b60af_3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42d37b60af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2d37b60af_3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42d37b60af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2d37b60af_3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42d37b60af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2d37b60af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42d37b60af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2d37b60af_3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42d37b60af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2d37b60af_3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42d37b60af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2d37b60af_3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42d37b60af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2d37b60af_3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42d37b60af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2d37b60af_3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42d37b60af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2d37b60af_3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42d37b60af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2d37b60af_3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42d37b60af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433693779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43369377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366d784b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5366d78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433693779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43369377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433693779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43369377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433693779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43369377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33693779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243369377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4336937794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243369377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4336937794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43369377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3384fcf54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53384fcf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2d37b60a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42d37b6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2d37b60a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42d37b60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2d37b60af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42d37b60a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2d37b60af_3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42d37b60af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2d37b60af_3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42d37b60af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2d37b60af_3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42d37b60af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6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b="0"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9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0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sz="32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  <a:defRPr b="0" i="0" sz="4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5.png"/><Relationship Id="rId13" Type="http://schemas.openxmlformats.org/officeDocument/2006/relationships/image" Target="../media/image6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651390" y="595416"/>
            <a:ext cx="10954512" cy="5614416"/>
          </a:xfrm>
          <a:prstGeom prst="rect">
            <a:avLst/>
          </a:prstGeom>
          <a:solidFill>
            <a:srgbClr val="0774AB">
              <a:alpha val="84705"/>
            </a:srgbClr>
          </a:solidFill>
          <a:ln cap="flat" cmpd="dbl" w="539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1629103" y="2244830"/>
            <a:ext cx="89337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Gill Sans"/>
              <a:buNone/>
            </a:pPr>
            <a:r>
              <a:rPr lang="en-US" sz="5400">
                <a:solidFill>
                  <a:srgbClr val="FFFF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FEATURE EXTRACTION </a:t>
            </a:r>
            <a:br>
              <a:rPr lang="en-US" sz="5400">
                <a:solidFill>
                  <a:srgbClr val="FFFF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i="1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i="1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SKETCH BASED IMAGE RETRIEVAL</a:t>
            </a:r>
            <a:endParaRPr i="1" sz="3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8903625" y="4385600"/>
            <a:ext cx="25218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E9EDED"/>
                </a:solidFill>
              </a:rPr>
              <a:t>Bachelor Thesis 2023</a:t>
            </a:r>
            <a:endParaRPr b="1" sz="1400">
              <a:solidFill>
                <a:srgbClr val="E9EDE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E9EDED"/>
                </a:solidFill>
              </a:rPr>
              <a:t>By : Yahya Ramzy Akel</a:t>
            </a:r>
            <a:endParaRPr b="1" sz="1400">
              <a:solidFill>
                <a:srgbClr val="E9EDE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E9EDED"/>
                </a:solidFill>
              </a:rPr>
              <a:t>Supervised</a:t>
            </a:r>
            <a:r>
              <a:rPr b="1" lang="en-US" sz="1400">
                <a:solidFill>
                  <a:srgbClr val="E9EDED"/>
                </a:solidFill>
              </a:rPr>
              <a:t> By : Ahmed Abdelfatah</a:t>
            </a:r>
            <a:endParaRPr b="1" sz="1400">
              <a:solidFill>
                <a:srgbClr val="E9EDED"/>
              </a:solidFill>
            </a:endParaRPr>
          </a:p>
        </p:txBody>
      </p:sp>
      <p:pic>
        <p:nvPicPr>
          <p:cNvPr descr="German University in Cairo - Home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5882" y="802849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10042536" y="1468603"/>
            <a:ext cx="156336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MET</a:t>
            </a:r>
            <a:endParaRPr/>
          </a:p>
        </p:txBody>
      </p:sp>
      <p:sp>
        <p:nvSpPr>
          <p:cNvPr id="114" name="Google Shape;114;p1"/>
          <p:cNvSpPr txBox="1"/>
          <p:nvPr>
            <p:ph idx="12" type="sldNum"/>
          </p:nvPr>
        </p:nvSpPr>
        <p:spPr>
          <a:xfrm>
            <a:off x="9469470" y="5795508"/>
            <a:ext cx="1956000" cy="2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2d37b60af_3_4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42d37b60af_3_4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VGG-16 : Architecture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43" name="Google Shape;243;g242d37b60af_3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2324738"/>
            <a:ext cx="8458200" cy="220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244" name="Google Shape;244;g242d37b60af_3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42d37b60af_3_40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2d37b60af_3_4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42d37b60af_3_4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VGG-16 : Transfer Learning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2" name="Google Shape;252;g242d37b60af_3_46"/>
          <p:cNvSpPr txBox="1"/>
          <p:nvPr>
            <p:ph idx="1" type="body"/>
          </p:nvPr>
        </p:nvSpPr>
        <p:spPr>
          <a:xfrm>
            <a:off x="987175" y="3255372"/>
            <a:ext cx="4994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18"/>
              <a:buNone/>
            </a:pPr>
            <a:r>
              <a:rPr b="1" lang="en-US" sz="2000">
                <a:solidFill>
                  <a:schemeClr val="lt1"/>
                </a:solidFill>
              </a:rPr>
              <a:t>Before applying Transfer Learning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253" name="Google Shape;253;g242d37b60af_3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650" y="2014204"/>
            <a:ext cx="5153475" cy="10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42d37b60af_3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2275" y="2014200"/>
            <a:ext cx="4901475" cy="1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42d37b60af_3_46"/>
          <p:cNvSpPr txBox="1"/>
          <p:nvPr/>
        </p:nvSpPr>
        <p:spPr>
          <a:xfrm>
            <a:off x="6872475" y="3255375"/>
            <a:ext cx="43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After applying Transfer Learning</a:t>
            </a:r>
            <a:endParaRPr b="1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erman University in Cairo - Home" id="256" name="Google Shape;256;g242d37b60af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42d37b60af_3_46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2d37b60af_3_5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42d37b60af_3_5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ResNet-50 : Data Preprocessing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64" name="Google Shape;264;g242d37b60af_3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928" y="2014200"/>
            <a:ext cx="6287275" cy="345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265" name="Google Shape;265;g242d37b60af_3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42d37b60af_3_54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2d37b60af_3_6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42d37b60af_3_6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ResNet-50 : Architecture 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73" name="Google Shape;273;g242d37b60af_3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267" y="2541930"/>
            <a:ext cx="9327474" cy="218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274" name="Google Shape;274;g242d37b60af_3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42d37b60af_3_60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2d37b60af_3_6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42d37b60af_3_6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ResNet-50 : Transfer Learning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82" name="Google Shape;282;g242d37b60af_3_66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solidFill>
                  <a:schemeClr val="lt1"/>
                </a:solidFill>
              </a:rPr>
              <a:t>After applying transfer learning to resnet50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283" name="Google Shape;283;g242d37b60af_3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0050" y="1964780"/>
            <a:ext cx="6224625" cy="292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284" name="Google Shape;284;g242d37b60af_3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42d37b60af_3_66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2d37b60af_3_7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42d37b60af_3_7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InceptionV3 : Data Preprocessing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92" name="Google Shape;292;g242d37b60af_3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775" y="2162425"/>
            <a:ext cx="5850125" cy="360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293" name="Google Shape;293;g242d37b60af_3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42d37b60af_3_72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2d37b60af_3_7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42d37b60af_3_7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InceptionV3 : Architecture 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01" name="Google Shape;301;g242d37b60af_3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175300"/>
            <a:ext cx="952500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302" name="Google Shape;302;g242d37b60af_3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42d37b60af_3_78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2d37b60af_3_8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42d37b60af_3_8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InceptionV3 : Transfer Learning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10" name="Google Shape;310;g242d37b60af_3_84"/>
          <p:cNvSpPr txBox="1"/>
          <p:nvPr>
            <p:ph idx="1" type="body"/>
          </p:nvPr>
        </p:nvSpPr>
        <p:spPr>
          <a:xfrm>
            <a:off x="3785250" y="5954198"/>
            <a:ext cx="8034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solidFill>
                  <a:schemeClr val="lt1"/>
                </a:solidFill>
              </a:rPr>
              <a:t>After applying transfer learning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311" name="Google Shape;311;g242d37b60af_3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537" y="1704500"/>
            <a:ext cx="7931125" cy="4123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312" name="Google Shape;312;g242d37b60af_3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42d37b60af_3_84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2d37b60af_3_9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42d37b60af_3_95"/>
          <p:cNvSpPr txBox="1"/>
          <p:nvPr>
            <p:ph type="title"/>
          </p:nvPr>
        </p:nvSpPr>
        <p:spPr>
          <a:xfrm>
            <a:off x="1066800" y="27431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411"/>
              <a:buNone/>
            </a:pPr>
            <a:r>
              <a:rPr lang="en-US" sz="6800">
                <a:solidFill>
                  <a:srgbClr val="FFFF00"/>
                </a:solidFill>
              </a:rPr>
              <a:t>Traditional Machine Learning</a:t>
            </a:r>
            <a:endParaRPr sz="68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411"/>
              <a:buNone/>
            </a:pPr>
            <a:r>
              <a:rPr lang="en-US" sz="6800">
                <a:solidFill>
                  <a:srgbClr val="FFFF00"/>
                </a:solidFill>
              </a:rPr>
              <a:t>Approach</a:t>
            </a:r>
            <a:endParaRPr sz="6800">
              <a:solidFill>
                <a:srgbClr val="FFFF00"/>
              </a:solidFill>
            </a:endParaRPr>
          </a:p>
        </p:txBody>
      </p:sp>
      <p:pic>
        <p:nvPicPr>
          <p:cNvPr descr="German University in Cairo - Home" id="320" name="Google Shape;320;g242d37b60af_3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42d37b60af_3_95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2d37b60af_3_9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42d37b60af_3_9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CNN : Data Preprocessing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28" name="Google Shape;328;g242d37b60af_3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148" y="2269925"/>
            <a:ext cx="5548700" cy="35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329" name="Google Shape;329;g242d37b60af_3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242d37b60af_3_90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61073" y="237744"/>
            <a:ext cx="11722608" cy="6382512"/>
          </a:xfrm>
          <a:prstGeom prst="rect">
            <a:avLst/>
          </a:prstGeom>
          <a:solidFill>
            <a:srgbClr val="0774AB">
              <a:alpha val="84705"/>
            </a:srgbClr>
          </a:solidFill>
          <a:ln cap="flat" cmpd="dbl" w="539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i="1" lang="en-US">
                <a:solidFill>
                  <a:srgbClr val="FFFF00"/>
                </a:solidFill>
              </a:rPr>
              <a:t>MOTIVATION</a:t>
            </a:r>
            <a:endParaRPr/>
          </a:p>
        </p:txBody>
      </p:sp>
      <p:grpSp>
        <p:nvGrpSpPr>
          <p:cNvPr id="122" name="Google Shape;122;p2"/>
          <p:cNvGrpSpPr/>
          <p:nvPr/>
        </p:nvGrpSpPr>
        <p:grpSpPr>
          <a:xfrm>
            <a:off x="1080435" y="2850713"/>
            <a:ext cx="9960790" cy="2038541"/>
            <a:chOff x="258529" y="684660"/>
            <a:chExt cx="9275148" cy="2038541"/>
          </a:xfrm>
        </p:grpSpPr>
        <p:sp>
          <p:nvSpPr>
            <p:cNvPr id="123" name="Google Shape;123;p2"/>
            <p:cNvSpPr/>
            <p:nvPr/>
          </p:nvSpPr>
          <p:spPr>
            <a:xfrm>
              <a:off x="822212" y="684660"/>
              <a:ext cx="922390" cy="92239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58529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58529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Helps artists and designers find related sketches or images based on their own sketches.</a:t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30676" y="684660"/>
              <a:ext cx="922390" cy="92239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666993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666993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Enables designers to explore different variations and interpretations of their design.</a:t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39140" y="684660"/>
              <a:ext cx="922390" cy="92239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075457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5075457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Allows students to learn about different design styles and techniques by searching for related sketches and images.</a:t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047604" y="684660"/>
              <a:ext cx="922390" cy="92239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483921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7483921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Sketch-based images are important in the design process, but extracting features from them is challenging. WHY?</a:t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German University in Cairo - Home" id="135" name="Google Shape;13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2d37b60af_3_10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42d37b60af_3_10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CNN : Architecture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37" name="Google Shape;337;g242d37b60af_3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400" y="1724350"/>
            <a:ext cx="5495200" cy="448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338" name="Google Shape;338;g242d37b60af_3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42d37b60af_3_101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2d37b60af_3_11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42d37b60af_3_112"/>
          <p:cNvSpPr txBox="1"/>
          <p:nvPr>
            <p:ph type="title"/>
          </p:nvPr>
        </p:nvSpPr>
        <p:spPr>
          <a:xfrm>
            <a:off x="1066800" y="27431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800">
                <a:solidFill>
                  <a:srgbClr val="FFFF00"/>
                </a:solidFill>
              </a:rPr>
              <a:t>Results</a:t>
            </a:r>
            <a:endParaRPr sz="6800">
              <a:solidFill>
                <a:srgbClr val="FFFF00"/>
              </a:solidFill>
            </a:endParaRPr>
          </a:p>
        </p:txBody>
      </p:sp>
      <p:pic>
        <p:nvPicPr>
          <p:cNvPr descr="German University in Cairo - Home" id="346" name="Google Shape;346;g242d37b60af_3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42d37b60af_3_112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2d37b60af_3_10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42d37b60af_3_10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VGG-16 Results 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54" name="Google Shape;354;g242d37b60af_3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75" y="1697063"/>
            <a:ext cx="110966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42d37b60af_3_107"/>
          <p:cNvSpPr txBox="1"/>
          <p:nvPr/>
        </p:nvSpPr>
        <p:spPr>
          <a:xfrm>
            <a:off x="3356650" y="5570325"/>
            <a:ext cx="585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Accuracy and Loss Graphs for VGG-16 </a:t>
            </a:r>
            <a:endParaRPr b="1" i="0" sz="21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erman University in Cairo - Home" id="356" name="Google Shape;356;g242d37b60af_3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42d37b60af_3_107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2d37b60af_3_12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42d37b60af_3_12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ResNet-50 : Results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64" name="Google Shape;364;g242d37b60af_3_125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solidFill>
                  <a:schemeClr val="lt1"/>
                </a:solidFill>
              </a:rPr>
              <a:t>Accuracy and Loss graphs for ResNet-50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365" name="Google Shape;365;g242d37b60af_3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1841763"/>
            <a:ext cx="11010900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366" name="Google Shape;366;g242d37b60af_3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42d37b60af_3_125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g242d37b60af_3_125"/>
          <p:cNvSpPr txBox="1"/>
          <p:nvPr/>
        </p:nvSpPr>
        <p:spPr>
          <a:xfrm>
            <a:off x="3296550" y="5842550"/>
            <a:ext cx="551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Accuracy and Loss Graphs for ResNet-50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2d37b60af_3_13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42d37b60af_3_1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InceptionV3 : Results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75" name="Google Shape;375;g242d37b60af_3_131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solidFill>
                  <a:schemeClr val="lt1"/>
                </a:solidFill>
              </a:rPr>
              <a:t>Accuracy and Loss graphs for InceptionV3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376" name="Google Shape;376;g242d37b60af_3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63" y="2021100"/>
            <a:ext cx="11096625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377" name="Google Shape;377;g242d37b60af_3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42d37b60af_3_131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g242d37b60af_3_131"/>
          <p:cNvSpPr txBox="1"/>
          <p:nvPr/>
        </p:nvSpPr>
        <p:spPr>
          <a:xfrm>
            <a:off x="3767475" y="5752275"/>
            <a:ext cx="576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Accuracy and Loss Graphs for InceptionV3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2d37b60af_3_13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42d37b60af_3_1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CNN : Results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86" name="Google Shape;386;g242d37b60af_3_137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solidFill>
                  <a:schemeClr val="lt1"/>
                </a:solidFill>
              </a:rPr>
              <a:t>Accuracy and Loss graphs for CNN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387" name="Google Shape;387;g242d37b60af_3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1838363"/>
            <a:ext cx="11010900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388" name="Google Shape;388;g242d37b60af_3_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42d37b60af_3_137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g242d37b60af_3_137"/>
          <p:cNvSpPr txBox="1"/>
          <p:nvPr/>
        </p:nvSpPr>
        <p:spPr>
          <a:xfrm>
            <a:off x="3679200" y="5783700"/>
            <a:ext cx="516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Accuracy and Loss Graphs for CNN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4336937794_0_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4336937794_0_6"/>
          <p:cNvSpPr txBox="1"/>
          <p:nvPr>
            <p:ph type="title"/>
          </p:nvPr>
        </p:nvSpPr>
        <p:spPr>
          <a:xfrm>
            <a:off x="1066800" y="27431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800">
                <a:solidFill>
                  <a:srgbClr val="FFFF00"/>
                </a:solidFill>
              </a:rPr>
              <a:t>Testing </a:t>
            </a:r>
            <a:endParaRPr sz="6800">
              <a:solidFill>
                <a:srgbClr val="FFFF00"/>
              </a:solidFill>
            </a:endParaRPr>
          </a:p>
        </p:txBody>
      </p:sp>
      <p:pic>
        <p:nvPicPr>
          <p:cNvPr descr="German University in Cairo - Home" id="397" name="Google Shape;397;g2433693779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24336937794_0_6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10"/>
          </a:srgbClr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366d784b6_0_0"/>
          <p:cNvSpPr/>
          <p:nvPr/>
        </p:nvSpPr>
        <p:spPr>
          <a:xfrm>
            <a:off x="371856" y="374904"/>
            <a:ext cx="11448300" cy="6108300"/>
          </a:xfrm>
          <a:prstGeom prst="rect">
            <a:avLst/>
          </a:prstGeom>
          <a:solidFill>
            <a:srgbClr val="0774AB">
              <a:alpha val="84710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5366d784b6_0_0"/>
          <p:cNvSpPr txBox="1"/>
          <p:nvPr/>
        </p:nvSpPr>
        <p:spPr>
          <a:xfrm>
            <a:off x="3319492" y="2859490"/>
            <a:ext cx="555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31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Demo for </a:t>
            </a:r>
            <a:r>
              <a:rPr b="1" lang="en-US" sz="31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Airplane </a:t>
            </a:r>
            <a:r>
              <a:rPr b="1" i="0" lang="en-US" sz="31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Sketch (InceptionV3 Model)</a:t>
            </a:r>
            <a:endParaRPr b="1" i="0" sz="3100" u="none" cap="none" strike="noStrike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erman University in Cairo - Home" id="405" name="Google Shape;405;g25366d784b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25366d784b6_0_0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336937794_0_1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4336937794_0_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VGG-16 Testing Results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13" name="Google Shape;413;g2433693779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075" y="1557250"/>
            <a:ext cx="7602125" cy="475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414" name="Google Shape;414;g24336937794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24336937794_0_11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336937794_0_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4336937794_0_17"/>
          <p:cNvSpPr txBox="1"/>
          <p:nvPr>
            <p:ph type="title"/>
          </p:nvPr>
        </p:nvSpPr>
        <p:spPr>
          <a:xfrm>
            <a:off x="1066800" y="4283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ResNet-50 Testing Results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22" name="Google Shape;422;g2433693779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300" y="1450975"/>
            <a:ext cx="7681100" cy="475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423" name="Google Shape;423;g24336937794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24336937794_0_17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>
                <a:solidFill>
                  <a:srgbClr val="FFFF00"/>
                </a:solidFill>
              </a:rPr>
              <a:t>Why is it Challenging?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5565" lvl="0" marL="175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◦"/>
            </a:pPr>
            <a:r>
              <a:rPr lang="en-US" sz="1632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i="1" lang="en-US" sz="1632">
                <a:solidFill>
                  <a:schemeClr val="lt1"/>
                </a:solidFill>
              </a:rPr>
              <a:t>They don't have clear lines and textures.</a:t>
            </a:r>
            <a:endParaRPr i="1">
              <a:solidFill>
                <a:schemeClr val="lt1"/>
              </a:solidFill>
            </a:endParaRPr>
          </a:p>
          <a:p>
            <a:pPr indent="-175565" lvl="0" marL="175565" rtl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Clr>
                <a:srgbClr val="262626"/>
              </a:buClr>
              <a:buSzPts val="1632"/>
              <a:buChar char="◦"/>
            </a:pPr>
            <a:r>
              <a:rPr i="1" lang="en-US" sz="1632">
                <a:solidFill>
                  <a:schemeClr val="lt1"/>
                </a:solidFill>
              </a:rPr>
              <a:t>They can be complex and different from one another.</a:t>
            </a:r>
            <a:endParaRPr i="1">
              <a:solidFill>
                <a:schemeClr val="lt1"/>
              </a:solidFill>
            </a:endParaRPr>
          </a:p>
          <a:p>
            <a:pPr indent="-71933" lvl="0" marL="175565" rtl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Clr>
                <a:srgbClr val="262626"/>
              </a:buClr>
              <a:buSzPts val="1632"/>
              <a:buNone/>
            </a:pPr>
            <a:r>
              <a:t/>
            </a:r>
            <a:endParaRPr sz="1632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4928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A picture containing linedrawing&#10;&#10;Description automatically generated"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062" y="3367328"/>
            <a:ext cx="1599993" cy="15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394" y="3367328"/>
            <a:ext cx="1768020" cy="1599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bicycle&#10;&#10;Description automatically generated" id="148" name="Google Shape;14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0256" y="3367328"/>
            <a:ext cx="1796025" cy="159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7293" y="3367328"/>
            <a:ext cx="1721347" cy="15999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2698115" y="5175487"/>
            <a:ext cx="2137679" cy="357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Arial"/>
              <a:buNone/>
            </a:pPr>
            <a:r>
              <a:rPr b="0" i="0" lang="en-US" sz="172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Dog Sketches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8121662" y="5100807"/>
            <a:ext cx="2034994" cy="357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Arial"/>
              <a:buNone/>
            </a:pPr>
            <a:r>
              <a:rPr b="0" i="0" lang="en-US" sz="172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Bicycle Sketches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erman University in Cairo - Home" id="152" name="Google Shape;15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336937794_0_2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4336937794_0_23"/>
          <p:cNvSpPr txBox="1"/>
          <p:nvPr>
            <p:ph type="title"/>
          </p:nvPr>
        </p:nvSpPr>
        <p:spPr>
          <a:xfrm>
            <a:off x="1066800" y="4283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InceptionV3 Testing Results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31" name="Google Shape;431;g2433693779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025" y="1496400"/>
            <a:ext cx="7662450" cy="47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432" name="Google Shape;432;g2433693779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24336937794_0_23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336937794_0_2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4336937794_0_29"/>
          <p:cNvSpPr txBox="1"/>
          <p:nvPr>
            <p:ph type="title"/>
          </p:nvPr>
        </p:nvSpPr>
        <p:spPr>
          <a:xfrm>
            <a:off x="1066800" y="4283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CNN Testing Results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40" name="Google Shape;440;g24336937794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912" y="1511300"/>
            <a:ext cx="7340675" cy="477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441" name="Google Shape;441;g24336937794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24336937794_0_29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336937794_0_36"/>
          <p:cNvSpPr/>
          <p:nvPr/>
        </p:nvSpPr>
        <p:spPr>
          <a:xfrm>
            <a:off x="336687" y="322151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erman University in Cairo - Home" id="448" name="Google Shape;448;g24336937794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g24336937794_0_36"/>
          <p:cNvGraphicFramePr/>
          <p:nvPr/>
        </p:nvGraphicFramePr>
        <p:xfrm>
          <a:off x="1680307" y="593161"/>
          <a:ext cx="8128000" cy="5418667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450" name="Google Shape;450;g24336937794_0_36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336937794_0_42"/>
          <p:cNvSpPr/>
          <p:nvPr/>
        </p:nvSpPr>
        <p:spPr>
          <a:xfrm>
            <a:off x="391829" y="428400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4336937794_0_42"/>
          <p:cNvSpPr txBox="1"/>
          <p:nvPr/>
        </p:nvSpPr>
        <p:spPr>
          <a:xfrm>
            <a:off x="9461241" y="3425473"/>
            <a:ext cx="2378876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Traditional Machine Learning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7" name="Google Shape;457;g24336937794_0_42"/>
          <p:cNvSpPr txBox="1"/>
          <p:nvPr/>
        </p:nvSpPr>
        <p:spPr>
          <a:xfrm>
            <a:off x="9962345" y="2839230"/>
            <a:ext cx="14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Transfer Learning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erman University in Cairo - Home" id="458" name="Google Shape;458;g2433693779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3772" y="558981"/>
            <a:ext cx="1189598" cy="5275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9" name="Google Shape;459;g24336937794_0_42"/>
          <p:cNvGraphicFramePr/>
          <p:nvPr/>
        </p:nvGraphicFramePr>
        <p:xfrm>
          <a:off x="2022904" y="2349986"/>
          <a:ext cx="7967546" cy="2707206"/>
        </p:xfrm>
        <a:graphic>
          <a:graphicData uri="http://schemas.openxmlformats.org/drawingml/2006/chart">
            <c:chart r:id="rId4"/>
          </a:graphicData>
        </a:graphic>
      </p:graphicFrame>
      <p:cxnSp>
        <p:nvCxnSpPr>
          <p:cNvPr id="460" name="Google Shape;460;g24336937794_0_42"/>
          <p:cNvCxnSpPr/>
          <p:nvPr/>
        </p:nvCxnSpPr>
        <p:spPr>
          <a:xfrm flipH="1" rot="10800000">
            <a:off x="2435290" y="3797559"/>
            <a:ext cx="8173616" cy="27993"/>
          </a:xfrm>
          <a:prstGeom prst="straightConnector1">
            <a:avLst/>
          </a:prstGeom>
          <a:noFill/>
          <a:ln cap="flat" cmpd="sng" w="60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g24336937794_0_42"/>
          <p:cNvCxnSpPr/>
          <p:nvPr/>
        </p:nvCxnSpPr>
        <p:spPr>
          <a:xfrm flipH="1" rot="10800000">
            <a:off x="2435290" y="3208547"/>
            <a:ext cx="8173616" cy="27993"/>
          </a:xfrm>
          <a:prstGeom prst="straightConnector1">
            <a:avLst/>
          </a:prstGeom>
          <a:noFill/>
          <a:ln cap="flat" cmpd="sng" w="60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g24336937794_0_42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10"/>
          </a:srgbClr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3384fcf54_0_77"/>
          <p:cNvSpPr/>
          <p:nvPr/>
        </p:nvSpPr>
        <p:spPr>
          <a:xfrm>
            <a:off x="371856" y="374904"/>
            <a:ext cx="11448300" cy="6108300"/>
          </a:xfrm>
          <a:prstGeom prst="rect">
            <a:avLst/>
          </a:prstGeom>
          <a:solidFill>
            <a:srgbClr val="0774AB">
              <a:alpha val="84710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53384fcf54_0_7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Future </a:t>
            </a:r>
            <a:r>
              <a:rPr lang="en-US">
                <a:solidFill>
                  <a:srgbClr val="FFFF00"/>
                </a:solidFill>
              </a:rPr>
              <a:t>Work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69" name="Google Shape;469;g253384fcf54_0_77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b="1" lang="en-US" sz="2700">
                <a:solidFill>
                  <a:schemeClr val="lt1"/>
                </a:solidFill>
              </a:rPr>
              <a:t>Data Set Expansion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US" sz="2700">
                <a:solidFill>
                  <a:schemeClr val="lt1"/>
                </a:solidFill>
              </a:rPr>
              <a:t>Model Fine-Tuning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US" sz="2700">
                <a:solidFill>
                  <a:schemeClr val="lt1"/>
                </a:solidFill>
              </a:rPr>
              <a:t>Hybrid Approaches</a:t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US" sz="2700">
                <a:solidFill>
                  <a:schemeClr val="lt1"/>
                </a:solidFill>
              </a:rPr>
              <a:t>Ensemble Methods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descr="German University in Cairo - Home" id="470" name="Google Shape;470;g253384fcf5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253384fcf54_0_77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7"/>
          <p:cNvSpPr txBox="1"/>
          <p:nvPr>
            <p:ph type="title"/>
          </p:nvPr>
        </p:nvSpPr>
        <p:spPr>
          <a:xfrm>
            <a:off x="1066800" y="27431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 sz="9600">
                <a:solidFill>
                  <a:srgbClr val="FFFF00"/>
                </a:solidFill>
              </a:rPr>
              <a:t>Thank you</a:t>
            </a:r>
            <a:endParaRPr b="1" i="1" sz="9600">
              <a:solidFill>
                <a:srgbClr val="FFFF00"/>
              </a:solidFill>
            </a:endParaRPr>
          </a:p>
        </p:txBody>
      </p:sp>
      <p:pic>
        <p:nvPicPr>
          <p:cNvPr descr="German University in Cairo - Home" id="478" name="Google Shape;4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7"/>
          <p:cNvSpPr txBox="1"/>
          <p:nvPr>
            <p:ph idx="1" type="body"/>
          </p:nvPr>
        </p:nvSpPr>
        <p:spPr>
          <a:xfrm>
            <a:off x="4604850" y="4233646"/>
            <a:ext cx="29823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</a:pPr>
            <a:r>
              <a:rPr b="1" lang="en-US" sz="2800">
                <a:solidFill>
                  <a:srgbClr val="FFFF00"/>
                </a:solidFill>
              </a:rPr>
              <a:t>Questions?</a:t>
            </a:r>
            <a:endParaRPr b="1" sz="2800">
              <a:solidFill>
                <a:srgbClr val="FFFF00"/>
              </a:solidFill>
            </a:endParaRPr>
          </a:p>
        </p:txBody>
      </p:sp>
      <p:sp>
        <p:nvSpPr>
          <p:cNvPr id="480" name="Google Shape;480;p17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d37b60af_0_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42d37b60af_0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Traditional ML vs Transfer Learning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0" name="Google Shape;160;g242d37b60af_0_0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</a:pPr>
            <a:r>
              <a:rPr lang="en-US">
                <a:solidFill>
                  <a:srgbClr val="BFBFBF"/>
                </a:solidFill>
              </a:rPr>
              <a:t>a</a:t>
            </a:r>
            <a:endParaRPr>
              <a:solidFill>
                <a:srgbClr val="BFBFBF"/>
              </a:solidFill>
            </a:endParaRPr>
          </a:p>
        </p:txBody>
      </p:sp>
      <p:pic>
        <p:nvPicPr>
          <p:cNvPr id="161" name="Google Shape;161;g242d37b60af_0_0"/>
          <p:cNvPicPr preferRelativeResize="0"/>
          <p:nvPr/>
        </p:nvPicPr>
        <p:blipFill rotWithShape="1">
          <a:blip r:embed="rId3">
            <a:alphaModFix/>
          </a:blip>
          <a:srcRect b="0" l="53029" r="0" t="0"/>
          <a:stretch/>
        </p:blipFill>
        <p:spPr>
          <a:xfrm>
            <a:off x="6578268" y="1670475"/>
            <a:ext cx="411150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162" name="Google Shape;162;g242d37b60a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g242d37b60af_0_0"/>
          <p:cNvGrpSpPr/>
          <p:nvPr/>
        </p:nvGrpSpPr>
        <p:grpSpPr>
          <a:xfrm>
            <a:off x="1126025" y="1670475"/>
            <a:ext cx="4111500" cy="4714875"/>
            <a:chOff x="1126025" y="1670475"/>
            <a:chExt cx="4111500" cy="4714875"/>
          </a:xfrm>
        </p:grpSpPr>
        <p:pic>
          <p:nvPicPr>
            <p:cNvPr id="164" name="Google Shape;164;g242d37b60af_0_0"/>
            <p:cNvPicPr preferRelativeResize="0"/>
            <p:nvPr/>
          </p:nvPicPr>
          <p:blipFill rotWithShape="1">
            <a:blip r:embed="rId3">
              <a:alphaModFix/>
            </a:blip>
            <a:srcRect b="0" l="0" r="53029" t="0"/>
            <a:stretch/>
          </p:blipFill>
          <p:spPr>
            <a:xfrm>
              <a:off x="1126025" y="1670475"/>
              <a:ext cx="4111500" cy="471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g242d37b60af_0_0"/>
            <p:cNvSpPr/>
            <p:nvPr/>
          </p:nvSpPr>
          <p:spPr>
            <a:xfrm>
              <a:off x="4894729" y="1873624"/>
              <a:ext cx="342796" cy="5279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g242d37b60af_0_0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d37b60af_1_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42d37b60af_1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TU-Berlin Sketch Dataset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3" name="Google Shape;173;g242d37b60af_1_0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Tu Berlin Sketch Dataset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4" name="Google Shape;174;g242d37b60a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652713"/>
            <a:ext cx="91249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175" name="Google Shape;175;g242d37b60af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42d37b60af_1_0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2d37b60af_1_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2d37b60af_1_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Categories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3" name="Google Shape;183;g242d37b60af_1_6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Airplane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g242d37b60af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0" y="1692775"/>
            <a:ext cx="2003375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42d37b60af_1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6150" y="1692774"/>
            <a:ext cx="2075726" cy="1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42d37b60af_1_6"/>
          <p:cNvSpPr txBox="1"/>
          <p:nvPr/>
        </p:nvSpPr>
        <p:spPr>
          <a:xfrm>
            <a:off x="3266513" y="3342200"/>
            <a:ext cx="163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Apple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7" name="Google Shape;187;g242d37b60af_1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6375" y="1692775"/>
            <a:ext cx="1716151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42d37b60af_1_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1325" y="1692774"/>
            <a:ext cx="1887650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42d37b60af_1_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47550" y="1692775"/>
            <a:ext cx="1635000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42d37b60af_1_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9300" y="3993350"/>
            <a:ext cx="2003375" cy="18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42d37b60af_1_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6163" y="3964363"/>
            <a:ext cx="2075726" cy="18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42d37b60af_1_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56375" y="3964375"/>
            <a:ext cx="1716151" cy="18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42d37b60af_1_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31325" y="3964362"/>
            <a:ext cx="1887650" cy="18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42d37b60af_1_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66400" y="3964375"/>
            <a:ext cx="1716151" cy="18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42d37b60af_1_6"/>
          <p:cNvSpPr txBox="1"/>
          <p:nvPr/>
        </p:nvSpPr>
        <p:spPr>
          <a:xfrm>
            <a:off x="5816275" y="3356650"/>
            <a:ext cx="11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Banana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g242d37b60af_1_6"/>
          <p:cNvSpPr txBox="1"/>
          <p:nvPr/>
        </p:nvSpPr>
        <p:spPr>
          <a:xfrm>
            <a:off x="8044400" y="3327725"/>
            <a:ext cx="133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Bicycle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g242d37b60af_1_6"/>
          <p:cNvSpPr txBox="1"/>
          <p:nvPr/>
        </p:nvSpPr>
        <p:spPr>
          <a:xfrm>
            <a:off x="10359350" y="3400075"/>
            <a:ext cx="91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Car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g242d37b60af_1_6"/>
          <p:cNvSpPr txBox="1"/>
          <p:nvPr/>
        </p:nvSpPr>
        <p:spPr>
          <a:xfrm>
            <a:off x="1085125" y="5975425"/>
            <a:ext cx="12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Dog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g242d37b60af_1_6"/>
          <p:cNvSpPr txBox="1"/>
          <p:nvPr/>
        </p:nvSpPr>
        <p:spPr>
          <a:xfrm>
            <a:off x="3628313" y="6027800"/>
            <a:ext cx="91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Door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g242d37b60af_1_6"/>
          <p:cNvSpPr txBox="1"/>
          <p:nvPr/>
        </p:nvSpPr>
        <p:spPr>
          <a:xfrm>
            <a:off x="5878125" y="6013350"/>
            <a:ext cx="11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Ladder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g242d37b60af_1_6"/>
          <p:cNvSpPr txBox="1"/>
          <p:nvPr/>
        </p:nvSpPr>
        <p:spPr>
          <a:xfrm>
            <a:off x="8145675" y="6018825"/>
            <a:ext cx="11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Moon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g242d37b60af_1_6"/>
          <p:cNvSpPr txBox="1"/>
          <p:nvPr/>
        </p:nvSpPr>
        <p:spPr>
          <a:xfrm>
            <a:off x="10287000" y="6018825"/>
            <a:ext cx="11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Sheep</a:t>
            </a:r>
            <a:endParaRPr b="0" i="0" sz="17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erman University in Cairo - Home" id="203" name="Google Shape;203;g242d37b60af_1_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42d37b60af_1_6"/>
          <p:cNvSpPr txBox="1"/>
          <p:nvPr>
            <p:ph idx="12" type="sldNum"/>
          </p:nvPr>
        </p:nvSpPr>
        <p:spPr>
          <a:xfrm>
            <a:off x="10687463" y="60416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2d37b60af_3_1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42d37b60af_3_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Categories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Cont.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1" name="Google Shape;211;g242d37b60af_3_19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2100"/>
              <a:t>Table</a:t>
            </a:r>
            <a:endParaRPr sz="2100"/>
          </a:p>
        </p:txBody>
      </p:sp>
      <p:pic>
        <p:nvPicPr>
          <p:cNvPr id="212" name="Google Shape;212;g242d37b60af_3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75" y="1851950"/>
            <a:ext cx="3221625" cy="3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42d37b60af_3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1100" y="1851950"/>
            <a:ext cx="3441075" cy="3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42d37b60af_3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7875" y="1892950"/>
            <a:ext cx="3588149" cy="358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42d37b60af_3_19"/>
          <p:cNvSpPr txBox="1"/>
          <p:nvPr/>
        </p:nvSpPr>
        <p:spPr>
          <a:xfrm>
            <a:off x="5324350" y="5715000"/>
            <a:ext cx="127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Tree</a:t>
            </a:r>
            <a:endParaRPr b="0" i="0" sz="21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g242d37b60af_3_19"/>
          <p:cNvSpPr txBox="1"/>
          <p:nvPr/>
        </p:nvSpPr>
        <p:spPr>
          <a:xfrm>
            <a:off x="9187400" y="5686075"/>
            <a:ext cx="127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Wheel</a:t>
            </a:r>
            <a:endParaRPr b="0" i="0" sz="21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erman University in Cairo - Home" id="217" name="Google Shape;217;g242d37b60af_3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2d37b60af_3_19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g242d37b60af_3_19"/>
          <p:cNvSpPr txBox="1"/>
          <p:nvPr/>
        </p:nvSpPr>
        <p:spPr>
          <a:xfrm>
            <a:off x="1515825" y="5715000"/>
            <a:ext cx="148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Table</a:t>
            </a:r>
            <a:endParaRPr sz="2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2d37b60af_3_2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42d37b60af_3_29"/>
          <p:cNvSpPr txBox="1"/>
          <p:nvPr>
            <p:ph type="title"/>
          </p:nvPr>
        </p:nvSpPr>
        <p:spPr>
          <a:xfrm>
            <a:off x="1066800" y="27431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800">
                <a:solidFill>
                  <a:srgbClr val="FFFF00"/>
                </a:solidFill>
              </a:rPr>
              <a:t>Transfer Learning Approach</a:t>
            </a:r>
            <a:endParaRPr sz="6800">
              <a:solidFill>
                <a:srgbClr val="FFFF00"/>
              </a:solidFill>
            </a:endParaRPr>
          </a:p>
        </p:txBody>
      </p:sp>
      <p:pic>
        <p:nvPicPr>
          <p:cNvPr descr="German University in Cairo - Home" id="226" name="Google Shape;226;g242d37b60af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42d37b60af_3_29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74AB">
            <a:alpha val="84705"/>
          </a:srgbClr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2d37b60af_3_3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rgbClr val="0774AB">
              <a:alpha val="84705"/>
            </a:srgbClr>
          </a:solidFill>
          <a:ln cap="sq" cmpd="dbl" w="5397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42d37b60af_3_3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VGG-16 : Data Preprocessing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34" name="Google Shape;234;g242d37b60af_3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685" y="1974488"/>
            <a:ext cx="7248625" cy="410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 University in Cairo - Home" id="235" name="Google Shape;235;g242d37b60af_3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64" y="428400"/>
            <a:ext cx="1189598" cy="5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42d37b60af_3_34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2023-05-11T13:19:21Z</dcterms:created>
  <dc:creator>Islam Hassan</dc:creator>
</cp:coreProperties>
</file>