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ic56Sqs4+ynpzXkor9PJVndu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B3CA2-9860-4B7C-BE5C-290079453E24}">
  <a:tblStyle styleId="{4DFB3CA2-9860-4B7C-BE5C-290079453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8ac6b618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b8ac6b618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f3b0113b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4f3b0113b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8ac6b6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b8ac6b6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8ac6b618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b8ac6b618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8ac6b618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b8ac6b618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8ac6b61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b8ac6b61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8ac6b61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b8ac6b61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8ac6b61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b8ac6b61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8ac6b61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b8ac6b61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432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marL="914400" lvl="1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marL="1371600" lvl="2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marL="1828800" lvl="3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marL="2286000" lvl="4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marL="2743200" lvl="5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marL="3200400" lvl="6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marL="3657600" lvl="7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marL="4114800" lvl="8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/>
              <a:t>Hope to Skills</a:t>
            </a:r>
            <a:endParaRPr sz="4800"/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 dirty="0">
                <a:solidFill>
                  <a:schemeClr val="dk1"/>
                </a:solidFill>
              </a:rPr>
              <a:t>Lecture# </a:t>
            </a:r>
            <a:r>
              <a:rPr lang="en" sz="1779" dirty="0" smtClean="0">
                <a:solidFill>
                  <a:schemeClr val="dk1"/>
                </a:solidFill>
              </a:rPr>
              <a:t>18</a:t>
            </a:r>
            <a:endParaRPr sz="1779" dirty="0">
              <a:solidFill>
                <a:schemeClr val="dk1"/>
              </a:solidFill>
            </a:endParaRPr>
          </a:p>
          <a:p>
            <a:pPr marL="2743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79" dirty="0">
              <a:solidFill>
                <a:schemeClr val="dk1"/>
              </a:solidFill>
            </a:endParaRPr>
          </a:p>
          <a:p>
            <a:pPr marL="2743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 dirty="0">
                <a:solidFill>
                  <a:schemeClr val="dk1"/>
                </a:solidFill>
              </a:rPr>
              <a:t>Irfan Malik, Dr. Sheraz Naseer </a:t>
            </a:r>
            <a:endParaRPr sz="1779" dirty="0">
              <a:solidFill>
                <a:schemeClr val="dk1"/>
              </a:solidFill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8ac6b618e_0_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Accuracy</a:t>
            </a:r>
            <a:endParaRPr sz="3020" b="1"/>
          </a:p>
        </p:txBody>
      </p:sp>
      <p:sp>
        <p:nvSpPr>
          <p:cNvPr id="305" name="Google Shape;305;g2b8ac6b618e_0_55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is the ratio of number of</a:t>
            </a:r>
            <a:r>
              <a:rPr lang="en" b="1">
                <a:solidFill>
                  <a:srgbClr val="CC0000"/>
                </a:solidFill>
              </a:rPr>
              <a:t> correct predictions</a:t>
            </a:r>
            <a:r>
              <a:rPr lang="en">
                <a:solidFill>
                  <a:schemeClr val="dk1"/>
                </a:solidFill>
              </a:rPr>
              <a:t> to the</a:t>
            </a:r>
            <a:r>
              <a:rPr lang="en" b="1">
                <a:solidFill>
                  <a:srgbClr val="CC0000"/>
                </a:solidFill>
              </a:rPr>
              <a:t> total number of input samples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It works well only if there are </a:t>
            </a:r>
            <a:r>
              <a:rPr lang="en" b="1">
                <a:solidFill>
                  <a:srgbClr val="CC0000"/>
                </a:solidFill>
              </a:rPr>
              <a:t>equal</a:t>
            </a:r>
            <a:r>
              <a:rPr lang="en">
                <a:solidFill>
                  <a:schemeClr val="dk1"/>
                </a:solidFill>
              </a:rPr>
              <a:t> number of samples belonging to </a:t>
            </a:r>
            <a:r>
              <a:rPr lang="en" b="1">
                <a:solidFill>
                  <a:srgbClr val="CC0000"/>
                </a:solidFill>
              </a:rPr>
              <a:t>each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g2b8ac6b618e_0_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7" name="Google Shape;307;g2b8ac6b618e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3622" y="2187147"/>
            <a:ext cx="5855575" cy="1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b0113b5_3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Agenda</a:t>
            </a:r>
            <a:endParaRPr sz="3020" b="1"/>
          </a:p>
        </p:txBody>
      </p:sp>
      <p:sp>
        <p:nvSpPr>
          <p:cNvPr id="58" name="Google Shape;58;g24f3b0113b5_3_5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dirty="0" smtClean="0">
                <a:solidFill>
                  <a:schemeClr val="dk1"/>
                </a:solidFill>
              </a:rPr>
              <a:t>Classification Techniques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dirty="0" smtClean="0">
                <a:solidFill>
                  <a:schemeClr val="dk1"/>
                </a:solidFill>
              </a:rPr>
              <a:t>Sci-kit Learn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" name="Google Shape;59;g24f3b0113b5_3_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8ac6b618e_0_3"/>
          <p:cNvSpPr txBox="1">
            <a:spLocks noGrp="1"/>
          </p:cNvSpPr>
          <p:nvPr>
            <p:ph type="title"/>
          </p:nvPr>
        </p:nvSpPr>
        <p:spPr>
          <a:xfrm>
            <a:off x="227725" y="2418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Different Classification Techniques</a:t>
            </a:r>
            <a:endParaRPr sz="3020" b="1"/>
          </a:p>
        </p:txBody>
      </p:sp>
      <p:sp>
        <p:nvSpPr>
          <p:cNvPr id="251" name="Google Shape;251;g2b8ac6b618e_0_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8ac6b618e_0_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Logistic Regression</a:t>
            </a:r>
            <a:endParaRPr sz="3020" b="1"/>
          </a:p>
        </p:txBody>
      </p:sp>
      <p:sp>
        <p:nvSpPr>
          <p:cNvPr id="257" name="Google Shape;257;g2b8ac6b618e_0_8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Logistic regression is a technique used to </a:t>
            </a:r>
            <a:r>
              <a:rPr lang="en" b="1">
                <a:solidFill>
                  <a:srgbClr val="990000"/>
                </a:solidFill>
              </a:rPr>
              <a:t>predict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 b="1">
                <a:solidFill>
                  <a:srgbClr val="990000"/>
                </a:solidFill>
              </a:rPr>
              <a:t>probability</a:t>
            </a:r>
            <a:r>
              <a:rPr lang="en">
                <a:solidFill>
                  <a:schemeClr val="dk1"/>
                </a:solidFill>
              </a:rPr>
              <a:t> of something happening or not happening. It's like drawing a line to </a:t>
            </a:r>
            <a:r>
              <a:rPr lang="en" b="1">
                <a:solidFill>
                  <a:srgbClr val="990000"/>
                </a:solidFill>
              </a:rPr>
              <a:t>separate things into two</a:t>
            </a:r>
            <a:r>
              <a:rPr lang="en">
                <a:solidFill>
                  <a:schemeClr val="dk1"/>
                </a:solidFill>
              </a:rPr>
              <a:t> groups based on certain characteristics.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g2b8ac6b618e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59" name="Google Shape;259;g2b8ac6b618e_0_8"/>
          <p:cNvPicPr preferRelativeResize="0"/>
          <p:nvPr/>
        </p:nvPicPr>
        <p:blipFill rotWithShape="1">
          <a:blip r:embed="rId3">
            <a:alphaModFix/>
          </a:blip>
          <a:srcRect t="15189"/>
          <a:stretch/>
        </p:blipFill>
        <p:spPr>
          <a:xfrm>
            <a:off x="2243850" y="2256125"/>
            <a:ext cx="4677750" cy="28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8ac6b618e_0_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Decision Tree Classifier</a:t>
            </a:r>
            <a:endParaRPr sz="3020" b="1"/>
          </a:p>
        </p:txBody>
      </p:sp>
      <p:sp>
        <p:nvSpPr>
          <p:cNvPr id="265" name="Google Shape;265;g2b8ac6b618e_0_6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decision tree classifier makes decisions by </a:t>
            </a:r>
            <a:r>
              <a:rPr lang="en" b="1">
                <a:solidFill>
                  <a:srgbClr val="CC0000"/>
                </a:solidFill>
              </a:rPr>
              <a:t>splitting the data</a:t>
            </a:r>
            <a:r>
              <a:rPr lang="en">
                <a:solidFill>
                  <a:schemeClr val="dk1"/>
                </a:solidFill>
              </a:rPr>
              <a:t> into </a:t>
            </a:r>
            <a:r>
              <a:rPr lang="en" b="1">
                <a:solidFill>
                  <a:srgbClr val="CC0000"/>
                </a:solidFill>
              </a:rPr>
              <a:t>smaller subsets</a:t>
            </a:r>
            <a:r>
              <a:rPr lang="en">
                <a:solidFill>
                  <a:schemeClr val="dk1"/>
                </a:solidFill>
              </a:rPr>
              <a:t> based on the values of input features, ultimately assigning a class label to each data point. It constructs a tree-like structure of decision rules that can be used for prediction and is easy to interpret.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g2b8ac6b618e_0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67" name="Google Shape;267;g2b8ac6b618e_0_62"/>
          <p:cNvPicPr preferRelativeResize="0"/>
          <p:nvPr/>
        </p:nvPicPr>
        <p:blipFill rotWithShape="1">
          <a:blip r:embed="rId3">
            <a:alphaModFix/>
          </a:blip>
          <a:srcRect r="54993"/>
          <a:stretch/>
        </p:blipFill>
        <p:spPr>
          <a:xfrm>
            <a:off x="1930725" y="2685375"/>
            <a:ext cx="1853499" cy="23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b8ac6b618e_0_62"/>
          <p:cNvPicPr preferRelativeResize="0"/>
          <p:nvPr/>
        </p:nvPicPr>
        <p:blipFill rotWithShape="1">
          <a:blip r:embed="rId4">
            <a:alphaModFix/>
          </a:blip>
          <a:srcRect l="6384"/>
          <a:stretch/>
        </p:blipFill>
        <p:spPr>
          <a:xfrm>
            <a:off x="4188600" y="2303500"/>
            <a:ext cx="4564976" cy="261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8ac6b618e_0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 b="1">
                <a:solidFill>
                  <a:srgbClr val="0C0C0C"/>
                </a:solidFill>
              </a:rPr>
              <a:t>Ensemble:</a:t>
            </a:r>
            <a:r>
              <a:rPr lang="en" b="1">
                <a:solidFill>
                  <a:srgbClr val="0C0C0C"/>
                </a:solidFill>
              </a:rPr>
              <a:t/>
            </a:r>
            <a:br>
              <a:rPr lang="en" b="1">
                <a:solidFill>
                  <a:srgbClr val="0C0C0C"/>
                </a:solidFill>
              </a:rPr>
            </a:br>
            <a:endParaRPr/>
          </a:p>
        </p:txBody>
      </p:sp>
      <p:sp>
        <p:nvSpPr>
          <p:cNvPr id="274" name="Google Shape;274;g2b8ac6b618e_0_4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Ensemble learning is a </a:t>
            </a:r>
            <a:r>
              <a:rPr lang="en" b="1">
                <a:solidFill>
                  <a:srgbClr val="CC0000"/>
                </a:solidFill>
              </a:rPr>
              <a:t>machine learning </a:t>
            </a:r>
            <a:r>
              <a:rPr lang="en">
                <a:solidFill>
                  <a:schemeClr val="dk1"/>
                </a:solidFill>
              </a:rPr>
              <a:t>technique that </a:t>
            </a:r>
            <a:r>
              <a:rPr lang="en" b="1">
                <a:solidFill>
                  <a:srgbClr val="CC0000"/>
                </a:solidFill>
              </a:rPr>
              <a:t>combines</a:t>
            </a:r>
            <a:r>
              <a:rPr lang="en">
                <a:solidFill>
                  <a:schemeClr val="dk1"/>
                </a:solidFill>
              </a:rPr>
              <a:t> the predictions of </a:t>
            </a:r>
            <a:r>
              <a:rPr lang="en" b="1">
                <a:solidFill>
                  <a:srgbClr val="CC0000"/>
                </a:solidFill>
              </a:rPr>
              <a:t>multiple individual models</a:t>
            </a:r>
            <a:r>
              <a:rPr lang="en">
                <a:solidFill>
                  <a:schemeClr val="dk1"/>
                </a:solidFill>
              </a:rPr>
              <a:t> (learners) to </a:t>
            </a:r>
            <a:r>
              <a:rPr lang="en" b="1">
                <a:solidFill>
                  <a:srgbClr val="CC0000"/>
                </a:solidFill>
              </a:rPr>
              <a:t>improve overall performance</a:t>
            </a:r>
            <a:r>
              <a:rPr lang="en">
                <a:solidFill>
                  <a:schemeClr val="dk1"/>
                </a:solidFill>
              </a:rPr>
              <a:t> and generalization. Instead of relying on a single model, ensemble methods create a "</a:t>
            </a:r>
            <a:r>
              <a:rPr lang="en" b="1">
                <a:solidFill>
                  <a:srgbClr val="CC0000"/>
                </a:solidFill>
              </a:rPr>
              <a:t>committee</a:t>
            </a:r>
            <a:r>
              <a:rPr lang="en">
                <a:solidFill>
                  <a:schemeClr val="dk1"/>
                </a:solidFill>
              </a:rPr>
              <a:t>" of models and aggregate their predictions to make a final decision.</a:t>
            </a:r>
            <a:endParaRPr/>
          </a:p>
          <a:p>
            <a:pPr marL="4572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/>
          </a:p>
        </p:txBody>
      </p:sp>
      <p:sp>
        <p:nvSpPr>
          <p:cNvPr id="275" name="Google Shape;275;g2b8ac6b618e_0_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8ac6b618e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Random Forest Classifier</a:t>
            </a:r>
            <a:endParaRPr sz="3020" b="1"/>
          </a:p>
        </p:txBody>
      </p:sp>
      <p:sp>
        <p:nvSpPr>
          <p:cNvPr id="281" name="Google Shape;281;g2b8ac6b618e_0_15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Random Forest is </a:t>
            </a:r>
            <a:r>
              <a:rPr lang="en" b="1">
                <a:solidFill>
                  <a:srgbClr val="CC0000"/>
                </a:solidFill>
              </a:rPr>
              <a:t>ensemble </a:t>
            </a:r>
            <a:r>
              <a:rPr lang="en">
                <a:solidFill>
                  <a:schemeClr val="dk1"/>
                </a:solidFill>
              </a:rPr>
              <a:t>learning method that creates </a:t>
            </a:r>
            <a:r>
              <a:rPr lang="en" b="1">
                <a:solidFill>
                  <a:srgbClr val="CC0000"/>
                </a:solidFill>
              </a:rPr>
              <a:t>multiple decision trees</a:t>
            </a:r>
            <a:r>
              <a:rPr lang="en">
                <a:solidFill>
                  <a:schemeClr val="dk1"/>
                </a:solidFill>
              </a:rPr>
              <a:t> during training and outputs the </a:t>
            </a:r>
            <a:r>
              <a:rPr lang="en" b="1">
                <a:solidFill>
                  <a:srgbClr val="CC0000"/>
                </a:solidFill>
              </a:rPr>
              <a:t>majority vote</a:t>
            </a:r>
            <a:r>
              <a:rPr lang="en">
                <a:solidFill>
                  <a:schemeClr val="dk1"/>
                </a:solidFill>
              </a:rPr>
              <a:t> from all individual trees.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sz="3000">
              <a:solidFill>
                <a:srgbClr val="0C0C0C"/>
              </a:solidFill>
            </a:endParaRPr>
          </a:p>
        </p:txBody>
      </p:sp>
      <p:sp>
        <p:nvSpPr>
          <p:cNvPr id="282" name="Google Shape;282;g2b8ac6b618e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83" name="Google Shape;283;g2b8ac6b618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634" y="2035846"/>
            <a:ext cx="4038180" cy="302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8ac6b618e_0_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solidFill>
                  <a:srgbClr val="0C0C0C"/>
                </a:solidFill>
              </a:rPr>
              <a:t>Gradient Boosting Classifier</a:t>
            </a:r>
            <a:endParaRPr sz="3000" b="1"/>
          </a:p>
        </p:txBody>
      </p:sp>
      <p:sp>
        <p:nvSpPr>
          <p:cNvPr id="289" name="Google Shape;289;g2b8ac6b618e_0_2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2872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C0C0C"/>
                </a:solidFill>
              </a:rPr>
              <a:t>Gradient Boosting Classifier is a </a:t>
            </a:r>
            <a:r>
              <a:rPr lang="en" b="1">
                <a:solidFill>
                  <a:srgbClr val="FF0000"/>
                </a:solidFill>
              </a:rPr>
              <a:t>powerful ensemble learning technique </a:t>
            </a:r>
            <a:r>
              <a:rPr lang="en">
                <a:solidFill>
                  <a:srgbClr val="0C0C0C"/>
                </a:solidFill>
              </a:rPr>
              <a:t>used for </a:t>
            </a:r>
            <a:r>
              <a:rPr lang="en" b="1">
                <a:solidFill>
                  <a:srgbClr val="FF0000"/>
                </a:solidFill>
              </a:rPr>
              <a:t>classification tasks</a:t>
            </a:r>
            <a:r>
              <a:rPr lang="en">
                <a:solidFill>
                  <a:srgbClr val="0C0C0C"/>
                </a:solidFill>
              </a:rPr>
              <a:t>. It belongs to the class of boosting algorithms, which build a strong predictive model by combining multiple weak learners sequentially. 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90" name="Google Shape;290;g2b8ac6b618e_0_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91" name="Google Shape;291;g2b8ac6b618e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157" y="2395517"/>
            <a:ext cx="3653120" cy="266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8ac6b618e_0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Gradient Boosting classifier</a:t>
            </a:r>
            <a:endParaRPr sz="3020" b="1"/>
          </a:p>
        </p:txBody>
      </p:sp>
      <p:sp>
        <p:nvSpPr>
          <p:cNvPr id="297" name="Google Shape;297;g2b8ac6b618e_0_48"/>
          <p:cNvSpPr txBox="1">
            <a:spLocks noGrp="1"/>
          </p:cNvSpPr>
          <p:nvPr>
            <p:ph type="body" idx="1"/>
          </p:nvPr>
        </p:nvSpPr>
        <p:spPr>
          <a:xfrm>
            <a:off x="2466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Gradient Boosting is </a:t>
            </a:r>
            <a:r>
              <a:rPr lang="en" b="1">
                <a:solidFill>
                  <a:srgbClr val="CC0000"/>
                </a:solidFill>
              </a:rPr>
              <a:t>ensemble </a:t>
            </a:r>
            <a:r>
              <a:rPr lang="en">
                <a:solidFill>
                  <a:schemeClr val="dk1"/>
                </a:solidFill>
              </a:rPr>
              <a:t>learning technique that builds </a:t>
            </a:r>
            <a:r>
              <a:rPr lang="en" b="1">
                <a:solidFill>
                  <a:srgbClr val="CC0000"/>
                </a:solidFill>
              </a:rPr>
              <a:t>multiple decision trees </a:t>
            </a:r>
            <a:r>
              <a:rPr lang="en">
                <a:solidFill>
                  <a:schemeClr val="dk1"/>
                </a:solidFill>
              </a:rPr>
              <a:t>sequentially, each one </a:t>
            </a:r>
            <a:r>
              <a:rPr lang="en" b="1">
                <a:solidFill>
                  <a:srgbClr val="CC0000"/>
                </a:solidFill>
              </a:rPr>
              <a:t>correcting the errors of its predecessor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g2b8ac6b618e_0_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99" name="Google Shape;299;g2b8ac6b618e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650" y="2154917"/>
            <a:ext cx="38227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Hope to Skills</vt:lpstr>
      <vt:lpstr>Agenda</vt:lpstr>
      <vt:lpstr>Different Classification Techniques</vt:lpstr>
      <vt:lpstr>Logistic Regression</vt:lpstr>
      <vt:lpstr>Decision Tree Classifier</vt:lpstr>
      <vt:lpstr>Ensemble: </vt:lpstr>
      <vt:lpstr>Random Forest Classifier</vt:lpstr>
      <vt:lpstr>Gradient Boosting Classifier</vt:lpstr>
      <vt:lpstr>Gradient Boosting classifier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to Skills</dc:title>
  <cp:lastModifiedBy>Muhammad Haris Tariq</cp:lastModifiedBy>
  <cp:revision>3</cp:revision>
  <dcterms:modified xsi:type="dcterms:W3CDTF">2024-02-13T14:02:16Z</dcterms:modified>
</cp:coreProperties>
</file>