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2" r:id="rId7"/>
    <p:sldId id="263" r:id="rId8"/>
    <p:sldId id="264" r:id="rId9"/>
    <p:sldId id="265" r:id="rId10"/>
    <p:sldId id="266" r:id="rId11"/>
    <p:sldId id="268" r:id="rId12"/>
    <p:sldId id="267"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3" d="100"/>
          <a:sy n="43" d="100"/>
        </p:scale>
        <p:origin x="-136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3595F6-6C5A-42F2-B218-ADFF95231C19}"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7B972-105D-4D01-AB0E-765F3779743B}" type="slidenum">
              <a:rPr lang="en-US" smtClean="0"/>
              <a:t>‹#›</a:t>
            </a:fld>
            <a:endParaRPr lang="en-US"/>
          </a:p>
        </p:txBody>
      </p:sp>
    </p:spTree>
    <p:extLst>
      <p:ext uri="{BB962C8B-B14F-4D97-AF65-F5344CB8AC3E}">
        <p14:creationId xmlns:p14="http://schemas.microsoft.com/office/powerpoint/2010/main" val="833862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3595F6-6C5A-42F2-B218-ADFF95231C19}"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7B972-105D-4D01-AB0E-765F3779743B}" type="slidenum">
              <a:rPr lang="en-US" smtClean="0"/>
              <a:t>‹#›</a:t>
            </a:fld>
            <a:endParaRPr lang="en-US"/>
          </a:p>
        </p:txBody>
      </p:sp>
    </p:spTree>
    <p:extLst>
      <p:ext uri="{BB962C8B-B14F-4D97-AF65-F5344CB8AC3E}">
        <p14:creationId xmlns:p14="http://schemas.microsoft.com/office/powerpoint/2010/main" val="1872042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3595F6-6C5A-42F2-B218-ADFF95231C19}"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7B972-105D-4D01-AB0E-765F3779743B}" type="slidenum">
              <a:rPr lang="en-US" smtClean="0"/>
              <a:t>‹#›</a:t>
            </a:fld>
            <a:endParaRPr lang="en-US"/>
          </a:p>
        </p:txBody>
      </p:sp>
    </p:spTree>
    <p:extLst>
      <p:ext uri="{BB962C8B-B14F-4D97-AF65-F5344CB8AC3E}">
        <p14:creationId xmlns:p14="http://schemas.microsoft.com/office/powerpoint/2010/main" val="207023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3595F6-6C5A-42F2-B218-ADFF95231C19}"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7B972-105D-4D01-AB0E-765F3779743B}" type="slidenum">
              <a:rPr lang="en-US" smtClean="0"/>
              <a:t>‹#›</a:t>
            </a:fld>
            <a:endParaRPr lang="en-US"/>
          </a:p>
        </p:txBody>
      </p:sp>
    </p:spTree>
    <p:extLst>
      <p:ext uri="{BB962C8B-B14F-4D97-AF65-F5344CB8AC3E}">
        <p14:creationId xmlns:p14="http://schemas.microsoft.com/office/powerpoint/2010/main" val="1824732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3595F6-6C5A-42F2-B218-ADFF95231C19}"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7B972-105D-4D01-AB0E-765F3779743B}" type="slidenum">
              <a:rPr lang="en-US" smtClean="0"/>
              <a:t>‹#›</a:t>
            </a:fld>
            <a:endParaRPr lang="en-US"/>
          </a:p>
        </p:txBody>
      </p:sp>
    </p:spTree>
    <p:extLst>
      <p:ext uri="{BB962C8B-B14F-4D97-AF65-F5344CB8AC3E}">
        <p14:creationId xmlns:p14="http://schemas.microsoft.com/office/powerpoint/2010/main" val="636835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3595F6-6C5A-42F2-B218-ADFF95231C19}"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7B972-105D-4D01-AB0E-765F3779743B}" type="slidenum">
              <a:rPr lang="en-US" smtClean="0"/>
              <a:t>‹#›</a:t>
            </a:fld>
            <a:endParaRPr lang="en-US"/>
          </a:p>
        </p:txBody>
      </p:sp>
    </p:spTree>
    <p:extLst>
      <p:ext uri="{BB962C8B-B14F-4D97-AF65-F5344CB8AC3E}">
        <p14:creationId xmlns:p14="http://schemas.microsoft.com/office/powerpoint/2010/main" val="1401266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3595F6-6C5A-42F2-B218-ADFF95231C19}" type="datetimeFigureOut">
              <a:rPr lang="en-US" smtClean="0"/>
              <a:t>7/25/2023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A7B972-105D-4D01-AB0E-765F3779743B}" type="slidenum">
              <a:rPr lang="en-US" smtClean="0"/>
              <a:t>‹#›</a:t>
            </a:fld>
            <a:endParaRPr lang="en-US"/>
          </a:p>
        </p:txBody>
      </p:sp>
    </p:spTree>
    <p:extLst>
      <p:ext uri="{BB962C8B-B14F-4D97-AF65-F5344CB8AC3E}">
        <p14:creationId xmlns:p14="http://schemas.microsoft.com/office/powerpoint/2010/main" val="1937953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3595F6-6C5A-42F2-B218-ADFF95231C19}" type="datetimeFigureOut">
              <a:rPr lang="en-US" smtClean="0"/>
              <a:t>7/25/2023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A7B972-105D-4D01-AB0E-765F3779743B}" type="slidenum">
              <a:rPr lang="en-US" smtClean="0"/>
              <a:t>‹#›</a:t>
            </a:fld>
            <a:endParaRPr lang="en-US"/>
          </a:p>
        </p:txBody>
      </p:sp>
    </p:spTree>
    <p:extLst>
      <p:ext uri="{BB962C8B-B14F-4D97-AF65-F5344CB8AC3E}">
        <p14:creationId xmlns:p14="http://schemas.microsoft.com/office/powerpoint/2010/main" val="2267202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3595F6-6C5A-42F2-B218-ADFF95231C19}" type="datetimeFigureOut">
              <a:rPr lang="en-US" smtClean="0"/>
              <a:t>7/25/2023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A7B972-105D-4D01-AB0E-765F3779743B}" type="slidenum">
              <a:rPr lang="en-US" smtClean="0"/>
              <a:t>‹#›</a:t>
            </a:fld>
            <a:endParaRPr lang="en-US"/>
          </a:p>
        </p:txBody>
      </p:sp>
    </p:spTree>
    <p:extLst>
      <p:ext uri="{BB962C8B-B14F-4D97-AF65-F5344CB8AC3E}">
        <p14:creationId xmlns:p14="http://schemas.microsoft.com/office/powerpoint/2010/main" val="3915182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3595F6-6C5A-42F2-B218-ADFF95231C19}"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7B972-105D-4D01-AB0E-765F3779743B}" type="slidenum">
              <a:rPr lang="en-US" smtClean="0"/>
              <a:t>‹#›</a:t>
            </a:fld>
            <a:endParaRPr lang="en-US"/>
          </a:p>
        </p:txBody>
      </p:sp>
    </p:spTree>
    <p:extLst>
      <p:ext uri="{BB962C8B-B14F-4D97-AF65-F5344CB8AC3E}">
        <p14:creationId xmlns:p14="http://schemas.microsoft.com/office/powerpoint/2010/main" val="292521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3595F6-6C5A-42F2-B218-ADFF95231C19}"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7B972-105D-4D01-AB0E-765F3779743B}" type="slidenum">
              <a:rPr lang="en-US" smtClean="0"/>
              <a:t>‹#›</a:t>
            </a:fld>
            <a:endParaRPr lang="en-US"/>
          </a:p>
        </p:txBody>
      </p:sp>
    </p:spTree>
    <p:extLst>
      <p:ext uri="{BB962C8B-B14F-4D97-AF65-F5344CB8AC3E}">
        <p14:creationId xmlns:p14="http://schemas.microsoft.com/office/powerpoint/2010/main" val="2673760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3595F6-6C5A-42F2-B218-ADFF95231C19}" type="datetimeFigureOut">
              <a:rPr lang="en-US" smtClean="0"/>
              <a:t>7/25/2023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A7B972-105D-4D01-AB0E-765F3779743B}" type="slidenum">
              <a:rPr lang="en-US" smtClean="0"/>
              <a:t>‹#›</a:t>
            </a:fld>
            <a:endParaRPr lang="en-US"/>
          </a:p>
        </p:txBody>
      </p:sp>
    </p:spTree>
    <p:extLst>
      <p:ext uri="{BB962C8B-B14F-4D97-AF65-F5344CB8AC3E}">
        <p14:creationId xmlns:p14="http://schemas.microsoft.com/office/powerpoint/2010/main" val="3396883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Computer Software</a:t>
            </a:r>
            <a:endParaRPr lang="en-US" dirty="0"/>
          </a:p>
        </p:txBody>
      </p:sp>
    </p:spTree>
    <p:extLst>
      <p:ext uri="{BB962C8B-B14F-4D97-AF65-F5344CB8AC3E}">
        <p14:creationId xmlns:p14="http://schemas.microsoft.com/office/powerpoint/2010/main" val="2655527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564904"/>
            <a:ext cx="8445624" cy="1143000"/>
          </a:xfrm>
        </p:spPr>
        <p:txBody>
          <a:bodyPr>
            <a:normAutofit fontScale="90000"/>
          </a:bodyPr>
          <a:lstStyle/>
          <a:p>
            <a:r>
              <a:rPr lang="en-US" b="1" dirty="0"/>
              <a:t>3. </a:t>
            </a:r>
            <a:r>
              <a:rPr lang="en-US" dirty="0"/>
              <a:t>Although the industry is moving toward component-based assembly, </a:t>
            </a:r>
            <a:r>
              <a:rPr lang="en-US" dirty="0" smtClean="0"/>
              <a:t>most software </a:t>
            </a:r>
            <a:r>
              <a:rPr lang="en-US" dirty="0"/>
              <a:t>continues to be custom built.</a:t>
            </a:r>
          </a:p>
        </p:txBody>
      </p:sp>
    </p:spTree>
    <p:extLst>
      <p:ext uri="{BB962C8B-B14F-4D97-AF65-F5344CB8AC3E}">
        <p14:creationId xmlns:p14="http://schemas.microsoft.com/office/powerpoint/2010/main" val="358344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It describes concept </a:t>
            </a:r>
            <a:r>
              <a:rPr lang="en-US" dirty="0"/>
              <a:t>of component reuse in engineering, highlighting the differences between hardware and software engineering. In hardware engineering, engineers use standard components like integrated circuits with well-defined functions and interfaces, allowing them to focus on innovative aspects of the design.</a:t>
            </a:r>
          </a:p>
          <a:p>
            <a:pPr algn="just"/>
            <a:r>
              <a:rPr lang="en-US" dirty="0"/>
              <a:t>In contrast, software engineering has only recently embraced component reuse. Software components should be designed to be reusable in multiple programs, encompassing both algorithms and data structures. Modern software engineering utilizes reusable components for graphical user interfaces, enabling easier creation of graphics windows, menus, and interaction mechanisms.</a:t>
            </a:r>
          </a:p>
          <a:p>
            <a:pPr algn="just"/>
            <a:endParaRPr lang="en-US" dirty="0"/>
          </a:p>
        </p:txBody>
      </p:sp>
    </p:spTree>
    <p:extLst>
      <p:ext uri="{BB962C8B-B14F-4D97-AF65-F5344CB8AC3E}">
        <p14:creationId xmlns:p14="http://schemas.microsoft.com/office/powerpoint/2010/main" val="142990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lgn="just"/>
            <a:r>
              <a:rPr lang="en-US" dirty="0" smtClean="0"/>
              <a:t>The passage underscores the importance of component reuse in software development, as it facilitates efficiency and innovation by allowing engineers to build new applications from pre-existing building blocks.</a:t>
            </a:r>
          </a:p>
          <a:p>
            <a:pPr algn="just"/>
            <a:endParaRPr lang="en-US" dirty="0"/>
          </a:p>
        </p:txBody>
      </p:sp>
    </p:spTree>
    <p:extLst>
      <p:ext uri="{BB962C8B-B14F-4D97-AF65-F5344CB8AC3E}">
        <p14:creationId xmlns:p14="http://schemas.microsoft.com/office/powerpoint/2010/main" val="3629492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Process and Software Process</a:t>
            </a:r>
            <a:endParaRPr lang="en-US" dirty="0"/>
          </a:p>
        </p:txBody>
      </p:sp>
    </p:spTree>
    <p:extLst>
      <p:ext uri="{BB962C8B-B14F-4D97-AF65-F5344CB8AC3E}">
        <p14:creationId xmlns:p14="http://schemas.microsoft.com/office/powerpoint/2010/main" val="2646855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4245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SOFTWARE ENGINEERING: A LAYERED TECHNOLOGY</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8" y="2357438"/>
            <a:ext cx="8124825" cy="3375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4307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Methods, and Tools</a:t>
            </a:r>
          </a:p>
        </p:txBody>
      </p:sp>
      <p:sp>
        <p:nvSpPr>
          <p:cNvPr id="3" name="Content Placeholder 2"/>
          <p:cNvSpPr>
            <a:spLocks noGrp="1"/>
          </p:cNvSpPr>
          <p:nvPr>
            <p:ph idx="1"/>
          </p:nvPr>
        </p:nvSpPr>
        <p:spPr/>
        <p:txBody>
          <a:bodyPr>
            <a:normAutofit fontScale="77500" lnSpcReduction="20000"/>
          </a:bodyPr>
          <a:lstStyle/>
          <a:p>
            <a:pPr algn="just"/>
            <a:r>
              <a:rPr lang="en-US" dirty="0"/>
              <a:t>The foundation of software engineering is the process layer, which ensures effective and timely development of computer software. It includes key process areas (KPAs) that govern project management, technical methods, work product production, milestones, quality, and change management.</a:t>
            </a:r>
          </a:p>
          <a:p>
            <a:pPr algn="just"/>
            <a:r>
              <a:rPr lang="en-US" dirty="0"/>
              <a:t>Software engineering methods provide technical guidelines for tasks like analysis, design, programming, testing, and support, guided by basic principles and modeling activities.</a:t>
            </a:r>
          </a:p>
          <a:p>
            <a:pPr algn="just"/>
            <a:r>
              <a:rPr lang="en-US" dirty="0"/>
              <a:t>Software engineering tools automate and support the process and methods. When integrated, they form a computer-aided software engineering (CASE) system, akin to hardware CAD/CAE, enhancing software development efficiency and productivity.</a:t>
            </a:r>
          </a:p>
          <a:p>
            <a:pPr algn="just"/>
            <a:endParaRPr lang="en-US" dirty="0"/>
          </a:p>
        </p:txBody>
      </p:sp>
    </p:spTree>
    <p:extLst>
      <p:ext uri="{BB962C8B-B14F-4D97-AF65-F5344CB8AC3E}">
        <p14:creationId xmlns:p14="http://schemas.microsoft.com/office/powerpoint/2010/main" val="370168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t>
            </a:r>
            <a:r>
              <a:rPr lang="en-US" dirty="0" smtClean="0"/>
              <a:t>ive generic process</a:t>
            </a:r>
            <a:r>
              <a:rPr lang="en-US" dirty="0"/>
              <a:t> </a:t>
            </a:r>
            <a:r>
              <a:rPr lang="en-US" dirty="0" smtClean="0"/>
              <a:t>framework activities?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A </a:t>
            </a:r>
            <a:r>
              <a:rPr lang="en-US" i="1" dirty="0"/>
              <a:t>process framework </a:t>
            </a:r>
            <a:r>
              <a:rPr lang="en-US" dirty="0"/>
              <a:t>establishes the foundation for a complete software </a:t>
            </a:r>
            <a:r>
              <a:rPr lang="en-US" dirty="0" smtClean="0"/>
              <a:t>engineering process </a:t>
            </a:r>
            <a:r>
              <a:rPr lang="en-US" dirty="0"/>
              <a:t>by identifying a small number of </a:t>
            </a:r>
            <a:r>
              <a:rPr lang="en-US" i="1" dirty="0"/>
              <a:t>framework activities </a:t>
            </a:r>
            <a:r>
              <a:rPr lang="en-US" dirty="0"/>
              <a:t>that are </a:t>
            </a:r>
            <a:r>
              <a:rPr lang="en-US" dirty="0" smtClean="0"/>
              <a:t>applicable to </a:t>
            </a:r>
            <a:r>
              <a:rPr lang="en-US" dirty="0"/>
              <a:t>all software projects, regardless of their size or complexity. In addition, </a:t>
            </a:r>
            <a:r>
              <a:rPr lang="en-US" dirty="0" smtClean="0"/>
              <a:t>the process </a:t>
            </a:r>
            <a:r>
              <a:rPr lang="en-US" dirty="0"/>
              <a:t>framework encompasses a set of </a:t>
            </a:r>
            <a:r>
              <a:rPr lang="en-US" i="1" dirty="0"/>
              <a:t>umbrella activities </a:t>
            </a:r>
            <a:r>
              <a:rPr lang="en-US" dirty="0"/>
              <a:t>that are </a:t>
            </a:r>
            <a:r>
              <a:rPr lang="en-US" dirty="0" smtClean="0"/>
              <a:t>applicable across </a:t>
            </a:r>
            <a:r>
              <a:rPr lang="en-US" dirty="0"/>
              <a:t>the entire software process. A generic process framework for software </a:t>
            </a:r>
            <a:r>
              <a:rPr lang="en-US" dirty="0" smtClean="0"/>
              <a:t>engineering encompasses </a:t>
            </a:r>
            <a:r>
              <a:rPr lang="en-US" dirty="0"/>
              <a:t>five activities:</a:t>
            </a:r>
          </a:p>
        </p:txBody>
      </p:sp>
    </p:spTree>
    <p:extLst>
      <p:ext uri="{BB962C8B-B14F-4D97-AF65-F5344CB8AC3E}">
        <p14:creationId xmlns:p14="http://schemas.microsoft.com/office/powerpoint/2010/main" val="3550408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Communication</a:t>
            </a:r>
            <a:endParaRPr lang="en-US" dirty="0"/>
          </a:p>
        </p:txBody>
      </p:sp>
      <p:sp>
        <p:nvSpPr>
          <p:cNvPr id="3" name="Content Placeholder 2"/>
          <p:cNvSpPr>
            <a:spLocks noGrp="1"/>
          </p:cNvSpPr>
          <p:nvPr>
            <p:ph idx="1"/>
          </p:nvPr>
        </p:nvSpPr>
        <p:spPr/>
        <p:txBody>
          <a:bodyPr>
            <a:normAutofit/>
          </a:bodyPr>
          <a:lstStyle/>
          <a:p>
            <a:r>
              <a:rPr lang="en-US" b="1" dirty="0"/>
              <a:t>Communication. </a:t>
            </a:r>
            <a:r>
              <a:rPr lang="en-US" dirty="0"/>
              <a:t>Before any technical work can commence, it is </a:t>
            </a:r>
            <a:r>
              <a:rPr lang="en-US" dirty="0" smtClean="0"/>
              <a:t>critically important </a:t>
            </a:r>
            <a:r>
              <a:rPr lang="en-US" dirty="0"/>
              <a:t>to communicate and collaborate with the customer (and </a:t>
            </a:r>
            <a:r>
              <a:rPr lang="en-US" dirty="0" smtClean="0"/>
              <a:t>other stakeholders11 </a:t>
            </a:r>
            <a:r>
              <a:rPr lang="en-US" dirty="0"/>
              <a:t>The intent is to understand stakeholders’ objectives for </a:t>
            </a:r>
            <a:r>
              <a:rPr lang="en-US" dirty="0" smtClean="0"/>
              <a:t>the project </a:t>
            </a:r>
            <a:r>
              <a:rPr lang="en-US" dirty="0"/>
              <a:t>and to gather requirements that help define software features </a:t>
            </a:r>
            <a:r>
              <a:rPr lang="en-US" dirty="0" smtClean="0"/>
              <a:t>and functions</a:t>
            </a:r>
            <a:r>
              <a:rPr lang="en-US" dirty="0"/>
              <a:t>.</a:t>
            </a:r>
          </a:p>
        </p:txBody>
      </p:sp>
    </p:spTree>
    <p:extLst>
      <p:ext uri="{BB962C8B-B14F-4D97-AF65-F5344CB8AC3E}">
        <p14:creationId xmlns:p14="http://schemas.microsoft.com/office/powerpoint/2010/main" val="970471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Planning</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dirty="0"/>
              <a:t>Planning. </a:t>
            </a:r>
            <a:r>
              <a:rPr lang="en-US" dirty="0"/>
              <a:t>Any complicated journey can be simplified if a map exists. </a:t>
            </a:r>
            <a:r>
              <a:rPr lang="en-US" dirty="0" smtClean="0"/>
              <a:t>A software </a:t>
            </a:r>
            <a:r>
              <a:rPr lang="en-US" dirty="0"/>
              <a:t>project is a complicated journey, and the planning activity creates </a:t>
            </a:r>
            <a:r>
              <a:rPr lang="en-US" dirty="0" smtClean="0"/>
              <a:t>a “map</a:t>
            </a:r>
            <a:r>
              <a:rPr lang="en-US" dirty="0"/>
              <a:t>” that helps guide the team as it makes the journey. The map—called </a:t>
            </a:r>
            <a:r>
              <a:rPr lang="en-US" dirty="0" smtClean="0"/>
              <a:t>a </a:t>
            </a:r>
            <a:r>
              <a:rPr lang="en-US" i="1" dirty="0" smtClean="0"/>
              <a:t>software </a:t>
            </a:r>
            <a:r>
              <a:rPr lang="en-US" i="1" dirty="0"/>
              <a:t>project plan</a:t>
            </a:r>
            <a:r>
              <a:rPr lang="en-US" dirty="0"/>
              <a:t>—defines the software engineering work by </a:t>
            </a:r>
            <a:r>
              <a:rPr lang="en-US" dirty="0" smtClean="0"/>
              <a:t>describing the </a:t>
            </a:r>
            <a:r>
              <a:rPr lang="en-US" dirty="0"/>
              <a:t>technical tasks to be conducted, the risks that are likely, the </a:t>
            </a:r>
            <a:r>
              <a:rPr lang="en-US" dirty="0" smtClean="0"/>
              <a:t>resources that </a:t>
            </a:r>
            <a:r>
              <a:rPr lang="en-US" dirty="0"/>
              <a:t>will be required, the work products to be produced, and a </a:t>
            </a:r>
            <a:r>
              <a:rPr lang="en-US" dirty="0" smtClean="0"/>
              <a:t>work schedule</a:t>
            </a:r>
            <a:r>
              <a:rPr lang="en-US" dirty="0"/>
              <a:t>.</a:t>
            </a:r>
          </a:p>
        </p:txBody>
      </p:sp>
    </p:spTree>
    <p:extLst>
      <p:ext uri="{BB962C8B-B14F-4D97-AF65-F5344CB8AC3E}">
        <p14:creationId xmlns:p14="http://schemas.microsoft.com/office/powerpoint/2010/main" val="1257250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0069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Modeling</a:t>
            </a:r>
            <a:endParaRPr lang="en-US" b="1" dirty="0"/>
          </a:p>
        </p:txBody>
      </p:sp>
      <p:sp>
        <p:nvSpPr>
          <p:cNvPr id="3" name="Content Placeholder 2"/>
          <p:cNvSpPr>
            <a:spLocks noGrp="1"/>
          </p:cNvSpPr>
          <p:nvPr>
            <p:ph idx="1"/>
          </p:nvPr>
        </p:nvSpPr>
        <p:spPr/>
        <p:txBody>
          <a:bodyPr>
            <a:normAutofit fontScale="85000" lnSpcReduction="20000"/>
          </a:bodyPr>
          <a:lstStyle/>
          <a:p>
            <a:pPr algn="just"/>
            <a:r>
              <a:rPr lang="en-US" b="1" dirty="0"/>
              <a:t>Modeling. </a:t>
            </a:r>
            <a:r>
              <a:rPr lang="en-US" dirty="0"/>
              <a:t>Whether you’re a landscaper, a bridge builder, an </a:t>
            </a:r>
            <a:r>
              <a:rPr lang="en-US" dirty="0" smtClean="0"/>
              <a:t>aeronautical engineer</a:t>
            </a:r>
            <a:r>
              <a:rPr lang="en-US" dirty="0"/>
              <a:t>, a carpenter, or an architect, you work with models every day. </a:t>
            </a:r>
            <a:r>
              <a:rPr lang="en-US" dirty="0" smtClean="0"/>
              <a:t>You create </a:t>
            </a:r>
            <a:r>
              <a:rPr lang="en-US" dirty="0"/>
              <a:t>a “sketch” of the thing so that you’ll understand the big </a:t>
            </a:r>
            <a:r>
              <a:rPr lang="en-US" dirty="0" smtClean="0"/>
              <a:t>picture—what it </a:t>
            </a:r>
            <a:r>
              <a:rPr lang="en-US" dirty="0"/>
              <a:t>will look like architecturally, how the constituent parts fit together, </a:t>
            </a:r>
            <a:r>
              <a:rPr lang="en-US" dirty="0" smtClean="0"/>
              <a:t>and many </a:t>
            </a:r>
            <a:r>
              <a:rPr lang="en-US" dirty="0"/>
              <a:t>other characteristics. If required, you refine the sketch into greater </a:t>
            </a:r>
            <a:r>
              <a:rPr lang="en-US" dirty="0" smtClean="0"/>
              <a:t>and greater </a:t>
            </a:r>
            <a:r>
              <a:rPr lang="en-US" dirty="0"/>
              <a:t>detail in an effort to better understand the problem and how </a:t>
            </a:r>
            <a:r>
              <a:rPr lang="en-US" dirty="0" smtClean="0"/>
              <a:t>you’re going </a:t>
            </a:r>
            <a:r>
              <a:rPr lang="en-US" dirty="0"/>
              <a:t>to solve it. A software engineer does the same thing by creating </a:t>
            </a:r>
            <a:r>
              <a:rPr lang="en-US" dirty="0" smtClean="0"/>
              <a:t>models to </a:t>
            </a:r>
            <a:r>
              <a:rPr lang="en-US" dirty="0"/>
              <a:t>better understand software requirements and the design that </a:t>
            </a:r>
            <a:r>
              <a:rPr lang="en-US" dirty="0" smtClean="0"/>
              <a:t>will achieve </a:t>
            </a:r>
            <a:r>
              <a:rPr lang="en-US" dirty="0"/>
              <a:t>those requirements.</a:t>
            </a:r>
          </a:p>
        </p:txBody>
      </p:sp>
    </p:spTree>
    <p:extLst>
      <p:ext uri="{BB962C8B-B14F-4D97-AF65-F5344CB8AC3E}">
        <p14:creationId xmlns:p14="http://schemas.microsoft.com/office/powerpoint/2010/main" val="3487432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Construction and Deployment</a:t>
            </a:r>
            <a:endParaRPr lang="en-US" b="1" dirty="0"/>
          </a:p>
        </p:txBody>
      </p:sp>
      <p:sp>
        <p:nvSpPr>
          <p:cNvPr id="3" name="Content Placeholder 2"/>
          <p:cNvSpPr>
            <a:spLocks noGrp="1"/>
          </p:cNvSpPr>
          <p:nvPr>
            <p:ph idx="1"/>
          </p:nvPr>
        </p:nvSpPr>
        <p:spPr/>
        <p:txBody>
          <a:bodyPr>
            <a:normAutofit lnSpcReduction="10000"/>
          </a:bodyPr>
          <a:lstStyle/>
          <a:p>
            <a:pPr algn="just"/>
            <a:r>
              <a:rPr lang="en-US" b="1" dirty="0"/>
              <a:t>Construction. </a:t>
            </a:r>
            <a:r>
              <a:rPr lang="en-US" dirty="0"/>
              <a:t>This activity combines code generation (either manual </a:t>
            </a:r>
            <a:r>
              <a:rPr lang="en-US" dirty="0" smtClean="0"/>
              <a:t>or automated</a:t>
            </a:r>
            <a:r>
              <a:rPr lang="en-US" dirty="0"/>
              <a:t>) and the testing that is required to uncover errors in the code.</a:t>
            </a:r>
          </a:p>
          <a:p>
            <a:pPr algn="just"/>
            <a:r>
              <a:rPr lang="en-US" b="1" dirty="0"/>
              <a:t>Deployment. </a:t>
            </a:r>
            <a:r>
              <a:rPr lang="en-US" dirty="0"/>
              <a:t>The software (as a complete entity or as a partially </a:t>
            </a:r>
            <a:r>
              <a:rPr lang="en-US" dirty="0" smtClean="0"/>
              <a:t>completed increment</a:t>
            </a:r>
            <a:r>
              <a:rPr lang="en-US" dirty="0"/>
              <a:t>) is delivered to the customer who evaluates the </a:t>
            </a:r>
            <a:r>
              <a:rPr lang="en-US" dirty="0" smtClean="0"/>
              <a:t>delivered product </a:t>
            </a:r>
            <a:r>
              <a:rPr lang="en-US" dirty="0"/>
              <a:t>and provides feedback based on the evaluation.</a:t>
            </a:r>
          </a:p>
        </p:txBody>
      </p:sp>
    </p:spTree>
    <p:extLst>
      <p:ext uri="{BB962C8B-B14F-4D97-AF65-F5344CB8AC3E}">
        <p14:creationId xmlns:p14="http://schemas.microsoft.com/office/powerpoint/2010/main" val="2146298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8" y="2348880"/>
            <a:ext cx="7896225"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7113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Characteristics</a:t>
            </a:r>
            <a:endParaRPr lang="en-US" dirty="0"/>
          </a:p>
        </p:txBody>
      </p:sp>
    </p:spTree>
    <p:extLst>
      <p:ext uri="{BB962C8B-B14F-4D97-AF65-F5344CB8AC3E}">
        <p14:creationId xmlns:p14="http://schemas.microsoft.com/office/powerpoint/2010/main" val="304109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574032"/>
            <a:ext cx="8229600" cy="1143000"/>
          </a:xfrm>
        </p:spPr>
        <p:txBody>
          <a:bodyPr>
            <a:normAutofit fontScale="90000"/>
          </a:bodyPr>
          <a:lstStyle/>
          <a:p>
            <a:r>
              <a:rPr lang="en-US" dirty="0" smtClean="0"/>
              <a:t>1. Software </a:t>
            </a:r>
            <a:r>
              <a:rPr lang="en-US" dirty="0"/>
              <a:t>is developed </a:t>
            </a:r>
            <a:r>
              <a:rPr lang="en-US" dirty="0" smtClean="0"/>
              <a:t>or engineered</a:t>
            </a:r>
            <a:r>
              <a:rPr lang="en-US" dirty="0"/>
              <a:t>, it is not manufactured in the </a:t>
            </a:r>
            <a:r>
              <a:rPr lang="en-US" dirty="0" smtClean="0"/>
              <a:t>classical sense</a:t>
            </a:r>
            <a:r>
              <a:rPr lang="en-US" dirty="0"/>
              <a:t>.</a:t>
            </a:r>
          </a:p>
        </p:txBody>
      </p:sp>
    </p:spTree>
    <p:extLst>
      <p:ext uri="{BB962C8B-B14F-4D97-AF65-F5344CB8AC3E}">
        <p14:creationId xmlns:p14="http://schemas.microsoft.com/office/powerpoint/2010/main" val="3269281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a:t>
            </a:r>
            <a:endParaRPr lang="en-US" dirty="0"/>
          </a:p>
        </p:txBody>
      </p:sp>
      <p:sp>
        <p:nvSpPr>
          <p:cNvPr id="4" name="Content Placeholder 3"/>
          <p:cNvSpPr>
            <a:spLocks noGrp="1"/>
          </p:cNvSpPr>
          <p:nvPr>
            <p:ph idx="1"/>
          </p:nvPr>
        </p:nvSpPr>
        <p:spPr/>
        <p:txBody>
          <a:bodyPr>
            <a:normAutofit fontScale="92500" lnSpcReduction="20000"/>
          </a:bodyPr>
          <a:lstStyle/>
          <a:p>
            <a:pPr algn="just"/>
            <a:r>
              <a:rPr lang="en-US" dirty="0"/>
              <a:t>The phrase emphasizes that software development is distinct from traditional manufacturing. While manufacturing involves creating physical products through standardized processes and raw materials, software development is intangible, creative, and involves writing code and algorithms to create functional computer programs. Software development is iterative, flexible, and easily distributable digitally, making it fundamentally different from classical manufacturing processes.</a:t>
            </a:r>
          </a:p>
        </p:txBody>
      </p:sp>
    </p:spTree>
    <p:extLst>
      <p:ext uri="{BB962C8B-B14F-4D97-AF65-F5344CB8AC3E}">
        <p14:creationId xmlns:p14="http://schemas.microsoft.com/office/powerpoint/2010/main" val="3133982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a:t>
            </a:r>
            <a:r>
              <a:rPr lang="en-US" dirty="0"/>
              <a:t>Software doesn't "wear out."</a:t>
            </a:r>
          </a:p>
        </p:txBody>
      </p:sp>
      <p:sp>
        <p:nvSpPr>
          <p:cNvPr id="3" name="Content Placeholder 2"/>
          <p:cNvSpPr>
            <a:spLocks noGrp="1"/>
          </p:cNvSpPr>
          <p:nvPr>
            <p:ph idx="1"/>
          </p:nvPr>
        </p:nvSpPr>
        <p:spPr/>
        <p:txBody>
          <a:bodyPr>
            <a:normAutofit fontScale="70000" lnSpcReduction="20000"/>
          </a:bodyPr>
          <a:lstStyle/>
          <a:p>
            <a:pPr algn="just"/>
            <a:r>
              <a:rPr lang="en-US" dirty="0"/>
              <a:t>The </a:t>
            </a:r>
            <a:r>
              <a:rPr lang="en-US" dirty="0" smtClean="0"/>
              <a:t>"</a:t>
            </a:r>
            <a:r>
              <a:rPr lang="en-US" dirty="0"/>
              <a:t>bathtub curve" for hardware failure rates, </a:t>
            </a:r>
            <a:r>
              <a:rPr lang="en-US" dirty="0" smtClean="0"/>
              <a:t>shows </a:t>
            </a:r>
            <a:r>
              <a:rPr lang="en-US" dirty="0"/>
              <a:t>that hardware experiences high failure rates early due to design or manufacturing defects, followed by a steady-state period of low failure rates. However, over time, hardware can wear out and experience rising failure rates again due to environmental factors.</a:t>
            </a:r>
          </a:p>
          <a:p>
            <a:pPr algn="just"/>
            <a:r>
              <a:rPr lang="en-US" dirty="0"/>
              <a:t>In contrast, software is not susceptible to the same environmental factors and is expected to follow an "idealized curve," initially experiencing high failure rates due to undiscovered defects, which then decrease as the defects are corrected. However, as software undergoes changes and maintenance, new defects can be introduced, causing spikes in the failure rate curve. Over time, the minimum failure rate rises, showing that software deteriorates due to change. The "actual curve" for software reflects this deterioration as changes are made and new defects emerge, causing the failure rate to increase gradually.</a:t>
            </a:r>
          </a:p>
          <a:p>
            <a:pPr algn="just"/>
            <a:endParaRPr lang="en-US" dirty="0"/>
          </a:p>
        </p:txBody>
      </p:sp>
    </p:spTree>
    <p:extLst>
      <p:ext uri="{BB962C8B-B14F-4D97-AF65-F5344CB8AC3E}">
        <p14:creationId xmlns:p14="http://schemas.microsoft.com/office/powerpoint/2010/main" val="2798957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Bath Tub Curve for hardware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277" y="1916832"/>
            <a:ext cx="7172325"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9579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Idealized and Actual Curve for Software</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84784"/>
            <a:ext cx="8280920"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426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943</Words>
  <Application>Microsoft Office PowerPoint</Application>
  <PresentationFormat>On-screen Show (4:3)</PresentationFormat>
  <Paragraphs>33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Introduction to Computer Software</vt:lpstr>
      <vt:lpstr>PowerPoint Presentation</vt:lpstr>
      <vt:lpstr>PowerPoint Presentation</vt:lpstr>
      <vt:lpstr>Software Characteristics</vt:lpstr>
      <vt:lpstr>1. Software is developed or engineered, it is not manufactured in the classical sense.</vt:lpstr>
      <vt:lpstr>Cont..</vt:lpstr>
      <vt:lpstr>2. Software doesn't "wear out."</vt:lpstr>
      <vt:lpstr>Bath Tub Curve for hardware</vt:lpstr>
      <vt:lpstr>Idealized and Actual Curve for Software</vt:lpstr>
      <vt:lpstr>3. Although the industry is moving toward component-based assembly, most software continues to be custom built.</vt:lpstr>
      <vt:lpstr>Cont..</vt:lpstr>
      <vt:lpstr>Cont..</vt:lpstr>
      <vt:lpstr>Introduction to Process and Software Process</vt:lpstr>
      <vt:lpstr>PowerPoint Presentation</vt:lpstr>
      <vt:lpstr>SOFTWARE ENGINEERING: A LAYERED TECHNOLOGY</vt:lpstr>
      <vt:lpstr>Process, Methods, and Tools</vt:lpstr>
      <vt:lpstr>Five generic process framework activities?</vt:lpstr>
      <vt:lpstr>Communication</vt:lpstr>
      <vt:lpstr>Planning</vt:lpstr>
      <vt:lpstr>Modeling</vt:lpstr>
      <vt:lpstr>Construction and Deployment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Software</dc:title>
  <dc:creator>Ahsan Ashfaq</dc:creator>
  <cp:lastModifiedBy>Ahsan Ashfaq</cp:lastModifiedBy>
  <cp:revision>5</cp:revision>
  <dcterms:created xsi:type="dcterms:W3CDTF">2023-07-25T09:17:19Z</dcterms:created>
  <dcterms:modified xsi:type="dcterms:W3CDTF">2023-07-25T10:12:23Z</dcterms:modified>
</cp:coreProperties>
</file>