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7" r:id="rId4"/>
    <p:sldId id="259" r:id="rId5"/>
    <p:sldId id="260" r:id="rId6"/>
    <p:sldId id="261" r:id="rId7"/>
    <p:sldId id="262" r:id="rId8"/>
    <p:sldId id="263" r:id="rId9"/>
    <p:sldId id="264" r:id="rId10"/>
    <p:sldId id="265" r:id="rId11"/>
    <p:sldId id="272" r:id="rId12"/>
    <p:sldId id="266" r:id="rId13"/>
    <p:sldId id="267" r:id="rId14"/>
    <p:sldId id="275" r:id="rId15"/>
    <p:sldId id="268" r:id="rId16"/>
    <p:sldId id="273" r:id="rId17"/>
    <p:sldId id="274" r:id="rId18"/>
    <p:sldId id="277"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82" y="-62"/>
      </p:cViewPr>
      <p:guideLst>
        <p:guide orient="horz" pos="2160"/>
        <p:guide pos="2880"/>
      </p:guideLst>
    </p:cSldViewPr>
  </p:slideViewPr>
  <p:notesTextViewPr>
    <p:cViewPr>
      <p:scale>
        <a:sx n="1" d="1"/>
        <a:sy n="1" d="1"/>
      </p:scale>
      <p:origin x="0" y="5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9D2C53-592E-4F14-A403-4794BAEA78B7}" type="datetimeFigureOut">
              <a:rPr lang="en-US" smtClean="0"/>
              <a:t>8/22/2023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720EE-8024-4F5A-AB4F-69F3244FE1FC}" type="slidenum">
              <a:rPr lang="en-US" smtClean="0"/>
              <a:t>‹#›</a:t>
            </a:fld>
            <a:endParaRPr lang="en-US"/>
          </a:p>
        </p:txBody>
      </p:sp>
    </p:spTree>
    <p:extLst>
      <p:ext uri="{BB962C8B-B14F-4D97-AF65-F5344CB8AC3E}">
        <p14:creationId xmlns:p14="http://schemas.microsoft.com/office/powerpoint/2010/main" val="72820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product backlog is a prioritized list of work for the development team that is derived from the roadmap and its requirements. </a:t>
            </a:r>
          </a:p>
          <a:p>
            <a:r>
              <a:rPr lang="en-US" sz="1200" b="0" i="0" kern="1200" dirty="0" smtClean="0">
                <a:solidFill>
                  <a:schemeClr val="tx1"/>
                </a:solidFill>
                <a:effectLst/>
                <a:latin typeface="+mn-lt"/>
                <a:ea typeface="+mn-ea"/>
                <a:cs typeface="+mn-cs"/>
              </a:rPr>
              <a:t>A sprint backlog is a list of work items your team plans to complete during a project sprint.</a:t>
            </a:r>
          </a:p>
          <a:p>
            <a:r>
              <a:rPr lang="en-US" sz="1200" b="0" i="0" kern="1200" dirty="0" smtClean="0">
                <a:solidFill>
                  <a:schemeClr val="tx1"/>
                </a:solidFill>
                <a:effectLst/>
                <a:latin typeface="+mn-lt"/>
                <a:ea typeface="+mn-ea"/>
                <a:cs typeface="+mn-cs"/>
              </a:rPr>
              <a:t>Sprint Retrospective is to plan ways to increase quality and effectiveness.</a:t>
            </a:r>
            <a:endParaRPr lang="en-US" dirty="0"/>
          </a:p>
        </p:txBody>
      </p:sp>
      <p:sp>
        <p:nvSpPr>
          <p:cNvPr id="4" name="Slide Number Placeholder 3"/>
          <p:cNvSpPr>
            <a:spLocks noGrp="1"/>
          </p:cNvSpPr>
          <p:nvPr>
            <p:ph type="sldNum" sz="quarter" idx="10"/>
          </p:nvPr>
        </p:nvSpPr>
        <p:spPr/>
        <p:txBody>
          <a:bodyPr/>
          <a:lstStyle/>
          <a:p>
            <a:fld id="{AFB720EE-8024-4F5A-AB4F-69F3244FE1FC}" type="slidenum">
              <a:rPr lang="en-US" smtClean="0"/>
              <a:t>14</a:t>
            </a:fld>
            <a:endParaRPr lang="en-US"/>
          </a:p>
        </p:txBody>
      </p:sp>
    </p:spTree>
    <p:extLst>
      <p:ext uri="{BB962C8B-B14F-4D97-AF65-F5344CB8AC3E}">
        <p14:creationId xmlns:p14="http://schemas.microsoft.com/office/powerpoint/2010/main" val="254716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spike is a type of work (a small story) done by a team to gather information and determine what is required for reducing the risks and resolving particular software issues. The term “spike” relates to </a:t>
            </a:r>
            <a:r>
              <a:rPr lang="en-US" sz="1200" b="0" i="0" kern="1200" dirty="0" err="1" smtClean="0">
                <a:solidFill>
                  <a:schemeClr val="tx1"/>
                </a:solidFill>
                <a:effectLst/>
                <a:latin typeface="+mn-lt"/>
                <a:ea typeface="+mn-ea"/>
                <a:cs typeface="+mn-cs"/>
              </a:rPr>
              <a:t>eXtreme</a:t>
            </a:r>
            <a:r>
              <a:rPr lang="en-US" sz="1200" b="0" i="0" kern="1200" dirty="0" smtClean="0">
                <a:solidFill>
                  <a:schemeClr val="tx1"/>
                </a:solidFill>
                <a:effectLst/>
                <a:latin typeface="+mn-lt"/>
                <a:ea typeface="+mn-ea"/>
                <a:cs typeface="+mn-cs"/>
              </a:rPr>
              <a:t> Programming (XP) and means a task to research a question and resolve problems.</a:t>
            </a:r>
          </a:p>
          <a:p>
            <a:r>
              <a:rPr lang="en-US" sz="1200" b="0" i="0" kern="1200" dirty="0" smtClean="0">
                <a:solidFill>
                  <a:schemeClr val="tx1"/>
                </a:solidFill>
                <a:effectLst/>
                <a:latin typeface="+mn-lt"/>
                <a:ea typeface="+mn-ea"/>
                <a:cs typeface="+mn-cs"/>
              </a:rPr>
              <a:t>System metaphor stands for a simple design that has a set of certain qualities. First, a design and its structure must be understandable to new people. </a:t>
            </a:r>
            <a:r>
              <a:rPr lang="en-US" sz="1200" b="0" i="0" kern="1200" smtClean="0">
                <a:solidFill>
                  <a:schemeClr val="tx1"/>
                </a:solidFill>
                <a:effectLst/>
                <a:latin typeface="+mn-lt"/>
                <a:ea typeface="+mn-ea"/>
                <a:cs typeface="+mn-cs"/>
              </a:rPr>
              <a:t>They should be able to start working on it without spending too much time examining specifications.</a:t>
            </a:r>
            <a:endParaRPr lang="en-US"/>
          </a:p>
        </p:txBody>
      </p:sp>
      <p:sp>
        <p:nvSpPr>
          <p:cNvPr id="4" name="Slide Number Placeholder 3"/>
          <p:cNvSpPr>
            <a:spLocks noGrp="1"/>
          </p:cNvSpPr>
          <p:nvPr>
            <p:ph type="sldNum" sz="quarter" idx="10"/>
          </p:nvPr>
        </p:nvSpPr>
        <p:spPr/>
        <p:txBody>
          <a:bodyPr/>
          <a:lstStyle/>
          <a:p>
            <a:fld id="{AFB720EE-8024-4F5A-AB4F-69F3244FE1FC}" type="slidenum">
              <a:rPr lang="en-US" smtClean="0"/>
              <a:t>18</a:t>
            </a:fld>
            <a:endParaRPr lang="en-US"/>
          </a:p>
        </p:txBody>
      </p:sp>
    </p:spTree>
    <p:extLst>
      <p:ext uri="{BB962C8B-B14F-4D97-AF65-F5344CB8AC3E}">
        <p14:creationId xmlns:p14="http://schemas.microsoft.com/office/powerpoint/2010/main" val="50370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9FA9E2-A6A7-4A6D-91C3-B3F272BB414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228171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FA9E2-A6A7-4A6D-91C3-B3F272BB414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374755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FA9E2-A6A7-4A6D-91C3-B3F272BB414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342698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FA9E2-A6A7-4A6D-91C3-B3F272BB414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133678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FA9E2-A6A7-4A6D-91C3-B3F272BB414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186170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9FA9E2-A6A7-4A6D-91C3-B3F272BB414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270227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9FA9E2-A6A7-4A6D-91C3-B3F272BB4141}"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202608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9FA9E2-A6A7-4A6D-91C3-B3F272BB4141}"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65736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FA9E2-A6A7-4A6D-91C3-B3F272BB4141}"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115763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FA9E2-A6A7-4A6D-91C3-B3F272BB414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45926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FA9E2-A6A7-4A6D-91C3-B3F272BB414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44720-37AF-4627-A37E-3CF62BF8A72E}" type="slidenum">
              <a:rPr lang="en-US" smtClean="0"/>
              <a:t>‹#›</a:t>
            </a:fld>
            <a:endParaRPr lang="en-US"/>
          </a:p>
        </p:txBody>
      </p:sp>
    </p:spTree>
    <p:extLst>
      <p:ext uri="{BB962C8B-B14F-4D97-AF65-F5344CB8AC3E}">
        <p14:creationId xmlns:p14="http://schemas.microsoft.com/office/powerpoint/2010/main" val="33900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FA9E2-A6A7-4A6D-91C3-B3F272BB4141}" type="datetimeFigureOut">
              <a:rPr lang="en-US" smtClean="0"/>
              <a:t>8/22/2023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44720-37AF-4627-A37E-3CF62BF8A72E}" type="slidenum">
              <a:rPr lang="en-US" smtClean="0"/>
              <a:t>‹#›</a:t>
            </a:fld>
            <a:endParaRPr lang="en-US"/>
          </a:p>
        </p:txBody>
      </p:sp>
    </p:spTree>
    <p:extLst>
      <p:ext uri="{BB962C8B-B14F-4D97-AF65-F5344CB8AC3E}">
        <p14:creationId xmlns:p14="http://schemas.microsoft.com/office/powerpoint/2010/main" val="2536121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crumalliance.org/community/articles/2014/june/lean-agile-process" TargetMode="External"/><Relationship Id="rId3" Type="http://schemas.openxmlformats.org/officeDocument/2006/relationships/hyperlink" Target="https://en.wikipedia.org/wiki/Crystal_Clear_(software_development)" TargetMode="External"/><Relationship Id="rId7" Type="http://schemas.openxmlformats.org/officeDocument/2006/relationships/hyperlink" Target="https://www.atlassian.com/agile/kanban/" TargetMode="External"/><Relationship Id="rId2" Type="http://schemas.openxmlformats.org/officeDocument/2006/relationships/hyperlink" Target="https://en.wikipedia.org/wiki/Adaptive_software_development" TargetMode="External"/><Relationship Id="rId1" Type="http://schemas.openxmlformats.org/officeDocument/2006/relationships/slideLayout" Target="../slideLayouts/slideLayout2.xml"/><Relationship Id="rId6" Type="http://schemas.openxmlformats.org/officeDocument/2006/relationships/hyperlink" Target="https://dzone.com/articles/introduction-feature-driven" TargetMode="External"/><Relationship Id="rId5" Type="http://schemas.openxmlformats.org/officeDocument/2006/relationships/hyperlink" Target="http://www.extremeprogramming.org/" TargetMode="External"/><Relationship Id="rId4" Type="http://schemas.openxmlformats.org/officeDocument/2006/relationships/hyperlink" Target="http://www.dsdm.org/content/what-dsdm" TargetMode="External"/><Relationship Id="rId9" Type="http://schemas.openxmlformats.org/officeDocument/2006/relationships/hyperlink" Target="https://www.scrum.org/Resources/What-is-Scru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xtremeprogramming.org/rules.html" TargetMode="External"/><Relationship Id="rId2" Type="http://schemas.openxmlformats.org/officeDocument/2006/relationships/hyperlink" Target="https://www.scrum.org/learning-series/what-is-scrum" TargetMode="External"/><Relationship Id="rId1" Type="http://schemas.openxmlformats.org/officeDocument/2006/relationships/slideLayout" Target="../slideLayouts/slideLayout2.xml"/><Relationship Id="rId5" Type="http://schemas.openxmlformats.org/officeDocument/2006/relationships/hyperlink" Target="https://www.capterra.com/resources/the-ultimate-guide-to-agile-software-development/" TargetMode="External"/><Relationship Id="rId4" Type="http://schemas.openxmlformats.org/officeDocument/2006/relationships/hyperlink" Target="https://www.vates.com/what-is-agile-software-development-a-comprehensiv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Agile Software </a:t>
            </a:r>
            <a:r>
              <a:rPr lang="en-US" b="1" dirty="0" smtClean="0"/>
              <a:t>Development</a:t>
            </a:r>
            <a:endParaRPr lang="en-US" dirty="0"/>
          </a:p>
        </p:txBody>
      </p:sp>
    </p:spTree>
    <p:extLst>
      <p:ext uri="{BB962C8B-B14F-4D97-AF65-F5344CB8AC3E}">
        <p14:creationId xmlns:p14="http://schemas.microsoft.com/office/powerpoint/2010/main" val="84208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Agile Software Development Cycle-II</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7"/>
            </a:pPr>
            <a:r>
              <a:rPr lang="en-US" dirty="0"/>
              <a:t>If the test succeeds, move on to the next function and repeat steps 4-6.</a:t>
            </a:r>
          </a:p>
          <a:p>
            <a:pPr marL="514350" indent="-514350">
              <a:buFont typeface="+mj-lt"/>
              <a:buAutoNum type="arabicPeriod" startAt="7"/>
            </a:pPr>
            <a:r>
              <a:rPr lang="en-US" dirty="0"/>
              <a:t>If the test does not succeed, record what went wrong and implement changes until the function works.</a:t>
            </a:r>
          </a:p>
          <a:p>
            <a:pPr marL="514350" indent="-514350">
              <a:buFont typeface="+mj-lt"/>
              <a:buAutoNum type="arabicPeriod" startAt="7"/>
            </a:pPr>
            <a:r>
              <a:rPr lang="en-US" dirty="0"/>
              <a:t>Reflect and reprioritize based on client feedback and new challenges.</a:t>
            </a:r>
          </a:p>
          <a:p>
            <a:pPr marL="514350" indent="-514350">
              <a:buFont typeface="+mj-lt"/>
              <a:buAutoNum type="arabicPeriod" startAt="7"/>
            </a:pPr>
            <a:r>
              <a:rPr lang="en-US" dirty="0"/>
              <a:t>Once tested and integrated, release the function to the market.</a:t>
            </a:r>
          </a:p>
          <a:p>
            <a:pPr marL="514350" indent="-514350">
              <a:buFont typeface="+mj-lt"/>
              <a:buAutoNum type="arabicPeriod" startAt="7"/>
            </a:pPr>
            <a:r>
              <a:rPr lang="en-US" dirty="0"/>
              <a:t>Move on to the next function development and repeat steps 4-10 until the project is done.</a:t>
            </a:r>
          </a:p>
          <a:p>
            <a:endParaRPr lang="en-US" dirty="0"/>
          </a:p>
        </p:txBody>
      </p:sp>
    </p:spTree>
    <p:extLst>
      <p:ext uri="{BB962C8B-B14F-4D97-AF65-F5344CB8AC3E}">
        <p14:creationId xmlns:p14="http://schemas.microsoft.com/office/powerpoint/2010/main" val="375103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Agile Methodologies</a:t>
            </a:r>
            <a:endParaRPr lang="en-US" dirty="0"/>
          </a:p>
        </p:txBody>
      </p:sp>
      <p:sp>
        <p:nvSpPr>
          <p:cNvPr id="3" name="Content Placeholder 2"/>
          <p:cNvSpPr>
            <a:spLocks noGrp="1"/>
          </p:cNvSpPr>
          <p:nvPr>
            <p:ph idx="1"/>
          </p:nvPr>
        </p:nvSpPr>
        <p:spPr/>
        <p:txBody>
          <a:bodyPr>
            <a:normAutofit fontScale="92500"/>
          </a:bodyPr>
          <a:lstStyle/>
          <a:p>
            <a:r>
              <a:rPr lang="en-US" b="1" dirty="0">
                <a:hlinkClick r:id="rId2"/>
              </a:rPr>
              <a:t>Adaptive Software Development (ASD)</a:t>
            </a:r>
            <a:endParaRPr lang="en-US" dirty="0"/>
          </a:p>
          <a:p>
            <a:r>
              <a:rPr lang="en-US" b="1" dirty="0">
                <a:hlinkClick r:id="rId3"/>
              </a:rPr>
              <a:t>Crystal</a:t>
            </a:r>
            <a:endParaRPr lang="en-US" dirty="0"/>
          </a:p>
          <a:p>
            <a:r>
              <a:rPr lang="en-US" b="1" dirty="0">
                <a:hlinkClick r:id="rId4"/>
              </a:rPr>
              <a:t>Dynamic Systems Development Method (DSDM)</a:t>
            </a:r>
            <a:endParaRPr lang="en-US" dirty="0"/>
          </a:p>
          <a:p>
            <a:r>
              <a:rPr lang="en-US" b="1" dirty="0">
                <a:hlinkClick r:id="rId5"/>
              </a:rPr>
              <a:t>Extreme Programming (XP)</a:t>
            </a:r>
            <a:endParaRPr lang="en-US" dirty="0"/>
          </a:p>
          <a:p>
            <a:r>
              <a:rPr lang="en-US" b="1" dirty="0">
                <a:hlinkClick r:id="rId6"/>
              </a:rPr>
              <a:t>Feature-Driven Development (FDD)</a:t>
            </a:r>
            <a:endParaRPr lang="en-US" dirty="0"/>
          </a:p>
          <a:p>
            <a:r>
              <a:rPr lang="en-US" b="1" dirty="0" err="1">
                <a:hlinkClick r:id="rId7"/>
              </a:rPr>
              <a:t>Kanban</a:t>
            </a:r>
            <a:r>
              <a:rPr lang="en-US" b="1" dirty="0">
                <a:hlinkClick r:id="rId7"/>
              </a:rPr>
              <a:t> (depending on how you use it)</a:t>
            </a:r>
            <a:endParaRPr lang="en-US" dirty="0"/>
          </a:p>
          <a:p>
            <a:r>
              <a:rPr lang="en-US" b="1" dirty="0">
                <a:hlinkClick r:id="rId8"/>
              </a:rPr>
              <a:t>Lean</a:t>
            </a:r>
            <a:endParaRPr lang="en-US" dirty="0"/>
          </a:p>
          <a:p>
            <a:r>
              <a:rPr lang="en-US" b="1" dirty="0">
                <a:hlinkClick r:id="rId9"/>
              </a:rPr>
              <a:t>Scrum</a:t>
            </a:r>
            <a:endParaRPr lang="en-US" dirty="0"/>
          </a:p>
          <a:p>
            <a:endParaRPr lang="en-US" dirty="0"/>
          </a:p>
        </p:txBody>
      </p:sp>
    </p:spTree>
    <p:extLst>
      <p:ext uri="{BB962C8B-B14F-4D97-AF65-F5344CB8AC3E}">
        <p14:creationId xmlns:p14="http://schemas.microsoft.com/office/powerpoint/2010/main" val="243086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Agile </a:t>
            </a:r>
            <a:r>
              <a:rPr lang="en-US" b="1" dirty="0" smtClean="0"/>
              <a:t>Methodologies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fontAlgn="base">
              <a:buNone/>
            </a:pPr>
            <a:r>
              <a:rPr lang="en-US" b="1" dirty="0"/>
              <a:t>Scrum</a:t>
            </a:r>
          </a:p>
          <a:p>
            <a:pPr algn="just" fontAlgn="base"/>
            <a:r>
              <a:rPr lang="en-US" dirty="0"/>
              <a:t>Scrum is the most well-known type of agile methodology. It is characterized by short sprints (usually two weeks) during which specific tasks are completed.</a:t>
            </a:r>
          </a:p>
          <a:p>
            <a:pPr algn="just" fontAlgn="base"/>
            <a:r>
              <a:rPr lang="en-US" dirty="0"/>
              <a:t>At the end of each sprint, there is a review period where the team assesses their progress and decides what to do next. Scrum is best suited for well-defined projects with relatively simple requirements.</a:t>
            </a:r>
          </a:p>
          <a:p>
            <a:pPr algn="just"/>
            <a:endParaRPr lang="en-US" dirty="0"/>
          </a:p>
        </p:txBody>
      </p:sp>
    </p:spTree>
    <p:extLst>
      <p:ext uri="{BB962C8B-B14F-4D97-AF65-F5344CB8AC3E}">
        <p14:creationId xmlns:p14="http://schemas.microsoft.com/office/powerpoint/2010/main" val="234367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Agile </a:t>
            </a:r>
            <a:r>
              <a:rPr lang="en-US" b="1" dirty="0" smtClean="0"/>
              <a:t>Methodologies</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In a nutshell, Scrum requires an environment where</a:t>
            </a:r>
            <a:r>
              <a:rPr lang="en-US" dirty="0" smtClean="0"/>
              <a:t>:</a:t>
            </a:r>
          </a:p>
          <a:p>
            <a:r>
              <a:rPr lang="en-US" b="1" dirty="0"/>
              <a:t>Increments</a:t>
            </a:r>
            <a:r>
              <a:rPr lang="en-US" dirty="0"/>
              <a:t> of valuable work are delivered in short cycles of one month or less, which are called </a:t>
            </a:r>
            <a:r>
              <a:rPr lang="en-US" b="1" dirty="0"/>
              <a:t>Sprints</a:t>
            </a:r>
            <a:r>
              <a:rPr lang="en-US" dirty="0"/>
              <a:t>. Ongoing feedback occurs during the Sprint, allowing for </a:t>
            </a:r>
            <a:r>
              <a:rPr lang="en-US" b="1" dirty="0"/>
              <a:t>inspection</a:t>
            </a:r>
            <a:r>
              <a:rPr lang="en-US" dirty="0"/>
              <a:t> and </a:t>
            </a:r>
            <a:r>
              <a:rPr lang="en-US" b="1" dirty="0"/>
              <a:t>adaptation</a:t>
            </a:r>
            <a:r>
              <a:rPr lang="en-US" dirty="0"/>
              <a:t> of the process and what will be delivered. </a:t>
            </a:r>
          </a:p>
          <a:p>
            <a:r>
              <a:rPr lang="en-US" dirty="0"/>
              <a:t>The Scrum Team has a </a:t>
            </a:r>
            <a:r>
              <a:rPr lang="en-US" b="1" dirty="0"/>
              <a:t>Scrum Master</a:t>
            </a:r>
            <a:r>
              <a:rPr lang="en-US" dirty="0"/>
              <a:t>, a </a:t>
            </a:r>
            <a:r>
              <a:rPr lang="en-US" b="1" dirty="0"/>
              <a:t>Product Owner</a:t>
            </a:r>
            <a:r>
              <a:rPr lang="en-US" dirty="0"/>
              <a:t> and </a:t>
            </a:r>
            <a:r>
              <a:rPr lang="en-US" b="1" dirty="0"/>
              <a:t>Developers</a:t>
            </a:r>
            <a:r>
              <a:rPr lang="en-US" dirty="0"/>
              <a:t>, who are accountable for turning the selection of the work into an Increment of value during a Sprint.</a:t>
            </a:r>
          </a:p>
          <a:p>
            <a:r>
              <a:rPr lang="en-US" dirty="0"/>
              <a:t>The Scrum Team and other members of their organization, business, users or customer-base known as </a:t>
            </a:r>
            <a:r>
              <a:rPr lang="en-US" b="1" dirty="0"/>
              <a:t>stakeholders</a:t>
            </a:r>
            <a:r>
              <a:rPr lang="en-US" dirty="0"/>
              <a:t>, inspect the results of the Sprint and adjust for the next one.</a:t>
            </a:r>
          </a:p>
          <a:p>
            <a:pPr algn="just"/>
            <a:endParaRPr lang="en-US" dirty="0"/>
          </a:p>
        </p:txBody>
      </p:sp>
    </p:spTree>
    <p:extLst>
      <p:ext uri="{BB962C8B-B14F-4D97-AF65-F5344CB8AC3E}">
        <p14:creationId xmlns:p14="http://schemas.microsoft.com/office/powerpoint/2010/main" val="227128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Agile Methodologies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11527"/>
            <a:ext cx="8229600" cy="390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10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Agile Methodologies</a:t>
            </a:r>
            <a:endParaRPr lang="en-US" dirty="0"/>
          </a:p>
        </p:txBody>
      </p:sp>
      <p:sp>
        <p:nvSpPr>
          <p:cNvPr id="3" name="Content Placeholder 2"/>
          <p:cNvSpPr>
            <a:spLocks noGrp="1"/>
          </p:cNvSpPr>
          <p:nvPr>
            <p:ph idx="1"/>
          </p:nvPr>
        </p:nvSpPr>
        <p:spPr/>
        <p:txBody>
          <a:bodyPr/>
          <a:lstStyle/>
          <a:p>
            <a:pPr marL="0" indent="0" algn="just" fontAlgn="base">
              <a:buNone/>
            </a:pPr>
            <a:r>
              <a:rPr lang="en-US" b="1" dirty="0"/>
              <a:t>XP</a:t>
            </a:r>
          </a:p>
          <a:p>
            <a:pPr algn="just" fontAlgn="base"/>
            <a:r>
              <a:rPr lang="en-US" dirty="0"/>
              <a:t>XP is best suited for more complex projects requiring constant changes and adaptability. XP places a strong emphasis on customer satisfaction and continuous delivery. Unlike Scrum, XP has no defined sprints but an ongoing development cycle, testing, and feedback.</a:t>
            </a:r>
          </a:p>
          <a:p>
            <a:pPr algn="just"/>
            <a:endParaRPr lang="en-US" dirty="0"/>
          </a:p>
        </p:txBody>
      </p:sp>
    </p:spTree>
    <p:extLst>
      <p:ext uri="{BB962C8B-B14F-4D97-AF65-F5344CB8AC3E}">
        <p14:creationId xmlns:p14="http://schemas.microsoft.com/office/powerpoint/2010/main" val="399118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4176464" cy="4752528"/>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700808"/>
            <a:ext cx="4464496" cy="2376264"/>
          </a:xfrm>
          <a:prstGeom prst="rect">
            <a:avLst/>
          </a:prstGeom>
        </p:spPr>
      </p:pic>
    </p:spTree>
    <p:extLst>
      <p:ext uri="{BB962C8B-B14F-4D97-AF65-F5344CB8AC3E}">
        <p14:creationId xmlns:p14="http://schemas.microsoft.com/office/powerpoint/2010/main" val="27197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700808"/>
            <a:ext cx="5256584" cy="4647998"/>
          </a:xfrm>
        </p:spPr>
      </p:pic>
    </p:spTree>
    <p:extLst>
      <p:ext uri="{BB962C8B-B14F-4D97-AF65-F5344CB8AC3E}">
        <p14:creationId xmlns:p14="http://schemas.microsoft.com/office/powerpoint/2010/main" val="125828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2075" y="2060848"/>
            <a:ext cx="85373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78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92500"/>
          </a:bodyPr>
          <a:lstStyle/>
          <a:p>
            <a:r>
              <a:rPr lang="en-US" dirty="0" smtClean="0">
                <a:hlinkClick r:id="rId2"/>
              </a:rPr>
              <a:t>https://www.scrum.org/learning-series/what-is-scrum</a:t>
            </a:r>
            <a:endParaRPr lang="en-US" dirty="0" smtClean="0"/>
          </a:p>
          <a:p>
            <a:r>
              <a:rPr lang="en-US" dirty="0" smtClean="0">
                <a:hlinkClick r:id="rId3"/>
              </a:rPr>
              <a:t>http://www.extremeprogramming.org/rules.html</a:t>
            </a:r>
            <a:endParaRPr lang="en-US" dirty="0" smtClean="0"/>
          </a:p>
          <a:p>
            <a:r>
              <a:rPr lang="en-US" dirty="0" smtClean="0">
                <a:hlinkClick r:id="rId4"/>
              </a:rPr>
              <a:t>https://www.vates.com/what-is-agile-software-development-a-comprehensive-guide/</a:t>
            </a:r>
            <a:endParaRPr lang="en-US" dirty="0" smtClean="0"/>
          </a:p>
          <a:p>
            <a:r>
              <a:rPr lang="en-US" dirty="0" smtClean="0">
                <a:hlinkClick r:id="rId5"/>
              </a:rPr>
              <a:t>https://www.capterra.com/resources/the-ultimate-guide-to-agile-software-development/</a:t>
            </a:r>
            <a:endParaRPr lang="en-US" dirty="0" smtClean="0"/>
          </a:p>
          <a:p>
            <a:endParaRPr lang="en-US" dirty="0"/>
          </a:p>
        </p:txBody>
      </p:sp>
    </p:spTree>
    <p:extLst>
      <p:ext uri="{BB962C8B-B14F-4D97-AF65-F5344CB8AC3E}">
        <p14:creationId xmlns:p14="http://schemas.microsoft.com/office/powerpoint/2010/main" val="381571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of </a:t>
            </a:r>
            <a:r>
              <a:rPr lang="en-US" b="1" dirty="0" smtClean="0"/>
              <a:t>Agile Software Development</a:t>
            </a:r>
            <a:r>
              <a:rPr lang="en-US" dirty="0" smtClean="0"/>
              <a:t> </a:t>
            </a:r>
            <a:endParaRPr lang="en-US" dirty="0"/>
          </a:p>
        </p:txBody>
      </p:sp>
      <p:sp>
        <p:nvSpPr>
          <p:cNvPr id="3" name="Content Placeholder 2"/>
          <p:cNvSpPr>
            <a:spLocks noGrp="1"/>
          </p:cNvSpPr>
          <p:nvPr>
            <p:ph idx="1"/>
          </p:nvPr>
        </p:nvSpPr>
        <p:spPr/>
        <p:txBody>
          <a:bodyPr/>
          <a:lstStyle/>
          <a:p>
            <a:pPr algn="just"/>
            <a:r>
              <a:rPr lang="en-US" dirty="0"/>
              <a:t>The process is often linear in traditional software development, with strict deadlines and a fixed scope. Agile software development, on the other hand, is a more flexible approach that allows for changes and iteration throughout the project.</a:t>
            </a:r>
          </a:p>
        </p:txBody>
      </p:sp>
    </p:spTree>
    <p:extLst>
      <p:ext uri="{BB962C8B-B14F-4D97-AF65-F5344CB8AC3E}">
        <p14:creationId xmlns:p14="http://schemas.microsoft.com/office/powerpoint/2010/main" val="8176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dirty="0" smtClean="0"/>
              <a:t>Main concepts of </a:t>
            </a:r>
            <a:r>
              <a:rPr lang="en-US" b="1" dirty="0"/>
              <a:t>Agile Software Development</a:t>
            </a:r>
            <a:br>
              <a:rPr lang="en-US" b="1" dirty="0"/>
            </a:br>
            <a:endParaRPr lang="en-US" dirty="0"/>
          </a:p>
        </p:txBody>
      </p:sp>
      <p:sp>
        <p:nvSpPr>
          <p:cNvPr id="3" name="Content Placeholder 2"/>
          <p:cNvSpPr>
            <a:spLocks noGrp="1"/>
          </p:cNvSpPr>
          <p:nvPr>
            <p:ph idx="1"/>
          </p:nvPr>
        </p:nvSpPr>
        <p:spPr/>
        <p:txBody>
          <a:bodyPr/>
          <a:lstStyle/>
          <a:p>
            <a:r>
              <a:rPr lang="en-US" dirty="0" smtClean="0"/>
              <a:t>Individuals </a:t>
            </a:r>
            <a:r>
              <a:rPr lang="en-US" dirty="0"/>
              <a:t>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r>
              <a:rPr lang="en-US" dirty="0" smtClean="0"/>
              <a:t>.</a:t>
            </a:r>
            <a:endParaRPr lang="en-US" dirty="0"/>
          </a:p>
        </p:txBody>
      </p:sp>
    </p:spTree>
    <p:extLst>
      <p:ext uri="{BB962C8B-B14F-4D97-AF65-F5344CB8AC3E}">
        <p14:creationId xmlns:p14="http://schemas.microsoft.com/office/powerpoint/2010/main" val="300646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four values </a:t>
            </a:r>
            <a:r>
              <a:rPr lang="en-US" dirty="0" smtClean="0"/>
              <a:t>of </a:t>
            </a:r>
            <a:r>
              <a:rPr lang="en-US" b="1" dirty="0" smtClean="0"/>
              <a:t>Agile Software Development</a:t>
            </a:r>
            <a:r>
              <a:rPr lang="en-US" b="1" dirty="0" smtClean="0"/>
              <a:t> </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fontAlgn="base">
              <a:buNone/>
            </a:pPr>
            <a:r>
              <a:rPr lang="en-US" b="1" dirty="0"/>
              <a:t>Collaboration</a:t>
            </a:r>
          </a:p>
          <a:p>
            <a:pPr algn="just" fontAlgn="base"/>
            <a:r>
              <a:rPr lang="en-US" dirty="0"/>
              <a:t>The Agile approach relies on close cooperation between developers and customers (or other stakeholders) throughout the project. This allows for a more flexible response to changes and ensures everyone works towards the same goal.</a:t>
            </a:r>
          </a:p>
          <a:p>
            <a:pPr marL="0" indent="0" algn="just" fontAlgn="base">
              <a:buNone/>
            </a:pPr>
            <a:r>
              <a:rPr lang="en-US" b="1" dirty="0"/>
              <a:t>Customer focus</a:t>
            </a:r>
          </a:p>
          <a:p>
            <a:pPr algn="just" fontAlgn="base"/>
            <a:r>
              <a:rPr lang="en-US" dirty="0"/>
              <a:t>In Agile projects, the customer’s needs, and wants are always the top priority. This means that features are developed in order of importance, and customer feedback is constantly incorporated into the product.</a:t>
            </a:r>
          </a:p>
          <a:p>
            <a:pPr algn="just"/>
            <a:endParaRPr lang="en-US" dirty="0"/>
          </a:p>
        </p:txBody>
      </p:sp>
    </p:spTree>
    <p:extLst>
      <p:ext uri="{BB962C8B-B14F-4D97-AF65-F5344CB8AC3E}">
        <p14:creationId xmlns:p14="http://schemas.microsoft.com/office/powerpoint/2010/main" val="422105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four values </a:t>
            </a:r>
            <a:r>
              <a:rPr lang="en-US" dirty="0" smtClean="0"/>
              <a:t>of </a:t>
            </a:r>
            <a:r>
              <a:rPr lang="en-US" b="1" dirty="0" smtClean="0"/>
              <a:t>Agile Software Development</a:t>
            </a:r>
            <a:r>
              <a:rPr lang="en-US" b="1"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b="1" dirty="0"/>
              <a:t>Adaptability</a:t>
            </a:r>
          </a:p>
          <a:p>
            <a:pPr algn="just" fontAlgn="base"/>
            <a:r>
              <a:rPr lang="en-US" dirty="0"/>
              <a:t>An Agile team can rapidly adapt to changes, whether external factors like market conditions or internal factors like design flaws. This flexibility is one of the key advantages of Agile over traditional methods.</a:t>
            </a:r>
          </a:p>
          <a:p>
            <a:pPr marL="0" indent="0" algn="just" fontAlgn="base">
              <a:buNone/>
            </a:pPr>
            <a:r>
              <a:rPr lang="en-US" b="1" dirty="0"/>
              <a:t>Speed</a:t>
            </a:r>
          </a:p>
          <a:p>
            <a:pPr algn="just" fontAlgn="base"/>
            <a:r>
              <a:rPr lang="en-US" dirty="0"/>
              <a:t>Agile teams can work quickly and efficiently because they are small and focused. This allows for a shorter development cycle, meaning products can get to market faster.</a:t>
            </a:r>
          </a:p>
          <a:p>
            <a:pPr algn="just"/>
            <a:endParaRPr lang="en-US" dirty="0"/>
          </a:p>
        </p:txBody>
      </p:sp>
    </p:spTree>
    <p:extLst>
      <p:ext uri="{BB962C8B-B14F-4D97-AF65-F5344CB8AC3E}">
        <p14:creationId xmlns:p14="http://schemas.microsoft.com/office/powerpoint/2010/main" val="41815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12 Principles </a:t>
            </a:r>
            <a:r>
              <a:rPr lang="en-US" dirty="0" smtClean="0"/>
              <a:t>of </a:t>
            </a:r>
            <a:r>
              <a:rPr lang="en-US" b="1" dirty="0" smtClean="0"/>
              <a:t>Agile Software Development</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fontAlgn="base">
              <a:buFont typeface="+mj-lt"/>
              <a:buAutoNum type="arabicPeriod"/>
            </a:pPr>
            <a:r>
              <a:rPr lang="en-US" dirty="0"/>
              <a:t>Customer satisfaction is the primary goal.</a:t>
            </a:r>
          </a:p>
          <a:p>
            <a:pPr marL="514350" indent="-514350" fontAlgn="base">
              <a:buFont typeface="+mj-lt"/>
              <a:buAutoNum type="arabicPeriod"/>
            </a:pPr>
            <a:r>
              <a:rPr lang="en-US" dirty="0"/>
              <a:t>Change is welcomed, even late in development.</a:t>
            </a:r>
          </a:p>
          <a:p>
            <a:pPr marL="514350" indent="-514350" fontAlgn="base">
              <a:buFont typeface="+mj-lt"/>
              <a:buAutoNum type="arabicPeriod"/>
            </a:pPr>
            <a:r>
              <a:rPr lang="en-US" dirty="0"/>
              <a:t>Working software is delivered frequently, typically every two weeks.</a:t>
            </a:r>
          </a:p>
          <a:p>
            <a:pPr marL="514350" indent="-514350" fontAlgn="base">
              <a:buFont typeface="+mj-lt"/>
              <a:buAutoNum type="arabicPeriod"/>
            </a:pPr>
            <a:r>
              <a:rPr lang="en-US" dirty="0"/>
              <a:t>Close collaboration between developers and customers is encouraged.</a:t>
            </a:r>
          </a:p>
          <a:p>
            <a:pPr marL="514350" indent="-514350" fontAlgn="base">
              <a:buFont typeface="+mj-lt"/>
              <a:buAutoNum type="arabicPeriod"/>
            </a:pPr>
            <a:r>
              <a:rPr lang="en-US" dirty="0"/>
              <a:t>Projects are divided into small works called “stories.”</a:t>
            </a:r>
          </a:p>
          <a:p>
            <a:pPr marL="514350" indent="-514350" fontAlgn="base">
              <a:buFont typeface="+mj-lt"/>
              <a:buAutoNum type="arabicPeriod"/>
            </a:pPr>
            <a:r>
              <a:rPr lang="en-US" dirty="0"/>
              <a:t>Daily stand-up meetings are held to track progress and identify impediments.</a:t>
            </a:r>
          </a:p>
          <a:p>
            <a:endParaRPr lang="en-US" dirty="0"/>
          </a:p>
        </p:txBody>
      </p:sp>
    </p:spTree>
    <p:extLst>
      <p:ext uri="{BB962C8B-B14F-4D97-AF65-F5344CB8AC3E}">
        <p14:creationId xmlns:p14="http://schemas.microsoft.com/office/powerpoint/2010/main" val="119087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12 Principles </a:t>
            </a:r>
            <a:r>
              <a:rPr lang="en-US" dirty="0" smtClean="0"/>
              <a:t>of </a:t>
            </a:r>
            <a:r>
              <a:rPr lang="en-US" b="1" dirty="0" smtClean="0"/>
              <a:t>Agile Software Development</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fontAlgn="base">
              <a:buFont typeface="+mj-lt"/>
              <a:buAutoNum type="arabicPeriod" startAt="7"/>
            </a:pPr>
            <a:r>
              <a:rPr lang="en-US" dirty="0"/>
              <a:t>Team members self-organize to accomplish their work.</a:t>
            </a:r>
          </a:p>
          <a:p>
            <a:pPr marL="514350" indent="-514350" fontAlgn="base">
              <a:buFont typeface="+mj-lt"/>
              <a:buAutoNum type="arabicPeriod" startAt="7"/>
            </a:pPr>
            <a:r>
              <a:rPr lang="en-US" dirty="0"/>
              <a:t>Face-to-face communication is preferred over writing documentation.</a:t>
            </a:r>
          </a:p>
          <a:p>
            <a:pPr marL="514350" indent="-514350" fontAlgn="base">
              <a:buFont typeface="+mj-lt"/>
              <a:buAutoNum type="arabicPeriod" startAt="7"/>
            </a:pPr>
            <a:r>
              <a:rPr lang="en-US" dirty="0"/>
              <a:t>Working software is the primary measure of progress; documentation and other deliverables are secondary.</a:t>
            </a:r>
          </a:p>
          <a:p>
            <a:pPr marL="514350" indent="-514350" fontAlgn="base">
              <a:buFont typeface="+mj-lt"/>
              <a:buAutoNum type="arabicPeriod" startAt="7"/>
            </a:pPr>
            <a:r>
              <a:rPr lang="en-US" dirty="0"/>
              <a:t>The team regularly reflects on how they are doing and adjusts accordingly.</a:t>
            </a:r>
          </a:p>
          <a:p>
            <a:pPr marL="514350" indent="-514350" fontAlgn="base">
              <a:buFont typeface="+mj-lt"/>
              <a:buAutoNum type="arabicPeriod" startAt="7"/>
            </a:pPr>
            <a:r>
              <a:rPr lang="en-US" dirty="0"/>
              <a:t>Seek excellence continuously.</a:t>
            </a:r>
          </a:p>
          <a:p>
            <a:pPr marL="514350" indent="-514350" fontAlgn="base">
              <a:buFont typeface="+mj-lt"/>
              <a:buAutoNum type="arabicPeriod" startAt="7"/>
            </a:pPr>
            <a:r>
              <a:rPr lang="en-US" dirty="0"/>
              <a:t>Adapt to change as a source of competitive advantage.</a:t>
            </a:r>
          </a:p>
          <a:p>
            <a:pPr marL="514350" indent="-514350">
              <a:buFont typeface="+mj-lt"/>
              <a:buAutoNum type="arabicPeriod" startAt="7"/>
            </a:pPr>
            <a:endParaRPr lang="en-US" dirty="0"/>
          </a:p>
        </p:txBody>
      </p:sp>
    </p:spTree>
    <p:extLst>
      <p:ext uri="{BB962C8B-B14F-4D97-AF65-F5344CB8AC3E}">
        <p14:creationId xmlns:p14="http://schemas.microsoft.com/office/powerpoint/2010/main" val="127449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Agile Software Development </a:t>
            </a:r>
            <a:r>
              <a:rPr lang="en-US" b="1" dirty="0" smtClean="0"/>
              <a:t>Cycle</a:t>
            </a:r>
            <a:endParaRPr lang="en-US" dirty="0"/>
          </a:p>
        </p:txBody>
      </p:sp>
      <p:sp>
        <p:nvSpPr>
          <p:cNvPr id="6" name="AutoShape 2" descr="agile-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80728"/>
            <a:ext cx="7886700" cy="582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98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Agile Software Development Cycle-I</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Start the project.</a:t>
            </a:r>
          </a:p>
          <a:p>
            <a:pPr marL="514350" indent="-514350">
              <a:buFont typeface="+mj-lt"/>
              <a:buAutoNum type="arabicPeriod"/>
            </a:pPr>
            <a:r>
              <a:rPr lang="en-US" dirty="0"/>
              <a:t>Define what the project is and what its goals are.</a:t>
            </a:r>
          </a:p>
          <a:p>
            <a:pPr marL="514350" indent="-514350">
              <a:buFont typeface="+mj-lt"/>
              <a:buAutoNum type="arabicPeriod"/>
            </a:pPr>
            <a:r>
              <a:rPr lang="en-US" dirty="0"/>
              <a:t>Create guidelines for the project’s requirements.</a:t>
            </a:r>
          </a:p>
          <a:p>
            <a:pPr marL="514350" indent="-514350">
              <a:buFont typeface="+mj-lt"/>
              <a:buAutoNum type="arabicPeriod"/>
            </a:pPr>
            <a:r>
              <a:rPr lang="en-US" dirty="0"/>
              <a:t>Develop a software function.</a:t>
            </a:r>
          </a:p>
          <a:p>
            <a:pPr marL="514350" indent="-514350">
              <a:buFont typeface="+mj-lt"/>
              <a:buAutoNum type="arabicPeriod"/>
            </a:pPr>
            <a:r>
              <a:rPr lang="en-US" dirty="0"/>
              <a:t>Integrate the function.</a:t>
            </a:r>
          </a:p>
          <a:p>
            <a:pPr marL="514350" indent="-514350">
              <a:buFont typeface="+mj-lt"/>
              <a:buAutoNum type="arabicPeriod"/>
            </a:pPr>
            <a:r>
              <a:rPr lang="en-US" dirty="0"/>
              <a:t>Test the function.</a:t>
            </a:r>
          </a:p>
          <a:p>
            <a:endParaRPr lang="en-US" dirty="0"/>
          </a:p>
        </p:txBody>
      </p:sp>
    </p:spTree>
    <p:extLst>
      <p:ext uri="{BB962C8B-B14F-4D97-AF65-F5344CB8AC3E}">
        <p14:creationId xmlns:p14="http://schemas.microsoft.com/office/powerpoint/2010/main" val="99066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714</Words>
  <Application>Microsoft Office PowerPoint</Application>
  <PresentationFormat>On-screen Show (4:3)</PresentationFormat>
  <Paragraphs>82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Agile Software Development</vt:lpstr>
      <vt:lpstr>Background of Agile Software Development </vt:lpstr>
      <vt:lpstr>Main concepts of Agile Software Development </vt:lpstr>
      <vt:lpstr>The four values of Agile Software Development </vt:lpstr>
      <vt:lpstr>The four values of Agile Software Development </vt:lpstr>
      <vt:lpstr>The 12 Principles of Agile Software Development  </vt:lpstr>
      <vt:lpstr>The 12 Principles of Agile Software Development  </vt:lpstr>
      <vt:lpstr>The Agile Software Development Cycle</vt:lpstr>
      <vt:lpstr>The Agile Software Development Cycle-I</vt:lpstr>
      <vt:lpstr>The Agile Software Development Cycle-II</vt:lpstr>
      <vt:lpstr>Types of Agile Methodologies</vt:lpstr>
      <vt:lpstr>Types of Agile Methodologies</vt:lpstr>
      <vt:lpstr>Types of Agile Methodologies</vt:lpstr>
      <vt:lpstr>Types of Agile Methodologies</vt:lpstr>
      <vt:lpstr>Types of Agile Methodologies</vt:lpstr>
      <vt:lpstr>XP</vt:lpstr>
      <vt:lpstr>XP</vt:lpstr>
      <vt:lpstr>PowerPoint Presentation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Ahsan Ashfaq</dc:creator>
  <cp:lastModifiedBy>Ahsan Ashfaq</cp:lastModifiedBy>
  <cp:revision>4</cp:revision>
  <dcterms:created xsi:type="dcterms:W3CDTF">2023-08-22T14:26:59Z</dcterms:created>
  <dcterms:modified xsi:type="dcterms:W3CDTF">2023-08-22T15:02:49Z</dcterms:modified>
</cp:coreProperties>
</file>