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79" r:id="rId6"/>
    <p:sldId id="261" r:id="rId7"/>
    <p:sldId id="263" r:id="rId8"/>
    <p:sldId id="264" r:id="rId9"/>
    <p:sldId id="265" r:id="rId10"/>
    <p:sldId id="292" r:id="rId11"/>
    <p:sldId id="293" r:id="rId12"/>
    <p:sldId id="290" r:id="rId13"/>
    <p:sldId id="291" r:id="rId14"/>
    <p:sldId id="266" r:id="rId15"/>
    <p:sldId id="280" r:id="rId16"/>
    <p:sldId id="267" r:id="rId17"/>
    <p:sldId id="268" r:id="rId18"/>
    <p:sldId id="281" r:id="rId19"/>
    <p:sldId id="282" r:id="rId20"/>
    <p:sldId id="269" r:id="rId21"/>
    <p:sldId id="270" r:id="rId22"/>
    <p:sldId id="271" r:id="rId23"/>
    <p:sldId id="295" r:id="rId24"/>
    <p:sldId id="296" r:id="rId25"/>
    <p:sldId id="283" r:id="rId26"/>
    <p:sldId id="284" r:id="rId27"/>
    <p:sldId id="285" r:id="rId28"/>
    <p:sldId id="286" r:id="rId29"/>
    <p:sldId id="287" r:id="rId30"/>
    <p:sldId id="288" r:id="rId31"/>
    <p:sldId id="289" r:id="rId32"/>
    <p:sldId id="276" r:id="rId33"/>
    <p:sldId id="294" r:id="rId34"/>
    <p:sldId id="27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3" d="100"/>
          <a:sy n="43" d="100"/>
        </p:scale>
        <p:origin x="-136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E03D96-D830-46C8-95DE-CE9F1841541D}" type="datetimeFigureOut">
              <a:rPr lang="en-US" smtClean="0"/>
              <a:t>7/25/2023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796789-A9E5-40D1-A90F-978E239BF748}" type="slidenum">
              <a:rPr lang="en-US" smtClean="0"/>
              <a:t>‹#›</a:t>
            </a:fld>
            <a:endParaRPr lang="en-US"/>
          </a:p>
        </p:txBody>
      </p:sp>
    </p:spTree>
    <p:extLst>
      <p:ext uri="{BB962C8B-B14F-4D97-AF65-F5344CB8AC3E}">
        <p14:creationId xmlns:p14="http://schemas.microsoft.com/office/powerpoint/2010/main" val="4203202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defTabSz="914485" eaLnBrk="0" hangingPunct="0">
              <a:defRPr sz="1100">
                <a:solidFill>
                  <a:schemeClr val="tx1"/>
                </a:solidFill>
                <a:latin typeface="Arial" charset="0"/>
              </a:defRPr>
            </a:lvl1pPr>
            <a:lvl2pPr marL="702756" indent="-270291" defTabSz="914485" eaLnBrk="0" hangingPunct="0">
              <a:defRPr sz="1100">
                <a:solidFill>
                  <a:schemeClr val="tx1"/>
                </a:solidFill>
                <a:latin typeface="Arial" charset="0"/>
              </a:defRPr>
            </a:lvl2pPr>
            <a:lvl3pPr marL="1081164" indent="-216233" defTabSz="914485" eaLnBrk="0" hangingPunct="0">
              <a:defRPr sz="1100">
                <a:solidFill>
                  <a:schemeClr val="tx1"/>
                </a:solidFill>
                <a:latin typeface="Arial" charset="0"/>
              </a:defRPr>
            </a:lvl3pPr>
            <a:lvl4pPr marL="1513629" indent="-216233" defTabSz="914485" eaLnBrk="0" hangingPunct="0">
              <a:defRPr sz="1100">
                <a:solidFill>
                  <a:schemeClr val="tx1"/>
                </a:solidFill>
                <a:latin typeface="Arial" charset="0"/>
              </a:defRPr>
            </a:lvl4pPr>
            <a:lvl5pPr marL="1946095" indent="-216233" defTabSz="914485" eaLnBrk="0" hangingPunct="0">
              <a:defRPr sz="1100">
                <a:solidFill>
                  <a:schemeClr val="tx1"/>
                </a:solidFill>
                <a:latin typeface="Arial" charset="0"/>
              </a:defRPr>
            </a:lvl5pPr>
            <a:lvl6pPr marL="2378560" indent="-216233" algn="ctr" defTabSz="914485" eaLnBrk="0" fontAlgn="base" hangingPunct="0">
              <a:spcBef>
                <a:spcPct val="0"/>
              </a:spcBef>
              <a:spcAft>
                <a:spcPct val="0"/>
              </a:spcAft>
              <a:defRPr sz="1100">
                <a:solidFill>
                  <a:schemeClr val="tx1"/>
                </a:solidFill>
                <a:latin typeface="Arial" charset="0"/>
              </a:defRPr>
            </a:lvl6pPr>
            <a:lvl7pPr marL="2811026" indent="-216233" algn="ctr" defTabSz="914485" eaLnBrk="0" fontAlgn="base" hangingPunct="0">
              <a:spcBef>
                <a:spcPct val="0"/>
              </a:spcBef>
              <a:spcAft>
                <a:spcPct val="0"/>
              </a:spcAft>
              <a:defRPr sz="1100">
                <a:solidFill>
                  <a:schemeClr val="tx1"/>
                </a:solidFill>
                <a:latin typeface="Arial" charset="0"/>
              </a:defRPr>
            </a:lvl7pPr>
            <a:lvl8pPr marL="3243491" indent="-216233" algn="ctr" defTabSz="914485" eaLnBrk="0" fontAlgn="base" hangingPunct="0">
              <a:spcBef>
                <a:spcPct val="0"/>
              </a:spcBef>
              <a:spcAft>
                <a:spcPct val="0"/>
              </a:spcAft>
              <a:defRPr sz="1100">
                <a:solidFill>
                  <a:schemeClr val="tx1"/>
                </a:solidFill>
                <a:latin typeface="Arial" charset="0"/>
              </a:defRPr>
            </a:lvl8pPr>
            <a:lvl9pPr marL="3675957" indent="-216233" algn="ctr" defTabSz="914485" eaLnBrk="0" fontAlgn="base" hangingPunct="0">
              <a:spcBef>
                <a:spcPct val="0"/>
              </a:spcBef>
              <a:spcAft>
                <a:spcPct val="0"/>
              </a:spcAft>
              <a:defRPr sz="1100">
                <a:solidFill>
                  <a:schemeClr val="tx1"/>
                </a:solidFill>
                <a:latin typeface="Arial" charset="0"/>
              </a:defRPr>
            </a:lvl9pPr>
          </a:lstStyle>
          <a:p>
            <a:pPr eaLnBrk="1" hangingPunct="1"/>
            <a:fld id="{5554FD19-80D3-4BF3-A771-8EDE50129B4F}" type="slidenum">
              <a:rPr lang="en-US" sz="1200">
                <a:latin typeface="Times New Roman" pitchFamily="18" charset="0"/>
              </a:rPr>
              <a:pPr eaLnBrk="1" hangingPunct="1"/>
              <a:t>2</a:t>
            </a:fld>
            <a:endParaRPr lang="en-US" sz="1200">
              <a:latin typeface="Times New Roman"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r>
              <a:rPr lang="en-US" smtClean="0"/>
              <a:t>Nature of Project: Complexity, Size, Risk, NEW/Old, New Technology?, Res?/Dev.</a:t>
            </a:r>
          </a:p>
          <a:p>
            <a:r>
              <a:rPr lang="en-US" smtClean="0"/>
              <a:t>Nature of Applications: Business, Engg/Scientific, WEB..</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defTabSz="914485" eaLnBrk="0" hangingPunct="0">
              <a:defRPr sz="1100">
                <a:solidFill>
                  <a:schemeClr val="tx1"/>
                </a:solidFill>
                <a:latin typeface="Arial" charset="0"/>
              </a:defRPr>
            </a:lvl1pPr>
            <a:lvl2pPr marL="702756" indent="-270291" defTabSz="914485" eaLnBrk="0" hangingPunct="0">
              <a:defRPr sz="1100">
                <a:solidFill>
                  <a:schemeClr val="tx1"/>
                </a:solidFill>
                <a:latin typeface="Arial" charset="0"/>
              </a:defRPr>
            </a:lvl2pPr>
            <a:lvl3pPr marL="1081164" indent="-216233" defTabSz="914485" eaLnBrk="0" hangingPunct="0">
              <a:defRPr sz="1100">
                <a:solidFill>
                  <a:schemeClr val="tx1"/>
                </a:solidFill>
                <a:latin typeface="Arial" charset="0"/>
              </a:defRPr>
            </a:lvl3pPr>
            <a:lvl4pPr marL="1513629" indent="-216233" defTabSz="914485" eaLnBrk="0" hangingPunct="0">
              <a:defRPr sz="1100">
                <a:solidFill>
                  <a:schemeClr val="tx1"/>
                </a:solidFill>
                <a:latin typeface="Arial" charset="0"/>
              </a:defRPr>
            </a:lvl4pPr>
            <a:lvl5pPr marL="1946095" indent="-216233" defTabSz="914485" eaLnBrk="0" hangingPunct="0">
              <a:defRPr sz="1100">
                <a:solidFill>
                  <a:schemeClr val="tx1"/>
                </a:solidFill>
                <a:latin typeface="Arial" charset="0"/>
              </a:defRPr>
            </a:lvl5pPr>
            <a:lvl6pPr marL="2378560" indent="-216233" algn="ctr" defTabSz="914485" eaLnBrk="0" fontAlgn="base" hangingPunct="0">
              <a:spcBef>
                <a:spcPct val="0"/>
              </a:spcBef>
              <a:spcAft>
                <a:spcPct val="0"/>
              </a:spcAft>
              <a:defRPr sz="1100">
                <a:solidFill>
                  <a:schemeClr val="tx1"/>
                </a:solidFill>
                <a:latin typeface="Arial" charset="0"/>
              </a:defRPr>
            </a:lvl6pPr>
            <a:lvl7pPr marL="2811026" indent="-216233" algn="ctr" defTabSz="914485" eaLnBrk="0" fontAlgn="base" hangingPunct="0">
              <a:spcBef>
                <a:spcPct val="0"/>
              </a:spcBef>
              <a:spcAft>
                <a:spcPct val="0"/>
              </a:spcAft>
              <a:defRPr sz="1100">
                <a:solidFill>
                  <a:schemeClr val="tx1"/>
                </a:solidFill>
                <a:latin typeface="Arial" charset="0"/>
              </a:defRPr>
            </a:lvl7pPr>
            <a:lvl8pPr marL="3243491" indent="-216233" algn="ctr" defTabSz="914485" eaLnBrk="0" fontAlgn="base" hangingPunct="0">
              <a:spcBef>
                <a:spcPct val="0"/>
              </a:spcBef>
              <a:spcAft>
                <a:spcPct val="0"/>
              </a:spcAft>
              <a:defRPr sz="1100">
                <a:solidFill>
                  <a:schemeClr val="tx1"/>
                </a:solidFill>
                <a:latin typeface="Arial" charset="0"/>
              </a:defRPr>
            </a:lvl8pPr>
            <a:lvl9pPr marL="3675957" indent="-216233" algn="ctr" defTabSz="914485" eaLnBrk="0" fontAlgn="base" hangingPunct="0">
              <a:spcBef>
                <a:spcPct val="0"/>
              </a:spcBef>
              <a:spcAft>
                <a:spcPct val="0"/>
              </a:spcAft>
              <a:defRPr sz="1100">
                <a:solidFill>
                  <a:schemeClr val="tx1"/>
                </a:solidFill>
                <a:latin typeface="Arial" charset="0"/>
              </a:defRPr>
            </a:lvl9pPr>
          </a:lstStyle>
          <a:p>
            <a:pPr eaLnBrk="1" hangingPunct="1"/>
            <a:fld id="{97EAA3C6-7DDC-4551-8D80-1AC1850809BF}" type="slidenum">
              <a:rPr lang="en-US" sz="1200">
                <a:latin typeface="Times New Roman" pitchFamily="18" charset="0"/>
              </a:rPr>
              <a:pPr eaLnBrk="1" hangingPunct="1"/>
              <a:t>17</a:t>
            </a:fld>
            <a:endParaRPr lang="en-US" sz="1200">
              <a:latin typeface="Times New Roman"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r>
              <a:rPr kumimoji="0" lang="en-US" b="1" smtClean="0">
                <a:solidFill>
                  <a:srgbClr val="FF0000"/>
                </a:solidFill>
              </a:rPr>
              <a:t>Turnover&gt; Result, yield </a:t>
            </a:r>
          </a:p>
          <a:p>
            <a:r>
              <a:rPr kumimoji="0" lang="en-US" b="1" smtClean="0">
                <a:solidFill>
                  <a:srgbClr val="0000FF"/>
                </a:solidFill>
              </a:rPr>
              <a:t>large, but scalable?? projects</a:t>
            </a:r>
            <a:r>
              <a:rPr kumimoji="0" lang="en-US" b="1" smtClean="0">
                <a:solidFill>
                  <a:srgbClr val="000000"/>
                </a:solidFill>
              </a:rPr>
              <a:t>, RAD requires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defTabSz="914485" eaLnBrk="0" hangingPunct="0">
              <a:defRPr sz="1100">
                <a:solidFill>
                  <a:schemeClr val="tx1"/>
                </a:solidFill>
                <a:latin typeface="Arial" charset="0"/>
              </a:defRPr>
            </a:lvl1pPr>
            <a:lvl2pPr marL="702756" indent="-270291" defTabSz="914485" eaLnBrk="0" hangingPunct="0">
              <a:defRPr sz="1100">
                <a:solidFill>
                  <a:schemeClr val="tx1"/>
                </a:solidFill>
                <a:latin typeface="Arial" charset="0"/>
              </a:defRPr>
            </a:lvl2pPr>
            <a:lvl3pPr marL="1081164" indent="-216233" defTabSz="914485" eaLnBrk="0" hangingPunct="0">
              <a:defRPr sz="1100">
                <a:solidFill>
                  <a:schemeClr val="tx1"/>
                </a:solidFill>
                <a:latin typeface="Arial" charset="0"/>
              </a:defRPr>
            </a:lvl3pPr>
            <a:lvl4pPr marL="1513629" indent="-216233" defTabSz="914485" eaLnBrk="0" hangingPunct="0">
              <a:defRPr sz="1100">
                <a:solidFill>
                  <a:schemeClr val="tx1"/>
                </a:solidFill>
                <a:latin typeface="Arial" charset="0"/>
              </a:defRPr>
            </a:lvl4pPr>
            <a:lvl5pPr marL="1946095" indent="-216233" defTabSz="914485" eaLnBrk="0" hangingPunct="0">
              <a:defRPr sz="1100">
                <a:solidFill>
                  <a:schemeClr val="tx1"/>
                </a:solidFill>
                <a:latin typeface="Arial" charset="0"/>
              </a:defRPr>
            </a:lvl5pPr>
            <a:lvl6pPr marL="2378560" indent="-216233" algn="ctr" defTabSz="914485" eaLnBrk="0" fontAlgn="base" hangingPunct="0">
              <a:spcBef>
                <a:spcPct val="0"/>
              </a:spcBef>
              <a:spcAft>
                <a:spcPct val="0"/>
              </a:spcAft>
              <a:defRPr sz="1100">
                <a:solidFill>
                  <a:schemeClr val="tx1"/>
                </a:solidFill>
                <a:latin typeface="Arial" charset="0"/>
              </a:defRPr>
            </a:lvl6pPr>
            <a:lvl7pPr marL="2811026" indent="-216233" algn="ctr" defTabSz="914485" eaLnBrk="0" fontAlgn="base" hangingPunct="0">
              <a:spcBef>
                <a:spcPct val="0"/>
              </a:spcBef>
              <a:spcAft>
                <a:spcPct val="0"/>
              </a:spcAft>
              <a:defRPr sz="1100">
                <a:solidFill>
                  <a:schemeClr val="tx1"/>
                </a:solidFill>
                <a:latin typeface="Arial" charset="0"/>
              </a:defRPr>
            </a:lvl7pPr>
            <a:lvl8pPr marL="3243491" indent="-216233" algn="ctr" defTabSz="914485" eaLnBrk="0" fontAlgn="base" hangingPunct="0">
              <a:spcBef>
                <a:spcPct val="0"/>
              </a:spcBef>
              <a:spcAft>
                <a:spcPct val="0"/>
              </a:spcAft>
              <a:defRPr sz="1100">
                <a:solidFill>
                  <a:schemeClr val="tx1"/>
                </a:solidFill>
                <a:latin typeface="Arial" charset="0"/>
              </a:defRPr>
            </a:lvl8pPr>
            <a:lvl9pPr marL="3675957" indent="-216233" algn="ctr" defTabSz="914485" eaLnBrk="0" fontAlgn="base" hangingPunct="0">
              <a:spcBef>
                <a:spcPct val="0"/>
              </a:spcBef>
              <a:spcAft>
                <a:spcPct val="0"/>
              </a:spcAft>
              <a:defRPr sz="1100">
                <a:solidFill>
                  <a:schemeClr val="tx1"/>
                </a:solidFill>
                <a:latin typeface="Arial" charset="0"/>
              </a:defRPr>
            </a:lvl9pPr>
          </a:lstStyle>
          <a:p>
            <a:pPr eaLnBrk="1" hangingPunct="1"/>
            <a:fld id="{03A2C72C-34ED-4D8E-9B3B-C2FFF3482DF3}" type="slidenum">
              <a:rPr lang="en-US" sz="1200">
                <a:latin typeface="Times New Roman" pitchFamily="18" charset="0"/>
              </a:rPr>
              <a:pPr eaLnBrk="1" hangingPunct="1"/>
              <a:t>20</a:t>
            </a:fld>
            <a:endParaRPr lang="en-US" sz="1200">
              <a:latin typeface="Times New Roman" pitchFamily="18"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r>
              <a:rPr kumimoji="0" lang="en-US" b="1" smtClean="0">
                <a:solidFill>
                  <a:srgbClr val="0000FF"/>
                </a:solidFill>
              </a:rPr>
              <a:t>staggered fashion: Alternating or Overlapping in time period (see next slide); </a:t>
            </a:r>
          </a:p>
          <a:p>
            <a:r>
              <a:rPr kumimoji="0" lang="en-US" b="1" smtClean="0">
                <a:solidFill>
                  <a:srgbClr val="0000FF"/>
                </a:solidFill>
              </a:rPr>
              <a:t>Design of 1</a:t>
            </a:r>
            <a:r>
              <a:rPr kumimoji="0" lang="en-US" b="1" baseline="30000" smtClean="0">
                <a:solidFill>
                  <a:srgbClr val="0000FF"/>
                </a:solidFill>
              </a:rPr>
              <a:t>st</a:t>
            </a:r>
            <a:r>
              <a:rPr kumimoji="0" lang="en-US" b="1" smtClean="0">
                <a:solidFill>
                  <a:srgbClr val="0000FF"/>
                </a:solidFill>
              </a:rPr>
              <a:t> Inc and Analysis of 2</a:t>
            </a:r>
            <a:r>
              <a:rPr kumimoji="0" lang="en-US" b="1" baseline="30000" smtClean="0">
                <a:solidFill>
                  <a:srgbClr val="0000FF"/>
                </a:solidFill>
              </a:rPr>
              <a:t>nd</a:t>
            </a:r>
            <a:r>
              <a:rPr kumimoji="0" lang="en-US" b="1" smtClean="0">
                <a:solidFill>
                  <a:srgbClr val="0000FF"/>
                </a:solidFill>
              </a:rPr>
              <a:t> and like that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defTabSz="914485" eaLnBrk="0" hangingPunct="0">
              <a:defRPr sz="1100">
                <a:solidFill>
                  <a:schemeClr val="tx1"/>
                </a:solidFill>
                <a:latin typeface="Arial" charset="0"/>
              </a:defRPr>
            </a:lvl1pPr>
            <a:lvl2pPr marL="702756" indent="-270291" defTabSz="914485" eaLnBrk="0" hangingPunct="0">
              <a:defRPr sz="1100">
                <a:solidFill>
                  <a:schemeClr val="tx1"/>
                </a:solidFill>
                <a:latin typeface="Arial" charset="0"/>
              </a:defRPr>
            </a:lvl2pPr>
            <a:lvl3pPr marL="1081164" indent="-216233" defTabSz="914485" eaLnBrk="0" hangingPunct="0">
              <a:defRPr sz="1100">
                <a:solidFill>
                  <a:schemeClr val="tx1"/>
                </a:solidFill>
                <a:latin typeface="Arial" charset="0"/>
              </a:defRPr>
            </a:lvl3pPr>
            <a:lvl4pPr marL="1513629" indent="-216233" defTabSz="914485" eaLnBrk="0" hangingPunct="0">
              <a:defRPr sz="1100">
                <a:solidFill>
                  <a:schemeClr val="tx1"/>
                </a:solidFill>
                <a:latin typeface="Arial" charset="0"/>
              </a:defRPr>
            </a:lvl4pPr>
            <a:lvl5pPr marL="1946095" indent="-216233" defTabSz="914485" eaLnBrk="0" hangingPunct="0">
              <a:defRPr sz="1100">
                <a:solidFill>
                  <a:schemeClr val="tx1"/>
                </a:solidFill>
                <a:latin typeface="Arial" charset="0"/>
              </a:defRPr>
            </a:lvl5pPr>
            <a:lvl6pPr marL="2378560" indent="-216233" algn="ctr" defTabSz="914485" eaLnBrk="0" fontAlgn="base" hangingPunct="0">
              <a:spcBef>
                <a:spcPct val="0"/>
              </a:spcBef>
              <a:spcAft>
                <a:spcPct val="0"/>
              </a:spcAft>
              <a:defRPr sz="1100">
                <a:solidFill>
                  <a:schemeClr val="tx1"/>
                </a:solidFill>
                <a:latin typeface="Arial" charset="0"/>
              </a:defRPr>
            </a:lvl6pPr>
            <a:lvl7pPr marL="2811026" indent="-216233" algn="ctr" defTabSz="914485" eaLnBrk="0" fontAlgn="base" hangingPunct="0">
              <a:spcBef>
                <a:spcPct val="0"/>
              </a:spcBef>
              <a:spcAft>
                <a:spcPct val="0"/>
              </a:spcAft>
              <a:defRPr sz="1100">
                <a:solidFill>
                  <a:schemeClr val="tx1"/>
                </a:solidFill>
                <a:latin typeface="Arial" charset="0"/>
              </a:defRPr>
            </a:lvl7pPr>
            <a:lvl8pPr marL="3243491" indent="-216233" algn="ctr" defTabSz="914485" eaLnBrk="0" fontAlgn="base" hangingPunct="0">
              <a:spcBef>
                <a:spcPct val="0"/>
              </a:spcBef>
              <a:spcAft>
                <a:spcPct val="0"/>
              </a:spcAft>
              <a:defRPr sz="1100">
                <a:solidFill>
                  <a:schemeClr val="tx1"/>
                </a:solidFill>
                <a:latin typeface="Arial" charset="0"/>
              </a:defRPr>
            </a:lvl8pPr>
            <a:lvl9pPr marL="3675957" indent="-216233" algn="ctr" defTabSz="914485" eaLnBrk="0" fontAlgn="base" hangingPunct="0">
              <a:spcBef>
                <a:spcPct val="0"/>
              </a:spcBef>
              <a:spcAft>
                <a:spcPct val="0"/>
              </a:spcAft>
              <a:defRPr sz="1100">
                <a:solidFill>
                  <a:schemeClr val="tx1"/>
                </a:solidFill>
                <a:latin typeface="Arial" charset="0"/>
              </a:defRPr>
            </a:lvl9pPr>
          </a:lstStyle>
          <a:p>
            <a:pPr eaLnBrk="1" hangingPunct="1"/>
            <a:fld id="{84B6EEB8-8A30-4DB7-AFF9-4E743B6D847A}" type="slidenum">
              <a:rPr lang="en-US" sz="1200">
                <a:latin typeface="Times New Roman" pitchFamily="18" charset="0"/>
              </a:rPr>
              <a:pPr eaLnBrk="1" hangingPunct="1"/>
              <a:t>21</a:t>
            </a:fld>
            <a:endParaRPr lang="en-US" sz="1200">
              <a:latin typeface="Times New Roman"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defTabSz="914485" eaLnBrk="0" hangingPunct="0">
              <a:defRPr sz="1100">
                <a:solidFill>
                  <a:schemeClr val="tx1"/>
                </a:solidFill>
                <a:latin typeface="Arial" charset="0"/>
              </a:defRPr>
            </a:lvl1pPr>
            <a:lvl2pPr marL="702756" indent="-270291" defTabSz="914485" eaLnBrk="0" hangingPunct="0">
              <a:defRPr sz="1100">
                <a:solidFill>
                  <a:schemeClr val="tx1"/>
                </a:solidFill>
                <a:latin typeface="Arial" charset="0"/>
              </a:defRPr>
            </a:lvl2pPr>
            <a:lvl3pPr marL="1081164" indent="-216233" defTabSz="914485" eaLnBrk="0" hangingPunct="0">
              <a:defRPr sz="1100">
                <a:solidFill>
                  <a:schemeClr val="tx1"/>
                </a:solidFill>
                <a:latin typeface="Arial" charset="0"/>
              </a:defRPr>
            </a:lvl3pPr>
            <a:lvl4pPr marL="1513629" indent="-216233" defTabSz="914485" eaLnBrk="0" hangingPunct="0">
              <a:defRPr sz="1100">
                <a:solidFill>
                  <a:schemeClr val="tx1"/>
                </a:solidFill>
                <a:latin typeface="Arial" charset="0"/>
              </a:defRPr>
            </a:lvl4pPr>
            <a:lvl5pPr marL="1946095" indent="-216233" defTabSz="914485" eaLnBrk="0" hangingPunct="0">
              <a:defRPr sz="1100">
                <a:solidFill>
                  <a:schemeClr val="tx1"/>
                </a:solidFill>
                <a:latin typeface="Arial" charset="0"/>
              </a:defRPr>
            </a:lvl5pPr>
            <a:lvl6pPr marL="2378560" indent="-216233" algn="ctr" defTabSz="914485" eaLnBrk="0" fontAlgn="base" hangingPunct="0">
              <a:spcBef>
                <a:spcPct val="0"/>
              </a:spcBef>
              <a:spcAft>
                <a:spcPct val="0"/>
              </a:spcAft>
              <a:defRPr sz="1100">
                <a:solidFill>
                  <a:schemeClr val="tx1"/>
                </a:solidFill>
                <a:latin typeface="Arial" charset="0"/>
              </a:defRPr>
            </a:lvl6pPr>
            <a:lvl7pPr marL="2811026" indent="-216233" algn="ctr" defTabSz="914485" eaLnBrk="0" fontAlgn="base" hangingPunct="0">
              <a:spcBef>
                <a:spcPct val="0"/>
              </a:spcBef>
              <a:spcAft>
                <a:spcPct val="0"/>
              </a:spcAft>
              <a:defRPr sz="1100">
                <a:solidFill>
                  <a:schemeClr val="tx1"/>
                </a:solidFill>
                <a:latin typeface="Arial" charset="0"/>
              </a:defRPr>
            </a:lvl7pPr>
            <a:lvl8pPr marL="3243491" indent="-216233" algn="ctr" defTabSz="914485" eaLnBrk="0" fontAlgn="base" hangingPunct="0">
              <a:spcBef>
                <a:spcPct val="0"/>
              </a:spcBef>
              <a:spcAft>
                <a:spcPct val="0"/>
              </a:spcAft>
              <a:defRPr sz="1100">
                <a:solidFill>
                  <a:schemeClr val="tx1"/>
                </a:solidFill>
                <a:latin typeface="Arial" charset="0"/>
              </a:defRPr>
            </a:lvl8pPr>
            <a:lvl9pPr marL="3675957" indent="-216233" algn="ctr" defTabSz="914485" eaLnBrk="0" fontAlgn="base" hangingPunct="0">
              <a:spcBef>
                <a:spcPct val="0"/>
              </a:spcBef>
              <a:spcAft>
                <a:spcPct val="0"/>
              </a:spcAft>
              <a:defRPr sz="1100">
                <a:solidFill>
                  <a:schemeClr val="tx1"/>
                </a:solidFill>
                <a:latin typeface="Arial" charset="0"/>
              </a:defRPr>
            </a:lvl9pPr>
          </a:lstStyle>
          <a:p>
            <a:pPr eaLnBrk="1" hangingPunct="1"/>
            <a:fld id="{46D532ED-FEF4-4D81-BD67-10D6909A4157}" type="slidenum">
              <a:rPr lang="en-US" sz="1200">
                <a:latin typeface="Times New Roman" pitchFamily="18" charset="0"/>
              </a:rPr>
              <a:pPr eaLnBrk="1" hangingPunct="1"/>
              <a:t>22</a:t>
            </a:fld>
            <a:endParaRPr lang="en-US" sz="1200">
              <a:latin typeface="Times New Roman" pitchFamily="18"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defTabSz="914485" eaLnBrk="0" hangingPunct="0">
              <a:defRPr sz="1100">
                <a:solidFill>
                  <a:schemeClr val="tx1"/>
                </a:solidFill>
                <a:latin typeface="Arial" charset="0"/>
              </a:defRPr>
            </a:lvl1pPr>
            <a:lvl2pPr marL="702756" indent="-270291" defTabSz="914485" eaLnBrk="0" hangingPunct="0">
              <a:defRPr sz="1100">
                <a:solidFill>
                  <a:schemeClr val="tx1"/>
                </a:solidFill>
                <a:latin typeface="Arial" charset="0"/>
              </a:defRPr>
            </a:lvl2pPr>
            <a:lvl3pPr marL="1081164" indent="-216233" defTabSz="914485" eaLnBrk="0" hangingPunct="0">
              <a:defRPr sz="1100">
                <a:solidFill>
                  <a:schemeClr val="tx1"/>
                </a:solidFill>
                <a:latin typeface="Arial" charset="0"/>
              </a:defRPr>
            </a:lvl3pPr>
            <a:lvl4pPr marL="1513629" indent="-216233" defTabSz="914485" eaLnBrk="0" hangingPunct="0">
              <a:defRPr sz="1100">
                <a:solidFill>
                  <a:schemeClr val="tx1"/>
                </a:solidFill>
                <a:latin typeface="Arial" charset="0"/>
              </a:defRPr>
            </a:lvl4pPr>
            <a:lvl5pPr marL="1946095" indent="-216233" defTabSz="914485" eaLnBrk="0" hangingPunct="0">
              <a:defRPr sz="1100">
                <a:solidFill>
                  <a:schemeClr val="tx1"/>
                </a:solidFill>
                <a:latin typeface="Arial" charset="0"/>
              </a:defRPr>
            </a:lvl5pPr>
            <a:lvl6pPr marL="2378560" indent="-216233" algn="ctr" defTabSz="914485" eaLnBrk="0" fontAlgn="base" hangingPunct="0">
              <a:spcBef>
                <a:spcPct val="0"/>
              </a:spcBef>
              <a:spcAft>
                <a:spcPct val="0"/>
              </a:spcAft>
              <a:defRPr sz="1100">
                <a:solidFill>
                  <a:schemeClr val="tx1"/>
                </a:solidFill>
                <a:latin typeface="Arial" charset="0"/>
              </a:defRPr>
            </a:lvl6pPr>
            <a:lvl7pPr marL="2811026" indent="-216233" algn="ctr" defTabSz="914485" eaLnBrk="0" fontAlgn="base" hangingPunct="0">
              <a:spcBef>
                <a:spcPct val="0"/>
              </a:spcBef>
              <a:spcAft>
                <a:spcPct val="0"/>
              </a:spcAft>
              <a:defRPr sz="1100">
                <a:solidFill>
                  <a:schemeClr val="tx1"/>
                </a:solidFill>
                <a:latin typeface="Arial" charset="0"/>
              </a:defRPr>
            </a:lvl7pPr>
            <a:lvl8pPr marL="3243491" indent="-216233" algn="ctr" defTabSz="914485" eaLnBrk="0" fontAlgn="base" hangingPunct="0">
              <a:spcBef>
                <a:spcPct val="0"/>
              </a:spcBef>
              <a:spcAft>
                <a:spcPct val="0"/>
              </a:spcAft>
              <a:defRPr sz="1100">
                <a:solidFill>
                  <a:schemeClr val="tx1"/>
                </a:solidFill>
                <a:latin typeface="Arial" charset="0"/>
              </a:defRPr>
            </a:lvl8pPr>
            <a:lvl9pPr marL="3675957" indent="-216233" algn="ctr" defTabSz="914485" eaLnBrk="0" fontAlgn="base" hangingPunct="0">
              <a:spcBef>
                <a:spcPct val="0"/>
              </a:spcBef>
              <a:spcAft>
                <a:spcPct val="0"/>
              </a:spcAft>
              <a:defRPr sz="1100">
                <a:solidFill>
                  <a:schemeClr val="tx1"/>
                </a:solidFill>
                <a:latin typeface="Arial" charset="0"/>
              </a:defRPr>
            </a:lvl9pPr>
          </a:lstStyle>
          <a:p>
            <a:pPr eaLnBrk="1" hangingPunct="1"/>
            <a:fld id="{751059BA-2928-419F-A4B4-ACA50FBCACD2}" type="slidenum">
              <a:rPr lang="en-US" sz="1200">
                <a:latin typeface="Times New Roman" pitchFamily="18" charset="0"/>
              </a:rPr>
              <a:pPr eaLnBrk="1" hangingPunct="1"/>
              <a:t>32</a:t>
            </a:fld>
            <a:endParaRPr lang="en-US" sz="1200">
              <a:latin typeface="Times New Roman" pitchFamily="18"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defTabSz="914485" eaLnBrk="0" hangingPunct="0">
              <a:defRPr sz="1100">
                <a:solidFill>
                  <a:schemeClr val="tx1"/>
                </a:solidFill>
                <a:latin typeface="Arial" charset="0"/>
              </a:defRPr>
            </a:lvl1pPr>
            <a:lvl2pPr marL="702756" indent="-270291" defTabSz="914485" eaLnBrk="0" hangingPunct="0">
              <a:defRPr sz="1100">
                <a:solidFill>
                  <a:schemeClr val="tx1"/>
                </a:solidFill>
                <a:latin typeface="Arial" charset="0"/>
              </a:defRPr>
            </a:lvl2pPr>
            <a:lvl3pPr marL="1081164" indent="-216233" defTabSz="914485" eaLnBrk="0" hangingPunct="0">
              <a:defRPr sz="1100">
                <a:solidFill>
                  <a:schemeClr val="tx1"/>
                </a:solidFill>
                <a:latin typeface="Arial" charset="0"/>
              </a:defRPr>
            </a:lvl3pPr>
            <a:lvl4pPr marL="1513629" indent="-216233" defTabSz="914485" eaLnBrk="0" hangingPunct="0">
              <a:defRPr sz="1100">
                <a:solidFill>
                  <a:schemeClr val="tx1"/>
                </a:solidFill>
                <a:latin typeface="Arial" charset="0"/>
              </a:defRPr>
            </a:lvl4pPr>
            <a:lvl5pPr marL="1946095" indent="-216233" defTabSz="914485" eaLnBrk="0" hangingPunct="0">
              <a:defRPr sz="1100">
                <a:solidFill>
                  <a:schemeClr val="tx1"/>
                </a:solidFill>
                <a:latin typeface="Arial" charset="0"/>
              </a:defRPr>
            </a:lvl5pPr>
            <a:lvl6pPr marL="2378560" indent="-216233" algn="ctr" defTabSz="914485" eaLnBrk="0" fontAlgn="base" hangingPunct="0">
              <a:spcBef>
                <a:spcPct val="0"/>
              </a:spcBef>
              <a:spcAft>
                <a:spcPct val="0"/>
              </a:spcAft>
              <a:defRPr sz="1100">
                <a:solidFill>
                  <a:schemeClr val="tx1"/>
                </a:solidFill>
                <a:latin typeface="Arial" charset="0"/>
              </a:defRPr>
            </a:lvl6pPr>
            <a:lvl7pPr marL="2811026" indent="-216233" algn="ctr" defTabSz="914485" eaLnBrk="0" fontAlgn="base" hangingPunct="0">
              <a:spcBef>
                <a:spcPct val="0"/>
              </a:spcBef>
              <a:spcAft>
                <a:spcPct val="0"/>
              </a:spcAft>
              <a:defRPr sz="1100">
                <a:solidFill>
                  <a:schemeClr val="tx1"/>
                </a:solidFill>
                <a:latin typeface="Arial" charset="0"/>
              </a:defRPr>
            </a:lvl7pPr>
            <a:lvl8pPr marL="3243491" indent="-216233" algn="ctr" defTabSz="914485" eaLnBrk="0" fontAlgn="base" hangingPunct="0">
              <a:spcBef>
                <a:spcPct val="0"/>
              </a:spcBef>
              <a:spcAft>
                <a:spcPct val="0"/>
              </a:spcAft>
              <a:defRPr sz="1100">
                <a:solidFill>
                  <a:schemeClr val="tx1"/>
                </a:solidFill>
                <a:latin typeface="Arial" charset="0"/>
              </a:defRPr>
            </a:lvl8pPr>
            <a:lvl9pPr marL="3675957" indent="-216233" algn="ctr" defTabSz="914485" eaLnBrk="0" fontAlgn="base" hangingPunct="0">
              <a:spcBef>
                <a:spcPct val="0"/>
              </a:spcBef>
              <a:spcAft>
                <a:spcPct val="0"/>
              </a:spcAft>
              <a:defRPr sz="1100">
                <a:solidFill>
                  <a:schemeClr val="tx1"/>
                </a:solidFill>
                <a:latin typeface="Arial" charset="0"/>
              </a:defRPr>
            </a:lvl9pPr>
          </a:lstStyle>
          <a:p>
            <a:pPr eaLnBrk="1" hangingPunct="1"/>
            <a:fld id="{69F15751-75A2-428F-8D37-C3244AB1DC66}" type="slidenum">
              <a:rPr lang="en-US" sz="1200">
                <a:latin typeface="Times New Roman" pitchFamily="18" charset="0"/>
              </a:rPr>
              <a:pPr eaLnBrk="1" hangingPunct="1"/>
              <a:t>34</a:t>
            </a:fld>
            <a:endParaRPr lang="en-US" sz="1200">
              <a:latin typeface="Times New Roman"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defTabSz="914485" eaLnBrk="0" hangingPunct="0">
              <a:defRPr sz="1100">
                <a:solidFill>
                  <a:schemeClr val="tx1"/>
                </a:solidFill>
                <a:latin typeface="Arial" charset="0"/>
              </a:defRPr>
            </a:lvl1pPr>
            <a:lvl2pPr marL="702756" indent="-270291" defTabSz="914485" eaLnBrk="0" hangingPunct="0">
              <a:defRPr sz="1100">
                <a:solidFill>
                  <a:schemeClr val="tx1"/>
                </a:solidFill>
                <a:latin typeface="Arial" charset="0"/>
              </a:defRPr>
            </a:lvl2pPr>
            <a:lvl3pPr marL="1081164" indent="-216233" defTabSz="914485" eaLnBrk="0" hangingPunct="0">
              <a:defRPr sz="1100">
                <a:solidFill>
                  <a:schemeClr val="tx1"/>
                </a:solidFill>
                <a:latin typeface="Arial" charset="0"/>
              </a:defRPr>
            </a:lvl3pPr>
            <a:lvl4pPr marL="1513629" indent="-216233" defTabSz="914485" eaLnBrk="0" hangingPunct="0">
              <a:defRPr sz="1100">
                <a:solidFill>
                  <a:schemeClr val="tx1"/>
                </a:solidFill>
                <a:latin typeface="Arial" charset="0"/>
              </a:defRPr>
            </a:lvl4pPr>
            <a:lvl5pPr marL="1946095" indent="-216233" defTabSz="914485" eaLnBrk="0" hangingPunct="0">
              <a:defRPr sz="1100">
                <a:solidFill>
                  <a:schemeClr val="tx1"/>
                </a:solidFill>
                <a:latin typeface="Arial" charset="0"/>
              </a:defRPr>
            </a:lvl5pPr>
            <a:lvl6pPr marL="2378560" indent="-216233" algn="ctr" defTabSz="914485" eaLnBrk="0" fontAlgn="base" hangingPunct="0">
              <a:spcBef>
                <a:spcPct val="0"/>
              </a:spcBef>
              <a:spcAft>
                <a:spcPct val="0"/>
              </a:spcAft>
              <a:defRPr sz="1100">
                <a:solidFill>
                  <a:schemeClr val="tx1"/>
                </a:solidFill>
                <a:latin typeface="Arial" charset="0"/>
              </a:defRPr>
            </a:lvl6pPr>
            <a:lvl7pPr marL="2811026" indent="-216233" algn="ctr" defTabSz="914485" eaLnBrk="0" fontAlgn="base" hangingPunct="0">
              <a:spcBef>
                <a:spcPct val="0"/>
              </a:spcBef>
              <a:spcAft>
                <a:spcPct val="0"/>
              </a:spcAft>
              <a:defRPr sz="1100">
                <a:solidFill>
                  <a:schemeClr val="tx1"/>
                </a:solidFill>
                <a:latin typeface="Arial" charset="0"/>
              </a:defRPr>
            </a:lvl7pPr>
            <a:lvl8pPr marL="3243491" indent="-216233" algn="ctr" defTabSz="914485" eaLnBrk="0" fontAlgn="base" hangingPunct="0">
              <a:spcBef>
                <a:spcPct val="0"/>
              </a:spcBef>
              <a:spcAft>
                <a:spcPct val="0"/>
              </a:spcAft>
              <a:defRPr sz="1100">
                <a:solidFill>
                  <a:schemeClr val="tx1"/>
                </a:solidFill>
                <a:latin typeface="Arial" charset="0"/>
              </a:defRPr>
            </a:lvl8pPr>
            <a:lvl9pPr marL="3675957" indent="-216233" algn="ctr" defTabSz="914485" eaLnBrk="0" fontAlgn="base" hangingPunct="0">
              <a:spcBef>
                <a:spcPct val="0"/>
              </a:spcBef>
              <a:spcAft>
                <a:spcPct val="0"/>
              </a:spcAft>
              <a:defRPr sz="1100">
                <a:solidFill>
                  <a:schemeClr val="tx1"/>
                </a:solidFill>
                <a:latin typeface="Arial" charset="0"/>
              </a:defRPr>
            </a:lvl9pPr>
          </a:lstStyle>
          <a:p>
            <a:pPr eaLnBrk="1" hangingPunct="1"/>
            <a:fld id="{7F07C68D-6BF4-44E0-8D9E-53315C9A0911}" type="slidenum">
              <a:rPr lang="en-US" sz="1200">
                <a:latin typeface="Times New Roman" pitchFamily="18" charset="0"/>
              </a:rPr>
              <a:pPr eaLnBrk="1" hangingPunct="1"/>
              <a:t>3</a:t>
            </a:fld>
            <a:endParaRPr lang="en-US" sz="1200">
              <a:latin typeface="Times New Roman"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914485" eaLnBrk="0" hangingPunct="0">
              <a:defRPr sz="1100">
                <a:solidFill>
                  <a:schemeClr val="tx1"/>
                </a:solidFill>
                <a:latin typeface="Arial" charset="0"/>
              </a:defRPr>
            </a:lvl1pPr>
            <a:lvl2pPr marL="702756" indent="-270291" defTabSz="914485" eaLnBrk="0" hangingPunct="0">
              <a:defRPr sz="1100">
                <a:solidFill>
                  <a:schemeClr val="tx1"/>
                </a:solidFill>
                <a:latin typeface="Arial" charset="0"/>
              </a:defRPr>
            </a:lvl2pPr>
            <a:lvl3pPr marL="1081164" indent="-216233" defTabSz="914485" eaLnBrk="0" hangingPunct="0">
              <a:defRPr sz="1100">
                <a:solidFill>
                  <a:schemeClr val="tx1"/>
                </a:solidFill>
                <a:latin typeface="Arial" charset="0"/>
              </a:defRPr>
            </a:lvl3pPr>
            <a:lvl4pPr marL="1513629" indent="-216233" defTabSz="914485" eaLnBrk="0" hangingPunct="0">
              <a:defRPr sz="1100">
                <a:solidFill>
                  <a:schemeClr val="tx1"/>
                </a:solidFill>
                <a:latin typeface="Arial" charset="0"/>
              </a:defRPr>
            </a:lvl4pPr>
            <a:lvl5pPr marL="1946095" indent="-216233" defTabSz="914485" eaLnBrk="0" hangingPunct="0">
              <a:defRPr sz="1100">
                <a:solidFill>
                  <a:schemeClr val="tx1"/>
                </a:solidFill>
                <a:latin typeface="Arial" charset="0"/>
              </a:defRPr>
            </a:lvl5pPr>
            <a:lvl6pPr marL="2378560" indent="-216233" algn="ctr" defTabSz="914485" eaLnBrk="0" fontAlgn="base" hangingPunct="0">
              <a:spcBef>
                <a:spcPct val="0"/>
              </a:spcBef>
              <a:spcAft>
                <a:spcPct val="0"/>
              </a:spcAft>
              <a:defRPr sz="1100">
                <a:solidFill>
                  <a:schemeClr val="tx1"/>
                </a:solidFill>
                <a:latin typeface="Arial" charset="0"/>
              </a:defRPr>
            </a:lvl6pPr>
            <a:lvl7pPr marL="2811026" indent="-216233" algn="ctr" defTabSz="914485" eaLnBrk="0" fontAlgn="base" hangingPunct="0">
              <a:spcBef>
                <a:spcPct val="0"/>
              </a:spcBef>
              <a:spcAft>
                <a:spcPct val="0"/>
              </a:spcAft>
              <a:defRPr sz="1100">
                <a:solidFill>
                  <a:schemeClr val="tx1"/>
                </a:solidFill>
                <a:latin typeface="Arial" charset="0"/>
              </a:defRPr>
            </a:lvl7pPr>
            <a:lvl8pPr marL="3243491" indent="-216233" algn="ctr" defTabSz="914485" eaLnBrk="0" fontAlgn="base" hangingPunct="0">
              <a:spcBef>
                <a:spcPct val="0"/>
              </a:spcBef>
              <a:spcAft>
                <a:spcPct val="0"/>
              </a:spcAft>
              <a:defRPr sz="1100">
                <a:solidFill>
                  <a:schemeClr val="tx1"/>
                </a:solidFill>
                <a:latin typeface="Arial" charset="0"/>
              </a:defRPr>
            </a:lvl8pPr>
            <a:lvl9pPr marL="3675957" indent="-216233" algn="ctr" defTabSz="914485" eaLnBrk="0" fontAlgn="base" hangingPunct="0">
              <a:spcBef>
                <a:spcPct val="0"/>
              </a:spcBef>
              <a:spcAft>
                <a:spcPct val="0"/>
              </a:spcAft>
              <a:defRPr sz="1100">
                <a:solidFill>
                  <a:schemeClr val="tx1"/>
                </a:solidFill>
                <a:latin typeface="Arial" charset="0"/>
              </a:defRPr>
            </a:lvl9pPr>
          </a:lstStyle>
          <a:p>
            <a:pPr eaLnBrk="1" hangingPunct="1"/>
            <a:fld id="{EAF4335B-480E-46E0-B949-4925A6CF1FF6}" type="slidenum">
              <a:rPr lang="en-US" sz="1200">
                <a:latin typeface="Times New Roman" pitchFamily="18" charset="0"/>
              </a:rPr>
              <a:pPr eaLnBrk="1" hangingPunct="1"/>
              <a:t>4</a:t>
            </a:fld>
            <a:endParaRPr lang="en-US" sz="1200">
              <a:latin typeface="Times New Roman"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defTabSz="914485" eaLnBrk="0" hangingPunct="0">
              <a:defRPr sz="1100">
                <a:solidFill>
                  <a:schemeClr val="tx1"/>
                </a:solidFill>
                <a:latin typeface="Arial" charset="0"/>
              </a:defRPr>
            </a:lvl1pPr>
            <a:lvl2pPr marL="702756" indent="-270291" defTabSz="914485" eaLnBrk="0" hangingPunct="0">
              <a:defRPr sz="1100">
                <a:solidFill>
                  <a:schemeClr val="tx1"/>
                </a:solidFill>
                <a:latin typeface="Arial" charset="0"/>
              </a:defRPr>
            </a:lvl2pPr>
            <a:lvl3pPr marL="1081164" indent="-216233" defTabSz="914485" eaLnBrk="0" hangingPunct="0">
              <a:defRPr sz="1100">
                <a:solidFill>
                  <a:schemeClr val="tx1"/>
                </a:solidFill>
                <a:latin typeface="Arial" charset="0"/>
              </a:defRPr>
            </a:lvl3pPr>
            <a:lvl4pPr marL="1513629" indent="-216233" defTabSz="914485" eaLnBrk="0" hangingPunct="0">
              <a:defRPr sz="1100">
                <a:solidFill>
                  <a:schemeClr val="tx1"/>
                </a:solidFill>
                <a:latin typeface="Arial" charset="0"/>
              </a:defRPr>
            </a:lvl4pPr>
            <a:lvl5pPr marL="1946095" indent="-216233" defTabSz="914485" eaLnBrk="0" hangingPunct="0">
              <a:defRPr sz="1100">
                <a:solidFill>
                  <a:schemeClr val="tx1"/>
                </a:solidFill>
                <a:latin typeface="Arial" charset="0"/>
              </a:defRPr>
            </a:lvl5pPr>
            <a:lvl6pPr marL="2378560" indent="-216233" algn="ctr" defTabSz="914485" eaLnBrk="0" fontAlgn="base" hangingPunct="0">
              <a:spcBef>
                <a:spcPct val="0"/>
              </a:spcBef>
              <a:spcAft>
                <a:spcPct val="0"/>
              </a:spcAft>
              <a:defRPr sz="1100">
                <a:solidFill>
                  <a:schemeClr val="tx1"/>
                </a:solidFill>
                <a:latin typeface="Arial" charset="0"/>
              </a:defRPr>
            </a:lvl6pPr>
            <a:lvl7pPr marL="2811026" indent="-216233" algn="ctr" defTabSz="914485" eaLnBrk="0" fontAlgn="base" hangingPunct="0">
              <a:spcBef>
                <a:spcPct val="0"/>
              </a:spcBef>
              <a:spcAft>
                <a:spcPct val="0"/>
              </a:spcAft>
              <a:defRPr sz="1100">
                <a:solidFill>
                  <a:schemeClr val="tx1"/>
                </a:solidFill>
                <a:latin typeface="Arial" charset="0"/>
              </a:defRPr>
            </a:lvl7pPr>
            <a:lvl8pPr marL="3243491" indent="-216233" algn="ctr" defTabSz="914485" eaLnBrk="0" fontAlgn="base" hangingPunct="0">
              <a:spcBef>
                <a:spcPct val="0"/>
              </a:spcBef>
              <a:spcAft>
                <a:spcPct val="0"/>
              </a:spcAft>
              <a:defRPr sz="1100">
                <a:solidFill>
                  <a:schemeClr val="tx1"/>
                </a:solidFill>
                <a:latin typeface="Arial" charset="0"/>
              </a:defRPr>
            </a:lvl8pPr>
            <a:lvl9pPr marL="3675957" indent="-216233" algn="ctr" defTabSz="914485" eaLnBrk="0" fontAlgn="base" hangingPunct="0">
              <a:spcBef>
                <a:spcPct val="0"/>
              </a:spcBef>
              <a:spcAft>
                <a:spcPct val="0"/>
              </a:spcAft>
              <a:defRPr sz="1100">
                <a:solidFill>
                  <a:schemeClr val="tx1"/>
                </a:solidFill>
                <a:latin typeface="Arial" charset="0"/>
              </a:defRPr>
            </a:lvl9pPr>
          </a:lstStyle>
          <a:p>
            <a:pPr eaLnBrk="1" hangingPunct="1"/>
            <a:fld id="{9EEFBD90-5980-42AC-A6A9-EB2A4B62B66E}" type="slidenum">
              <a:rPr lang="en-US" sz="1200">
                <a:latin typeface="Times New Roman" pitchFamily="18" charset="0"/>
              </a:rPr>
              <a:pPr eaLnBrk="1" hangingPunct="1"/>
              <a:t>6</a:t>
            </a:fld>
            <a:endParaRPr lang="en-US" sz="1200">
              <a:latin typeface="Times New Roman"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defTabSz="914485" eaLnBrk="0" hangingPunct="0">
              <a:defRPr sz="1100">
                <a:solidFill>
                  <a:schemeClr val="tx1"/>
                </a:solidFill>
                <a:latin typeface="Arial" charset="0"/>
              </a:defRPr>
            </a:lvl1pPr>
            <a:lvl2pPr marL="702756" indent="-270291" defTabSz="914485" eaLnBrk="0" hangingPunct="0">
              <a:defRPr sz="1100">
                <a:solidFill>
                  <a:schemeClr val="tx1"/>
                </a:solidFill>
                <a:latin typeface="Arial" charset="0"/>
              </a:defRPr>
            </a:lvl2pPr>
            <a:lvl3pPr marL="1081164" indent="-216233" defTabSz="914485" eaLnBrk="0" hangingPunct="0">
              <a:defRPr sz="1100">
                <a:solidFill>
                  <a:schemeClr val="tx1"/>
                </a:solidFill>
                <a:latin typeface="Arial" charset="0"/>
              </a:defRPr>
            </a:lvl3pPr>
            <a:lvl4pPr marL="1513629" indent="-216233" defTabSz="914485" eaLnBrk="0" hangingPunct="0">
              <a:defRPr sz="1100">
                <a:solidFill>
                  <a:schemeClr val="tx1"/>
                </a:solidFill>
                <a:latin typeface="Arial" charset="0"/>
              </a:defRPr>
            </a:lvl4pPr>
            <a:lvl5pPr marL="1946095" indent="-216233" defTabSz="914485" eaLnBrk="0" hangingPunct="0">
              <a:defRPr sz="1100">
                <a:solidFill>
                  <a:schemeClr val="tx1"/>
                </a:solidFill>
                <a:latin typeface="Arial" charset="0"/>
              </a:defRPr>
            </a:lvl5pPr>
            <a:lvl6pPr marL="2378560" indent="-216233" algn="ctr" defTabSz="914485" eaLnBrk="0" fontAlgn="base" hangingPunct="0">
              <a:spcBef>
                <a:spcPct val="0"/>
              </a:spcBef>
              <a:spcAft>
                <a:spcPct val="0"/>
              </a:spcAft>
              <a:defRPr sz="1100">
                <a:solidFill>
                  <a:schemeClr val="tx1"/>
                </a:solidFill>
                <a:latin typeface="Arial" charset="0"/>
              </a:defRPr>
            </a:lvl6pPr>
            <a:lvl7pPr marL="2811026" indent="-216233" algn="ctr" defTabSz="914485" eaLnBrk="0" fontAlgn="base" hangingPunct="0">
              <a:spcBef>
                <a:spcPct val="0"/>
              </a:spcBef>
              <a:spcAft>
                <a:spcPct val="0"/>
              </a:spcAft>
              <a:defRPr sz="1100">
                <a:solidFill>
                  <a:schemeClr val="tx1"/>
                </a:solidFill>
                <a:latin typeface="Arial" charset="0"/>
              </a:defRPr>
            </a:lvl7pPr>
            <a:lvl8pPr marL="3243491" indent="-216233" algn="ctr" defTabSz="914485" eaLnBrk="0" fontAlgn="base" hangingPunct="0">
              <a:spcBef>
                <a:spcPct val="0"/>
              </a:spcBef>
              <a:spcAft>
                <a:spcPct val="0"/>
              </a:spcAft>
              <a:defRPr sz="1100">
                <a:solidFill>
                  <a:schemeClr val="tx1"/>
                </a:solidFill>
                <a:latin typeface="Arial" charset="0"/>
              </a:defRPr>
            </a:lvl8pPr>
            <a:lvl9pPr marL="3675957" indent="-216233" algn="ctr" defTabSz="914485" eaLnBrk="0" fontAlgn="base" hangingPunct="0">
              <a:spcBef>
                <a:spcPct val="0"/>
              </a:spcBef>
              <a:spcAft>
                <a:spcPct val="0"/>
              </a:spcAft>
              <a:defRPr sz="1100">
                <a:solidFill>
                  <a:schemeClr val="tx1"/>
                </a:solidFill>
                <a:latin typeface="Arial" charset="0"/>
              </a:defRPr>
            </a:lvl9pPr>
          </a:lstStyle>
          <a:p>
            <a:pPr eaLnBrk="1" hangingPunct="1"/>
            <a:fld id="{B4B0B4B4-05F5-471E-BD3C-0176B9265BD7}" type="slidenum">
              <a:rPr lang="en-US" sz="1200">
                <a:latin typeface="Times New Roman" pitchFamily="18" charset="0"/>
              </a:rPr>
              <a:pPr eaLnBrk="1" hangingPunct="1"/>
              <a:t>7</a:t>
            </a:fld>
            <a:endParaRPr lang="en-US" sz="1200">
              <a:latin typeface="Times New Roman"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defTabSz="914485" eaLnBrk="0" hangingPunct="0">
              <a:defRPr sz="1100">
                <a:solidFill>
                  <a:schemeClr val="tx1"/>
                </a:solidFill>
                <a:latin typeface="Arial" charset="0"/>
              </a:defRPr>
            </a:lvl1pPr>
            <a:lvl2pPr marL="702756" indent="-270291" defTabSz="914485" eaLnBrk="0" hangingPunct="0">
              <a:defRPr sz="1100">
                <a:solidFill>
                  <a:schemeClr val="tx1"/>
                </a:solidFill>
                <a:latin typeface="Arial" charset="0"/>
              </a:defRPr>
            </a:lvl2pPr>
            <a:lvl3pPr marL="1081164" indent="-216233" defTabSz="914485" eaLnBrk="0" hangingPunct="0">
              <a:defRPr sz="1100">
                <a:solidFill>
                  <a:schemeClr val="tx1"/>
                </a:solidFill>
                <a:latin typeface="Arial" charset="0"/>
              </a:defRPr>
            </a:lvl3pPr>
            <a:lvl4pPr marL="1513629" indent="-216233" defTabSz="914485" eaLnBrk="0" hangingPunct="0">
              <a:defRPr sz="1100">
                <a:solidFill>
                  <a:schemeClr val="tx1"/>
                </a:solidFill>
                <a:latin typeface="Arial" charset="0"/>
              </a:defRPr>
            </a:lvl4pPr>
            <a:lvl5pPr marL="1946095" indent="-216233" defTabSz="914485" eaLnBrk="0" hangingPunct="0">
              <a:defRPr sz="1100">
                <a:solidFill>
                  <a:schemeClr val="tx1"/>
                </a:solidFill>
                <a:latin typeface="Arial" charset="0"/>
              </a:defRPr>
            </a:lvl5pPr>
            <a:lvl6pPr marL="2378560" indent="-216233" algn="ctr" defTabSz="914485" eaLnBrk="0" fontAlgn="base" hangingPunct="0">
              <a:spcBef>
                <a:spcPct val="0"/>
              </a:spcBef>
              <a:spcAft>
                <a:spcPct val="0"/>
              </a:spcAft>
              <a:defRPr sz="1100">
                <a:solidFill>
                  <a:schemeClr val="tx1"/>
                </a:solidFill>
                <a:latin typeface="Arial" charset="0"/>
              </a:defRPr>
            </a:lvl6pPr>
            <a:lvl7pPr marL="2811026" indent="-216233" algn="ctr" defTabSz="914485" eaLnBrk="0" fontAlgn="base" hangingPunct="0">
              <a:spcBef>
                <a:spcPct val="0"/>
              </a:spcBef>
              <a:spcAft>
                <a:spcPct val="0"/>
              </a:spcAft>
              <a:defRPr sz="1100">
                <a:solidFill>
                  <a:schemeClr val="tx1"/>
                </a:solidFill>
                <a:latin typeface="Arial" charset="0"/>
              </a:defRPr>
            </a:lvl7pPr>
            <a:lvl8pPr marL="3243491" indent="-216233" algn="ctr" defTabSz="914485" eaLnBrk="0" fontAlgn="base" hangingPunct="0">
              <a:spcBef>
                <a:spcPct val="0"/>
              </a:spcBef>
              <a:spcAft>
                <a:spcPct val="0"/>
              </a:spcAft>
              <a:defRPr sz="1100">
                <a:solidFill>
                  <a:schemeClr val="tx1"/>
                </a:solidFill>
                <a:latin typeface="Arial" charset="0"/>
              </a:defRPr>
            </a:lvl8pPr>
            <a:lvl9pPr marL="3675957" indent="-216233" algn="ctr" defTabSz="914485" eaLnBrk="0" fontAlgn="base" hangingPunct="0">
              <a:spcBef>
                <a:spcPct val="0"/>
              </a:spcBef>
              <a:spcAft>
                <a:spcPct val="0"/>
              </a:spcAft>
              <a:defRPr sz="1100">
                <a:solidFill>
                  <a:schemeClr val="tx1"/>
                </a:solidFill>
                <a:latin typeface="Arial" charset="0"/>
              </a:defRPr>
            </a:lvl9pPr>
          </a:lstStyle>
          <a:p>
            <a:pPr eaLnBrk="1" hangingPunct="1"/>
            <a:fld id="{B2FE7801-5A29-445B-BB47-CEB93D23FB52}" type="slidenum">
              <a:rPr lang="en-US" sz="1200">
                <a:latin typeface="Times New Roman" pitchFamily="18" charset="0"/>
              </a:rPr>
              <a:pPr eaLnBrk="1" hangingPunct="1"/>
              <a:t>8</a:t>
            </a:fld>
            <a:endParaRPr lang="en-US" sz="1200">
              <a:latin typeface="Times New Roman"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defTabSz="914485" eaLnBrk="0" hangingPunct="0">
              <a:defRPr sz="1100">
                <a:solidFill>
                  <a:schemeClr val="tx1"/>
                </a:solidFill>
                <a:latin typeface="Arial" charset="0"/>
              </a:defRPr>
            </a:lvl1pPr>
            <a:lvl2pPr marL="702756" indent="-270291" defTabSz="914485" eaLnBrk="0" hangingPunct="0">
              <a:defRPr sz="1100">
                <a:solidFill>
                  <a:schemeClr val="tx1"/>
                </a:solidFill>
                <a:latin typeface="Arial" charset="0"/>
              </a:defRPr>
            </a:lvl2pPr>
            <a:lvl3pPr marL="1081164" indent="-216233" defTabSz="914485" eaLnBrk="0" hangingPunct="0">
              <a:defRPr sz="1100">
                <a:solidFill>
                  <a:schemeClr val="tx1"/>
                </a:solidFill>
                <a:latin typeface="Arial" charset="0"/>
              </a:defRPr>
            </a:lvl3pPr>
            <a:lvl4pPr marL="1513629" indent="-216233" defTabSz="914485" eaLnBrk="0" hangingPunct="0">
              <a:defRPr sz="1100">
                <a:solidFill>
                  <a:schemeClr val="tx1"/>
                </a:solidFill>
                <a:latin typeface="Arial" charset="0"/>
              </a:defRPr>
            </a:lvl4pPr>
            <a:lvl5pPr marL="1946095" indent="-216233" defTabSz="914485" eaLnBrk="0" hangingPunct="0">
              <a:defRPr sz="1100">
                <a:solidFill>
                  <a:schemeClr val="tx1"/>
                </a:solidFill>
                <a:latin typeface="Arial" charset="0"/>
              </a:defRPr>
            </a:lvl5pPr>
            <a:lvl6pPr marL="2378560" indent="-216233" algn="ctr" defTabSz="914485" eaLnBrk="0" fontAlgn="base" hangingPunct="0">
              <a:spcBef>
                <a:spcPct val="0"/>
              </a:spcBef>
              <a:spcAft>
                <a:spcPct val="0"/>
              </a:spcAft>
              <a:defRPr sz="1100">
                <a:solidFill>
                  <a:schemeClr val="tx1"/>
                </a:solidFill>
                <a:latin typeface="Arial" charset="0"/>
              </a:defRPr>
            </a:lvl6pPr>
            <a:lvl7pPr marL="2811026" indent="-216233" algn="ctr" defTabSz="914485" eaLnBrk="0" fontAlgn="base" hangingPunct="0">
              <a:spcBef>
                <a:spcPct val="0"/>
              </a:spcBef>
              <a:spcAft>
                <a:spcPct val="0"/>
              </a:spcAft>
              <a:defRPr sz="1100">
                <a:solidFill>
                  <a:schemeClr val="tx1"/>
                </a:solidFill>
                <a:latin typeface="Arial" charset="0"/>
              </a:defRPr>
            </a:lvl7pPr>
            <a:lvl8pPr marL="3243491" indent="-216233" algn="ctr" defTabSz="914485" eaLnBrk="0" fontAlgn="base" hangingPunct="0">
              <a:spcBef>
                <a:spcPct val="0"/>
              </a:spcBef>
              <a:spcAft>
                <a:spcPct val="0"/>
              </a:spcAft>
              <a:defRPr sz="1100">
                <a:solidFill>
                  <a:schemeClr val="tx1"/>
                </a:solidFill>
                <a:latin typeface="Arial" charset="0"/>
              </a:defRPr>
            </a:lvl8pPr>
            <a:lvl9pPr marL="3675957" indent="-216233" algn="ctr" defTabSz="914485" eaLnBrk="0" fontAlgn="base" hangingPunct="0">
              <a:spcBef>
                <a:spcPct val="0"/>
              </a:spcBef>
              <a:spcAft>
                <a:spcPct val="0"/>
              </a:spcAft>
              <a:defRPr sz="1100">
                <a:solidFill>
                  <a:schemeClr val="tx1"/>
                </a:solidFill>
                <a:latin typeface="Arial" charset="0"/>
              </a:defRPr>
            </a:lvl9pPr>
          </a:lstStyle>
          <a:p>
            <a:pPr eaLnBrk="1" hangingPunct="1"/>
            <a:fld id="{C8DC98B4-6201-4737-9636-1C321A98B980}" type="slidenum">
              <a:rPr lang="en-US" sz="1200">
                <a:latin typeface="Times New Roman" pitchFamily="18" charset="0"/>
              </a:rPr>
              <a:pPr eaLnBrk="1" hangingPunct="1"/>
              <a:t>9</a:t>
            </a:fld>
            <a:endParaRPr lang="en-US" sz="1200">
              <a:latin typeface="Times New Roman"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defTabSz="914485" eaLnBrk="0" hangingPunct="0">
              <a:defRPr sz="1100">
                <a:solidFill>
                  <a:schemeClr val="tx1"/>
                </a:solidFill>
                <a:latin typeface="Arial" charset="0"/>
              </a:defRPr>
            </a:lvl1pPr>
            <a:lvl2pPr marL="702756" indent="-270291" defTabSz="914485" eaLnBrk="0" hangingPunct="0">
              <a:defRPr sz="1100">
                <a:solidFill>
                  <a:schemeClr val="tx1"/>
                </a:solidFill>
                <a:latin typeface="Arial" charset="0"/>
              </a:defRPr>
            </a:lvl2pPr>
            <a:lvl3pPr marL="1081164" indent="-216233" defTabSz="914485" eaLnBrk="0" hangingPunct="0">
              <a:defRPr sz="1100">
                <a:solidFill>
                  <a:schemeClr val="tx1"/>
                </a:solidFill>
                <a:latin typeface="Arial" charset="0"/>
              </a:defRPr>
            </a:lvl3pPr>
            <a:lvl4pPr marL="1513629" indent="-216233" defTabSz="914485" eaLnBrk="0" hangingPunct="0">
              <a:defRPr sz="1100">
                <a:solidFill>
                  <a:schemeClr val="tx1"/>
                </a:solidFill>
                <a:latin typeface="Arial" charset="0"/>
              </a:defRPr>
            </a:lvl4pPr>
            <a:lvl5pPr marL="1946095" indent="-216233" defTabSz="914485" eaLnBrk="0" hangingPunct="0">
              <a:defRPr sz="1100">
                <a:solidFill>
                  <a:schemeClr val="tx1"/>
                </a:solidFill>
                <a:latin typeface="Arial" charset="0"/>
              </a:defRPr>
            </a:lvl5pPr>
            <a:lvl6pPr marL="2378560" indent="-216233" algn="ctr" defTabSz="914485" eaLnBrk="0" fontAlgn="base" hangingPunct="0">
              <a:spcBef>
                <a:spcPct val="0"/>
              </a:spcBef>
              <a:spcAft>
                <a:spcPct val="0"/>
              </a:spcAft>
              <a:defRPr sz="1100">
                <a:solidFill>
                  <a:schemeClr val="tx1"/>
                </a:solidFill>
                <a:latin typeface="Arial" charset="0"/>
              </a:defRPr>
            </a:lvl6pPr>
            <a:lvl7pPr marL="2811026" indent="-216233" algn="ctr" defTabSz="914485" eaLnBrk="0" fontAlgn="base" hangingPunct="0">
              <a:spcBef>
                <a:spcPct val="0"/>
              </a:spcBef>
              <a:spcAft>
                <a:spcPct val="0"/>
              </a:spcAft>
              <a:defRPr sz="1100">
                <a:solidFill>
                  <a:schemeClr val="tx1"/>
                </a:solidFill>
                <a:latin typeface="Arial" charset="0"/>
              </a:defRPr>
            </a:lvl7pPr>
            <a:lvl8pPr marL="3243491" indent="-216233" algn="ctr" defTabSz="914485" eaLnBrk="0" fontAlgn="base" hangingPunct="0">
              <a:spcBef>
                <a:spcPct val="0"/>
              </a:spcBef>
              <a:spcAft>
                <a:spcPct val="0"/>
              </a:spcAft>
              <a:defRPr sz="1100">
                <a:solidFill>
                  <a:schemeClr val="tx1"/>
                </a:solidFill>
                <a:latin typeface="Arial" charset="0"/>
              </a:defRPr>
            </a:lvl8pPr>
            <a:lvl9pPr marL="3675957" indent="-216233" algn="ctr" defTabSz="914485" eaLnBrk="0" fontAlgn="base" hangingPunct="0">
              <a:spcBef>
                <a:spcPct val="0"/>
              </a:spcBef>
              <a:spcAft>
                <a:spcPct val="0"/>
              </a:spcAft>
              <a:defRPr sz="1100">
                <a:solidFill>
                  <a:schemeClr val="tx1"/>
                </a:solidFill>
                <a:latin typeface="Arial" charset="0"/>
              </a:defRPr>
            </a:lvl9pPr>
          </a:lstStyle>
          <a:p>
            <a:pPr eaLnBrk="1" hangingPunct="1"/>
            <a:fld id="{5CF28437-FAFE-4E74-B502-2CDB6E389BE4}" type="slidenum">
              <a:rPr lang="en-US" sz="1200">
                <a:latin typeface="Times New Roman" pitchFamily="18" charset="0"/>
              </a:rPr>
              <a:pPr eaLnBrk="1" hangingPunct="1"/>
              <a:t>14</a:t>
            </a:fld>
            <a:endParaRPr lang="en-US" sz="1200">
              <a:latin typeface="Times New Roman"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defTabSz="914485" eaLnBrk="0" hangingPunct="0">
              <a:defRPr sz="1100">
                <a:solidFill>
                  <a:schemeClr val="tx1"/>
                </a:solidFill>
                <a:latin typeface="Arial" charset="0"/>
              </a:defRPr>
            </a:lvl1pPr>
            <a:lvl2pPr marL="702756" indent="-270291" defTabSz="914485" eaLnBrk="0" hangingPunct="0">
              <a:defRPr sz="1100">
                <a:solidFill>
                  <a:schemeClr val="tx1"/>
                </a:solidFill>
                <a:latin typeface="Arial" charset="0"/>
              </a:defRPr>
            </a:lvl2pPr>
            <a:lvl3pPr marL="1081164" indent="-216233" defTabSz="914485" eaLnBrk="0" hangingPunct="0">
              <a:defRPr sz="1100">
                <a:solidFill>
                  <a:schemeClr val="tx1"/>
                </a:solidFill>
                <a:latin typeface="Arial" charset="0"/>
              </a:defRPr>
            </a:lvl3pPr>
            <a:lvl4pPr marL="1513629" indent="-216233" defTabSz="914485" eaLnBrk="0" hangingPunct="0">
              <a:defRPr sz="1100">
                <a:solidFill>
                  <a:schemeClr val="tx1"/>
                </a:solidFill>
                <a:latin typeface="Arial" charset="0"/>
              </a:defRPr>
            </a:lvl4pPr>
            <a:lvl5pPr marL="1946095" indent="-216233" defTabSz="914485" eaLnBrk="0" hangingPunct="0">
              <a:defRPr sz="1100">
                <a:solidFill>
                  <a:schemeClr val="tx1"/>
                </a:solidFill>
                <a:latin typeface="Arial" charset="0"/>
              </a:defRPr>
            </a:lvl5pPr>
            <a:lvl6pPr marL="2378560" indent="-216233" algn="ctr" defTabSz="914485" eaLnBrk="0" fontAlgn="base" hangingPunct="0">
              <a:spcBef>
                <a:spcPct val="0"/>
              </a:spcBef>
              <a:spcAft>
                <a:spcPct val="0"/>
              </a:spcAft>
              <a:defRPr sz="1100">
                <a:solidFill>
                  <a:schemeClr val="tx1"/>
                </a:solidFill>
                <a:latin typeface="Arial" charset="0"/>
              </a:defRPr>
            </a:lvl6pPr>
            <a:lvl7pPr marL="2811026" indent="-216233" algn="ctr" defTabSz="914485" eaLnBrk="0" fontAlgn="base" hangingPunct="0">
              <a:spcBef>
                <a:spcPct val="0"/>
              </a:spcBef>
              <a:spcAft>
                <a:spcPct val="0"/>
              </a:spcAft>
              <a:defRPr sz="1100">
                <a:solidFill>
                  <a:schemeClr val="tx1"/>
                </a:solidFill>
                <a:latin typeface="Arial" charset="0"/>
              </a:defRPr>
            </a:lvl7pPr>
            <a:lvl8pPr marL="3243491" indent="-216233" algn="ctr" defTabSz="914485" eaLnBrk="0" fontAlgn="base" hangingPunct="0">
              <a:spcBef>
                <a:spcPct val="0"/>
              </a:spcBef>
              <a:spcAft>
                <a:spcPct val="0"/>
              </a:spcAft>
              <a:defRPr sz="1100">
                <a:solidFill>
                  <a:schemeClr val="tx1"/>
                </a:solidFill>
                <a:latin typeface="Arial" charset="0"/>
              </a:defRPr>
            </a:lvl8pPr>
            <a:lvl9pPr marL="3675957" indent="-216233" algn="ctr" defTabSz="914485" eaLnBrk="0" fontAlgn="base" hangingPunct="0">
              <a:spcBef>
                <a:spcPct val="0"/>
              </a:spcBef>
              <a:spcAft>
                <a:spcPct val="0"/>
              </a:spcAft>
              <a:defRPr sz="1100">
                <a:solidFill>
                  <a:schemeClr val="tx1"/>
                </a:solidFill>
                <a:latin typeface="Arial" charset="0"/>
              </a:defRPr>
            </a:lvl9pPr>
          </a:lstStyle>
          <a:p>
            <a:pPr eaLnBrk="1" hangingPunct="1"/>
            <a:fld id="{A0C8F9E8-AF8C-4EC6-984A-C77A148B8B8F}" type="slidenum">
              <a:rPr lang="en-US" sz="1200">
                <a:latin typeface="Times New Roman" pitchFamily="18" charset="0"/>
              </a:rPr>
              <a:pPr eaLnBrk="1" hangingPunct="1"/>
              <a:t>16</a:t>
            </a:fld>
            <a:endParaRPr lang="en-US" sz="120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E55D1A-1DC0-440A-884A-C753302CD06A}"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F3DA7-FE69-4442-94B0-4A4C2BA4B8DA}" type="slidenum">
              <a:rPr lang="en-US" smtClean="0"/>
              <a:t>‹#›</a:t>
            </a:fld>
            <a:endParaRPr lang="en-US"/>
          </a:p>
        </p:txBody>
      </p:sp>
    </p:spTree>
    <p:extLst>
      <p:ext uri="{BB962C8B-B14F-4D97-AF65-F5344CB8AC3E}">
        <p14:creationId xmlns:p14="http://schemas.microsoft.com/office/powerpoint/2010/main" val="370845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55D1A-1DC0-440A-884A-C753302CD06A}"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F3DA7-FE69-4442-94B0-4A4C2BA4B8DA}" type="slidenum">
              <a:rPr lang="en-US" smtClean="0"/>
              <a:t>‹#›</a:t>
            </a:fld>
            <a:endParaRPr lang="en-US"/>
          </a:p>
        </p:txBody>
      </p:sp>
    </p:spTree>
    <p:extLst>
      <p:ext uri="{BB962C8B-B14F-4D97-AF65-F5344CB8AC3E}">
        <p14:creationId xmlns:p14="http://schemas.microsoft.com/office/powerpoint/2010/main" val="233125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55D1A-1DC0-440A-884A-C753302CD06A}"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F3DA7-FE69-4442-94B0-4A4C2BA4B8DA}" type="slidenum">
              <a:rPr lang="en-US" smtClean="0"/>
              <a:t>‹#›</a:t>
            </a:fld>
            <a:endParaRPr lang="en-US"/>
          </a:p>
        </p:txBody>
      </p:sp>
    </p:spTree>
    <p:extLst>
      <p:ext uri="{BB962C8B-B14F-4D97-AF65-F5344CB8AC3E}">
        <p14:creationId xmlns:p14="http://schemas.microsoft.com/office/powerpoint/2010/main" val="207900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55D1A-1DC0-440A-884A-C753302CD06A}"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F3DA7-FE69-4442-94B0-4A4C2BA4B8DA}" type="slidenum">
              <a:rPr lang="en-US" smtClean="0"/>
              <a:t>‹#›</a:t>
            </a:fld>
            <a:endParaRPr lang="en-US"/>
          </a:p>
        </p:txBody>
      </p:sp>
    </p:spTree>
    <p:extLst>
      <p:ext uri="{BB962C8B-B14F-4D97-AF65-F5344CB8AC3E}">
        <p14:creationId xmlns:p14="http://schemas.microsoft.com/office/powerpoint/2010/main" val="253159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55D1A-1DC0-440A-884A-C753302CD06A}"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F3DA7-FE69-4442-94B0-4A4C2BA4B8DA}" type="slidenum">
              <a:rPr lang="en-US" smtClean="0"/>
              <a:t>‹#›</a:t>
            </a:fld>
            <a:endParaRPr lang="en-US"/>
          </a:p>
        </p:txBody>
      </p:sp>
    </p:spTree>
    <p:extLst>
      <p:ext uri="{BB962C8B-B14F-4D97-AF65-F5344CB8AC3E}">
        <p14:creationId xmlns:p14="http://schemas.microsoft.com/office/powerpoint/2010/main" val="493591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E55D1A-1DC0-440A-884A-C753302CD06A}"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F3DA7-FE69-4442-94B0-4A4C2BA4B8DA}" type="slidenum">
              <a:rPr lang="en-US" smtClean="0"/>
              <a:t>‹#›</a:t>
            </a:fld>
            <a:endParaRPr lang="en-US"/>
          </a:p>
        </p:txBody>
      </p:sp>
    </p:spTree>
    <p:extLst>
      <p:ext uri="{BB962C8B-B14F-4D97-AF65-F5344CB8AC3E}">
        <p14:creationId xmlns:p14="http://schemas.microsoft.com/office/powerpoint/2010/main" val="127391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55D1A-1DC0-440A-884A-C753302CD06A}" type="datetimeFigureOut">
              <a:rPr lang="en-US" smtClean="0"/>
              <a:t>7/25/2023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F3DA7-FE69-4442-94B0-4A4C2BA4B8DA}" type="slidenum">
              <a:rPr lang="en-US" smtClean="0"/>
              <a:t>‹#›</a:t>
            </a:fld>
            <a:endParaRPr lang="en-US"/>
          </a:p>
        </p:txBody>
      </p:sp>
    </p:spTree>
    <p:extLst>
      <p:ext uri="{BB962C8B-B14F-4D97-AF65-F5344CB8AC3E}">
        <p14:creationId xmlns:p14="http://schemas.microsoft.com/office/powerpoint/2010/main" val="2865477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E55D1A-1DC0-440A-884A-C753302CD06A}" type="datetimeFigureOut">
              <a:rPr lang="en-US" smtClean="0"/>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F3DA7-FE69-4442-94B0-4A4C2BA4B8DA}" type="slidenum">
              <a:rPr lang="en-US" smtClean="0"/>
              <a:t>‹#›</a:t>
            </a:fld>
            <a:endParaRPr lang="en-US"/>
          </a:p>
        </p:txBody>
      </p:sp>
    </p:spTree>
    <p:extLst>
      <p:ext uri="{BB962C8B-B14F-4D97-AF65-F5344CB8AC3E}">
        <p14:creationId xmlns:p14="http://schemas.microsoft.com/office/powerpoint/2010/main" val="313158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55D1A-1DC0-440A-884A-C753302CD06A}" type="datetimeFigureOut">
              <a:rPr lang="en-US" smtClean="0"/>
              <a:t>7/25/2023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F3DA7-FE69-4442-94B0-4A4C2BA4B8DA}" type="slidenum">
              <a:rPr lang="en-US" smtClean="0"/>
              <a:t>‹#›</a:t>
            </a:fld>
            <a:endParaRPr lang="en-US"/>
          </a:p>
        </p:txBody>
      </p:sp>
    </p:spTree>
    <p:extLst>
      <p:ext uri="{BB962C8B-B14F-4D97-AF65-F5344CB8AC3E}">
        <p14:creationId xmlns:p14="http://schemas.microsoft.com/office/powerpoint/2010/main" val="160136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55D1A-1DC0-440A-884A-C753302CD06A}"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F3DA7-FE69-4442-94B0-4A4C2BA4B8DA}" type="slidenum">
              <a:rPr lang="en-US" smtClean="0"/>
              <a:t>‹#›</a:t>
            </a:fld>
            <a:endParaRPr lang="en-US"/>
          </a:p>
        </p:txBody>
      </p:sp>
    </p:spTree>
    <p:extLst>
      <p:ext uri="{BB962C8B-B14F-4D97-AF65-F5344CB8AC3E}">
        <p14:creationId xmlns:p14="http://schemas.microsoft.com/office/powerpoint/2010/main" val="24818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55D1A-1DC0-440A-884A-C753302CD06A}"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F3DA7-FE69-4442-94B0-4A4C2BA4B8DA}" type="slidenum">
              <a:rPr lang="en-US" smtClean="0"/>
              <a:t>‹#›</a:t>
            </a:fld>
            <a:endParaRPr lang="en-US"/>
          </a:p>
        </p:txBody>
      </p:sp>
    </p:spTree>
    <p:extLst>
      <p:ext uri="{BB962C8B-B14F-4D97-AF65-F5344CB8AC3E}">
        <p14:creationId xmlns:p14="http://schemas.microsoft.com/office/powerpoint/2010/main" val="3599540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E55D1A-1DC0-440A-884A-C753302CD06A}" type="datetimeFigureOut">
              <a:rPr lang="en-US" smtClean="0"/>
              <a:t>7/25/2023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F3DA7-FE69-4442-94B0-4A4C2BA4B8DA}" type="slidenum">
              <a:rPr lang="en-US" smtClean="0"/>
              <a:t>‹#›</a:t>
            </a:fld>
            <a:endParaRPr lang="en-US"/>
          </a:p>
        </p:txBody>
      </p:sp>
    </p:spTree>
    <p:extLst>
      <p:ext uri="{BB962C8B-B14F-4D97-AF65-F5344CB8AC3E}">
        <p14:creationId xmlns:p14="http://schemas.microsoft.com/office/powerpoint/2010/main" val="634959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PROCESS MODELS</a:t>
            </a:r>
            <a:endParaRPr lang="en-US" dirty="0"/>
          </a:p>
        </p:txBody>
      </p:sp>
    </p:spTree>
    <p:extLst>
      <p:ext uri="{BB962C8B-B14F-4D97-AF65-F5344CB8AC3E}">
        <p14:creationId xmlns:p14="http://schemas.microsoft.com/office/powerpoint/2010/main" val="1605553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Advantages of Prototype </a:t>
            </a:r>
            <a:r>
              <a:rPr lang="en-US" b="1" dirty="0" smtClean="0"/>
              <a:t>Model</a:t>
            </a:r>
            <a:endParaRPr lang="en-US" dirty="0"/>
          </a:p>
        </p:txBody>
      </p:sp>
      <p:sp>
        <p:nvSpPr>
          <p:cNvPr id="3" name="Content Placeholder 2"/>
          <p:cNvSpPr>
            <a:spLocks noGrp="1"/>
          </p:cNvSpPr>
          <p:nvPr>
            <p:ph idx="1"/>
          </p:nvPr>
        </p:nvSpPr>
        <p:spPr/>
        <p:txBody>
          <a:bodyPr>
            <a:normAutofit fontScale="92500" lnSpcReduction="20000"/>
          </a:bodyPr>
          <a:lstStyle/>
          <a:p>
            <a:pPr lvl="0" algn="just"/>
            <a:r>
              <a:rPr lang="en-US" sz="2800" dirty="0">
                <a:latin typeface="+mj-lt"/>
                <a:cs typeface="Times New Roman" pitchFamily="18" charset="0"/>
              </a:rPr>
              <a:t>Users are actively involved in the development</a:t>
            </a:r>
          </a:p>
          <a:p>
            <a:pPr lvl="0" algn="just"/>
            <a:r>
              <a:rPr lang="en-US" sz="2800" dirty="0">
                <a:latin typeface="+mj-lt"/>
                <a:cs typeface="Times New Roman" pitchFamily="18" charset="0"/>
              </a:rPr>
              <a:t>Since in this methodology a working model of the system is provided, the users get a better understanding of the system being developed.</a:t>
            </a:r>
          </a:p>
          <a:p>
            <a:pPr lvl="0" algn="just"/>
            <a:r>
              <a:rPr lang="en-US" sz="2800" dirty="0">
                <a:latin typeface="+mj-lt"/>
                <a:cs typeface="Times New Roman" pitchFamily="18" charset="0"/>
              </a:rPr>
              <a:t>Errors can be detected much earlier.</a:t>
            </a:r>
          </a:p>
          <a:p>
            <a:pPr lvl="0" algn="just"/>
            <a:r>
              <a:rPr lang="en-US" sz="2800" dirty="0">
                <a:latin typeface="+mj-lt"/>
                <a:cs typeface="Times New Roman" pitchFamily="18" charset="0"/>
              </a:rPr>
              <a:t>Quicker user feedback is available leading to better solutions.</a:t>
            </a:r>
          </a:p>
          <a:p>
            <a:pPr lvl="0" algn="just"/>
            <a:r>
              <a:rPr lang="en-US" sz="2800" dirty="0">
                <a:latin typeface="+mj-lt"/>
                <a:cs typeface="Times New Roman" pitchFamily="18" charset="0"/>
              </a:rPr>
              <a:t>Missing functionality can be identified easily</a:t>
            </a:r>
          </a:p>
          <a:p>
            <a:pPr lvl="0" algn="just"/>
            <a:r>
              <a:rPr lang="en-US" sz="2800" dirty="0">
                <a:latin typeface="+mj-lt"/>
                <a:cs typeface="Times New Roman" pitchFamily="18" charset="0"/>
              </a:rPr>
              <a:t>Confusing or difficult functions can be identified</a:t>
            </a:r>
            <a:br>
              <a:rPr lang="en-US" sz="2800" dirty="0">
                <a:latin typeface="+mj-lt"/>
                <a:cs typeface="Times New Roman" pitchFamily="18" charset="0"/>
              </a:rPr>
            </a:br>
            <a:r>
              <a:rPr lang="en-US" sz="2800" dirty="0">
                <a:latin typeface="+mj-lt"/>
                <a:cs typeface="Times New Roman" pitchFamily="18" charset="0"/>
              </a:rPr>
              <a:t>Requirements validation, Quick implementation of, incomplete, but</a:t>
            </a:r>
            <a:br>
              <a:rPr lang="en-US" sz="2800" dirty="0">
                <a:latin typeface="+mj-lt"/>
                <a:cs typeface="Times New Roman" pitchFamily="18" charset="0"/>
              </a:rPr>
            </a:br>
            <a:r>
              <a:rPr lang="en-US" sz="2800" dirty="0">
                <a:latin typeface="+mj-lt"/>
                <a:cs typeface="Times New Roman" pitchFamily="18" charset="0"/>
              </a:rPr>
              <a:t>functional, application.</a:t>
            </a:r>
          </a:p>
          <a:p>
            <a:endParaRPr lang="en-US" dirty="0"/>
          </a:p>
        </p:txBody>
      </p:sp>
    </p:spTree>
    <p:extLst>
      <p:ext uri="{BB962C8B-B14F-4D97-AF65-F5344CB8AC3E}">
        <p14:creationId xmlns:p14="http://schemas.microsoft.com/office/powerpoint/2010/main" val="3109597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Disadvantages of Prototype </a:t>
            </a:r>
            <a:r>
              <a:rPr lang="en-US" b="1" dirty="0" smtClean="0"/>
              <a:t>Model</a:t>
            </a:r>
            <a:endParaRPr lang="en-US" dirty="0"/>
          </a:p>
        </p:txBody>
      </p:sp>
      <p:sp>
        <p:nvSpPr>
          <p:cNvPr id="3" name="Content Placeholder 2"/>
          <p:cNvSpPr>
            <a:spLocks noGrp="1"/>
          </p:cNvSpPr>
          <p:nvPr>
            <p:ph idx="1"/>
          </p:nvPr>
        </p:nvSpPr>
        <p:spPr/>
        <p:txBody>
          <a:bodyPr>
            <a:normAutofit fontScale="55000" lnSpcReduction="20000"/>
          </a:bodyPr>
          <a:lstStyle/>
          <a:p>
            <a:pPr lvl="0" algn="just"/>
            <a:r>
              <a:rPr lang="en-US" dirty="0"/>
              <a:t>If the user is not satisfied by the developed prototype, then a new prototype is developed. This process goes on until a perfect prototype is developed. Thus, this model is time consuming and expensive.</a:t>
            </a:r>
          </a:p>
          <a:p>
            <a:pPr lvl="0" algn="just"/>
            <a:r>
              <a:rPr lang="en-US" dirty="0"/>
              <a:t>The developer loses focus of the real purpose of prototype and hence, may compromise with the quality of the software. For example, developers may use some inefficient algorithms or inappropriate programming languages while developing the prototype.</a:t>
            </a:r>
          </a:p>
          <a:p>
            <a:pPr lvl="0" algn="just"/>
            <a:r>
              <a:rPr lang="en-US" dirty="0"/>
              <a:t>Prototyping can lead to false expectations. For example, a situation may be created where the user believes that the development of the system is finished when it is not.</a:t>
            </a:r>
          </a:p>
          <a:p>
            <a:pPr lvl="0" algn="just"/>
            <a:r>
              <a:rPr lang="en-US" dirty="0"/>
              <a:t>The primary goal of prototyping is speedy development, thus, the system design can suffer as it is developed in series without considering integration of all other components.</a:t>
            </a:r>
          </a:p>
          <a:p>
            <a:pPr lvl="0" algn="just"/>
            <a:r>
              <a:rPr lang="en-US" dirty="0"/>
              <a:t>Practically, this methodology may increase the complexity of the system as scope of the system may expand beyond original plans.</a:t>
            </a:r>
          </a:p>
          <a:p>
            <a:pPr lvl="0" algn="just"/>
            <a:r>
              <a:rPr lang="en-US" dirty="0"/>
              <a:t>Incomplete application may cause application not to be used as the</a:t>
            </a:r>
            <a:br>
              <a:rPr lang="en-US" dirty="0"/>
            </a:br>
            <a:r>
              <a:rPr lang="en-US" dirty="0"/>
              <a:t>full system was designed </a:t>
            </a:r>
          </a:p>
          <a:p>
            <a:pPr algn="just"/>
            <a:endParaRPr lang="en-US" dirty="0"/>
          </a:p>
        </p:txBody>
      </p:sp>
    </p:spTree>
    <p:extLst>
      <p:ext uri="{BB962C8B-B14F-4D97-AF65-F5344CB8AC3E}">
        <p14:creationId xmlns:p14="http://schemas.microsoft.com/office/powerpoint/2010/main" val="3412867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Throughway prototype and evolutionary prototype</a:t>
            </a:r>
            <a:endParaRPr lang="en-US" dirty="0"/>
          </a:p>
        </p:txBody>
      </p:sp>
      <p:sp>
        <p:nvSpPr>
          <p:cNvPr id="3" name="Content Placeholder 2"/>
          <p:cNvSpPr>
            <a:spLocks noGrp="1"/>
          </p:cNvSpPr>
          <p:nvPr>
            <p:ph idx="1"/>
          </p:nvPr>
        </p:nvSpPr>
        <p:spPr>
          <a:xfrm>
            <a:off x="467544" y="1484784"/>
            <a:ext cx="8229600" cy="4525963"/>
          </a:xfrm>
        </p:spPr>
        <p:txBody>
          <a:bodyPr>
            <a:noAutofit/>
          </a:bodyPr>
          <a:lstStyle/>
          <a:p>
            <a:pPr algn="just"/>
            <a:r>
              <a:rPr lang="en-US" sz="2400" dirty="0">
                <a:latin typeface="+mj-lt"/>
                <a:cs typeface="Times New Roman" pitchFamily="18" charset="0"/>
              </a:rPr>
              <a:t>Throwaway prototype, also known as a mock-up or a rapid prototype, is built to test and validate a specific design concept or idea quickly. It is not meant to be a final product and will not be used in the actual development of the system.</a:t>
            </a:r>
          </a:p>
          <a:p>
            <a:pPr algn="just"/>
            <a:r>
              <a:rPr lang="en-US" sz="2400" dirty="0">
                <a:latin typeface="+mj-lt"/>
                <a:cs typeface="Times New Roman" pitchFamily="18" charset="0"/>
              </a:rPr>
              <a:t>Evolutionary prototype, on the other hand, is built with the intention of gradually evolving it into the final product. It is meant to be refined and improved over time based on feedback and testing.</a:t>
            </a:r>
          </a:p>
          <a:p>
            <a:pPr algn="just"/>
            <a:r>
              <a:rPr lang="en-US" sz="2400" dirty="0">
                <a:latin typeface="+mj-lt"/>
                <a:cs typeface="Times New Roman" pitchFamily="18" charset="0"/>
              </a:rPr>
              <a:t>Throwaway prototype is built quickly and has a short lifespan. It is typically used in the early stages of the development process to quickly validate a design idea or concept.</a:t>
            </a:r>
          </a:p>
          <a:p>
            <a:pPr algn="just"/>
            <a:r>
              <a:rPr lang="en-US" sz="2400" dirty="0">
                <a:latin typeface="+mj-lt"/>
                <a:cs typeface="Times New Roman" pitchFamily="18" charset="0"/>
              </a:rPr>
              <a:t>Evolutionary prototype, on the other hand, is built over a longer period of time and is meant to evolve gradually as more feedback is received.</a:t>
            </a:r>
          </a:p>
        </p:txBody>
      </p:sp>
    </p:spTree>
    <p:extLst>
      <p:ext uri="{BB962C8B-B14F-4D97-AF65-F5344CB8AC3E}">
        <p14:creationId xmlns:p14="http://schemas.microsoft.com/office/powerpoint/2010/main" val="1512515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Throughway prototype and evolutionary prototype</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sz="3400" dirty="0">
                <a:latin typeface="+mj-lt"/>
                <a:cs typeface="Times New Roman" pitchFamily="18" charset="0"/>
              </a:rPr>
              <a:t>Throwaway prototype is often built with a low level of detail and functionality. It may lack features that will eventually be needed in the final product.</a:t>
            </a:r>
          </a:p>
          <a:p>
            <a:pPr algn="just"/>
            <a:r>
              <a:rPr lang="en-US" sz="3400" dirty="0">
                <a:latin typeface="+mj-lt"/>
                <a:cs typeface="Times New Roman" pitchFamily="18" charset="0"/>
              </a:rPr>
              <a:t>Evolutionary prototype, on the other hand, is built with a higher level of detail and functionality. It may contain some or all of the features that will be included in the final product.</a:t>
            </a:r>
          </a:p>
          <a:p>
            <a:pPr algn="just"/>
            <a:r>
              <a:rPr lang="en-US" sz="3400" dirty="0">
                <a:latin typeface="+mj-lt"/>
                <a:cs typeface="Times New Roman" pitchFamily="18" charset="0"/>
              </a:rPr>
              <a:t>Throwaway prototype is not meant to be used in the actual development of the system. Its purpose is to test and validate a design concept or idea quickly.</a:t>
            </a:r>
          </a:p>
          <a:p>
            <a:pPr algn="just"/>
            <a:r>
              <a:rPr lang="en-US" sz="3400" dirty="0">
                <a:latin typeface="+mj-lt"/>
                <a:cs typeface="Times New Roman" pitchFamily="18" charset="0"/>
              </a:rPr>
              <a:t>Evolutionary prototype, on the other hand, is meant to be refined and improved over time based on feedback and testing. It is used as a basis for the final product, with changes and improvements being made to it until it is ready for release.</a:t>
            </a:r>
          </a:p>
          <a:p>
            <a:endParaRPr lang="en-US" dirty="0"/>
          </a:p>
        </p:txBody>
      </p:sp>
    </p:spTree>
    <p:extLst>
      <p:ext uri="{BB962C8B-B14F-4D97-AF65-F5344CB8AC3E}">
        <p14:creationId xmlns:p14="http://schemas.microsoft.com/office/powerpoint/2010/main" val="3852485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p:spPr>
        <p:txBody>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fld id="{4231B5C8-BBA9-4AD4-A013-A75A9340234E}" type="slidenum">
              <a:rPr lang="en-US" sz="1400" smtClean="0"/>
              <a:pPr eaLnBrk="1" hangingPunct="1"/>
              <a:t>14</a:t>
            </a:fld>
            <a:endParaRPr lang="en-US" sz="1400" smtClean="0"/>
          </a:p>
        </p:txBody>
      </p:sp>
      <p:sp>
        <p:nvSpPr>
          <p:cNvPr id="247818" name="Text Box 10"/>
          <p:cNvSpPr txBox="1">
            <a:spLocks noChangeArrowheads="1"/>
          </p:cNvSpPr>
          <p:nvPr/>
        </p:nvSpPr>
        <p:spPr bwMode="auto">
          <a:xfrm>
            <a:off x="1295400" y="1905000"/>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buFont typeface="Symbol" pitchFamily="18" charset="2"/>
              <a:buChar char="¨"/>
            </a:pPr>
            <a:r>
              <a:rPr lang="en-US" sz="2000" b="1">
                <a:solidFill>
                  <a:srgbClr val="0000FF"/>
                </a:solidFill>
                <a:latin typeface="Times New Roman" pitchFamily="18" charset="0"/>
                <a:cs typeface="Times New Roman" pitchFamily="18" charset="0"/>
              </a:rPr>
              <a:t>high-speed</a:t>
            </a:r>
            <a:r>
              <a:rPr lang="en-US" sz="2000" b="1">
                <a:latin typeface="Times New Roman" pitchFamily="18" charset="0"/>
                <a:cs typeface="Times New Roman" pitchFamily="18" charset="0"/>
              </a:rPr>
              <a:t> RAD is achieved by using a </a:t>
            </a:r>
            <a:r>
              <a:rPr lang="en-US" sz="2000" b="1">
                <a:solidFill>
                  <a:srgbClr val="0000FF"/>
                </a:solidFill>
                <a:latin typeface="Times New Roman" pitchFamily="18" charset="0"/>
                <a:cs typeface="Times New Roman" pitchFamily="18" charset="0"/>
              </a:rPr>
              <a:t>component-based</a:t>
            </a:r>
            <a:r>
              <a:rPr lang="en-US" sz="2000" b="1">
                <a:latin typeface="Times New Roman" pitchFamily="18" charset="0"/>
                <a:cs typeface="Times New Roman" pitchFamily="18" charset="0"/>
              </a:rPr>
              <a:t> project construction approach.</a:t>
            </a:r>
          </a:p>
        </p:txBody>
      </p:sp>
      <p:sp>
        <p:nvSpPr>
          <p:cNvPr id="247811" name="Text Box 3"/>
          <p:cNvSpPr txBox="1">
            <a:spLocks noChangeArrowheads="1"/>
          </p:cNvSpPr>
          <p:nvPr/>
        </p:nvSpPr>
        <p:spPr bwMode="auto">
          <a:xfrm>
            <a:off x="1339850" y="34686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l" eaLnBrk="1" hangingPunct="1"/>
            <a:endParaRPr lang="en-US" sz="1800" b="1">
              <a:latin typeface="Times New Roman" pitchFamily="18" charset="0"/>
            </a:endParaRPr>
          </a:p>
        </p:txBody>
      </p:sp>
      <p:sp>
        <p:nvSpPr>
          <p:cNvPr id="247813" name="Text Box 5"/>
          <p:cNvSpPr txBox="1">
            <a:spLocks noChangeArrowheads="1"/>
          </p:cNvSpPr>
          <p:nvPr/>
        </p:nvSpPr>
        <p:spPr bwMode="auto">
          <a:xfrm>
            <a:off x="1295400" y="838200"/>
            <a:ext cx="7696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buFont typeface="Symbol" pitchFamily="18" charset="2"/>
              <a:buChar char="¨"/>
            </a:pPr>
            <a:r>
              <a:rPr lang="en-US" sz="2000" b="1">
                <a:latin typeface="Times New Roman" pitchFamily="18" charset="0"/>
                <a:cs typeface="Times New Roman" pitchFamily="18" charset="0"/>
              </a:rPr>
              <a:t>Rapid application development (RAD) is a </a:t>
            </a:r>
            <a:r>
              <a:rPr lang="en-US" sz="2000" b="1">
                <a:solidFill>
                  <a:srgbClr val="0000FF"/>
                </a:solidFill>
                <a:latin typeface="Times New Roman" pitchFamily="18" charset="0"/>
                <a:cs typeface="Times New Roman" pitchFamily="18" charset="0"/>
              </a:rPr>
              <a:t>linear sequential</a:t>
            </a:r>
            <a:r>
              <a:rPr lang="en-US" sz="2000" b="1">
                <a:latin typeface="Times New Roman" pitchFamily="18" charset="0"/>
                <a:cs typeface="Times New Roman" pitchFamily="18" charset="0"/>
              </a:rPr>
              <a:t> S/W  development process model that emphasizes on </a:t>
            </a:r>
            <a:r>
              <a:rPr lang="en-US" sz="2000" b="1">
                <a:solidFill>
                  <a:srgbClr val="0000FF"/>
                </a:solidFill>
                <a:latin typeface="Times New Roman" pitchFamily="18" charset="0"/>
                <a:cs typeface="Times New Roman" pitchFamily="18" charset="0"/>
              </a:rPr>
              <a:t>extremely short development</a:t>
            </a:r>
            <a:r>
              <a:rPr lang="en-US" sz="2000" b="1">
                <a:latin typeface="Times New Roman" pitchFamily="18" charset="0"/>
                <a:cs typeface="Times New Roman" pitchFamily="18" charset="0"/>
              </a:rPr>
              <a:t> cycle. </a:t>
            </a:r>
            <a:endParaRPr lang="en-US" sz="2000" b="1">
              <a:latin typeface="Times New Roman" pitchFamily="18" charset="0"/>
            </a:endParaRPr>
          </a:p>
        </p:txBody>
      </p:sp>
      <p:sp>
        <p:nvSpPr>
          <p:cNvPr id="247819" name="Text Box 11"/>
          <p:cNvSpPr txBox="1">
            <a:spLocks noChangeArrowheads="1"/>
          </p:cNvSpPr>
          <p:nvPr/>
        </p:nvSpPr>
        <p:spPr bwMode="auto">
          <a:xfrm>
            <a:off x="1295400" y="2743200"/>
            <a:ext cx="46482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buFont typeface="Symbol" pitchFamily="18" charset="2"/>
              <a:buChar char="¨"/>
            </a:pPr>
            <a:r>
              <a:rPr lang="en-US" sz="2000" b="1">
                <a:latin typeface="Times New Roman" pitchFamily="18" charset="0"/>
                <a:cs typeface="Times New Roman" pitchFamily="18" charset="0"/>
              </a:rPr>
              <a:t>If </a:t>
            </a:r>
            <a:r>
              <a:rPr lang="en-US" sz="2000" b="1">
                <a:solidFill>
                  <a:srgbClr val="FF0000"/>
                </a:solidFill>
                <a:latin typeface="Times New Roman" pitchFamily="18" charset="0"/>
                <a:cs typeface="Times New Roman" pitchFamily="18" charset="0"/>
              </a:rPr>
              <a:t>requirements</a:t>
            </a:r>
            <a:r>
              <a:rPr lang="en-US" sz="2000" b="1">
                <a:latin typeface="Times New Roman" pitchFamily="18" charset="0"/>
                <a:cs typeface="Times New Roman" pitchFamily="18" charset="0"/>
              </a:rPr>
              <a:t> are </a:t>
            </a:r>
            <a:r>
              <a:rPr lang="en-US" sz="2000" b="1">
                <a:solidFill>
                  <a:srgbClr val="0000FF"/>
                </a:solidFill>
                <a:latin typeface="Times New Roman" pitchFamily="18" charset="0"/>
                <a:cs typeface="Times New Roman" pitchFamily="18" charset="0"/>
              </a:rPr>
              <a:t>well understood</a:t>
            </a:r>
            <a:r>
              <a:rPr lang="en-US" sz="2000" b="1">
                <a:latin typeface="Times New Roman" pitchFamily="18" charset="0"/>
                <a:cs typeface="Times New Roman" pitchFamily="18" charset="0"/>
              </a:rPr>
              <a:t> and project </a:t>
            </a:r>
            <a:r>
              <a:rPr lang="en-US" sz="2000" b="1">
                <a:solidFill>
                  <a:srgbClr val="0000FF"/>
                </a:solidFill>
                <a:latin typeface="Times New Roman" pitchFamily="18" charset="0"/>
                <a:cs typeface="Times New Roman" pitchFamily="18" charset="0"/>
              </a:rPr>
              <a:t>scope is constrained</a:t>
            </a:r>
            <a:r>
              <a:rPr lang="en-US" sz="2000" b="1">
                <a:latin typeface="Times New Roman" pitchFamily="18" charset="0"/>
                <a:cs typeface="Times New Roman" pitchFamily="18" charset="0"/>
              </a:rPr>
              <a:t> (i.e. goals/ are fixed / freezed); the RAD enables a development team to create a “</a:t>
            </a:r>
            <a:r>
              <a:rPr lang="en-US" sz="2000" b="1">
                <a:solidFill>
                  <a:srgbClr val="0000FF"/>
                </a:solidFill>
                <a:latin typeface="Times New Roman" pitchFamily="18" charset="0"/>
                <a:cs typeface="Times New Roman" pitchFamily="18" charset="0"/>
              </a:rPr>
              <a:t>fully functional system</a:t>
            </a:r>
            <a:r>
              <a:rPr lang="en-US" sz="2000" b="1">
                <a:latin typeface="Times New Roman" pitchFamily="18" charset="0"/>
                <a:cs typeface="Times New Roman" pitchFamily="18" charset="0"/>
              </a:rPr>
              <a:t>” within very </a:t>
            </a:r>
            <a:r>
              <a:rPr lang="en-US" sz="2000" b="1">
                <a:solidFill>
                  <a:srgbClr val="FF0000"/>
                </a:solidFill>
                <a:latin typeface="Times New Roman" pitchFamily="18" charset="0"/>
                <a:cs typeface="Times New Roman" pitchFamily="18" charset="0"/>
              </a:rPr>
              <a:t>short time</a:t>
            </a:r>
            <a:r>
              <a:rPr lang="en-US" sz="2000" b="1">
                <a:latin typeface="Times New Roman" pitchFamily="18" charset="0"/>
                <a:cs typeface="Times New Roman" pitchFamily="18" charset="0"/>
              </a:rPr>
              <a:t> (e.g.</a:t>
            </a:r>
            <a:r>
              <a:rPr lang="en-US" sz="2000" b="1">
                <a:solidFill>
                  <a:srgbClr val="0000FF"/>
                </a:solidFill>
                <a:latin typeface="Times New Roman" pitchFamily="18" charset="0"/>
                <a:cs typeface="Times New Roman" pitchFamily="18" charset="0"/>
              </a:rPr>
              <a:t> 60-90 days</a:t>
            </a:r>
            <a:r>
              <a:rPr lang="en-US" sz="2000" b="1">
                <a:latin typeface="Times New Roman" pitchFamily="18" charset="0"/>
                <a:cs typeface="Times New Roman" pitchFamily="18" charset="0"/>
              </a:rPr>
              <a:t>). </a:t>
            </a:r>
          </a:p>
        </p:txBody>
      </p:sp>
      <p:sp>
        <p:nvSpPr>
          <p:cNvPr id="18439" name="Rectangle 28"/>
          <p:cNvSpPr>
            <a:spLocks noGrp="1" noChangeArrowheads="1"/>
          </p:cNvSpPr>
          <p:nvPr>
            <p:ph type="title" idx="4294967295"/>
          </p:nvPr>
        </p:nvSpPr>
        <p:spPr>
          <a:xfrm>
            <a:off x="2438400" y="152400"/>
            <a:ext cx="5029200" cy="609600"/>
          </a:xfrm>
        </p:spPr>
        <p:txBody>
          <a:bodyPr>
            <a:normAutofit fontScale="90000"/>
          </a:bodyPr>
          <a:lstStyle/>
          <a:p>
            <a:pPr eaLnBrk="1" hangingPunct="1"/>
            <a:r>
              <a:rPr lang="en-US" sz="4000" b="1" smtClean="0">
                <a:solidFill>
                  <a:srgbClr val="FF0000"/>
                </a:solidFill>
              </a:rPr>
              <a:t>(3) RAD Model</a:t>
            </a:r>
          </a:p>
        </p:txBody>
      </p:sp>
      <p:sp>
        <p:nvSpPr>
          <p:cNvPr id="247837" name="Picture 29"/>
          <p:cNvSpPr>
            <a:spLocks noChangeArrowheads="1"/>
          </p:cNvSpPr>
          <p:nvPr/>
        </p:nvSpPr>
        <p:spPr bwMode="auto">
          <a:xfrm>
            <a:off x="6248400" y="2743200"/>
            <a:ext cx="2667000" cy="347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65557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47811"/>
                                        </p:tgtEl>
                                        <p:attrNameLst>
                                          <p:attrName>style.visibility</p:attrName>
                                        </p:attrNameLst>
                                      </p:cBhvr>
                                      <p:to>
                                        <p:strVal val="visible"/>
                                      </p:to>
                                    </p:set>
                                    <p:anim calcmode="lin" valueType="num">
                                      <p:cBhvr additive="base">
                                        <p:cTn id="7" dur="500" fill="hold"/>
                                        <p:tgtEl>
                                          <p:spTgt spid="247811"/>
                                        </p:tgtEl>
                                        <p:attrNameLst>
                                          <p:attrName>ppt_x</p:attrName>
                                        </p:attrNameLst>
                                      </p:cBhvr>
                                      <p:tavLst>
                                        <p:tav tm="0">
                                          <p:val>
                                            <p:strVal val="0-#ppt_w/2"/>
                                          </p:val>
                                        </p:tav>
                                        <p:tav tm="100000">
                                          <p:val>
                                            <p:strVal val="#ppt_x"/>
                                          </p:val>
                                        </p:tav>
                                      </p:tavLst>
                                    </p:anim>
                                    <p:anim calcmode="lin" valueType="num">
                                      <p:cBhvr additive="base">
                                        <p:cTn id="8" dur="500" fill="hold"/>
                                        <p:tgtEl>
                                          <p:spTgt spid="2478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7813"/>
                                        </p:tgtEl>
                                        <p:attrNameLst>
                                          <p:attrName>style.visibility</p:attrName>
                                        </p:attrNameLst>
                                      </p:cBhvr>
                                      <p:to>
                                        <p:strVal val="visible"/>
                                      </p:to>
                                    </p:set>
                                    <p:anim calcmode="lin" valueType="num">
                                      <p:cBhvr additive="base">
                                        <p:cTn id="13" dur="500" fill="hold"/>
                                        <p:tgtEl>
                                          <p:spTgt spid="247813"/>
                                        </p:tgtEl>
                                        <p:attrNameLst>
                                          <p:attrName>ppt_x</p:attrName>
                                        </p:attrNameLst>
                                      </p:cBhvr>
                                      <p:tavLst>
                                        <p:tav tm="0">
                                          <p:val>
                                            <p:strVal val="0-#ppt_w/2"/>
                                          </p:val>
                                        </p:tav>
                                        <p:tav tm="100000">
                                          <p:val>
                                            <p:strVal val="#ppt_x"/>
                                          </p:val>
                                        </p:tav>
                                      </p:tavLst>
                                    </p:anim>
                                    <p:anim calcmode="lin" valueType="num">
                                      <p:cBhvr additive="base">
                                        <p:cTn id="14" dur="500" fill="hold"/>
                                        <p:tgtEl>
                                          <p:spTgt spid="2478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7818"/>
                                        </p:tgtEl>
                                        <p:attrNameLst>
                                          <p:attrName>style.visibility</p:attrName>
                                        </p:attrNameLst>
                                      </p:cBhvr>
                                      <p:to>
                                        <p:strVal val="visible"/>
                                      </p:to>
                                    </p:set>
                                    <p:anim calcmode="lin" valueType="num">
                                      <p:cBhvr additive="base">
                                        <p:cTn id="19" dur="500" fill="hold"/>
                                        <p:tgtEl>
                                          <p:spTgt spid="247818"/>
                                        </p:tgtEl>
                                        <p:attrNameLst>
                                          <p:attrName>ppt_x</p:attrName>
                                        </p:attrNameLst>
                                      </p:cBhvr>
                                      <p:tavLst>
                                        <p:tav tm="0">
                                          <p:val>
                                            <p:strVal val="0-#ppt_w/2"/>
                                          </p:val>
                                        </p:tav>
                                        <p:tav tm="100000">
                                          <p:val>
                                            <p:strVal val="#ppt_x"/>
                                          </p:val>
                                        </p:tav>
                                      </p:tavLst>
                                    </p:anim>
                                    <p:anim calcmode="lin" valueType="num">
                                      <p:cBhvr additive="base">
                                        <p:cTn id="20" dur="500" fill="hold"/>
                                        <p:tgtEl>
                                          <p:spTgt spid="24781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7819"/>
                                        </p:tgtEl>
                                        <p:attrNameLst>
                                          <p:attrName>style.visibility</p:attrName>
                                        </p:attrNameLst>
                                      </p:cBhvr>
                                      <p:to>
                                        <p:strVal val="visible"/>
                                      </p:to>
                                    </p:set>
                                    <p:anim calcmode="lin" valueType="num">
                                      <p:cBhvr additive="base">
                                        <p:cTn id="25" dur="500" fill="hold"/>
                                        <p:tgtEl>
                                          <p:spTgt spid="247819"/>
                                        </p:tgtEl>
                                        <p:attrNameLst>
                                          <p:attrName>ppt_x</p:attrName>
                                        </p:attrNameLst>
                                      </p:cBhvr>
                                      <p:tavLst>
                                        <p:tav tm="0">
                                          <p:val>
                                            <p:strVal val="0-#ppt_w/2"/>
                                          </p:val>
                                        </p:tav>
                                        <p:tav tm="100000">
                                          <p:val>
                                            <p:strVal val="#ppt_x"/>
                                          </p:val>
                                        </p:tav>
                                      </p:tavLst>
                                    </p:anim>
                                    <p:anim calcmode="lin" valueType="num">
                                      <p:cBhvr additive="base">
                                        <p:cTn id="26" dur="500" fill="hold"/>
                                        <p:tgtEl>
                                          <p:spTgt spid="24781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1" presetClass="entr" presetSubtype="0" fill="hold" grpId="0" nodeType="clickEffect" nodePh="1">
                                  <p:stCondLst>
                                    <p:cond delay="0"/>
                                  </p:stCondLst>
                                  <p:endCondLst>
                                    <p:cond evt="begin" delay="0">
                                      <p:tn val="29"/>
                                    </p:cond>
                                  </p:endCondLst>
                                  <p:childTnLst>
                                    <p:set>
                                      <p:cBhvr>
                                        <p:cTn id="30" dur="1" fill="hold">
                                          <p:stCondLst>
                                            <p:cond delay="0"/>
                                          </p:stCondLst>
                                        </p:cTn>
                                        <p:tgtEl>
                                          <p:spTgt spid="247837"/>
                                        </p:tgtEl>
                                        <p:attrNameLst>
                                          <p:attrName>style.visibility</p:attrName>
                                        </p:attrNameLst>
                                      </p:cBhvr>
                                      <p:to>
                                        <p:strVal val="visible"/>
                                      </p:to>
                                    </p:set>
                                    <p:animEffect transition="in" filter="fade">
                                      <p:cBhvr>
                                        <p:cTn id="31" dur="1925" decel="100000"/>
                                        <p:tgtEl>
                                          <p:spTgt spid="247837"/>
                                        </p:tgtEl>
                                      </p:cBhvr>
                                    </p:animEffect>
                                    <p:animScale>
                                      <p:cBhvr>
                                        <p:cTn id="32" dur="1925" decel="100000"/>
                                        <p:tgtEl>
                                          <p:spTgt spid="247837"/>
                                        </p:tgtEl>
                                      </p:cBhvr>
                                      <p:from x="10000" y="10000"/>
                                      <p:to x="200000" y="450000"/>
                                    </p:animScale>
                                    <p:animScale>
                                      <p:cBhvr>
                                        <p:cTn id="33" dur="3075" accel="100000" fill="hold">
                                          <p:stCondLst>
                                            <p:cond delay="1925"/>
                                          </p:stCondLst>
                                        </p:cTn>
                                        <p:tgtEl>
                                          <p:spTgt spid="247837"/>
                                        </p:tgtEl>
                                      </p:cBhvr>
                                      <p:from x="200000" y="450000"/>
                                      <p:to x="100000" y="100000"/>
                                    </p:animScale>
                                    <p:set>
                                      <p:cBhvr>
                                        <p:cTn id="34" dur="1925" fill="hold"/>
                                        <p:tgtEl>
                                          <p:spTgt spid="247837"/>
                                        </p:tgtEl>
                                        <p:attrNameLst>
                                          <p:attrName>ppt_x</p:attrName>
                                        </p:attrNameLst>
                                      </p:cBhvr>
                                      <p:to>
                                        <p:strVal val="(0.5)"/>
                                      </p:to>
                                    </p:set>
                                    <p:anim from="(0.5)" to="(#ppt_x)" calcmode="lin" valueType="num">
                                      <p:cBhvr>
                                        <p:cTn id="35" dur="3075" accel="100000" fill="hold">
                                          <p:stCondLst>
                                            <p:cond delay="1925"/>
                                          </p:stCondLst>
                                        </p:cTn>
                                        <p:tgtEl>
                                          <p:spTgt spid="247837"/>
                                        </p:tgtEl>
                                        <p:attrNameLst>
                                          <p:attrName>ppt_x</p:attrName>
                                        </p:attrNameLst>
                                      </p:cBhvr>
                                    </p:anim>
                                    <p:set>
                                      <p:cBhvr>
                                        <p:cTn id="36" dur="1925" fill="hold"/>
                                        <p:tgtEl>
                                          <p:spTgt spid="247837"/>
                                        </p:tgtEl>
                                        <p:attrNameLst>
                                          <p:attrName>ppt_y</p:attrName>
                                        </p:attrNameLst>
                                      </p:cBhvr>
                                      <p:to>
                                        <p:strVal val="(#ppt_y+0.4)"/>
                                      </p:to>
                                    </p:set>
                                    <p:anim from="(#ppt_y+0.4)" to="(#ppt_y)" calcmode="lin" valueType="num">
                                      <p:cBhvr>
                                        <p:cTn id="37" dur="3075" accel="100000" fill="hold">
                                          <p:stCondLst>
                                            <p:cond delay="1925"/>
                                          </p:stCondLst>
                                        </p:cTn>
                                        <p:tgtEl>
                                          <p:spTgt spid="247837"/>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8" grpId="0" autoUpdateAnimBg="0"/>
      <p:bldP spid="247811" grpId="0" autoUpdateAnimBg="0"/>
      <p:bldP spid="247813" grpId="0" autoUpdateAnimBg="0"/>
      <p:bldP spid="247819" grpId="0" autoUpdateAnimBg="0"/>
      <p:bldP spid="2478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Rapid Application Development Model | RAD Model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21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099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p:spPr>
        <p:txBody>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fld id="{176779DF-071F-4063-910D-ACF5E5DF77A9}" type="slidenum">
              <a:rPr lang="en-US" sz="1400" smtClean="0"/>
              <a:pPr eaLnBrk="1" hangingPunct="1"/>
              <a:t>16</a:t>
            </a:fld>
            <a:endParaRPr lang="en-US" sz="1400" smtClean="0"/>
          </a:p>
        </p:txBody>
      </p:sp>
      <p:sp>
        <p:nvSpPr>
          <p:cNvPr id="290818" name="Text Box 2"/>
          <p:cNvSpPr txBox="1">
            <a:spLocks noChangeArrowheads="1"/>
          </p:cNvSpPr>
          <p:nvPr/>
        </p:nvSpPr>
        <p:spPr bwMode="auto">
          <a:xfrm>
            <a:off x="1279525" y="304800"/>
            <a:ext cx="6569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r>
              <a:rPr lang="en-US" sz="2400" b="1">
                <a:solidFill>
                  <a:srgbClr val="FF0000"/>
                </a:solidFill>
                <a:latin typeface="Times New Roman" pitchFamily="18" charset="0"/>
                <a:cs typeface="Times New Roman" pitchFamily="18" charset="0"/>
              </a:rPr>
              <a:t>1. Business Modeling</a:t>
            </a:r>
            <a:r>
              <a:rPr lang="en-US" sz="2400" b="1">
                <a:solidFill>
                  <a:schemeClr val="folHlink"/>
                </a:solidFill>
                <a:latin typeface="Times New Roman" pitchFamily="18" charset="0"/>
                <a:cs typeface="Times New Roman" pitchFamily="18" charset="0"/>
              </a:rPr>
              <a:t> (Business Processes)</a:t>
            </a:r>
          </a:p>
        </p:txBody>
      </p:sp>
      <p:sp>
        <p:nvSpPr>
          <p:cNvPr id="290819" name="Text Box 3"/>
          <p:cNvSpPr txBox="1">
            <a:spLocks noChangeArrowheads="1"/>
          </p:cNvSpPr>
          <p:nvPr/>
        </p:nvSpPr>
        <p:spPr bwMode="auto">
          <a:xfrm>
            <a:off x="1600200" y="1233488"/>
            <a:ext cx="3733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buFontTx/>
              <a:buChar char="•"/>
            </a:pPr>
            <a:r>
              <a:rPr lang="en-US" sz="1800" b="1">
                <a:latin typeface="Times New Roman" pitchFamily="18" charset="0"/>
              </a:rPr>
              <a:t> </a:t>
            </a:r>
            <a:r>
              <a:rPr lang="en-US" sz="1800" b="1">
                <a:solidFill>
                  <a:srgbClr val="0000FF"/>
                </a:solidFill>
                <a:latin typeface="Times New Roman" pitchFamily="18" charset="0"/>
              </a:rPr>
              <a:t>What information</a:t>
            </a:r>
            <a:r>
              <a:rPr lang="en-US" sz="1800" b="1">
                <a:latin typeface="Times New Roman" pitchFamily="18" charset="0"/>
              </a:rPr>
              <a:t> is generated?</a:t>
            </a:r>
          </a:p>
        </p:txBody>
      </p:sp>
      <p:sp>
        <p:nvSpPr>
          <p:cNvPr id="290820" name="Text Box 4"/>
          <p:cNvSpPr txBox="1">
            <a:spLocks noChangeArrowheads="1"/>
          </p:cNvSpPr>
          <p:nvPr/>
        </p:nvSpPr>
        <p:spPr bwMode="auto">
          <a:xfrm>
            <a:off x="1600200" y="1538288"/>
            <a:ext cx="2835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buFontTx/>
              <a:buChar char="•"/>
            </a:pPr>
            <a:r>
              <a:rPr lang="en-US" sz="1800" b="1">
                <a:latin typeface="Times New Roman" pitchFamily="18" charset="0"/>
              </a:rPr>
              <a:t> </a:t>
            </a:r>
            <a:r>
              <a:rPr lang="en-US" sz="1800" b="1">
                <a:solidFill>
                  <a:srgbClr val="0000FF"/>
                </a:solidFill>
                <a:latin typeface="Times New Roman" pitchFamily="18" charset="0"/>
              </a:rPr>
              <a:t>Who generates</a:t>
            </a:r>
            <a:r>
              <a:rPr lang="en-US" sz="1800" b="1">
                <a:latin typeface="Times New Roman" pitchFamily="18" charset="0"/>
              </a:rPr>
              <a:t> it?</a:t>
            </a:r>
          </a:p>
        </p:txBody>
      </p:sp>
      <p:sp>
        <p:nvSpPr>
          <p:cNvPr id="290821" name="Text Box 5"/>
          <p:cNvSpPr txBox="1">
            <a:spLocks noChangeArrowheads="1"/>
          </p:cNvSpPr>
          <p:nvPr/>
        </p:nvSpPr>
        <p:spPr bwMode="auto">
          <a:xfrm>
            <a:off x="1584325" y="2147888"/>
            <a:ext cx="4359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buFontTx/>
              <a:buChar char="•"/>
            </a:pPr>
            <a:r>
              <a:rPr lang="en-US" sz="1800" b="1">
                <a:latin typeface="Times New Roman" pitchFamily="18" charset="0"/>
              </a:rPr>
              <a:t> </a:t>
            </a:r>
            <a:r>
              <a:rPr lang="en-US" sz="1800" b="1">
                <a:solidFill>
                  <a:srgbClr val="0000FF"/>
                </a:solidFill>
                <a:latin typeface="Times New Roman" pitchFamily="18" charset="0"/>
              </a:rPr>
              <a:t>Where does</a:t>
            </a:r>
            <a:r>
              <a:rPr lang="en-US" sz="1800" b="1">
                <a:latin typeface="Times New Roman" pitchFamily="18" charset="0"/>
              </a:rPr>
              <a:t> the information go?</a:t>
            </a:r>
          </a:p>
        </p:txBody>
      </p:sp>
      <p:sp>
        <p:nvSpPr>
          <p:cNvPr id="290822" name="Text Box 6"/>
          <p:cNvSpPr txBox="1">
            <a:spLocks noChangeArrowheads="1"/>
          </p:cNvSpPr>
          <p:nvPr/>
        </p:nvSpPr>
        <p:spPr bwMode="auto">
          <a:xfrm>
            <a:off x="1600200" y="1843088"/>
            <a:ext cx="2378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buFontTx/>
              <a:buChar char="•"/>
            </a:pPr>
            <a:r>
              <a:rPr lang="en-US" sz="1800" b="1">
                <a:solidFill>
                  <a:srgbClr val="0000FF"/>
                </a:solidFill>
                <a:latin typeface="Times New Roman" pitchFamily="18" charset="0"/>
              </a:rPr>
              <a:t> Who processes</a:t>
            </a:r>
            <a:r>
              <a:rPr lang="en-US" sz="1800" b="1">
                <a:latin typeface="Times New Roman" pitchFamily="18" charset="0"/>
              </a:rPr>
              <a:t> it?</a:t>
            </a:r>
          </a:p>
        </p:txBody>
      </p:sp>
      <p:sp>
        <p:nvSpPr>
          <p:cNvPr id="290823" name="Text Box 7"/>
          <p:cNvSpPr txBox="1">
            <a:spLocks noChangeArrowheads="1"/>
          </p:cNvSpPr>
          <p:nvPr/>
        </p:nvSpPr>
        <p:spPr bwMode="auto">
          <a:xfrm>
            <a:off x="1219200" y="24384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r>
              <a:rPr lang="en-US" sz="2400" b="1">
                <a:solidFill>
                  <a:srgbClr val="FF0000"/>
                </a:solidFill>
                <a:latin typeface="Times New Roman" pitchFamily="18" charset="0"/>
                <a:cs typeface="Times New Roman" pitchFamily="18" charset="0"/>
              </a:rPr>
              <a:t>2. Data Modeling</a:t>
            </a:r>
            <a:r>
              <a:rPr lang="en-US" sz="2400" b="1">
                <a:solidFill>
                  <a:schemeClr val="folHlink"/>
                </a:solidFill>
                <a:latin typeface="Times New Roman" pitchFamily="18" charset="0"/>
                <a:cs typeface="Times New Roman" pitchFamily="18" charset="0"/>
              </a:rPr>
              <a:t> (Entities)</a:t>
            </a:r>
            <a:endParaRPr lang="en-US" sz="2400" b="1">
              <a:solidFill>
                <a:schemeClr val="folHlink"/>
              </a:solidFill>
              <a:latin typeface="Times New Roman" pitchFamily="18" charset="0"/>
            </a:endParaRPr>
          </a:p>
        </p:txBody>
      </p:sp>
      <p:sp>
        <p:nvSpPr>
          <p:cNvPr id="290824" name="Text Box 8"/>
          <p:cNvSpPr txBox="1">
            <a:spLocks noChangeArrowheads="1"/>
          </p:cNvSpPr>
          <p:nvPr/>
        </p:nvSpPr>
        <p:spPr bwMode="auto">
          <a:xfrm>
            <a:off x="1508125" y="2819400"/>
            <a:ext cx="7635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r>
              <a:rPr lang="en-US" sz="1800" b="1">
                <a:solidFill>
                  <a:srgbClr val="000000"/>
                </a:solidFill>
                <a:latin typeface="Times New Roman" pitchFamily="18" charset="0"/>
                <a:cs typeface="Times New Roman" pitchFamily="18" charset="0"/>
              </a:rPr>
              <a:t>(1) The information </a:t>
            </a:r>
            <a:r>
              <a:rPr lang="en-US" sz="1800" b="1">
                <a:solidFill>
                  <a:srgbClr val="0000FF"/>
                </a:solidFill>
                <a:latin typeface="Times New Roman" pitchFamily="18" charset="0"/>
                <a:cs typeface="Times New Roman" pitchFamily="18" charset="0"/>
              </a:rPr>
              <a:t>flow is refined</a:t>
            </a:r>
            <a:r>
              <a:rPr lang="en-US" sz="1800" b="1">
                <a:solidFill>
                  <a:srgbClr val="000000"/>
                </a:solidFill>
                <a:latin typeface="Times New Roman" pitchFamily="18" charset="0"/>
                <a:cs typeface="Times New Roman" pitchFamily="18" charset="0"/>
              </a:rPr>
              <a:t> into a set of </a:t>
            </a:r>
            <a:r>
              <a:rPr lang="en-US" sz="1800" b="1">
                <a:solidFill>
                  <a:srgbClr val="0000FF"/>
                </a:solidFill>
                <a:latin typeface="Times New Roman" pitchFamily="18" charset="0"/>
                <a:cs typeface="Times New Roman" pitchFamily="18" charset="0"/>
              </a:rPr>
              <a:t>data objects</a:t>
            </a:r>
            <a:r>
              <a:rPr lang="en-US" sz="1800" b="1">
                <a:solidFill>
                  <a:srgbClr val="000000"/>
                </a:solidFill>
                <a:latin typeface="Times New Roman" pitchFamily="18" charset="0"/>
                <a:cs typeface="Times New Roman" pitchFamily="18" charset="0"/>
              </a:rPr>
              <a:t> that are needed to support the business.</a:t>
            </a:r>
            <a:endParaRPr lang="en-US" sz="1800" b="1">
              <a:latin typeface="Times New Roman" pitchFamily="18" charset="0"/>
            </a:endParaRPr>
          </a:p>
        </p:txBody>
      </p:sp>
      <p:sp>
        <p:nvSpPr>
          <p:cNvPr id="290825" name="Text Box 9"/>
          <p:cNvSpPr txBox="1">
            <a:spLocks noChangeArrowheads="1"/>
          </p:cNvSpPr>
          <p:nvPr/>
        </p:nvSpPr>
        <p:spPr bwMode="auto">
          <a:xfrm>
            <a:off x="1508125" y="3352800"/>
            <a:ext cx="786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r>
              <a:rPr lang="en-US" sz="1800" b="1">
                <a:solidFill>
                  <a:srgbClr val="000000"/>
                </a:solidFill>
                <a:latin typeface="Times New Roman" pitchFamily="18" charset="0"/>
                <a:cs typeface="Times New Roman" pitchFamily="18" charset="0"/>
              </a:rPr>
              <a:t>(2) </a:t>
            </a:r>
            <a:r>
              <a:rPr lang="en-US" sz="1800" b="1">
                <a:solidFill>
                  <a:srgbClr val="0000FF"/>
                </a:solidFill>
                <a:latin typeface="Times New Roman" pitchFamily="18" charset="0"/>
                <a:cs typeface="Times New Roman" pitchFamily="18" charset="0"/>
              </a:rPr>
              <a:t>Characteristics</a:t>
            </a:r>
            <a:r>
              <a:rPr lang="en-US" sz="1800" b="1">
                <a:solidFill>
                  <a:srgbClr val="000000"/>
                </a:solidFill>
                <a:latin typeface="Times New Roman" pitchFamily="18" charset="0"/>
                <a:cs typeface="Times New Roman" pitchFamily="18" charset="0"/>
              </a:rPr>
              <a:t> (attributes) of </a:t>
            </a:r>
            <a:r>
              <a:rPr lang="en-US" sz="1800" b="1">
                <a:solidFill>
                  <a:srgbClr val="0000FF"/>
                </a:solidFill>
                <a:latin typeface="Times New Roman" pitchFamily="18" charset="0"/>
                <a:cs typeface="Times New Roman" pitchFamily="18" charset="0"/>
              </a:rPr>
              <a:t>each object</a:t>
            </a:r>
            <a:r>
              <a:rPr lang="en-US" sz="1800" b="1">
                <a:solidFill>
                  <a:srgbClr val="000000"/>
                </a:solidFill>
                <a:latin typeface="Times New Roman" pitchFamily="18" charset="0"/>
                <a:cs typeface="Times New Roman" pitchFamily="18" charset="0"/>
              </a:rPr>
              <a:t> are </a:t>
            </a:r>
            <a:r>
              <a:rPr lang="en-US" sz="1800" b="1">
                <a:solidFill>
                  <a:srgbClr val="0000FF"/>
                </a:solidFill>
                <a:latin typeface="Times New Roman" pitchFamily="18" charset="0"/>
                <a:cs typeface="Times New Roman" pitchFamily="18" charset="0"/>
              </a:rPr>
              <a:t>identified</a:t>
            </a:r>
            <a:r>
              <a:rPr lang="en-US" sz="1800" b="1">
                <a:solidFill>
                  <a:srgbClr val="000000"/>
                </a:solidFill>
                <a:latin typeface="Times New Roman" pitchFamily="18" charset="0"/>
                <a:cs typeface="Times New Roman" pitchFamily="18" charset="0"/>
              </a:rPr>
              <a:t> and</a:t>
            </a:r>
          </a:p>
        </p:txBody>
      </p:sp>
      <p:sp>
        <p:nvSpPr>
          <p:cNvPr id="290826" name="Text Box 10"/>
          <p:cNvSpPr txBox="1">
            <a:spLocks noChangeArrowheads="1"/>
          </p:cNvSpPr>
          <p:nvPr/>
        </p:nvSpPr>
        <p:spPr bwMode="auto">
          <a:xfrm>
            <a:off x="1508125" y="3671888"/>
            <a:ext cx="7864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r>
              <a:rPr lang="en-US" sz="1800" b="1">
                <a:solidFill>
                  <a:srgbClr val="000000"/>
                </a:solidFill>
                <a:latin typeface="Times New Roman" pitchFamily="18" charset="0"/>
                <a:cs typeface="Times New Roman" pitchFamily="18" charset="0"/>
              </a:rPr>
              <a:t>(3) </a:t>
            </a:r>
            <a:r>
              <a:rPr lang="en-US" sz="1800" b="1">
                <a:solidFill>
                  <a:srgbClr val="0000FF"/>
                </a:solidFill>
                <a:latin typeface="Times New Roman" pitchFamily="18" charset="0"/>
                <a:cs typeface="Times New Roman" pitchFamily="18" charset="0"/>
              </a:rPr>
              <a:t>Relationships</a:t>
            </a:r>
            <a:r>
              <a:rPr lang="en-US" sz="1800" b="1">
                <a:solidFill>
                  <a:srgbClr val="000000"/>
                </a:solidFill>
                <a:latin typeface="Times New Roman" pitchFamily="18" charset="0"/>
                <a:cs typeface="Times New Roman" pitchFamily="18" charset="0"/>
              </a:rPr>
              <a:t> between these </a:t>
            </a:r>
            <a:r>
              <a:rPr lang="en-US" sz="1800" b="1">
                <a:solidFill>
                  <a:srgbClr val="0000FF"/>
                </a:solidFill>
                <a:latin typeface="Times New Roman" pitchFamily="18" charset="0"/>
                <a:cs typeface="Times New Roman" pitchFamily="18" charset="0"/>
              </a:rPr>
              <a:t>objects</a:t>
            </a:r>
            <a:r>
              <a:rPr lang="en-US" sz="1800" b="1">
                <a:solidFill>
                  <a:srgbClr val="000000"/>
                </a:solidFill>
                <a:latin typeface="Times New Roman" pitchFamily="18" charset="0"/>
                <a:cs typeface="Times New Roman" pitchFamily="18" charset="0"/>
              </a:rPr>
              <a:t> are defined.</a:t>
            </a:r>
          </a:p>
        </p:txBody>
      </p:sp>
      <p:sp>
        <p:nvSpPr>
          <p:cNvPr id="290827" name="Text Box 11"/>
          <p:cNvSpPr txBox="1">
            <a:spLocks noChangeArrowheads="1"/>
          </p:cNvSpPr>
          <p:nvPr/>
        </p:nvSpPr>
        <p:spPr bwMode="auto">
          <a:xfrm>
            <a:off x="1295400" y="40386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r>
              <a:rPr lang="en-US" sz="2400" b="1">
                <a:solidFill>
                  <a:srgbClr val="FF0000"/>
                </a:solidFill>
                <a:latin typeface="Times New Roman" pitchFamily="18" charset="0"/>
                <a:cs typeface="Times New Roman" pitchFamily="18" charset="0"/>
              </a:rPr>
              <a:t>3. Process modeling </a:t>
            </a:r>
            <a:r>
              <a:rPr lang="en-US" sz="2400" b="1">
                <a:solidFill>
                  <a:schemeClr val="folHlink"/>
                </a:solidFill>
                <a:latin typeface="Times New Roman" pitchFamily="18" charset="0"/>
                <a:cs typeface="Times New Roman" pitchFamily="18" charset="0"/>
              </a:rPr>
              <a:t>(Processes/Functions)</a:t>
            </a:r>
          </a:p>
        </p:txBody>
      </p:sp>
      <p:sp>
        <p:nvSpPr>
          <p:cNvPr id="290828" name="Text Box 12"/>
          <p:cNvSpPr txBox="1">
            <a:spLocks noChangeArrowheads="1"/>
          </p:cNvSpPr>
          <p:nvPr/>
        </p:nvSpPr>
        <p:spPr bwMode="auto">
          <a:xfrm>
            <a:off x="1447800" y="4495800"/>
            <a:ext cx="7696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r>
              <a:rPr lang="en-US" sz="1800" b="1">
                <a:solidFill>
                  <a:srgbClr val="000000"/>
                </a:solidFill>
                <a:latin typeface="Times New Roman" pitchFamily="18" charset="0"/>
                <a:cs typeface="Times New Roman" pitchFamily="18" charset="0"/>
              </a:rPr>
              <a:t>(1) The data object defined in the data modeling phase are </a:t>
            </a:r>
            <a:r>
              <a:rPr lang="en-US" sz="1800" b="1">
                <a:solidFill>
                  <a:srgbClr val="0000FF"/>
                </a:solidFill>
                <a:latin typeface="Times New Roman" pitchFamily="18" charset="0"/>
                <a:cs typeface="Times New Roman" pitchFamily="18" charset="0"/>
              </a:rPr>
              <a:t>transformed</a:t>
            </a:r>
            <a:r>
              <a:rPr lang="en-US" sz="1800" b="1">
                <a:solidFill>
                  <a:srgbClr val="000000"/>
                </a:solidFill>
                <a:latin typeface="Times New Roman" pitchFamily="18" charset="0"/>
                <a:cs typeface="Times New Roman" pitchFamily="18" charset="0"/>
              </a:rPr>
              <a:t> to achieve the information flow necessary to implement a business function (i.e. </a:t>
            </a:r>
            <a:r>
              <a:rPr lang="en-US" sz="1800" b="1">
                <a:solidFill>
                  <a:srgbClr val="0000FF"/>
                </a:solidFill>
                <a:latin typeface="Times New Roman" pitchFamily="18" charset="0"/>
                <a:cs typeface="Times New Roman" pitchFamily="18" charset="0"/>
              </a:rPr>
              <a:t>transformation </a:t>
            </a:r>
            <a:r>
              <a:rPr lang="en-US" sz="1800" b="1">
                <a:latin typeface="Times New Roman" pitchFamily="18" charset="0"/>
                <a:cs typeface="Times New Roman" pitchFamily="18" charset="0"/>
              </a:rPr>
              <a:t>of </a:t>
            </a:r>
            <a:r>
              <a:rPr lang="en-US" sz="1800" b="1">
                <a:solidFill>
                  <a:srgbClr val="0000FF"/>
                </a:solidFill>
                <a:latin typeface="Times New Roman" pitchFamily="18" charset="0"/>
                <a:cs typeface="Times New Roman" pitchFamily="18" charset="0"/>
              </a:rPr>
              <a:t>input-object </a:t>
            </a:r>
            <a:r>
              <a:rPr lang="en-US" sz="1800" b="1">
                <a:latin typeface="Times New Roman" pitchFamily="18" charset="0"/>
                <a:cs typeface="Times New Roman" pitchFamily="18" charset="0"/>
              </a:rPr>
              <a:t>to</a:t>
            </a:r>
            <a:r>
              <a:rPr lang="en-US" sz="1800" b="1">
                <a:solidFill>
                  <a:srgbClr val="0000FF"/>
                </a:solidFill>
                <a:latin typeface="Times New Roman" pitchFamily="18" charset="0"/>
                <a:cs typeface="Times New Roman" pitchFamily="18" charset="0"/>
              </a:rPr>
              <a:t> output object</a:t>
            </a:r>
            <a:r>
              <a:rPr lang="en-US" sz="1800" b="1">
                <a:solidFill>
                  <a:srgbClr val="000000"/>
                </a:solidFill>
                <a:latin typeface="Times New Roman" pitchFamily="18" charset="0"/>
                <a:cs typeface="Times New Roman" pitchFamily="18" charset="0"/>
              </a:rPr>
              <a:t> defines flow of information in a process/function)</a:t>
            </a:r>
          </a:p>
        </p:txBody>
      </p:sp>
      <p:sp>
        <p:nvSpPr>
          <p:cNvPr id="290829" name="Text Box 13"/>
          <p:cNvSpPr txBox="1">
            <a:spLocks noChangeArrowheads="1"/>
          </p:cNvSpPr>
          <p:nvPr/>
        </p:nvSpPr>
        <p:spPr bwMode="auto">
          <a:xfrm>
            <a:off x="1447800" y="5759450"/>
            <a:ext cx="777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r>
              <a:rPr lang="en-US" sz="1800" b="1">
                <a:solidFill>
                  <a:srgbClr val="000000"/>
                </a:solidFill>
                <a:latin typeface="Times New Roman" pitchFamily="18" charset="0"/>
                <a:cs typeface="Times New Roman" pitchFamily="18" charset="0"/>
              </a:rPr>
              <a:t>(2) Such </a:t>
            </a:r>
            <a:r>
              <a:rPr lang="en-US" sz="1800" b="1">
                <a:solidFill>
                  <a:srgbClr val="0000FF"/>
                </a:solidFill>
                <a:latin typeface="Times New Roman" pitchFamily="18" charset="0"/>
                <a:cs typeface="Times New Roman" pitchFamily="18" charset="0"/>
              </a:rPr>
              <a:t>processing descriptions</a:t>
            </a:r>
            <a:r>
              <a:rPr lang="en-US" sz="1800" b="1">
                <a:solidFill>
                  <a:srgbClr val="000000"/>
                </a:solidFill>
                <a:latin typeface="Times New Roman" pitchFamily="18" charset="0"/>
                <a:cs typeface="Times New Roman" pitchFamily="18" charset="0"/>
              </a:rPr>
              <a:t> are created for adding, modifying, deleting, or retrieving a data object.</a:t>
            </a:r>
          </a:p>
        </p:txBody>
      </p:sp>
      <p:sp>
        <p:nvSpPr>
          <p:cNvPr id="290830" name="Text Box 14"/>
          <p:cNvSpPr txBox="1">
            <a:spLocks noChangeArrowheads="1"/>
          </p:cNvSpPr>
          <p:nvPr/>
        </p:nvSpPr>
        <p:spPr bwMode="auto">
          <a:xfrm>
            <a:off x="1584325" y="654050"/>
            <a:ext cx="7331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r>
              <a:rPr lang="en-US" sz="1800" b="1">
                <a:solidFill>
                  <a:srgbClr val="0000FF"/>
                </a:solidFill>
                <a:latin typeface="Times New Roman" pitchFamily="18" charset="0"/>
                <a:cs typeface="Times New Roman" pitchFamily="18" charset="0"/>
              </a:rPr>
              <a:t>Information flows</a:t>
            </a:r>
            <a:r>
              <a:rPr lang="en-US" sz="1800" b="1">
                <a:latin typeface="Times New Roman" pitchFamily="18" charset="0"/>
                <a:cs typeface="Times New Roman" pitchFamily="18" charset="0"/>
              </a:rPr>
              <a:t> among business functions is modeled such that answers the questions:</a:t>
            </a:r>
          </a:p>
        </p:txBody>
      </p:sp>
      <p:sp>
        <p:nvSpPr>
          <p:cNvPr id="19472" name="Rectangle 15"/>
          <p:cNvSpPr>
            <a:spLocks noChangeArrowheads="1"/>
          </p:cNvSpPr>
          <p:nvPr/>
        </p:nvSpPr>
        <p:spPr bwMode="auto">
          <a:xfrm>
            <a:off x="1295400" y="-44450"/>
            <a:ext cx="180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Symbol" pitchFamily="18" charset="2"/>
              <a:buNone/>
            </a:pPr>
            <a:r>
              <a:rPr lang="en-US" sz="2400" b="1">
                <a:solidFill>
                  <a:srgbClr val="9B2337"/>
                </a:solidFill>
                <a:latin typeface="Times New Roman" pitchFamily="18" charset="0"/>
                <a:cs typeface="Times New Roman" pitchFamily="18" charset="0"/>
              </a:rPr>
              <a:t>RAD Phases</a:t>
            </a:r>
            <a:endParaRPr lang="en-US" sz="1800" b="1">
              <a:solidFill>
                <a:srgbClr val="9B2337"/>
              </a:solidFill>
              <a:latin typeface="Times New Roman" pitchFamily="18" charset="0"/>
              <a:cs typeface="Times New Roman" pitchFamily="18" charset="0"/>
            </a:endParaRPr>
          </a:p>
        </p:txBody>
      </p:sp>
    </p:spTree>
    <p:extLst>
      <p:ext uri="{BB962C8B-B14F-4D97-AF65-F5344CB8AC3E}">
        <p14:creationId xmlns:p14="http://schemas.microsoft.com/office/powerpoint/2010/main" val="2767029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18"/>
                                        </p:tgtEl>
                                        <p:attrNameLst>
                                          <p:attrName>style.visibility</p:attrName>
                                        </p:attrNameLst>
                                      </p:cBhvr>
                                      <p:to>
                                        <p:strVal val="visible"/>
                                      </p:to>
                                    </p:set>
                                    <p:anim calcmode="lin" valueType="num">
                                      <p:cBhvr additive="base">
                                        <p:cTn id="7" dur="500" fill="hold"/>
                                        <p:tgtEl>
                                          <p:spTgt spid="290818"/>
                                        </p:tgtEl>
                                        <p:attrNameLst>
                                          <p:attrName>ppt_x</p:attrName>
                                        </p:attrNameLst>
                                      </p:cBhvr>
                                      <p:tavLst>
                                        <p:tav tm="0">
                                          <p:val>
                                            <p:strVal val="0-#ppt_w/2"/>
                                          </p:val>
                                        </p:tav>
                                        <p:tav tm="100000">
                                          <p:val>
                                            <p:strVal val="#ppt_x"/>
                                          </p:val>
                                        </p:tav>
                                      </p:tavLst>
                                    </p:anim>
                                    <p:anim calcmode="lin" valueType="num">
                                      <p:cBhvr additive="base">
                                        <p:cTn id="8" dur="500" fill="hold"/>
                                        <p:tgtEl>
                                          <p:spTgt spid="2908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0830"/>
                                        </p:tgtEl>
                                        <p:attrNameLst>
                                          <p:attrName>style.visibility</p:attrName>
                                        </p:attrNameLst>
                                      </p:cBhvr>
                                      <p:to>
                                        <p:strVal val="visible"/>
                                      </p:to>
                                    </p:set>
                                    <p:anim calcmode="lin" valueType="num">
                                      <p:cBhvr additive="base">
                                        <p:cTn id="13" dur="500" fill="hold"/>
                                        <p:tgtEl>
                                          <p:spTgt spid="290830"/>
                                        </p:tgtEl>
                                        <p:attrNameLst>
                                          <p:attrName>ppt_x</p:attrName>
                                        </p:attrNameLst>
                                      </p:cBhvr>
                                      <p:tavLst>
                                        <p:tav tm="0">
                                          <p:val>
                                            <p:strVal val="0-#ppt_w/2"/>
                                          </p:val>
                                        </p:tav>
                                        <p:tav tm="100000">
                                          <p:val>
                                            <p:strVal val="#ppt_x"/>
                                          </p:val>
                                        </p:tav>
                                      </p:tavLst>
                                    </p:anim>
                                    <p:anim calcmode="lin" valueType="num">
                                      <p:cBhvr additive="base">
                                        <p:cTn id="14" dur="500" fill="hold"/>
                                        <p:tgtEl>
                                          <p:spTgt spid="29083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0819"/>
                                        </p:tgtEl>
                                        <p:attrNameLst>
                                          <p:attrName>style.visibility</p:attrName>
                                        </p:attrNameLst>
                                      </p:cBhvr>
                                      <p:to>
                                        <p:strVal val="visible"/>
                                      </p:to>
                                    </p:set>
                                    <p:anim calcmode="lin" valueType="num">
                                      <p:cBhvr additive="base">
                                        <p:cTn id="19" dur="500" fill="hold"/>
                                        <p:tgtEl>
                                          <p:spTgt spid="290819"/>
                                        </p:tgtEl>
                                        <p:attrNameLst>
                                          <p:attrName>ppt_x</p:attrName>
                                        </p:attrNameLst>
                                      </p:cBhvr>
                                      <p:tavLst>
                                        <p:tav tm="0">
                                          <p:val>
                                            <p:strVal val="0-#ppt_w/2"/>
                                          </p:val>
                                        </p:tav>
                                        <p:tav tm="100000">
                                          <p:val>
                                            <p:strVal val="#ppt_x"/>
                                          </p:val>
                                        </p:tav>
                                      </p:tavLst>
                                    </p:anim>
                                    <p:anim calcmode="lin" valueType="num">
                                      <p:cBhvr additive="base">
                                        <p:cTn id="20" dur="500" fill="hold"/>
                                        <p:tgtEl>
                                          <p:spTgt spid="29081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0820"/>
                                        </p:tgtEl>
                                        <p:attrNameLst>
                                          <p:attrName>style.visibility</p:attrName>
                                        </p:attrNameLst>
                                      </p:cBhvr>
                                      <p:to>
                                        <p:strVal val="visible"/>
                                      </p:to>
                                    </p:set>
                                    <p:anim calcmode="lin" valueType="num">
                                      <p:cBhvr additive="base">
                                        <p:cTn id="25" dur="500" fill="hold"/>
                                        <p:tgtEl>
                                          <p:spTgt spid="290820"/>
                                        </p:tgtEl>
                                        <p:attrNameLst>
                                          <p:attrName>ppt_x</p:attrName>
                                        </p:attrNameLst>
                                      </p:cBhvr>
                                      <p:tavLst>
                                        <p:tav tm="0">
                                          <p:val>
                                            <p:strVal val="0-#ppt_w/2"/>
                                          </p:val>
                                        </p:tav>
                                        <p:tav tm="100000">
                                          <p:val>
                                            <p:strVal val="#ppt_x"/>
                                          </p:val>
                                        </p:tav>
                                      </p:tavLst>
                                    </p:anim>
                                    <p:anim calcmode="lin" valueType="num">
                                      <p:cBhvr additive="base">
                                        <p:cTn id="26" dur="500" fill="hold"/>
                                        <p:tgtEl>
                                          <p:spTgt spid="29082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0822"/>
                                        </p:tgtEl>
                                        <p:attrNameLst>
                                          <p:attrName>style.visibility</p:attrName>
                                        </p:attrNameLst>
                                      </p:cBhvr>
                                      <p:to>
                                        <p:strVal val="visible"/>
                                      </p:to>
                                    </p:set>
                                    <p:anim calcmode="lin" valueType="num">
                                      <p:cBhvr additive="base">
                                        <p:cTn id="31" dur="500" fill="hold"/>
                                        <p:tgtEl>
                                          <p:spTgt spid="290822"/>
                                        </p:tgtEl>
                                        <p:attrNameLst>
                                          <p:attrName>ppt_x</p:attrName>
                                        </p:attrNameLst>
                                      </p:cBhvr>
                                      <p:tavLst>
                                        <p:tav tm="0">
                                          <p:val>
                                            <p:strVal val="0-#ppt_w/2"/>
                                          </p:val>
                                        </p:tav>
                                        <p:tav tm="100000">
                                          <p:val>
                                            <p:strVal val="#ppt_x"/>
                                          </p:val>
                                        </p:tav>
                                      </p:tavLst>
                                    </p:anim>
                                    <p:anim calcmode="lin" valueType="num">
                                      <p:cBhvr additive="base">
                                        <p:cTn id="32" dur="500" fill="hold"/>
                                        <p:tgtEl>
                                          <p:spTgt spid="29082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90821"/>
                                        </p:tgtEl>
                                        <p:attrNameLst>
                                          <p:attrName>style.visibility</p:attrName>
                                        </p:attrNameLst>
                                      </p:cBhvr>
                                      <p:to>
                                        <p:strVal val="visible"/>
                                      </p:to>
                                    </p:set>
                                    <p:anim calcmode="lin" valueType="num">
                                      <p:cBhvr additive="base">
                                        <p:cTn id="37" dur="500" fill="hold"/>
                                        <p:tgtEl>
                                          <p:spTgt spid="290821"/>
                                        </p:tgtEl>
                                        <p:attrNameLst>
                                          <p:attrName>ppt_x</p:attrName>
                                        </p:attrNameLst>
                                      </p:cBhvr>
                                      <p:tavLst>
                                        <p:tav tm="0">
                                          <p:val>
                                            <p:strVal val="0-#ppt_w/2"/>
                                          </p:val>
                                        </p:tav>
                                        <p:tav tm="100000">
                                          <p:val>
                                            <p:strVal val="#ppt_x"/>
                                          </p:val>
                                        </p:tav>
                                      </p:tavLst>
                                    </p:anim>
                                    <p:anim calcmode="lin" valueType="num">
                                      <p:cBhvr additive="base">
                                        <p:cTn id="38" dur="500" fill="hold"/>
                                        <p:tgtEl>
                                          <p:spTgt spid="29082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90823"/>
                                        </p:tgtEl>
                                        <p:attrNameLst>
                                          <p:attrName>style.visibility</p:attrName>
                                        </p:attrNameLst>
                                      </p:cBhvr>
                                      <p:to>
                                        <p:strVal val="visible"/>
                                      </p:to>
                                    </p:set>
                                    <p:anim calcmode="lin" valueType="num">
                                      <p:cBhvr additive="base">
                                        <p:cTn id="43" dur="500" fill="hold"/>
                                        <p:tgtEl>
                                          <p:spTgt spid="290823"/>
                                        </p:tgtEl>
                                        <p:attrNameLst>
                                          <p:attrName>ppt_x</p:attrName>
                                        </p:attrNameLst>
                                      </p:cBhvr>
                                      <p:tavLst>
                                        <p:tav tm="0">
                                          <p:val>
                                            <p:strVal val="0-#ppt_w/2"/>
                                          </p:val>
                                        </p:tav>
                                        <p:tav tm="100000">
                                          <p:val>
                                            <p:strVal val="#ppt_x"/>
                                          </p:val>
                                        </p:tav>
                                      </p:tavLst>
                                    </p:anim>
                                    <p:anim calcmode="lin" valueType="num">
                                      <p:cBhvr additive="base">
                                        <p:cTn id="44" dur="500" fill="hold"/>
                                        <p:tgtEl>
                                          <p:spTgt spid="29082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90824"/>
                                        </p:tgtEl>
                                        <p:attrNameLst>
                                          <p:attrName>style.visibility</p:attrName>
                                        </p:attrNameLst>
                                      </p:cBhvr>
                                      <p:to>
                                        <p:strVal val="visible"/>
                                      </p:to>
                                    </p:set>
                                    <p:anim calcmode="lin" valueType="num">
                                      <p:cBhvr additive="base">
                                        <p:cTn id="49" dur="500" fill="hold"/>
                                        <p:tgtEl>
                                          <p:spTgt spid="290824"/>
                                        </p:tgtEl>
                                        <p:attrNameLst>
                                          <p:attrName>ppt_x</p:attrName>
                                        </p:attrNameLst>
                                      </p:cBhvr>
                                      <p:tavLst>
                                        <p:tav tm="0">
                                          <p:val>
                                            <p:strVal val="0-#ppt_w/2"/>
                                          </p:val>
                                        </p:tav>
                                        <p:tav tm="100000">
                                          <p:val>
                                            <p:strVal val="#ppt_x"/>
                                          </p:val>
                                        </p:tav>
                                      </p:tavLst>
                                    </p:anim>
                                    <p:anim calcmode="lin" valueType="num">
                                      <p:cBhvr additive="base">
                                        <p:cTn id="50" dur="500" fill="hold"/>
                                        <p:tgtEl>
                                          <p:spTgt spid="290824"/>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90825"/>
                                        </p:tgtEl>
                                        <p:attrNameLst>
                                          <p:attrName>style.visibility</p:attrName>
                                        </p:attrNameLst>
                                      </p:cBhvr>
                                      <p:to>
                                        <p:strVal val="visible"/>
                                      </p:to>
                                    </p:set>
                                    <p:anim calcmode="lin" valueType="num">
                                      <p:cBhvr additive="base">
                                        <p:cTn id="55" dur="500" fill="hold"/>
                                        <p:tgtEl>
                                          <p:spTgt spid="290825"/>
                                        </p:tgtEl>
                                        <p:attrNameLst>
                                          <p:attrName>ppt_x</p:attrName>
                                        </p:attrNameLst>
                                      </p:cBhvr>
                                      <p:tavLst>
                                        <p:tav tm="0">
                                          <p:val>
                                            <p:strVal val="0-#ppt_w/2"/>
                                          </p:val>
                                        </p:tav>
                                        <p:tav tm="100000">
                                          <p:val>
                                            <p:strVal val="#ppt_x"/>
                                          </p:val>
                                        </p:tav>
                                      </p:tavLst>
                                    </p:anim>
                                    <p:anim calcmode="lin" valueType="num">
                                      <p:cBhvr additive="base">
                                        <p:cTn id="56" dur="500" fill="hold"/>
                                        <p:tgtEl>
                                          <p:spTgt spid="290825"/>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90826"/>
                                        </p:tgtEl>
                                        <p:attrNameLst>
                                          <p:attrName>style.visibility</p:attrName>
                                        </p:attrNameLst>
                                      </p:cBhvr>
                                      <p:to>
                                        <p:strVal val="visible"/>
                                      </p:to>
                                    </p:set>
                                    <p:anim calcmode="lin" valueType="num">
                                      <p:cBhvr additive="base">
                                        <p:cTn id="61" dur="500" fill="hold"/>
                                        <p:tgtEl>
                                          <p:spTgt spid="290826"/>
                                        </p:tgtEl>
                                        <p:attrNameLst>
                                          <p:attrName>ppt_x</p:attrName>
                                        </p:attrNameLst>
                                      </p:cBhvr>
                                      <p:tavLst>
                                        <p:tav tm="0">
                                          <p:val>
                                            <p:strVal val="0-#ppt_w/2"/>
                                          </p:val>
                                        </p:tav>
                                        <p:tav tm="100000">
                                          <p:val>
                                            <p:strVal val="#ppt_x"/>
                                          </p:val>
                                        </p:tav>
                                      </p:tavLst>
                                    </p:anim>
                                    <p:anim calcmode="lin" valueType="num">
                                      <p:cBhvr additive="base">
                                        <p:cTn id="62" dur="500" fill="hold"/>
                                        <p:tgtEl>
                                          <p:spTgt spid="290826"/>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90827"/>
                                        </p:tgtEl>
                                        <p:attrNameLst>
                                          <p:attrName>style.visibility</p:attrName>
                                        </p:attrNameLst>
                                      </p:cBhvr>
                                      <p:to>
                                        <p:strVal val="visible"/>
                                      </p:to>
                                    </p:set>
                                    <p:anim calcmode="lin" valueType="num">
                                      <p:cBhvr additive="base">
                                        <p:cTn id="67" dur="500" fill="hold"/>
                                        <p:tgtEl>
                                          <p:spTgt spid="290827"/>
                                        </p:tgtEl>
                                        <p:attrNameLst>
                                          <p:attrName>ppt_x</p:attrName>
                                        </p:attrNameLst>
                                      </p:cBhvr>
                                      <p:tavLst>
                                        <p:tav tm="0">
                                          <p:val>
                                            <p:strVal val="0-#ppt_w/2"/>
                                          </p:val>
                                        </p:tav>
                                        <p:tav tm="100000">
                                          <p:val>
                                            <p:strVal val="#ppt_x"/>
                                          </p:val>
                                        </p:tav>
                                      </p:tavLst>
                                    </p:anim>
                                    <p:anim calcmode="lin" valueType="num">
                                      <p:cBhvr additive="base">
                                        <p:cTn id="68" dur="500" fill="hold"/>
                                        <p:tgtEl>
                                          <p:spTgt spid="290827"/>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90828"/>
                                        </p:tgtEl>
                                        <p:attrNameLst>
                                          <p:attrName>style.visibility</p:attrName>
                                        </p:attrNameLst>
                                      </p:cBhvr>
                                      <p:to>
                                        <p:strVal val="visible"/>
                                      </p:to>
                                    </p:set>
                                    <p:anim calcmode="lin" valueType="num">
                                      <p:cBhvr additive="base">
                                        <p:cTn id="73" dur="500" fill="hold"/>
                                        <p:tgtEl>
                                          <p:spTgt spid="290828"/>
                                        </p:tgtEl>
                                        <p:attrNameLst>
                                          <p:attrName>ppt_x</p:attrName>
                                        </p:attrNameLst>
                                      </p:cBhvr>
                                      <p:tavLst>
                                        <p:tav tm="0">
                                          <p:val>
                                            <p:strVal val="0-#ppt_w/2"/>
                                          </p:val>
                                        </p:tav>
                                        <p:tav tm="100000">
                                          <p:val>
                                            <p:strVal val="#ppt_x"/>
                                          </p:val>
                                        </p:tav>
                                      </p:tavLst>
                                    </p:anim>
                                    <p:anim calcmode="lin" valueType="num">
                                      <p:cBhvr additive="base">
                                        <p:cTn id="74" dur="500" fill="hold"/>
                                        <p:tgtEl>
                                          <p:spTgt spid="290828"/>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90829"/>
                                        </p:tgtEl>
                                        <p:attrNameLst>
                                          <p:attrName>style.visibility</p:attrName>
                                        </p:attrNameLst>
                                      </p:cBhvr>
                                      <p:to>
                                        <p:strVal val="visible"/>
                                      </p:to>
                                    </p:set>
                                    <p:anim calcmode="lin" valueType="num">
                                      <p:cBhvr additive="base">
                                        <p:cTn id="79" dur="500" fill="hold"/>
                                        <p:tgtEl>
                                          <p:spTgt spid="290829"/>
                                        </p:tgtEl>
                                        <p:attrNameLst>
                                          <p:attrName>ppt_x</p:attrName>
                                        </p:attrNameLst>
                                      </p:cBhvr>
                                      <p:tavLst>
                                        <p:tav tm="0">
                                          <p:val>
                                            <p:strVal val="0-#ppt_w/2"/>
                                          </p:val>
                                        </p:tav>
                                        <p:tav tm="100000">
                                          <p:val>
                                            <p:strVal val="#ppt_x"/>
                                          </p:val>
                                        </p:tav>
                                      </p:tavLst>
                                    </p:anim>
                                    <p:anim calcmode="lin" valueType="num">
                                      <p:cBhvr additive="base">
                                        <p:cTn id="80" dur="500" fill="hold"/>
                                        <p:tgtEl>
                                          <p:spTgt spid="2908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autoUpdateAnimBg="0"/>
      <p:bldP spid="290819" grpId="0" autoUpdateAnimBg="0"/>
      <p:bldP spid="290820" grpId="0" autoUpdateAnimBg="0"/>
      <p:bldP spid="290821" grpId="0" autoUpdateAnimBg="0"/>
      <p:bldP spid="290822" grpId="0" autoUpdateAnimBg="0"/>
      <p:bldP spid="290823" grpId="0" autoUpdateAnimBg="0"/>
      <p:bldP spid="290824" grpId="0" autoUpdateAnimBg="0"/>
      <p:bldP spid="290825" grpId="0" autoUpdateAnimBg="0"/>
      <p:bldP spid="290826" grpId="0" autoUpdateAnimBg="0"/>
      <p:bldP spid="290827" grpId="0" autoUpdateAnimBg="0"/>
      <p:bldP spid="290828" grpId="0" autoUpdateAnimBg="0"/>
      <p:bldP spid="290829" grpId="0" autoUpdateAnimBg="0"/>
      <p:bldP spid="29083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p:spPr>
        <p:txBody>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fld id="{FBF8C18C-8B40-46F4-AF56-3795487433A7}" type="slidenum">
              <a:rPr lang="en-US" sz="1400" smtClean="0"/>
              <a:pPr eaLnBrk="1" hangingPunct="1"/>
              <a:t>17</a:t>
            </a:fld>
            <a:endParaRPr lang="en-US" sz="1400" smtClean="0"/>
          </a:p>
        </p:txBody>
      </p:sp>
      <p:sp>
        <p:nvSpPr>
          <p:cNvPr id="291842" name="Text Box 2"/>
          <p:cNvSpPr txBox="1">
            <a:spLocks noChangeArrowheads="1"/>
          </p:cNvSpPr>
          <p:nvPr/>
        </p:nvSpPr>
        <p:spPr bwMode="auto">
          <a:xfrm>
            <a:off x="1219200" y="762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r>
              <a:rPr lang="en-US" sz="2400" b="1">
                <a:solidFill>
                  <a:srgbClr val="FF0000"/>
                </a:solidFill>
                <a:latin typeface="Times New Roman" pitchFamily="18" charset="0"/>
                <a:cs typeface="Times New Roman" pitchFamily="18" charset="0"/>
              </a:rPr>
              <a:t>4. Application Generation</a:t>
            </a:r>
          </a:p>
        </p:txBody>
      </p:sp>
      <p:sp>
        <p:nvSpPr>
          <p:cNvPr id="291843" name="Text Box 3"/>
          <p:cNvSpPr txBox="1">
            <a:spLocks noChangeArrowheads="1"/>
          </p:cNvSpPr>
          <p:nvPr/>
        </p:nvSpPr>
        <p:spPr bwMode="auto">
          <a:xfrm>
            <a:off x="1447800" y="533400"/>
            <a:ext cx="769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r>
              <a:rPr lang="en-US" sz="1800" b="1">
                <a:solidFill>
                  <a:srgbClr val="000000"/>
                </a:solidFill>
                <a:latin typeface="Times New Roman" pitchFamily="18" charset="0"/>
                <a:cs typeface="Times New Roman" pitchFamily="18" charset="0"/>
              </a:rPr>
              <a:t> (1)	RAD is based on the use of </a:t>
            </a:r>
            <a:r>
              <a:rPr lang="en-US" sz="1800" b="1">
                <a:solidFill>
                  <a:srgbClr val="0000FF"/>
                </a:solidFill>
                <a:latin typeface="Times New Roman" pitchFamily="18" charset="0"/>
                <a:cs typeface="Times New Roman" pitchFamily="18" charset="0"/>
              </a:rPr>
              <a:t>4GT</a:t>
            </a:r>
            <a:r>
              <a:rPr lang="en-US" sz="1800" b="1">
                <a:solidFill>
                  <a:srgbClr val="000000"/>
                </a:solidFill>
                <a:latin typeface="Times New Roman" pitchFamily="18" charset="0"/>
                <a:cs typeface="Times New Roman" pitchFamily="18" charset="0"/>
              </a:rPr>
              <a:t>.</a:t>
            </a:r>
          </a:p>
        </p:txBody>
      </p:sp>
      <p:sp>
        <p:nvSpPr>
          <p:cNvPr id="291844" name="Text Box 4"/>
          <p:cNvSpPr txBox="1">
            <a:spLocks noChangeArrowheads="1"/>
          </p:cNvSpPr>
          <p:nvPr/>
        </p:nvSpPr>
        <p:spPr bwMode="auto">
          <a:xfrm>
            <a:off x="1447800" y="928688"/>
            <a:ext cx="7696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r>
              <a:rPr lang="en-US" sz="1800" b="1">
                <a:solidFill>
                  <a:srgbClr val="000000"/>
                </a:solidFill>
                <a:latin typeface="Times New Roman" pitchFamily="18" charset="0"/>
                <a:cs typeface="Times New Roman" pitchFamily="18" charset="0"/>
              </a:rPr>
              <a:t> (2)	RAD process works to </a:t>
            </a:r>
            <a:r>
              <a:rPr lang="en-US" sz="1800" b="1">
                <a:solidFill>
                  <a:srgbClr val="0000FF"/>
                </a:solidFill>
                <a:latin typeface="Times New Roman" pitchFamily="18" charset="0"/>
                <a:cs typeface="Times New Roman" pitchFamily="18" charset="0"/>
              </a:rPr>
              <a:t>re-use</a:t>
            </a:r>
            <a:r>
              <a:rPr lang="en-US" sz="1800" b="1">
                <a:solidFill>
                  <a:srgbClr val="000000"/>
                </a:solidFill>
                <a:latin typeface="Times New Roman" pitchFamily="18" charset="0"/>
                <a:cs typeface="Times New Roman" pitchFamily="18" charset="0"/>
              </a:rPr>
              <a:t> existing </a:t>
            </a:r>
            <a:r>
              <a:rPr lang="en-US" sz="1800" b="1">
                <a:solidFill>
                  <a:srgbClr val="0000FF"/>
                </a:solidFill>
                <a:latin typeface="Times New Roman" pitchFamily="18" charset="0"/>
                <a:cs typeface="Times New Roman" pitchFamily="18" charset="0"/>
              </a:rPr>
              <a:t>components</a:t>
            </a:r>
            <a:r>
              <a:rPr lang="en-US" sz="1800" b="1">
                <a:solidFill>
                  <a:srgbClr val="000000"/>
                </a:solidFill>
                <a:latin typeface="Times New Roman" pitchFamily="18" charset="0"/>
                <a:cs typeface="Times New Roman" pitchFamily="18" charset="0"/>
              </a:rPr>
              <a:t> (when possible). </a:t>
            </a:r>
          </a:p>
        </p:txBody>
      </p:sp>
      <p:sp>
        <p:nvSpPr>
          <p:cNvPr id="291845" name="Text Box 5"/>
          <p:cNvSpPr txBox="1">
            <a:spLocks noChangeArrowheads="1"/>
          </p:cNvSpPr>
          <p:nvPr/>
        </p:nvSpPr>
        <p:spPr bwMode="auto">
          <a:xfrm>
            <a:off x="1524000" y="1295400"/>
            <a:ext cx="7620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r>
              <a:rPr lang="en-US" sz="1800" b="1">
                <a:solidFill>
                  <a:srgbClr val="000000"/>
                </a:solidFill>
                <a:latin typeface="Times New Roman" pitchFamily="18" charset="0"/>
                <a:cs typeface="Times New Roman" pitchFamily="18" charset="0"/>
              </a:rPr>
              <a:t>(3)	</a:t>
            </a:r>
            <a:r>
              <a:rPr lang="en-US" sz="1800" b="1">
                <a:solidFill>
                  <a:srgbClr val="0000FF"/>
                </a:solidFill>
                <a:latin typeface="Times New Roman" pitchFamily="18" charset="0"/>
                <a:cs typeface="Times New Roman" pitchFamily="18" charset="0"/>
              </a:rPr>
              <a:t>Create re-useable components</a:t>
            </a:r>
            <a:r>
              <a:rPr lang="en-US" sz="1800" b="1">
                <a:solidFill>
                  <a:srgbClr val="000000"/>
                </a:solidFill>
                <a:latin typeface="Times New Roman" pitchFamily="18" charset="0"/>
                <a:cs typeface="Times New Roman" pitchFamily="18" charset="0"/>
              </a:rPr>
              <a:t> (when necessary). In all cases automated tools are used to facilitate construction of S/W.</a:t>
            </a:r>
          </a:p>
        </p:txBody>
      </p:sp>
      <p:sp>
        <p:nvSpPr>
          <p:cNvPr id="291846" name="Text Box 6"/>
          <p:cNvSpPr txBox="1">
            <a:spLocks noChangeArrowheads="1"/>
          </p:cNvSpPr>
          <p:nvPr/>
        </p:nvSpPr>
        <p:spPr bwMode="auto">
          <a:xfrm>
            <a:off x="1219200" y="1981200"/>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r>
              <a:rPr lang="en-US" sz="2400" b="1">
                <a:solidFill>
                  <a:srgbClr val="FF0000"/>
                </a:solidFill>
                <a:latin typeface="Times New Roman" pitchFamily="18" charset="0"/>
                <a:cs typeface="Times New Roman" pitchFamily="18" charset="0"/>
              </a:rPr>
              <a:t>5. Testing and Turnover</a:t>
            </a:r>
          </a:p>
        </p:txBody>
      </p:sp>
      <p:sp>
        <p:nvSpPr>
          <p:cNvPr id="291847" name="Text Box 7"/>
          <p:cNvSpPr txBox="1">
            <a:spLocks noChangeArrowheads="1"/>
          </p:cNvSpPr>
          <p:nvPr/>
        </p:nvSpPr>
        <p:spPr bwMode="auto">
          <a:xfrm>
            <a:off x="1524000" y="2801938"/>
            <a:ext cx="777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l" eaLnBrk="1" hangingPunct="1"/>
            <a:r>
              <a:rPr lang="en-US" sz="1800" b="1">
                <a:solidFill>
                  <a:srgbClr val="000000"/>
                </a:solidFill>
                <a:latin typeface="Times New Roman" pitchFamily="18" charset="0"/>
                <a:cs typeface="Times New Roman" pitchFamily="18" charset="0"/>
              </a:rPr>
              <a:t>(2)	</a:t>
            </a:r>
            <a:r>
              <a:rPr lang="en-US" sz="1800" b="1">
                <a:solidFill>
                  <a:srgbClr val="0000FF"/>
                </a:solidFill>
                <a:latin typeface="Times New Roman" pitchFamily="18" charset="0"/>
                <a:cs typeface="Times New Roman" pitchFamily="18" charset="0"/>
              </a:rPr>
              <a:t>New components</a:t>
            </a:r>
            <a:r>
              <a:rPr lang="en-US" sz="1800" b="1">
                <a:solidFill>
                  <a:srgbClr val="000000"/>
                </a:solidFill>
                <a:latin typeface="Times New Roman" pitchFamily="18" charset="0"/>
                <a:cs typeface="Times New Roman" pitchFamily="18" charset="0"/>
              </a:rPr>
              <a:t> must be </a:t>
            </a:r>
            <a:r>
              <a:rPr lang="en-US" sz="1800" b="1">
                <a:solidFill>
                  <a:srgbClr val="0000FF"/>
                </a:solidFill>
                <a:latin typeface="Times New Roman" pitchFamily="18" charset="0"/>
                <a:cs typeface="Times New Roman" pitchFamily="18" charset="0"/>
              </a:rPr>
              <a:t>tested</a:t>
            </a:r>
            <a:r>
              <a:rPr lang="en-US" sz="1800" b="1">
                <a:solidFill>
                  <a:srgbClr val="000000"/>
                </a:solidFill>
                <a:latin typeface="Times New Roman" pitchFamily="18" charset="0"/>
                <a:cs typeface="Times New Roman" pitchFamily="18" charset="0"/>
              </a:rPr>
              <a:t> and all </a:t>
            </a:r>
            <a:r>
              <a:rPr lang="en-US" sz="1800" b="1">
                <a:solidFill>
                  <a:srgbClr val="0000FF"/>
                </a:solidFill>
                <a:latin typeface="Times New Roman" pitchFamily="18" charset="0"/>
                <a:cs typeface="Times New Roman" pitchFamily="18" charset="0"/>
              </a:rPr>
              <a:t>interfaces</a:t>
            </a:r>
            <a:r>
              <a:rPr lang="en-US" sz="1800" b="1">
                <a:solidFill>
                  <a:srgbClr val="000000"/>
                </a:solidFill>
                <a:latin typeface="Times New Roman" pitchFamily="18" charset="0"/>
                <a:cs typeface="Times New Roman" pitchFamily="18" charset="0"/>
              </a:rPr>
              <a:t> must be fully exercised. Optimally, </a:t>
            </a:r>
          </a:p>
        </p:txBody>
      </p:sp>
      <p:sp>
        <p:nvSpPr>
          <p:cNvPr id="291851" name="Text Box 11"/>
          <p:cNvSpPr txBox="1">
            <a:spLocks noChangeArrowheads="1"/>
          </p:cNvSpPr>
          <p:nvPr/>
        </p:nvSpPr>
        <p:spPr bwMode="auto">
          <a:xfrm>
            <a:off x="1524000" y="2452688"/>
            <a:ext cx="7772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r>
              <a:rPr lang="en-US" sz="1800" b="1">
                <a:solidFill>
                  <a:srgbClr val="000000"/>
                </a:solidFill>
                <a:latin typeface="Times New Roman" pitchFamily="18" charset="0"/>
                <a:cs typeface="Times New Roman" pitchFamily="18" charset="0"/>
              </a:rPr>
              <a:t>(1)	</a:t>
            </a:r>
            <a:r>
              <a:rPr lang="en-US" sz="1800" b="1">
                <a:latin typeface="Times New Roman" pitchFamily="18" charset="0"/>
                <a:cs typeface="Times New Roman" pitchFamily="18" charset="0"/>
              </a:rPr>
              <a:t>Re-use</a:t>
            </a:r>
            <a:r>
              <a:rPr lang="en-US" sz="1800" b="1">
                <a:solidFill>
                  <a:srgbClr val="0000FF"/>
                </a:solidFill>
                <a:latin typeface="Times New Roman" pitchFamily="18" charset="0"/>
                <a:cs typeface="Times New Roman" pitchFamily="18" charset="0"/>
              </a:rPr>
              <a:t> releases</a:t>
            </a:r>
            <a:r>
              <a:rPr lang="en-US" sz="1800" b="1">
                <a:solidFill>
                  <a:srgbClr val="000000"/>
                </a:solidFill>
                <a:latin typeface="Times New Roman" pitchFamily="18" charset="0"/>
                <a:cs typeface="Times New Roman" pitchFamily="18" charset="0"/>
              </a:rPr>
              <a:t> from </a:t>
            </a:r>
            <a:r>
              <a:rPr lang="en-US" sz="1800" b="1">
                <a:solidFill>
                  <a:srgbClr val="FF0000"/>
                </a:solidFill>
                <a:latin typeface="Times New Roman" pitchFamily="18" charset="0"/>
                <a:cs typeface="Times New Roman" pitchFamily="18" charset="0"/>
              </a:rPr>
              <a:t>testing,</a:t>
            </a:r>
            <a:r>
              <a:rPr lang="en-US" sz="1800" b="1">
                <a:solidFill>
                  <a:srgbClr val="000000"/>
                </a:solidFill>
                <a:latin typeface="Times New Roman" pitchFamily="18" charset="0"/>
                <a:cs typeface="Times New Roman" pitchFamily="18" charset="0"/>
              </a:rPr>
              <a:t> as such components, are already tested.</a:t>
            </a:r>
          </a:p>
        </p:txBody>
      </p:sp>
      <p:sp>
        <p:nvSpPr>
          <p:cNvPr id="291852" name="Rectangle 12"/>
          <p:cNvSpPr>
            <a:spLocks noChangeArrowheads="1"/>
          </p:cNvSpPr>
          <p:nvPr/>
        </p:nvSpPr>
        <p:spPr bwMode="auto">
          <a:xfrm>
            <a:off x="1524000" y="3419475"/>
            <a:ext cx="762000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lgn="l">
              <a:spcBef>
                <a:spcPct val="50000"/>
              </a:spcBef>
            </a:pPr>
            <a:r>
              <a:rPr lang="en-US" sz="1800" b="1">
                <a:solidFill>
                  <a:srgbClr val="000000"/>
                </a:solidFill>
                <a:latin typeface="Times New Roman" pitchFamily="18" charset="0"/>
                <a:cs typeface="Times New Roman" pitchFamily="18" charset="0"/>
              </a:rPr>
              <a:t>(3)	If a business application can be </a:t>
            </a:r>
            <a:r>
              <a:rPr lang="en-US" sz="1800" b="1">
                <a:solidFill>
                  <a:srgbClr val="0000FF"/>
                </a:solidFill>
                <a:latin typeface="Times New Roman" pitchFamily="18" charset="0"/>
                <a:cs typeface="Times New Roman" pitchFamily="18" charset="0"/>
              </a:rPr>
              <a:t>modularized</a:t>
            </a:r>
            <a:r>
              <a:rPr lang="en-US" sz="1800" b="1">
                <a:solidFill>
                  <a:srgbClr val="000000"/>
                </a:solidFill>
                <a:latin typeface="Times New Roman" pitchFamily="18" charset="0"/>
                <a:cs typeface="Times New Roman" pitchFamily="18" charset="0"/>
              </a:rPr>
              <a:t> such that each </a:t>
            </a:r>
            <a:r>
              <a:rPr lang="en-US" sz="1800" b="1">
                <a:solidFill>
                  <a:srgbClr val="0000FF"/>
                </a:solidFill>
                <a:latin typeface="Times New Roman" pitchFamily="18" charset="0"/>
                <a:cs typeface="Times New Roman" pitchFamily="18" charset="0"/>
              </a:rPr>
              <a:t>major function</a:t>
            </a:r>
            <a:r>
              <a:rPr lang="en-US" sz="1800" b="1">
                <a:solidFill>
                  <a:srgbClr val="000000"/>
                </a:solidFill>
                <a:latin typeface="Times New Roman" pitchFamily="18" charset="0"/>
                <a:cs typeface="Times New Roman" pitchFamily="18" charset="0"/>
              </a:rPr>
              <a:t> can be completed in less than </a:t>
            </a:r>
            <a:r>
              <a:rPr lang="en-US" sz="1800" b="1">
                <a:solidFill>
                  <a:srgbClr val="0000FF"/>
                </a:solidFill>
                <a:latin typeface="Times New Roman" pitchFamily="18" charset="0"/>
                <a:cs typeface="Times New Roman" pitchFamily="18" charset="0"/>
              </a:rPr>
              <a:t>3 months</a:t>
            </a:r>
            <a:r>
              <a:rPr lang="en-US" sz="1800" b="1">
                <a:solidFill>
                  <a:srgbClr val="000000"/>
                </a:solidFill>
                <a:latin typeface="Times New Roman" pitchFamily="18" charset="0"/>
                <a:cs typeface="Times New Roman" pitchFamily="18" charset="0"/>
              </a:rPr>
              <a:t> time, each can be addressed by a separate </a:t>
            </a:r>
            <a:r>
              <a:rPr lang="en-US" sz="1800" b="1">
                <a:solidFill>
                  <a:srgbClr val="0000FF"/>
                </a:solidFill>
                <a:latin typeface="Times New Roman" pitchFamily="18" charset="0"/>
                <a:cs typeface="Times New Roman" pitchFamily="18" charset="0"/>
              </a:rPr>
              <a:t>RAD team</a:t>
            </a:r>
            <a:r>
              <a:rPr lang="en-US" sz="1800" b="1">
                <a:solidFill>
                  <a:srgbClr val="000000"/>
                </a:solidFill>
                <a:latin typeface="Times New Roman" pitchFamily="18" charset="0"/>
                <a:cs typeface="Times New Roman" pitchFamily="18" charset="0"/>
              </a:rPr>
              <a:t>, and then integrated (to give working system in</a:t>
            </a:r>
            <a:r>
              <a:rPr lang="en-US" sz="1800" b="1">
                <a:solidFill>
                  <a:srgbClr val="0000FF"/>
                </a:solidFill>
                <a:latin typeface="Times New Roman" pitchFamily="18" charset="0"/>
                <a:cs typeface="Times New Roman" pitchFamily="18" charset="0"/>
              </a:rPr>
              <a:t> 3-6 months</a:t>
            </a:r>
            <a:r>
              <a:rPr lang="en-US" sz="1800" b="1">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233383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1842"/>
                                        </p:tgtEl>
                                        <p:attrNameLst>
                                          <p:attrName>style.visibility</p:attrName>
                                        </p:attrNameLst>
                                      </p:cBhvr>
                                      <p:to>
                                        <p:strVal val="visible"/>
                                      </p:to>
                                    </p:set>
                                    <p:anim calcmode="lin" valueType="num">
                                      <p:cBhvr additive="base">
                                        <p:cTn id="7" dur="500" fill="hold"/>
                                        <p:tgtEl>
                                          <p:spTgt spid="291842"/>
                                        </p:tgtEl>
                                        <p:attrNameLst>
                                          <p:attrName>ppt_x</p:attrName>
                                        </p:attrNameLst>
                                      </p:cBhvr>
                                      <p:tavLst>
                                        <p:tav tm="0">
                                          <p:val>
                                            <p:strVal val="0-#ppt_w/2"/>
                                          </p:val>
                                        </p:tav>
                                        <p:tav tm="100000">
                                          <p:val>
                                            <p:strVal val="#ppt_x"/>
                                          </p:val>
                                        </p:tav>
                                      </p:tavLst>
                                    </p:anim>
                                    <p:anim calcmode="lin" valueType="num">
                                      <p:cBhvr additive="base">
                                        <p:cTn id="8" dur="500" fill="hold"/>
                                        <p:tgtEl>
                                          <p:spTgt spid="2918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1843"/>
                                        </p:tgtEl>
                                        <p:attrNameLst>
                                          <p:attrName>style.visibility</p:attrName>
                                        </p:attrNameLst>
                                      </p:cBhvr>
                                      <p:to>
                                        <p:strVal val="visible"/>
                                      </p:to>
                                    </p:set>
                                    <p:anim calcmode="lin" valueType="num">
                                      <p:cBhvr additive="base">
                                        <p:cTn id="13" dur="500" fill="hold"/>
                                        <p:tgtEl>
                                          <p:spTgt spid="291843"/>
                                        </p:tgtEl>
                                        <p:attrNameLst>
                                          <p:attrName>ppt_x</p:attrName>
                                        </p:attrNameLst>
                                      </p:cBhvr>
                                      <p:tavLst>
                                        <p:tav tm="0">
                                          <p:val>
                                            <p:strVal val="0-#ppt_w/2"/>
                                          </p:val>
                                        </p:tav>
                                        <p:tav tm="100000">
                                          <p:val>
                                            <p:strVal val="#ppt_x"/>
                                          </p:val>
                                        </p:tav>
                                      </p:tavLst>
                                    </p:anim>
                                    <p:anim calcmode="lin" valueType="num">
                                      <p:cBhvr additive="base">
                                        <p:cTn id="14" dur="500" fill="hold"/>
                                        <p:tgtEl>
                                          <p:spTgt spid="29184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1844"/>
                                        </p:tgtEl>
                                        <p:attrNameLst>
                                          <p:attrName>style.visibility</p:attrName>
                                        </p:attrNameLst>
                                      </p:cBhvr>
                                      <p:to>
                                        <p:strVal val="visible"/>
                                      </p:to>
                                    </p:set>
                                    <p:anim calcmode="lin" valueType="num">
                                      <p:cBhvr additive="base">
                                        <p:cTn id="19" dur="500" fill="hold"/>
                                        <p:tgtEl>
                                          <p:spTgt spid="291844"/>
                                        </p:tgtEl>
                                        <p:attrNameLst>
                                          <p:attrName>ppt_x</p:attrName>
                                        </p:attrNameLst>
                                      </p:cBhvr>
                                      <p:tavLst>
                                        <p:tav tm="0">
                                          <p:val>
                                            <p:strVal val="0-#ppt_w/2"/>
                                          </p:val>
                                        </p:tav>
                                        <p:tav tm="100000">
                                          <p:val>
                                            <p:strVal val="#ppt_x"/>
                                          </p:val>
                                        </p:tav>
                                      </p:tavLst>
                                    </p:anim>
                                    <p:anim calcmode="lin" valueType="num">
                                      <p:cBhvr additive="base">
                                        <p:cTn id="20" dur="500" fill="hold"/>
                                        <p:tgtEl>
                                          <p:spTgt spid="29184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1845"/>
                                        </p:tgtEl>
                                        <p:attrNameLst>
                                          <p:attrName>style.visibility</p:attrName>
                                        </p:attrNameLst>
                                      </p:cBhvr>
                                      <p:to>
                                        <p:strVal val="visible"/>
                                      </p:to>
                                    </p:set>
                                    <p:anim calcmode="lin" valueType="num">
                                      <p:cBhvr additive="base">
                                        <p:cTn id="25" dur="500" fill="hold"/>
                                        <p:tgtEl>
                                          <p:spTgt spid="291845"/>
                                        </p:tgtEl>
                                        <p:attrNameLst>
                                          <p:attrName>ppt_x</p:attrName>
                                        </p:attrNameLst>
                                      </p:cBhvr>
                                      <p:tavLst>
                                        <p:tav tm="0">
                                          <p:val>
                                            <p:strVal val="0-#ppt_w/2"/>
                                          </p:val>
                                        </p:tav>
                                        <p:tav tm="100000">
                                          <p:val>
                                            <p:strVal val="#ppt_x"/>
                                          </p:val>
                                        </p:tav>
                                      </p:tavLst>
                                    </p:anim>
                                    <p:anim calcmode="lin" valueType="num">
                                      <p:cBhvr additive="base">
                                        <p:cTn id="26" dur="500" fill="hold"/>
                                        <p:tgtEl>
                                          <p:spTgt spid="29184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1846"/>
                                        </p:tgtEl>
                                        <p:attrNameLst>
                                          <p:attrName>style.visibility</p:attrName>
                                        </p:attrNameLst>
                                      </p:cBhvr>
                                      <p:to>
                                        <p:strVal val="visible"/>
                                      </p:to>
                                    </p:set>
                                    <p:anim calcmode="lin" valueType="num">
                                      <p:cBhvr additive="base">
                                        <p:cTn id="31" dur="500" fill="hold"/>
                                        <p:tgtEl>
                                          <p:spTgt spid="291846"/>
                                        </p:tgtEl>
                                        <p:attrNameLst>
                                          <p:attrName>ppt_x</p:attrName>
                                        </p:attrNameLst>
                                      </p:cBhvr>
                                      <p:tavLst>
                                        <p:tav tm="0">
                                          <p:val>
                                            <p:strVal val="0-#ppt_w/2"/>
                                          </p:val>
                                        </p:tav>
                                        <p:tav tm="100000">
                                          <p:val>
                                            <p:strVal val="#ppt_x"/>
                                          </p:val>
                                        </p:tav>
                                      </p:tavLst>
                                    </p:anim>
                                    <p:anim calcmode="lin" valueType="num">
                                      <p:cBhvr additive="base">
                                        <p:cTn id="32" dur="500" fill="hold"/>
                                        <p:tgtEl>
                                          <p:spTgt spid="29184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91851"/>
                                        </p:tgtEl>
                                        <p:attrNameLst>
                                          <p:attrName>style.visibility</p:attrName>
                                        </p:attrNameLst>
                                      </p:cBhvr>
                                      <p:to>
                                        <p:strVal val="visible"/>
                                      </p:to>
                                    </p:set>
                                    <p:anim calcmode="lin" valueType="num">
                                      <p:cBhvr additive="base">
                                        <p:cTn id="37" dur="500" fill="hold"/>
                                        <p:tgtEl>
                                          <p:spTgt spid="291851"/>
                                        </p:tgtEl>
                                        <p:attrNameLst>
                                          <p:attrName>ppt_x</p:attrName>
                                        </p:attrNameLst>
                                      </p:cBhvr>
                                      <p:tavLst>
                                        <p:tav tm="0">
                                          <p:val>
                                            <p:strVal val="0-#ppt_w/2"/>
                                          </p:val>
                                        </p:tav>
                                        <p:tav tm="100000">
                                          <p:val>
                                            <p:strVal val="#ppt_x"/>
                                          </p:val>
                                        </p:tav>
                                      </p:tavLst>
                                    </p:anim>
                                    <p:anim calcmode="lin" valueType="num">
                                      <p:cBhvr additive="base">
                                        <p:cTn id="38" dur="500" fill="hold"/>
                                        <p:tgtEl>
                                          <p:spTgt spid="29185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91847"/>
                                        </p:tgtEl>
                                        <p:attrNameLst>
                                          <p:attrName>style.visibility</p:attrName>
                                        </p:attrNameLst>
                                      </p:cBhvr>
                                      <p:to>
                                        <p:strVal val="visible"/>
                                      </p:to>
                                    </p:set>
                                    <p:anim calcmode="lin" valueType="num">
                                      <p:cBhvr additive="base">
                                        <p:cTn id="43" dur="500" fill="hold"/>
                                        <p:tgtEl>
                                          <p:spTgt spid="291847"/>
                                        </p:tgtEl>
                                        <p:attrNameLst>
                                          <p:attrName>ppt_x</p:attrName>
                                        </p:attrNameLst>
                                      </p:cBhvr>
                                      <p:tavLst>
                                        <p:tav tm="0">
                                          <p:val>
                                            <p:strVal val="0-#ppt_w/2"/>
                                          </p:val>
                                        </p:tav>
                                        <p:tav tm="100000">
                                          <p:val>
                                            <p:strVal val="#ppt_x"/>
                                          </p:val>
                                        </p:tav>
                                      </p:tavLst>
                                    </p:anim>
                                    <p:anim calcmode="lin" valueType="num">
                                      <p:cBhvr additive="base">
                                        <p:cTn id="44" dur="500" fill="hold"/>
                                        <p:tgtEl>
                                          <p:spTgt spid="29184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91852"/>
                                        </p:tgtEl>
                                        <p:attrNameLst>
                                          <p:attrName>style.visibility</p:attrName>
                                        </p:attrNameLst>
                                      </p:cBhvr>
                                      <p:to>
                                        <p:strVal val="visible"/>
                                      </p:to>
                                    </p:set>
                                    <p:anim calcmode="lin" valueType="num">
                                      <p:cBhvr additive="base">
                                        <p:cTn id="49" dur="500" fill="hold"/>
                                        <p:tgtEl>
                                          <p:spTgt spid="291852"/>
                                        </p:tgtEl>
                                        <p:attrNameLst>
                                          <p:attrName>ppt_x</p:attrName>
                                        </p:attrNameLst>
                                      </p:cBhvr>
                                      <p:tavLst>
                                        <p:tav tm="0">
                                          <p:val>
                                            <p:strVal val="0-#ppt_w/2"/>
                                          </p:val>
                                        </p:tav>
                                        <p:tav tm="100000">
                                          <p:val>
                                            <p:strVal val="#ppt_x"/>
                                          </p:val>
                                        </p:tav>
                                      </p:tavLst>
                                    </p:anim>
                                    <p:anim calcmode="lin" valueType="num">
                                      <p:cBhvr additive="base">
                                        <p:cTn id="50" dur="500" fill="hold"/>
                                        <p:tgtEl>
                                          <p:spTgt spid="2918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2" grpId="0" autoUpdateAnimBg="0"/>
      <p:bldP spid="291843" grpId="0" autoUpdateAnimBg="0"/>
      <p:bldP spid="291844" grpId="0" autoUpdateAnimBg="0"/>
      <p:bldP spid="291845" grpId="0" autoUpdateAnimBg="0"/>
      <p:bldP spid="291846" grpId="0" autoUpdateAnimBg="0"/>
      <p:bldP spid="291847" grpId="0" autoUpdateAnimBg="0"/>
      <p:bldP spid="291851" grpId="0" autoUpdateAnimBg="0"/>
      <p:bldP spid="29185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latin typeface="+mj-lt"/>
                <a:cs typeface="Times New Roman" pitchFamily="18" charset="0"/>
              </a:rPr>
              <a:t>For large scalable projects, RAD requires sufficient human resources to create right number of RAD teams.</a:t>
            </a:r>
          </a:p>
          <a:p>
            <a:pPr algn="just"/>
            <a:r>
              <a:rPr lang="en-US" dirty="0" smtClean="0">
                <a:latin typeface="+mj-lt"/>
                <a:cs typeface="Times New Roman" pitchFamily="18" charset="0"/>
              </a:rPr>
              <a:t>RAD requires developers &amp; customers committed to complete a system in a short time frame, other wise if commitment is lacking from either side, RAD projects will fail.</a:t>
            </a:r>
          </a:p>
          <a:p>
            <a:pPr algn="just"/>
            <a:r>
              <a:rPr lang="en-US" dirty="0">
                <a:latin typeface="+mj-lt"/>
              </a:rPr>
              <a:t>Not all types of applications are appropriate for RAD. If a system cannot </a:t>
            </a:r>
            <a:r>
              <a:rPr lang="en-US" dirty="0" smtClean="0">
                <a:latin typeface="+mj-lt"/>
              </a:rPr>
              <a:t>be properly </a:t>
            </a:r>
            <a:r>
              <a:rPr lang="en-US" dirty="0">
                <a:latin typeface="+mj-lt"/>
              </a:rPr>
              <a:t>modularized, building the components necessary for RAD will </a:t>
            </a:r>
            <a:r>
              <a:rPr lang="en-US" dirty="0" smtClean="0">
                <a:latin typeface="+mj-lt"/>
              </a:rPr>
              <a:t>be problematic.</a:t>
            </a:r>
          </a:p>
          <a:p>
            <a:pPr algn="just"/>
            <a:r>
              <a:rPr lang="en-US" dirty="0">
                <a:latin typeface="+mj-lt"/>
              </a:rPr>
              <a:t>RAD is not appropriate when technical risks are high. This occurs when a </a:t>
            </a:r>
            <a:r>
              <a:rPr lang="en-US" dirty="0" smtClean="0">
                <a:latin typeface="+mj-lt"/>
              </a:rPr>
              <a:t>new application </a:t>
            </a:r>
            <a:r>
              <a:rPr lang="en-US" dirty="0">
                <a:latin typeface="+mj-lt"/>
              </a:rPr>
              <a:t>makes heavy use of new technology or when the new </a:t>
            </a:r>
            <a:r>
              <a:rPr lang="en-US" dirty="0" smtClean="0">
                <a:latin typeface="+mj-lt"/>
              </a:rPr>
              <a:t>software requires </a:t>
            </a:r>
            <a:r>
              <a:rPr lang="en-US" dirty="0">
                <a:latin typeface="+mj-lt"/>
              </a:rPr>
              <a:t>a high degree of interoperability with existing computer programs.</a:t>
            </a:r>
            <a:endParaRPr lang="en-US" dirty="0" smtClean="0">
              <a:latin typeface="+mj-lt"/>
              <a:cs typeface="Times New Roman" pitchFamily="18" charset="0"/>
            </a:endParaRPr>
          </a:p>
          <a:p>
            <a:pPr algn="just"/>
            <a:endParaRPr lang="en-US" dirty="0" smtClean="0">
              <a:latin typeface="+mj-lt"/>
              <a:cs typeface="Times New Roman" pitchFamily="18" charset="0"/>
            </a:endParaRPr>
          </a:p>
          <a:p>
            <a:pPr marL="0" indent="0" algn="just">
              <a:buNone/>
            </a:pPr>
            <a:endParaRPr lang="en-US" dirty="0" smtClean="0">
              <a:latin typeface="+mj-lt"/>
              <a:cs typeface="Times New Roman" pitchFamily="18" charset="0"/>
            </a:endParaRPr>
          </a:p>
          <a:p>
            <a:pPr algn="just"/>
            <a:endParaRPr lang="en-US" dirty="0">
              <a:latin typeface="+mj-lt"/>
            </a:endParaRPr>
          </a:p>
        </p:txBody>
      </p:sp>
    </p:spTree>
    <p:extLst>
      <p:ext uri="{BB962C8B-B14F-4D97-AF65-F5344CB8AC3E}">
        <p14:creationId xmlns:p14="http://schemas.microsoft.com/office/powerpoint/2010/main" val="276292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EVOLUTIONARY </a:t>
            </a:r>
            <a:r>
              <a:rPr lang="en-US" dirty="0"/>
              <a:t>SOFTWARE PROCESS MODELS</a:t>
            </a:r>
          </a:p>
        </p:txBody>
      </p:sp>
      <p:sp>
        <p:nvSpPr>
          <p:cNvPr id="3" name="Content Placeholder 2"/>
          <p:cNvSpPr>
            <a:spLocks noGrp="1"/>
          </p:cNvSpPr>
          <p:nvPr>
            <p:ph idx="1"/>
          </p:nvPr>
        </p:nvSpPr>
        <p:spPr/>
        <p:txBody>
          <a:bodyPr>
            <a:normAutofit/>
          </a:bodyPr>
          <a:lstStyle/>
          <a:p>
            <a:pPr algn="just">
              <a:lnSpc>
                <a:spcPct val="80000"/>
              </a:lnSpc>
            </a:pPr>
            <a:r>
              <a:rPr lang="en-US" sz="2500" dirty="0">
                <a:latin typeface="+mj-lt"/>
                <a:cs typeface="Times New Roman" pitchFamily="18" charset="0"/>
              </a:rPr>
              <a:t>There is growing recognition that software, like all complex systems, evolves over a period of time.</a:t>
            </a:r>
          </a:p>
          <a:p>
            <a:pPr algn="just">
              <a:lnSpc>
                <a:spcPct val="80000"/>
              </a:lnSpc>
            </a:pPr>
            <a:r>
              <a:rPr lang="en-US" sz="2500" dirty="0">
                <a:latin typeface="+mj-lt"/>
                <a:cs typeface="Times New Roman" pitchFamily="18" charset="0"/>
              </a:rPr>
              <a:t>Business and product requirements often change as development proceeds.</a:t>
            </a:r>
          </a:p>
          <a:p>
            <a:pPr algn="just">
              <a:lnSpc>
                <a:spcPct val="80000"/>
              </a:lnSpc>
            </a:pPr>
            <a:r>
              <a:rPr lang="en-US" sz="2500" dirty="0">
                <a:latin typeface="+mj-lt"/>
                <a:cs typeface="Times New Roman" pitchFamily="18" charset="0"/>
              </a:rPr>
              <a:t>Software engineers need a process model that has been explicitly designed to accommodate a product that evolves over time</a:t>
            </a:r>
            <a:r>
              <a:rPr lang="en-US" sz="2500" dirty="0" smtClean="0">
                <a:latin typeface="+mj-lt"/>
                <a:cs typeface="Times New Roman" pitchFamily="18" charset="0"/>
              </a:rPr>
              <a:t>.</a:t>
            </a:r>
          </a:p>
          <a:p>
            <a:pPr algn="just">
              <a:lnSpc>
                <a:spcPct val="80000"/>
              </a:lnSpc>
            </a:pPr>
            <a:r>
              <a:rPr lang="en-US" sz="2500" dirty="0">
                <a:latin typeface="+mj-lt"/>
                <a:cs typeface="Times New Roman" pitchFamily="18" charset="0"/>
              </a:rPr>
              <a:t>Evolutionary models are iterative. They are characterized in a manner that enables software engineers to develop increasingly more complete versions of the software.</a:t>
            </a:r>
          </a:p>
        </p:txBody>
      </p:sp>
    </p:spTree>
    <p:extLst>
      <p:ext uri="{BB962C8B-B14F-4D97-AF65-F5344CB8AC3E}">
        <p14:creationId xmlns:p14="http://schemas.microsoft.com/office/powerpoint/2010/main" val="3109657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fld id="{5FC3E1E7-486C-4C14-A832-9464370A6B0C}" type="slidenum">
              <a:rPr lang="en-US" sz="1400" smtClean="0"/>
              <a:pPr eaLnBrk="1" hangingPunct="1"/>
              <a:t>2</a:t>
            </a:fld>
            <a:endParaRPr lang="en-US" sz="1400" smtClean="0"/>
          </a:p>
        </p:txBody>
      </p:sp>
      <p:sp>
        <p:nvSpPr>
          <p:cNvPr id="241666" name="Rectangle 2"/>
          <p:cNvSpPr>
            <a:spLocks noChangeArrowheads="1"/>
          </p:cNvSpPr>
          <p:nvPr/>
        </p:nvSpPr>
        <p:spPr bwMode="auto">
          <a:xfrm>
            <a:off x="1490663" y="228600"/>
            <a:ext cx="7272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2400" b="1">
                <a:solidFill>
                  <a:srgbClr val="FF0000"/>
                </a:solidFill>
                <a:latin typeface="Times New Roman" pitchFamily="18" charset="0"/>
              </a:rPr>
              <a:t>SOFTWARE DEVELOPMENT PROCESS MODELS</a:t>
            </a:r>
          </a:p>
        </p:txBody>
      </p:sp>
      <p:sp>
        <p:nvSpPr>
          <p:cNvPr id="241667" name="Text Box 3"/>
          <p:cNvSpPr txBox="1">
            <a:spLocks noChangeArrowheads="1"/>
          </p:cNvSpPr>
          <p:nvPr/>
        </p:nvSpPr>
        <p:spPr bwMode="auto">
          <a:xfrm>
            <a:off x="1524000" y="3032125"/>
            <a:ext cx="733425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914400" indent="-45720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a:spcBef>
                <a:spcPct val="50000"/>
              </a:spcBef>
              <a:buFont typeface="Symbol" pitchFamily="18" charset="2"/>
              <a:buChar char="¨"/>
            </a:pPr>
            <a:r>
              <a:rPr lang="en-US" sz="2000">
                <a:latin typeface="Times New Roman" pitchFamily="18" charset="0"/>
              </a:rPr>
              <a:t> A process model is chosen </a:t>
            </a:r>
            <a:r>
              <a:rPr lang="en-US" sz="2000">
                <a:solidFill>
                  <a:srgbClr val="FF0000"/>
                </a:solidFill>
                <a:latin typeface="Times New Roman" pitchFamily="18" charset="0"/>
              </a:rPr>
              <a:t>based upon</a:t>
            </a:r>
            <a:r>
              <a:rPr lang="en-US" sz="2000">
                <a:latin typeface="Times New Roman" pitchFamily="18" charset="0"/>
              </a:rPr>
              <a:t> the:</a:t>
            </a:r>
          </a:p>
          <a:p>
            <a:pPr lvl="1" algn="just">
              <a:spcBef>
                <a:spcPct val="50000"/>
              </a:spcBef>
              <a:buFont typeface="Symbol" pitchFamily="18" charset="2"/>
              <a:buChar char="¨"/>
            </a:pPr>
            <a:r>
              <a:rPr lang="en-US" sz="2000" b="1">
                <a:solidFill>
                  <a:srgbClr val="0000FF"/>
                </a:solidFill>
                <a:latin typeface="Times New Roman" pitchFamily="18" charset="0"/>
              </a:rPr>
              <a:t>nature of the project,</a:t>
            </a:r>
            <a:r>
              <a:rPr lang="en-US" sz="2000">
                <a:latin typeface="Times New Roman" pitchFamily="18" charset="0"/>
              </a:rPr>
              <a:t> </a:t>
            </a:r>
          </a:p>
          <a:p>
            <a:pPr lvl="1" algn="just">
              <a:spcBef>
                <a:spcPct val="50000"/>
              </a:spcBef>
              <a:buFont typeface="Symbol" pitchFamily="18" charset="2"/>
              <a:buChar char="¨"/>
            </a:pPr>
            <a:r>
              <a:rPr lang="en-US" sz="2000" b="1">
                <a:solidFill>
                  <a:srgbClr val="0000FF"/>
                </a:solidFill>
                <a:latin typeface="Times New Roman" pitchFamily="18" charset="0"/>
              </a:rPr>
              <a:t>application</a:t>
            </a:r>
            <a:r>
              <a:rPr lang="en-US" sz="2000">
                <a:latin typeface="Times New Roman" pitchFamily="18" charset="0"/>
              </a:rPr>
              <a:t>,</a:t>
            </a:r>
          </a:p>
          <a:p>
            <a:pPr lvl="1" algn="just">
              <a:spcBef>
                <a:spcPct val="50000"/>
              </a:spcBef>
              <a:buFont typeface="Symbol" pitchFamily="18" charset="2"/>
              <a:buChar char="¨"/>
            </a:pPr>
            <a:r>
              <a:rPr lang="en-US" sz="2000" b="1">
                <a:solidFill>
                  <a:srgbClr val="0000FF"/>
                </a:solidFill>
                <a:latin typeface="Times New Roman" pitchFamily="18" charset="0"/>
              </a:rPr>
              <a:t>methods and tools</a:t>
            </a:r>
            <a:r>
              <a:rPr lang="en-US" sz="2000">
                <a:latin typeface="Times New Roman" pitchFamily="18" charset="0"/>
              </a:rPr>
              <a:t> to be used,  and</a:t>
            </a:r>
          </a:p>
          <a:p>
            <a:pPr lvl="1" algn="just">
              <a:spcBef>
                <a:spcPct val="50000"/>
              </a:spcBef>
              <a:buFont typeface="Symbol" pitchFamily="18" charset="2"/>
              <a:buChar char="¨"/>
            </a:pPr>
            <a:r>
              <a:rPr lang="en-US" sz="2000" b="1">
                <a:solidFill>
                  <a:srgbClr val="0000FF"/>
                </a:solidFill>
                <a:latin typeface="Times New Roman" pitchFamily="18" charset="0"/>
              </a:rPr>
              <a:t>controls and deliverables</a:t>
            </a:r>
            <a:r>
              <a:rPr lang="en-US" sz="2000">
                <a:latin typeface="Times New Roman" pitchFamily="18" charset="0"/>
              </a:rPr>
              <a:t> that are required.</a:t>
            </a:r>
          </a:p>
        </p:txBody>
      </p:sp>
      <p:sp>
        <p:nvSpPr>
          <p:cNvPr id="241671" name="Text Box 7"/>
          <p:cNvSpPr txBox="1">
            <a:spLocks noChangeArrowheads="1"/>
          </p:cNvSpPr>
          <p:nvPr/>
        </p:nvSpPr>
        <p:spPr bwMode="auto">
          <a:xfrm>
            <a:off x="1524000" y="2117725"/>
            <a:ext cx="73501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a:spcBef>
                <a:spcPct val="50000"/>
              </a:spcBef>
              <a:buFont typeface="Symbol" pitchFamily="18" charset="2"/>
              <a:buChar char="¨"/>
            </a:pPr>
            <a:r>
              <a:rPr lang="en-US" sz="2000">
                <a:latin typeface="Times New Roman" pitchFamily="18" charset="0"/>
              </a:rPr>
              <a:t>Regardless of the process model chosen, all the </a:t>
            </a:r>
            <a:r>
              <a:rPr lang="en-US" sz="2000">
                <a:solidFill>
                  <a:srgbClr val="0000FF"/>
                </a:solidFill>
                <a:latin typeface="Times New Roman" pitchFamily="18" charset="0"/>
              </a:rPr>
              <a:t>four activities</a:t>
            </a:r>
            <a:r>
              <a:rPr lang="en-US" sz="2000">
                <a:latin typeface="Times New Roman" pitchFamily="18" charset="0"/>
              </a:rPr>
              <a:t> </a:t>
            </a:r>
            <a:r>
              <a:rPr lang="en-US" sz="2000">
                <a:solidFill>
                  <a:srgbClr val="0000FF"/>
                </a:solidFill>
                <a:latin typeface="Times New Roman" pitchFamily="18" charset="0"/>
              </a:rPr>
              <a:t>coexist simultaneously</a:t>
            </a:r>
            <a:r>
              <a:rPr lang="en-US" sz="2000">
                <a:latin typeface="Times New Roman" pitchFamily="18" charset="0"/>
              </a:rPr>
              <a:t> at </a:t>
            </a:r>
            <a:r>
              <a:rPr lang="en-US" sz="2000">
                <a:solidFill>
                  <a:srgbClr val="0000FF"/>
                </a:solidFill>
                <a:latin typeface="Times New Roman" pitchFamily="18" charset="0"/>
              </a:rPr>
              <a:t>some level of detail</a:t>
            </a:r>
            <a:r>
              <a:rPr lang="en-US" sz="2000">
                <a:latin typeface="Times New Roman" pitchFamily="18" charset="0"/>
              </a:rPr>
              <a:t>.</a:t>
            </a:r>
          </a:p>
        </p:txBody>
      </p:sp>
      <p:sp>
        <p:nvSpPr>
          <p:cNvPr id="241668" name="Text Box 4"/>
          <p:cNvSpPr txBox="1">
            <a:spLocks noChangeArrowheads="1"/>
          </p:cNvSpPr>
          <p:nvPr/>
        </p:nvSpPr>
        <p:spPr bwMode="auto">
          <a:xfrm>
            <a:off x="1519238" y="822325"/>
            <a:ext cx="73199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a:spcBef>
                <a:spcPct val="50000"/>
              </a:spcBef>
              <a:buFont typeface="Symbol" pitchFamily="18" charset="2"/>
              <a:buChar char="¨"/>
            </a:pPr>
            <a:r>
              <a:rPr lang="en-US" sz="2000">
                <a:latin typeface="Times New Roman" pitchFamily="18" charset="0"/>
              </a:rPr>
              <a:t>Problem solving loop with </a:t>
            </a:r>
            <a:r>
              <a:rPr lang="en-US" sz="2000">
                <a:solidFill>
                  <a:srgbClr val="0000FF"/>
                </a:solidFill>
                <a:latin typeface="Times New Roman" pitchFamily="18" charset="0"/>
              </a:rPr>
              <a:t>basic four activities</a:t>
            </a:r>
            <a:r>
              <a:rPr lang="en-US" sz="2000">
                <a:latin typeface="Times New Roman" pitchFamily="18" charset="0"/>
              </a:rPr>
              <a:t>, i.e., </a:t>
            </a:r>
            <a:r>
              <a:rPr lang="en-US" sz="2000" b="1">
                <a:solidFill>
                  <a:srgbClr val="9B2337"/>
                </a:solidFill>
                <a:latin typeface="Times New Roman" pitchFamily="18" charset="0"/>
              </a:rPr>
              <a:t>problem analysis</a:t>
            </a:r>
            <a:r>
              <a:rPr lang="en-US" sz="2000">
                <a:latin typeface="Times New Roman" pitchFamily="18" charset="0"/>
              </a:rPr>
              <a:t>, </a:t>
            </a:r>
            <a:r>
              <a:rPr lang="en-US" sz="2000" b="1">
                <a:solidFill>
                  <a:schemeClr val="folHlink"/>
                </a:solidFill>
                <a:latin typeface="Times New Roman" pitchFamily="18" charset="0"/>
              </a:rPr>
              <a:t>problem definition</a:t>
            </a:r>
            <a:r>
              <a:rPr lang="en-US" sz="2000">
                <a:latin typeface="Times New Roman" pitchFamily="18" charset="0"/>
              </a:rPr>
              <a:t>, </a:t>
            </a:r>
            <a:r>
              <a:rPr lang="en-US" sz="2000" b="1">
                <a:solidFill>
                  <a:schemeClr val="accent2"/>
                </a:solidFill>
                <a:latin typeface="Times New Roman" pitchFamily="18" charset="0"/>
              </a:rPr>
              <a:t>technical development</a:t>
            </a:r>
            <a:r>
              <a:rPr lang="en-US" sz="2000">
                <a:latin typeface="Times New Roman" pitchFamily="18" charset="0"/>
              </a:rPr>
              <a:t> and </a:t>
            </a:r>
            <a:r>
              <a:rPr lang="en-US" sz="2000" b="1">
                <a:solidFill>
                  <a:srgbClr val="0000FF"/>
                </a:solidFill>
                <a:latin typeface="Times New Roman" pitchFamily="18" charset="0"/>
              </a:rPr>
              <a:t>solution</a:t>
            </a:r>
            <a:r>
              <a:rPr lang="en-US" sz="2000">
                <a:solidFill>
                  <a:srgbClr val="0000FF"/>
                </a:solidFill>
                <a:latin typeface="Times New Roman" pitchFamily="18" charset="0"/>
              </a:rPr>
              <a:t> integration</a:t>
            </a:r>
            <a:r>
              <a:rPr lang="en-US" sz="2000">
                <a:latin typeface="Times New Roman" pitchFamily="18" charset="0"/>
              </a:rPr>
              <a:t>.</a:t>
            </a:r>
          </a:p>
        </p:txBody>
      </p:sp>
      <p:sp>
        <p:nvSpPr>
          <p:cNvPr id="9223" name="Rectangle 11"/>
          <p:cNvSpPr>
            <a:spLocks noChangeArrowheads="1"/>
          </p:cNvSpPr>
          <p:nvPr/>
        </p:nvSpPr>
        <p:spPr bwMode="auto">
          <a:xfrm>
            <a:off x="3886200" y="2557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4254066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1666"/>
                                        </p:tgtEl>
                                        <p:attrNameLst>
                                          <p:attrName>style.visibility</p:attrName>
                                        </p:attrNameLst>
                                      </p:cBhvr>
                                      <p:to>
                                        <p:strVal val="visible"/>
                                      </p:to>
                                    </p:set>
                                    <p:animEffect transition="in" filter="box(in)">
                                      <p:cBhvr>
                                        <p:cTn id="7" dur="500"/>
                                        <p:tgtEl>
                                          <p:spTgt spid="2416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1668"/>
                                        </p:tgtEl>
                                        <p:attrNameLst>
                                          <p:attrName>style.visibility</p:attrName>
                                        </p:attrNameLst>
                                      </p:cBhvr>
                                      <p:to>
                                        <p:strVal val="visible"/>
                                      </p:to>
                                    </p:set>
                                    <p:animEffect transition="in" filter="checkerboard(across)">
                                      <p:cBhvr>
                                        <p:cTn id="12" dur="500"/>
                                        <p:tgtEl>
                                          <p:spTgt spid="2416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1671"/>
                                        </p:tgtEl>
                                        <p:attrNameLst>
                                          <p:attrName>style.visibility</p:attrName>
                                        </p:attrNameLst>
                                      </p:cBhvr>
                                      <p:to>
                                        <p:strVal val="visible"/>
                                      </p:to>
                                    </p:set>
                                    <p:animEffect transition="in" filter="checkerboard(across)">
                                      <p:cBhvr>
                                        <p:cTn id="17" dur="500"/>
                                        <p:tgtEl>
                                          <p:spTgt spid="2416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41667">
                                            <p:txEl>
                                              <p:pRg st="0" end="0"/>
                                            </p:txEl>
                                          </p:spTgt>
                                        </p:tgtEl>
                                        <p:attrNameLst>
                                          <p:attrName>style.visibility</p:attrName>
                                        </p:attrNameLst>
                                      </p:cBhvr>
                                      <p:to>
                                        <p:strVal val="visible"/>
                                      </p:to>
                                    </p:set>
                                    <p:anim calcmode="lin" valueType="num">
                                      <p:cBhvr additive="base">
                                        <p:cTn id="22" dur="500" fill="hold"/>
                                        <p:tgtEl>
                                          <p:spTgt spid="241667">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416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41667">
                                            <p:txEl>
                                              <p:pRg st="1" end="1"/>
                                            </p:txEl>
                                          </p:spTgt>
                                        </p:tgtEl>
                                        <p:attrNameLst>
                                          <p:attrName>style.visibility</p:attrName>
                                        </p:attrNameLst>
                                      </p:cBhvr>
                                      <p:to>
                                        <p:strVal val="visible"/>
                                      </p:to>
                                    </p:set>
                                    <p:anim calcmode="lin" valueType="num">
                                      <p:cBhvr additive="base">
                                        <p:cTn id="28" dur="500" fill="hold"/>
                                        <p:tgtEl>
                                          <p:spTgt spid="241667">
                                            <p:txEl>
                                              <p:pRg st="1" end="1"/>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416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41667">
                                            <p:txEl>
                                              <p:pRg st="2" end="2"/>
                                            </p:txEl>
                                          </p:spTgt>
                                        </p:tgtEl>
                                        <p:attrNameLst>
                                          <p:attrName>style.visibility</p:attrName>
                                        </p:attrNameLst>
                                      </p:cBhvr>
                                      <p:to>
                                        <p:strVal val="visible"/>
                                      </p:to>
                                    </p:set>
                                    <p:anim calcmode="lin" valueType="num">
                                      <p:cBhvr additive="base">
                                        <p:cTn id="34" dur="500" fill="hold"/>
                                        <p:tgtEl>
                                          <p:spTgt spid="241667">
                                            <p:txEl>
                                              <p:pRg st="2" end="2"/>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416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41667">
                                            <p:txEl>
                                              <p:pRg st="3" end="3"/>
                                            </p:txEl>
                                          </p:spTgt>
                                        </p:tgtEl>
                                        <p:attrNameLst>
                                          <p:attrName>style.visibility</p:attrName>
                                        </p:attrNameLst>
                                      </p:cBhvr>
                                      <p:to>
                                        <p:strVal val="visible"/>
                                      </p:to>
                                    </p:set>
                                    <p:anim calcmode="lin" valueType="num">
                                      <p:cBhvr additive="base">
                                        <p:cTn id="40" dur="500" fill="hold"/>
                                        <p:tgtEl>
                                          <p:spTgt spid="241667">
                                            <p:txEl>
                                              <p:pRg st="3" end="3"/>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2416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41667">
                                            <p:txEl>
                                              <p:pRg st="4" end="4"/>
                                            </p:txEl>
                                          </p:spTgt>
                                        </p:tgtEl>
                                        <p:attrNameLst>
                                          <p:attrName>style.visibility</p:attrName>
                                        </p:attrNameLst>
                                      </p:cBhvr>
                                      <p:to>
                                        <p:strVal val="visible"/>
                                      </p:to>
                                    </p:set>
                                    <p:anim calcmode="lin" valueType="num">
                                      <p:cBhvr additive="base">
                                        <p:cTn id="46" dur="500" fill="hold"/>
                                        <p:tgtEl>
                                          <p:spTgt spid="241667">
                                            <p:txEl>
                                              <p:pRg st="4" end="4"/>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2416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autoUpdateAnimBg="0"/>
      <p:bldP spid="241667" grpId="0" build="p" bldLvl="2" autoUpdateAnimBg="0"/>
      <p:bldP spid="241671" grpId="0" autoUpdateAnimBg="0"/>
      <p:bldP spid="24166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p:spPr>
        <p:txBody>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fld id="{11371A9E-DD95-497B-ABBC-A8B2E54BE7C4}" type="slidenum">
              <a:rPr lang="en-US" sz="1400" smtClean="0"/>
              <a:pPr eaLnBrk="1" hangingPunct="1"/>
              <a:t>20</a:t>
            </a:fld>
            <a:endParaRPr lang="en-US" sz="1400" smtClean="0"/>
          </a:p>
        </p:txBody>
      </p:sp>
      <p:sp>
        <p:nvSpPr>
          <p:cNvPr id="483330" name="Text Box 2"/>
          <p:cNvSpPr txBox="1">
            <a:spLocks noChangeArrowheads="1"/>
          </p:cNvSpPr>
          <p:nvPr/>
        </p:nvSpPr>
        <p:spPr bwMode="auto">
          <a:xfrm>
            <a:off x="1905000" y="898525"/>
            <a:ext cx="640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l">
              <a:spcBef>
                <a:spcPct val="50000"/>
              </a:spcBef>
            </a:pPr>
            <a:r>
              <a:rPr lang="en-US" sz="3600">
                <a:solidFill>
                  <a:srgbClr val="0000FF"/>
                </a:solidFill>
                <a:latin typeface="Times New Roman" pitchFamily="18" charset="0"/>
              </a:rPr>
              <a:t>OR Iterative Enhancement Model</a:t>
            </a:r>
          </a:p>
        </p:txBody>
      </p:sp>
      <p:sp>
        <p:nvSpPr>
          <p:cNvPr id="483331" name="Text Box 3"/>
          <p:cNvSpPr txBox="1">
            <a:spLocks noChangeArrowheads="1"/>
          </p:cNvSpPr>
          <p:nvPr/>
        </p:nvSpPr>
        <p:spPr bwMode="auto">
          <a:xfrm>
            <a:off x="1447800" y="1568450"/>
            <a:ext cx="7315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l">
              <a:spcBef>
                <a:spcPct val="50000"/>
              </a:spcBef>
              <a:buFont typeface="Symbol" pitchFamily="18" charset="2"/>
              <a:buNone/>
            </a:pPr>
            <a:r>
              <a:rPr lang="en-US" sz="2400" b="1" dirty="0">
                <a:solidFill>
                  <a:srgbClr val="000000"/>
                </a:solidFill>
                <a:latin typeface="Times New Roman" pitchFamily="18" charset="0"/>
                <a:cs typeface="Times New Roman" pitchFamily="18" charset="0"/>
              </a:rPr>
              <a:t>1.	Solves the problem of </a:t>
            </a:r>
            <a:r>
              <a:rPr lang="en-US" sz="2400" b="1" dirty="0">
                <a:solidFill>
                  <a:srgbClr val="0000FF"/>
                </a:solidFill>
                <a:latin typeface="Times New Roman" pitchFamily="18" charset="0"/>
                <a:cs typeface="Times New Roman" pitchFamily="18" charset="0"/>
              </a:rPr>
              <a:t>3</a:t>
            </a:r>
            <a:r>
              <a:rPr lang="en-US" sz="2400" b="1" baseline="30000" dirty="0">
                <a:solidFill>
                  <a:srgbClr val="0000FF"/>
                </a:solidFill>
                <a:latin typeface="Times New Roman" pitchFamily="18" charset="0"/>
                <a:cs typeface="Times New Roman" pitchFamily="18" charset="0"/>
              </a:rPr>
              <a:t>rd</a:t>
            </a:r>
            <a:r>
              <a:rPr lang="en-US" sz="2400" b="1" dirty="0">
                <a:solidFill>
                  <a:srgbClr val="0000FF"/>
                </a:solidFill>
                <a:latin typeface="Times New Roman" pitchFamily="18" charset="0"/>
                <a:cs typeface="Times New Roman" pitchFamily="18" charset="0"/>
              </a:rPr>
              <a:t> limitation</a:t>
            </a:r>
            <a:r>
              <a:rPr lang="en-US" sz="2400" b="1" dirty="0">
                <a:solidFill>
                  <a:srgbClr val="000000"/>
                </a:solidFill>
                <a:latin typeface="Times New Roman" pitchFamily="18" charset="0"/>
                <a:cs typeface="Times New Roman" pitchFamily="18" charset="0"/>
              </a:rPr>
              <a:t> of the waterfall model. </a:t>
            </a:r>
          </a:p>
        </p:txBody>
      </p:sp>
      <p:sp>
        <p:nvSpPr>
          <p:cNvPr id="483332" name="Text Box 4"/>
          <p:cNvSpPr txBox="1">
            <a:spLocks noChangeArrowheads="1"/>
          </p:cNvSpPr>
          <p:nvPr/>
        </p:nvSpPr>
        <p:spPr bwMode="auto">
          <a:xfrm>
            <a:off x="1447800" y="4648200"/>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l">
              <a:spcBef>
                <a:spcPct val="50000"/>
              </a:spcBef>
              <a:buFont typeface="Symbol" pitchFamily="18" charset="2"/>
              <a:buNone/>
            </a:pPr>
            <a:r>
              <a:rPr lang="en-US" sz="2400" b="1">
                <a:latin typeface="Times New Roman" pitchFamily="18" charset="0"/>
              </a:rPr>
              <a:t>4.	Applies linear sequences in a </a:t>
            </a:r>
            <a:r>
              <a:rPr lang="en-US" sz="2400" b="1">
                <a:solidFill>
                  <a:srgbClr val="0000FF"/>
                </a:solidFill>
                <a:latin typeface="Times New Roman" pitchFamily="18" charset="0"/>
              </a:rPr>
              <a:t>staggered fashion</a:t>
            </a:r>
            <a:r>
              <a:rPr lang="en-US" sz="2400" b="1">
                <a:latin typeface="Times New Roman" pitchFamily="18" charset="0"/>
              </a:rPr>
              <a:t> as time progresses.</a:t>
            </a:r>
          </a:p>
        </p:txBody>
      </p:sp>
      <p:sp>
        <p:nvSpPr>
          <p:cNvPr id="483333" name="Rectangle 5"/>
          <p:cNvSpPr>
            <a:spLocks noChangeArrowheads="1"/>
          </p:cNvSpPr>
          <p:nvPr/>
        </p:nvSpPr>
        <p:spPr bwMode="auto">
          <a:xfrm>
            <a:off x="1447800" y="3735388"/>
            <a:ext cx="76200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lgn="l">
              <a:spcBef>
                <a:spcPct val="50000"/>
              </a:spcBef>
              <a:buFont typeface="Monotype Sorts" charset="2"/>
              <a:buNone/>
            </a:pPr>
            <a:r>
              <a:rPr lang="en-US" sz="2400" b="1">
                <a:solidFill>
                  <a:srgbClr val="000000"/>
                </a:solidFill>
                <a:latin typeface="Times New Roman" pitchFamily="18" charset="0"/>
                <a:cs typeface="Times New Roman" pitchFamily="18" charset="0"/>
              </a:rPr>
              <a:t>3.	At each step, </a:t>
            </a:r>
            <a:r>
              <a:rPr lang="en-US" sz="2400" b="1">
                <a:solidFill>
                  <a:srgbClr val="0000FF"/>
                </a:solidFill>
                <a:latin typeface="Times New Roman" pitchFamily="18" charset="0"/>
                <a:cs typeface="Times New Roman" pitchFamily="18" charset="0"/>
              </a:rPr>
              <a:t>extensions </a:t>
            </a:r>
            <a:r>
              <a:rPr lang="en-US" sz="2400" b="1">
                <a:latin typeface="Times New Roman" pitchFamily="18" charset="0"/>
                <a:cs typeface="Times New Roman" pitchFamily="18" charset="0"/>
              </a:rPr>
              <a:t>and</a:t>
            </a:r>
            <a:r>
              <a:rPr lang="en-US" sz="2400" b="1">
                <a:solidFill>
                  <a:srgbClr val="0000FF"/>
                </a:solidFill>
                <a:latin typeface="Times New Roman" pitchFamily="18" charset="0"/>
                <a:cs typeface="Times New Roman" pitchFamily="18" charset="0"/>
              </a:rPr>
              <a:t> design modifications</a:t>
            </a:r>
            <a:r>
              <a:rPr lang="en-US" sz="2400" b="1">
                <a:solidFill>
                  <a:srgbClr val="000000"/>
                </a:solidFill>
                <a:latin typeface="Times New Roman" pitchFamily="18" charset="0"/>
                <a:cs typeface="Times New Roman" pitchFamily="18" charset="0"/>
              </a:rPr>
              <a:t> can be made .</a:t>
            </a:r>
          </a:p>
        </p:txBody>
      </p:sp>
      <p:sp>
        <p:nvSpPr>
          <p:cNvPr id="483334" name="Rectangle 6"/>
          <p:cNvSpPr>
            <a:spLocks noChangeArrowheads="1"/>
          </p:cNvSpPr>
          <p:nvPr/>
        </p:nvSpPr>
        <p:spPr bwMode="auto">
          <a:xfrm>
            <a:off x="1447800" y="2455863"/>
            <a:ext cx="7583488"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lgn="l">
              <a:spcBef>
                <a:spcPct val="50000"/>
              </a:spcBef>
              <a:buFont typeface="Monotype Sorts" charset="2"/>
              <a:buNone/>
            </a:pPr>
            <a:r>
              <a:rPr lang="en-US" sz="2400" b="1">
                <a:solidFill>
                  <a:srgbClr val="000000"/>
                </a:solidFill>
                <a:latin typeface="Times New Roman" pitchFamily="18" charset="0"/>
                <a:cs typeface="Times New Roman" pitchFamily="18" charset="0"/>
              </a:rPr>
              <a:t>2.	</a:t>
            </a:r>
            <a:r>
              <a:rPr lang="en-US" sz="2400" b="1">
                <a:solidFill>
                  <a:srgbClr val="0000FF"/>
                </a:solidFill>
                <a:latin typeface="Times New Roman" pitchFamily="18" charset="0"/>
                <a:cs typeface="Times New Roman" pitchFamily="18" charset="0"/>
              </a:rPr>
              <a:t>Basic idea</a:t>
            </a:r>
            <a:r>
              <a:rPr lang="en-US" sz="2400" b="1">
                <a:solidFill>
                  <a:srgbClr val="000000"/>
                </a:solidFill>
                <a:latin typeface="Times New Roman" pitchFamily="18" charset="0"/>
                <a:cs typeface="Times New Roman" pitchFamily="18" charset="0"/>
              </a:rPr>
              <a:t>: software should be developed in </a:t>
            </a:r>
            <a:r>
              <a:rPr lang="en-US" sz="2400" b="1">
                <a:solidFill>
                  <a:srgbClr val="0000FF"/>
                </a:solidFill>
                <a:latin typeface="Times New Roman" pitchFamily="18" charset="0"/>
                <a:cs typeface="Times New Roman" pitchFamily="18" charset="0"/>
              </a:rPr>
              <a:t>increments</a:t>
            </a:r>
            <a:r>
              <a:rPr lang="en-US" sz="2400" b="1">
                <a:solidFill>
                  <a:srgbClr val="000000"/>
                </a:solidFill>
                <a:latin typeface="Times New Roman" pitchFamily="18" charset="0"/>
                <a:cs typeface="Times New Roman" pitchFamily="18" charset="0"/>
              </a:rPr>
              <a:t>; each increment </a:t>
            </a:r>
            <a:r>
              <a:rPr lang="en-US" sz="2400" b="1">
                <a:solidFill>
                  <a:srgbClr val="0000FF"/>
                </a:solidFill>
                <a:latin typeface="Times New Roman" pitchFamily="18" charset="0"/>
                <a:cs typeface="Times New Roman" pitchFamily="18" charset="0"/>
              </a:rPr>
              <a:t>adding some functionality</a:t>
            </a:r>
            <a:r>
              <a:rPr lang="en-US" sz="2400" b="1">
                <a:solidFill>
                  <a:srgbClr val="000000"/>
                </a:solidFill>
                <a:latin typeface="Times New Roman" pitchFamily="18" charset="0"/>
                <a:cs typeface="Times New Roman" pitchFamily="18" charset="0"/>
              </a:rPr>
              <a:t> until the full system is implemented. </a:t>
            </a:r>
          </a:p>
        </p:txBody>
      </p:sp>
      <p:sp>
        <p:nvSpPr>
          <p:cNvPr id="21512" name="Rectangle 7"/>
          <p:cNvSpPr>
            <a:spLocks noGrp="1" noChangeArrowheads="1"/>
          </p:cNvSpPr>
          <p:nvPr>
            <p:ph type="title" idx="4294967295"/>
          </p:nvPr>
        </p:nvSpPr>
        <p:spPr>
          <a:xfrm>
            <a:off x="1371600" y="0"/>
            <a:ext cx="7772400" cy="914400"/>
          </a:xfrm>
        </p:spPr>
        <p:txBody>
          <a:bodyPr/>
          <a:lstStyle/>
          <a:p>
            <a:pPr eaLnBrk="1" hangingPunct="1"/>
            <a:r>
              <a:rPr lang="en-US" b="1" smtClean="0">
                <a:solidFill>
                  <a:srgbClr val="FF0000"/>
                </a:solidFill>
              </a:rPr>
              <a:t>(5) The Incremental Model</a:t>
            </a:r>
          </a:p>
        </p:txBody>
      </p:sp>
    </p:spTree>
    <p:extLst>
      <p:ext uri="{BB962C8B-B14F-4D97-AF65-F5344CB8AC3E}">
        <p14:creationId xmlns:p14="http://schemas.microsoft.com/office/powerpoint/2010/main" val="3379670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3330"/>
                                        </p:tgtEl>
                                        <p:attrNameLst>
                                          <p:attrName>style.visibility</p:attrName>
                                        </p:attrNameLst>
                                      </p:cBhvr>
                                      <p:to>
                                        <p:strVal val="visible"/>
                                      </p:to>
                                    </p:set>
                                    <p:anim calcmode="lin" valueType="num">
                                      <p:cBhvr additive="base">
                                        <p:cTn id="7" dur="500" fill="hold"/>
                                        <p:tgtEl>
                                          <p:spTgt spid="483330"/>
                                        </p:tgtEl>
                                        <p:attrNameLst>
                                          <p:attrName>ppt_x</p:attrName>
                                        </p:attrNameLst>
                                      </p:cBhvr>
                                      <p:tavLst>
                                        <p:tav tm="0">
                                          <p:val>
                                            <p:strVal val="0-#ppt_w/2"/>
                                          </p:val>
                                        </p:tav>
                                        <p:tav tm="100000">
                                          <p:val>
                                            <p:strVal val="#ppt_x"/>
                                          </p:val>
                                        </p:tav>
                                      </p:tavLst>
                                    </p:anim>
                                    <p:anim calcmode="lin" valueType="num">
                                      <p:cBhvr additive="base">
                                        <p:cTn id="8" dur="500" fill="hold"/>
                                        <p:tgtEl>
                                          <p:spTgt spid="4833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3331"/>
                                        </p:tgtEl>
                                        <p:attrNameLst>
                                          <p:attrName>style.visibility</p:attrName>
                                        </p:attrNameLst>
                                      </p:cBhvr>
                                      <p:to>
                                        <p:strVal val="visible"/>
                                      </p:to>
                                    </p:set>
                                    <p:anim calcmode="lin" valueType="num">
                                      <p:cBhvr additive="base">
                                        <p:cTn id="13" dur="500" fill="hold"/>
                                        <p:tgtEl>
                                          <p:spTgt spid="483331"/>
                                        </p:tgtEl>
                                        <p:attrNameLst>
                                          <p:attrName>ppt_x</p:attrName>
                                        </p:attrNameLst>
                                      </p:cBhvr>
                                      <p:tavLst>
                                        <p:tav tm="0">
                                          <p:val>
                                            <p:strVal val="0-#ppt_w/2"/>
                                          </p:val>
                                        </p:tav>
                                        <p:tav tm="100000">
                                          <p:val>
                                            <p:strVal val="#ppt_x"/>
                                          </p:val>
                                        </p:tav>
                                      </p:tavLst>
                                    </p:anim>
                                    <p:anim calcmode="lin" valueType="num">
                                      <p:cBhvr additive="base">
                                        <p:cTn id="14" dur="500" fill="hold"/>
                                        <p:tgtEl>
                                          <p:spTgt spid="48333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3334"/>
                                        </p:tgtEl>
                                        <p:attrNameLst>
                                          <p:attrName>style.visibility</p:attrName>
                                        </p:attrNameLst>
                                      </p:cBhvr>
                                      <p:to>
                                        <p:strVal val="visible"/>
                                      </p:to>
                                    </p:set>
                                    <p:anim calcmode="lin" valueType="num">
                                      <p:cBhvr additive="base">
                                        <p:cTn id="19" dur="500" fill="hold"/>
                                        <p:tgtEl>
                                          <p:spTgt spid="483334"/>
                                        </p:tgtEl>
                                        <p:attrNameLst>
                                          <p:attrName>ppt_x</p:attrName>
                                        </p:attrNameLst>
                                      </p:cBhvr>
                                      <p:tavLst>
                                        <p:tav tm="0">
                                          <p:val>
                                            <p:strVal val="0-#ppt_w/2"/>
                                          </p:val>
                                        </p:tav>
                                        <p:tav tm="100000">
                                          <p:val>
                                            <p:strVal val="#ppt_x"/>
                                          </p:val>
                                        </p:tav>
                                      </p:tavLst>
                                    </p:anim>
                                    <p:anim calcmode="lin" valueType="num">
                                      <p:cBhvr additive="base">
                                        <p:cTn id="20" dur="500" fill="hold"/>
                                        <p:tgtEl>
                                          <p:spTgt spid="48333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3333"/>
                                        </p:tgtEl>
                                        <p:attrNameLst>
                                          <p:attrName>style.visibility</p:attrName>
                                        </p:attrNameLst>
                                      </p:cBhvr>
                                      <p:to>
                                        <p:strVal val="visible"/>
                                      </p:to>
                                    </p:set>
                                    <p:anim calcmode="lin" valueType="num">
                                      <p:cBhvr additive="base">
                                        <p:cTn id="25" dur="500" fill="hold"/>
                                        <p:tgtEl>
                                          <p:spTgt spid="483333"/>
                                        </p:tgtEl>
                                        <p:attrNameLst>
                                          <p:attrName>ppt_x</p:attrName>
                                        </p:attrNameLst>
                                      </p:cBhvr>
                                      <p:tavLst>
                                        <p:tav tm="0">
                                          <p:val>
                                            <p:strVal val="0-#ppt_w/2"/>
                                          </p:val>
                                        </p:tav>
                                        <p:tav tm="100000">
                                          <p:val>
                                            <p:strVal val="#ppt_x"/>
                                          </p:val>
                                        </p:tav>
                                      </p:tavLst>
                                    </p:anim>
                                    <p:anim calcmode="lin" valueType="num">
                                      <p:cBhvr additive="base">
                                        <p:cTn id="26" dur="500" fill="hold"/>
                                        <p:tgtEl>
                                          <p:spTgt spid="48333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3332"/>
                                        </p:tgtEl>
                                        <p:attrNameLst>
                                          <p:attrName>style.visibility</p:attrName>
                                        </p:attrNameLst>
                                      </p:cBhvr>
                                      <p:to>
                                        <p:strVal val="visible"/>
                                      </p:to>
                                    </p:set>
                                    <p:anim calcmode="lin" valueType="num">
                                      <p:cBhvr additive="base">
                                        <p:cTn id="31" dur="500" fill="hold"/>
                                        <p:tgtEl>
                                          <p:spTgt spid="483332"/>
                                        </p:tgtEl>
                                        <p:attrNameLst>
                                          <p:attrName>ppt_x</p:attrName>
                                        </p:attrNameLst>
                                      </p:cBhvr>
                                      <p:tavLst>
                                        <p:tav tm="0">
                                          <p:val>
                                            <p:strVal val="0-#ppt_w/2"/>
                                          </p:val>
                                        </p:tav>
                                        <p:tav tm="100000">
                                          <p:val>
                                            <p:strVal val="#ppt_x"/>
                                          </p:val>
                                        </p:tav>
                                      </p:tavLst>
                                    </p:anim>
                                    <p:anim calcmode="lin" valueType="num">
                                      <p:cBhvr additive="base">
                                        <p:cTn id="32" dur="500" fill="hold"/>
                                        <p:tgtEl>
                                          <p:spTgt spid="483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0" grpId="0" autoUpdateAnimBg="0"/>
      <p:bldP spid="483331" grpId="0" autoUpdateAnimBg="0"/>
      <p:bldP spid="483332" grpId="0" autoUpdateAnimBg="0"/>
      <p:bldP spid="483333" grpId="0" autoUpdateAnimBg="0"/>
      <p:bldP spid="48333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fld id="{130D6486-4308-4A7B-93FD-BCF4BC4E80C0}" type="slidenum">
              <a:rPr lang="en-US" sz="1400" smtClean="0"/>
              <a:pPr eaLnBrk="1" hangingPunct="1"/>
              <a:t>21</a:t>
            </a:fld>
            <a:endParaRPr lang="en-US" sz="1400" smtClean="0"/>
          </a:p>
        </p:txBody>
      </p:sp>
      <p:sp>
        <p:nvSpPr>
          <p:cNvPr id="22531" name="Rectangle 3"/>
          <p:cNvSpPr>
            <a:spLocks noChangeArrowheads="1"/>
          </p:cNvSpPr>
          <p:nvPr/>
        </p:nvSpPr>
        <p:spPr bwMode="auto">
          <a:xfrm>
            <a:off x="795338" y="892175"/>
            <a:ext cx="8272462" cy="5356225"/>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2" name="Rectangle 4"/>
          <p:cNvSpPr>
            <a:spLocks noChangeArrowheads="1"/>
          </p:cNvSpPr>
          <p:nvPr/>
        </p:nvSpPr>
        <p:spPr bwMode="auto">
          <a:xfrm>
            <a:off x="871538" y="838200"/>
            <a:ext cx="8272462" cy="5356225"/>
          </a:xfrm>
          <a:prstGeom prst="rect">
            <a:avLst/>
          </a:prstGeom>
          <a:solidFill>
            <a:srgbClr val="CC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3" name="Line 187"/>
          <p:cNvSpPr>
            <a:spLocks noChangeShapeType="1"/>
          </p:cNvSpPr>
          <p:nvPr/>
        </p:nvSpPr>
        <p:spPr bwMode="auto">
          <a:xfrm>
            <a:off x="577850" y="855663"/>
            <a:ext cx="1588" cy="49101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4" name="Freeform 188"/>
          <p:cNvSpPr>
            <a:spLocks/>
          </p:cNvSpPr>
          <p:nvPr/>
        </p:nvSpPr>
        <p:spPr bwMode="auto">
          <a:xfrm>
            <a:off x="8582025" y="5705475"/>
            <a:ext cx="193675" cy="144463"/>
          </a:xfrm>
          <a:custGeom>
            <a:avLst/>
            <a:gdLst>
              <a:gd name="T0" fmla="*/ 2147483647 w 61"/>
              <a:gd name="T1" fmla="*/ 0 h 41"/>
              <a:gd name="T2" fmla="*/ 2147483647 w 61"/>
              <a:gd name="T3" fmla="*/ 2147483647 h 41"/>
              <a:gd name="T4" fmla="*/ 2147483647 w 61"/>
              <a:gd name="T5" fmla="*/ 2147483647 h 41"/>
              <a:gd name="T6" fmla="*/ 2147483647 w 61"/>
              <a:gd name="T7" fmla="*/ 2147483647 h 41"/>
              <a:gd name="T8" fmla="*/ 2147483647 w 6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41">
                <a:moveTo>
                  <a:pt x="4" y="0"/>
                </a:moveTo>
                <a:cubicBezTo>
                  <a:pt x="2" y="6"/>
                  <a:pt x="1" y="13"/>
                  <a:pt x="1" y="20"/>
                </a:cubicBezTo>
                <a:cubicBezTo>
                  <a:pt x="0" y="28"/>
                  <a:pt x="2" y="35"/>
                  <a:pt x="4" y="41"/>
                </a:cubicBezTo>
                <a:lnTo>
                  <a:pt x="61" y="21"/>
                </a:lnTo>
                <a:lnTo>
                  <a:pt x="4"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85608" name="Group 232"/>
          <p:cNvGrpSpPr>
            <a:grpSpLocks/>
          </p:cNvGrpSpPr>
          <p:nvPr/>
        </p:nvGrpSpPr>
        <p:grpSpPr bwMode="auto">
          <a:xfrm>
            <a:off x="1066800" y="1962150"/>
            <a:ext cx="7848600" cy="1314450"/>
            <a:chOff x="528" y="1095"/>
            <a:chExt cx="4944" cy="828"/>
          </a:xfrm>
        </p:grpSpPr>
        <p:grpSp>
          <p:nvGrpSpPr>
            <p:cNvPr id="22654" name="Group 112"/>
            <p:cNvGrpSpPr>
              <a:grpSpLocks/>
            </p:cNvGrpSpPr>
            <p:nvPr/>
          </p:nvGrpSpPr>
          <p:grpSpPr bwMode="auto">
            <a:xfrm>
              <a:off x="1600" y="1536"/>
              <a:ext cx="2096" cy="356"/>
              <a:chOff x="1375" y="1587"/>
              <a:chExt cx="2096" cy="356"/>
            </a:xfrm>
          </p:grpSpPr>
          <p:sp>
            <p:nvSpPr>
              <p:cNvPr id="22663" name="Rectangle 76"/>
              <p:cNvSpPr>
                <a:spLocks noChangeArrowheads="1"/>
              </p:cNvSpPr>
              <p:nvPr/>
            </p:nvSpPr>
            <p:spPr bwMode="auto">
              <a:xfrm>
                <a:off x="1403" y="1618"/>
                <a:ext cx="391" cy="3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64" name="Rectangle 77"/>
              <p:cNvSpPr>
                <a:spLocks noChangeArrowheads="1"/>
              </p:cNvSpPr>
              <p:nvPr/>
            </p:nvSpPr>
            <p:spPr bwMode="auto">
              <a:xfrm>
                <a:off x="1375" y="1587"/>
                <a:ext cx="392" cy="30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65" name="Freeform 78"/>
              <p:cNvSpPr>
                <a:spLocks/>
              </p:cNvSpPr>
              <p:nvPr/>
            </p:nvSpPr>
            <p:spPr bwMode="auto">
              <a:xfrm>
                <a:off x="1800" y="1591"/>
                <a:ext cx="134" cy="334"/>
              </a:xfrm>
              <a:custGeom>
                <a:avLst/>
                <a:gdLst>
                  <a:gd name="T0" fmla="*/ 66 w 134"/>
                  <a:gd name="T1" fmla="*/ 0 h 334"/>
                  <a:gd name="T2" fmla="*/ 66 w 134"/>
                  <a:gd name="T3" fmla="*/ 43 h 334"/>
                  <a:gd name="T4" fmla="*/ 66 w 134"/>
                  <a:gd name="T5" fmla="*/ 83 h 334"/>
                  <a:gd name="T6" fmla="*/ 34 w 134"/>
                  <a:gd name="T7" fmla="*/ 83 h 334"/>
                  <a:gd name="T8" fmla="*/ 0 w 134"/>
                  <a:gd name="T9" fmla="*/ 83 h 334"/>
                  <a:gd name="T10" fmla="*/ 0 w 134"/>
                  <a:gd name="T11" fmla="*/ 168 h 334"/>
                  <a:gd name="T12" fmla="*/ 0 w 134"/>
                  <a:gd name="T13" fmla="*/ 251 h 334"/>
                  <a:gd name="T14" fmla="*/ 34 w 134"/>
                  <a:gd name="T15" fmla="*/ 251 h 334"/>
                  <a:gd name="T16" fmla="*/ 66 w 134"/>
                  <a:gd name="T17" fmla="*/ 251 h 334"/>
                  <a:gd name="T18" fmla="*/ 66 w 134"/>
                  <a:gd name="T19" fmla="*/ 294 h 334"/>
                  <a:gd name="T20" fmla="*/ 66 w 134"/>
                  <a:gd name="T21" fmla="*/ 334 h 334"/>
                  <a:gd name="T22" fmla="*/ 100 w 134"/>
                  <a:gd name="T23" fmla="*/ 251 h 334"/>
                  <a:gd name="T24" fmla="*/ 134 w 134"/>
                  <a:gd name="T25" fmla="*/ 171 h 334"/>
                  <a:gd name="T26" fmla="*/ 100 w 134"/>
                  <a:gd name="T27" fmla="*/ 85 h 334"/>
                  <a:gd name="T28" fmla="*/ 66 w 134"/>
                  <a:gd name="T29" fmla="*/ 0 h 3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4" h="334">
                    <a:moveTo>
                      <a:pt x="66" y="0"/>
                    </a:moveTo>
                    <a:lnTo>
                      <a:pt x="66" y="43"/>
                    </a:lnTo>
                    <a:lnTo>
                      <a:pt x="66" y="83"/>
                    </a:lnTo>
                    <a:lnTo>
                      <a:pt x="34" y="83"/>
                    </a:lnTo>
                    <a:lnTo>
                      <a:pt x="0" y="83"/>
                    </a:lnTo>
                    <a:lnTo>
                      <a:pt x="0" y="168"/>
                    </a:lnTo>
                    <a:lnTo>
                      <a:pt x="0" y="251"/>
                    </a:lnTo>
                    <a:lnTo>
                      <a:pt x="34" y="251"/>
                    </a:lnTo>
                    <a:lnTo>
                      <a:pt x="66" y="251"/>
                    </a:lnTo>
                    <a:lnTo>
                      <a:pt x="66" y="294"/>
                    </a:lnTo>
                    <a:lnTo>
                      <a:pt x="66" y="334"/>
                    </a:lnTo>
                    <a:lnTo>
                      <a:pt x="100" y="251"/>
                    </a:lnTo>
                    <a:lnTo>
                      <a:pt x="134" y="171"/>
                    </a:lnTo>
                    <a:lnTo>
                      <a:pt x="100" y="85"/>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6" name="Freeform 79"/>
              <p:cNvSpPr>
                <a:spLocks/>
              </p:cNvSpPr>
              <p:nvPr/>
            </p:nvSpPr>
            <p:spPr bwMode="auto">
              <a:xfrm>
                <a:off x="1802" y="1593"/>
                <a:ext cx="134" cy="334"/>
              </a:xfrm>
              <a:custGeom>
                <a:avLst/>
                <a:gdLst>
                  <a:gd name="T0" fmla="*/ 66 w 134"/>
                  <a:gd name="T1" fmla="*/ 0 h 334"/>
                  <a:gd name="T2" fmla="*/ 66 w 134"/>
                  <a:gd name="T3" fmla="*/ 83 h 334"/>
                  <a:gd name="T4" fmla="*/ 0 w 134"/>
                  <a:gd name="T5" fmla="*/ 83 h 334"/>
                  <a:gd name="T6" fmla="*/ 0 w 134"/>
                  <a:gd name="T7" fmla="*/ 251 h 334"/>
                  <a:gd name="T8" fmla="*/ 66 w 134"/>
                  <a:gd name="T9" fmla="*/ 251 h 334"/>
                  <a:gd name="T10" fmla="*/ 66 w 134"/>
                  <a:gd name="T11" fmla="*/ 334 h 334"/>
                  <a:gd name="T12" fmla="*/ 134 w 134"/>
                  <a:gd name="T13" fmla="*/ 171 h 334"/>
                  <a:gd name="T14" fmla="*/ 66 w 134"/>
                  <a:gd name="T15" fmla="*/ 0 h 3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4" h="334">
                    <a:moveTo>
                      <a:pt x="66" y="0"/>
                    </a:moveTo>
                    <a:lnTo>
                      <a:pt x="66" y="83"/>
                    </a:lnTo>
                    <a:lnTo>
                      <a:pt x="0" y="83"/>
                    </a:lnTo>
                    <a:lnTo>
                      <a:pt x="0" y="251"/>
                    </a:lnTo>
                    <a:lnTo>
                      <a:pt x="66" y="251"/>
                    </a:lnTo>
                    <a:lnTo>
                      <a:pt x="66" y="334"/>
                    </a:lnTo>
                    <a:lnTo>
                      <a:pt x="134" y="171"/>
                    </a:lnTo>
                    <a:lnTo>
                      <a:pt x="66" y="0"/>
                    </a:lnTo>
                    <a:close/>
                  </a:path>
                </a:pathLst>
              </a:custGeom>
              <a:solidFill>
                <a:srgbClr val="000000"/>
              </a:solidFill>
              <a:ln w="6350">
                <a:solidFill>
                  <a:srgbClr val="000000"/>
                </a:solidFill>
                <a:prstDash val="solid"/>
                <a:round/>
                <a:headEnd/>
                <a:tailEnd/>
              </a:ln>
            </p:spPr>
            <p:txBody>
              <a:bodyPr/>
              <a:lstStyle/>
              <a:p>
                <a:endParaRPr lang="en-US"/>
              </a:p>
            </p:txBody>
          </p:sp>
          <p:sp>
            <p:nvSpPr>
              <p:cNvPr id="22667" name="Rectangle 80"/>
              <p:cNvSpPr>
                <a:spLocks noChangeArrowheads="1"/>
              </p:cNvSpPr>
              <p:nvPr/>
            </p:nvSpPr>
            <p:spPr bwMode="auto">
              <a:xfrm>
                <a:off x="1962" y="1623"/>
                <a:ext cx="391" cy="30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68" name="Rectangle 81"/>
              <p:cNvSpPr>
                <a:spLocks noChangeArrowheads="1"/>
              </p:cNvSpPr>
              <p:nvPr/>
            </p:nvSpPr>
            <p:spPr bwMode="auto">
              <a:xfrm>
                <a:off x="1934" y="1591"/>
                <a:ext cx="391" cy="309"/>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69" name="Rectangle 82"/>
              <p:cNvSpPr>
                <a:spLocks noChangeArrowheads="1"/>
              </p:cNvSpPr>
              <p:nvPr/>
            </p:nvSpPr>
            <p:spPr bwMode="auto">
              <a:xfrm>
                <a:off x="2521" y="1629"/>
                <a:ext cx="391" cy="3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70" name="Rectangle 83"/>
              <p:cNvSpPr>
                <a:spLocks noChangeArrowheads="1"/>
              </p:cNvSpPr>
              <p:nvPr/>
            </p:nvSpPr>
            <p:spPr bwMode="auto">
              <a:xfrm>
                <a:off x="2493" y="1598"/>
                <a:ext cx="391" cy="307"/>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71" name="Rectangle 84"/>
              <p:cNvSpPr>
                <a:spLocks noChangeArrowheads="1"/>
              </p:cNvSpPr>
              <p:nvPr/>
            </p:nvSpPr>
            <p:spPr bwMode="auto">
              <a:xfrm>
                <a:off x="3080" y="1636"/>
                <a:ext cx="391" cy="3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72" name="Rectangle 85"/>
              <p:cNvSpPr>
                <a:spLocks noChangeArrowheads="1"/>
              </p:cNvSpPr>
              <p:nvPr/>
            </p:nvSpPr>
            <p:spPr bwMode="auto">
              <a:xfrm>
                <a:off x="3052" y="1605"/>
                <a:ext cx="391" cy="30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73" name="Rectangle 86"/>
              <p:cNvSpPr>
                <a:spLocks noChangeArrowheads="1"/>
              </p:cNvSpPr>
              <p:nvPr/>
            </p:nvSpPr>
            <p:spPr bwMode="auto">
              <a:xfrm>
                <a:off x="1409" y="1694"/>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a</a:t>
                </a:r>
                <a:endParaRPr lang="en-US"/>
              </a:p>
            </p:txBody>
          </p:sp>
          <p:sp>
            <p:nvSpPr>
              <p:cNvPr id="22674" name="Rectangle 87"/>
              <p:cNvSpPr>
                <a:spLocks noChangeArrowheads="1"/>
              </p:cNvSpPr>
              <p:nvPr/>
            </p:nvSpPr>
            <p:spPr bwMode="auto">
              <a:xfrm>
                <a:off x="1453" y="1694"/>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n</a:t>
                </a:r>
                <a:endParaRPr lang="en-US"/>
              </a:p>
            </p:txBody>
          </p:sp>
          <p:sp>
            <p:nvSpPr>
              <p:cNvPr id="22675" name="Rectangle 88"/>
              <p:cNvSpPr>
                <a:spLocks noChangeArrowheads="1"/>
              </p:cNvSpPr>
              <p:nvPr/>
            </p:nvSpPr>
            <p:spPr bwMode="auto">
              <a:xfrm>
                <a:off x="1501" y="1694"/>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a</a:t>
                </a:r>
                <a:endParaRPr lang="en-US"/>
              </a:p>
            </p:txBody>
          </p:sp>
          <p:sp>
            <p:nvSpPr>
              <p:cNvPr id="22676" name="Rectangle 89"/>
              <p:cNvSpPr>
                <a:spLocks noChangeArrowheads="1"/>
              </p:cNvSpPr>
              <p:nvPr/>
            </p:nvSpPr>
            <p:spPr bwMode="auto">
              <a:xfrm>
                <a:off x="1549" y="1694"/>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l</a:t>
                </a:r>
                <a:endParaRPr lang="en-US"/>
              </a:p>
            </p:txBody>
          </p:sp>
          <p:sp>
            <p:nvSpPr>
              <p:cNvPr id="22677" name="Rectangle 90"/>
              <p:cNvSpPr>
                <a:spLocks noChangeArrowheads="1"/>
              </p:cNvSpPr>
              <p:nvPr/>
            </p:nvSpPr>
            <p:spPr bwMode="auto">
              <a:xfrm>
                <a:off x="1566" y="1694"/>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y</a:t>
                </a:r>
                <a:endParaRPr lang="en-US"/>
              </a:p>
            </p:txBody>
          </p:sp>
          <p:sp>
            <p:nvSpPr>
              <p:cNvPr id="22678" name="Rectangle 91"/>
              <p:cNvSpPr>
                <a:spLocks noChangeArrowheads="1"/>
              </p:cNvSpPr>
              <p:nvPr/>
            </p:nvSpPr>
            <p:spPr bwMode="auto">
              <a:xfrm>
                <a:off x="1611" y="1694"/>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s</a:t>
                </a:r>
                <a:endParaRPr lang="en-US"/>
              </a:p>
            </p:txBody>
          </p:sp>
          <p:sp>
            <p:nvSpPr>
              <p:cNvPr id="22679" name="Rectangle 92"/>
              <p:cNvSpPr>
                <a:spLocks noChangeArrowheads="1"/>
              </p:cNvSpPr>
              <p:nvPr/>
            </p:nvSpPr>
            <p:spPr bwMode="auto">
              <a:xfrm>
                <a:off x="1657" y="1694"/>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i</a:t>
                </a:r>
                <a:endParaRPr lang="en-US"/>
              </a:p>
            </p:txBody>
          </p:sp>
          <p:sp>
            <p:nvSpPr>
              <p:cNvPr id="22680" name="Rectangle 93"/>
              <p:cNvSpPr>
                <a:spLocks noChangeArrowheads="1"/>
              </p:cNvSpPr>
              <p:nvPr/>
            </p:nvSpPr>
            <p:spPr bwMode="auto">
              <a:xfrm>
                <a:off x="1677" y="1694"/>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s</a:t>
                </a:r>
                <a:endParaRPr lang="en-US"/>
              </a:p>
            </p:txBody>
          </p:sp>
          <p:sp>
            <p:nvSpPr>
              <p:cNvPr id="22681" name="Rectangle 94"/>
              <p:cNvSpPr>
                <a:spLocks noChangeArrowheads="1"/>
              </p:cNvSpPr>
              <p:nvPr/>
            </p:nvSpPr>
            <p:spPr bwMode="auto">
              <a:xfrm>
                <a:off x="2016" y="1703"/>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d</a:t>
                </a:r>
                <a:endParaRPr lang="en-US"/>
              </a:p>
            </p:txBody>
          </p:sp>
          <p:sp>
            <p:nvSpPr>
              <p:cNvPr id="22682" name="Rectangle 95"/>
              <p:cNvSpPr>
                <a:spLocks noChangeArrowheads="1"/>
              </p:cNvSpPr>
              <p:nvPr/>
            </p:nvSpPr>
            <p:spPr bwMode="auto">
              <a:xfrm>
                <a:off x="2064" y="1703"/>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e</a:t>
                </a:r>
                <a:endParaRPr lang="en-US"/>
              </a:p>
            </p:txBody>
          </p:sp>
          <p:sp>
            <p:nvSpPr>
              <p:cNvPr id="22683" name="Rectangle 96"/>
              <p:cNvSpPr>
                <a:spLocks noChangeArrowheads="1"/>
              </p:cNvSpPr>
              <p:nvPr/>
            </p:nvSpPr>
            <p:spPr bwMode="auto">
              <a:xfrm>
                <a:off x="2108" y="1703"/>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s</a:t>
                </a:r>
                <a:endParaRPr lang="en-US"/>
              </a:p>
            </p:txBody>
          </p:sp>
          <p:sp>
            <p:nvSpPr>
              <p:cNvPr id="22684" name="Rectangle 97"/>
              <p:cNvSpPr>
                <a:spLocks noChangeArrowheads="1"/>
              </p:cNvSpPr>
              <p:nvPr/>
            </p:nvSpPr>
            <p:spPr bwMode="auto">
              <a:xfrm>
                <a:off x="2156" y="1703"/>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i</a:t>
                </a:r>
                <a:endParaRPr lang="en-US"/>
              </a:p>
            </p:txBody>
          </p:sp>
          <p:sp>
            <p:nvSpPr>
              <p:cNvPr id="22685" name="Rectangle 98"/>
              <p:cNvSpPr>
                <a:spLocks noChangeArrowheads="1"/>
              </p:cNvSpPr>
              <p:nvPr/>
            </p:nvSpPr>
            <p:spPr bwMode="auto">
              <a:xfrm>
                <a:off x="2174" y="1703"/>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g</a:t>
                </a:r>
                <a:endParaRPr lang="en-US"/>
              </a:p>
            </p:txBody>
          </p:sp>
          <p:sp>
            <p:nvSpPr>
              <p:cNvPr id="22686" name="Rectangle 99"/>
              <p:cNvSpPr>
                <a:spLocks noChangeArrowheads="1"/>
              </p:cNvSpPr>
              <p:nvPr/>
            </p:nvSpPr>
            <p:spPr bwMode="auto">
              <a:xfrm>
                <a:off x="2222" y="1703"/>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n</a:t>
                </a:r>
                <a:endParaRPr lang="en-US"/>
              </a:p>
            </p:txBody>
          </p:sp>
          <p:sp>
            <p:nvSpPr>
              <p:cNvPr id="22687" name="Rectangle 100"/>
              <p:cNvSpPr>
                <a:spLocks noChangeArrowheads="1"/>
              </p:cNvSpPr>
              <p:nvPr/>
            </p:nvSpPr>
            <p:spPr bwMode="auto">
              <a:xfrm>
                <a:off x="2607" y="1703"/>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c</a:t>
                </a:r>
                <a:endParaRPr lang="en-US"/>
              </a:p>
            </p:txBody>
          </p:sp>
          <p:sp>
            <p:nvSpPr>
              <p:cNvPr id="22688" name="Rectangle 101"/>
              <p:cNvSpPr>
                <a:spLocks noChangeArrowheads="1"/>
              </p:cNvSpPr>
              <p:nvPr/>
            </p:nvSpPr>
            <p:spPr bwMode="auto">
              <a:xfrm>
                <a:off x="2651" y="1703"/>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o</a:t>
                </a:r>
                <a:endParaRPr lang="en-US"/>
              </a:p>
            </p:txBody>
          </p:sp>
          <p:sp>
            <p:nvSpPr>
              <p:cNvPr id="22689" name="Rectangle 102"/>
              <p:cNvSpPr>
                <a:spLocks noChangeArrowheads="1"/>
              </p:cNvSpPr>
              <p:nvPr/>
            </p:nvSpPr>
            <p:spPr bwMode="auto">
              <a:xfrm>
                <a:off x="2698" y="1703"/>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d</a:t>
                </a:r>
                <a:endParaRPr lang="en-US"/>
              </a:p>
            </p:txBody>
          </p:sp>
          <p:sp>
            <p:nvSpPr>
              <p:cNvPr id="22690" name="Rectangle 103"/>
              <p:cNvSpPr>
                <a:spLocks noChangeArrowheads="1"/>
              </p:cNvSpPr>
              <p:nvPr/>
            </p:nvSpPr>
            <p:spPr bwMode="auto">
              <a:xfrm>
                <a:off x="2746" y="1703"/>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e</a:t>
                </a:r>
                <a:endParaRPr lang="en-US"/>
              </a:p>
            </p:txBody>
          </p:sp>
          <p:sp>
            <p:nvSpPr>
              <p:cNvPr id="22691" name="Rectangle 104"/>
              <p:cNvSpPr>
                <a:spLocks noChangeArrowheads="1"/>
              </p:cNvSpPr>
              <p:nvPr/>
            </p:nvSpPr>
            <p:spPr bwMode="auto">
              <a:xfrm>
                <a:off x="3196" y="1703"/>
                <a:ext cx="2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t</a:t>
                </a:r>
                <a:endParaRPr lang="en-US"/>
              </a:p>
            </p:txBody>
          </p:sp>
          <p:sp>
            <p:nvSpPr>
              <p:cNvPr id="22692" name="Rectangle 105"/>
              <p:cNvSpPr>
                <a:spLocks noChangeArrowheads="1"/>
              </p:cNvSpPr>
              <p:nvPr/>
            </p:nvSpPr>
            <p:spPr bwMode="auto">
              <a:xfrm>
                <a:off x="3223" y="1703"/>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e</a:t>
                </a:r>
                <a:endParaRPr lang="en-US"/>
              </a:p>
            </p:txBody>
          </p:sp>
          <p:sp>
            <p:nvSpPr>
              <p:cNvPr id="22693" name="Rectangle 106"/>
              <p:cNvSpPr>
                <a:spLocks noChangeArrowheads="1"/>
              </p:cNvSpPr>
              <p:nvPr/>
            </p:nvSpPr>
            <p:spPr bwMode="auto">
              <a:xfrm>
                <a:off x="3267" y="1703"/>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s</a:t>
                </a:r>
                <a:endParaRPr lang="en-US"/>
              </a:p>
            </p:txBody>
          </p:sp>
          <p:sp>
            <p:nvSpPr>
              <p:cNvPr id="22694" name="Rectangle 107"/>
              <p:cNvSpPr>
                <a:spLocks noChangeArrowheads="1"/>
              </p:cNvSpPr>
              <p:nvPr/>
            </p:nvSpPr>
            <p:spPr bwMode="auto">
              <a:xfrm>
                <a:off x="3312" y="1703"/>
                <a:ext cx="2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t</a:t>
                </a:r>
                <a:endParaRPr lang="en-US"/>
              </a:p>
            </p:txBody>
          </p:sp>
          <p:sp>
            <p:nvSpPr>
              <p:cNvPr id="22695" name="Freeform 108"/>
              <p:cNvSpPr>
                <a:spLocks/>
              </p:cNvSpPr>
              <p:nvPr/>
            </p:nvSpPr>
            <p:spPr bwMode="auto">
              <a:xfrm>
                <a:off x="2359" y="1605"/>
                <a:ext cx="134" cy="331"/>
              </a:xfrm>
              <a:custGeom>
                <a:avLst/>
                <a:gdLst>
                  <a:gd name="T0" fmla="*/ 66 w 134"/>
                  <a:gd name="T1" fmla="*/ 0 h 331"/>
                  <a:gd name="T2" fmla="*/ 66 w 134"/>
                  <a:gd name="T3" fmla="*/ 40 h 331"/>
                  <a:gd name="T4" fmla="*/ 66 w 134"/>
                  <a:gd name="T5" fmla="*/ 80 h 331"/>
                  <a:gd name="T6" fmla="*/ 34 w 134"/>
                  <a:gd name="T7" fmla="*/ 80 h 331"/>
                  <a:gd name="T8" fmla="*/ 0 w 134"/>
                  <a:gd name="T9" fmla="*/ 80 h 331"/>
                  <a:gd name="T10" fmla="*/ 0 w 134"/>
                  <a:gd name="T11" fmla="*/ 165 h 331"/>
                  <a:gd name="T12" fmla="*/ 0 w 134"/>
                  <a:gd name="T13" fmla="*/ 251 h 331"/>
                  <a:gd name="T14" fmla="*/ 34 w 134"/>
                  <a:gd name="T15" fmla="*/ 251 h 331"/>
                  <a:gd name="T16" fmla="*/ 66 w 134"/>
                  <a:gd name="T17" fmla="*/ 251 h 331"/>
                  <a:gd name="T18" fmla="*/ 66 w 134"/>
                  <a:gd name="T19" fmla="*/ 291 h 331"/>
                  <a:gd name="T20" fmla="*/ 66 w 134"/>
                  <a:gd name="T21" fmla="*/ 331 h 331"/>
                  <a:gd name="T22" fmla="*/ 100 w 134"/>
                  <a:gd name="T23" fmla="*/ 251 h 331"/>
                  <a:gd name="T24" fmla="*/ 134 w 134"/>
                  <a:gd name="T25" fmla="*/ 170 h 331"/>
                  <a:gd name="T26" fmla="*/ 100 w 134"/>
                  <a:gd name="T27" fmla="*/ 85 h 331"/>
                  <a:gd name="T28" fmla="*/ 66 w 134"/>
                  <a:gd name="T29" fmla="*/ 0 h 3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4" h="331">
                    <a:moveTo>
                      <a:pt x="66" y="0"/>
                    </a:moveTo>
                    <a:lnTo>
                      <a:pt x="66" y="40"/>
                    </a:lnTo>
                    <a:lnTo>
                      <a:pt x="66" y="80"/>
                    </a:lnTo>
                    <a:lnTo>
                      <a:pt x="34" y="80"/>
                    </a:lnTo>
                    <a:lnTo>
                      <a:pt x="0" y="80"/>
                    </a:lnTo>
                    <a:lnTo>
                      <a:pt x="0" y="165"/>
                    </a:lnTo>
                    <a:lnTo>
                      <a:pt x="0" y="251"/>
                    </a:lnTo>
                    <a:lnTo>
                      <a:pt x="34" y="251"/>
                    </a:lnTo>
                    <a:lnTo>
                      <a:pt x="66" y="251"/>
                    </a:lnTo>
                    <a:lnTo>
                      <a:pt x="66" y="291"/>
                    </a:lnTo>
                    <a:lnTo>
                      <a:pt x="66" y="331"/>
                    </a:lnTo>
                    <a:lnTo>
                      <a:pt x="100" y="251"/>
                    </a:lnTo>
                    <a:lnTo>
                      <a:pt x="134" y="170"/>
                    </a:lnTo>
                    <a:lnTo>
                      <a:pt x="100" y="85"/>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96" name="Freeform 109"/>
              <p:cNvSpPr>
                <a:spLocks/>
              </p:cNvSpPr>
              <p:nvPr/>
            </p:nvSpPr>
            <p:spPr bwMode="auto">
              <a:xfrm>
                <a:off x="2361" y="1607"/>
                <a:ext cx="134" cy="332"/>
              </a:xfrm>
              <a:custGeom>
                <a:avLst/>
                <a:gdLst>
                  <a:gd name="T0" fmla="*/ 66 w 134"/>
                  <a:gd name="T1" fmla="*/ 0 h 332"/>
                  <a:gd name="T2" fmla="*/ 66 w 134"/>
                  <a:gd name="T3" fmla="*/ 81 h 332"/>
                  <a:gd name="T4" fmla="*/ 0 w 134"/>
                  <a:gd name="T5" fmla="*/ 81 h 332"/>
                  <a:gd name="T6" fmla="*/ 0 w 134"/>
                  <a:gd name="T7" fmla="*/ 251 h 332"/>
                  <a:gd name="T8" fmla="*/ 66 w 134"/>
                  <a:gd name="T9" fmla="*/ 251 h 332"/>
                  <a:gd name="T10" fmla="*/ 66 w 134"/>
                  <a:gd name="T11" fmla="*/ 332 h 332"/>
                  <a:gd name="T12" fmla="*/ 134 w 134"/>
                  <a:gd name="T13" fmla="*/ 170 h 332"/>
                  <a:gd name="T14" fmla="*/ 66 w 134"/>
                  <a:gd name="T15" fmla="*/ 0 h 3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4" h="332">
                    <a:moveTo>
                      <a:pt x="66" y="0"/>
                    </a:moveTo>
                    <a:lnTo>
                      <a:pt x="66" y="81"/>
                    </a:lnTo>
                    <a:lnTo>
                      <a:pt x="0" y="81"/>
                    </a:lnTo>
                    <a:lnTo>
                      <a:pt x="0" y="251"/>
                    </a:lnTo>
                    <a:lnTo>
                      <a:pt x="66" y="251"/>
                    </a:lnTo>
                    <a:lnTo>
                      <a:pt x="66" y="332"/>
                    </a:lnTo>
                    <a:lnTo>
                      <a:pt x="134" y="170"/>
                    </a:lnTo>
                    <a:lnTo>
                      <a:pt x="66" y="0"/>
                    </a:lnTo>
                    <a:close/>
                  </a:path>
                </a:pathLst>
              </a:custGeom>
              <a:solidFill>
                <a:srgbClr val="000000"/>
              </a:solidFill>
              <a:ln w="6350">
                <a:solidFill>
                  <a:srgbClr val="000000"/>
                </a:solidFill>
                <a:prstDash val="solid"/>
                <a:round/>
                <a:headEnd/>
                <a:tailEnd/>
              </a:ln>
            </p:spPr>
            <p:txBody>
              <a:bodyPr/>
              <a:lstStyle/>
              <a:p>
                <a:endParaRPr lang="en-US"/>
              </a:p>
            </p:txBody>
          </p:sp>
          <p:sp>
            <p:nvSpPr>
              <p:cNvPr id="22697" name="Freeform 110"/>
              <p:cNvSpPr>
                <a:spLocks/>
              </p:cNvSpPr>
              <p:nvPr/>
            </p:nvSpPr>
            <p:spPr bwMode="auto">
              <a:xfrm>
                <a:off x="2924" y="1605"/>
                <a:ext cx="134" cy="331"/>
              </a:xfrm>
              <a:custGeom>
                <a:avLst/>
                <a:gdLst>
                  <a:gd name="T0" fmla="*/ 66 w 134"/>
                  <a:gd name="T1" fmla="*/ 0 h 331"/>
                  <a:gd name="T2" fmla="*/ 66 w 134"/>
                  <a:gd name="T3" fmla="*/ 40 h 331"/>
                  <a:gd name="T4" fmla="*/ 66 w 134"/>
                  <a:gd name="T5" fmla="*/ 80 h 331"/>
                  <a:gd name="T6" fmla="*/ 32 w 134"/>
                  <a:gd name="T7" fmla="*/ 80 h 331"/>
                  <a:gd name="T8" fmla="*/ 0 w 134"/>
                  <a:gd name="T9" fmla="*/ 80 h 331"/>
                  <a:gd name="T10" fmla="*/ 0 w 134"/>
                  <a:gd name="T11" fmla="*/ 165 h 331"/>
                  <a:gd name="T12" fmla="*/ 0 w 134"/>
                  <a:gd name="T13" fmla="*/ 251 h 331"/>
                  <a:gd name="T14" fmla="*/ 32 w 134"/>
                  <a:gd name="T15" fmla="*/ 251 h 331"/>
                  <a:gd name="T16" fmla="*/ 66 w 134"/>
                  <a:gd name="T17" fmla="*/ 251 h 331"/>
                  <a:gd name="T18" fmla="*/ 66 w 134"/>
                  <a:gd name="T19" fmla="*/ 291 h 331"/>
                  <a:gd name="T20" fmla="*/ 66 w 134"/>
                  <a:gd name="T21" fmla="*/ 331 h 331"/>
                  <a:gd name="T22" fmla="*/ 100 w 134"/>
                  <a:gd name="T23" fmla="*/ 251 h 331"/>
                  <a:gd name="T24" fmla="*/ 134 w 134"/>
                  <a:gd name="T25" fmla="*/ 170 h 331"/>
                  <a:gd name="T26" fmla="*/ 100 w 134"/>
                  <a:gd name="T27" fmla="*/ 85 h 331"/>
                  <a:gd name="T28" fmla="*/ 66 w 134"/>
                  <a:gd name="T29" fmla="*/ 0 h 3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4" h="331">
                    <a:moveTo>
                      <a:pt x="66" y="0"/>
                    </a:moveTo>
                    <a:lnTo>
                      <a:pt x="66" y="40"/>
                    </a:lnTo>
                    <a:lnTo>
                      <a:pt x="66" y="80"/>
                    </a:lnTo>
                    <a:lnTo>
                      <a:pt x="32" y="80"/>
                    </a:lnTo>
                    <a:lnTo>
                      <a:pt x="0" y="80"/>
                    </a:lnTo>
                    <a:lnTo>
                      <a:pt x="0" y="165"/>
                    </a:lnTo>
                    <a:lnTo>
                      <a:pt x="0" y="251"/>
                    </a:lnTo>
                    <a:lnTo>
                      <a:pt x="32" y="251"/>
                    </a:lnTo>
                    <a:lnTo>
                      <a:pt x="66" y="251"/>
                    </a:lnTo>
                    <a:lnTo>
                      <a:pt x="66" y="291"/>
                    </a:lnTo>
                    <a:lnTo>
                      <a:pt x="66" y="331"/>
                    </a:lnTo>
                    <a:lnTo>
                      <a:pt x="100" y="251"/>
                    </a:lnTo>
                    <a:lnTo>
                      <a:pt x="134" y="170"/>
                    </a:lnTo>
                    <a:lnTo>
                      <a:pt x="100" y="85"/>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98" name="Freeform 111"/>
              <p:cNvSpPr>
                <a:spLocks/>
              </p:cNvSpPr>
              <p:nvPr/>
            </p:nvSpPr>
            <p:spPr bwMode="auto">
              <a:xfrm>
                <a:off x="2926" y="1607"/>
                <a:ext cx="134" cy="332"/>
              </a:xfrm>
              <a:custGeom>
                <a:avLst/>
                <a:gdLst>
                  <a:gd name="T0" fmla="*/ 66 w 134"/>
                  <a:gd name="T1" fmla="*/ 0 h 332"/>
                  <a:gd name="T2" fmla="*/ 66 w 134"/>
                  <a:gd name="T3" fmla="*/ 81 h 332"/>
                  <a:gd name="T4" fmla="*/ 0 w 134"/>
                  <a:gd name="T5" fmla="*/ 81 h 332"/>
                  <a:gd name="T6" fmla="*/ 0 w 134"/>
                  <a:gd name="T7" fmla="*/ 251 h 332"/>
                  <a:gd name="T8" fmla="*/ 66 w 134"/>
                  <a:gd name="T9" fmla="*/ 251 h 332"/>
                  <a:gd name="T10" fmla="*/ 66 w 134"/>
                  <a:gd name="T11" fmla="*/ 332 h 332"/>
                  <a:gd name="T12" fmla="*/ 134 w 134"/>
                  <a:gd name="T13" fmla="*/ 170 h 332"/>
                  <a:gd name="T14" fmla="*/ 66 w 134"/>
                  <a:gd name="T15" fmla="*/ 0 h 3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4" h="332">
                    <a:moveTo>
                      <a:pt x="66" y="0"/>
                    </a:moveTo>
                    <a:lnTo>
                      <a:pt x="66" y="81"/>
                    </a:lnTo>
                    <a:lnTo>
                      <a:pt x="0" y="81"/>
                    </a:lnTo>
                    <a:lnTo>
                      <a:pt x="0" y="251"/>
                    </a:lnTo>
                    <a:lnTo>
                      <a:pt x="66" y="251"/>
                    </a:lnTo>
                    <a:lnTo>
                      <a:pt x="66" y="332"/>
                    </a:lnTo>
                    <a:lnTo>
                      <a:pt x="134" y="170"/>
                    </a:lnTo>
                    <a:lnTo>
                      <a:pt x="66" y="0"/>
                    </a:lnTo>
                    <a:close/>
                  </a:path>
                </a:pathLst>
              </a:custGeom>
              <a:solidFill>
                <a:srgbClr val="000000"/>
              </a:solidFill>
              <a:ln w="6350">
                <a:solidFill>
                  <a:srgbClr val="000000"/>
                </a:solidFill>
                <a:prstDash val="solid"/>
                <a:round/>
                <a:headEnd/>
                <a:tailEnd/>
              </a:ln>
            </p:spPr>
            <p:txBody>
              <a:bodyPr/>
              <a:lstStyle/>
              <a:p>
                <a:endParaRPr lang="en-US"/>
              </a:p>
            </p:txBody>
          </p:sp>
        </p:grpSp>
        <p:sp>
          <p:nvSpPr>
            <p:cNvPr id="22655" name="Rectangle 190"/>
            <p:cNvSpPr>
              <a:spLocks noChangeArrowheads="1"/>
            </p:cNvSpPr>
            <p:nvPr/>
          </p:nvSpPr>
          <p:spPr bwMode="auto">
            <a:xfrm>
              <a:off x="528" y="1527"/>
              <a:ext cx="8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a:solidFill>
                    <a:srgbClr val="FF0000"/>
                  </a:solidFill>
                  <a:latin typeface="Helvetica" pitchFamily="34" charset="0"/>
                </a:rPr>
                <a:t>increment 2</a:t>
              </a:r>
              <a:endParaRPr lang="en-US" sz="1800" b="1">
                <a:solidFill>
                  <a:srgbClr val="FF0000"/>
                </a:solidFill>
              </a:endParaRPr>
            </a:p>
          </p:txBody>
        </p:sp>
        <p:sp>
          <p:nvSpPr>
            <p:cNvPr id="22656" name="Rectangle 196"/>
            <p:cNvSpPr>
              <a:spLocks noChangeArrowheads="1"/>
            </p:cNvSpPr>
            <p:nvPr/>
          </p:nvSpPr>
          <p:spPr bwMode="auto">
            <a:xfrm>
              <a:off x="3728" y="1577"/>
              <a:ext cx="17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a:solidFill>
                    <a:srgbClr val="FF0000"/>
                  </a:solidFill>
                  <a:latin typeface="Helvetica" pitchFamily="34" charset="0"/>
                </a:rPr>
                <a:t>delivery of </a:t>
              </a:r>
              <a:r>
                <a:rPr lang="en-US" sz="1800" b="1">
                  <a:solidFill>
                    <a:srgbClr val="FF0000"/>
                  </a:solidFill>
                </a:rPr>
                <a:t>2nd increment</a:t>
              </a:r>
            </a:p>
            <a:p>
              <a:endParaRPr lang="en-US" sz="1800" b="1">
                <a:solidFill>
                  <a:srgbClr val="FF0000"/>
                </a:solidFill>
              </a:endParaRPr>
            </a:p>
          </p:txBody>
        </p:sp>
        <p:grpSp>
          <p:nvGrpSpPr>
            <p:cNvPr id="22657" name="Group 203"/>
            <p:cNvGrpSpPr>
              <a:grpSpLocks/>
            </p:cNvGrpSpPr>
            <p:nvPr/>
          </p:nvGrpSpPr>
          <p:grpSpPr bwMode="auto">
            <a:xfrm>
              <a:off x="1440" y="1095"/>
              <a:ext cx="2256" cy="576"/>
              <a:chOff x="432" y="816"/>
              <a:chExt cx="3216" cy="528"/>
            </a:xfrm>
          </p:grpSpPr>
          <p:sp>
            <p:nvSpPr>
              <p:cNvPr id="22658" name="Line 204"/>
              <p:cNvSpPr>
                <a:spLocks noChangeShapeType="1"/>
              </p:cNvSpPr>
              <p:nvPr/>
            </p:nvSpPr>
            <p:spPr bwMode="auto">
              <a:xfrm>
                <a:off x="3408" y="816"/>
                <a:ext cx="24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59" name="Line 205"/>
              <p:cNvSpPr>
                <a:spLocks noChangeShapeType="1"/>
              </p:cNvSpPr>
              <p:nvPr/>
            </p:nvSpPr>
            <p:spPr bwMode="auto">
              <a:xfrm>
                <a:off x="3648" y="816"/>
                <a:ext cx="0" cy="2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60" name="Line 206"/>
              <p:cNvSpPr>
                <a:spLocks noChangeShapeType="1"/>
              </p:cNvSpPr>
              <p:nvPr/>
            </p:nvSpPr>
            <p:spPr bwMode="auto">
              <a:xfrm flipH="1">
                <a:off x="432" y="1104"/>
                <a:ext cx="321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61" name="Line 207"/>
              <p:cNvSpPr>
                <a:spLocks noChangeShapeType="1"/>
              </p:cNvSpPr>
              <p:nvPr/>
            </p:nvSpPr>
            <p:spPr bwMode="auto">
              <a:xfrm>
                <a:off x="432" y="1104"/>
                <a:ext cx="0" cy="24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62" name="Line 208"/>
              <p:cNvSpPr>
                <a:spLocks noChangeShapeType="1"/>
              </p:cNvSpPr>
              <p:nvPr/>
            </p:nvSpPr>
            <p:spPr bwMode="auto">
              <a:xfrm>
                <a:off x="432" y="1344"/>
                <a:ext cx="19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85611" name="Group 235"/>
          <p:cNvGrpSpPr>
            <a:grpSpLocks/>
          </p:cNvGrpSpPr>
          <p:nvPr/>
        </p:nvGrpSpPr>
        <p:grpSpPr bwMode="auto">
          <a:xfrm>
            <a:off x="2082800" y="3033713"/>
            <a:ext cx="6832600" cy="1157287"/>
            <a:chOff x="1160" y="1767"/>
            <a:chExt cx="4304" cy="729"/>
          </a:xfrm>
        </p:grpSpPr>
        <p:sp>
          <p:nvSpPr>
            <p:cNvPr id="22608" name="Rectangle 199"/>
            <p:cNvSpPr>
              <a:spLocks noChangeArrowheads="1"/>
            </p:cNvSpPr>
            <p:nvPr/>
          </p:nvSpPr>
          <p:spPr bwMode="auto">
            <a:xfrm>
              <a:off x="4512" y="2321"/>
              <a:ext cx="9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a:solidFill>
                    <a:srgbClr val="FF0000"/>
                  </a:solidFill>
                  <a:latin typeface="Helvetica" pitchFamily="34" charset="0"/>
                </a:rPr>
                <a:t>3rd increment</a:t>
              </a:r>
              <a:endParaRPr lang="en-US" sz="1800" b="1">
                <a:solidFill>
                  <a:srgbClr val="FF0000"/>
                </a:solidFill>
              </a:endParaRPr>
            </a:p>
          </p:txBody>
        </p:sp>
        <p:sp>
          <p:nvSpPr>
            <p:cNvPr id="22609" name="Rectangle 198"/>
            <p:cNvSpPr>
              <a:spLocks noChangeArrowheads="1"/>
            </p:cNvSpPr>
            <p:nvPr/>
          </p:nvSpPr>
          <p:spPr bwMode="auto">
            <a:xfrm>
              <a:off x="4560" y="2204"/>
              <a:ext cx="7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a:solidFill>
                    <a:srgbClr val="FF0000"/>
                  </a:solidFill>
                  <a:latin typeface="Helvetica" pitchFamily="34" charset="0"/>
                </a:rPr>
                <a:t>delivery of</a:t>
              </a:r>
              <a:endParaRPr lang="en-US" sz="1800" b="1">
                <a:solidFill>
                  <a:srgbClr val="FF0000"/>
                </a:solidFill>
              </a:endParaRPr>
            </a:p>
          </p:txBody>
        </p:sp>
        <p:grpSp>
          <p:nvGrpSpPr>
            <p:cNvPr id="22610" name="Group 149"/>
            <p:cNvGrpSpPr>
              <a:grpSpLocks/>
            </p:cNvGrpSpPr>
            <p:nvPr/>
          </p:nvGrpSpPr>
          <p:grpSpPr bwMode="auto">
            <a:xfrm>
              <a:off x="2176" y="2139"/>
              <a:ext cx="2095" cy="357"/>
              <a:chOff x="2118" y="2214"/>
              <a:chExt cx="2095" cy="357"/>
            </a:xfrm>
          </p:grpSpPr>
          <p:sp>
            <p:nvSpPr>
              <p:cNvPr id="22618" name="Rectangle 113"/>
              <p:cNvSpPr>
                <a:spLocks noChangeArrowheads="1"/>
              </p:cNvSpPr>
              <p:nvPr/>
            </p:nvSpPr>
            <p:spPr bwMode="auto">
              <a:xfrm>
                <a:off x="2146" y="2246"/>
                <a:ext cx="391" cy="3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9" name="Rectangle 114"/>
              <p:cNvSpPr>
                <a:spLocks noChangeArrowheads="1"/>
              </p:cNvSpPr>
              <p:nvPr/>
            </p:nvSpPr>
            <p:spPr bwMode="auto">
              <a:xfrm>
                <a:off x="2118" y="2214"/>
                <a:ext cx="391" cy="30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0" name="Freeform 115"/>
              <p:cNvSpPr>
                <a:spLocks/>
              </p:cNvSpPr>
              <p:nvPr/>
            </p:nvSpPr>
            <p:spPr bwMode="auto">
              <a:xfrm>
                <a:off x="2543" y="2219"/>
                <a:ext cx="133" cy="334"/>
              </a:xfrm>
              <a:custGeom>
                <a:avLst/>
                <a:gdLst>
                  <a:gd name="T0" fmla="*/ 66 w 133"/>
                  <a:gd name="T1" fmla="*/ 0 h 334"/>
                  <a:gd name="T2" fmla="*/ 66 w 133"/>
                  <a:gd name="T3" fmla="*/ 42 h 334"/>
                  <a:gd name="T4" fmla="*/ 66 w 133"/>
                  <a:gd name="T5" fmla="*/ 83 h 334"/>
                  <a:gd name="T6" fmla="*/ 34 w 133"/>
                  <a:gd name="T7" fmla="*/ 83 h 334"/>
                  <a:gd name="T8" fmla="*/ 0 w 133"/>
                  <a:gd name="T9" fmla="*/ 83 h 334"/>
                  <a:gd name="T10" fmla="*/ 0 w 133"/>
                  <a:gd name="T11" fmla="*/ 168 h 334"/>
                  <a:gd name="T12" fmla="*/ 0 w 133"/>
                  <a:gd name="T13" fmla="*/ 251 h 334"/>
                  <a:gd name="T14" fmla="*/ 34 w 133"/>
                  <a:gd name="T15" fmla="*/ 251 h 334"/>
                  <a:gd name="T16" fmla="*/ 66 w 133"/>
                  <a:gd name="T17" fmla="*/ 251 h 334"/>
                  <a:gd name="T18" fmla="*/ 66 w 133"/>
                  <a:gd name="T19" fmla="*/ 293 h 334"/>
                  <a:gd name="T20" fmla="*/ 66 w 133"/>
                  <a:gd name="T21" fmla="*/ 334 h 334"/>
                  <a:gd name="T22" fmla="*/ 100 w 133"/>
                  <a:gd name="T23" fmla="*/ 251 h 334"/>
                  <a:gd name="T24" fmla="*/ 133 w 133"/>
                  <a:gd name="T25" fmla="*/ 170 h 334"/>
                  <a:gd name="T26" fmla="*/ 100 w 133"/>
                  <a:gd name="T27" fmla="*/ 85 h 334"/>
                  <a:gd name="T28" fmla="*/ 66 w 133"/>
                  <a:gd name="T29" fmla="*/ 0 h 3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3" h="334">
                    <a:moveTo>
                      <a:pt x="66" y="0"/>
                    </a:moveTo>
                    <a:lnTo>
                      <a:pt x="66" y="42"/>
                    </a:lnTo>
                    <a:lnTo>
                      <a:pt x="66" y="83"/>
                    </a:lnTo>
                    <a:lnTo>
                      <a:pt x="34" y="83"/>
                    </a:lnTo>
                    <a:lnTo>
                      <a:pt x="0" y="83"/>
                    </a:lnTo>
                    <a:lnTo>
                      <a:pt x="0" y="168"/>
                    </a:lnTo>
                    <a:lnTo>
                      <a:pt x="0" y="251"/>
                    </a:lnTo>
                    <a:lnTo>
                      <a:pt x="34" y="251"/>
                    </a:lnTo>
                    <a:lnTo>
                      <a:pt x="66" y="251"/>
                    </a:lnTo>
                    <a:lnTo>
                      <a:pt x="66" y="293"/>
                    </a:lnTo>
                    <a:lnTo>
                      <a:pt x="66" y="334"/>
                    </a:lnTo>
                    <a:lnTo>
                      <a:pt x="100" y="251"/>
                    </a:lnTo>
                    <a:lnTo>
                      <a:pt x="133" y="170"/>
                    </a:lnTo>
                    <a:lnTo>
                      <a:pt x="100" y="85"/>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21" name="Freeform 116"/>
              <p:cNvSpPr>
                <a:spLocks/>
              </p:cNvSpPr>
              <p:nvPr/>
            </p:nvSpPr>
            <p:spPr bwMode="auto">
              <a:xfrm>
                <a:off x="2545" y="2221"/>
                <a:ext cx="133" cy="334"/>
              </a:xfrm>
              <a:custGeom>
                <a:avLst/>
                <a:gdLst>
                  <a:gd name="T0" fmla="*/ 66 w 133"/>
                  <a:gd name="T1" fmla="*/ 0 h 334"/>
                  <a:gd name="T2" fmla="*/ 66 w 133"/>
                  <a:gd name="T3" fmla="*/ 83 h 334"/>
                  <a:gd name="T4" fmla="*/ 0 w 133"/>
                  <a:gd name="T5" fmla="*/ 83 h 334"/>
                  <a:gd name="T6" fmla="*/ 0 w 133"/>
                  <a:gd name="T7" fmla="*/ 251 h 334"/>
                  <a:gd name="T8" fmla="*/ 66 w 133"/>
                  <a:gd name="T9" fmla="*/ 251 h 334"/>
                  <a:gd name="T10" fmla="*/ 66 w 133"/>
                  <a:gd name="T11" fmla="*/ 334 h 334"/>
                  <a:gd name="T12" fmla="*/ 133 w 133"/>
                  <a:gd name="T13" fmla="*/ 170 h 334"/>
                  <a:gd name="T14" fmla="*/ 66 w 133"/>
                  <a:gd name="T15" fmla="*/ 0 h 3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3" h="334">
                    <a:moveTo>
                      <a:pt x="66" y="0"/>
                    </a:moveTo>
                    <a:lnTo>
                      <a:pt x="66" y="83"/>
                    </a:lnTo>
                    <a:lnTo>
                      <a:pt x="0" y="83"/>
                    </a:lnTo>
                    <a:lnTo>
                      <a:pt x="0" y="251"/>
                    </a:lnTo>
                    <a:lnTo>
                      <a:pt x="66" y="251"/>
                    </a:lnTo>
                    <a:lnTo>
                      <a:pt x="66" y="334"/>
                    </a:lnTo>
                    <a:lnTo>
                      <a:pt x="133" y="170"/>
                    </a:lnTo>
                    <a:lnTo>
                      <a:pt x="66" y="0"/>
                    </a:lnTo>
                    <a:close/>
                  </a:path>
                </a:pathLst>
              </a:custGeom>
              <a:solidFill>
                <a:srgbClr val="000000"/>
              </a:solidFill>
              <a:ln w="6350">
                <a:solidFill>
                  <a:srgbClr val="000000"/>
                </a:solidFill>
                <a:prstDash val="solid"/>
                <a:round/>
                <a:headEnd/>
                <a:tailEnd/>
              </a:ln>
            </p:spPr>
            <p:txBody>
              <a:bodyPr/>
              <a:lstStyle/>
              <a:p>
                <a:endParaRPr lang="en-US"/>
              </a:p>
            </p:txBody>
          </p:sp>
          <p:sp>
            <p:nvSpPr>
              <p:cNvPr id="22622" name="Rectangle 117"/>
              <p:cNvSpPr>
                <a:spLocks noChangeArrowheads="1"/>
              </p:cNvSpPr>
              <p:nvPr/>
            </p:nvSpPr>
            <p:spPr bwMode="auto">
              <a:xfrm>
                <a:off x="2704" y="2250"/>
                <a:ext cx="391" cy="30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3" name="Rectangle 118"/>
              <p:cNvSpPr>
                <a:spLocks noChangeArrowheads="1"/>
              </p:cNvSpPr>
              <p:nvPr/>
            </p:nvSpPr>
            <p:spPr bwMode="auto">
              <a:xfrm>
                <a:off x="2676" y="2219"/>
                <a:ext cx="392" cy="309"/>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4" name="Rectangle 119"/>
              <p:cNvSpPr>
                <a:spLocks noChangeArrowheads="1"/>
              </p:cNvSpPr>
              <p:nvPr/>
            </p:nvSpPr>
            <p:spPr bwMode="auto">
              <a:xfrm>
                <a:off x="3263" y="2257"/>
                <a:ext cx="391" cy="3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5" name="Rectangle 120"/>
              <p:cNvSpPr>
                <a:spLocks noChangeArrowheads="1"/>
              </p:cNvSpPr>
              <p:nvPr/>
            </p:nvSpPr>
            <p:spPr bwMode="auto">
              <a:xfrm>
                <a:off x="3235" y="2225"/>
                <a:ext cx="391" cy="307"/>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6" name="Rectangle 121"/>
              <p:cNvSpPr>
                <a:spLocks noChangeArrowheads="1"/>
              </p:cNvSpPr>
              <p:nvPr/>
            </p:nvSpPr>
            <p:spPr bwMode="auto">
              <a:xfrm>
                <a:off x="3822" y="2264"/>
                <a:ext cx="391" cy="3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7" name="Rectangle 122"/>
              <p:cNvSpPr>
                <a:spLocks noChangeArrowheads="1"/>
              </p:cNvSpPr>
              <p:nvPr/>
            </p:nvSpPr>
            <p:spPr bwMode="auto">
              <a:xfrm>
                <a:off x="3794" y="2232"/>
                <a:ext cx="391" cy="30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8" name="Rectangle 123"/>
              <p:cNvSpPr>
                <a:spLocks noChangeArrowheads="1"/>
              </p:cNvSpPr>
              <p:nvPr/>
            </p:nvSpPr>
            <p:spPr bwMode="auto">
              <a:xfrm>
                <a:off x="2152" y="232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a</a:t>
                </a:r>
                <a:endParaRPr lang="en-US"/>
              </a:p>
            </p:txBody>
          </p:sp>
          <p:sp>
            <p:nvSpPr>
              <p:cNvPr id="22629" name="Rectangle 124"/>
              <p:cNvSpPr>
                <a:spLocks noChangeArrowheads="1"/>
              </p:cNvSpPr>
              <p:nvPr/>
            </p:nvSpPr>
            <p:spPr bwMode="auto">
              <a:xfrm>
                <a:off x="2196" y="2321"/>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n</a:t>
                </a:r>
                <a:endParaRPr lang="en-US"/>
              </a:p>
            </p:txBody>
          </p:sp>
          <p:sp>
            <p:nvSpPr>
              <p:cNvPr id="22630" name="Rectangle 125"/>
              <p:cNvSpPr>
                <a:spLocks noChangeArrowheads="1"/>
              </p:cNvSpPr>
              <p:nvPr/>
            </p:nvSpPr>
            <p:spPr bwMode="auto">
              <a:xfrm>
                <a:off x="2243" y="232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a</a:t>
                </a:r>
                <a:endParaRPr lang="en-US"/>
              </a:p>
            </p:txBody>
          </p:sp>
          <p:sp>
            <p:nvSpPr>
              <p:cNvPr id="22631" name="Rectangle 126"/>
              <p:cNvSpPr>
                <a:spLocks noChangeArrowheads="1"/>
              </p:cNvSpPr>
              <p:nvPr/>
            </p:nvSpPr>
            <p:spPr bwMode="auto">
              <a:xfrm>
                <a:off x="2291" y="2321"/>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l</a:t>
                </a:r>
                <a:endParaRPr lang="en-US"/>
              </a:p>
            </p:txBody>
          </p:sp>
          <p:sp>
            <p:nvSpPr>
              <p:cNvPr id="22632" name="Rectangle 127"/>
              <p:cNvSpPr>
                <a:spLocks noChangeArrowheads="1"/>
              </p:cNvSpPr>
              <p:nvPr/>
            </p:nvSpPr>
            <p:spPr bwMode="auto">
              <a:xfrm>
                <a:off x="2308" y="232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y</a:t>
                </a:r>
                <a:endParaRPr lang="en-US"/>
              </a:p>
            </p:txBody>
          </p:sp>
          <p:sp>
            <p:nvSpPr>
              <p:cNvPr id="22633" name="Rectangle 128"/>
              <p:cNvSpPr>
                <a:spLocks noChangeArrowheads="1"/>
              </p:cNvSpPr>
              <p:nvPr/>
            </p:nvSpPr>
            <p:spPr bwMode="auto">
              <a:xfrm>
                <a:off x="2353" y="232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s</a:t>
                </a:r>
                <a:endParaRPr lang="en-US"/>
              </a:p>
            </p:txBody>
          </p:sp>
          <p:sp>
            <p:nvSpPr>
              <p:cNvPr id="22634" name="Rectangle 129"/>
              <p:cNvSpPr>
                <a:spLocks noChangeArrowheads="1"/>
              </p:cNvSpPr>
              <p:nvPr/>
            </p:nvSpPr>
            <p:spPr bwMode="auto">
              <a:xfrm>
                <a:off x="2399" y="2321"/>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i</a:t>
                </a:r>
                <a:endParaRPr lang="en-US"/>
              </a:p>
            </p:txBody>
          </p:sp>
          <p:sp>
            <p:nvSpPr>
              <p:cNvPr id="22635" name="Rectangle 130"/>
              <p:cNvSpPr>
                <a:spLocks noChangeArrowheads="1"/>
              </p:cNvSpPr>
              <p:nvPr/>
            </p:nvSpPr>
            <p:spPr bwMode="auto">
              <a:xfrm>
                <a:off x="2419" y="232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s</a:t>
                </a:r>
                <a:endParaRPr lang="en-US"/>
              </a:p>
            </p:txBody>
          </p:sp>
          <p:sp>
            <p:nvSpPr>
              <p:cNvPr id="22636" name="Rectangle 131"/>
              <p:cNvSpPr>
                <a:spLocks noChangeArrowheads="1"/>
              </p:cNvSpPr>
              <p:nvPr/>
            </p:nvSpPr>
            <p:spPr bwMode="auto">
              <a:xfrm>
                <a:off x="2758" y="2330"/>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d</a:t>
                </a:r>
                <a:endParaRPr lang="en-US"/>
              </a:p>
            </p:txBody>
          </p:sp>
          <p:sp>
            <p:nvSpPr>
              <p:cNvPr id="22637" name="Rectangle 132"/>
              <p:cNvSpPr>
                <a:spLocks noChangeArrowheads="1"/>
              </p:cNvSpPr>
              <p:nvPr/>
            </p:nvSpPr>
            <p:spPr bwMode="auto">
              <a:xfrm>
                <a:off x="2806" y="2330"/>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e</a:t>
                </a:r>
                <a:endParaRPr lang="en-US"/>
              </a:p>
            </p:txBody>
          </p:sp>
          <p:sp>
            <p:nvSpPr>
              <p:cNvPr id="22638" name="Rectangle 133"/>
              <p:cNvSpPr>
                <a:spLocks noChangeArrowheads="1"/>
              </p:cNvSpPr>
              <p:nvPr/>
            </p:nvSpPr>
            <p:spPr bwMode="auto">
              <a:xfrm>
                <a:off x="2850" y="2330"/>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s</a:t>
                </a:r>
                <a:endParaRPr lang="en-US"/>
              </a:p>
            </p:txBody>
          </p:sp>
          <p:sp>
            <p:nvSpPr>
              <p:cNvPr id="22639" name="Rectangle 134"/>
              <p:cNvSpPr>
                <a:spLocks noChangeArrowheads="1"/>
              </p:cNvSpPr>
              <p:nvPr/>
            </p:nvSpPr>
            <p:spPr bwMode="auto">
              <a:xfrm>
                <a:off x="2898" y="2330"/>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i</a:t>
                </a:r>
                <a:endParaRPr lang="en-US"/>
              </a:p>
            </p:txBody>
          </p:sp>
          <p:sp>
            <p:nvSpPr>
              <p:cNvPr id="22640" name="Rectangle 135"/>
              <p:cNvSpPr>
                <a:spLocks noChangeArrowheads="1"/>
              </p:cNvSpPr>
              <p:nvPr/>
            </p:nvSpPr>
            <p:spPr bwMode="auto">
              <a:xfrm>
                <a:off x="2916" y="2330"/>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g</a:t>
                </a:r>
                <a:endParaRPr lang="en-US"/>
              </a:p>
            </p:txBody>
          </p:sp>
          <p:sp>
            <p:nvSpPr>
              <p:cNvPr id="22641" name="Rectangle 136"/>
              <p:cNvSpPr>
                <a:spLocks noChangeArrowheads="1"/>
              </p:cNvSpPr>
              <p:nvPr/>
            </p:nvSpPr>
            <p:spPr bwMode="auto">
              <a:xfrm>
                <a:off x="2964" y="2330"/>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n</a:t>
                </a:r>
                <a:endParaRPr lang="en-US"/>
              </a:p>
            </p:txBody>
          </p:sp>
          <p:sp>
            <p:nvSpPr>
              <p:cNvPr id="22642" name="Rectangle 137"/>
              <p:cNvSpPr>
                <a:spLocks noChangeArrowheads="1"/>
              </p:cNvSpPr>
              <p:nvPr/>
            </p:nvSpPr>
            <p:spPr bwMode="auto">
              <a:xfrm>
                <a:off x="3349" y="2330"/>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c</a:t>
                </a:r>
                <a:endParaRPr lang="en-US"/>
              </a:p>
            </p:txBody>
          </p:sp>
          <p:sp>
            <p:nvSpPr>
              <p:cNvPr id="22643" name="Rectangle 138"/>
              <p:cNvSpPr>
                <a:spLocks noChangeArrowheads="1"/>
              </p:cNvSpPr>
              <p:nvPr/>
            </p:nvSpPr>
            <p:spPr bwMode="auto">
              <a:xfrm>
                <a:off x="3393" y="2330"/>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o</a:t>
                </a:r>
                <a:endParaRPr lang="en-US"/>
              </a:p>
            </p:txBody>
          </p:sp>
          <p:sp>
            <p:nvSpPr>
              <p:cNvPr id="22644" name="Rectangle 139"/>
              <p:cNvSpPr>
                <a:spLocks noChangeArrowheads="1"/>
              </p:cNvSpPr>
              <p:nvPr/>
            </p:nvSpPr>
            <p:spPr bwMode="auto">
              <a:xfrm>
                <a:off x="3441" y="2330"/>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d</a:t>
                </a:r>
                <a:endParaRPr lang="en-US"/>
              </a:p>
            </p:txBody>
          </p:sp>
          <p:sp>
            <p:nvSpPr>
              <p:cNvPr id="22645" name="Rectangle 140"/>
              <p:cNvSpPr>
                <a:spLocks noChangeArrowheads="1"/>
              </p:cNvSpPr>
              <p:nvPr/>
            </p:nvSpPr>
            <p:spPr bwMode="auto">
              <a:xfrm>
                <a:off x="3489" y="2330"/>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e</a:t>
                </a:r>
                <a:endParaRPr lang="en-US"/>
              </a:p>
            </p:txBody>
          </p:sp>
          <p:sp>
            <p:nvSpPr>
              <p:cNvPr id="22646" name="Rectangle 141"/>
              <p:cNvSpPr>
                <a:spLocks noChangeArrowheads="1"/>
              </p:cNvSpPr>
              <p:nvPr/>
            </p:nvSpPr>
            <p:spPr bwMode="auto">
              <a:xfrm>
                <a:off x="3939" y="2330"/>
                <a:ext cx="2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t</a:t>
                </a:r>
                <a:endParaRPr lang="en-US"/>
              </a:p>
            </p:txBody>
          </p:sp>
          <p:sp>
            <p:nvSpPr>
              <p:cNvPr id="22647" name="Rectangle 142"/>
              <p:cNvSpPr>
                <a:spLocks noChangeArrowheads="1"/>
              </p:cNvSpPr>
              <p:nvPr/>
            </p:nvSpPr>
            <p:spPr bwMode="auto">
              <a:xfrm>
                <a:off x="3966" y="2330"/>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e</a:t>
                </a:r>
                <a:endParaRPr lang="en-US"/>
              </a:p>
            </p:txBody>
          </p:sp>
          <p:sp>
            <p:nvSpPr>
              <p:cNvPr id="22648" name="Rectangle 143"/>
              <p:cNvSpPr>
                <a:spLocks noChangeArrowheads="1"/>
              </p:cNvSpPr>
              <p:nvPr/>
            </p:nvSpPr>
            <p:spPr bwMode="auto">
              <a:xfrm>
                <a:off x="4009" y="2330"/>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s</a:t>
                </a:r>
                <a:endParaRPr lang="en-US"/>
              </a:p>
            </p:txBody>
          </p:sp>
          <p:sp>
            <p:nvSpPr>
              <p:cNvPr id="22649" name="Rectangle 144"/>
              <p:cNvSpPr>
                <a:spLocks noChangeArrowheads="1"/>
              </p:cNvSpPr>
              <p:nvPr/>
            </p:nvSpPr>
            <p:spPr bwMode="auto">
              <a:xfrm>
                <a:off x="4054" y="2330"/>
                <a:ext cx="2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t</a:t>
                </a:r>
                <a:endParaRPr lang="en-US"/>
              </a:p>
            </p:txBody>
          </p:sp>
          <p:sp>
            <p:nvSpPr>
              <p:cNvPr id="22650" name="Freeform 145"/>
              <p:cNvSpPr>
                <a:spLocks/>
              </p:cNvSpPr>
              <p:nvPr/>
            </p:nvSpPr>
            <p:spPr bwMode="auto">
              <a:xfrm>
                <a:off x="3101" y="2232"/>
                <a:ext cx="134" cy="332"/>
              </a:xfrm>
              <a:custGeom>
                <a:avLst/>
                <a:gdLst>
                  <a:gd name="T0" fmla="*/ 66 w 134"/>
                  <a:gd name="T1" fmla="*/ 0 h 332"/>
                  <a:gd name="T2" fmla="*/ 66 w 134"/>
                  <a:gd name="T3" fmla="*/ 40 h 332"/>
                  <a:gd name="T4" fmla="*/ 66 w 134"/>
                  <a:gd name="T5" fmla="*/ 81 h 332"/>
                  <a:gd name="T6" fmla="*/ 34 w 134"/>
                  <a:gd name="T7" fmla="*/ 81 h 332"/>
                  <a:gd name="T8" fmla="*/ 0 w 134"/>
                  <a:gd name="T9" fmla="*/ 81 h 332"/>
                  <a:gd name="T10" fmla="*/ 0 w 134"/>
                  <a:gd name="T11" fmla="*/ 166 h 332"/>
                  <a:gd name="T12" fmla="*/ 0 w 134"/>
                  <a:gd name="T13" fmla="*/ 251 h 332"/>
                  <a:gd name="T14" fmla="*/ 34 w 134"/>
                  <a:gd name="T15" fmla="*/ 251 h 332"/>
                  <a:gd name="T16" fmla="*/ 66 w 134"/>
                  <a:gd name="T17" fmla="*/ 251 h 332"/>
                  <a:gd name="T18" fmla="*/ 66 w 134"/>
                  <a:gd name="T19" fmla="*/ 291 h 332"/>
                  <a:gd name="T20" fmla="*/ 66 w 134"/>
                  <a:gd name="T21" fmla="*/ 332 h 332"/>
                  <a:gd name="T22" fmla="*/ 100 w 134"/>
                  <a:gd name="T23" fmla="*/ 251 h 332"/>
                  <a:gd name="T24" fmla="*/ 134 w 134"/>
                  <a:gd name="T25" fmla="*/ 170 h 332"/>
                  <a:gd name="T26" fmla="*/ 100 w 134"/>
                  <a:gd name="T27" fmla="*/ 85 h 332"/>
                  <a:gd name="T28" fmla="*/ 66 w 134"/>
                  <a:gd name="T29" fmla="*/ 0 h 3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4" h="332">
                    <a:moveTo>
                      <a:pt x="66" y="0"/>
                    </a:moveTo>
                    <a:lnTo>
                      <a:pt x="66" y="40"/>
                    </a:lnTo>
                    <a:lnTo>
                      <a:pt x="66" y="81"/>
                    </a:lnTo>
                    <a:lnTo>
                      <a:pt x="34" y="81"/>
                    </a:lnTo>
                    <a:lnTo>
                      <a:pt x="0" y="81"/>
                    </a:lnTo>
                    <a:lnTo>
                      <a:pt x="0" y="166"/>
                    </a:lnTo>
                    <a:lnTo>
                      <a:pt x="0" y="251"/>
                    </a:lnTo>
                    <a:lnTo>
                      <a:pt x="34" y="251"/>
                    </a:lnTo>
                    <a:lnTo>
                      <a:pt x="66" y="251"/>
                    </a:lnTo>
                    <a:lnTo>
                      <a:pt x="66" y="291"/>
                    </a:lnTo>
                    <a:lnTo>
                      <a:pt x="66" y="332"/>
                    </a:lnTo>
                    <a:lnTo>
                      <a:pt x="100" y="251"/>
                    </a:lnTo>
                    <a:lnTo>
                      <a:pt x="134" y="170"/>
                    </a:lnTo>
                    <a:lnTo>
                      <a:pt x="100" y="85"/>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1" name="Freeform 146"/>
              <p:cNvSpPr>
                <a:spLocks/>
              </p:cNvSpPr>
              <p:nvPr/>
            </p:nvSpPr>
            <p:spPr bwMode="auto">
              <a:xfrm>
                <a:off x="3103" y="2234"/>
                <a:ext cx="134" cy="332"/>
              </a:xfrm>
              <a:custGeom>
                <a:avLst/>
                <a:gdLst>
                  <a:gd name="T0" fmla="*/ 66 w 134"/>
                  <a:gd name="T1" fmla="*/ 0 h 332"/>
                  <a:gd name="T2" fmla="*/ 66 w 134"/>
                  <a:gd name="T3" fmla="*/ 81 h 332"/>
                  <a:gd name="T4" fmla="*/ 0 w 134"/>
                  <a:gd name="T5" fmla="*/ 81 h 332"/>
                  <a:gd name="T6" fmla="*/ 0 w 134"/>
                  <a:gd name="T7" fmla="*/ 251 h 332"/>
                  <a:gd name="T8" fmla="*/ 66 w 134"/>
                  <a:gd name="T9" fmla="*/ 251 h 332"/>
                  <a:gd name="T10" fmla="*/ 66 w 134"/>
                  <a:gd name="T11" fmla="*/ 332 h 332"/>
                  <a:gd name="T12" fmla="*/ 134 w 134"/>
                  <a:gd name="T13" fmla="*/ 171 h 332"/>
                  <a:gd name="T14" fmla="*/ 66 w 134"/>
                  <a:gd name="T15" fmla="*/ 0 h 3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4" h="332">
                    <a:moveTo>
                      <a:pt x="66" y="0"/>
                    </a:moveTo>
                    <a:lnTo>
                      <a:pt x="66" y="81"/>
                    </a:lnTo>
                    <a:lnTo>
                      <a:pt x="0" y="81"/>
                    </a:lnTo>
                    <a:lnTo>
                      <a:pt x="0" y="251"/>
                    </a:lnTo>
                    <a:lnTo>
                      <a:pt x="66" y="251"/>
                    </a:lnTo>
                    <a:lnTo>
                      <a:pt x="66" y="332"/>
                    </a:lnTo>
                    <a:lnTo>
                      <a:pt x="134" y="171"/>
                    </a:lnTo>
                    <a:lnTo>
                      <a:pt x="66" y="0"/>
                    </a:lnTo>
                    <a:close/>
                  </a:path>
                </a:pathLst>
              </a:custGeom>
              <a:solidFill>
                <a:srgbClr val="000000"/>
              </a:solidFill>
              <a:ln w="6350">
                <a:solidFill>
                  <a:srgbClr val="000000"/>
                </a:solidFill>
                <a:prstDash val="solid"/>
                <a:round/>
                <a:headEnd/>
                <a:tailEnd/>
              </a:ln>
            </p:spPr>
            <p:txBody>
              <a:bodyPr/>
              <a:lstStyle/>
              <a:p>
                <a:endParaRPr lang="en-US"/>
              </a:p>
            </p:txBody>
          </p:sp>
          <p:sp>
            <p:nvSpPr>
              <p:cNvPr id="22652" name="Freeform 147"/>
              <p:cNvSpPr>
                <a:spLocks/>
              </p:cNvSpPr>
              <p:nvPr/>
            </p:nvSpPr>
            <p:spPr bwMode="auto">
              <a:xfrm>
                <a:off x="3666" y="2232"/>
                <a:ext cx="134" cy="332"/>
              </a:xfrm>
              <a:custGeom>
                <a:avLst/>
                <a:gdLst>
                  <a:gd name="T0" fmla="*/ 66 w 134"/>
                  <a:gd name="T1" fmla="*/ 0 h 332"/>
                  <a:gd name="T2" fmla="*/ 66 w 134"/>
                  <a:gd name="T3" fmla="*/ 40 h 332"/>
                  <a:gd name="T4" fmla="*/ 66 w 134"/>
                  <a:gd name="T5" fmla="*/ 81 h 332"/>
                  <a:gd name="T6" fmla="*/ 32 w 134"/>
                  <a:gd name="T7" fmla="*/ 81 h 332"/>
                  <a:gd name="T8" fmla="*/ 0 w 134"/>
                  <a:gd name="T9" fmla="*/ 81 h 332"/>
                  <a:gd name="T10" fmla="*/ 0 w 134"/>
                  <a:gd name="T11" fmla="*/ 166 h 332"/>
                  <a:gd name="T12" fmla="*/ 0 w 134"/>
                  <a:gd name="T13" fmla="*/ 251 h 332"/>
                  <a:gd name="T14" fmla="*/ 32 w 134"/>
                  <a:gd name="T15" fmla="*/ 251 h 332"/>
                  <a:gd name="T16" fmla="*/ 66 w 134"/>
                  <a:gd name="T17" fmla="*/ 251 h 332"/>
                  <a:gd name="T18" fmla="*/ 66 w 134"/>
                  <a:gd name="T19" fmla="*/ 291 h 332"/>
                  <a:gd name="T20" fmla="*/ 66 w 134"/>
                  <a:gd name="T21" fmla="*/ 332 h 332"/>
                  <a:gd name="T22" fmla="*/ 100 w 134"/>
                  <a:gd name="T23" fmla="*/ 251 h 332"/>
                  <a:gd name="T24" fmla="*/ 134 w 134"/>
                  <a:gd name="T25" fmla="*/ 170 h 332"/>
                  <a:gd name="T26" fmla="*/ 100 w 134"/>
                  <a:gd name="T27" fmla="*/ 85 h 332"/>
                  <a:gd name="T28" fmla="*/ 66 w 134"/>
                  <a:gd name="T29" fmla="*/ 0 h 3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4" h="332">
                    <a:moveTo>
                      <a:pt x="66" y="0"/>
                    </a:moveTo>
                    <a:lnTo>
                      <a:pt x="66" y="40"/>
                    </a:lnTo>
                    <a:lnTo>
                      <a:pt x="66" y="81"/>
                    </a:lnTo>
                    <a:lnTo>
                      <a:pt x="32" y="81"/>
                    </a:lnTo>
                    <a:lnTo>
                      <a:pt x="0" y="81"/>
                    </a:lnTo>
                    <a:lnTo>
                      <a:pt x="0" y="166"/>
                    </a:lnTo>
                    <a:lnTo>
                      <a:pt x="0" y="251"/>
                    </a:lnTo>
                    <a:lnTo>
                      <a:pt x="32" y="251"/>
                    </a:lnTo>
                    <a:lnTo>
                      <a:pt x="66" y="251"/>
                    </a:lnTo>
                    <a:lnTo>
                      <a:pt x="66" y="291"/>
                    </a:lnTo>
                    <a:lnTo>
                      <a:pt x="66" y="332"/>
                    </a:lnTo>
                    <a:lnTo>
                      <a:pt x="100" y="251"/>
                    </a:lnTo>
                    <a:lnTo>
                      <a:pt x="134" y="170"/>
                    </a:lnTo>
                    <a:lnTo>
                      <a:pt x="100" y="85"/>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3" name="Freeform 148"/>
              <p:cNvSpPr>
                <a:spLocks/>
              </p:cNvSpPr>
              <p:nvPr/>
            </p:nvSpPr>
            <p:spPr bwMode="auto">
              <a:xfrm>
                <a:off x="3668" y="2234"/>
                <a:ext cx="134" cy="332"/>
              </a:xfrm>
              <a:custGeom>
                <a:avLst/>
                <a:gdLst>
                  <a:gd name="T0" fmla="*/ 66 w 134"/>
                  <a:gd name="T1" fmla="*/ 0 h 332"/>
                  <a:gd name="T2" fmla="*/ 66 w 134"/>
                  <a:gd name="T3" fmla="*/ 81 h 332"/>
                  <a:gd name="T4" fmla="*/ 0 w 134"/>
                  <a:gd name="T5" fmla="*/ 81 h 332"/>
                  <a:gd name="T6" fmla="*/ 0 w 134"/>
                  <a:gd name="T7" fmla="*/ 251 h 332"/>
                  <a:gd name="T8" fmla="*/ 66 w 134"/>
                  <a:gd name="T9" fmla="*/ 251 h 332"/>
                  <a:gd name="T10" fmla="*/ 66 w 134"/>
                  <a:gd name="T11" fmla="*/ 332 h 332"/>
                  <a:gd name="T12" fmla="*/ 134 w 134"/>
                  <a:gd name="T13" fmla="*/ 171 h 332"/>
                  <a:gd name="T14" fmla="*/ 66 w 134"/>
                  <a:gd name="T15" fmla="*/ 0 h 3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4" h="332">
                    <a:moveTo>
                      <a:pt x="66" y="0"/>
                    </a:moveTo>
                    <a:lnTo>
                      <a:pt x="66" y="81"/>
                    </a:lnTo>
                    <a:lnTo>
                      <a:pt x="0" y="81"/>
                    </a:lnTo>
                    <a:lnTo>
                      <a:pt x="0" y="251"/>
                    </a:lnTo>
                    <a:lnTo>
                      <a:pt x="66" y="251"/>
                    </a:lnTo>
                    <a:lnTo>
                      <a:pt x="66" y="332"/>
                    </a:lnTo>
                    <a:lnTo>
                      <a:pt x="134" y="171"/>
                    </a:lnTo>
                    <a:lnTo>
                      <a:pt x="66" y="0"/>
                    </a:lnTo>
                    <a:close/>
                  </a:path>
                </a:pathLst>
              </a:custGeom>
              <a:solidFill>
                <a:srgbClr val="000000"/>
              </a:solidFill>
              <a:ln w="6350">
                <a:solidFill>
                  <a:srgbClr val="000000"/>
                </a:solidFill>
                <a:prstDash val="solid"/>
                <a:round/>
                <a:headEnd/>
                <a:tailEnd/>
              </a:ln>
            </p:spPr>
            <p:txBody>
              <a:bodyPr/>
              <a:lstStyle/>
              <a:p>
                <a:endParaRPr lang="en-US"/>
              </a:p>
            </p:txBody>
          </p:sp>
        </p:grpSp>
        <p:sp>
          <p:nvSpPr>
            <p:cNvPr id="22611" name="Rectangle 191"/>
            <p:cNvSpPr>
              <a:spLocks noChangeArrowheads="1"/>
            </p:cNvSpPr>
            <p:nvPr/>
          </p:nvSpPr>
          <p:spPr bwMode="auto">
            <a:xfrm>
              <a:off x="1160" y="2240"/>
              <a:ext cx="8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a:solidFill>
                    <a:srgbClr val="FF0000"/>
                  </a:solidFill>
                  <a:latin typeface="Helvetica" pitchFamily="34" charset="0"/>
                </a:rPr>
                <a:t>increment 3</a:t>
              </a:r>
              <a:endParaRPr lang="en-US" sz="1800" b="1">
                <a:solidFill>
                  <a:srgbClr val="FF0000"/>
                </a:solidFill>
              </a:endParaRPr>
            </a:p>
          </p:txBody>
        </p:sp>
        <p:grpSp>
          <p:nvGrpSpPr>
            <p:cNvPr id="22612" name="Group 209"/>
            <p:cNvGrpSpPr>
              <a:grpSpLocks/>
            </p:cNvGrpSpPr>
            <p:nvPr/>
          </p:nvGrpSpPr>
          <p:grpSpPr bwMode="auto">
            <a:xfrm>
              <a:off x="2016" y="1767"/>
              <a:ext cx="1920" cy="528"/>
              <a:chOff x="432" y="816"/>
              <a:chExt cx="3216" cy="528"/>
            </a:xfrm>
          </p:grpSpPr>
          <p:sp>
            <p:nvSpPr>
              <p:cNvPr id="22613" name="Line 210"/>
              <p:cNvSpPr>
                <a:spLocks noChangeShapeType="1"/>
              </p:cNvSpPr>
              <p:nvPr/>
            </p:nvSpPr>
            <p:spPr bwMode="auto">
              <a:xfrm>
                <a:off x="3408" y="816"/>
                <a:ext cx="24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14" name="Line 211"/>
              <p:cNvSpPr>
                <a:spLocks noChangeShapeType="1"/>
              </p:cNvSpPr>
              <p:nvPr/>
            </p:nvSpPr>
            <p:spPr bwMode="auto">
              <a:xfrm>
                <a:off x="3648" y="816"/>
                <a:ext cx="0" cy="2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15" name="Line 212"/>
              <p:cNvSpPr>
                <a:spLocks noChangeShapeType="1"/>
              </p:cNvSpPr>
              <p:nvPr/>
            </p:nvSpPr>
            <p:spPr bwMode="auto">
              <a:xfrm flipH="1">
                <a:off x="432" y="1104"/>
                <a:ext cx="321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16" name="Line 213"/>
              <p:cNvSpPr>
                <a:spLocks noChangeShapeType="1"/>
              </p:cNvSpPr>
              <p:nvPr/>
            </p:nvSpPr>
            <p:spPr bwMode="auto">
              <a:xfrm>
                <a:off x="432" y="1104"/>
                <a:ext cx="0" cy="24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17" name="Line 214"/>
              <p:cNvSpPr>
                <a:spLocks noChangeShapeType="1"/>
              </p:cNvSpPr>
              <p:nvPr/>
            </p:nvSpPr>
            <p:spPr bwMode="auto">
              <a:xfrm>
                <a:off x="432" y="1344"/>
                <a:ext cx="19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85607" name="Group 231"/>
          <p:cNvGrpSpPr>
            <a:grpSpLocks/>
          </p:cNvGrpSpPr>
          <p:nvPr/>
        </p:nvGrpSpPr>
        <p:grpSpPr bwMode="auto">
          <a:xfrm>
            <a:off x="1003300" y="1262063"/>
            <a:ext cx="7835900" cy="871537"/>
            <a:chOff x="536" y="672"/>
            <a:chExt cx="4936" cy="549"/>
          </a:xfrm>
        </p:grpSpPr>
        <p:sp>
          <p:nvSpPr>
            <p:cNvPr id="22587" name="Rectangle 193"/>
            <p:cNvSpPr>
              <a:spLocks noChangeArrowheads="1"/>
            </p:cNvSpPr>
            <p:nvPr/>
          </p:nvSpPr>
          <p:spPr bwMode="auto">
            <a:xfrm>
              <a:off x="536" y="672"/>
              <a:ext cx="8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a:solidFill>
                    <a:srgbClr val="FF0000"/>
                  </a:solidFill>
                  <a:latin typeface="Helvetica" pitchFamily="34" charset="0"/>
                </a:rPr>
                <a:t>increment 1</a:t>
              </a:r>
              <a:endParaRPr lang="en-US" sz="1800" b="1">
                <a:solidFill>
                  <a:srgbClr val="FF0000"/>
                </a:solidFill>
              </a:endParaRPr>
            </a:p>
          </p:txBody>
        </p:sp>
        <p:sp>
          <p:nvSpPr>
            <p:cNvPr id="22588" name="Rectangle 194"/>
            <p:cNvSpPr>
              <a:spLocks noChangeArrowheads="1"/>
            </p:cNvSpPr>
            <p:nvPr/>
          </p:nvSpPr>
          <p:spPr bwMode="auto">
            <a:xfrm>
              <a:off x="3776" y="967"/>
              <a:ext cx="16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a:solidFill>
                    <a:srgbClr val="FF0000"/>
                  </a:solidFill>
                  <a:latin typeface="Helvetica" pitchFamily="34" charset="0"/>
                </a:rPr>
                <a:t>delivery of </a:t>
              </a:r>
              <a:r>
                <a:rPr lang="en-US" sz="1800" b="1">
                  <a:solidFill>
                    <a:srgbClr val="FF0000"/>
                  </a:solidFill>
                </a:rPr>
                <a:t>1st increment</a:t>
              </a:r>
            </a:p>
          </p:txBody>
        </p:sp>
        <p:grpSp>
          <p:nvGrpSpPr>
            <p:cNvPr id="22589" name="Group 230"/>
            <p:cNvGrpSpPr>
              <a:grpSpLocks/>
            </p:cNvGrpSpPr>
            <p:nvPr/>
          </p:nvGrpSpPr>
          <p:grpSpPr bwMode="auto">
            <a:xfrm>
              <a:off x="1200" y="864"/>
              <a:ext cx="2304" cy="357"/>
              <a:chOff x="1200" y="884"/>
              <a:chExt cx="2304" cy="357"/>
            </a:xfrm>
          </p:grpSpPr>
          <p:sp>
            <p:nvSpPr>
              <p:cNvPr id="22590" name="Rectangle 10"/>
              <p:cNvSpPr>
                <a:spLocks noChangeArrowheads="1"/>
              </p:cNvSpPr>
              <p:nvPr/>
            </p:nvSpPr>
            <p:spPr bwMode="auto">
              <a:xfrm>
                <a:off x="1200" y="916"/>
                <a:ext cx="579" cy="2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91" name="Rectangle 11"/>
              <p:cNvSpPr>
                <a:spLocks noChangeArrowheads="1"/>
              </p:cNvSpPr>
              <p:nvPr/>
            </p:nvSpPr>
            <p:spPr bwMode="auto">
              <a:xfrm>
                <a:off x="1200" y="884"/>
                <a:ext cx="551" cy="26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92" name="Freeform 12"/>
              <p:cNvSpPr>
                <a:spLocks/>
              </p:cNvSpPr>
              <p:nvPr/>
            </p:nvSpPr>
            <p:spPr bwMode="auto">
              <a:xfrm>
                <a:off x="1785" y="889"/>
                <a:ext cx="134" cy="334"/>
              </a:xfrm>
              <a:custGeom>
                <a:avLst/>
                <a:gdLst>
                  <a:gd name="T0" fmla="*/ 68 w 134"/>
                  <a:gd name="T1" fmla="*/ 0 h 334"/>
                  <a:gd name="T2" fmla="*/ 68 w 134"/>
                  <a:gd name="T3" fmla="*/ 42 h 334"/>
                  <a:gd name="T4" fmla="*/ 68 w 134"/>
                  <a:gd name="T5" fmla="*/ 83 h 334"/>
                  <a:gd name="T6" fmla="*/ 34 w 134"/>
                  <a:gd name="T7" fmla="*/ 83 h 334"/>
                  <a:gd name="T8" fmla="*/ 0 w 134"/>
                  <a:gd name="T9" fmla="*/ 83 h 334"/>
                  <a:gd name="T10" fmla="*/ 0 w 134"/>
                  <a:gd name="T11" fmla="*/ 168 h 334"/>
                  <a:gd name="T12" fmla="*/ 0 w 134"/>
                  <a:gd name="T13" fmla="*/ 251 h 334"/>
                  <a:gd name="T14" fmla="*/ 34 w 134"/>
                  <a:gd name="T15" fmla="*/ 251 h 334"/>
                  <a:gd name="T16" fmla="*/ 68 w 134"/>
                  <a:gd name="T17" fmla="*/ 251 h 334"/>
                  <a:gd name="T18" fmla="*/ 68 w 134"/>
                  <a:gd name="T19" fmla="*/ 293 h 334"/>
                  <a:gd name="T20" fmla="*/ 68 w 134"/>
                  <a:gd name="T21" fmla="*/ 334 h 334"/>
                  <a:gd name="T22" fmla="*/ 100 w 134"/>
                  <a:gd name="T23" fmla="*/ 251 h 334"/>
                  <a:gd name="T24" fmla="*/ 134 w 134"/>
                  <a:gd name="T25" fmla="*/ 170 h 334"/>
                  <a:gd name="T26" fmla="*/ 100 w 134"/>
                  <a:gd name="T27" fmla="*/ 85 h 334"/>
                  <a:gd name="T28" fmla="*/ 68 w 134"/>
                  <a:gd name="T29" fmla="*/ 0 h 3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4" h="334">
                    <a:moveTo>
                      <a:pt x="68" y="0"/>
                    </a:moveTo>
                    <a:lnTo>
                      <a:pt x="68" y="42"/>
                    </a:lnTo>
                    <a:lnTo>
                      <a:pt x="68" y="83"/>
                    </a:lnTo>
                    <a:lnTo>
                      <a:pt x="34" y="83"/>
                    </a:lnTo>
                    <a:lnTo>
                      <a:pt x="0" y="83"/>
                    </a:lnTo>
                    <a:lnTo>
                      <a:pt x="0" y="168"/>
                    </a:lnTo>
                    <a:lnTo>
                      <a:pt x="0" y="251"/>
                    </a:lnTo>
                    <a:lnTo>
                      <a:pt x="34" y="251"/>
                    </a:lnTo>
                    <a:lnTo>
                      <a:pt x="68" y="251"/>
                    </a:lnTo>
                    <a:lnTo>
                      <a:pt x="68" y="293"/>
                    </a:lnTo>
                    <a:lnTo>
                      <a:pt x="68" y="334"/>
                    </a:lnTo>
                    <a:lnTo>
                      <a:pt x="100" y="251"/>
                    </a:lnTo>
                    <a:lnTo>
                      <a:pt x="134" y="170"/>
                    </a:lnTo>
                    <a:lnTo>
                      <a:pt x="100" y="85"/>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3" name="Freeform 13"/>
              <p:cNvSpPr>
                <a:spLocks/>
              </p:cNvSpPr>
              <p:nvPr/>
            </p:nvSpPr>
            <p:spPr bwMode="auto">
              <a:xfrm>
                <a:off x="1787" y="891"/>
                <a:ext cx="134" cy="334"/>
              </a:xfrm>
              <a:custGeom>
                <a:avLst/>
                <a:gdLst>
                  <a:gd name="T0" fmla="*/ 68 w 134"/>
                  <a:gd name="T1" fmla="*/ 0 h 334"/>
                  <a:gd name="T2" fmla="*/ 68 w 134"/>
                  <a:gd name="T3" fmla="*/ 83 h 334"/>
                  <a:gd name="T4" fmla="*/ 0 w 134"/>
                  <a:gd name="T5" fmla="*/ 83 h 334"/>
                  <a:gd name="T6" fmla="*/ 0 w 134"/>
                  <a:gd name="T7" fmla="*/ 251 h 334"/>
                  <a:gd name="T8" fmla="*/ 68 w 134"/>
                  <a:gd name="T9" fmla="*/ 251 h 334"/>
                  <a:gd name="T10" fmla="*/ 68 w 134"/>
                  <a:gd name="T11" fmla="*/ 334 h 334"/>
                  <a:gd name="T12" fmla="*/ 134 w 134"/>
                  <a:gd name="T13" fmla="*/ 170 h 334"/>
                  <a:gd name="T14" fmla="*/ 68 w 134"/>
                  <a:gd name="T15" fmla="*/ 0 h 3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4" h="334">
                    <a:moveTo>
                      <a:pt x="68" y="0"/>
                    </a:moveTo>
                    <a:lnTo>
                      <a:pt x="68" y="83"/>
                    </a:lnTo>
                    <a:lnTo>
                      <a:pt x="0" y="83"/>
                    </a:lnTo>
                    <a:lnTo>
                      <a:pt x="0" y="251"/>
                    </a:lnTo>
                    <a:lnTo>
                      <a:pt x="68" y="251"/>
                    </a:lnTo>
                    <a:lnTo>
                      <a:pt x="68" y="334"/>
                    </a:lnTo>
                    <a:lnTo>
                      <a:pt x="134" y="170"/>
                    </a:lnTo>
                    <a:lnTo>
                      <a:pt x="68" y="0"/>
                    </a:lnTo>
                    <a:close/>
                  </a:path>
                </a:pathLst>
              </a:custGeom>
              <a:solidFill>
                <a:srgbClr val="000000"/>
              </a:solidFill>
              <a:ln w="6350">
                <a:solidFill>
                  <a:srgbClr val="000000"/>
                </a:solidFill>
                <a:prstDash val="solid"/>
                <a:round/>
                <a:headEnd/>
                <a:tailEnd/>
              </a:ln>
            </p:spPr>
            <p:txBody>
              <a:bodyPr/>
              <a:lstStyle/>
              <a:p>
                <a:endParaRPr lang="en-US"/>
              </a:p>
            </p:txBody>
          </p:sp>
          <p:sp>
            <p:nvSpPr>
              <p:cNvPr id="22594" name="Rectangle 14"/>
              <p:cNvSpPr>
                <a:spLocks noChangeArrowheads="1"/>
              </p:cNvSpPr>
              <p:nvPr/>
            </p:nvSpPr>
            <p:spPr bwMode="auto">
              <a:xfrm>
                <a:off x="1947" y="920"/>
                <a:ext cx="391" cy="30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95" name="Rectangle 15"/>
              <p:cNvSpPr>
                <a:spLocks noChangeArrowheads="1"/>
              </p:cNvSpPr>
              <p:nvPr/>
            </p:nvSpPr>
            <p:spPr bwMode="auto">
              <a:xfrm>
                <a:off x="1919" y="891"/>
                <a:ext cx="391" cy="309"/>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96" name="Rectangle 16"/>
              <p:cNvSpPr>
                <a:spLocks noChangeArrowheads="1"/>
              </p:cNvSpPr>
              <p:nvPr/>
            </p:nvSpPr>
            <p:spPr bwMode="auto">
              <a:xfrm>
                <a:off x="2506" y="927"/>
                <a:ext cx="391" cy="3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97" name="Rectangle 17"/>
              <p:cNvSpPr>
                <a:spLocks noChangeArrowheads="1"/>
              </p:cNvSpPr>
              <p:nvPr/>
            </p:nvSpPr>
            <p:spPr bwMode="auto">
              <a:xfrm>
                <a:off x="2478" y="896"/>
                <a:ext cx="391" cy="307"/>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98" name="Rectangle 18"/>
              <p:cNvSpPr>
                <a:spLocks noChangeArrowheads="1"/>
              </p:cNvSpPr>
              <p:nvPr/>
            </p:nvSpPr>
            <p:spPr bwMode="auto">
              <a:xfrm>
                <a:off x="3064" y="934"/>
                <a:ext cx="392" cy="3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99" name="Rectangle 19"/>
              <p:cNvSpPr>
                <a:spLocks noChangeArrowheads="1"/>
              </p:cNvSpPr>
              <p:nvPr/>
            </p:nvSpPr>
            <p:spPr bwMode="auto">
              <a:xfrm>
                <a:off x="3036" y="902"/>
                <a:ext cx="392" cy="30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00" name="Freeform 42"/>
              <p:cNvSpPr>
                <a:spLocks/>
              </p:cNvSpPr>
              <p:nvPr/>
            </p:nvSpPr>
            <p:spPr bwMode="auto">
              <a:xfrm>
                <a:off x="2344" y="902"/>
                <a:ext cx="134" cy="332"/>
              </a:xfrm>
              <a:custGeom>
                <a:avLst/>
                <a:gdLst>
                  <a:gd name="T0" fmla="*/ 68 w 134"/>
                  <a:gd name="T1" fmla="*/ 0 h 332"/>
                  <a:gd name="T2" fmla="*/ 68 w 134"/>
                  <a:gd name="T3" fmla="*/ 41 h 332"/>
                  <a:gd name="T4" fmla="*/ 68 w 134"/>
                  <a:gd name="T5" fmla="*/ 81 h 332"/>
                  <a:gd name="T6" fmla="*/ 34 w 134"/>
                  <a:gd name="T7" fmla="*/ 81 h 332"/>
                  <a:gd name="T8" fmla="*/ 0 w 134"/>
                  <a:gd name="T9" fmla="*/ 81 h 332"/>
                  <a:gd name="T10" fmla="*/ 0 w 134"/>
                  <a:gd name="T11" fmla="*/ 166 h 332"/>
                  <a:gd name="T12" fmla="*/ 0 w 134"/>
                  <a:gd name="T13" fmla="*/ 251 h 332"/>
                  <a:gd name="T14" fmla="*/ 34 w 134"/>
                  <a:gd name="T15" fmla="*/ 251 h 332"/>
                  <a:gd name="T16" fmla="*/ 68 w 134"/>
                  <a:gd name="T17" fmla="*/ 251 h 332"/>
                  <a:gd name="T18" fmla="*/ 68 w 134"/>
                  <a:gd name="T19" fmla="*/ 292 h 332"/>
                  <a:gd name="T20" fmla="*/ 68 w 134"/>
                  <a:gd name="T21" fmla="*/ 332 h 332"/>
                  <a:gd name="T22" fmla="*/ 100 w 134"/>
                  <a:gd name="T23" fmla="*/ 251 h 332"/>
                  <a:gd name="T24" fmla="*/ 134 w 134"/>
                  <a:gd name="T25" fmla="*/ 171 h 332"/>
                  <a:gd name="T26" fmla="*/ 100 w 134"/>
                  <a:gd name="T27" fmla="*/ 85 h 332"/>
                  <a:gd name="T28" fmla="*/ 68 w 134"/>
                  <a:gd name="T29" fmla="*/ 0 h 3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4" h="332">
                    <a:moveTo>
                      <a:pt x="68" y="0"/>
                    </a:moveTo>
                    <a:lnTo>
                      <a:pt x="68" y="41"/>
                    </a:lnTo>
                    <a:lnTo>
                      <a:pt x="68" y="81"/>
                    </a:lnTo>
                    <a:lnTo>
                      <a:pt x="34" y="81"/>
                    </a:lnTo>
                    <a:lnTo>
                      <a:pt x="0" y="81"/>
                    </a:lnTo>
                    <a:lnTo>
                      <a:pt x="0" y="166"/>
                    </a:lnTo>
                    <a:lnTo>
                      <a:pt x="0" y="251"/>
                    </a:lnTo>
                    <a:lnTo>
                      <a:pt x="34" y="251"/>
                    </a:lnTo>
                    <a:lnTo>
                      <a:pt x="68" y="251"/>
                    </a:lnTo>
                    <a:lnTo>
                      <a:pt x="68" y="292"/>
                    </a:lnTo>
                    <a:lnTo>
                      <a:pt x="68" y="332"/>
                    </a:lnTo>
                    <a:lnTo>
                      <a:pt x="100" y="251"/>
                    </a:lnTo>
                    <a:lnTo>
                      <a:pt x="134" y="171"/>
                    </a:lnTo>
                    <a:lnTo>
                      <a:pt x="100" y="85"/>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1" name="Freeform 43"/>
              <p:cNvSpPr>
                <a:spLocks/>
              </p:cNvSpPr>
              <p:nvPr/>
            </p:nvSpPr>
            <p:spPr bwMode="auto">
              <a:xfrm>
                <a:off x="2346" y="904"/>
                <a:ext cx="134" cy="332"/>
              </a:xfrm>
              <a:custGeom>
                <a:avLst/>
                <a:gdLst>
                  <a:gd name="T0" fmla="*/ 68 w 134"/>
                  <a:gd name="T1" fmla="*/ 0 h 332"/>
                  <a:gd name="T2" fmla="*/ 68 w 134"/>
                  <a:gd name="T3" fmla="*/ 81 h 332"/>
                  <a:gd name="T4" fmla="*/ 0 w 134"/>
                  <a:gd name="T5" fmla="*/ 81 h 332"/>
                  <a:gd name="T6" fmla="*/ 0 w 134"/>
                  <a:gd name="T7" fmla="*/ 251 h 332"/>
                  <a:gd name="T8" fmla="*/ 68 w 134"/>
                  <a:gd name="T9" fmla="*/ 251 h 332"/>
                  <a:gd name="T10" fmla="*/ 68 w 134"/>
                  <a:gd name="T11" fmla="*/ 332 h 332"/>
                  <a:gd name="T12" fmla="*/ 134 w 134"/>
                  <a:gd name="T13" fmla="*/ 171 h 332"/>
                  <a:gd name="T14" fmla="*/ 68 w 134"/>
                  <a:gd name="T15" fmla="*/ 0 h 3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4" h="332">
                    <a:moveTo>
                      <a:pt x="68" y="0"/>
                    </a:moveTo>
                    <a:lnTo>
                      <a:pt x="68" y="81"/>
                    </a:lnTo>
                    <a:lnTo>
                      <a:pt x="0" y="81"/>
                    </a:lnTo>
                    <a:lnTo>
                      <a:pt x="0" y="251"/>
                    </a:lnTo>
                    <a:lnTo>
                      <a:pt x="68" y="251"/>
                    </a:lnTo>
                    <a:lnTo>
                      <a:pt x="68" y="332"/>
                    </a:lnTo>
                    <a:lnTo>
                      <a:pt x="134" y="171"/>
                    </a:lnTo>
                    <a:lnTo>
                      <a:pt x="68" y="0"/>
                    </a:lnTo>
                    <a:close/>
                  </a:path>
                </a:pathLst>
              </a:custGeom>
              <a:solidFill>
                <a:srgbClr val="000000"/>
              </a:solidFill>
              <a:ln w="6350">
                <a:solidFill>
                  <a:srgbClr val="000000"/>
                </a:solidFill>
                <a:prstDash val="solid"/>
                <a:round/>
                <a:headEnd/>
                <a:tailEnd/>
              </a:ln>
            </p:spPr>
            <p:txBody>
              <a:bodyPr/>
              <a:lstStyle/>
              <a:p>
                <a:endParaRPr lang="en-US"/>
              </a:p>
            </p:txBody>
          </p:sp>
          <p:sp>
            <p:nvSpPr>
              <p:cNvPr id="22602" name="Freeform 44"/>
              <p:cNvSpPr>
                <a:spLocks/>
              </p:cNvSpPr>
              <p:nvPr/>
            </p:nvSpPr>
            <p:spPr bwMode="auto">
              <a:xfrm>
                <a:off x="2909" y="902"/>
                <a:ext cx="133" cy="332"/>
              </a:xfrm>
              <a:custGeom>
                <a:avLst/>
                <a:gdLst>
                  <a:gd name="T0" fmla="*/ 66 w 133"/>
                  <a:gd name="T1" fmla="*/ 0 h 332"/>
                  <a:gd name="T2" fmla="*/ 66 w 133"/>
                  <a:gd name="T3" fmla="*/ 41 h 332"/>
                  <a:gd name="T4" fmla="*/ 66 w 133"/>
                  <a:gd name="T5" fmla="*/ 81 h 332"/>
                  <a:gd name="T6" fmla="*/ 34 w 133"/>
                  <a:gd name="T7" fmla="*/ 81 h 332"/>
                  <a:gd name="T8" fmla="*/ 0 w 133"/>
                  <a:gd name="T9" fmla="*/ 81 h 332"/>
                  <a:gd name="T10" fmla="*/ 0 w 133"/>
                  <a:gd name="T11" fmla="*/ 166 h 332"/>
                  <a:gd name="T12" fmla="*/ 0 w 133"/>
                  <a:gd name="T13" fmla="*/ 251 h 332"/>
                  <a:gd name="T14" fmla="*/ 34 w 133"/>
                  <a:gd name="T15" fmla="*/ 251 h 332"/>
                  <a:gd name="T16" fmla="*/ 66 w 133"/>
                  <a:gd name="T17" fmla="*/ 251 h 332"/>
                  <a:gd name="T18" fmla="*/ 66 w 133"/>
                  <a:gd name="T19" fmla="*/ 292 h 332"/>
                  <a:gd name="T20" fmla="*/ 66 w 133"/>
                  <a:gd name="T21" fmla="*/ 332 h 332"/>
                  <a:gd name="T22" fmla="*/ 100 w 133"/>
                  <a:gd name="T23" fmla="*/ 251 h 332"/>
                  <a:gd name="T24" fmla="*/ 133 w 133"/>
                  <a:gd name="T25" fmla="*/ 171 h 332"/>
                  <a:gd name="T26" fmla="*/ 100 w 133"/>
                  <a:gd name="T27" fmla="*/ 85 h 332"/>
                  <a:gd name="T28" fmla="*/ 66 w 133"/>
                  <a:gd name="T29" fmla="*/ 0 h 3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3" h="332">
                    <a:moveTo>
                      <a:pt x="66" y="0"/>
                    </a:moveTo>
                    <a:lnTo>
                      <a:pt x="66" y="41"/>
                    </a:lnTo>
                    <a:lnTo>
                      <a:pt x="66" y="81"/>
                    </a:lnTo>
                    <a:lnTo>
                      <a:pt x="34" y="81"/>
                    </a:lnTo>
                    <a:lnTo>
                      <a:pt x="0" y="81"/>
                    </a:lnTo>
                    <a:lnTo>
                      <a:pt x="0" y="166"/>
                    </a:lnTo>
                    <a:lnTo>
                      <a:pt x="0" y="251"/>
                    </a:lnTo>
                    <a:lnTo>
                      <a:pt x="34" y="251"/>
                    </a:lnTo>
                    <a:lnTo>
                      <a:pt x="66" y="251"/>
                    </a:lnTo>
                    <a:lnTo>
                      <a:pt x="66" y="292"/>
                    </a:lnTo>
                    <a:lnTo>
                      <a:pt x="66" y="332"/>
                    </a:lnTo>
                    <a:lnTo>
                      <a:pt x="100" y="251"/>
                    </a:lnTo>
                    <a:lnTo>
                      <a:pt x="133" y="171"/>
                    </a:lnTo>
                    <a:lnTo>
                      <a:pt x="100" y="85"/>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3" name="Freeform 45"/>
              <p:cNvSpPr>
                <a:spLocks/>
              </p:cNvSpPr>
              <p:nvPr/>
            </p:nvSpPr>
            <p:spPr bwMode="auto">
              <a:xfrm>
                <a:off x="2911" y="904"/>
                <a:ext cx="133" cy="332"/>
              </a:xfrm>
              <a:custGeom>
                <a:avLst/>
                <a:gdLst>
                  <a:gd name="T0" fmla="*/ 66 w 133"/>
                  <a:gd name="T1" fmla="*/ 0 h 332"/>
                  <a:gd name="T2" fmla="*/ 66 w 133"/>
                  <a:gd name="T3" fmla="*/ 81 h 332"/>
                  <a:gd name="T4" fmla="*/ 0 w 133"/>
                  <a:gd name="T5" fmla="*/ 81 h 332"/>
                  <a:gd name="T6" fmla="*/ 0 w 133"/>
                  <a:gd name="T7" fmla="*/ 251 h 332"/>
                  <a:gd name="T8" fmla="*/ 66 w 133"/>
                  <a:gd name="T9" fmla="*/ 251 h 332"/>
                  <a:gd name="T10" fmla="*/ 66 w 133"/>
                  <a:gd name="T11" fmla="*/ 332 h 332"/>
                  <a:gd name="T12" fmla="*/ 133 w 133"/>
                  <a:gd name="T13" fmla="*/ 171 h 332"/>
                  <a:gd name="T14" fmla="*/ 66 w 133"/>
                  <a:gd name="T15" fmla="*/ 0 h 3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3" h="332">
                    <a:moveTo>
                      <a:pt x="66" y="0"/>
                    </a:moveTo>
                    <a:lnTo>
                      <a:pt x="66" y="81"/>
                    </a:lnTo>
                    <a:lnTo>
                      <a:pt x="0" y="81"/>
                    </a:lnTo>
                    <a:lnTo>
                      <a:pt x="0" y="251"/>
                    </a:lnTo>
                    <a:lnTo>
                      <a:pt x="66" y="251"/>
                    </a:lnTo>
                    <a:lnTo>
                      <a:pt x="66" y="332"/>
                    </a:lnTo>
                    <a:lnTo>
                      <a:pt x="133" y="171"/>
                    </a:lnTo>
                    <a:lnTo>
                      <a:pt x="66" y="0"/>
                    </a:lnTo>
                    <a:close/>
                  </a:path>
                </a:pathLst>
              </a:custGeom>
              <a:solidFill>
                <a:srgbClr val="000000"/>
              </a:solidFill>
              <a:ln w="6350">
                <a:solidFill>
                  <a:srgbClr val="000000"/>
                </a:solidFill>
                <a:prstDash val="solid"/>
                <a:round/>
                <a:headEnd/>
                <a:tailEnd/>
              </a:ln>
            </p:spPr>
            <p:txBody>
              <a:bodyPr/>
              <a:lstStyle/>
              <a:p>
                <a:endParaRPr lang="en-US"/>
              </a:p>
            </p:txBody>
          </p:sp>
          <p:sp>
            <p:nvSpPr>
              <p:cNvPr id="22604" name="Text Box 221"/>
              <p:cNvSpPr txBox="1">
                <a:spLocks noChangeArrowheads="1"/>
              </p:cNvSpPr>
              <p:nvPr/>
            </p:nvSpPr>
            <p:spPr bwMode="auto">
              <a:xfrm>
                <a:off x="1200" y="940"/>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l">
                  <a:spcBef>
                    <a:spcPct val="50000"/>
                  </a:spcBef>
                </a:pPr>
                <a:r>
                  <a:rPr lang="en-US" sz="1800" b="1">
                    <a:solidFill>
                      <a:srgbClr val="0000FF"/>
                    </a:solidFill>
                    <a:latin typeface="Times New Roman" pitchFamily="18" charset="0"/>
                  </a:rPr>
                  <a:t>Analysis</a:t>
                </a:r>
              </a:p>
            </p:txBody>
          </p:sp>
          <p:sp>
            <p:nvSpPr>
              <p:cNvPr id="22605" name="Text Box 222"/>
              <p:cNvSpPr txBox="1">
                <a:spLocks noChangeArrowheads="1"/>
              </p:cNvSpPr>
              <p:nvPr/>
            </p:nvSpPr>
            <p:spPr bwMode="auto">
              <a:xfrm>
                <a:off x="1824" y="921"/>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l">
                  <a:spcBef>
                    <a:spcPct val="50000"/>
                  </a:spcBef>
                </a:pPr>
                <a:r>
                  <a:rPr lang="en-US" sz="1800" b="1">
                    <a:solidFill>
                      <a:srgbClr val="0000FF"/>
                    </a:solidFill>
                    <a:latin typeface="Times New Roman" pitchFamily="18" charset="0"/>
                  </a:rPr>
                  <a:t>Design</a:t>
                </a:r>
              </a:p>
            </p:txBody>
          </p:sp>
          <p:sp>
            <p:nvSpPr>
              <p:cNvPr id="22606" name="Text Box 223"/>
              <p:cNvSpPr txBox="1">
                <a:spLocks noChangeArrowheads="1"/>
              </p:cNvSpPr>
              <p:nvPr/>
            </p:nvSpPr>
            <p:spPr bwMode="auto">
              <a:xfrm>
                <a:off x="2448" y="90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l">
                  <a:spcBef>
                    <a:spcPct val="50000"/>
                  </a:spcBef>
                </a:pPr>
                <a:r>
                  <a:rPr lang="en-US" sz="2000" b="1">
                    <a:solidFill>
                      <a:srgbClr val="0000FF"/>
                    </a:solidFill>
                    <a:latin typeface="Times New Roman" pitchFamily="18" charset="0"/>
                  </a:rPr>
                  <a:t>Code</a:t>
                </a:r>
              </a:p>
            </p:txBody>
          </p:sp>
          <p:sp>
            <p:nvSpPr>
              <p:cNvPr id="22607" name="Text Box 224"/>
              <p:cNvSpPr txBox="1">
                <a:spLocks noChangeArrowheads="1"/>
              </p:cNvSpPr>
              <p:nvPr/>
            </p:nvSpPr>
            <p:spPr bwMode="auto">
              <a:xfrm>
                <a:off x="3024" y="91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l">
                  <a:spcBef>
                    <a:spcPct val="50000"/>
                  </a:spcBef>
                </a:pPr>
                <a:r>
                  <a:rPr lang="en-US" sz="2000" b="1">
                    <a:solidFill>
                      <a:srgbClr val="0000FF"/>
                    </a:solidFill>
                    <a:latin typeface="Times New Roman" pitchFamily="18" charset="0"/>
                  </a:rPr>
                  <a:t>Test</a:t>
                </a:r>
              </a:p>
            </p:txBody>
          </p:sp>
        </p:grpSp>
      </p:grpSp>
      <p:grpSp>
        <p:nvGrpSpPr>
          <p:cNvPr id="485615" name="Group 239"/>
          <p:cNvGrpSpPr>
            <a:grpSpLocks/>
          </p:cNvGrpSpPr>
          <p:nvPr/>
        </p:nvGrpSpPr>
        <p:grpSpPr bwMode="auto">
          <a:xfrm>
            <a:off x="3379788" y="4495800"/>
            <a:ext cx="5611812" cy="1600200"/>
            <a:chOff x="2064" y="2832"/>
            <a:chExt cx="3535" cy="1008"/>
          </a:xfrm>
        </p:grpSpPr>
        <p:grpSp>
          <p:nvGrpSpPr>
            <p:cNvPr id="22539" name="Group 238"/>
            <p:cNvGrpSpPr>
              <a:grpSpLocks/>
            </p:cNvGrpSpPr>
            <p:nvPr/>
          </p:nvGrpSpPr>
          <p:grpSpPr bwMode="auto">
            <a:xfrm>
              <a:off x="2064" y="2928"/>
              <a:ext cx="3535" cy="912"/>
              <a:chOff x="2064" y="2928"/>
              <a:chExt cx="3535" cy="912"/>
            </a:xfrm>
          </p:grpSpPr>
          <p:sp>
            <p:nvSpPr>
              <p:cNvPr id="22541" name="Rectangle 200"/>
              <p:cNvSpPr>
                <a:spLocks noChangeArrowheads="1"/>
              </p:cNvSpPr>
              <p:nvPr/>
            </p:nvSpPr>
            <p:spPr bwMode="auto">
              <a:xfrm>
                <a:off x="4879" y="3527"/>
                <a:ext cx="7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a:solidFill>
                      <a:srgbClr val="0000FF"/>
                    </a:solidFill>
                    <a:latin typeface="Helvetica" pitchFamily="34" charset="0"/>
                  </a:rPr>
                  <a:t>delivery of</a:t>
                </a:r>
                <a:endParaRPr lang="en-US" sz="1800" b="1">
                  <a:solidFill>
                    <a:srgbClr val="0000FF"/>
                  </a:solidFill>
                </a:endParaRPr>
              </a:p>
            </p:txBody>
          </p:sp>
          <p:grpSp>
            <p:nvGrpSpPr>
              <p:cNvPr id="22542" name="Group 186"/>
              <p:cNvGrpSpPr>
                <a:grpSpLocks/>
              </p:cNvGrpSpPr>
              <p:nvPr/>
            </p:nvGrpSpPr>
            <p:grpSpPr bwMode="auto">
              <a:xfrm>
                <a:off x="2942" y="3131"/>
                <a:ext cx="2095" cy="356"/>
                <a:chOff x="2860" y="2842"/>
                <a:chExt cx="2095" cy="356"/>
              </a:xfrm>
            </p:grpSpPr>
            <p:sp>
              <p:nvSpPr>
                <p:cNvPr id="22551" name="Rectangle 150"/>
                <p:cNvSpPr>
                  <a:spLocks noChangeArrowheads="1"/>
                </p:cNvSpPr>
                <p:nvPr/>
              </p:nvSpPr>
              <p:spPr bwMode="auto">
                <a:xfrm>
                  <a:off x="2888" y="2873"/>
                  <a:ext cx="391" cy="3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52" name="Rectangle 151"/>
                <p:cNvSpPr>
                  <a:spLocks noChangeArrowheads="1"/>
                </p:cNvSpPr>
                <p:nvPr/>
              </p:nvSpPr>
              <p:spPr bwMode="auto">
                <a:xfrm>
                  <a:off x="2860" y="2842"/>
                  <a:ext cx="391" cy="30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53" name="Freeform 152"/>
                <p:cNvSpPr>
                  <a:spLocks/>
                </p:cNvSpPr>
                <p:nvPr/>
              </p:nvSpPr>
              <p:spPr bwMode="auto">
                <a:xfrm>
                  <a:off x="3285" y="2846"/>
                  <a:ext cx="134" cy="334"/>
                </a:xfrm>
                <a:custGeom>
                  <a:avLst/>
                  <a:gdLst>
                    <a:gd name="T0" fmla="*/ 66 w 134"/>
                    <a:gd name="T1" fmla="*/ 0 h 334"/>
                    <a:gd name="T2" fmla="*/ 66 w 134"/>
                    <a:gd name="T3" fmla="*/ 43 h 334"/>
                    <a:gd name="T4" fmla="*/ 66 w 134"/>
                    <a:gd name="T5" fmla="*/ 83 h 334"/>
                    <a:gd name="T6" fmla="*/ 34 w 134"/>
                    <a:gd name="T7" fmla="*/ 83 h 334"/>
                    <a:gd name="T8" fmla="*/ 0 w 134"/>
                    <a:gd name="T9" fmla="*/ 83 h 334"/>
                    <a:gd name="T10" fmla="*/ 0 w 134"/>
                    <a:gd name="T11" fmla="*/ 168 h 334"/>
                    <a:gd name="T12" fmla="*/ 0 w 134"/>
                    <a:gd name="T13" fmla="*/ 251 h 334"/>
                    <a:gd name="T14" fmla="*/ 34 w 134"/>
                    <a:gd name="T15" fmla="*/ 251 h 334"/>
                    <a:gd name="T16" fmla="*/ 66 w 134"/>
                    <a:gd name="T17" fmla="*/ 251 h 334"/>
                    <a:gd name="T18" fmla="*/ 66 w 134"/>
                    <a:gd name="T19" fmla="*/ 294 h 334"/>
                    <a:gd name="T20" fmla="*/ 66 w 134"/>
                    <a:gd name="T21" fmla="*/ 334 h 334"/>
                    <a:gd name="T22" fmla="*/ 100 w 134"/>
                    <a:gd name="T23" fmla="*/ 251 h 334"/>
                    <a:gd name="T24" fmla="*/ 134 w 134"/>
                    <a:gd name="T25" fmla="*/ 170 h 334"/>
                    <a:gd name="T26" fmla="*/ 100 w 134"/>
                    <a:gd name="T27" fmla="*/ 85 h 334"/>
                    <a:gd name="T28" fmla="*/ 66 w 134"/>
                    <a:gd name="T29" fmla="*/ 0 h 3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4" h="334">
                      <a:moveTo>
                        <a:pt x="66" y="0"/>
                      </a:moveTo>
                      <a:lnTo>
                        <a:pt x="66" y="43"/>
                      </a:lnTo>
                      <a:lnTo>
                        <a:pt x="66" y="83"/>
                      </a:lnTo>
                      <a:lnTo>
                        <a:pt x="34" y="83"/>
                      </a:lnTo>
                      <a:lnTo>
                        <a:pt x="0" y="83"/>
                      </a:lnTo>
                      <a:lnTo>
                        <a:pt x="0" y="168"/>
                      </a:lnTo>
                      <a:lnTo>
                        <a:pt x="0" y="251"/>
                      </a:lnTo>
                      <a:lnTo>
                        <a:pt x="34" y="251"/>
                      </a:lnTo>
                      <a:lnTo>
                        <a:pt x="66" y="251"/>
                      </a:lnTo>
                      <a:lnTo>
                        <a:pt x="66" y="294"/>
                      </a:lnTo>
                      <a:lnTo>
                        <a:pt x="66" y="334"/>
                      </a:lnTo>
                      <a:lnTo>
                        <a:pt x="100" y="251"/>
                      </a:lnTo>
                      <a:lnTo>
                        <a:pt x="134" y="170"/>
                      </a:lnTo>
                      <a:lnTo>
                        <a:pt x="100" y="85"/>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4" name="Freeform 153"/>
                <p:cNvSpPr>
                  <a:spLocks/>
                </p:cNvSpPr>
                <p:nvPr/>
              </p:nvSpPr>
              <p:spPr bwMode="auto">
                <a:xfrm>
                  <a:off x="3287" y="2848"/>
                  <a:ext cx="134" cy="334"/>
                </a:xfrm>
                <a:custGeom>
                  <a:avLst/>
                  <a:gdLst>
                    <a:gd name="T0" fmla="*/ 66 w 134"/>
                    <a:gd name="T1" fmla="*/ 0 h 334"/>
                    <a:gd name="T2" fmla="*/ 66 w 134"/>
                    <a:gd name="T3" fmla="*/ 83 h 334"/>
                    <a:gd name="T4" fmla="*/ 0 w 134"/>
                    <a:gd name="T5" fmla="*/ 83 h 334"/>
                    <a:gd name="T6" fmla="*/ 0 w 134"/>
                    <a:gd name="T7" fmla="*/ 251 h 334"/>
                    <a:gd name="T8" fmla="*/ 66 w 134"/>
                    <a:gd name="T9" fmla="*/ 251 h 334"/>
                    <a:gd name="T10" fmla="*/ 66 w 134"/>
                    <a:gd name="T11" fmla="*/ 334 h 334"/>
                    <a:gd name="T12" fmla="*/ 134 w 134"/>
                    <a:gd name="T13" fmla="*/ 171 h 334"/>
                    <a:gd name="T14" fmla="*/ 66 w 134"/>
                    <a:gd name="T15" fmla="*/ 0 h 3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4" h="334">
                      <a:moveTo>
                        <a:pt x="66" y="0"/>
                      </a:moveTo>
                      <a:lnTo>
                        <a:pt x="66" y="83"/>
                      </a:lnTo>
                      <a:lnTo>
                        <a:pt x="0" y="83"/>
                      </a:lnTo>
                      <a:lnTo>
                        <a:pt x="0" y="251"/>
                      </a:lnTo>
                      <a:lnTo>
                        <a:pt x="66" y="251"/>
                      </a:lnTo>
                      <a:lnTo>
                        <a:pt x="66" y="334"/>
                      </a:lnTo>
                      <a:lnTo>
                        <a:pt x="134" y="171"/>
                      </a:lnTo>
                      <a:lnTo>
                        <a:pt x="66" y="0"/>
                      </a:lnTo>
                      <a:close/>
                    </a:path>
                  </a:pathLst>
                </a:custGeom>
                <a:solidFill>
                  <a:srgbClr val="000000"/>
                </a:solidFill>
                <a:ln w="6350">
                  <a:solidFill>
                    <a:srgbClr val="000000"/>
                  </a:solidFill>
                  <a:prstDash val="solid"/>
                  <a:round/>
                  <a:headEnd/>
                  <a:tailEnd/>
                </a:ln>
              </p:spPr>
              <p:txBody>
                <a:bodyPr/>
                <a:lstStyle/>
                <a:p>
                  <a:endParaRPr lang="en-US"/>
                </a:p>
              </p:txBody>
            </p:sp>
            <p:sp>
              <p:nvSpPr>
                <p:cNvPr id="22555" name="Rectangle 154"/>
                <p:cNvSpPr>
                  <a:spLocks noChangeArrowheads="1"/>
                </p:cNvSpPr>
                <p:nvPr/>
              </p:nvSpPr>
              <p:spPr bwMode="auto">
                <a:xfrm>
                  <a:off x="3447" y="2878"/>
                  <a:ext cx="391" cy="30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56" name="Rectangle 155"/>
                <p:cNvSpPr>
                  <a:spLocks noChangeArrowheads="1"/>
                </p:cNvSpPr>
                <p:nvPr/>
              </p:nvSpPr>
              <p:spPr bwMode="auto">
                <a:xfrm>
                  <a:off x="3419" y="2846"/>
                  <a:ext cx="391" cy="309"/>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57" name="Rectangle 156"/>
                <p:cNvSpPr>
                  <a:spLocks noChangeArrowheads="1"/>
                </p:cNvSpPr>
                <p:nvPr/>
              </p:nvSpPr>
              <p:spPr bwMode="auto">
                <a:xfrm>
                  <a:off x="4005" y="2884"/>
                  <a:ext cx="392" cy="3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58" name="Rectangle 157"/>
                <p:cNvSpPr>
                  <a:spLocks noChangeArrowheads="1"/>
                </p:cNvSpPr>
                <p:nvPr/>
              </p:nvSpPr>
              <p:spPr bwMode="auto">
                <a:xfrm>
                  <a:off x="3977" y="2853"/>
                  <a:ext cx="392" cy="307"/>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59" name="Rectangle 158"/>
                <p:cNvSpPr>
                  <a:spLocks noChangeArrowheads="1"/>
                </p:cNvSpPr>
                <p:nvPr/>
              </p:nvSpPr>
              <p:spPr bwMode="auto">
                <a:xfrm>
                  <a:off x="4564" y="2891"/>
                  <a:ext cx="391" cy="3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60" name="Rectangle 159"/>
                <p:cNvSpPr>
                  <a:spLocks noChangeArrowheads="1"/>
                </p:cNvSpPr>
                <p:nvPr/>
              </p:nvSpPr>
              <p:spPr bwMode="auto">
                <a:xfrm>
                  <a:off x="4536" y="2860"/>
                  <a:ext cx="391" cy="30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61" name="Rectangle 160"/>
                <p:cNvSpPr>
                  <a:spLocks noChangeArrowheads="1"/>
                </p:cNvSpPr>
                <p:nvPr/>
              </p:nvSpPr>
              <p:spPr bwMode="auto">
                <a:xfrm>
                  <a:off x="2894" y="294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a</a:t>
                  </a:r>
                  <a:endParaRPr lang="en-US"/>
                </a:p>
              </p:txBody>
            </p:sp>
            <p:sp>
              <p:nvSpPr>
                <p:cNvPr id="22562" name="Rectangle 161"/>
                <p:cNvSpPr>
                  <a:spLocks noChangeArrowheads="1"/>
                </p:cNvSpPr>
                <p:nvPr/>
              </p:nvSpPr>
              <p:spPr bwMode="auto">
                <a:xfrm>
                  <a:off x="2938" y="2949"/>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n</a:t>
                  </a:r>
                  <a:endParaRPr lang="en-US"/>
                </a:p>
              </p:txBody>
            </p:sp>
            <p:sp>
              <p:nvSpPr>
                <p:cNvPr id="22563" name="Rectangle 162"/>
                <p:cNvSpPr>
                  <a:spLocks noChangeArrowheads="1"/>
                </p:cNvSpPr>
                <p:nvPr/>
              </p:nvSpPr>
              <p:spPr bwMode="auto">
                <a:xfrm>
                  <a:off x="2986" y="294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a</a:t>
                  </a:r>
                  <a:endParaRPr lang="en-US"/>
                </a:p>
              </p:txBody>
            </p:sp>
            <p:sp>
              <p:nvSpPr>
                <p:cNvPr id="22564" name="Rectangle 163"/>
                <p:cNvSpPr>
                  <a:spLocks noChangeArrowheads="1"/>
                </p:cNvSpPr>
                <p:nvPr/>
              </p:nvSpPr>
              <p:spPr bwMode="auto">
                <a:xfrm>
                  <a:off x="3034" y="2949"/>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l</a:t>
                  </a:r>
                  <a:endParaRPr lang="en-US"/>
                </a:p>
              </p:txBody>
            </p:sp>
            <p:sp>
              <p:nvSpPr>
                <p:cNvPr id="22565" name="Rectangle 164"/>
                <p:cNvSpPr>
                  <a:spLocks noChangeArrowheads="1"/>
                </p:cNvSpPr>
                <p:nvPr/>
              </p:nvSpPr>
              <p:spPr bwMode="auto">
                <a:xfrm>
                  <a:off x="3051" y="294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y</a:t>
                  </a:r>
                  <a:endParaRPr lang="en-US"/>
                </a:p>
              </p:txBody>
            </p:sp>
            <p:sp>
              <p:nvSpPr>
                <p:cNvPr id="22566" name="Rectangle 165"/>
                <p:cNvSpPr>
                  <a:spLocks noChangeArrowheads="1"/>
                </p:cNvSpPr>
                <p:nvPr/>
              </p:nvSpPr>
              <p:spPr bwMode="auto">
                <a:xfrm>
                  <a:off x="3096" y="294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s</a:t>
                  </a:r>
                  <a:endParaRPr lang="en-US"/>
                </a:p>
              </p:txBody>
            </p:sp>
            <p:sp>
              <p:nvSpPr>
                <p:cNvPr id="22567" name="Rectangle 166"/>
                <p:cNvSpPr>
                  <a:spLocks noChangeArrowheads="1"/>
                </p:cNvSpPr>
                <p:nvPr/>
              </p:nvSpPr>
              <p:spPr bwMode="auto">
                <a:xfrm>
                  <a:off x="3141" y="2949"/>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i</a:t>
                  </a:r>
                  <a:endParaRPr lang="en-US"/>
                </a:p>
              </p:txBody>
            </p:sp>
            <p:sp>
              <p:nvSpPr>
                <p:cNvPr id="22568" name="Rectangle 167"/>
                <p:cNvSpPr>
                  <a:spLocks noChangeArrowheads="1"/>
                </p:cNvSpPr>
                <p:nvPr/>
              </p:nvSpPr>
              <p:spPr bwMode="auto">
                <a:xfrm>
                  <a:off x="3161" y="294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s</a:t>
                  </a:r>
                  <a:endParaRPr lang="en-US"/>
                </a:p>
              </p:txBody>
            </p:sp>
            <p:sp>
              <p:nvSpPr>
                <p:cNvPr id="22569" name="Rectangle 168"/>
                <p:cNvSpPr>
                  <a:spLocks noChangeArrowheads="1"/>
                </p:cNvSpPr>
                <p:nvPr/>
              </p:nvSpPr>
              <p:spPr bwMode="auto">
                <a:xfrm>
                  <a:off x="3501" y="2958"/>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d</a:t>
                  </a:r>
                  <a:endParaRPr lang="en-US"/>
                </a:p>
              </p:txBody>
            </p:sp>
            <p:sp>
              <p:nvSpPr>
                <p:cNvPr id="22570" name="Rectangle 169"/>
                <p:cNvSpPr>
                  <a:spLocks noChangeArrowheads="1"/>
                </p:cNvSpPr>
                <p:nvPr/>
              </p:nvSpPr>
              <p:spPr bwMode="auto">
                <a:xfrm>
                  <a:off x="3548" y="2958"/>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e</a:t>
                  </a:r>
                  <a:endParaRPr lang="en-US"/>
                </a:p>
              </p:txBody>
            </p:sp>
            <p:sp>
              <p:nvSpPr>
                <p:cNvPr id="22571" name="Rectangle 170"/>
                <p:cNvSpPr>
                  <a:spLocks noChangeArrowheads="1"/>
                </p:cNvSpPr>
                <p:nvPr/>
              </p:nvSpPr>
              <p:spPr bwMode="auto">
                <a:xfrm>
                  <a:off x="3592" y="2958"/>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s</a:t>
                  </a:r>
                  <a:endParaRPr lang="en-US"/>
                </a:p>
              </p:txBody>
            </p:sp>
            <p:sp>
              <p:nvSpPr>
                <p:cNvPr id="22572" name="Rectangle 171"/>
                <p:cNvSpPr>
                  <a:spLocks noChangeArrowheads="1"/>
                </p:cNvSpPr>
                <p:nvPr/>
              </p:nvSpPr>
              <p:spPr bwMode="auto">
                <a:xfrm>
                  <a:off x="3640" y="2958"/>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i</a:t>
                  </a:r>
                  <a:endParaRPr lang="en-US"/>
                </a:p>
              </p:txBody>
            </p:sp>
            <p:sp>
              <p:nvSpPr>
                <p:cNvPr id="22573" name="Rectangle 172"/>
                <p:cNvSpPr>
                  <a:spLocks noChangeArrowheads="1"/>
                </p:cNvSpPr>
                <p:nvPr/>
              </p:nvSpPr>
              <p:spPr bwMode="auto">
                <a:xfrm>
                  <a:off x="3658" y="2958"/>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g</a:t>
                  </a:r>
                  <a:endParaRPr lang="en-US"/>
                </a:p>
              </p:txBody>
            </p:sp>
            <p:sp>
              <p:nvSpPr>
                <p:cNvPr id="22574" name="Rectangle 173"/>
                <p:cNvSpPr>
                  <a:spLocks noChangeArrowheads="1"/>
                </p:cNvSpPr>
                <p:nvPr/>
              </p:nvSpPr>
              <p:spPr bwMode="auto">
                <a:xfrm>
                  <a:off x="3706" y="2958"/>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n</a:t>
                  </a:r>
                  <a:endParaRPr lang="en-US"/>
                </a:p>
              </p:txBody>
            </p:sp>
            <p:sp>
              <p:nvSpPr>
                <p:cNvPr id="22575" name="Rectangle 174"/>
                <p:cNvSpPr>
                  <a:spLocks noChangeArrowheads="1"/>
                </p:cNvSpPr>
                <p:nvPr/>
              </p:nvSpPr>
              <p:spPr bwMode="auto">
                <a:xfrm>
                  <a:off x="4091" y="2958"/>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c</a:t>
                  </a:r>
                  <a:endParaRPr lang="en-US"/>
                </a:p>
              </p:txBody>
            </p:sp>
            <p:sp>
              <p:nvSpPr>
                <p:cNvPr id="22576" name="Rectangle 175"/>
                <p:cNvSpPr>
                  <a:spLocks noChangeArrowheads="1"/>
                </p:cNvSpPr>
                <p:nvPr/>
              </p:nvSpPr>
              <p:spPr bwMode="auto">
                <a:xfrm>
                  <a:off x="4135" y="2958"/>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o</a:t>
                  </a:r>
                  <a:endParaRPr lang="en-US"/>
                </a:p>
              </p:txBody>
            </p:sp>
            <p:sp>
              <p:nvSpPr>
                <p:cNvPr id="22577" name="Rectangle 176"/>
                <p:cNvSpPr>
                  <a:spLocks noChangeArrowheads="1"/>
                </p:cNvSpPr>
                <p:nvPr/>
              </p:nvSpPr>
              <p:spPr bwMode="auto">
                <a:xfrm>
                  <a:off x="4183" y="2958"/>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d</a:t>
                  </a:r>
                  <a:endParaRPr lang="en-US"/>
                </a:p>
              </p:txBody>
            </p:sp>
            <p:sp>
              <p:nvSpPr>
                <p:cNvPr id="22578" name="Rectangle 177"/>
                <p:cNvSpPr>
                  <a:spLocks noChangeArrowheads="1"/>
                </p:cNvSpPr>
                <p:nvPr/>
              </p:nvSpPr>
              <p:spPr bwMode="auto">
                <a:xfrm>
                  <a:off x="4231" y="2958"/>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e</a:t>
                  </a:r>
                  <a:endParaRPr lang="en-US"/>
                </a:p>
              </p:txBody>
            </p:sp>
            <p:sp>
              <p:nvSpPr>
                <p:cNvPr id="22579" name="Rectangle 178"/>
                <p:cNvSpPr>
                  <a:spLocks noChangeArrowheads="1"/>
                </p:cNvSpPr>
                <p:nvPr/>
              </p:nvSpPr>
              <p:spPr bwMode="auto">
                <a:xfrm>
                  <a:off x="4681" y="2958"/>
                  <a:ext cx="2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t</a:t>
                  </a:r>
                  <a:endParaRPr lang="en-US"/>
                </a:p>
              </p:txBody>
            </p:sp>
            <p:sp>
              <p:nvSpPr>
                <p:cNvPr id="22580" name="Rectangle 179"/>
                <p:cNvSpPr>
                  <a:spLocks noChangeArrowheads="1"/>
                </p:cNvSpPr>
                <p:nvPr/>
              </p:nvSpPr>
              <p:spPr bwMode="auto">
                <a:xfrm>
                  <a:off x="4708" y="2958"/>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e</a:t>
                  </a:r>
                  <a:endParaRPr lang="en-US"/>
                </a:p>
              </p:txBody>
            </p:sp>
            <p:sp>
              <p:nvSpPr>
                <p:cNvPr id="22581" name="Rectangle 180"/>
                <p:cNvSpPr>
                  <a:spLocks noChangeArrowheads="1"/>
                </p:cNvSpPr>
                <p:nvPr/>
              </p:nvSpPr>
              <p:spPr bwMode="auto">
                <a:xfrm>
                  <a:off x="4752" y="2958"/>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s</a:t>
                  </a:r>
                  <a:endParaRPr lang="en-US"/>
                </a:p>
              </p:txBody>
            </p:sp>
            <p:sp>
              <p:nvSpPr>
                <p:cNvPr id="22582" name="Rectangle 181"/>
                <p:cNvSpPr>
                  <a:spLocks noChangeArrowheads="1"/>
                </p:cNvSpPr>
                <p:nvPr/>
              </p:nvSpPr>
              <p:spPr bwMode="auto">
                <a:xfrm>
                  <a:off x="4797" y="2958"/>
                  <a:ext cx="2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pitchFamily="34" charset="0"/>
                    </a:rPr>
                    <a:t>t</a:t>
                  </a:r>
                  <a:endParaRPr lang="en-US"/>
                </a:p>
              </p:txBody>
            </p:sp>
            <p:sp>
              <p:nvSpPr>
                <p:cNvPr id="22583" name="Freeform 182"/>
                <p:cNvSpPr>
                  <a:spLocks/>
                </p:cNvSpPr>
                <p:nvPr/>
              </p:nvSpPr>
              <p:spPr bwMode="auto">
                <a:xfrm>
                  <a:off x="3844" y="2860"/>
                  <a:ext cx="133" cy="331"/>
                </a:xfrm>
                <a:custGeom>
                  <a:avLst/>
                  <a:gdLst>
                    <a:gd name="T0" fmla="*/ 66 w 133"/>
                    <a:gd name="T1" fmla="*/ 0 h 331"/>
                    <a:gd name="T2" fmla="*/ 66 w 133"/>
                    <a:gd name="T3" fmla="*/ 40 h 331"/>
                    <a:gd name="T4" fmla="*/ 66 w 133"/>
                    <a:gd name="T5" fmla="*/ 80 h 331"/>
                    <a:gd name="T6" fmla="*/ 34 w 133"/>
                    <a:gd name="T7" fmla="*/ 80 h 331"/>
                    <a:gd name="T8" fmla="*/ 0 w 133"/>
                    <a:gd name="T9" fmla="*/ 80 h 331"/>
                    <a:gd name="T10" fmla="*/ 0 w 133"/>
                    <a:gd name="T11" fmla="*/ 165 h 331"/>
                    <a:gd name="T12" fmla="*/ 0 w 133"/>
                    <a:gd name="T13" fmla="*/ 251 h 331"/>
                    <a:gd name="T14" fmla="*/ 34 w 133"/>
                    <a:gd name="T15" fmla="*/ 251 h 331"/>
                    <a:gd name="T16" fmla="*/ 66 w 133"/>
                    <a:gd name="T17" fmla="*/ 251 h 331"/>
                    <a:gd name="T18" fmla="*/ 66 w 133"/>
                    <a:gd name="T19" fmla="*/ 291 h 331"/>
                    <a:gd name="T20" fmla="*/ 66 w 133"/>
                    <a:gd name="T21" fmla="*/ 331 h 331"/>
                    <a:gd name="T22" fmla="*/ 100 w 133"/>
                    <a:gd name="T23" fmla="*/ 251 h 331"/>
                    <a:gd name="T24" fmla="*/ 133 w 133"/>
                    <a:gd name="T25" fmla="*/ 170 h 331"/>
                    <a:gd name="T26" fmla="*/ 100 w 133"/>
                    <a:gd name="T27" fmla="*/ 85 h 331"/>
                    <a:gd name="T28" fmla="*/ 66 w 133"/>
                    <a:gd name="T29" fmla="*/ 0 h 3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3" h="331">
                      <a:moveTo>
                        <a:pt x="66" y="0"/>
                      </a:moveTo>
                      <a:lnTo>
                        <a:pt x="66" y="40"/>
                      </a:lnTo>
                      <a:lnTo>
                        <a:pt x="66" y="80"/>
                      </a:lnTo>
                      <a:lnTo>
                        <a:pt x="34" y="80"/>
                      </a:lnTo>
                      <a:lnTo>
                        <a:pt x="0" y="80"/>
                      </a:lnTo>
                      <a:lnTo>
                        <a:pt x="0" y="165"/>
                      </a:lnTo>
                      <a:lnTo>
                        <a:pt x="0" y="251"/>
                      </a:lnTo>
                      <a:lnTo>
                        <a:pt x="34" y="251"/>
                      </a:lnTo>
                      <a:lnTo>
                        <a:pt x="66" y="251"/>
                      </a:lnTo>
                      <a:lnTo>
                        <a:pt x="66" y="291"/>
                      </a:lnTo>
                      <a:lnTo>
                        <a:pt x="66" y="331"/>
                      </a:lnTo>
                      <a:lnTo>
                        <a:pt x="100" y="251"/>
                      </a:lnTo>
                      <a:lnTo>
                        <a:pt x="133" y="170"/>
                      </a:lnTo>
                      <a:lnTo>
                        <a:pt x="100" y="85"/>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4" name="Freeform 183"/>
                <p:cNvSpPr>
                  <a:spLocks/>
                </p:cNvSpPr>
                <p:nvPr/>
              </p:nvSpPr>
              <p:spPr bwMode="auto">
                <a:xfrm>
                  <a:off x="3846" y="2862"/>
                  <a:ext cx="133" cy="331"/>
                </a:xfrm>
                <a:custGeom>
                  <a:avLst/>
                  <a:gdLst>
                    <a:gd name="T0" fmla="*/ 66 w 133"/>
                    <a:gd name="T1" fmla="*/ 0 h 331"/>
                    <a:gd name="T2" fmla="*/ 66 w 133"/>
                    <a:gd name="T3" fmla="*/ 81 h 331"/>
                    <a:gd name="T4" fmla="*/ 0 w 133"/>
                    <a:gd name="T5" fmla="*/ 81 h 331"/>
                    <a:gd name="T6" fmla="*/ 0 w 133"/>
                    <a:gd name="T7" fmla="*/ 251 h 331"/>
                    <a:gd name="T8" fmla="*/ 66 w 133"/>
                    <a:gd name="T9" fmla="*/ 251 h 331"/>
                    <a:gd name="T10" fmla="*/ 66 w 133"/>
                    <a:gd name="T11" fmla="*/ 331 h 331"/>
                    <a:gd name="T12" fmla="*/ 133 w 133"/>
                    <a:gd name="T13" fmla="*/ 170 h 331"/>
                    <a:gd name="T14" fmla="*/ 66 w 133"/>
                    <a:gd name="T15" fmla="*/ 0 h 3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3" h="331">
                      <a:moveTo>
                        <a:pt x="66" y="0"/>
                      </a:moveTo>
                      <a:lnTo>
                        <a:pt x="66" y="81"/>
                      </a:lnTo>
                      <a:lnTo>
                        <a:pt x="0" y="81"/>
                      </a:lnTo>
                      <a:lnTo>
                        <a:pt x="0" y="251"/>
                      </a:lnTo>
                      <a:lnTo>
                        <a:pt x="66" y="251"/>
                      </a:lnTo>
                      <a:lnTo>
                        <a:pt x="66" y="331"/>
                      </a:lnTo>
                      <a:lnTo>
                        <a:pt x="133" y="170"/>
                      </a:lnTo>
                      <a:lnTo>
                        <a:pt x="66" y="0"/>
                      </a:lnTo>
                      <a:close/>
                    </a:path>
                  </a:pathLst>
                </a:custGeom>
                <a:solidFill>
                  <a:srgbClr val="000000"/>
                </a:solidFill>
                <a:ln w="6350">
                  <a:solidFill>
                    <a:srgbClr val="000000"/>
                  </a:solidFill>
                  <a:prstDash val="solid"/>
                  <a:round/>
                  <a:headEnd/>
                  <a:tailEnd/>
                </a:ln>
              </p:spPr>
              <p:txBody>
                <a:bodyPr/>
                <a:lstStyle/>
                <a:p>
                  <a:endParaRPr lang="en-US"/>
                </a:p>
              </p:txBody>
            </p:sp>
            <p:sp>
              <p:nvSpPr>
                <p:cNvPr id="22585" name="Freeform 184"/>
                <p:cNvSpPr>
                  <a:spLocks/>
                </p:cNvSpPr>
                <p:nvPr/>
              </p:nvSpPr>
              <p:spPr bwMode="auto">
                <a:xfrm>
                  <a:off x="4408" y="2860"/>
                  <a:ext cx="134" cy="331"/>
                </a:xfrm>
                <a:custGeom>
                  <a:avLst/>
                  <a:gdLst>
                    <a:gd name="T0" fmla="*/ 66 w 134"/>
                    <a:gd name="T1" fmla="*/ 0 h 331"/>
                    <a:gd name="T2" fmla="*/ 66 w 134"/>
                    <a:gd name="T3" fmla="*/ 40 h 331"/>
                    <a:gd name="T4" fmla="*/ 66 w 134"/>
                    <a:gd name="T5" fmla="*/ 80 h 331"/>
                    <a:gd name="T6" fmla="*/ 32 w 134"/>
                    <a:gd name="T7" fmla="*/ 80 h 331"/>
                    <a:gd name="T8" fmla="*/ 0 w 134"/>
                    <a:gd name="T9" fmla="*/ 80 h 331"/>
                    <a:gd name="T10" fmla="*/ 0 w 134"/>
                    <a:gd name="T11" fmla="*/ 165 h 331"/>
                    <a:gd name="T12" fmla="*/ 0 w 134"/>
                    <a:gd name="T13" fmla="*/ 251 h 331"/>
                    <a:gd name="T14" fmla="*/ 32 w 134"/>
                    <a:gd name="T15" fmla="*/ 251 h 331"/>
                    <a:gd name="T16" fmla="*/ 66 w 134"/>
                    <a:gd name="T17" fmla="*/ 251 h 331"/>
                    <a:gd name="T18" fmla="*/ 66 w 134"/>
                    <a:gd name="T19" fmla="*/ 291 h 331"/>
                    <a:gd name="T20" fmla="*/ 66 w 134"/>
                    <a:gd name="T21" fmla="*/ 331 h 331"/>
                    <a:gd name="T22" fmla="*/ 100 w 134"/>
                    <a:gd name="T23" fmla="*/ 251 h 331"/>
                    <a:gd name="T24" fmla="*/ 134 w 134"/>
                    <a:gd name="T25" fmla="*/ 170 h 331"/>
                    <a:gd name="T26" fmla="*/ 100 w 134"/>
                    <a:gd name="T27" fmla="*/ 85 h 331"/>
                    <a:gd name="T28" fmla="*/ 66 w 134"/>
                    <a:gd name="T29" fmla="*/ 0 h 3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4" h="331">
                      <a:moveTo>
                        <a:pt x="66" y="0"/>
                      </a:moveTo>
                      <a:lnTo>
                        <a:pt x="66" y="40"/>
                      </a:lnTo>
                      <a:lnTo>
                        <a:pt x="66" y="80"/>
                      </a:lnTo>
                      <a:lnTo>
                        <a:pt x="32" y="80"/>
                      </a:lnTo>
                      <a:lnTo>
                        <a:pt x="0" y="80"/>
                      </a:lnTo>
                      <a:lnTo>
                        <a:pt x="0" y="165"/>
                      </a:lnTo>
                      <a:lnTo>
                        <a:pt x="0" y="251"/>
                      </a:lnTo>
                      <a:lnTo>
                        <a:pt x="32" y="251"/>
                      </a:lnTo>
                      <a:lnTo>
                        <a:pt x="66" y="251"/>
                      </a:lnTo>
                      <a:lnTo>
                        <a:pt x="66" y="291"/>
                      </a:lnTo>
                      <a:lnTo>
                        <a:pt x="66" y="331"/>
                      </a:lnTo>
                      <a:lnTo>
                        <a:pt x="100" y="251"/>
                      </a:lnTo>
                      <a:lnTo>
                        <a:pt x="134" y="170"/>
                      </a:lnTo>
                      <a:lnTo>
                        <a:pt x="100" y="85"/>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6" name="Freeform 185"/>
                <p:cNvSpPr>
                  <a:spLocks/>
                </p:cNvSpPr>
                <p:nvPr/>
              </p:nvSpPr>
              <p:spPr bwMode="auto">
                <a:xfrm>
                  <a:off x="4410" y="2862"/>
                  <a:ext cx="134" cy="331"/>
                </a:xfrm>
                <a:custGeom>
                  <a:avLst/>
                  <a:gdLst>
                    <a:gd name="T0" fmla="*/ 66 w 134"/>
                    <a:gd name="T1" fmla="*/ 0 h 331"/>
                    <a:gd name="T2" fmla="*/ 66 w 134"/>
                    <a:gd name="T3" fmla="*/ 81 h 331"/>
                    <a:gd name="T4" fmla="*/ 0 w 134"/>
                    <a:gd name="T5" fmla="*/ 81 h 331"/>
                    <a:gd name="T6" fmla="*/ 0 w 134"/>
                    <a:gd name="T7" fmla="*/ 251 h 331"/>
                    <a:gd name="T8" fmla="*/ 66 w 134"/>
                    <a:gd name="T9" fmla="*/ 251 h 331"/>
                    <a:gd name="T10" fmla="*/ 66 w 134"/>
                    <a:gd name="T11" fmla="*/ 331 h 331"/>
                    <a:gd name="T12" fmla="*/ 134 w 134"/>
                    <a:gd name="T13" fmla="*/ 170 h 331"/>
                    <a:gd name="T14" fmla="*/ 66 w 134"/>
                    <a:gd name="T15" fmla="*/ 0 h 3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4" h="331">
                      <a:moveTo>
                        <a:pt x="66" y="0"/>
                      </a:moveTo>
                      <a:lnTo>
                        <a:pt x="66" y="81"/>
                      </a:lnTo>
                      <a:lnTo>
                        <a:pt x="0" y="81"/>
                      </a:lnTo>
                      <a:lnTo>
                        <a:pt x="0" y="251"/>
                      </a:lnTo>
                      <a:lnTo>
                        <a:pt x="66" y="251"/>
                      </a:lnTo>
                      <a:lnTo>
                        <a:pt x="66" y="331"/>
                      </a:lnTo>
                      <a:lnTo>
                        <a:pt x="134" y="170"/>
                      </a:lnTo>
                      <a:lnTo>
                        <a:pt x="66" y="0"/>
                      </a:lnTo>
                      <a:close/>
                    </a:path>
                  </a:pathLst>
                </a:custGeom>
                <a:solidFill>
                  <a:srgbClr val="000000"/>
                </a:solidFill>
                <a:ln w="6350">
                  <a:solidFill>
                    <a:srgbClr val="000000"/>
                  </a:solidFill>
                  <a:prstDash val="solid"/>
                  <a:round/>
                  <a:headEnd/>
                  <a:tailEnd/>
                </a:ln>
              </p:spPr>
              <p:txBody>
                <a:bodyPr/>
                <a:lstStyle/>
                <a:p>
                  <a:endParaRPr lang="en-US"/>
                </a:p>
              </p:txBody>
            </p:sp>
          </p:grpSp>
          <p:sp>
            <p:nvSpPr>
              <p:cNvPr id="22543" name="Rectangle 192"/>
              <p:cNvSpPr>
                <a:spLocks noChangeArrowheads="1"/>
              </p:cNvSpPr>
              <p:nvPr/>
            </p:nvSpPr>
            <p:spPr bwMode="auto">
              <a:xfrm>
                <a:off x="2064" y="3222"/>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a:solidFill>
                      <a:srgbClr val="0000FF"/>
                    </a:solidFill>
                    <a:latin typeface="Helvetica" pitchFamily="34" charset="0"/>
                  </a:rPr>
                  <a:t>increment n</a:t>
                </a:r>
                <a:endParaRPr lang="en-US" sz="1800" b="1">
                  <a:solidFill>
                    <a:srgbClr val="0000FF"/>
                  </a:solidFill>
                </a:endParaRPr>
              </a:p>
            </p:txBody>
          </p:sp>
          <p:sp>
            <p:nvSpPr>
              <p:cNvPr id="22544" name="Rectangle 201"/>
              <p:cNvSpPr>
                <a:spLocks noChangeArrowheads="1"/>
              </p:cNvSpPr>
              <p:nvPr/>
            </p:nvSpPr>
            <p:spPr bwMode="auto">
              <a:xfrm>
                <a:off x="4644" y="3667"/>
                <a:ext cx="9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a:solidFill>
                      <a:srgbClr val="0000FF"/>
                    </a:solidFill>
                    <a:latin typeface="Helvetica" pitchFamily="34" charset="0"/>
                  </a:rPr>
                  <a:t>nth increment</a:t>
                </a:r>
                <a:endParaRPr lang="en-US" sz="1800" b="1">
                  <a:solidFill>
                    <a:srgbClr val="0000FF"/>
                  </a:solidFill>
                </a:endParaRPr>
              </a:p>
            </p:txBody>
          </p:sp>
          <p:grpSp>
            <p:nvGrpSpPr>
              <p:cNvPr id="22545" name="Group 215"/>
              <p:cNvGrpSpPr>
                <a:grpSpLocks/>
              </p:cNvGrpSpPr>
              <p:nvPr/>
            </p:nvGrpSpPr>
            <p:grpSpPr bwMode="auto">
              <a:xfrm>
                <a:off x="2798" y="2928"/>
                <a:ext cx="1570" cy="259"/>
                <a:chOff x="432" y="816"/>
                <a:chExt cx="3216" cy="528"/>
              </a:xfrm>
            </p:grpSpPr>
            <p:sp>
              <p:nvSpPr>
                <p:cNvPr id="22546" name="Line 216"/>
                <p:cNvSpPr>
                  <a:spLocks noChangeShapeType="1"/>
                </p:cNvSpPr>
                <p:nvPr/>
              </p:nvSpPr>
              <p:spPr bwMode="auto">
                <a:xfrm>
                  <a:off x="3408" y="816"/>
                  <a:ext cx="24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7" name="Line 217"/>
                <p:cNvSpPr>
                  <a:spLocks noChangeShapeType="1"/>
                </p:cNvSpPr>
                <p:nvPr/>
              </p:nvSpPr>
              <p:spPr bwMode="auto">
                <a:xfrm>
                  <a:off x="3648" y="816"/>
                  <a:ext cx="0" cy="2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8" name="Line 218"/>
                <p:cNvSpPr>
                  <a:spLocks noChangeShapeType="1"/>
                </p:cNvSpPr>
                <p:nvPr/>
              </p:nvSpPr>
              <p:spPr bwMode="auto">
                <a:xfrm flipH="1">
                  <a:off x="432" y="1104"/>
                  <a:ext cx="321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9" name="Line 219"/>
                <p:cNvSpPr>
                  <a:spLocks noChangeShapeType="1"/>
                </p:cNvSpPr>
                <p:nvPr/>
              </p:nvSpPr>
              <p:spPr bwMode="auto">
                <a:xfrm>
                  <a:off x="432" y="1104"/>
                  <a:ext cx="0" cy="24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0" name="Line 220"/>
                <p:cNvSpPr>
                  <a:spLocks noChangeShapeType="1"/>
                </p:cNvSpPr>
                <p:nvPr/>
              </p:nvSpPr>
              <p:spPr bwMode="auto">
                <a:xfrm>
                  <a:off x="432" y="1344"/>
                  <a:ext cx="19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2540" name="Line 237"/>
            <p:cNvSpPr>
              <a:spLocks noChangeShapeType="1"/>
            </p:cNvSpPr>
            <p:nvPr/>
          </p:nvSpPr>
          <p:spPr bwMode="auto">
            <a:xfrm>
              <a:off x="2208" y="2832"/>
              <a:ext cx="2064" cy="0"/>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813163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5607"/>
                                        </p:tgtEl>
                                        <p:attrNameLst>
                                          <p:attrName>style.visibility</p:attrName>
                                        </p:attrNameLst>
                                      </p:cBhvr>
                                      <p:to>
                                        <p:strVal val="visible"/>
                                      </p:to>
                                    </p:set>
                                    <p:animEffect transition="in" filter="blinds(horizontal)">
                                      <p:cBhvr>
                                        <p:cTn id="7" dur="500"/>
                                        <p:tgtEl>
                                          <p:spTgt spid="4856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85608"/>
                                        </p:tgtEl>
                                        <p:attrNameLst>
                                          <p:attrName>style.visibility</p:attrName>
                                        </p:attrNameLst>
                                      </p:cBhvr>
                                      <p:to>
                                        <p:strVal val="visible"/>
                                      </p:to>
                                    </p:set>
                                    <p:animEffect transition="in" filter="blinds(horizontal)">
                                      <p:cBhvr>
                                        <p:cTn id="12" dur="500"/>
                                        <p:tgtEl>
                                          <p:spTgt spid="4856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85611"/>
                                        </p:tgtEl>
                                        <p:attrNameLst>
                                          <p:attrName>style.visibility</p:attrName>
                                        </p:attrNameLst>
                                      </p:cBhvr>
                                      <p:to>
                                        <p:strVal val="visible"/>
                                      </p:to>
                                    </p:set>
                                    <p:animEffect transition="in" filter="blinds(horizontal)">
                                      <p:cBhvr>
                                        <p:cTn id="17" dur="500"/>
                                        <p:tgtEl>
                                          <p:spTgt spid="4856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85615"/>
                                        </p:tgtEl>
                                        <p:attrNameLst>
                                          <p:attrName>style.visibility</p:attrName>
                                        </p:attrNameLst>
                                      </p:cBhvr>
                                      <p:to>
                                        <p:strVal val="visible"/>
                                      </p:to>
                                    </p:set>
                                    <p:animEffect transition="in" filter="blinds(horizontal)">
                                      <p:cBhvr>
                                        <p:cTn id="22" dur="500"/>
                                        <p:tgtEl>
                                          <p:spTgt spid="485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p:spPr>
        <p:txBody>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fld id="{5F64F439-11E3-40F2-99BE-37567943282A}" type="slidenum">
              <a:rPr lang="en-US" sz="1400" smtClean="0"/>
              <a:pPr eaLnBrk="1" hangingPunct="1"/>
              <a:t>22</a:t>
            </a:fld>
            <a:endParaRPr lang="en-US" sz="1400" smtClean="0"/>
          </a:p>
        </p:txBody>
      </p:sp>
      <p:sp>
        <p:nvSpPr>
          <p:cNvPr id="484354" name="Text Box 2"/>
          <p:cNvSpPr txBox="1">
            <a:spLocks noChangeArrowheads="1"/>
          </p:cNvSpPr>
          <p:nvPr/>
        </p:nvSpPr>
        <p:spPr bwMode="auto">
          <a:xfrm>
            <a:off x="1219200" y="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a:spcBef>
                <a:spcPct val="50000"/>
              </a:spcBef>
            </a:pPr>
            <a:r>
              <a:rPr lang="en-US" sz="2400" b="1">
                <a:solidFill>
                  <a:srgbClr val="0000FF"/>
                </a:solidFill>
                <a:latin typeface="Times New Roman" pitchFamily="18" charset="0"/>
                <a:cs typeface="Times New Roman" pitchFamily="18" charset="0"/>
              </a:rPr>
              <a:t>Advantages</a:t>
            </a:r>
          </a:p>
        </p:txBody>
      </p:sp>
      <p:sp>
        <p:nvSpPr>
          <p:cNvPr id="484355" name="Text Box 3"/>
          <p:cNvSpPr txBox="1">
            <a:spLocks noChangeArrowheads="1"/>
          </p:cNvSpPr>
          <p:nvPr/>
        </p:nvSpPr>
        <p:spPr bwMode="auto">
          <a:xfrm>
            <a:off x="1219200" y="381000"/>
            <a:ext cx="7543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a:spcBef>
                <a:spcPct val="50000"/>
              </a:spcBef>
              <a:buFontTx/>
              <a:buAutoNum type="arabicPeriod"/>
            </a:pPr>
            <a:r>
              <a:rPr lang="en-US" sz="2000" b="1">
                <a:solidFill>
                  <a:srgbClr val="000000"/>
                </a:solidFill>
                <a:latin typeface="Times New Roman" pitchFamily="18" charset="0"/>
                <a:cs typeface="Times New Roman" pitchFamily="18" charset="0"/>
              </a:rPr>
              <a:t>Major advantage: it can result in </a:t>
            </a:r>
            <a:r>
              <a:rPr lang="en-US" sz="2000" b="1">
                <a:solidFill>
                  <a:srgbClr val="0000FF"/>
                </a:solidFill>
                <a:latin typeface="Times New Roman" pitchFamily="18" charset="0"/>
                <a:cs typeface="Times New Roman" pitchFamily="18" charset="0"/>
              </a:rPr>
              <a:t>better testing</a:t>
            </a:r>
            <a:r>
              <a:rPr lang="en-US" sz="2000" b="1">
                <a:solidFill>
                  <a:srgbClr val="000000"/>
                </a:solidFill>
                <a:latin typeface="Times New Roman" pitchFamily="18" charset="0"/>
                <a:cs typeface="Times New Roman" pitchFamily="18" charset="0"/>
              </a:rPr>
              <a:t> since testing </a:t>
            </a:r>
            <a:r>
              <a:rPr lang="en-US" sz="2000" b="1">
                <a:solidFill>
                  <a:srgbClr val="0000FF"/>
                </a:solidFill>
                <a:latin typeface="Times New Roman" pitchFamily="18" charset="0"/>
                <a:cs typeface="Times New Roman" pitchFamily="18" charset="0"/>
              </a:rPr>
              <a:t>each increment is likely to be easier</a:t>
            </a:r>
            <a:r>
              <a:rPr lang="en-US" sz="2000" b="1">
                <a:solidFill>
                  <a:srgbClr val="000000"/>
                </a:solidFill>
                <a:latin typeface="Times New Roman" pitchFamily="18" charset="0"/>
                <a:cs typeface="Times New Roman" pitchFamily="18" charset="0"/>
              </a:rPr>
              <a:t> than testing the entire system.</a:t>
            </a:r>
          </a:p>
        </p:txBody>
      </p:sp>
      <p:sp>
        <p:nvSpPr>
          <p:cNvPr id="484356" name="Text Box 4"/>
          <p:cNvSpPr txBox="1">
            <a:spLocks noChangeArrowheads="1"/>
          </p:cNvSpPr>
          <p:nvPr/>
        </p:nvSpPr>
        <p:spPr bwMode="auto">
          <a:xfrm>
            <a:off x="1219200" y="1371600"/>
            <a:ext cx="7543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a:spcBef>
                <a:spcPct val="50000"/>
              </a:spcBef>
            </a:pPr>
            <a:r>
              <a:rPr lang="en-US" sz="2000" b="1">
                <a:solidFill>
                  <a:srgbClr val="000000"/>
                </a:solidFill>
                <a:latin typeface="Times New Roman" pitchFamily="18" charset="0"/>
                <a:cs typeface="Times New Roman" pitchFamily="18" charset="0"/>
              </a:rPr>
              <a:t>2.	</a:t>
            </a:r>
            <a:r>
              <a:rPr lang="en-US" sz="2000" b="1">
                <a:solidFill>
                  <a:srgbClr val="0000FF"/>
                </a:solidFill>
                <a:latin typeface="Times New Roman" pitchFamily="18" charset="0"/>
                <a:cs typeface="Times New Roman" pitchFamily="18" charset="0"/>
              </a:rPr>
              <a:t>Similar to prototype</a:t>
            </a:r>
            <a:r>
              <a:rPr lang="en-US" sz="2000" b="1">
                <a:solidFill>
                  <a:srgbClr val="000000"/>
                </a:solidFill>
                <a:latin typeface="Times New Roman" pitchFamily="18" charset="0"/>
                <a:cs typeface="Times New Roman" pitchFamily="18" charset="0"/>
              </a:rPr>
              <a:t> each </a:t>
            </a:r>
            <a:r>
              <a:rPr lang="en-US" sz="2000" b="1">
                <a:solidFill>
                  <a:srgbClr val="0000FF"/>
                </a:solidFill>
                <a:latin typeface="Times New Roman" pitchFamily="18" charset="0"/>
                <a:cs typeface="Times New Roman" pitchFamily="18" charset="0"/>
              </a:rPr>
              <a:t>increment provides feed back</a:t>
            </a:r>
            <a:r>
              <a:rPr lang="en-US" sz="2000" b="1">
                <a:solidFill>
                  <a:srgbClr val="000000"/>
                </a:solidFill>
                <a:latin typeface="Times New Roman" pitchFamily="18" charset="0"/>
                <a:cs typeface="Times New Roman" pitchFamily="18" charset="0"/>
              </a:rPr>
              <a:t> which is useful for </a:t>
            </a:r>
            <a:r>
              <a:rPr lang="en-US" sz="2000" b="1">
                <a:solidFill>
                  <a:srgbClr val="0000FF"/>
                </a:solidFill>
                <a:latin typeface="Times New Roman" pitchFamily="18" charset="0"/>
                <a:cs typeface="Times New Roman" pitchFamily="18" charset="0"/>
              </a:rPr>
              <a:t>determining further/final requirements</a:t>
            </a:r>
            <a:r>
              <a:rPr lang="en-US" sz="2000" b="1">
                <a:solidFill>
                  <a:srgbClr val="000000"/>
                </a:solidFill>
                <a:latin typeface="Times New Roman" pitchFamily="18" charset="0"/>
                <a:cs typeface="Times New Roman" pitchFamily="18" charset="0"/>
              </a:rPr>
              <a:t> of the system. </a:t>
            </a:r>
            <a:endParaRPr lang="en-US" sz="2000" b="1">
              <a:solidFill>
                <a:schemeClr val="tx2"/>
              </a:solidFill>
              <a:latin typeface="Times New Roman" pitchFamily="18" charset="0"/>
              <a:cs typeface="Times New Roman" pitchFamily="18" charset="0"/>
            </a:endParaRPr>
          </a:p>
        </p:txBody>
      </p:sp>
      <p:sp>
        <p:nvSpPr>
          <p:cNvPr id="484357" name="Text Box 5"/>
          <p:cNvSpPr txBox="1">
            <a:spLocks noChangeArrowheads="1"/>
          </p:cNvSpPr>
          <p:nvPr/>
        </p:nvSpPr>
        <p:spPr bwMode="auto">
          <a:xfrm>
            <a:off x="1219200" y="2482850"/>
            <a:ext cx="7543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a:spcBef>
                <a:spcPct val="50000"/>
              </a:spcBef>
            </a:pPr>
            <a:r>
              <a:rPr lang="en-US" sz="2000" b="1">
                <a:solidFill>
                  <a:srgbClr val="000000"/>
                </a:solidFill>
                <a:latin typeface="Symbol" pitchFamily="18" charset="2"/>
                <a:cs typeface="Times New Roman" pitchFamily="18" charset="0"/>
              </a:rPr>
              <a:t>3.	M</a:t>
            </a:r>
            <a:r>
              <a:rPr lang="en-US" sz="2000" b="1">
                <a:solidFill>
                  <a:srgbClr val="000000"/>
                </a:solidFill>
                <a:latin typeface="Times New Roman" pitchFamily="18" charset="0"/>
                <a:cs typeface="Times New Roman" pitchFamily="18" charset="0"/>
              </a:rPr>
              <a:t>odel</a:t>
            </a:r>
            <a:r>
              <a:rPr lang="en-US" sz="2000" b="1">
                <a:solidFill>
                  <a:srgbClr val="0000FF"/>
                </a:solidFill>
                <a:latin typeface="Times New Roman" pitchFamily="18" charset="0"/>
                <a:cs typeface="Times New Roman" pitchFamily="18" charset="0"/>
              </a:rPr>
              <a:t> proceeds in steps</a:t>
            </a:r>
            <a:r>
              <a:rPr lang="en-US" sz="2000" b="1">
                <a:solidFill>
                  <a:srgbClr val="000000"/>
                </a:solidFill>
                <a:latin typeface="Times New Roman" pitchFamily="18" charset="0"/>
                <a:cs typeface="Times New Roman" pitchFamily="18" charset="0"/>
              </a:rPr>
              <a:t> starting from the</a:t>
            </a:r>
            <a:r>
              <a:rPr lang="en-US" sz="2000" b="1">
                <a:solidFill>
                  <a:srgbClr val="FF0000"/>
                </a:solidFill>
                <a:latin typeface="Times New Roman" pitchFamily="18" charset="0"/>
                <a:cs typeface="Times New Roman" pitchFamily="18" charset="0"/>
              </a:rPr>
              <a:t> simple and key aspects </a:t>
            </a:r>
            <a:r>
              <a:rPr lang="en-US" sz="2000" b="1">
                <a:solidFill>
                  <a:srgbClr val="000000"/>
                </a:solidFill>
                <a:latin typeface="Times New Roman" pitchFamily="18" charset="0"/>
                <a:cs typeface="Times New Roman" pitchFamily="18" charset="0"/>
              </a:rPr>
              <a:t>of the system. </a:t>
            </a:r>
            <a:endParaRPr lang="en-US" sz="2000" b="1">
              <a:solidFill>
                <a:schemeClr val="tx2"/>
              </a:solidFill>
              <a:latin typeface="Times New Roman" pitchFamily="18" charset="0"/>
              <a:cs typeface="Times New Roman" pitchFamily="18" charset="0"/>
            </a:endParaRPr>
          </a:p>
        </p:txBody>
      </p:sp>
      <p:sp>
        <p:nvSpPr>
          <p:cNvPr id="484358" name="Text Box 6"/>
          <p:cNvSpPr txBox="1">
            <a:spLocks noChangeArrowheads="1"/>
          </p:cNvSpPr>
          <p:nvPr/>
        </p:nvSpPr>
        <p:spPr bwMode="auto">
          <a:xfrm>
            <a:off x="1219200" y="3260725"/>
            <a:ext cx="7543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a:spcBef>
                <a:spcPct val="50000"/>
              </a:spcBef>
            </a:pPr>
            <a:r>
              <a:rPr lang="en-US" sz="2000" b="1">
                <a:solidFill>
                  <a:srgbClr val="000000"/>
                </a:solidFill>
                <a:latin typeface="Times New Roman" pitchFamily="18" charset="0"/>
                <a:cs typeface="Times New Roman" pitchFamily="18" charset="0"/>
              </a:rPr>
              <a:t>4.	A </a:t>
            </a:r>
            <a:r>
              <a:rPr lang="en-US" sz="2000" b="1">
                <a:solidFill>
                  <a:srgbClr val="0000FF"/>
                </a:solidFill>
                <a:latin typeface="Times New Roman" pitchFamily="18" charset="0"/>
                <a:cs typeface="Times New Roman" pitchFamily="18" charset="0"/>
              </a:rPr>
              <a:t>project control list</a:t>
            </a:r>
            <a:r>
              <a:rPr lang="en-US" sz="2000" b="1">
                <a:solidFill>
                  <a:srgbClr val="000000"/>
                </a:solidFill>
                <a:latin typeface="Times New Roman" pitchFamily="18" charset="0"/>
                <a:cs typeface="Times New Roman" pitchFamily="18" charset="0"/>
              </a:rPr>
              <a:t> is prepared that contains, in order, all the tasks to be implemented in the final system; provides a </a:t>
            </a:r>
            <a:r>
              <a:rPr lang="en-US" sz="2000" b="1">
                <a:solidFill>
                  <a:srgbClr val="0000FF"/>
                </a:solidFill>
                <a:latin typeface="Times New Roman" pitchFamily="18" charset="0"/>
                <a:cs typeface="Times New Roman" pitchFamily="18" charset="0"/>
              </a:rPr>
              <a:t>better</a:t>
            </a:r>
            <a:r>
              <a:rPr lang="en-US" sz="2000">
                <a:solidFill>
                  <a:srgbClr val="0000FF"/>
                </a:solidFill>
                <a:latin typeface="Times New Roman" pitchFamily="18" charset="0"/>
              </a:rPr>
              <a:t> </a:t>
            </a:r>
            <a:r>
              <a:rPr lang="en-US" sz="2000" b="1">
                <a:solidFill>
                  <a:srgbClr val="9B2337"/>
                </a:solidFill>
                <a:latin typeface="Times New Roman" pitchFamily="18" charset="0"/>
              </a:rPr>
              <a:t>control</a:t>
            </a:r>
            <a:r>
              <a:rPr lang="en-US" sz="2000" b="1">
                <a:latin typeface="Times New Roman" pitchFamily="18" charset="0"/>
              </a:rPr>
              <a:t> and </a:t>
            </a:r>
            <a:r>
              <a:rPr lang="en-US" sz="2000">
                <a:latin typeface="Times New Roman" pitchFamily="18" charset="0"/>
              </a:rPr>
              <a:t> </a:t>
            </a:r>
            <a:r>
              <a:rPr lang="en-US" sz="2000" b="1">
                <a:solidFill>
                  <a:srgbClr val="9B2337"/>
                </a:solidFill>
                <a:latin typeface="Times New Roman" pitchFamily="18" charset="0"/>
              </a:rPr>
              <a:t>progress monitoring</a:t>
            </a:r>
            <a:r>
              <a:rPr lang="en-US" sz="2000" b="1">
                <a:latin typeface="Times New Roman" pitchFamily="18" charset="0"/>
              </a:rPr>
              <a:t> of development</a:t>
            </a:r>
            <a:r>
              <a:rPr lang="en-US" sz="2000" b="1">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778812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4354"/>
                                        </p:tgtEl>
                                        <p:attrNameLst>
                                          <p:attrName>style.visibility</p:attrName>
                                        </p:attrNameLst>
                                      </p:cBhvr>
                                      <p:to>
                                        <p:strVal val="visible"/>
                                      </p:to>
                                    </p:set>
                                    <p:anim calcmode="lin" valueType="num">
                                      <p:cBhvr additive="base">
                                        <p:cTn id="7" dur="500" fill="hold"/>
                                        <p:tgtEl>
                                          <p:spTgt spid="484354"/>
                                        </p:tgtEl>
                                        <p:attrNameLst>
                                          <p:attrName>ppt_x</p:attrName>
                                        </p:attrNameLst>
                                      </p:cBhvr>
                                      <p:tavLst>
                                        <p:tav tm="0">
                                          <p:val>
                                            <p:strVal val="0-#ppt_w/2"/>
                                          </p:val>
                                        </p:tav>
                                        <p:tav tm="100000">
                                          <p:val>
                                            <p:strVal val="#ppt_x"/>
                                          </p:val>
                                        </p:tav>
                                      </p:tavLst>
                                    </p:anim>
                                    <p:anim calcmode="lin" valueType="num">
                                      <p:cBhvr additive="base">
                                        <p:cTn id="8" dur="500" fill="hold"/>
                                        <p:tgtEl>
                                          <p:spTgt spid="4843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4355"/>
                                        </p:tgtEl>
                                        <p:attrNameLst>
                                          <p:attrName>style.visibility</p:attrName>
                                        </p:attrNameLst>
                                      </p:cBhvr>
                                      <p:to>
                                        <p:strVal val="visible"/>
                                      </p:to>
                                    </p:set>
                                    <p:anim calcmode="lin" valueType="num">
                                      <p:cBhvr additive="base">
                                        <p:cTn id="13" dur="500" fill="hold"/>
                                        <p:tgtEl>
                                          <p:spTgt spid="484355"/>
                                        </p:tgtEl>
                                        <p:attrNameLst>
                                          <p:attrName>ppt_x</p:attrName>
                                        </p:attrNameLst>
                                      </p:cBhvr>
                                      <p:tavLst>
                                        <p:tav tm="0">
                                          <p:val>
                                            <p:strVal val="0-#ppt_w/2"/>
                                          </p:val>
                                        </p:tav>
                                        <p:tav tm="100000">
                                          <p:val>
                                            <p:strVal val="#ppt_x"/>
                                          </p:val>
                                        </p:tav>
                                      </p:tavLst>
                                    </p:anim>
                                    <p:anim calcmode="lin" valueType="num">
                                      <p:cBhvr additive="base">
                                        <p:cTn id="14" dur="500" fill="hold"/>
                                        <p:tgtEl>
                                          <p:spTgt spid="48435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4356"/>
                                        </p:tgtEl>
                                        <p:attrNameLst>
                                          <p:attrName>style.visibility</p:attrName>
                                        </p:attrNameLst>
                                      </p:cBhvr>
                                      <p:to>
                                        <p:strVal val="visible"/>
                                      </p:to>
                                    </p:set>
                                    <p:anim calcmode="lin" valueType="num">
                                      <p:cBhvr additive="base">
                                        <p:cTn id="19" dur="500" fill="hold"/>
                                        <p:tgtEl>
                                          <p:spTgt spid="484356"/>
                                        </p:tgtEl>
                                        <p:attrNameLst>
                                          <p:attrName>ppt_x</p:attrName>
                                        </p:attrNameLst>
                                      </p:cBhvr>
                                      <p:tavLst>
                                        <p:tav tm="0">
                                          <p:val>
                                            <p:strVal val="0-#ppt_w/2"/>
                                          </p:val>
                                        </p:tav>
                                        <p:tav tm="100000">
                                          <p:val>
                                            <p:strVal val="#ppt_x"/>
                                          </p:val>
                                        </p:tav>
                                      </p:tavLst>
                                    </p:anim>
                                    <p:anim calcmode="lin" valueType="num">
                                      <p:cBhvr additive="base">
                                        <p:cTn id="20" dur="500" fill="hold"/>
                                        <p:tgtEl>
                                          <p:spTgt spid="48435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4357"/>
                                        </p:tgtEl>
                                        <p:attrNameLst>
                                          <p:attrName>style.visibility</p:attrName>
                                        </p:attrNameLst>
                                      </p:cBhvr>
                                      <p:to>
                                        <p:strVal val="visible"/>
                                      </p:to>
                                    </p:set>
                                    <p:anim calcmode="lin" valueType="num">
                                      <p:cBhvr additive="base">
                                        <p:cTn id="25" dur="500" fill="hold"/>
                                        <p:tgtEl>
                                          <p:spTgt spid="484357"/>
                                        </p:tgtEl>
                                        <p:attrNameLst>
                                          <p:attrName>ppt_x</p:attrName>
                                        </p:attrNameLst>
                                      </p:cBhvr>
                                      <p:tavLst>
                                        <p:tav tm="0">
                                          <p:val>
                                            <p:strVal val="0-#ppt_w/2"/>
                                          </p:val>
                                        </p:tav>
                                        <p:tav tm="100000">
                                          <p:val>
                                            <p:strVal val="#ppt_x"/>
                                          </p:val>
                                        </p:tav>
                                      </p:tavLst>
                                    </p:anim>
                                    <p:anim calcmode="lin" valueType="num">
                                      <p:cBhvr additive="base">
                                        <p:cTn id="26" dur="500" fill="hold"/>
                                        <p:tgtEl>
                                          <p:spTgt spid="48435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4358"/>
                                        </p:tgtEl>
                                        <p:attrNameLst>
                                          <p:attrName>style.visibility</p:attrName>
                                        </p:attrNameLst>
                                      </p:cBhvr>
                                      <p:to>
                                        <p:strVal val="visible"/>
                                      </p:to>
                                    </p:set>
                                    <p:anim calcmode="lin" valueType="num">
                                      <p:cBhvr additive="base">
                                        <p:cTn id="31" dur="500" fill="hold"/>
                                        <p:tgtEl>
                                          <p:spTgt spid="484358"/>
                                        </p:tgtEl>
                                        <p:attrNameLst>
                                          <p:attrName>ppt_x</p:attrName>
                                        </p:attrNameLst>
                                      </p:cBhvr>
                                      <p:tavLst>
                                        <p:tav tm="0">
                                          <p:val>
                                            <p:strVal val="0-#ppt_w/2"/>
                                          </p:val>
                                        </p:tav>
                                        <p:tav tm="100000">
                                          <p:val>
                                            <p:strVal val="#ppt_x"/>
                                          </p:val>
                                        </p:tav>
                                      </p:tavLst>
                                    </p:anim>
                                    <p:anim calcmode="lin" valueType="num">
                                      <p:cBhvr additive="base">
                                        <p:cTn id="32" dur="500" fill="hold"/>
                                        <p:tgtEl>
                                          <p:spTgt spid="4843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4" grpId="0" autoUpdateAnimBg="0"/>
      <p:bldP spid="484355" grpId="0" autoUpdateAnimBg="0"/>
      <p:bldP spid="484356" grpId="0" autoUpdateAnimBg="0"/>
      <p:bldP spid="484357" grpId="0" autoUpdateAnimBg="0"/>
      <p:bldP spid="48435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Cont..</a:t>
            </a:r>
            <a:endParaRPr lang="en-US" dirty="0"/>
          </a:p>
        </p:txBody>
      </p:sp>
      <p:sp>
        <p:nvSpPr>
          <p:cNvPr id="3" name="Content Placeholder 2"/>
          <p:cNvSpPr>
            <a:spLocks noGrp="1"/>
          </p:cNvSpPr>
          <p:nvPr>
            <p:ph idx="1"/>
          </p:nvPr>
        </p:nvSpPr>
        <p:spPr>
          <a:xfrm>
            <a:off x="467544" y="1484784"/>
            <a:ext cx="8229600" cy="4525963"/>
          </a:xfrm>
        </p:spPr>
        <p:txBody>
          <a:bodyPr>
            <a:noAutofit/>
          </a:bodyPr>
          <a:lstStyle/>
          <a:p>
            <a:pPr algn="just"/>
            <a:r>
              <a:rPr lang="en-US" sz="2500" dirty="0">
                <a:latin typeface="+mj-lt"/>
                <a:cs typeface="Times New Roman" pitchFamily="18" charset="0"/>
              </a:rPr>
              <a:t>Incremental development is particularly useful when staffing is unavailable for a complete implementation by the business deadline that has been established for the project. Early increments can be implemented with fewer people. If the core product is well received, then additional staff (if required) can be added to implement the next increment. In addition, increments can be planned to manage technical risks. For example, a major system might require the availability of new hardware that is under development and whose delivery date is uncertain. It might be possible to plan early increments in a way that avoids the use of this hardware, thereby enabling partial functionality to be delivered to end-users without inordinate delay.</a:t>
            </a:r>
          </a:p>
        </p:txBody>
      </p:sp>
    </p:spTree>
    <p:extLst>
      <p:ext uri="{BB962C8B-B14F-4D97-AF65-F5344CB8AC3E}">
        <p14:creationId xmlns:p14="http://schemas.microsoft.com/office/powerpoint/2010/main" val="33021288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pPr lvl="0"/>
            <a:r>
              <a:rPr lang="en-US" dirty="0"/>
              <a:t>Needs good planning and design.</a:t>
            </a:r>
          </a:p>
          <a:p>
            <a:pPr lvl="0"/>
            <a:r>
              <a:rPr lang="en-US" dirty="0"/>
              <a:t>Needs a clear and complete definition of the whole system before it can be broken down and built incrementally.</a:t>
            </a:r>
          </a:p>
          <a:p>
            <a:pPr lvl="0"/>
            <a:r>
              <a:rPr lang="en-US" dirty="0"/>
              <a:t>Total cost is higher than </a:t>
            </a:r>
            <a:r>
              <a:rPr lang="en-US" b="1" dirty="0"/>
              <a:t>waterfall</a:t>
            </a:r>
            <a:r>
              <a:rPr lang="en-US" dirty="0"/>
              <a:t>.</a:t>
            </a:r>
          </a:p>
          <a:p>
            <a:endParaRPr lang="en-US" dirty="0"/>
          </a:p>
        </p:txBody>
      </p:sp>
    </p:spTree>
    <p:extLst>
      <p:ext uri="{BB962C8B-B14F-4D97-AF65-F5344CB8AC3E}">
        <p14:creationId xmlns:p14="http://schemas.microsoft.com/office/powerpoint/2010/main" val="18848171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8229600" cy="1143000"/>
          </a:xfrm>
        </p:spPr>
        <p:txBody>
          <a:bodyPr/>
          <a:lstStyle/>
          <a:p>
            <a:r>
              <a:rPr lang="en-US" dirty="0" smtClean="0"/>
              <a:t>Spiral Model</a:t>
            </a:r>
            <a:endParaRPr lang="en-US" dirty="0"/>
          </a:p>
        </p:txBody>
      </p:sp>
      <p:sp>
        <p:nvSpPr>
          <p:cNvPr id="3" name="Content Placeholder 2"/>
          <p:cNvSpPr>
            <a:spLocks noGrp="1"/>
          </p:cNvSpPr>
          <p:nvPr>
            <p:ph idx="1"/>
          </p:nvPr>
        </p:nvSpPr>
        <p:spPr/>
        <p:txBody>
          <a:bodyPr>
            <a:noAutofit/>
          </a:bodyPr>
          <a:lstStyle/>
          <a:p>
            <a:pPr algn="just"/>
            <a:r>
              <a:rPr lang="en-US" sz="2500" dirty="0">
                <a:latin typeface="+mj-lt"/>
                <a:cs typeface="Times New Roman" pitchFamily="18" charset="0"/>
              </a:rPr>
              <a:t>The spiral model, originally proposed by Boehm [BOE88], is an evolutionary software process model that couples the iterative nature of prototyping with the controlled and systematic aspects of the linear sequential model.</a:t>
            </a:r>
          </a:p>
          <a:p>
            <a:pPr algn="just"/>
            <a:r>
              <a:rPr lang="en-US" sz="2500" dirty="0">
                <a:latin typeface="+mj-lt"/>
                <a:cs typeface="Times New Roman" pitchFamily="18" charset="0"/>
              </a:rPr>
              <a:t>It provides the potential for rapid development of incremental versions of the software. </a:t>
            </a:r>
          </a:p>
          <a:p>
            <a:pPr algn="just"/>
            <a:r>
              <a:rPr lang="en-US" sz="2500" dirty="0">
                <a:latin typeface="+mj-lt"/>
                <a:cs typeface="Times New Roman" pitchFamily="18" charset="0"/>
              </a:rPr>
              <a:t>Using the spiral model, software is developed in a series of incremental releases. </a:t>
            </a:r>
          </a:p>
          <a:p>
            <a:pPr algn="just"/>
            <a:r>
              <a:rPr lang="en-US" sz="2500" dirty="0">
                <a:latin typeface="+mj-lt"/>
                <a:cs typeface="Times New Roman" pitchFamily="18" charset="0"/>
              </a:rPr>
              <a:t>During early iterations, the incremental release might be a paper model or prototype. During later iterations, increasingly more complete versions of the engineered system are produced.</a:t>
            </a:r>
          </a:p>
        </p:txBody>
      </p:sp>
    </p:spTree>
    <p:extLst>
      <p:ext uri="{BB962C8B-B14F-4D97-AF65-F5344CB8AC3E}">
        <p14:creationId xmlns:p14="http://schemas.microsoft.com/office/powerpoint/2010/main" val="3974869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a:t>
            </a:r>
            <a:endParaRPr lang="en-US" dirty="0"/>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7" y="2200274"/>
            <a:ext cx="7286583" cy="382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3281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phase</a:t>
            </a:r>
            <a:endParaRPr lang="en-US" dirty="0"/>
          </a:p>
        </p:txBody>
      </p:sp>
      <p:sp>
        <p:nvSpPr>
          <p:cNvPr id="3" name="Content Placeholder 2"/>
          <p:cNvSpPr>
            <a:spLocks noGrp="1"/>
          </p:cNvSpPr>
          <p:nvPr>
            <p:ph idx="1"/>
          </p:nvPr>
        </p:nvSpPr>
        <p:spPr/>
        <p:txBody>
          <a:bodyPr>
            <a:noAutofit/>
          </a:bodyPr>
          <a:lstStyle/>
          <a:p>
            <a:pPr algn="just"/>
            <a:r>
              <a:rPr lang="en-US" sz="2000" b="1" dirty="0">
                <a:latin typeface="+mj-lt"/>
                <a:cs typeface="Times New Roman" pitchFamily="18" charset="0"/>
              </a:rPr>
              <a:t>Customer communication</a:t>
            </a:r>
            <a:r>
              <a:rPr lang="en-US" sz="2000" dirty="0">
                <a:latin typeface="+mj-lt"/>
                <a:cs typeface="Times New Roman" pitchFamily="18" charset="0"/>
              </a:rPr>
              <a:t>—tasks required to establish effective communication between developer and customer.</a:t>
            </a:r>
          </a:p>
          <a:p>
            <a:pPr algn="just"/>
            <a:r>
              <a:rPr lang="en-US" sz="2000" b="1" dirty="0" smtClean="0">
                <a:latin typeface="+mj-lt"/>
                <a:cs typeface="Times New Roman" pitchFamily="18" charset="0"/>
              </a:rPr>
              <a:t>Planning</a:t>
            </a:r>
            <a:r>
              <a:rPr lang="en-US" sz="2000" dirty="0" smtClean="0">
                <a:latin typeface="+mj-lt"/>
                <a:cs typeface="Times New Roman" pitchFamily="18" charset="0"/>
              </a:rPr>
              <a:t>—tasks </a:t>
            </a:r>
            <a:r>
              <a:rPr lang="en-US" sz="2000" dirty="0">
                <a:latin typeface="+mj-lt"/>
                <a:cs typeface="Times New Roman" pitchFamily="18" charset="0"/>
              </a:rPr>
              <a:t>required to define resources, timelines, and other project related information.</a:t>
            </a:r>
          </a:p>
          <a:p>
            <a:pPr algn="just"/>
            <a:r>
              <a:rPr lang="en-US" sz="2000" b="1" dirty="0" smtClean="0">
                <a:latin typeface="+mj-lt"/>
                <a:cs typeface="Times New Roman" pitchFamily="18" charset="0"/>
              </a:rPr>
              <a:t>Risk </a:t>
            </a:r>
            <a:r>
              <a:rPr lang="en-US" sz="2000" b="1" dirty="0">
                <a:latin typeface="+mj-lt"/>
                <a:cs typeface="Times New Roman" pitchFamily="18" charset="0"/>
              </a:rPr>
              <a:t>analysis</a:t>
            </a:r>
            <a:r>
              <a:rPr lang="en-US" sz="2000" dirty="0">
                <a:latin typeface="+mj-lt"/>
                <a:cs typeface="Times New Roman" pitchFamily="18" charset="0"/>
              </a:rPr>
              <a:t>—tasks required to assess both technical and management risks.</a:t>
            </a:r>
          </a:p>
          <a:p>
            <a:pPr algn="just"/>
            <a:r>
              <a:rPr lang="en-US" sz="2000" b="1" dirty="0" smtClean="0">
                <a:latin typeface="+mj-lt"/>
                <a:cs typeface="Times New Roman" pitchFamily="18" charset="0"/>
              </a:rPr>
              <a:t>Engineering</a:t>
            </a:r>
            <a:r>
              <a:rPr lang="en-US" sz="2000" dirty="0" smtClean="0">
                <a:latin typeface="+mj-lt"/>
                <a:cs typeface="Times New Roman" pitchFamily="18" charset="0"/>
              </a:rPr>
              <a:t>—tasks </a:t>
            </a:r>
            <a:r>
              <a:rPr lang="en-US" sz="2000" dirty="0">
                <a:latin typeface="+mj-lt"/>
                <a:cs typeface="Times New Roman" pitchFamily="18" charset="0"/>
              </a:rPr>
              <a:t>required to build one or more representations of the application.</a:t>
            </a:r>
          </a:p>
          <a:p>
            <a:pPr algn="just"/>
            <a:r>
              <a:rPr lang="en-US" sz="2000" b="1" dirty="0" smtClean="0">
                <a:latin typeface="+mj-lt"/>
                <a:cs typeface="Times New Roman" pitchFamily="18" charset="0"/>
              </a:rPr>
              <a:t>Construction </a:t>
            </a:r>
            <a:r>
              <a:rPr lang="en-US" sz="2000" b="1" dirty="0">
                <a:latin typeface="+mj-lt"/>
                <a:cs typeface="Times New Roman" pitchFamily="18" charset="0"/>
              </a:rPr>
              <a:t>and release</a:t>
            </a:r>
            <a:r>
              <a:rPr lang="en-US" sz="2000" dirty="0">
                <a:latin typeface="+mj-lt"/>
                <a:cs typeface="Times New Roman" pitchFamily="18" charset="0"/>
              </a:rPr>
              <a:t>—tasks required to construct, test, install, and provide user support (e.g., documentation and training</a:t>
            </a:r>
            <a:r>
              <a:rPr lang="en-US" sz="2000" dirty="0" smtClean="0">
                <a:latin typeface="+mj-lt"/>
                <a:cs typeface="Times New Roman" pitchFamily="18" charset="0"/>
              </a:rPr>
              <a:t>).</a:t>
            </a:r>
          </a:p>
          <a:p>
            <a:pPr algn="just"/>
            <a:r>
              <a:rPr lang="en-US" sz="2000" b="1" dirty="0">
                <a:latin typeface="+mj-lt"/>
                <a:cs typeface="Times New Roman" pitchFamily="18" charset="0"/>
              </a:rPr>
              <a:t>Customer evaluation—</a:t>
            </a:r>
            <a:r>
              <a:rPr lang="en-US" sz="2000" dirty="0">
                <a:latin typeface="+mj-lt"/>
                <a:cs typeface="Times New Roman" pitchFamily="18" charset="0"/>
              </a:rPr>
              <a:t>tasks required to obtain customer feedback based on evaluation of the software representations created during the engineering stage and implemented during the installation stage.</a:t>
            </a:r>
          </a:p>
        </p:txBody>
      </p:sp>
    </p:spTree>
    <p:extLst>
      <p:ext uri="{BB962C8B-B14F-4D97-AF65-F5344CB8AC3E}">
        <p14:creationId xmlns:p14="http://schemas.microsoft.com/office/powerpoint/2010/main" val="40813601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lgn="just"/>
            <a:r>
              <a:rPr lang="en-US" sz="2500" dirty="0">
                <a:latin typeface="+mj-lt"/>
                <a:cs typeface="Times New Roman" pitchFamily="18" charset="0"/>
              </a:rPr>
              <a:t>As this evolutionary process begins, the software engineering team moves around the spiral in a clockwise direction, beginning at the center. The first circuit around the spiral might result in the development of a product specification; subsequent passes around the spiral might be used to develop a prototype and then progressively more sophisticated versions of the software.</a:t>
            </a:r>
          </a:p>
        </p:txBody>
      </p:sp>
    </p:spTree>
    <p:extLst>
      <p:ext uri="{BB962C8B-B14F-4D97-AF65-F5344CB8AC3E}">
        <p14:creationId xmlns:p14="http://schemas.microsoft.com/office/powerpoint/2010/main" val="1448041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When to Use Spiral model?</a:t>
            </a:r>
            <a:endParaRPr lang="en-US" dirty="0"/>
          </a:p>
        </p:txBody>
      </p:sp>
      <p:sp>
        <p:nvSpPr>
          <p:cNvPr id="3" name="Content Placeholder 2"/>
          <p:cNvSpPr>
            <a:spLocks noGrp="1"/>
          </p:cNvSpPr>
          <p:nvPr>
            <p:ph idx="1"/>
          </p:nvPr>
        </p:nvSpPr>
        <p:spPr/>
        <p:txBody>
          <a:bodyPr>
            <a:normAutofit/>
          </a:bodyPr>
          <a:lstStyle/>
          <a:p>
            <a:pPr marL="0" indent="0">
              <a:buNone/>
            </a:pPr>
            <a:r>
              <a:rPr lang="en-US" sz="2500" dirty="0">
                <a:latin typeface="+mj-lt"/>
                <a:cs typeface="Times New Roman" pitchFamily="18" charset="0"/>
              </a:rPr>
              <a:t>Spiral model is used in the following scenarios:</a:t>
            </a:r>
          </a:p>
          <a:p>
            <a:r>
              <a:rPr lang="en-US" sz="2500" dirty="0">
                <a:latin typeface="+mj-lt"/>
                <a:cs typeface="Times New Roman" pitchFamily="18" charset="0"/>
              </a:rPr>
              <a:t>When the project is large.</a:t>
            </a:r>
          </a:p>
          <a:p>
            <a:r>
              <a:rPr lang="en-US" sz="2500" dirty="0">
                <a:latin typeface="+mj-lt"/>
                <a:cs typeface="Times New Roman" pitchFamily="18" charset="0"/>
              </a:rPr>
              <a:t>Where the software needs continuous risk evaluation.</a:t>
            </a:r>
          </a:p>
          <a:p>
            <a:r>
              <a:rPr lang="en-US" sz="2500" dirty="0">
                <a:latin typeface="+mj-lt"/>
                <a:cs typeface="Times New Roman" pitchFamily="18" charset="0"/>
              </a:rPr>
              <a:t>Requirements are a bit complicated and require continuous clarification.</a:t>
            </a:r>
          </a:p>
          <a:p>
            <a:r>
              <a:rPr lang="en-US" sz="2500" dirty="0">
                <a:latin typeface="+mj-lt"/>
                <a:cs typeface="Times New Roman" pitchFamily="18" charset="0"/>
              </a:rPr>
              <a:t>Software requires significant changes.</a:t>
            </a:r>
          </a:p>
          <a:p>
            <a:r>
              <a:rPr lang="en-US" sz="2500" dirty="0">
                <a:latin typeface="+mj-lt"/>
                <a:cs typeface="Times New Roman" pitchFamily="18" charset="0"/>
              </a:rPr>
              <a:t>Where enough time-frame is there to get end user feedback.</a:t>
            </a:r>
          </a:p>
          <a:p>
            <a:r>
              <a:rPr lang="en-US" sz="2500" dirty="0">
                <a:latin typeface="+mj-lt"/>
                <a:cs typeface="Times New Roman" pitchFamily="18" charset="0"/>
              </a:rPr>
              <a:t>Where releases are required to be frequent.</a:t>
            </a:r>
          </a:p>
        </p:txBody>
      </p:sp>
    </p:spTree>
    <p:extLst>
      <p:ext uri="{BB962C8B-B14F-4D97-AF65-F5344CB8AC3E}">
        <p14:creationId xmlns:p14="http://schemas.microsoft.com/office/powerpoint/2010/main" val="3738716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fld id="{4E4200C5-25DA-4AEB-B7E2-FA44DC138640}" type="slidenum">
              <a:rPr lang="en-US" sz="1400" smtClean="0"/>
              <a:pPr eaLnBrk="1" hangingPunct="1"/>
              <a:t>3</a:t>
            </a:fld>
            <a:endParaRPr lang="en-US" sz="1400" smtClean="0"/>
          </a:p>
        </p:txBody>
      </p:sp>
      <p:sp>
        <p:nvSpPr>
          <p:cNvPr id="10243" name="Rectangle 5"/>
          <p:cNvSpPr>
            <a:spLocks noGrp="1" noChangeArrowheads="1"/>
          </p:cNvSpPr>
          <p:nvPr>
            <p:ph type="title"/>
          </p:nvPr>
        </p:nvSpPr>
        <p:spPr>
          <a:xfrm>
            <a:off x="2457450" y="400050"/>
            <a:ext cx="4408488" cy="7207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smtClean="0"/>
              <a:t>The Linear Models</a:t>
            </a:r>
          </a:p>
        </p:txBody>
      </p:sp>
      <p:grpSp>
        <p:nvGrpSpPr>
          <p:cNvPr id="468999" name="Group 7"/>
          <p:cNvGrpSpPr>
            <a:grpSpLocks/>
          </p:cNvGrpSpPr>
          <p:nvPr/>
        </p:nvGrpSpPr>
        <p:grpSpPr bwMode="auto">
          <a:xfrm>
            <a:off x="1905000" y="1458913"/>
            <a:ext cx="5857875" cy="3709987"/>
            <a:chOff x="1200" y="919"/>
            <a:chExt cx="3690" cy="2337"/>
          </a:xfrm>
        </p:grpSpPr>
        <p:grpSp>
          <p:nvGrpSpPr>
            <p:cNvPr id="10245" name="Group 2"/>
            <p:cNvGrpSpPr>
              <a:grpSpLocks/>
            </p:cNvGrpSpPr>
            <p:nvPr/>
          </p:nvGrpSpPr>
          <p:grpSpPr bwMode="auto">
            <a:xfrm>
              <a:off x="1200" y="919"/>
              <a:ext cx="3690" cy="2337"/>
              <a:chOff x="1527" y="703"/>
              <a:chExt cx="2769" cy="1968"/>
            </a:xfrm>
          </p:grpSpPr>
          <p:sp>
            <p:nvSpPr>
              <p:cNvPr id="10247" name="Rectangle 3"/>
              <p:cNvSpPr>
                <a:spLocks noChangeArrowheads="1"/>
              </p:cNvSpPr>
              <p:nvPr/>
            </p:nvSpPr>
            <p:spPr bwMode="auto">
              <a:xfrm>
                <a:off x="1562" y="738"/>
                <a:ext cx="2734" cy="1933"/>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8" name="Rectangle 4"/>
              <p:cNvSpPr>
                <a:spLocks noChangeArrowheads="1"/>
              </p:cNvSpPr>
              <p:nvPr/>
            </p:nvSpPr>
            <p:spPr bwMode="auto">
              <a:xfrm>
                <a:off x="1527" y="703"/>
                <a:ext cx="2734" cy="1933"/>
              </a:xfrm>
              <a:prstGeom prst="rect">
                <a:avLst/>
              </a:prstGeom>
              <a:solidFill>
                <a:srgbClr val="96E3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10246"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0" y="1221"/>
              <a:ext cx="3472" cy="1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18565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8999"/>
                                        </p:tgtEl>
                                        <p:attrNameLst>
                                          <p:attrName>style.visibility</p:attrName>
                                        </p:attrNameLst>
                                      </p:cBhvr>
                                      <p:to>
                                        <p:strVal val="visible"/>
                                      </p:to>
                                    </p:set>
                                    <p:animEffect transition="in" filter="box(in)">
                                      <p:cBhvr>
                                        <p:cTn id="7" dur="500"/>
                                        <p:tgtEl>
                                          <p:spTgt spid="468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using Spiral Model</a:t>
            </a:r>
            <a:endParaRPr lang="en-US" dirty="0"/>
          </a:p>
        </p:txBody>
      </p:sp>
      <p:sp>
        <p:nvSpPr>
          <p:cNvPr id="3" name="Content Placeholder 2"/>
          <p:cNvSpPr>
            <a:spLocks noGrp="1"/>
          </p:cNvSpPr>
          <p:nvPr>
            <p:ph idx="1"/>
          </p:nvPr>
        </p:nvSpPr>
        <p:spPr/>
        <p:txBody>
          <a:bodyPr>
            <a:normAutofit/>
          </a:bodyPr>
          <a:lstStyle/>
          <a:p>
            <a:pPr marL="0" indent="0">
              <a:buNone/>
            </a:pPr>
            <a:r>
              <a:rPr lang="en-US" sz="2500" dirty="0">
                <a:latin typeface="+mj-lt"/>
                <a:cs typeface="Times New Roman" pitchFamily="18" charset="0"/>
              </a:rPr>
              <a:t>Advantages of using Spiral model are as follows:</a:t>
            </a:r>
          </a:p>
          <a:p>
            <a:r>
              <a:rPr lang="en-US" sz="2500" dirty="0">
                <a:latin typeface="+mj-lt"/>
                <a:cs typeface="Times New Roman" pitchFamily="18" charset="0"/>
              </a:rPr>
              <a:t>Development is fast</a:t>
            </a:r>
          </a:p>
          <a:p>
            <a:r>
              <a:rPr lang="en-US" sz="2500" dirty="0">
                <a:latin typeface="+mj-lt"/>
                <a:cs typeface="Times New Roman" pitchFamily="18" charset="0"/>
              </a:rPr>
              <a:t>Larger projects / software are created and handled in a strategic way</a:t>
            </a:r>
          </a:p>
          <a:p>
            <a:r>
              <a:rPr lang="en-US" sz="2500" dirty="0">
                <a:latin typeface="+mj-lt"/>
                <a:cs typeface="Times New Roman" pitchFamily="18" charset="0"/>
              </a:rPr>
              <a:t>Risk evaluation is proper.</a:t>
            </a:r>
          </a:p>
          <a:p>
            <a:r>
              <a:rPr lang="en-US" sz="2500" dirty="0">
                <a:latin typeface="+mj-lt"/>
                <a:cs typeface="Times New Roman" pitchFamily="18" charset="0"/>
              </a:rPr>
              <a:t>Control towards all the phases of development.</a:t>
            </a:r>
          </a:p>
          <a:p>
            <a:r>
              <a:rPr lang="en-US" sz="2500" dirty="0">
                <a:latin typeface="+mj-lt"/>
                <a:cs typeface="Times New Roman" pitchFamily="18" charset="0"/>
              </a:rPr>
              <a:t>More and more features are added in a systematic way.</a:t>
            </a:r>
          </a:p>
          <a:p>
            <a:r>
              <a:rPr lang="en-US" sz="2500" dirty="0">
                <a:latin typeface="+mj-lt"/>
                <a:cs typeface="Times New Roman" pitchFamily="18" charset="0"/>
              </a:rPr>
              <a:t>Software is produced early.</a:t>
            </a:r>
          </a:p>
          <a:p>
            <a:r>
              <a:rPr lang="en-US" sz="2500" dirty="0">
                <a:latin typeface="+mj-lt"/>
                <a:cs typeface="Times New Roman" pitchFamily="18" charset="0"/>
              </a:rPr>
              <a:t>Has room for customer feedback and the changes are implemented faster.</a:t>
            </a:r>
          </a:p>
        </p:txBody>
      </p:sp>
    </p:spTree>
    <p:extLst>
      <p:ext uri="{BB962C8B-B14F-4D97-AF65-F5344CB8AC3E}">
        <p14:creationId xmlns:p14="http://schemas.microsoft.com/office/powerpoint/2010/main" val="30297521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using Spiral model</a:t>
            </a:r>
            <a:endParaRPr lang="en-US" dirty="0"/>
          </a:p>
        </p:txBody>
      </p:sp>
      <p:sp>
        <p:nvSpPr>
          <p:cNvPr id="3" name="Content Placeholder 2"/>
          <p:cNvSpPr>
            <a:spLocks noGrp="1"/>
          </p:cNvSpPr>
          <p:nvPr>
            <p:ph idx="1"/>
          </p:nvPr>
        </p:nvSpPr>
        <p:spPr/>
        <p:txBody>
          <a:bodyPr>
            <a:normAutofit/>
          </a:bodyPr>
          <a:lstStyle/>
          <a:p>
            <a:pPr marL="0" indent="0">
              <a:buNone/>
            </a:pPr>
            <a:r>
              <a:rPr lang="en-US" sz="2500" dirty="0">
                <a:latin typeface="+mj-lt"/>
                <a:cs typeface="Times New Roman" pitchFamily="18" charset="0"/>
              </a:rPr>
              <a:t>Disadvantages of Spiral model are as follows:</a:t>
            </a:r>
          </a:p>
          <a:p>
            <a:r>
              <a:rPr lang="en-US" sz="2500" dirty="0">
                <a:latin typeface="+mj-lt"/>
                <a:cs typeface="Times New Roman" pitchFamily="18" charset="0"/>
              </a:rPr>
              <a:t>Risk analysis is important phase so requires expert people.</a:t>
            </a:r>
          </a:p>
          <a:p>
            <a:r>
              <a:rPr lang="en-US" sz="2500" dirty="0">
                <a:latin typeface="+mj-lt"/>
                <a:cs typeface="Times New Roman" pitchFamily="18" charset="0"/>
              </a:rPr>
              <a:t>Is not beneficial for smaller projects.</a:t>
            </a:r>
          </a:p>
          <a:p>
            <a:r>
              <a:rPr lang="en-US" sz="2500" dirty="0">
                <a:latin typeface="+mj-lt"/>
                <a:cs typeface="Times New Roman" pitchFamily="18" charset="0"/>
              </a:rPr>
              <a:t>Spiral may go infinitely.</a:t>
            </a:r>
          </a:p>
          <a:p>
            <a:r>
              <a:rPr lang="en-US" sz="2500" dirty="0">
                <a:latin typeface="+mj-lt"/>
                <a:cs typeface="Times New Roman" pitchFamily="18" charset="0"/>
              </a:rPr>
              <a:t>Documentation is more as it has intermediate phases.</a:t>
            </a:r>
          </a:p>
          <a:p>
            <a:r>
              <a:rPr lang="en-US" sz="2500" dirty="0">
                <a:latin typeface="+mj-lt"/>
                <a:cs typeface="Times New Roman" pitchFamily="18" charset="0"/>
              </a:rPr>
              <a:t>It is costly for smaller projects</a:t>
            </a:r>
          </a:p>
        </p:txBody>
      </p:sp>
    </p:spTree>
    <p:extLst>
      <p:ext uri="{BB962C8B-B14F-4D97-AF65-F5344CB8AC3E}">
        <p14:creationId xmlns:p14="http://schemas.microsoft.com/office/powerpoint/2010/main" val="26883099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p:spPr>
        <p:txBody>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fld id="{08548103-6668-4479-8E76-D1048959BC8C}" type="slidenum">
              <a:rPr lang="en-US" sz="1400" smtClean="0"/>
              <a:pPr eaLnBrk="1" hangingPunct="1"/>
              <a:t>32</a:t>
            </a:fld>
            <a:endParaRPr lang="en-US" sz="1400" smtClean="0"/>
          </a:p>
        </p:txBody>
      </p:sp>
      <p:sp>
        <p:nvSpPr>
          <p:cNvPr id="493570" name="Text Box 2"/>
          <p:cNvSpPr txBox="1">
            <a:spLocks noChangeArrowheads="1"/>
          </p:cNvSpPr>
          <p:nvPr/>
        </p:nvSpPr>
        <p:spPr bwMode="auto">
          <a:xfrm>
            <a:off x="1219200" y="882650"/>
            <a:ext cx="762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buFont typeface="Symbol" pitchFamily="18" charset="2"/>
              <a:buChar char="¨"/>
            </a:pPr>
            <a:r>
              <a:rPr lang="en-US" sz="2000" b="1">
                <a:solidFill>
                  <a:srgbClr val="0000FF"/>
                </a:solidFill>
                <a:latin typeface="Times New Roman" pitchFamily="18" charset="0"/>
                <a:cs typeface="Times New Roman" pitchFamily="18" charset="0"/>
              </a:rPr>
              <a:t>Object technology</a:t>
            </a:r>
            <a:r>
              <a:rPr lang="en-US" sz="2000" b="1">
                <a:latin typeface="Times New Roman" pitchFamily="18" charset="0"/>
                <a:cs typeface="Times New Roman" pitchFamily="18" charset="0"/>
              </a:rPr>
              <a:t> provides the </a:t>
            </a:r>
            <a:r>
              <a:rPr lang="en-US" sz="2000" b="1">
                <a:solidFill>
                  <a:srgbClr val="0000FF"/>
                </a:solidFill>
                <a:latin typeface="Times New Roman" pitchFamily="18" charset="0"/>
                <a:cs typeface="Times New Roman" pitchFamily="18" charset="0"/>
              </a:rPr>
              <a:t>technical framework</a:t>
            </a:r>
            <a:r>
              <a:rPr lang="en-US" sz="2000" b="1">
                <a:latin typeface="Times New Roman" pitchFamily="18" charset="0"/>
                <a:cs typeface="Times New Roman" pitchFamily="18" charset="0"/>
              </a:rPr>
              <a:t> for component-based process model for SE.</a:t>
            </a:r>
          </a:p>
        </p:txBody>
      </p:sp>
      <p:sp>
        <p:nvSpPr>
          <p:cNvPr id="493571" name="Text Box 3"/>
          <p:cNvSpPr txBox="1">
            <a:spLocks noChangeArrowheads="1"/>
          </p:cNvSpPr>
          <p:nvPr/>
        </p:nvSpPr>
        <p:spPr bwMode="auto">
          <a:xfrm>
            <a:off x="1219200" y="1752600"/>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buFont typeface="Symbol" pitchFamily="18" charset="2"/>
              <a:buChar char="¨"/>
            </a:pPr>
            <a:r>
              <a:rPr lang="en-US" sz="2000" b="1">
                <a:latin typeface="Times New Roman" pitchFamily="18" charset="0"/>
                <a:cs typeface="Times New Roman" pitchFamily="18" charset="0"/>
              </a:rPr>
              <a:t>The OO paradigm is based on the creation of classes that encapsulate both data and algorithms.</a:t>
            </a:r>
          </a:p>
        </p:txBody>
      </p:sp>
      <p:sp>
        <p:nvSpPr>
          <p:cNvPr id="493572" name="Text Box 4"/>
          <p:cNvSpPr txBox="1">
            <a:spLocks noChangeArrowheads="1"/>
          </p:cNvSpPr>
          <p:nvPr/>
        </p:nvSpPr>
        <p:spPr bwMode="auto">
          <a:xfrm>
            <a:off x="1219200" y="2667000"/>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buFont typeface="Symbol" pitchFamily="18" charset="2"/>
              <a:buChar char="¨"/>
            </a:pPr>
            <a:r>
              <a:rPr lang="en-US" sz="2000" b="1">
                <a:latin typeface="Times New Roman" pitchFamily="18" charset="0"/>
                <a:cs typeface="Times New Roman" pitchFamily="18" charset="0"/>
              </a:rPr>
              <a:t>If </a:t>
            </a:r>
            <a:r>
              <a:rPr lang="en-US" sz="2000" b="1">
                <a:solidFill>
                  <a:srgbClr val="0000FF"/>
                </a:solidFill>
                <a:latin typeface="Times New Roman" pitchFamily="18" charset="0"/>
                <a:cs typeface="Times New Roman" pitchFamily="18" charset="0"/>
              </a:rPr>
              <a:t>properly designed and implemented</a:t>
            </a:r>
            <a:r>
              <a:rPr lang="en-US" sz="2000" b="1">
                <a:latin typeface="Times New Roman" pitchFamily="18" charset="0"/>
                <a:cs typeface="Times New Roman" pitchFamily="18" charset="0"/>
              </a:rPr>
              <a:t>, OO classes are re-useable </a:t>
            </a:r>
            <a:r>
              <a:rPr lang="en-US" sz="2000" b="1">
                <a:solidFill>
                  <a:srgbClr val="0000FF"/>
                </a:solidFill>
                <a:latin typeface="Times New Roman" pitchFamily="18" charset="0"/>
                <a:cs typeface="Times New Roman" pitchFamily="18" charset="0"/>
              </a:rPr>
              <a:t>across different applications</a:t>
            </a:r>
            <a:r>
              <a:rPr lang="en-US" sz="2000" b="1">
                <a:latin typeface="Times New Roman" pitchFamily="18" charset="0"/>
                <a:cs typeface="Times New Roman" pitchFamily="18" charset="0"/>
              </a:rPr>
              <a:t> and </a:t>
            </a:r>
            <a:r>
              <a:rPr lang="en-US" sz="2000" b="1">
                <a:solidFill>
                  <a:srgbClr val="0000FF"/>
                </a:solidFill>
                <a:latin typeface="Times New Roman" pitchFamily="18" charset="0"/>
                <a:cs typeface="Times New Roman" pitchFamily="18" charset="0"/>
              </a:rPr>
              <a:t>computer architecture</a:t>
            </a:r>
            <a:r>
              <a:rPr lang="en-US" sz="2000" b="1">
                <a:latin typeface="Times New Roman" pitchFamily="18" charset="0"/>
                <a:cs typeface="Times New Roman" pitchFamily="18" charset="0"/>
              </a:rPr>
              <a:t>.</a:t>
            </a:r>
          </a:p>
        </p:txBody>
      </p:sp>
      <p:sp>
        <p:nvSpPr>
          <p:cNvPr id="493573" name="Text Box 5"/>
          <p:cNvSpPr txBox="1">
            <a:spLocks noChangeArrowheads="1"/>
          </p:cNvSpPr>
          <p:nvPr/>
        </p:nvSpPr>
        <p:spPr bwMode="auto">
          <a:xfrm>
            <a:off x="1219200" y="3505200"/>
            <a:ext cx="7391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buFont typeface="Symbol" pitchFamily="18" charset="2"/>
              <a:buChar char="¨"/>
            </a:pPr>
            <a:r>
              <a:rPr lang="en-US" sz="2000" b="1">
                <a:solidFill>
                  <a:srgbClr val="0000FF"/>
                </a:solidFill>
                <a:latin typeface="Times New Roman" pitchFamily="18" charset="0"/>
                <a:cs typeface="Times New Roman" pitchFamily="18" charset="0"/>
              </a:rPr>
              <a:t>Resembles </a:t>
            </a:r>
            <a:r>
              <a:rPr lang="en-US" sz="2000" b="1">
                <a:latin typeface="Times New Roman" pitchFamily="18" charset="0"/>
                <a:cs typeface="Times New Roman" pitchFamily="18" charset="0"/>
              </a:rPr>
              <a:t>and</a:t>
            </a:r>
            <a:r>
              <a:rPr lang="en-US" sz="2000" b="1">
                <a:solidFill>
                  <a:srgbClr val="0000FF"/>
                </a:solidFill>
                <a:latin typeface="Times New Roman" pitchFamily="18" charset="0"/>
                <a:cs typeface="Times New Roman" pitchFamily="18" charset="0"/>
              </a:rPr>
              <a:t> incorporates </a:t>
            </a:r>
            <a:r>
              <a:rPr lang="en-US" sz="2000" b="1">
                <a:latin typeface="Times New Roman" pitchFamily="18" charset="0"/>
                <a:cs typeface="Times New Roman" pitchFamily="18" charset="0"/>
              </a:rPr>
              <a:t>many of</a:t>
            </a:r>
            <a:r>
              <a:rPr lang="en-US" sz="2000" b="1">
                <a:solidFill>
                  <a:srgbClr val="0000FF"/>
                </a:solidFill>
                <a:latin typeface="Times New Roman" pitchFamily="18" charset="0"/>
                <a:cs typeface="Times New Roman" pitchFamily="18" charset="0"/>
              </a:rPr>
              <a:t> characteristics of spiral</a:t>
            </a:r>
            <a:r>
              <a:rPr lang="en-US" sz="2000" b="1">
                <a:latin typeface="Times New Roman" pitchFamily="18" charset="0"/>
                <a:cs typeface="Times New Roman" pitchFamily="18" charset="0"/>
              </a:rPr>
              <a:t> model.</a:t>
            </a:r>
          </a:p>
        </p:txBody>
      </p:sp>
      <p:sp>
        <p:nvSpPr>
          <p:cNvPr id="493574" name="Text Box 6"/>
          <p:cNvSpPr txBox="1">
            <a:spLocks noChangeArrowheads="1"/>
          </p:cNvSpPr>
          <p:nvPr/>
        </p:nvSpPr>
        <p:spPr bwMode="auto">
          <a:xfrm>
            <a:off x="1219200" y="4343400"/>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buFont typeface="Symbol" pitchFamily="18" charset="2"/>
              <a:buChar char="¨"/>
            </a:pPr>
            <a:r>
              <a:rPr lang="en-US" sz="2000" b="1">
                <a:latin typeface="Times New Roman" pitchFamily="18" charset="0"/>
                <a:cs typeface="Times New Roman" pitchFamily="18" charset="0"/>
              </a:rPr>
              <a:t>It is </a:t>
            </a:r>
            <a:r>
              <a:rPr lang="en-US" sz="2000" b="1">
                <a:solidFill>
                  <a:srgbClr val="0000FF"/>
                </a:solidFill>
                <a:latin typeface="Times New Roman" pitchFamily="18" charset="0"/>
                <a:cs typeface="Times New Roman" pitchFamily="18" charset="0"/>
              </a:rPr>
              <a:t>iterative</a:t>
            </a:r>
            <a:r>
              <a:rPr lang="en-US" sz="2000" b="1">
                <a:latin typeface="Times New Roman" pitchFamily="18" charset="0"/>
                <a:cs typeface="Times New Roman" pitchFamily="18" charset="0"/>
              </a:rPr>
              <a:t>, but </a:t>
            </a:r>
            <a:r>
              <a:rPr lang="en-US" sz="2000" b="1">
                <a:solidFill>
                  <a:srgbClr val="0000FF"/>
                </a:solidFill>
                <a:latin typeface="Times New Roman" pitchFamily="18" charset="0"/>
                <a:cs typeface="Times New Roman" pitchFamily="18" charset="0"/>
              </a:rPr>
              <a:t>composes application from </a:t>
            </a:r>
            <a:r>
              <a:rPr lang="en-US" sz="2000" b="1">
                <a:solidFill>
                  <a:srgbClr val="0000FF"/>
                </a:solidFill>
                <a:latin typeface="Times New Roman" pitchFamily="18" charset="0"/>
              </a:rPr>
              <a:t>components</a:t>
            </a:r>
            <a:r>
              <a:rPr lang="en-US" sz="2000" b="1">
                <a:latin typeface="Times New Roman" pitchFamily="18" charset="0"/>
              </a:rPr>
              <a:t>/</a:t>
            </a:r>
            <a:r>
              <a:rPr lang="en-US" sz="2000" b="1">
                <a:latin typeface="Times New Roman" pitchFamily="18" charset="0"/>
                <a:cs typeface="Times New Roman" pitchFamily="18" charset="0"/>
              </a:rPr>
              <a:t>pre-packed S/W (sometimes called “classes”).</a:t>
            </a:r>
          </a:p>
        </p:txBody>
      </p:sp>
      <p:sp>
        <p:nvSpPr>
          <p:cNvPr id="28680" name="Rectangle 7"/>
          <p:cNvSpPr>
            <a:spLocks noGrp="1" noChangeArrowheads="1"/>
          </p:cNvSpPr>
          <p:nvPr>
            <p:ph type="title" idx="4294967295"/>
          </p:nvPr>
        </p:nvSpPr>
        <p:spPr>
          <a:xfrm>
            <a:off x="1219200" y="0"/>
            <a:ext cx="7924800" cy="838200"/>
          </a:xfrm>
        </p:spPr>
        <p:txBody>
          <a:bodyPr/>
          <a:lstStyle/>
          <a:p>
            <a:pPr eaLnBrk="1" hangingPunct="1"/>
            <a:r>
              <a:rPr lang="en-US" sz="3600" b="1" smtClean="0">
                <a:solidFill>
                  <a:srgbClr val="FF0000"/>
                </a:solidFill>
              </a:rPr>
              <a:t>(7) The Component Assembly Model</a:t>
            </a:r>
          </a:p>
        </p:txBody>
      </p:sp>
    </p:spTree>
    <p:extLst>
      <p:ext uri="{BB962C8B-B14F-4D97-AF65-F5344CB8AC3E}">
        <p14:creationId xmlns:p14="http://schemas.microsoft.com/office/powerpoint/2010/main" val="2095848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3570"/>
                                        </p:tgtEl>
                                        <p:attrNameLst>
                                          <p:attrName>style.visibility</p:attrName>
                                        </p:attrNameLst>
                                      </p:cBhvr>
                                      <p:to>
                                        <p:strVal val="visible"/>
                                      </p:to>
                                    </p:set>
                                    <p:anim calcmode="lin" valueType="num">
                                      <p:cBhvr additive="base">
                                        <p:cTn id="7" dur="500" fill="hold"/>
                                        <p:tgtEl>
                                          <p:spTgt spid="493570"/>
                                        </p:tgtEl>
                                        <p:attrNameLst>
                                          <p:attrName>ppt_x</p:attrName>
                                        </p:attrNameLst>
                                      </p:cBhvr>
                                      <p:tavLst>
                                        <p:tav tm="0">
                                          <p:val>
                                            <p:strVal val="0-#ppt_w/2"/>
                                          </p:val>
                                        </p:tav>
                                        <p:tav tm="100000">
                                          <p:val>
                                            <p:strVal val="#ppt_x"/>
                                          </p:val>
                                        </p:tav>
                                      </p:tavLst>
                                    </p:anim>
                                    <p:anim calcmode="lin" valueType="num">
                                      <p:cBhvr additive="base">
                                        <p:cTn id="8" dur="500" fill="hold"/>
                                        <p:tgtEl>
                                          <p:spTgt spid="4935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3571"/>
                                        </p:tgtEl>
                                        <p:attrNameLst>
                                          <p:attrName>style.visibility</p:attrName>
                                        </p:attrNameLst>
                                      </p:cBhvr>
                                      <p:to>
                                        <p:strVal val="visible"/>
                                      </p:to>
                                    </p:set>
                                    <p:anim calcmode="lin" valueType="num">
                                      <p:cBhvr additive="base">
                                        <p:cTn id="13" dur="500" fill="hold"/>
                                        <p:tgtEl>
                                          <p:spTgt spid="493571"/>
                                        </p:tgtEl>
                                        <p:attrNameLst>
                                          <p:attrName>ppt_x</p:attrName>
                                        </p:attrNameLst>
                                      </p:cBhvr>
                                      <p:tavLst>
                                        <p:tav tm="0">
                                          <p:val>
                                            <p:strVal val="0-#ppt_w/2"/>
                                          </p:val>
                                        </p:tav>
                                        <p:tav tm="100000">
                                          <p:val>
                                            <p:strVal val="#ppt_x"/>
                                          </p:val>
                                        </p:tav>
                                      </p:tavLst>
                                    </p:anim>
                                    <p:anim calcmode="lin" valueType="num">
                                      <p:cBhvr additive="base">
                                        <p:cTn id="14" dur="500" fill="hold"/>
                                        <p:tgtEl>
                                          <p:spTgt spid="49357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3572"/>
                                        </p:tgtEl>
                                        <p:attrNameLst>
                                          <p:attrName>style.visibility</p:attrName>
                                        </p:attrNameLst>
                                      </p:cBhvr>
                                      <p:to>
                                        <p:strVal val="visible"/>
                                      </p:to>
                                    </p:set>
                                    <p:anim calcmode="lin" valueType="num">
                                      <p:cBhvr additive="base">
                                        <p:cTn id="19" dur="500" fill="hold"/>
                                        <p:tgtEl>
                                          <p:spTgt spid="493572"/>
                                        </p:tgtEl>
                                        <p:attrNameLst>
                                          <p:attrName>ppt_x</p:attrName>
                                        </p:attrNameLst>
                                      </p:cBhvr>
                                      <p:tavLst>
                                        <p:tav tm="0">
                                          <p:val>
                                            <p:strVal val="0-#ppt_w/2"/>
                                          </p:val>
                                        </p:tav>
                                        <p:tav tm="100000">
                                          <p:val>
                                            <p:strVal val="#ppt_x"/>
                                          </p:val>
                                        </p:tav>
                                      </p:tavLst>
                                    </p:anim>
                                    <p:anim calcmode="lin" valueType="num">
                                      <p:cBhvr additive="base">
                                        <p:cTn id="20" dur="500" fill="hold"/>
                                        <p:tgtEl>
                                          <p:spTgt spid="49357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3573"/>
                                        </p:tgtEl>
                                        <p:attrNameLst>
                                          <p:attrName>style.visibility</p:attrName>
                                        </p:attrNameLst>
                                      </p:cBhvr>
                                      <p:to>
                                        <p:strVal val="visible"/>
                                      </p:to>
                                    </p:set>
                                    <p:anim calcmode="lin" valueType="num">
                                      <p:cBhvr additive="base">
                                        <p:cTn id="25" dur="500" fill="hold"/>
                                        <p:tgtEl>
                                          <p:spTgt spid="493573"/>
                                        </p:tgtEl>
                                        <p:attrNameLst>
                                          <p:attrName>ppt_x</p:attrName>
                                        </p:attrNameLst>
                                      </p:cBhvr>
                                      <p:tavLst>
                                        <p:tav tm="0">
                                          <p:val>
                                            <p:strVal val="0-#ppt_w/2"/>
                                          </p:val>
                                        </p:tav>
                                        <p:tav tm="100000">
                                          <p:val>
                                            <p:strVal val="#ppt_x"/>
                                          </p:val>
                                        </p:tav>
                                      </p:tavLst>
                                    </p:anim>
                                    <p:anim calcmode="lin" valueType="num">
                                      <p:cBhvr additive="base">
                                        <p:cTn id="26" dur="500" fill="hold"/>
                                        <p:tgtEl>
                                          <p:spTgt spid="49357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3574"/>
                                        </p:tgtEl>
                                        <p:attrNameLst>
                                          <p:attrName>style.visibility</p:attrName>
                                        </p:attrNameLst>
                                      </p:cBhvr>
                                      <p:to>
                                        <p:strVal val="visible"/>
                                      </p:to>
                                    </p:set>
                                    <p:anim calcmode="lin" valueType="num">
                                      <p:cBhvr additive="base">
                                        <p:cTn id="31" dur="500" fill="hold"/>
                                        <p:tgtEl>
                                          <p:spTgt spid="493574"/>
                                        </p:tgtEl>
                                        <p:attrNameLst>
                                          <p:attrName>ppt_x</p:attrName>
                                        </p:attrNameLst>
                                      </p:cBhvr>
                                      <p:tavLst>
                                        <p:tav tm="0">
                                          <p:val>
                                            <p:strVal val="0-#ppt_w/2"/>
                                          </p:val>
                                        </p:tav>
                                        <p:tav tm="100000">
                                          <p:val>
                                            <p:strVal val="#ppt_x"/>
                                          </p:val>
                                        </p:tav>
                                      </p:tavLst>
                                    </p:anim>
                                    <p:anim calcmode="lin" valueType="num">
                                      <p:cBhvr additive="base">
                                        <p:cTn id="32" dur="500" fill="hold"/>
                                        <p:tgtEl>
                                          <p:spTgt spid="4935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0" grpId="0" autoUpdateAnimBg="0"/>
      <p:bldP spid="493571" grpId="0" autoUpdateAnimBg="0"/>
      <p:bldP spid="493572" grpId="0" autoUpdateAnimBg="0"/>
      <p:bldP spid="493573" grpId="0" autoUpdateAnimBg="0"/>
      <p:bldP spid="49357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764704"/>
            <a:ext cx="8568952"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18657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p:spPr>
        <p:txBody>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fld id="{1445B033-1941-44CB-BBC3-7F440136E38C}" type="slidenum">
              <a:rPr lang="en-US" sz="1400" smtClean="0"/>
              <a:pPr eaLnBrk="1" hangingPunct="1"/>
              <a:t>34</a:t>
            </a:fld>
            <a:endParaRPr lang="en-US" sz="1400" smtClean="0"/>
          </a:p>
        </p:txBody>
      </p:sp>
      <p:sp>
        <p:nvSpPr>
          <p:cNvPr id="494620" name="Text Box 28"/>
          <p:cNvSpPr txBox="1">
            <a:spLocks noChangeArrowheads="1"/>
          </p:cNvSpPr>
          <p:nvPr/>
        </p:nvSpPr>
        <p:spPr bwMode="auto">
          <a:xfrm>
            <a:off x="1371600" y="30480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r>
              <a:rPr lang="en-US" sz="2400" b="1">
                <a:solidFill>
                  <a:srgbClr val="9B2337"/>
                </a:solidFill>
                <a:latin typeface="Times New Roman" pitchFamily="18" charset="0"/>
                <a:cs typeface="Times New Roman" pitchFamily="18" charset="0"/>
              </a:rPr>
              <a:t>Further</a:t>
            </a:r>
          </a:p>
        </p:txBody>
      </p:sp>
      <p:sp>
        <p:nvSpPr>
          <p:cNvPr id="494621" name="Text Box 29"/>
          <p:cNvSpPr txBox="1">
            <a:spLocks noChangeArrowheads="1"/>
          </p:cNvSpPr>
          <p:nvPr/>
        </p:nvSpPr>
        <p:spPr bwMode="auto">
          <a:xfrm>
            <a:off x="1431925" y="3505200"/>
            <a:ext cx="76358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r>
              <a:rPr lang="en-US" sz="1800" b="1">
                <a:latin typeface="Times New Roman" pitchFamily="18" charset="0"/>
                <a:cs typeface="Times New Roman" pitchFamily="18" charset="0"/>
              </a:rPr>
              <a:t>a)	</a:t>
            </a:r>
            <a:r>
              <a:rPr lang="en-US" sz="1800" b="1">
                <a:solidFill>
                  <a:srgbClr val="0000FF"/>
                </a:solidFill>
                <a:latin typeface="Times New Roman" pitchFamily="18" charset="0"/>
                <a:cs typeface="Times New Roman" pitchFamily="18" charset="0"/>
              </a:rPr>
              <a:t>Identification of candidate classes</a:t>
            </a:r>
            <a:r>
              <a:rPr lang="en-US" sz="1800" b="1">
                <a:latin typeface="Times New Roman" pitchFamily="18" charset="0"/>
                <a:cs typeface="Times New Roman" pitchFamily="18" charset="0"/>
              </a:rPr>
              <a:t> is accomplished by </a:t>
            </a:r>
            <a:r>
              <a:rPr lang="en-US" sz="1800" b="1">
                <a:solidFill>
                  <a:srgbClr val="9B2337"/>
                </a:solidFill>
                <a:latin typeface="Times New Roman" pitchFamily="18" charset="0"/>
                <a:cs typeface="Times New Roman" pitchFamily="18" charset="0"/>
              </a:rPr>
              <a:t>examining the data</a:t>
            </a:r>
            <a:r>
              <a:rPr lang="en-US" sz="1800" b="1">
                <a:latin typeface="Times New Roman" pitchFamily="18" charset="0"/>
                <a:cs typeface="Times New Roman" pitchFamily="18" charset="0"/>
              </a:rPr>
              <a:t> (in the </a:t>
            </a:r>
            <a:r>
              <a:rPr lang="en-US" sz="1800" b="1">
                <a:solidFill>
                  <a:srgbClr val="0000FF"/>
                </a:solidFill>
                <a:latin typeface="Times New Roman" pitchFamily="18" charset="0"/>
                <a:cs typeface="Times New Roman" pitchFamily="18" charset="0"/>
              </a:rPr>
              <a:t>analysis phase)</a:t>
            </a:r>
            <a:r>
              <a:rPr lang="en-US" sz="1800" b="1">
                <a:latin typeface="Times New Roman" pitchFamily="18" charset="0"/>
                <a:cs typeface="Times New Roman" pitchFamily="18" charset="0"/>
              </a:rPr>
              <a:t> that are to be </a:t>
            </a:r>
            <a:r>
              <a:rPr lang="en-US" sz="1800" b="1">
                <a:solidFill>
                  <a:srgbClr val="FF0000"/>
                </a:solidFill>
                <a:latin typeface="Times New Roman" pitchFamily="18" charset="0"/>
                <a:cs typeface="Times New Roman" pitchFamily="18" charset="0"/>
              </a:rPr>
              <a:t>manipulated</a:t>
            </a:r>
            <a:r>
              <a:rPr lang="en-US" sz="1800" b="1">
                <a:latin typeface="Times New Roman" pitchFamily="18" charset="0"/>
                <a:cs typeface="Times New Roman" pitchFamily="18" charset="0"/>
              </a:rPr>
              <a:t> and the </a:t>
            </a:r>
            <a:r>
              <a:rPr lang="en-US" sz="1800" b="1">
                <a:solidFill>
                  <a:srgbClr val="FF0000"/>
                </a:solidFill>
                <a:latin typeface="Times New Roman" pitchFamily="18" charset="0"/>
                <a:cs typeface="Times New Roman" pitchFamily="18" charset="0"/>
              </a:rPr>
              <a:t>operations </a:t>
            </a:r>
            <a:r>
              <a:rPr lang="en-US" sz="1800" b="1">
                <a:latin typeface="Times New Roman" pitchFamily="18" charset="0"/>
                <a:cs typeface="Times New Roman" pitchFamily="18" charset="0"/>
              </a:rPr>
              <a:t>(algorithms) required.</a:t>
            </a:r>
          </a:p>
        </p:txBody>
      </p:sp>
      <p:sp>
        <p:nvSpPr>
          <p:cNvPr id="494622" name="Text Box 30"/>
          <p:cNvSpPr txBox="1">
            <a:spLocks noChangeArrowheads="1"/>
          </p:cNvSpPr>
          <p:nvPr/>
        </p:nvSpPr>
        <p:spPr bwMode="auto">
          <a:xfrm>
            <a:off x="1431925" y="4419600"/>
            <a:ext cx="740727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r>
              <a:rPr lang="en-US" sz="1800" b="1">
                <a:latin typeface="Times New Roman" pitchFamily="18" charset="0"/>
                <a:cs typeface="Times New Roman" pitchFamily="18" charset="0"/>
              </a:rPr>
              <a:t>b) </a:t>
            </a:r>
            <a:r>
              <a:rPr lang="en-US" sz="1800" b="1">
                <a:solidFill>
                  <a:srgbClr val="0000FF"/>
                </a:solidFill>
                <a:latin typeface="Times New Roman" pitchFamily="18" charset="0"/>
                <a:cs typeface="Times New Roman" pitchFamily="18" charset="0"/>
              </a:rPr>
              <a:t>Class library</a:t>
            </a:r>
            <a:r>
              <a:rPr lang="en-US" sz="1800" b="1">
                <a:latin typeface="Times New Roman" pitchFamily="18" charset="0"/>
                <a:cs typeface="Times New Roman" pitchFamily="18" charset="0"/>
              </a:rPr>
              <a:t> is also called </a:t>
            </a:r>
            <a:r>
              <a:rPr lang="en-US" sz="1800" b="1">
                <a:solidFill>
                  <a:srgbClr val="0000FF"/>
                </a:solidFill>
                <a:latin typeface="Times New Roman" pitchFamily="18" charset="0"/>
                <a:cs typeface="Times New Roman" pitchFamily="18" charset="0"/>
              </a:rPr>
              <a:t>component repository</a:t>
            </a:r>
            <a:r>
              <a:rPr lang="en-US" sz="1800" b="1">
                <a:latin typeface="Times New Roman" pitchFamily="18" charset="0"/>
                <a:cs typeface="Times New Roman" pitchFamily="18" charset="0"/>
              </a:rPr>
              <a:t>. A component if found in library may require </a:t>
            </a:r>
            <a:r>
              <a:rPr lang="en-US" sz="1800" b="1">
                <a:solidFill>
                  <a:srgbClr val="0000FF"/>
                </a:solidFill>
                <a:latin typeface="Times New Roman" pitchFamily="18" charset="0"/>
                <a:cs typeface="Times New Roman" pitchFamily="18" charset="0"/>
              </a:rPr>
              <a:t>tailoring/modification</a:t>
            </a:r>
            <a:r>
              <a:rPr lang="en-US" sz="1800" b="1">
                <a:latin typeface="Times New Roman" pitchFamily="18" charset="0"/>
                <a:cs typeface="Times New Roman" pitchFamily="18" charset="0"/>
              </a:rPr>
              <a:t> to fulfill the (new) requirements of the application.</a:t>
            </a:r>
          </a:p>
          <a:p>
            <a:pPr algn="just" eaLnBrk="1" hangingPunct="1"/>
            <a:r>
              <a:rPr lang="en-US" sz="1800" b="1">
                <a:latin typeface="Times New Roman" pitchFamily="18" charset="0"/>
                <a:cs typeface="Times New Roman" pitchFamily="18" charset="0"/>
              </a:rPr>
              <a:t>c)	According to a survey, component assembly leads to a </a:t>
            </a:r>
            <a:r>
              <a:rPr lang="en-US" sz="1800" b="1">
                <a:solidFill>
                  <a:srgbClr val="9B2337"/>
                </a:solidFill>
                <a:latin typeface="Times New Roman" pitchFamily="18" charset="0"/>
                <a:cs typeface="Times New Roman" pitchFamily="18" charset="0"/>
              </a:rPr>
              <a:t>70% reduction</a:t>
            </a:r>
            <a:r>
              <a:rPr lang="en-US" sz="1800" b="1">
                <a:latin typeface="Times New Roman" pitchFamily="18" charset="0"/>
                <a:cs typeface="Times New Roman" pitchFamily="18" charset="0"/>
              </a:rPr>
              <a:t> in development cycle time, an </a:t>
            </a:r>
            <a:r>
              <a:rPr lang="en-US" sz="1800" b="1">
                <a:solidFill>
                  <a:srgbClr val="9B2337"/>
                </a:solidFill>
                <a:latin typeface="Times New Roman" pitchFamily="18" charset="0"/>
                <a:cs typeface="Times New Roman" pitchFamily="18" charset="0"/>
              </a:rPr>
              <a:t>84% reduction in project cost</a:t>
            </a:r>
            <a:r>
              <a:rPr lang="en-US" sz="1800" b="1">
                <a:latin typeface="Times New Roman" pitchFamily="18" charset="0"/>
                <a:cs typeface="Times New Roman" pitchFamily="18" charset="0"/>
              </a:rPr>
              <a:t>.</a:t>
            </a:r>
          </a:p>
        </p:txBody>
      </p:sp>
    </p:spTree>
    <p:extLst>
      <p:ext uri="{BB962C8B-B14F-4D97-AF65-F5344CB8AC3E}">
        <p14:creationId xmlns:p14="http://schemas.microsoft.com/office/powerpoint/2010/main" val="25529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4620"/>
                                        </p:tgtEl>
                                        <p:attrNameLst>
                                          <p:attrName>style.visibility</p:attrName>
                                        </p:attrNameLst>
                                      </p:cBhvr>
                                      <p:to>
                                        <p:strVal val="visible"/>
                                      </p:to>
                                    </p:set>
                                    <p:anim calcmode="lin" valueType="num">
                                      <p:cBhvr additive="base">
                                        <p:cTn id="7" dur="500" fill="hold"/>
                                        <p:tgtEl>
                                          <p:spTgt spid="494620"/>
                                        </p:tgtEl>
                                        <p:attrNameLst>
                                          <p:attrName>ppt_x</p:attrName>
                                        </p:attrNameLst>
                                      </p:cBhvr>
                                      <p:tavLst>
                                        <p:tav tm="0">
                                          <p:val>
                                            <p:strVal val="0-#ppt_w/2"/>
                                          </p:val>
                                        </p:tav>
                                        <p:tav tm="100000">
                                          <p:val>
                                            <p:strVal val="#ppt_x"/>
                                          </p:val>
                                        </p:tav>
                                      </p:tavLst>
                                    </p:anim>
                                    <p:anim calcmode="lin" valueType="num">
                                      <p:cBhvr additive="base">
                                        <p:cTn id="8" dur="500" fill="hold"/>
                                        <p:tgtEl>
                                          <p:spTgt spid="4946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4621"/>
                                        </p:tgtEl>
                                        <p:attrNameLst>
                                          <p:attrName>style.visibility</p:attrName>
                                        </p:attrNameLst>
                                      </p:cBhvr>
                                      <p:to>
                                        <p:strVal val="visible"/>
                                      </p:to>
                                    </p:set>
                                    <p:anim calcmode="lin" valueType="num">
                                      <p:cBhvr additive="base">
                                        <p:cTn id="13" dur="500" fill="hold"/>
                                        <p:tgtEl>
                                          <p:spTgt spid="494621"/>
                                        </p:tgtEl>
                                        <p:attrNameLst>
                                          <p:attrName>ppt_x</p:attrName>
                                        </p:attrNameLst>
                                      </p:cBhvr>
                                      <p:tavLst>
                                        <p:tav tm="0">
                                          <p:val>
                                            <p:strVal val="0-#ppt_w/2"/>
                                          </p:val>
                                        </p:tav>
                                        <p:tav tm="100000">
                                          <p:val>
                                            <p:strVal val="#ppt_x"/>
                                          </p:val>
                                        </p:tav>
                                      </p:tavLst>
                                    </p:anim>
                                    <p:anim calcmode="lin" valueType="num">
                                      <p:cBhvr additive="base">
                                        <p:cTn id="14" dur="500" fill="hold"/>
                                        <p:tgtEl>
                                          <p:spTgt spid="49462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4622">
                                            <p:txEl>
                                              <p:pRg st="0" end="0"/>
                                            </p:txEl>
                                          </p:spTgt>
                                        </p:tgtEl>
                                        <p:attrNameLst>
                                          <p:attrName>style.visibility</p:attrName>
                                        </p:attrNameLst>
                                      </p:cBhvr>
                                      <p:to>
                                        <p:strVal val="visible"/>
                                      </p:to>
                                    </p:set>
                                    <p:anim calcmode="lin" valueType="num">
                                      <p:cBhvr additive="base">
                                        <p:cTn id="19" dur="500" fill="hold"/>
                                        <p:tgtEl>
                                          <p:spTgt spid="49462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46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4622">
                                            <p:txEl>
                                              <p:pRg st="1" end="1"/>
                                            </p:txEl>
                                          </p:spTgt>
                                        </p:tgtEl>
                                        <p:attrNameLst>
                                          <p:attrName>style.visibility</p:attrName>
                                        </p:attrNameLst>
                                      </p:cBhvr>
                                      <p:to>
                                        <p:strVal val="visible"/>
                                      </p:to>
                                    </p:set>
                                    <p:anim calcmode="lin" valueType="num">
                                      <p:cBhvr additive="base">
                                        <p:cTn id="25" dur="500" fill="hold"/>
                                        <p:tgtEl>
                                          <p:spTgt spid="494622">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9462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20" grpId="0" autoUpdateAnimBg="0"/>
      <p:bldP spid="494621" grpId="0" autoUpdateAnimBg="0"/>
      <p:bldP spid="494622"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p:spPr>
        <p:txBody>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fld id="{C2841DE1-5ECD-469F-BF75-3E4C898DAF32}" type="slidenum">
              <a:rPr lang="en-US" sz="1400" smtClean="0"/>
              <a:pPr eaLnBrk="1" hangingPunct="1"/>
              <a:t>4</a:t>
            </a:fld>
            <a:endParaRPr lang="en-US" sz="1400" smtClean="0"/>
          </a:p>
        </p:txBody>
      </p:sp>
      <p:sp>
        <p:nvSpPr>
          <p:cNvPr id="285699" name="Text Box 3"/>
          <p:cNvSpPr txBox="1">
            <a:spLocks noChangeArrowheads="1"/>
          </p:cNvSpPr>
          <p:nvPr/>
        </p:nvSpPr>
        <p:spPr bwMode="auto">
          <a:xfrm>
            <a:off x="1371600" y="1371600"/>
            <a:ext cx="693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spcBef>
                <a:spcPct val="50000"/>
              </a:spcBef>
            </a:pPr>
            <a:r>
              <a:rPr lang="en-US" sz="2400" b="1">
                <a:solidFill>
                  <a:srgbClr val="993300"/>
                </a:solidFill>
                <a:latin typeface="Times New Roman" pitchFamily="18" charset="0"/>
                <a:cs typeface="Times New Roman" pitchFamily="18" charset="0"/>
              </a:rPr>
              <a:t>Important features</a:t>
            </a:r>
          </a:p>
        </p:txBody>
      </p:sp>
      <p:sp>
        <p:nvSpPr>
          <p:cNvPr id="285700" name="Text Box 4"/>
          <p:cNvSpPr txBox="1">
            <a:spLocks noChangeArrowheads="1"/>
          </p:cNvSpPr>
          <p:nvPr/>
        </p:nvSpPr>
        <p:spPr bwMode="auto">
          <a:xfrm>
            <a:off x="1219200" y="2057400"/>
            <a:ext cx="777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spcBef>
                <a:spcPct val="50000"/>
              </a:spcBef>
              <a:buFont typeface="Monotype Sorts" charset="2"/>
              <a:buChar char="u"/>
            </a:pPr>
            <a:r>
              <a:rPr lang="en-US" sz="2000">
                <a:latin typeface="Times New Roman" pitchFamily="18" charset="0"/>
              </a:rPr>
              <a:t>All activities are to be performed </a:t>
            </a:r>
            <a:r>
              <a:rPr lang="en-US" sz="2000" b="1">
                <a:solidFill>
                  <a:srgbClr val="0000FF"/>
                </a:solidFill>
                <a:latin typeface="Times New Roman" pitchFamily="18" charset="0"/>
              </a:rPr>
              <a:t>in an order</a:t>
            </a:r>
            <a:r>
              <a:rPr lang="en-US" sz="2000">
                <a:latin typeface="Times New Roman" pitchFamily="18" charset="0"/>
              </a:rPr>
              <a:t> and </a:t>
            </a:r>
            <a:r>
              <a:rPr lang="en-US" sz="2000" b="1">
                <a:solidFill>
                  <a:srgbClr val="0000FF"/>
                </a:solidFill>
                <a:latin typeface="Times New Roman" pitchFamily="18" charset="0"/>
              </a:rPr>
              <a:t>one after the other</a:t>
            </a:r>
            <a:r>
              <a:rPr lang="en-US" sz="2000">
                <a:latin typeface="Times New Roman" pitchFamily="18" charset="0"/>
              </a:rPr>
              <a:t>. The </a:t>
            </a:r>
            <a:r>
              <a:rPr lang="en-US" sz="2000" b="1">
                <a:solidFill>
                  <a:srgbClr val="FF0000"/>
                </a:solidFill>
                <a:latin typeface="Times New Roman" pitchFamily="18" charset="0"/>
              </a:rPr>
              <a:t>output of one</a:t>
            </a:r>
            <a:r>
              <a:rPr lang="en-US" sz="2000">
                <a:latin typeface="Times New Roman" pitchFamily="18" charset="0"/>
              </a:rPr>
              <a:t> is the </a:t>
            </a:r>
            <a:r>
              <a:rPr lang="en-US" sz="2000" b="1">
                <a:solidFill>
                  <a:srgbClr val="0000FF"/>
                </a:solidFill>
                <a:latin typeface="Times New Roman" pitchFamily="18" charset="0"/>
              </a:rPr>
              <a:t>input to the other</a:t>
            </a:r>
            <a:r>
              <a:rPr lang="en-US" sz="1800">
                <a:latin typeface="Times New Roman" pitchFamily="18" charset="0"/>
              </a:rPr>
              <a:t>.</a:t>
            </a:r>
          </a:p>
        </p:txBody>
      </p:sp>
      <p:sp>
        <p:nvSpPr>
          <p:cNvPr id="285701" name="Text Box 5"/>
          <p:cNvSpPr txBox="1">
            <a:spLocks noChangeArrowheads="1"/>
          </p:cNvSpPr>
          <p:nvPr/>
        </p:nvSpPr>
        <p:spPr bwMode="auto">
          <a:xfrm>
            <a:off x="1219200" y="2971800"/>
            <a:ext cx="777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spcBef>
                <a:spcPct val="50000"/>
              </a:spcBef>
              <a:buFont typeface="Monotype Sorts" charset="2"/>
              <a:buChar char="u"/>
            </a:pPr>
            <a:r>
              <a:rPr lang="en-US" sz="2000" b="1">
                <a:solidFill>
                  <a:srgbClr val="0000FF"/>
                </a:solidFill>
                <a:latin typeface="Times New Roman" pitchFamily="18" charset="0"/>
              </a:rPr>
              <a:t>Verification</a:t>
            </a:r>
            <a:r>
              <a:rPr lang="en-US" sz="2000">
                <a:latin typeface="Times New Roman" pitchFamily="18" charset="0"/>
              </a:rPr>
              <a:t> and </a:t>
            </a:r>
            <a:r>
              <a:rPr lang="en-US" sz="2000" b="1">
                <a:solidFill>
                  <a:srgbClr val="0000FF"/>
                </a:solidFill>
                <a:latin typeface="Times New Roman" pitchFamily="18" charset="0"/>
              </a:rPr>
              <a:t>validation</a:t>
            </a:r>
            <a:r>
              <a:rPr lang="en-US" sz="2000">
                <a:latin typeface="Times New Roman" pitchFamily="18" charset="0"/>
              </a:rPr>
              <a:t> is to be performed after the </a:t>
            </a:r>
            <a:r>
              <a:rPr lang="en-US" sz="2000" b="1">
                <a:solidFill>
                  <a:srgbClr val="FF0000"/>
                </a:solidFill>
                <a:latin typeface="Times New Roman" pitchFamily="18" charset="0"/>
              </a:rPr>
              <a:t>end of each phase</a:t>
            </a:r>
            <a:r>
              <a:rPr lang="en-US" sz="2000">
                <a:solidFill>
                  <a:srgbClr val="FF0000"/>
                </a:solidFill>
                <a:latin typeface="Times New Roman" pitchFamily="18" charset="0"/>
              </a:rPr>
              <a:t>.</a:t>
            </a:r>
            <a:endParaRPr lang="en-US" sz="1800" b="1">
              <a:solidFill>
                <a:srgbClr val="FF0000"/>
              </a:solidFill>
              <a:latin typeface="Times New Roman" pitchFamily="18" charset="0"/>
            </a:endParaRPr>
          </a:p>
        </p:txBody>
      </p:sp>
      <p:sp>
        <p:nvSpPr>
          <p:cNvPr id="285702" name="Text Box 6"/>
          <p:cNvSpPr txBox="1">
            <a:spLocks noChangeArrowheads="1"/>
          </p:cNvSpPr>
          <p:nvPr/>
        </p:nvSpPr>
        <p:spPr bwMode="auto">
          <a:xfrm>
            <a:off x="1219200" y="3886200"/>
            <a:ext cx="777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spcBef>
                <a:spcPct val="50000"/>
              </a:spcBef>
              <a:buFont typeface="Monotype Sorts" charset="2"/>
              <a:buChar char="u"/>
            </a:pPr>
            <a:r>
              <a:rPr lang="en-US" sz="2000">
                <a:latin typeface="Times New Roman" pitchFamily="18" charset="0"/>
              </a:rPr>
              <a:t>The </a:t>
            </a:r>
            <a:r>
              <a:rPr lang="en-US" sz="2000" b="1">
                <a:solidFill>
                  <a:srgbClr val="0000FF"/>
                </a:solidFill>
                <a:latin typeface="Times New Roman" pitchFamily="18" charset="0"/>
              </a:rPr>
              <a:t>inputs &amp; outputs</a:t>
            </a:r>
            <a:r>
              <a:rPr lang="en-US" sz="2000">
                <a:latin typeface="Times New Roman" pitchFamily="18" charset="0"/>
              </a:rPr>
              <a:t> at each phase </a:t>
            </a:r>
            <a:r>
              <a:rPr lang="en-US" sz="2000" b="1">
                <a:solidFill>
                  <a:srgbClr val="0000FF"/>
                </a:solidFill>
                <a:latin typeface="Times New Roman" pitchFamily="18" charset="0"/>
              </a:rPr>
              <a:t>must be defined</a:t>
            </a:r>
            <a:r>
              <a:rPr lang="en-US" sz="2000">
                <a:latin typeface="Times New Roman" pitchFamily="18" charset="0"/>
              </a:rPr>
              <a:t> (i.e. goal of each group is defined).</a:t>
            </a:r>
            <a:endParaRPr lang="en-US" sz="1800" b="1">
              <a:latin typeface="Times New Roman" pitchFamily="18" charset="0"/>
            </a:endParaRPr>
          </a:p>
        </p:txBody>
      </p:sp>
      <p:sp>
        <p:nvSpPr>
          <p:cNvPr id="285703" name="Text Box 7"/>
          <p:cNvSpPr txBox="1">
            <a:spLocks noChangeArrowheads="1"/>
          </p:cNvSpPr>
          <p:nvPr/>
        </p:nvSpPr>
        <p:spPr bwMode="auto">
          <a:xfrm>
            <a:off x="1219200" y="4800600"/>
            <a:ext cx="7772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spcBef>
                <a:spcPct val="50000"/>
              </a:spcBef>
              <a:buFont typeface="Monotype Sorts" charset="2"/>
              <a:buChar char="u"/>
            </a:pPr>
            <a:r>
              <a:rPr lang="en-US" sz="2000">
                <a:latin typeface="Times New Roman" pitchFamily="18" charset="0"/>
              </a:rPr>
              <a:t>Once the </a:t>
            </a:r>
            <a:r>
              <a:rPr lang="en-US" sz="2000" b="1">
                <a:solidFill>
                  <a:srgbClr val="0000FF"/>
                </a:solidFill>
                <a:latin typeface="Times New Roman" pitchFamily="18" charset="0"/>
              </a:rPr>
              <a:t>outputs of a phase</a:t>
            </a:r>
            <a:r>
              <a:rPr lang="en-US" sz="2000">
                <a:latin typeface="Times New Roman" pitchFamily="18" charset="0"/>
              </a:rPr>
              <a:t> are produced (i.e. phase completed) then these should </a:t>
            </a:r>
            <a:r>
              <a:rPr lang="en-US" sz="2000" b="1">
                <a:solidFill>
                  <a:srgbClr val="FF0000"/>
                </a:solidFill>
                <a:latin typeface="Times New Roman" pitchFamily="18" charset="0"/>
              </a:rPr>
              <a:t>not be changed</a:t>
            </a:r>
            <a:r>
              <a:rPr lang="en-US" sz="2000">
                <a:latin typeface="Times New Roman" pitchFamily="18" charset="0"/>
              </a:rPr>
              <a:t> as it is </a:t>
            </a:r>
            <a:r>
              <a:rPr lang="en-US" sz="2000" b="1">
                <a:latin typeface="Times New Roman" pitchFamily="18" charset="0"/>
              </a:rPr>
              <a:t>input to the other</a:t>
            </a:r>
            <a:r>
              <a:rPr lang="en-US" sz="2000">
                <a:latin typeface="Times New Roman" pitchFamily="18" charset="0"/>
              </a:rPr>
              <a:t>. The </a:t>
            </a:r>
            <a:r>
              <a:rPr lang="en-US" sz="2000">
                <a:solidFill>
                  <a:srgbClr val="0000FF"/>
                </a:solidFill>
                <a:latin typeface="Times New Roman" pitchFamily="18" charset="0"/>
              </a:rPr>
              <a:t>certified output</a:t>
            </a:r>
            <a:r>
              <a:rPr lang="en-US" sz="2000">
                <a:latin typeface="Times New Roman" pitchFamily="18" charset="0"/>
              </a:rPr>
              <a:t> of a phase that is released for the next phase is called a </a:t>
            </a:r>
            <a:r>
              <a:rPr lang="en-US" sz="2000" b="1">
                <a:solidFill>
                  <a:srgbClr val="FF0000"/>
                </a:solidFill>
                <a:latin typeface="Times New Roman" pitchFamily="18" charset="0"/>
              </a:rPr>
              <a:t>baseline</a:t>
            </a:r>
            <a:r>
              <a:rPr lang="en-US" sz="2000">
                <a:latin typeface="Times New Roman" pitchFamily="18" charset="0"/>
              </a:rPr>
              <a:t>.</a:t>
            </a:r>
          </a:p>
        </p:txBody>
      </p:sp>
      <p:sp>
        <p:nvSpPr>
          <p:cNvPr id="285715" name="Text Box 19"/>
          <p:cNvSpPr txBox="1">
            <a:spLocks noChangeArrowheads="1"/>
          </p:cNvSpPr>
          <p:nvPr/>
        </p:nvSpPr>
        <p:spPr bwMode="auto">
          <a:xfrm>
            <a:off x="1295400" y="914400"/>
            <a:ext cx="731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a:spcBef>
                <a:spcPct val="50000"/>
              </a:spcBef>
              <a:buFont typeface="Symbol" pitchFamily="18" charset="2"/>
              <a:buChar char="¨"/>
            </a:pPr>
            <a:r>
              <a:rPr lang="en-US" sz="2000">
                <a:latin typeface="Times New Roman" pitchFamily="18" charset="0"/>
              </a:rPr>
              <a:t>It suggests a </a:t>
            </a:r>
            <a:r>
              <a:rPr lang="en-US" sz="2000">
                <a:solidFill>
                  <a:srgbClr val="0000FF"/>
                </a:solidFill>
                <a:latin typeface="Times New Roman" pitchFamily="18" charset="0"/>
              </a:rPr>
              <a:t>systematic</a:t>
            </a:r>
            <a:r>
              <a:rPr lang="en-US" sz="2000">
                <a:latin typeface="Times New Roman" pitchFamily="18" charset="0"/>
              </a:rPr>
              <a:t>, </a:t>
            </a:r>
            <a:r>
              <a:rPr lang="en-US" sz="2000">
                <a:solidFill>
                  <a:srgbClr val="0000FF"/>
                </a:solidFill>
                <a:latin typeface="Times New Roman" pitchFamily="18" charset="0"/>
              </a:rPr>
              <a:t>sequential</a:t>
            </a:r>
            <a:r>
              <a:rPr lang="en-US" sz="2000">
                <a:latin typeface="Times New Roman" pitchFamily="18" charset="0"/>
              </a:rPr>
              <a:t> approach to s/w development.</a:t>
            </a:r>
          </a:p>
        </p:txBody>
      </p:sp>
      <p:sp>
        <p:nvSpPr>
          <p:cNvPr id="11273" name="Rectangle 20"/>
          <p:cNvSpPr>
            <a:spLocks noGrp="1" noChangeArrowheads="1"/>
          </p:cNvSpPr>
          <p:nvPr>
            <p:ph type="title" idx="4294967295"/>
          </p:nvPr>
        </p:nvSpPr>
        <p:spPr>
          <a:xfrm>
            <a:off x="2209800" y="0"/>
            <a:ext cx="5410200" cy="838200"/>
          </a:xfrm>
        </p:spPr>
        <p:txBody>
          <a:bodyPr/>
          <a:lstStyle/>
          <a:p>
            <a:pPr eaLnBrk="1" hangingPunct="1"/>
            <a:r>
              <a:rPr lang="en-US" sz="4000" b="1" smtClean="0">
                <a:solidFill>
                  <a:srgbClr val="FF0000"/>
                </a:solidFill>
              </a:rPr>
              <a:t>(1) The waterfall model</a:t>
            </a:r>
          </a:p>
        </p:txBody>
      </p:sp>
      <p:sp>
        <p:nvSpPr>
          <p:cNvPr id="11274" name="Rectangle 1040"/>
          <p:cNvSpPr>
            <a:spLocks noChangeArrowheads="1"/>
          </p:cNvSpPr>
          <p:nvPr/>
        </p:nvSpPr>
        <p:spPr bwMode="auto">
          <a:xfrm>
            <a:off x="0" y="0"/>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sz="2400"/>
              <a:t> </a:t>
            </a:r>
          </a:p>
        </p:txBody>
      </p:sp>
    </p:spTree>
    <p:extLst>
      <p:ext uri="{BB962C8B-B14F-4D97-AF65-F5344CB8AC3E}">
        <p14:creationId xmlns:p14="http://schemas.microsoft.com/office/powerpoint/2010/main" val="1133718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5715"/>
                                        </p:tgtEl>
                                        <p:attrNameLst>
                                          <p:attrName>style.visibility</p:attrName>
                                        </p:attrNameLst>
                                      </p:cBhvr>
                                      <p:to>
                                        <p:strVal val="visible"/>
                                      </p:to>
                                    </p:set>
                                    <p:anim calcmode="lin" valueType="num">
                                      <p:cBhvr additive="base">
                                        <p:cTn id="7" dur="500" fill="hold"/>
                                        <p:tgtEl>
                                          <p:spTgt spid="285715"/>
                                        </p:tgtEl>
                                        <p:attrNameLst>
                                          <p:attrName>ppt_x</p:attrName>
                                        </p:attrNameLst>
                                      </p:cBhvr>
                                      <p:tavLst>
                                        <p:tav tm="0">
                                          <p:val>
                                            <p:strVal val="0-#ppt_w/2"/>
                                          </p:val>
                                        </p:tav>
                                        <p:tav tm="100000">
                                          <p:val>
                                            <p:strVal val="#ppt_x"/>
                                          </p:val>
                                        </p:tav>
                                      </p:tavLst>
                                    </p:anim>
                                    <p:anim calcmode="lin" valueType="num">
                                      <p:cBhvr additive="base">
                                        <p:cTn id="8" dur="500" fill="hold"/>
                                        <p:tgtEl>
                                          <p:spTgt spid="2857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85699"/>
                                        </p:tgtEl>
                                        <p:attrNameLst>
                                          <p:attrName>style.visibility</p:attrName>
                                        </p:attrNameLst>
                                      </p:cBhvr>
                                      <p:to>
                                        <p:strVal val="visible"/>
                                      </p:to>
                                    </p:set>
                                    <p:animEffect transition="in" filter="randombar(horizontal)">
                                      <p:cBhvr>
                                        <p:cTn id="13" dur="500"/>
                                        <p:tgtEl>
                                          <p:spTgt spid="28569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85700"/>
                                        </p:tgtEl>
                                        <p:attrNameLst>
                                          <p:attrName>style.visibility</p:attrName>
                                        </p:attrNameLst>
                                      </p:cBhvr>
                                      <p:to>
                                        <p:strVal val="visible"/>
                                      </p:to>
                                    </p:set>
                                    <p:animEffect transition="in" filter="checkerboard(across)">
                                      <p:cBhvr>
                                        <p:cTn id="18" dur="500"/>
                                        <p:tgtEl>
                                          <p:spTgt spid="28570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85701"/>
                                        </p:tgtEl>
                                        <p:attrNameLst>
                                          <p:attrName>style.visibility</p:attrName>
                                        </p:attrNameLst>
                                      </p:cBhvr>
                                      <p:to>
                                        <p:strVal val="visible"/>
                                      </p:to>
                                    </p:set>
                                    <p:animEffect transition="in" filter="checkerboard(across)">
                                      <p:cBhvr>
                                        <p:cTn id="23" dur="500"/>
                                        <p:tgtEl>
                                          <p:spTgt spid="2857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85702"/>
                                        </p:tgtEl>
                                        <p:attrNameLst>
                                          <p:attrName>style.visibility</p:attrName>
                                        </p:attrNameLst>
                                      </p:cBhvr>
                                      <p:to>
                                        <p:strVal val="visible"/>
                                      </p:to>
                                    </p:set>
                                    <p:animEffect transition="in" filter="checkerboard(across)">
                                      <p:cBhvr>
                                        <p:cTn id="28" dur="500"/>
                                        <p:tgtEl>
                                          <p:spTgt spid="28570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285703"/>
                                        </p:tgtEl>
                                        <p:attrNameLst>
                                          <p:attrName>style.visibility</p:attrName>
                                        </p:attrNameLst>
                                      </p:cBhvr>
                                      <p:to>
                                        <p:strVal val="visible"/>
                                      </p:to>
                                    </p:set>
                                    <p:animEffect transition="in" filter="slide(fromBottom)">
                                      <p:cBhvr>
                                        <p:cTn id="33" dur="500"/>
                                        <p:tgtEl>
                                          <p:spTgt spid="285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autoUpdateAnimBg="0"/>
      <p:bldP spid="285700" grpId="0" autoUpdateAnimBg="0"/>
      <p:bldP spid="285701" grpId="0" autoUpdateAnimBg="0"/>
      <p:bldP spid="285702" grpId="0" autoUpdateAnimBg="0"/>
      <p:bldP spid="285703" grpId="0" autoUpdateAnimBg="0"/>
      <p:bldP spid="28571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What is Waterfall Model in SDLC? [Phases, Pros, &amp; C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6" y="-3860"/>
            <a:ext cx="9154235" cy="6861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341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p:spPr>
        <p:txBody>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fld id="{A6F15A86-46D7-403B-88F9-85E5DA7E173F}" type="slidenum">
              <a:rPr lang="en-US" sz="1400" smtClean="0"/>
              <a:pPr eaLnBrk="1" hangingPunct="1"/>
              <a:t>6</a:t>
            </a:fld>
            <a:endParaRPr lang="en-US" sz="1400" smtClean="0"/>
          </a:p>
        </p:txBody>
      </p:sp>
      <p:sp>
        <p:nvSpPr>
          <p:cNvPr id="13315" name="Text Box 3"/>
          <p:cNvSpPr txBox="1">
            <a:spLocks noChangeArrowheads="1"/>
          </p:cNvSpPr>
          <p:nvPr/>
        </p:nvSpPr>
        <p:spPr bwMode="auto">
          <a:xfrm>
            <a:off x="2743200" y="304800"/>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l">
              <a:spcBef>
                <a:spcPct val="50000"/>
              </a:spcBef>
            </a:pPr>
            <a:r>
              <a:rPr lang="en-US" sz="2400" b="1">
                <a:solidFill>
                  <a:srgbClr val="0000FF"/>
                </a:solidFill>
                <a:latin typeface="Times New Roman" pitchFamily="18" charset="0"/>
              </a:rPr>
              <a:t>Limitations of Waterfall Model</a:t>
            </a:r>
          </a:p>
        </p:txBody>
      </p:sp>
      <p:sp>
        <p:nvSpPr>
          <p:cNvPr id="243716" name="Text Box 4"/>
          <p:cNvSpPr txBox="1">
            <a:spLocks noChangeArrowheads="1"/>
          </p:cNvSpPr>
          <p:nvPr/>
        </p:nvSpPr>
        <p:spPr bwMode="auto">
          <a:xfrm>
            <a:off x="1625600" y="1065213"/>
            <a:ext cx="7213600" cy="132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914400" indent="-45720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a:spcBef>
                <a:spcPct val="50000"/>
              </a:spcBef>
              <a:buFontTx/>
              <a:buAutoNum type="arabicPeriod"/>
            </a:pPr>
            <a:r>
              <a:rPr lang="en-US" sz="1800" b="1">
                <a:solidFill>
                  <a:srgbClr val="FF0000"/>
                </a:solidFill>
                <a:latin typeface="Times New Roman" pitchFamily="18" charset="0"/>
                <a:cs typeface="Times New Roman" pitchFamily="18" charset="0"/>
              </a:rPr>
              <a:t>Limits</a:t>
            </a:r>
            <a:r>
              <a:rPr lang="en-US" sz="1800">
                <a:solidFill>
                  <a:srgbClr val="000000"/>
                </a:solidFill>
                <a:latin typeface="Times New Roman" pitchFamily="18" charset="0"/>
                <a:cs typeface="Times New Roman" pitchFamily="18" charset="0"/>
              </a:rPr>
              <a:t> and </a:t>
            </a:r>
            <a:r>
              <a:rPr lang="en-US" sz="1800" b="1">
                <a:solidFill>
                  <a:srgbClr val="FF0000"/>
                </a:solidFill>
                <a:latin typeface="Times New Roman" pitchFamily="18" charset="0"/>
                <a:cs typeface="Times New Roman" pitchFamily="18" charset="0"/>
              </a:rPr>
              <a:t>freezes</a:t>
            </a:r>
            <a:r>
              <a:rPr lang="en-US" sz="1800">
                <a:solidFill>
                  <a:srgbClr val="000000"/>
                </a:solidFill>
                <a:latin typeface="Times New Roman" pitchFamily="18" charset="0"/>
                <a:cs typeface="Times New Roman" pitchFamily="18" charset="0"/>
              </a:rPr>
              <a:t> the </a:t>
            </a:r>
            <a:r>
              <a:rPr lang="en-US" sz="1800" b="1">
                <a:solidFill>
                  <a:srgbClr val="0000FF"/>
                </a:solidFill>
                <a:latin typeface="Times New Roman" pitchFamily="18" charset="0"/>
                <a:cs typeface="Times New Roman" pitchFamily="18" charset="0"/>
              </a:rPr>
              <a:t>requirements</a:t>
            </a:r>
            <a:r>
              <a:rPr lang="en-US" sz="1800">
                <a:solidFill>
                  <a:srgbClr val="000000"/>
                </a:solidFill>
                <a:latin typeface="Times New Roman" pitchFamily="18" charset="0"/>
                <a:cs typeface="Times New Roman" pitchFamily="18" charset="0"/>
              </a:rPr>
              <a:t> of the system.</a:t>
            </a:r>
          </a:p>
          <a:p>
            <a:pPr lvl="1" algn="just">
              <a:spcBef>
                <a:spcPct val="50000"/>
              </a:spcBef>
              <a:buFontTx/>
              <a:buChar char="•"/>
            </a:pPr>
            <a:r>
              <a:rPr lang="en-US" sz="1800" b="1">
                <a:solidFill>
                  <a:srgbClr val="FF0000"/>
                </a:solidFill>
                <a:latin typeface="Times New Roman" pitchFamily="18" charset="0"/>
                <a:cs typeface="Times New Roman" pitchFamily="18" charset="0"/>
              </a:rPr>
              <a:t>Suits</a:t>
            </a:r>
            <a:r>
              <a:rPr lang="en-US" sz="1800">
                <a:solidFill>
                  <a:srgbClr val="000000"/>
                </a:solidFill>
                <a:latin typeface="Times New Roman" pitchFamily="18" charset="0"/>
                <a:cs typeface="Times New Roman" pitchFamily="18" charset="0"/>
              </a:rPr>
              <a:t> to the automation of </a:t>
            </a:r>
            <a:r>
              <a:rPr lang="en-US" sz="1800" b="1">
                <a:solidFill>
                  <a:srgbClr val="0000FF"/>
                </a:solidFill>
                <a:latin typeface="Times New Roman" pitchFamily="18" charset="0"/>
                <a:cs typeface="Times New Roman" pitchFamily="18" charset="0"/>
              </a:rPr>
              <a:t>existing manual system</a:t>
            </a:r>
            <a:r>
              <a:rPr lang="en-US" sz="1800">
                <a:solidFill>
                  <a:srgbClr val="000000"/>
                </a:solidFill>
                <a:latin typeface="Times New Roman" pitchFamily="18" charset="0"/>
                <a:cs typeface="Times New Roman" pitchFamily="18" charset="0"/>
              </a:rPr>
              <a:t>. But having </a:t>
            </a:r>
            <a:r>
              <a:rPr lang="en-US" sz="1800">
                <a:solidFill>
                  <a:srgbClr val="0000FF"/>
                </a:solidFill>
                <a:latin typeface="Times New Roman" pitchFamily="18" charset="0"/>
                <a:cs typeface="Times New Roman" pitchFamily="18" charset="0"/>
              </a:rPr>
              <a:t>unchanging</a:t>
            </a:r>
            <a:r>
              <a:rPr lang="en-US" sz="1800">
                <a:solidFill>
                  <a:srgbClr val="000000"/>
                </a:solidFill>
                <a:latin typeface="Times New Roman" pitchFamily="18" charset="0"/>
                <a:cs typeface="Times New Roman" pitchFamily="18" charset="0"/>
              </a:rPr>
              <a:t> (or changing few) requirements is </a:t>
            </a:r>
            <a:r>
              <a:rPr lang="en-US" sz="1800" b="1">
                <a:solidFill>
                  <a:srgbClr val="0000FF"/>
                </a:solidFill>
                <a:latin typeface="Times New Roman" pitchFamily="18" charset="0"/>
                <a:cs typeface="Times New Roman" pitchFamily="18" charset="0"/>
              </a:rPr>
              <a:t>unrealistic for new systems</a:t>
            </a:r>
            <a:r>
              <a:rPr lang="en-US" sz="1800">
                <a:solidFill>
                  <a:srgbClr val="000000"/>
                </a:solidFill>
                <a:latin typeface="Times New Roman" pitchFamily="18" charset="0"/>
                <a:cs typeface="Times New Roman" pitchFamily="18" charset="0"/>
              </a:rPr>
              <a:t>.</a:t>
            </a:r>
          </a:p>
        </p:txBody>
      </p:sp>
      <p:sp>
        <p:nvSpPr>
          <p:cNvPr id="243734" name="Text Box 22"/>
          <p:cNvSpPr txBox="1">
            <a:spLocks noChangeArrowheads="1"/>
          </p:cNvSpPr>
          <p:nvPr/>
        </p:nvSpPr>
        <p:spPr bwMode="auto">
          <a:xfrm>
            <a:off x="1625600" y="2665413"/>
            <a:ext cx="7213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a:spcBef>
                <a:spcPct val="50000"/>
              </a:spcBef>
            </a:pPr>
            <a:r>
              <a:rPr lang="en-US" sz="1800" b="1" dirty="0" smtClean="0">
                <a:solidFill>
                  <a:srgbClr val="000000"/>
                </a:solidFill>
                <a:latin typeface="Times New Roman" pitchFamily="18" charset="0"/>
                <a:cs typeface="Times New Roman" pitchFamily="18" charset="0"/>
              </a:rPr>
              <a:t>2.	</a:t>
            </a:r>
            <a:r>
              <a:rPr lang="en-US" sz="1800" b="1" dirty="0" smtClean="0">
                <a:solidFill>
                  <a:srgbClr val="FF0000"/>
                </a:solidFill>
                <a:latin typeface="Times New Roman" pitchFamily="18" charset="0"/>
                <a:cs typeface="Times New Roman" pitchFamily="18" charset="0"/>
              </a:rPr>
              <a:t>It is often difficult for the customer to state all requirements explicitly. The linear sequential model requires this and has difficulty accommodating the natural uncertainty that exists at the beginning of many projects.</a:t>
            </a:r>
            <a:endParaRPr lang="en-US" sz="1800" dirty="0">
              <a:solidFill>
                <a:srgbClr val="000000"/>
              </a:solidFill>
              <a:latin typeface="Times New Roman" pitchFamily="18" charset="0"/>
              <a:cs typeface="Times New Roman" pitchFamily="18" charset="0"/>
            </a:endParaRPr>
          </a:p>
        </p:txBody>
      </p:sp>
      <p:sp>
        <p:nvSpPr>
          <p:cNvPr id="243737" name="Text Box 25"/>
          <p:cNvSpPr txBox="1">
            <a:spLocks noChangeArrowheads="1"/>
          </p:cNvSpPr>
          <p:nvPr/>
        </p:nvSpPr>
        <p:spPr bwMode="auto">
          <a:xfrm>
            <a:off x="1589087" y="4149080"/>
            <a:ext cx="72866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a:spcBef>
                <a:spcPct val="50000"/>
              </a:spcBef>
            </a:pPr>
            <a:r>
              <a:rPr lang="en-US" sz="1800" b="1" dirty="0">
                <a:solidFill>
                  <a:srgbClr val="000000"/>
                </a:solidFill>
                <a:latin typeface="Times New Roman" pitchFamily="18" charset="0"/>
                <a:cs typeface="Times New Roman" pitchFamily="18" charset="0"/>
              </a:rPr>
              <a:t>3.</a:t>
            </a:r>
            <a:r>
              <a:rPr lang="en-US" sz="1800" dirty="0">
                <a:solidFill>
                  <a:srgbClr val="000000"/>
                </a:solidFill>
                <a:latin typeface="Times New Roman" pitchFamily="18" charset="0"/>
                <a:cs typeface="Times New Roman" pitchFamily="18" charset="0"/>
              </a:rPr>
              <a:t>	</a:t>
            </a:r>
            <a:r>
              <a:rPr lang="en-US" sz="1800" b="1" dirty="0" smtClean="0">
                <a:solidFill>
                  <a:srgbClr val="FF0000"/>
                </a:solidFill>
                <a:latin typeface="Times New Roman" pitchFamily="18" charset="0"/>
                <a:cs typeface="Times New Roman" pitchFamily="18" charset="0"/>
              </a:rPr>
              <a:t>Does </a:t>
            </a:r>
            <a:r>
              <a:rPr lang="en-US" sz="1800" b="1" dirty="0">
                <a:solidFill>
                  <a:srgbClr val="FF0000"/>
                </a:solidFill>
                <a:latin typeface="Times New Roman" pitchFamily="18" charset="0"/>
                <a:cs typeface="Times New Roman" pitchFamily="18" charset="0"/>
              </a:rPr>
              <a:t>not</a:t>
            </a:r>
            <a:r>
              <a:rPr lang="en-US" sz="1800" dirty="0">
                <a:solidFill>
                  <a:srgbClr val="000000"/>
                </a:solidFill>
                <a:latin typeface="Times New Roman" pitchFamily="18" charset="0"/>
                <a:cs typeface="Times New Roman" pitchFamily="18" charset="0"/>
              </a:rPr>
              <a:t> support </a:t>
            </a:r>
            <a:r>
              <a:rPr lang="en-US" sz="1800" b="1" dirty="0">
                <a:solidFill>
                  <a:srgbClr val="FF0000"/>
                </a:solidFill>
                <a:latin typeface="Times New Roman" pitchFamily="18" charset="0"/>
                <a:cs typeface="Times New Roman" pitchFamily="18" charset="0"/>
              </a:rPr>
              <a:t>partial system</a:t>
            </a:r>
            <a:r>
              <a:rPr lang="en-US" sz="1800" b="1" dirty="0">
                <a:solidFill>
                  <a:srgbClr val="0000FF"/>
                </a:solidFill>
                <a:latin typeface="Times New Roman" pitchFamily="18" charset="0"/>
                <a:cs typeface="Times New Roman" pitchFamily="18" charset="0"/>
              </a:rPr>
              <a:t> development</a:t>
            </a:r>
            <a:r>
              <a:rPr lang="en-US" sz="1800" dirty="0">
                <a:solidFill>
                  <a:srgbClr val="000000"/>
                </a:solidFill>
                <a:latin typeface="Times New Roman" pitchFamily="18" charset="0"/>
                <a:cs typeface="Times New Roman" pitchFamily="18" charset="0"/>
              </a:rPr>
              <a:t>. This is specially required as </a:t>
            </a:r>
            <a:r>
              <a:rPr lang="en-US" sz="1800" b="1" dirty="0">
                <a:solidFill>
                  <a:srgbClr val="0000FF"/>
                </a:solidFill>
                <a:latin typeface="Times New Roman" pitchFamily="18" charset="0"/>
                <a:cs typeface="Times New Roman" pitchFamily="18" charset="0"/>
              </a:rPr>
              <a:t>client</a:t>
            </a:r>
            <a:r>
              <a:rPr lang="en-US" sz="1800" dirty="0">
                <a:solidFill>
                  <a:srgbClr val="000000"/>
                </a:solidFill>
                <a:latin typeface="Times New Roman" pitchFamily="18" charset="0"/>
                <a:cs typeface="Times New Roman" pitchFamily="18" charset="0"/>
              </a:rPr>
              <a:t> also plays </a:t>
            </a:r>
            <a:r>
              <a:rPr lang="en-US" sz="1800" b="1" dirty="0">
                <a:solidFill>
                  <a:srgbClr val="0000FF"/>
                </a:solidFill>
                <a:latin typeface="Times New Roman" pitchFamily="18" charset="0"/>
                <a:cs typeface="Times New Roman" pitchFamily="18" charset="0"/>
              </a:rPr>
              <a:t>important role</a:t>
            </a:r>
            <a:r>
              <a:rPr lang="en-US" sz="1800" dirty="0">
                <a:solidFill>
                  <a:srgbClr val="000000"/>
                </a:solidFill>
                <a:latin typeface="Times New Roman" pitchFamily="18" charset="0"/>
                <a:cs typeface="Times New Roman" pitchFamily="18" charset="0"/>
              </a:rPr>
              <a:t> in the </a:t>
            </a:r>
            <a:r>
              <a:rPr lang="en-US" sz="1800" b="1" dirty="0">
                <a:solidFill>
                  <a:srgbClr val="0000FF"/>
                </a:solidFill>
                <a:latin typeface="Times New Roman" pitchFamily="18" charset="0"/>
                <a:cs typeface="Times New Roman" pitchFamily="18" charset="0"/>
              </a:rPr>
              <a:t>requirement specification</a:t>
            </a:r>
            <a:r>
              <a:rPr lang="en-US" sz="1800" dirty="0">
                <a:solidFill>
                  <a:srgbClr val="FF0000"/>
                </a:solidFill>
                <a:latin typeface="Times New Roman" pitchFamily="18" charset="0"/>
                <a:cs typeface="Times New Roman" pitchFamily="18" charset="0"/>
              </a:rPr>
              <a:t>.</a:t>
            </a:r>
          </a:p>
        </p:txBody>
      </p:sp>
    </p:spTree>
    <p:extLst>
      <p:ext uri="{BB962C8B-B14F-4D97-AF65-F5344CB8AC3E}">
        <p14:creationId xmlns:p14="http://schemas.microsoft.com/office/powerpoint/2010/main" val="208379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3716">
                                            <p:txEl>
                                              <p:pRg st="0" end="0"/>
                                            </p:txEl>
                                          </p:spTgt>
                                        </p:tgtEl>
                                        <p:attrNameLst>
                                          <p:attrName>style.visibility</p:attrName>
                                        </p:attrNameLst>
                                      </p:cBhvr>
                                      <p:to>
                                        <p:strVal val="visible"/>
                                      </p:to>
                                    </p:set>
                                    <p:animEffect transition="in" filter="blinds(horizontal)">
                                      <p:cBhvr>
                                        <p:cTn id="7" dur="500"/>
                                        <p:tgtEl>
                                          <p:spTgt spid="243716">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1000"/>
                                  </p:stCondLst>
                                  <p:childTnLst>
                                    <p:set>
                                      <p:cBhvr>
                                        <p:cTn id="10" dur="1" fill="hold">
                                          <p:stCondLst>
                                            <p:cond delay="0"/>
                                          </p:stCondLst>
                                        </p:cTn>
                                        <p:tgtEl>
                                          <p:spTgt spid="243716">
                                            <p:txEl>
                                              <p:pRg st="1" end="1"/>
                                            </p:txEl>
                                          </p:spTgt>
                                        </p:tgtEl>
                                        <p:attrNameLst>
                                          <p:attrName>style.visibility</p:attrName>
                                        </p:attrNameLst>
                                      </p:cBhvr>
                                      <p:to>
                                        <p:strVal val="visible"/>
                                      </p:to>
                                    </p:set>
                                    <p:animEffect transition="in" filter="blinds(horizontal)">
                                      <p:cBhvr>
                                        <p:cTn id="11" dur="500"/>
                                        <p:tgtEl>
                                          <p:spTgt spid="243716">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43734"/>
                                        </p:tgtEl>
                                        <p:attrNameLst>
                                          <p:attrName>style.visibility</p:attrName>
                                        </p:attrNameLst>
                                      </p:cBhvr>
                                      <p:to>
                                        <p:strVal val="visible"/>
                                      </p:to>
                                    </p:set>
                                    <p:animEffect transition="in" filter="blinds(horizontal)">
                                      <p:cBhvr>
                                        <p:cTn id="16" dur="500"/>
                                        <p:tgtEl>
                                          <p:spTgt spid="24373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43737"/>
                                        </p:tgtEl>
                                        <p:attrNameLst>
                                          <p:attrName>style.visibility</p:attrName>
                                        </p:attrNameLst>
                                      </p:cBhvr>
                                      <p:to>
                                        <p:strVal val="visible"/>
                                      </p:to>
                                    </p:set>
                                    <p:animEffect transition="in" filter="blinds(horizontal)">
                                      <p:cBhvr>
                                        <p:cTn id="21" dur="500"/>
                                        <p:tgtEl>
                                          <p:spTgt spid="243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6" grpId="0" build="p"/>
      <p:bldP spid="243734" grpId="0"/>
      <p:bldP spid="2437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a:noFill/>
        </p:spPr>
        <p:txBody>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fld id="{34BAA104-BB82-4F83-893B-8A282F8A007C}" type="slidenum">
              <a:rPr lang="en-US" sz="1400" smtClean="0"/>
              <a:pPr eaLnBrk="1" hangingPunct="1"/>
              <a:t>7</a:t>
            </a:fld>
            <a:endParaRPr lang="en-US" sz="1400" smtClean="0"/>
          </a:p>
        </p:txBody>
      </p:sp>
      <p:sp>
        <p:nvSpPr>
          <p:cNvPr id="478216" name="Text Box 8"/>
          <p:cNvSpPr txBox="1">
            <a:spLocks noChangeArrowheads="1"/>
          </p:cNvSpPr>
          <p:nvPr/>
        </p:nvSpPr>
        <p:spPr bwMode="auto">
          <a:xfrm>
            <a:off x="1219200" y="1524000"/>
            <a:ext cx="7391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a:spcBef>
                <a:spcPct val="50000"/>
              </a:spcBef>
              <a:buFont typeface="Symbol" pitchFamily="18" charset="2"/>
              <a:buChar char="¨"/>
            </a:pPr>
            <a:r>
              <a:rPr lang="en-US" sz="2000">
                <a:latin typeface="Times New Roman" pitchFamily="18" charset="0"/>
              </a:rPr>
              <a:t>This approach is developed to</a:t>
            </a:r>
            <a:r>
              <a:rPr lang="en-US" sz="2000">
                <a:solidFill>
                  <a:srgbClr val="0000FF"/>
                </a:solidFill>
                <a:latin typeface="Times New Roman" pitchFamily="18" charset="0"/>
              </a:rPr>
              <a:t> </a:t>
            </a:r>
            <a:r>
              <a:rPr lang="en-US" sz="2000" b="1">
                <a:solidFill>
                  <a:srgbClr val="0000FF"/>
                </a:solidFill>
                <a:latin typeface="Times New Roman" pitchFamily="18" charset="0"/>
              </a:rPr>
              <a:t>counter</a:t>
            </a:r>
            <a:r>
              <a:rPr lang="en-US" sz="2000">
                <a:latin typeface="Times New Roman" pitchFamily="18" charset="0"/>
              </a:rPr>
              <a:t> the </a:t>
            </a:r>
            <a:r>
              <a:rPr lang="en-US" sz="2000" b="1">
                <a:solidFill>
                  <a:srgbClr val="0000FF"/>
                </a:solidFill>
                <a:latin typeface="Times New Roman" pitchFamily="18" charset="0"/>
              </a:rPr>
              <a:t>first two limitations</a:t>
            </a:r>
            <a:r>
              <a:rPr lang="en-US" sz="2000">
                <a:latin typeface="Times New Roman" pitchFamily="18" charset="0"/>
              </a:rPr>
              <a:t> of the waterfall model.</a:t>
            </a:r>
          </a:p>
        </p:txBody>
      </p:sp>
      <p:sp>
        <p:nvSpPr>
          <p:cNvPr id="478217" name="Text Box 9"/>
          <p:cNvSpPr txBox="1">
            <a:spLocks noChangeArrowheads="1"/>
          </p:cNvSpPr>
          <p:nvPr/>
        </p:nvSpPr>
        <p:spPr bwMode="auto">
          <a:xfrm>
            <a:off x="1219200" y="2438400"/>
            <a:ext cx="7543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tabLst>
                <a:tab pos="5951538" algn="l"/>
              </a:tabLst>
              <a:defRPr sz="1200">
                <a:solidFill>
                  <a:schemeClr val="tx1"/>
                </a:solidFill>
                <a:latin typeface="Arial" charset="0"/>
              </a:defRPr>
            </a:lvl1pPr>
            <a:lvl2pPr marL="742950" indent="-285750" eaLnBrk="0" hangingPunct="0">
              <a:tabLst>
                <a:tab pos="5951538" algn="l"/>
              </a:tabLst>
              <a:defRPr sz="1200">
                <a:solidFill>
                  <a:schemeClr val="tx1"/>
                </a:solidFill>
                <a:latin typeface="Arial" charset="0"/>
              </a:defRPr>
            </a:lvl2pPr>
            <a:lvl3pPr marL="1143000" indent="-228600" eaLnBrk="0" hangingPunct="0">
              <a:tabLst>
                <a:tab pos="5951538" algn="l"/>
              </a:tabLst>
              <a:defRPr sz="1200">
                <a:solidFill>
                  <a:schemeClr val="tx1"/>
                </a:solidFill>
                <a:latin typeface="Arial" charset="0"/>
              </a:defRPr>
            </a:lvl3pPr>
            <a:lvl4pPr marL="1600200" indent="-228600" eaLnBrk="0" hangingPunct="0">
              <a:tabLst>
                <a:tab pos="5951538" algn="l"/>
              </a:tabLst>
              <a:defRPr sz="1200">
                <a:solidFill>
                  <a:schemeClr val="tx1"/>
                </a:solidFill>
                <a:latin typeface="Arial" charset="0"/>
              </a:defRPr>
            </a:lvl4pPr>
            <a:lvl5pPr marL="2057400" indent="-228600" eaLnBrk="0" hangingPunct="0">
              <a:tabLst>
                <a:tab pos="5951538" algn="l"/>
              </a:tabLst>
              <a:defRPr sz="1200">
                <a:solidFill>
                  <a:schemeClr val="tx1"/>
                </a:solidFill>
                <a:latin typeface="Arial" charset="0"/>
              </a:defRPr>
            </a:lvl5pPr>
            <a:lvl6pPr marL="2514600" indent="-228600" algn="ctr" eaLnBrk="0" fontAlgn="base" hangingPunct="0">
              <a:spcBef>
                <a:spcPct val="0"/>
              </a:spcBef>
              <a:spcAft>
                <a:spcPct val="0"/>
              </a:spcAft>
              <a:tabLst>
                <a:tab pos="5951538" algn="l"/>
              </a:tabLst>
              <a:defRPr sz="1200">
                <a:solidFill>
                  <a:schemeClr val="tx1"/>
                </a:solidFill>
                <a:latin typeface="Arial" charset="0"/>
              </a:defRPr>
            </a:lvl6pPr>
            <a:lvl7pPr marL="2971800" indent="-228600" algn="ctr" eaLnBrk="0" fontAlgn="base" hangingPunct="0">
              <a:spcBef>
                <a:spcPct val="0"/>
              </a:spcBef>
              <a:spcAft>
                <a:spcPct val="0"/>
              </a:spcAft>
              <a:tabLst>
                <a:tab pos="5951538" algn="l"/>
              </a:tabLst>
              <a:defRPr sz="1200">
                <a:solidFill>
                  <a:schemeClr val="tx1"/>
                </a:solidFill>
                <a:latin typeface="Arial" charset="0"/>
              </a:defRPr>
            </a:lvl7pPr>
            <a:lvl8pPr marL="3429000" indent="-228600" algn="ctr" eaLnBrk="0" fontAlgn="base" hangingPunct="0">
              <a:spcBef>
                <a:spcPct val="0"/>
              </a:spcBef>
              <a:spcAft>
                <a:spcPct val="0"/>
              </a:spcAft>
              <a:tabLst>
                <a:tab pos="5951538" algn="l"/>
              </a:tabLst>
              <a:defRPr sz="1200">
                <a:solidFill>
                  <a:schemeClr val="tx1"/>
                </a:solidFill>
                <a:latin typeface="Arial" charset="0"/>
              </a:defRPr>
            </a:lvl8pPr>
            <a:lvl9pPr marL="3886200" indent="-228600" algn="ctr" eaLnBrk="0" fontAlgn="base" hangingPunct="0">
              <a:spcBef>
                <a:spcPct val="0"/>
              </a:spcBef>
              <a:spcAft>
                <a:spcPct val="0"/>
              </a:spcAft>
              <a:tabLst>
                <a:tab pos="5951538" algn="l"/>
              </a:tabLst>
              <a:defRPr sz="1200">
                <a:solidFill>
                  <a:schemeClr val="tx1"/>
                </a:solidFill>
                <a:latin typeface="Arial" charset="0"/>
              </a:defRPr>
            </a:lvl9pPr>
          </a:lstStyle>
          <a:p>
            <a:pPr algn="just">
              <a:spcBef>
                <a:spcPct val="50000"/>
              </a:spcBef>
              <a:buFont typeface="Symbol" pitchFamily="18" charset="2"/>
              <a:buChar char="¨"/>
            </a:pPr>
            <a:r>
              <a:rPr lang="en-US" sz="2000">
                <a:latin typeface="Times New Roman" pitchFamily="18" charset="0"/>
              </a:rPr>
              <a:t>A </a:t>
            </a:r>
            <a:r>
              <a:rPr lang="en-US" sz="2000" b="1">
                <a:solidFill>
                  <a:srgbClr val="FF0000"/>
                </a:solidFill>
                <a:latin typeface="Times New Roman" pitchFamily="18" charset="0"/>
              </a:rPr>
              <a:t>customer</a:t>
            </a:r>
            <a:r>
              <a:rPr lang="en-US" sz="2000">
                <a:latin typeface="Times New Roman" pitchFamily="18" charset="0"/>
              </a:rPr>
              <a:t> may define a set of </a:t>
            </a:r>
            <a:r>
              <a:rPr lang="en-US" sz="2000" b="1">
                <a:solidFill>
                  <a:srgbClr val="0000FF"/>
                </a:solidFill>
                <a:latin typeface="Times New Roman" pitchFamily="18" charset="0"/>
              </a:rPr>
              <a:t>general objectives</a:t>
            </a:r>
            <a:r>
              <a:rPr lang="en-US" sz="2000">
                <a:latin typeface="Times New Roman" pitchFamily="18" charset="0"/>
              </a:rPr>
              <a:t> for software but </a:t>
            </a:r>
            <a:r>
              <a:rPr lang="en-US" sz="2000">
                <a:solidFill>
                  <a:srgbClr val="FF0000"/>
                </a:solidFill>
                <a:latin typeface="Times New Roman" pitchFamily="18" charset="0"/>
              </a:rPr>
              <a:t>does not identify</a:t>
            </a:r>
            <a:r>
              <a:rPr lang="en-US" sz="2000">
                <a:latin typeface="Times New Roman" pitchFamily="18" charset="0"/>
              </a:rPr>
              <a:t> </a:t>
            </a:r>
            <a:r>
              <a:rPr lang="en-US" sz="2000" b="1">
                <a:solidFill>
                  <a:srgbClr val="0000FF"/>
                </a:solidFill>
                <a:latin typeface="Times New Roman" pitchFamily="18" charset="0"/>
              </a:rPr>
              <a:t>detailed input</a:t>
            </a:r>
            <a:r>
              <a:rPr lang="en-US" sz="2000">
                <a:solidFill>
                  <a:srgbClr val="0000FF"/>
                </a:solidFill>
                <a:latin typeface="Times New Roman" pitchFamily="18" charset="0"/>
              </a:rPr>
              <a:t>, </a:t>
            </a:r>
            <a:r>
              <a:rPr lang="en-US" sz="2000" b="1">
                <a:solidFill>
                  <a:srgbClr val="0000FF"/>
                </a:solidFill>
                <a:latin typeface="Times New Roman" pitchFamily="18" charset="0"/>
              </a:rPr>
              <a:t>processing</a:t>
            </a:r>
            <a:r>
              <a:rPr lang="en-US" sz="2000">
                <a:latin typeface="Times New Roman" pitchFamily="18" charset="0"/>
              </a:rPr>
              <a:t>, or </a:t>
            </a:r>
            <a:r>
              <a:rPr lang="en-US" sz="2000" b="1">
                <a:solidFill>
                  <a:srgbClr val="0000FF"/>
                </a:solidFill>
                <a:latin typeface="Times New Roman" pitchFamily="18" charset="0"/>
              </a:rPr>
              <a:t>output</a:t>
            </a:r>
            <a:r>
              <a:rPr lang="en-US" sz="2000" b="1">
                <a:latin typeface="Times New Roman" pitchFamily="18" charset="0"/>
              </a:rPr>
              <a:t> </a:t>
            </a:r>
            <a:r>
              <a:rPr lang="en-US" sz="2000">
                <a:latin typeface="Times New Roman" pitchFamily="18" charset="0"/>
              </a:rPr>
              <a:t>requirements.</a:t>
            </a:r>
          </a:p>
        </p:txBody>
      </p:sp>
      <p:sp>
        <p:nvSpPr>
          <p:cNvPr id="478218" name="Text Box 10"/>
          <p:cNvSpPr txBox="1">
            <a:spLocks noChangeArrowheads="1"/>
          </p:cNvSpPr>
          <p:nvPr/>
        </p:nvSpPr>
        <p:spPr bwMode="auto">
          <a:xfrm>
            <a:off x="1219200" y="3565525"/>
            <a:ext cx="7391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a:spcBef>
                <a:spcPct val="50000"/>
              </a:spcBef>
              <a:buFont typeface="Symbol" pitchFamily="18" charset="2"/>
              <a:buChar char="¨"/>
            </a:pPr>
            <a:r>
              <a:rPr lang="en-US" sz="2000">
                <a:latin typeface="Times New Roman" pitchFamily="18" charset="0"/>
              </a:rPr>
              <a:t>The </a:t>
            </a:r>
            <a:r>
              <a:rPr lang="en-US" sz="2000" b="1">
                <a:solidFill>
                  <a:srgbClr val="FF0000"/>
                </a:solidFill>
                <a:latin typeface="Times New Roman" pitchFamily="18" charset="0"/>
              </a:rPr>
              <a:t>developer</a:t>
            </a:r>
            <a:r>
              <a:rPr lang="en-US" sz="2000">
                <a:latin typeface="Times New Roman" pitchFamily="18" charset="0"/>
              </a:rPr>
              <a:t> may be </a:t>
            </a:r>
            <a:r>
              <a:rPr lang="en-US" sz="2000" b="1">
                <a:solidFill>
                  <a:srgbClr val="0000FF"/>
                </a:solidFill>
                <a:latin typeface="Times New Roman" pitchFamily="18" charset="0"/>
              </a:rPr>
              <a:t>unsure</a:t>
            </a:r>
            <a:r>
              <a:rPr lang="en-US" sz="2000">
                <a:latin typeface="Times New Roman" pitchFamily="18" charset="0"/>
              </a:rPr>
              <a:t> of (1) the efficiency of an </a:t>
            </a:r>
            <a:r>
              <a:rPr lang="en-US" sz="2000" b="1">
                <a:solidFill>
                  <a:srgbClr val="0000FF"/>
                </a:solidFill>
                <a:latin typeface="Times New Roman" pitchFamily="18" charset="0"/>
              </a:rPr>
              <a:t>algorithm</a:t>
            </a:r>
            <a:r>
              <a:rPr lang="en-US" sz="2000">
                <a:latin typeface="Times New Roman" pitchFamily="18" charset="0"/>
              </a:rPr>
              <a:t>, (2) the </a:t>
            </a:r>
            <a:r>
              <a:rPr lang="en-US" sz="2000" b="1">
                <a:solidFill>
                  <a:srgbClr val="0000FF"/>
                </a:solidFill>
                <a:latin typeface="Times New Roman" pitchFamily="18" charset="0"/>
              </a:rPr>
              <a:t>adaptability of an operating system</a:t>
            </a:r>
            <a:r>
              <a:rPr lang="en-US" sz="2000">
                <a:latin typeface="Times New Roman" pitchFamily="18" charset="0"/>
              </a:rPr>
              <a:t>, or (3) the form the </a:t>
            </a:r>
            <a:r>
              <a:rPr lang="en-US" sz="2000" b="1">
                <a:solidFill>
                  <a:srgbClr val="0000FF"/>
                </a:solidFill>
                <a:latin typeface="Times New Roman" pitchFamily="18" charset="0"/>
              </a:rPr>
              <a:t>human machine interaction</a:t>
            </a:r>
            <a:r>
              <a:rPr lang="en-US" sz="2000">
                <a:latin typeface="Times New Roman" pitchFamily="18" charset="0"/>
              </a:rPr>
              <a:t> should take.</a:t>
            </a:r>
          </a:p>
        </p:txBody>
      </p:sp>
      <p:sp>
        <p:nvSpPr>
          <p:cNvPr id="15366" name="Rectangle 17"/>
          <p:cNvSpPr>
            <a:spLocks noGrp="1" noChangeArrowheads="1"/>
          </p:cNvSpPr>
          <p:nvPr>
            <p:ph type="title" idx="4294967295"/>
          </p:nvPr>
        </p:nvSpPr>
        <p:spPr>
          <a:xfrm>
            <a:off x="1752600" y="304800"/>
            <a:ext cx="6324600" cy="838200"/>
          </a:xfrm>
        </p:spPr>
        <p:txBody>
          <a:bodyPr/>
          <a:lstStyle/>
          <a:p>
            <a:pPr eaLnBrk="1" hangingPunct="1"/>
            <a:r>
              <a:rPr lang="en-US" sz="4000" b="1" smtClean="0">
                <a:solidFill>
                  <a:srgbClr val="FF0000"/>
                </a:solidFill>
              </a:rPr>
              <a:t>(2) Prototyping</a:t>
            </a:r>
          </a:p>
        </p:txBody>
      </p:sp>
      <p:sp>
        <p:nvSpPr>
          <p:cNvPr id="478226" name="Text Box 18"/>
          <p:cNvSpPr txBox="1">
            <a:spLocks noChangeArrowheads="1"/>
          </p:cNvSpPr>
          <p:nvPr/>
        </p:nvSpPr>
        <p:spPr bwMode="auto">
          <a:xfrm>
            <a:off x="1219200" y="4632325"/>
            <a:ext cx="7543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spcBef>
                <a:spcPct val="50000"/>
              </a:spcBef>
              <a:buFont typeface="Symbol" pitchFamily="18" charset="2"/>
              <a:buChar char="¨"/>
            </a:pPr>
            <a:r>
              <a:rPr lang="en-US" sz="2000">
                <a:solidFill>
                  <a:srgbClr val="000000"/>
                </a:solidFill>
                <a:latin typeface="Times New Roman" pitchFamily="18" charset="0"/>
                <a:cs typeface="Times New Roman" pitchFamily="18" charset="0"/>
              </a:rPr>
              <a:t>Instead of freezing the requirements before design, coding can proceed, a </a:t>
            </a:r>
            <a:r>
              <a:rPr lang="en-US" sz="2000">
                <a:solidFill>
                  <a:srgbClr val="0000FF"/>
                </a:solidFill>
                <a:latin typeface="Times New Roman" pitchFamily="18" charset="0"/>
                <a:cs typeface="Times New Roman" pitchFamily="18" charset="0"/>
              </a:rPr>
              <a:t>throwaway prototype</a:t>
            </a:r>
            <a:r>
              <a:rPr lang="en-US" sz="2000">
                <a:solidFill>
                  <a:srgbClr val="000000"/>
                </a:solidFill>
                <a:latin typeface="Times New Roman" pitchFamily="18" charset="0"/>
                <a:cs typeface="Times New Roman" pitchFamily="18" charset="0"/>
              </a:rPr>
              <a:t> is built to help </a:t>
            </a:r>
            <a:r>
              <a:rPr lang="en-US" sz="2000">
                <a:solidFill>
                  <a:srgbClr val="0000FF"/>
                </a:solidFill>
                <a:latin typeface="Times New Roman" pitchFamily="18" charset="0"/>
                <a:cs typeface="Times New Roman" pitchFamily="18" charset="0"/>
              </a:rPr>
              <a:t>understand the requirements</a:t>
            </a:r>
            <a:r>
              <a:rPr lang="en-US" sz="2000">
                <a:solidFill>
                  <a:srgbClr val="000000"/>
                </a:solidFill>
                <a:latin typeface="Times New Roman" pitchFamily="18" charset="0"/>
                <a:cs typeface="Times New Roman" pitchFamily="18" charset="0"/>
              </a:rPr>
              <a:t>.</a:t>
            </a:r>
            <a:endParaRPr lang="en-US" sz="2000">
              <a:solidFill>
                <a:srgbClr val="993300"/>
              </a:solidFill>
              <a:latin typeface="Times New Roman" pitchFamily="18" charset="0"/>
            </a:endParaRPr>
          </a:p>
        </p:txBody>
      </p:sp>
    </p:spTree>
    <p:extLst>
      <p:ext uri="{BB962C8B-B14F-4D97-AF65-F5344CB8AC3E}">
        <p14:creationId xmlns:p14="http://schemas.microsoft.com/office/powerpoint/2010/main" val="1016230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8216"/>
                                        </p:tgtEl>
                                        <p:attrNameLst>
                                          <p:attrName>style.visibility</p:attrName>
                                        </p:attrNameLst>
                                      </p:cBhvr>
                                      <p:to>
                                        <p:strVal val="visible"/>
                                      </p:to>
                                    </p:set>
                                    <p:animEffect transition="in" filter="checkerboard(across)">
                                      <p:cBhvr>
                                        <p:cTn id="7" dur="500"/>
                                        <p:tgtEl>
                                          <p:spTgt spid="4782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78217"/>
                                        </p:tgtEl>
                                        <p:attrNameLst>
                                          <p:attrName>style.visibility</p:attrName>
                                        </p:attrNameLst>
                                      </p:cBhvr>
                                      <p:to>
                                        <p:strVal val="visible"/>
                                      </p:to>
                                    </p:set>
                                    <p:animEffect transition="in" filter="randombar(horizontal)">
                                      <p:cBhvr>
                                        <p:cTn id="12" dur="500"/>
                                        <p:tgtEl>
                                          <p:spTgt spid="4782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8218"/>
                                        </p:tgtEl>
                                        <p:attrNameLst>
                                          <p:attrName>style.visibility</p:attrName>
                                        </p:attrNameLst>
                                      </p:cBhvr>
                                      <p:to>
                                        <p:strVal val="visible"/>
                                      </p:to>
                                    </p:set>
                                    <p:animEffect transition="in" filter="blinds(horizontal)">
                                      <p:cBhvr>
                                        <p:cTn id="17" dur="500"/>
                                        <p:tgtEl>
                                          <p:spTgt spid="4782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78226"/>
                                        </p:tgtEl>
                                        <p:attrNameLst>
                                          <p:attrName>style.visibility</p:attrName>
                                        </p:attrNameLst>
                                      </p:cBhvr>
                                      <p:to>
                                        <p:strVal val="visible"/>
                                      </p:to>
                                    </p:set>
                                    <p:anim calcmode="lin" valueType="num">
                                      <p:cBhvr additive="base">
                                        <p:cTn id="22" dur="500" fill="hold"/>
                                        <p:tgtEl>
                                          <p:spTgt spid="478226"/>
                                        </p:tgtEl>
                                        <p:attrNameLst>
                                          <p:attrName>ppt_x</p:attrName>
                                        </p:attrNameLst>
                                      </p:cBhvr>
                                      <p:tavLst>
                                        <p:tav tm="0">
                                          <p:val>
                                            <p:strVal val="0-#ppt_w/2"/>
                                          </p:val>
                                        </p:tav>
                                        <p:tav tm="100000">
                                          <p:val>
                                            <p:strVal val="#ppt_x"/>
                                          </p:val>
                                        </p:tav>
                                      </p:tavLst>
                                    </p:anim>
                                    <p:anim calcmode="lin" valueType="num">
                                      <p:cBhvr additive="base">
                                        <p:cTn id="23" dur="500" fill="hold"/>
                                        <p:tgtEl>
                                          <p:spTgt spid="4782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6" grpId="0" autoUpdateAnimBg="0"/>
      <p:bldP spid="478217" grpId="0" autoUpdateAnimBg="0"/>
      <p:bldP spid="478218" grpId="0" autoUpdateAnimBg="0"/>
      <p:bldP spid="47822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fld id="{397A6A30-6971-4369-9247-75D00B10F09B}" type="slidenum">
              <a:rPr lang="en-US" sz="1400" smtClean="0"/>
              <a:pPr eaLnBrk="1" hangingPunct="1"/>
              <a:t>8</a:t>
            </a:fld>
            <a:endParaRPr lang="en-US" sz="1400" smtClean="0"/>
          </a:p>
        </p:txBody>
      </p:sp>
      <p:sp>
        <p:nvSpPr>
          <p:cNvPr id="286724" name="Text Box 4"/>
          <p:cNvSpPr txBox="1">
            <a:spLocks noChangeArrowheads="1"/>
          </p:cNvSpPr>
          <p:nvPr/>
        </p:nvSpPr>
        <p:spPr bwMode="auto">
          <a:xfrm>
            <a:off x="1295400" y="685800"/>
            <a:ext cx="7543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spcBef>
                <a:spcPct val="50000"/>
              </a:spcBef>
              <a:buFont typeface="Symbol" pitchFamily="18" charset="2"/>
              <a:buChar char="¨"/>
            </a:pPr>
            <a:r>
              <a:rPr lang="en-US" sz="2000" dirty="0">
                <a:solidFill>
                  <a:srgbClr val="000000"/>
                </a:solidFill>
                <a:latin typeface="Times New Roman" pitchFamily="18" charset="0"/>
                <a:cs typeface="Times New Roman" pitchFamily="18" charset="0"/>
              </a:rPr>
              <a:t>This prototype is based on the </a:t>
            </a:r>
            <a:r>
              <a:rPr lang="en-US" sz="2000" dirty="0">
                <a:solidFill>
                  <a:srgbClr val="0000FF"/>
                </a:solidFill>
                <a:latin typeface="Times New Roman" pitchFamily="18" charset="0"/>
                <a:cs typeface="Times New Roman" pitchFamily="18" charset="0"/>
              </a:rPr>
              <a:t>currently available </a:t>
            </a:r>
            <a:r>
              <a:rPr lang="en-US" sz="2000" dirty="0" smtClean="0">
                <a:solidFill>
                  <a:srgbClr val="0000FF"/>
                </a:solidFill>
                <a:latin typeface="Times New Roman" pitchFamily="18" charset="0"/>
                <a:cs typeface="Times New Roman" pitchFamily="18" charset="0"/>
              </a:rPr>
              <a:t>requirements</a:t>
            </a:r>
            <a:r>
              <a:rPr lang="en-US" sz="2000" dirty="0" smtClean="0">
                <a:solidFill>
                  <a:srgbClr val="000000"/>
                </a:solidFill>
                <a:latin typeface="Times New Roman" pitchFamily="18" charset="0"/>
                <a:cs typeface="Times New Roman" pitchFamily="18" charset="0"/>
              </a:rPr>
              <a:t>.</a:t>
            </a:r>
            <a:endParaRPr lang="en-US" sz="2000" dirty="0">
              <a:solidFill>
                <a:srgbClr val="993300"/>
              </a:solidFill>
              <a:latin typeface="Times New Roman" pitchFamily="18" charset="0"/>
            </a:endParaRPr>
          </a:p>
        </p:txBody>
      </p:sp>
      <p:sp>
        <p:nvSpPr>
          <p:cNvPr id="286725" name="Text Box 5"/>
          <p:cNvSpPr txBox="1">
            <a:spLocks noChangeArrowheads="1"/>
          </p:cNvSpPr>
          <p:nvPr/>
        </p:nvSpPr>
        <p:spPr bwMode="auto">
          <a:xfrm>
            <a:off x="1295400" y="1600200"/>
            <a:ext cx="7543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spcBef>
                <a:spcPct val="50000"/>
              </a:spcBef>
              <a:buFont typeface="Symbol" pitchFamily="18" charset="2"/>
              <a:buChar char="¨"/>
            </a:pPr>
            <a:r>
              <a:rPr lang="en-US" sz="2000">
                <a:solidFill>
                  <a:srgbClr val="000000"/>
                </a:solidFill>
                <a:latin typeface="Times New Roman" pitchFamily="18" charset="0"/>
                <a:cs typeface="Times New Roman" pitchFamily="18" charset="0"/>
              </a:rPr>
              <a:t>Although the development of prototype also goes through the </a:t>
            </a:r>
            <a:r>
              <a:rPr lang="en-US" sz="2000" b="1">
                <a:solidFill>
                  <a:srgbClr val="000000"/>
                </a:solidFill>
                <a:latin typeface="Times New Roman" pitchFamily="18" charset="0"/>
                <a:cs typeface="Times New Roman" pitchFamily="18" charset="0"/>
              </a:rPr>
              <a:t>design and coding phases</a:t>
            </a:r>
            <a:r>
              <a:rPr lang="en-US" sz="2000">
                <a:solidFill>
                  <a:srgbClr val="000000"/>
                </a:solidFill>
                <a:latin typeface="Times New Roman" pitchFamily="18" charset="0"/>
                <a:cs typeface="Times New Roman" pitchFamily="18" charset="0"/>
              </a:rPr>
              <a:t> but </a:t>
            </a:r>
            <a:r>
              <a:rPr lang="en-US" sz="2000" b="1">
                <a:solidFill>
                  <a:srgbClr val="000000"/>
                </a:solidFill>
                <a:latin typeface="Times New Roman" pitchFamily="18" charset="0"/>
                <a:cs typeface="Times New Roman" pitchFamily="18" charset="0"/>
              </a:rPr>
              <a:t>main stress</a:t>
            </a:r>
            <a:r>
              <a:rPr lang="en-US" sz="2000">
                <a:solidFill>
                  <a:srgbClr val="000000"/>
                </a:solidFill>
                <a:latin typeface="Times New Roman" pitchFamily="18" charset="0"/>
                <a:cs typeface="Times New Roman" pitchFamily="18" charset="0"/>
              </a:rPr>
              <a:t> is </a:t>
            </a:r>
            <a:r>
              <a:rPr lang="en-US" sz="2000">
                <a:solidFill>
                  <a:srgbClr val="0000FF"/>
                </a:solidFill>
                <a:latin typeface="Times New Roman" pitchFamily="18" charset="0"/>
                <a:cs typeface="Times New Roman" pitchFamily="18" charset="0"/>
              </a:rPr>
              <a:t>not put on formal procedures</a:t>
            </a:r>
            <a:r>
              <a:rPr lang="en-US" sz="2000">
                <a:solidFill>
                  <a:srgbClr val="000000"/>
                </a:solidFill>
                <a:latin typeface="Times New Roman" pitchFamily="18" charset="0"/>
                <a:cs typeface="Times New Roman" pitchFamily="18" charset="0"/>
              </a:rPr>
              <a:t>. </a:t>
            </a:r>
            <a:endParaRPr lang="en-US" sz="2000">
              <a:solidFill>
                <a:srgbClr val="993300"/>
              </a:solidFill>
              <a:latin typeface="Times New Roman" pitchFamily="18" charset="0"/>
            </a:endParaRPr>
          </a:p>
        </p:txBody>
      </p:sp>
      <p:sp>
        <p:nvSpPr>
          <p:cNvPr id="286726" name="Text Box 6"/>
          <p:cNvSpPr txBox="1">
            <a:spLocks noChangeArrowheads="1"/>
          </p:cNvSpPr>
          <p:nvPr/>
        </p:nvSpPr>
        <p:spPr bwMode="auto">
          <a:xfrm>
            <a:off x="1295400" y="2743200"/>
            <a:ext cx="7543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spcBef>
                <a:spcPct val="50000"/>
              </a:spcBef>
              <a:buFont typeface="Symbol" pitchFamily="18" charset="2"/>
              <a:buChar char="¨"/>
            </a:pPr>
            <a:r>
              <a:rPr lang="en-US" sz="2000">
                <a:solidFill>
                  <a:srgbClr val="000000"/>
                </a:solidFill>
                <a:latin typeface="Times New Roman" pitchFamily="18" charset="0"/>
                <a:cs typeface="Times New Roman" pitchFamily="18" charset="0"/>
              </a:rPr>
              <a:t>By </a:t>
            </a:r>
            <a:r>
              <a:rPr lang="en-US" sz="2000" b="1">
                <a:solidFill>
                  <a:srgbClr val="000000"/>
                </a:solidFill>
                <a:latin typeface="Times New Roman" pitchFamily="18" charset="0"/>
                <a:cs typeface="Times New Roman" pitchFamily="18" charset="0"/>
              </a:rPr>
              <a:t>using the prototyp</a:t>
            </a:r>
            <a:r>
              <a:rPr lang="en-US" sz="2000">
                <a:solidFill>
                  <a:srgbClr val="000000"/>
                </a:solidFill>
                <a:latin typeface="Times New Roman" pitchFamily="18" charset="0"/>
                <a:cs typeface="Times New Roman" pitchFamily="18" charset="0"/>
              </a:rPr>
              <a:t>e the</a:t>
            </a:r>
            <a:r>
              <a:rPr lang="en-US" sz="2000">
                <a:solidFill>
                  <a:srgbClr val="FF0000"/>
                </a:solidFill>
                <a:latin typeface="Times New Roman" pitchFamily="18" charset="0"/>
                <a:cs typeface="Times New Roman" pitchFamily="18" charset="0"/>
              </a:rPr>
              <a:t> user gets</a:t>
            </a:r>
            <a:r>
              <a:rPr lang="en-US" sz="2000">
                <a:solidFill>
                  <a:srgbClr val="000000"/>
                </a:solidFill>
                <a:latin typeface="Times New Roman" pitchFamily="18" charset="0"/>
                <a:cs typeface="Times New Roman" pitchFamily="18" charset="0"/>
              </a:rPr>
              <a:t> the </a:t>
            </a:r>
            <a:r>
              <a:rPr lang="en-US" sz="2000">
                <a:solidFill>
                  <a:srgbClr val="0000FF"/>
                </a:solidFill>
                <a:latin typeface="Times New Roman" pitchFamily="18" charset="0"/>
                <a:cs typeface="Times New Roman" pitchFamily="18" charset="0"/>
              </a:rPr>
              <a:t>true working environment</a:t>
            </a:r>
            <a:r>
              <a:rPr lang="en-US" sz="2000">
                <a:solidFill>
                  <a:srgbClr val="000000"/>
                </a:solidFill>
                <a:latin typeface="Times New Roman" pitchFamily="18" charset="0"/>
                <a:cs typeface="Times New Roman" pitchFamily="18" charset="0"/>
              </a:rPr>
              <a:t> of the </a:t>
            </a:r>
            <a:r>
              <a:rPr lang="en-US" sz="2000">
                <a:solidFill>
                  <a:srgbClr val="0000FF"/>
                </a:solidFill>
                <a:latin typeface="Times New Roman" pitchFamily="18" charset="0"/>
                <a:cs typeface="Times New Roman" pitchFamily="18" charset="0"/>
              </a:rPr>
              <a:t>actual system</a:t>
            </a:r>
            <a:r>
              <a:rPr lang="en-US" sz="2000">
                <a:solidFill>
                  <a:srgbClr val="000000"/>
                </a:solidFill>
                <a:latin typeface="Times New Roman" pitchFamily="18" charset="0"/>
                <a:cs typeface="Times New Roman" pitchFamily="18" charset="0"/>
              </a:rPr>
              <a:t> to be designed and developed later on. </a:t>
            </a:r>
            <a:endParaRPr lang="en-US" sz="2000">
              <a:solidFill>
                <a:srgbClr val="993300"/>
              </a:solidFill>
              <a:latin typeface="Times New Roman" pitchFamily="18" charset="0"/>
            </a:endParaRPr>
          </a:p>
        </p:txBody>
      </p:sp>
      <p:sp>
        <p:nvSpPr>
          <p:cNvPr id="286727" name="Text Box 7"/>
          <p:cNvSpPr txBox="1">
            <a:spLocks noChangeArrowheads="1"/>
          </p:cNvSpPr>
          <p:nvPr/>
        </p:nvSpPr>
        <p:spPr bwMode="auto">
          <a:xfrm>
            <a:off x="1295400" y="3657600"/>
            <a:ext cx="762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spcBef>
                <a:spcPct val="50000"/>
              </a:spcBef>
              <a:buFont typeface="Symbol" pitchFamily="18" charset="2"/>
              <a:buChar char="¨"/>
            </a:pPr>
            <a:r>
              <a:rPr lang="en-US" sz="2000">
                <a:solidFill>
                  <a:srgbClr val="000000"/>
                </a:solidFill>
                <a:latin typeface="Times New Roman" pitchFamily="18" charset="0"/>
                <a:cs typeface="Times New Roman" pitchFamily="18" charset="0"/>
              </a:rPr>
              <a:t>Hence more </a:t>
            </a:r>
            <a:r>
              <a:rPr lang="en-US" sz="2000">
                <a:solidFill>
                  <a:srgbClr val="0000FF"/>
                </a:solidFill>
                <a:latin typeface="Times New Roman" pitchFamily="18" charset="0"/>
                <a:cs typeface="Times New Roman" pitchFamily="18" charset="0"/>
              </a:rPr>
              <a:t>realistic requirement</a:t>
            </a:r>
            <a:r>
              <a:rPr lang="en-US" sz="2000">
                <a:solidFill>
                  <a:srgbClr val="000000"/>
                </a:solidFill>
                <a:latin typeface="Times New Roman" pitchFamily="18" charset="0"/>
                <a:cs typeface="Times New Roman" pitchFamily="18" charset="0"/>
              </a:rPr>
              <a:t> of the </a:t>
            </a:r>
            <a:r>
              <a:rPr lang="en-US" sz="2000">
                <a:solidFill>
                  <a:srgbClr val="0000FF"/>
                </a:solidFill>
                <a:latin typeface="Times New Roman" pitchFamily="18" charset="0"/>
                <a:cs typeface="Times New Roman" pitchFamily="18" charset="0"/>
              </a:rPr>
              <a:t>required system</a:t>
            </a:r>
            <a:r>
              <a:rPr lang="en-US" sz="2000">
                <a:solidFill>
                  <a:srgbClr val="000000"/>
                </a:solidFill>
                <a:latin typeface="Times New Roman" pitchFamily="18" charset="0"/>
                <a:cs typeface="Times New Roman" pitchFamily="18" charset="0"/>
              </a:rPr>
              <a:t> are brought in.</a:t>
            </a:r>
            <a:endParaRPr lang="en-US" sz="2000">
              <a:solidFill>
                <a:srgbClr val="993300"/>
              </a:solidFill>
              <a:latin typeface="Times New Roman" pitchFamily="18" charset="0"/>
            </a:endParaRPr>
          </a:p>
        </p:txBody>
      </p:sp>
      <p:sp>
        <p:nvSpPr>
          <p:cNvPr id="286730" name="Text Box 10"/>
          <p:cNvSpPr txBox="1">
            <a:spLocks noChangeArrowheads="1"/>
          </p:cNvSpPr>
          <p:nvPr/>
        </p:nvSpPr>
        <p:spPr bwMode="auto">
          <a:xfrm>
            <a:off x="1295400" y="4479925"/>
            <a:ext cx="762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spcBef>
                <a:spcPct val="50000"/>
              </a:spcBef>
              <a:buFont typeface="Symbol" pitchFamily="18" charset="2"/>
              <a:buChar char="¨"/>
            </a:pPr>
            <a:r>
              <a:rPr lang="en-US" sz="2000">
                <a:solidFill>
                  <a:srgbClr val="000000"/>
                </a:solidFill>
                <a:latin typeface="Times New Roman" pitchFamily="18" charset="0"/>
                <a:cs typeface="Times New Roman" pitchFamily="18" charset="0"/>
              </a:rPr>
              <a:t>Typically </a:t>
            </a:r>
            <a:r>
              <a:rPr lang="en-US" sz="2000">
                <a:solidFill>
                  <a:srgbClr val="FF0000"/>
                </a:solidFill>
                <a:latin typeface="Times New Roman" pitchFamily="18" charset="0"/>
                <a:cs typeface="Times New Roman" pitchFamily="18" charset="0"/>
              </a:rPr>
              <a:t>useful </a:t>
            </a:r>
            <a:r>
              <a:rPr lang="en-US" sz="2000">
                <a:solidFill>
                  <a:srgbClr val="000000"/>
                </a:solidFill>
                <a:latin typeface="Times New Roman" pitchFamily="18" charset="0"/>
                <a:cs typeface="Times New Roman" pitchFamily="18" charset="0"/>
              </a:rPr>
              <a:t>for the areas where a</a:t>
            </a:r>
            <a:r>
              <a:rPr lang="en-US" sz="2000" b="1">
                <a:solidFill>
                  <a:srgbClr val="000000"/>
                </a:solidFill>
                <a:latin typeface="Times New Roman" pitchFamily="18" charset="0"/>
                <a:cs typeface="Times New Roman" pitchFamily="18" charset="0"/>
              </a:rPr>
              <a:t> </a:t>
            </a:r>
            <a:r>
              <a:rPr lang="en-US" sz="2000" b="1">
                <a:solidFill>
                  <a:srgbClr val="0000FF"/>
                </a:solidFill>
                <a:latin typeface="Times New Roman" pitchFamily="18" charset="0"/>
                <a:cs typeface="Times New Roman" pitchFamily="18" charset="0"/>
              </a:rPr>
              <a:t>system</a:t>
            </a:r>
            <a:r>
              <a:rPr lang="en-US" sz="2000">
                <a:solidFill>
                  <a:srgbClr val="0000FF"/>
                </a:solidFill>
                <a:latin typeface="Times New Roman" pitchFamily="18" charset="0"/>
                <a:cs typeface="Times New Roman" pitchFamily="18" charset="0"/>
              </a:rPr>
              <a:t> (</a:t>
            </a:r>
            <a:r>
              <a:rPr lang="en-US" sz="2000">
                <a:solidFill>
                  <a:srgbClr val="000000"/>
                </a:solidFill>
              </a:rPr>
              <a:t>manual or automated)</a:t>
            </a:r>
            <a:r>
              <a:rPr lang="en-US" sz="2000"/>
              <a:t> </a:t>
            </a:r>
            <a:r>
              <a:rPr lang="en-US" sz="2000">
                <a:solidFill>
                  <a:srgbClr val="0000FF"/>
                </a:solidFill>
                <a:latin typeface="Times New Roman" pitchFamily="18" charset="0"/>
                <a:cs typeface="Times New Roman" pitchFamily="18" charset="0"/>
              </a:rPr>
              <a:t>does not exist</a:t>
            </a:r>
            <a:r>
              <a:rPr lang="en-US" sz="2000">
                <a:solidFill>
                  <a:srgbClr val="000000"/>
                </a:solidFill>
                <a:latin typeface="Times New Roman" pitchFamily="18" charset="0"/>
                <a:cs typeface="Times New Roman" pitchFamily="18" charset="0"/>
              </a:rPr>
              <a:t> </a:t>
            </a:r>
            <a:r>
              <a:rPr lang="en-US" sz="2000">
                <a:solidFill>
                  <a:srgbClr val="FF0000"/>
                </a:solidFill>
                <a:latin typeface="Times New Roman" pitchFamily="18" charset="0"/>
                <a:cs typeface="Times New Roman" pitchFamily="18" charset="0"/>
              </a:rPr>
              <a:t>or</a:t>
            </a:r>
            <a:r>
              <a:rPr lang="en-US" sz="2000">
                <a:solidFill>
                  <a:srgbClr val="000000"/>
                </a:solidFill>
                <a:latin typeface="Times New Roman" pitchFamily="18" charset="0"/>
                <a:cs typeface="Times New Roman" pitchFamily="18" charset="0"/>
              </a:rPr>
              <a:t> the overall system is </a:t>
            </a:r>
            <a:r>
              <a:rPr lang="en-US" sz="2000">
                <a:solidFill>
                  <a:srgbClr val="0000FF"/>
                </a:solidFill>
                <a:latin typeface="Times New Roman" pitchFamily="18" charset="0"/>
                <a:cs typeface="Times New Roman" pitchFamily="18" charset="0"/>
              </a:rPr>
              <a:t>very large </a:t>
            </a:r>
            <a:r>
              <a:rPr lang="en-US" sz="2000">
                <a:latin typeface="Times New Roman" pitchFamily="18" charset="0"/>
                <a:cs typeface="Times New Roman" pitchFamily="18" charset="0"/>
              </a:rPr>
              <a:t>and</a:t>
            </a:r>
            <a:r>
              <a:rPr lang="en-US" sz="2000">
                <a:solidFill>
                  <a:srgbClr val="0000FF"/>
                </a:solidFill>
                <a:latin typeface="Times New Roman" pitchFamily="18" charset="0"/>
                <a:cs typeface="Times New Roman" pitchFamily="18" charset="0"/>
              </a:rPr>
              <a:t> complex</a:t>
            </a:r>
            <a:r>
              <a:rPr lang="en-US" sz="2000">
                <a:solidFill>
                  <a:srgbClr val="000000"/>
                </a:solidFill>
                <a:latin typeface="Times New Roman" pitchFamily="18" charset="0"/>
                <a:cs typeface="Times New Roman" pitchFamily="18" charset="0"/>
              </a:rPr>
              <a:t>. </a:t>
            </a:r>
          </a:p>
        </p:txBody>
      </p:sp>
      <p:sp>
        <p:nvSpPr>
          <p:cNvPr id="16393" name="Rectangle 13"/>
          <p:cNvSpPr>
            <a:spLocks noChangeArrowheads="1"/>
          </p:cNvSpPr>
          <p:nvPr/>
        </p:nvSpPr>
        <p:spPr bwMode="auto">
          <a:xfrm>
            <a:off x="6324600" y="228600"/>
            <a:ext cx="2003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solidFill>
                  <a:srgbClr val="FF0000"/>
                </a:solidFill>
              </a:rPr>
              <a:t>Prototyping…..</a:t>
            </a:r>
          </a:p>
        </p:txBody>
      </p:sp>
    </p:spTree>
    <p:extLst>
      <p:ext uri="{BB962C8B-B14F-4D97-AF65-F5344CB8AC3E}">
        <p14:creationId xmlns:p14="http://schemas.microsoft.com/office/powerpoint/2010/main" val="3509275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24"/>
                                        </p:tgtEl>
                                        <p:attrNameLst>
                                          <p:attrName>style.visibility</p:attrName>
                                        </p:attrNameLst>
                                      </p:cBhvr>
                                      <p:to>
                                        <p:strVal val="visible"/>
                                      </p:to>
                                    </p:set>
                                    <p:anim calcmode="lin" valueType="num">
                                      <p:cBhvr additive="base">
                                        <p:cTn id="7" dur="500" fill="hold"/>
                                        <p:tgtEl>
                                          <p:spTgt spid="286724"/>
                                        </p:tgtEl>
                                        <p:attrNameLst>
                                          <p:attrName>ppt_x</p:attrName>
                                        </p:attrNameLst>
                                      </p:cBhvr>
                                      <p:tavLst>
                                        <p:tav tm="0">
                                          <p:val>
                                            <p:strVal val="0-#ppt_w/2"/>
                                          </p:val>
                                        </p:tav>
                                        <p:tav tm="100000">
                                          <p:val>
                                            <p:strVal val="#ppt_x"/>
                                          </p:val>
                                        </p:tav>
                                      </p:tavLst>
                                    </p:anim>
                                    <p:anim calcmode="lin" valueType="num">
                                      <p:cBhvr additive="base">
                                        <p:cTn id="8" dur="500" fill="hold"/>
                                        <p:tgtEl>
                                          <p:spTgt spid="2867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25"/>
                                        </p:tgtEl>
                                        <p:attrNameLst>
                                          <p:attrName>style.visibility</p:attrName>
                                        </p:attrNameLst>
                                      </p:cBhvr>
                                      <p:to>
                                        <p:strVal val="visible"/>
                                      </p:to>
                                    </p:set>
                                    <p:anim calcmode="lin" valueType="num">
                                      <p:cBhvr additive="base">
                                        <p:cTn id="13" dur="500" fill="hold"/>
                                        <p:tgtEl>
                                          <p:spTgt spid="286725"/>
                                        </p:tgtEl>
                                        <p:attrNameLst>
                                          <p:attrName>ppt_x</p:attrName>
                                        </p:attrNameLst>
                                      </p:cBhvr>
                                      <p:tavLst>
                                        <p:tav tm="0">
                                          <p:val>
                                            <p:strVal val="0-#ppt_w/2"/>
                                          </p:val>
                                        </p:tav>
                                        <p:tav tm="100000">
                                          <p:val>
                                            <p:strVal val="#ppt_x"/>
                                          </p:val>
                                        </p:tav>
                                      </p:tavLst>
                                    </p:anim>
                                    <p:anim calcmode="lin" valueType="num">
                                      <p:cBhvr additive="base">
                                        <p:cTn id="14"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6726"/>
                                        </p:tgtEl>
                                        <p:attrNameLst>
                                          <p:attrName>style.visibility</p:attrName>
                                        </p:attrNameLst>
                                      </p:cBhvr>
                                      <p:to>
                                        <p:strVal val="visible"/>
                                      </p:to>
                                    </p:set>
                                    <p:anim calcmode="lin" valueType="num">
                                      <p:cBhvr additive="base">
                                        <p:cTn id="19" dur="500" fill="hold"/>
                                        <p:tgtEl>
                                          <p:spTgt spid="286726"/>
                                        </p:tgtEl>
                                        <p:attrNameLst>
                                          <p:attrName>ppt_x</p:attrName>
                                        </p:attrNameLst>
                                      </p:cBhvr>
                                      <p:tavLst>
                                        <p:tav tm="0">
                                          <p:val>
                                            <p:strVal val="0-#ppt_w/2"/>
                                          </p:val>
                                        </p:tav>
                                        <p:tav tm="100000">
                                          <p:val>
                                            <p:strVal val="#ppt_x"/>
                                          </p:val>
                                        </p:tav>
                                      </p:tavLst>
                                    </p:anim>
                                    <p:anim calcmode="lin" valueType="num">
                                      <p:cBhvr additive="base">
                                        <p:cTn id="20" dur="500" fill="hold"/>
                                        <p:tgtEl>
                                          <p:spTgt spid="28672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6727"/>
                                        </p:tgtEl>
                                        <p:attrNameLst>
                                          <p:attrName>style.visibility</p:attrName>
                                        </p:attrNameLst>
                                      </p:cBhvr>
                                      <p:to>
                                        <p:strVal val="visible"/>
                                      </p:to>
                                    </p:set>
                                    <p:anim calcmode="lin" valueType="num">
                                      <p:cBhvr additive="base">
                                        <p:cTn id="25" dur="500" fill="hold"/>
                                        <p:tgtEl>
                                          <p:spTgt spid="286727"/>
                                        </p:tgtEl>
                                        <p:attrNameLst>
                                          <p:attrName>ppt_x</p:attrName>
                                        </p:attrNameLst>
                                      </p:cBhvr>
                                      <p:tavLst>
                                        <p:tav tm="0">
                                          <p:val>
                                            <p:strVal val="0-#ppt_w/2"/>
                                          </p:val>
                                        </p:tav>
                                        <p:tav tm="100000">
                                          <p:val>
                                            <p:strVal val="#ppt_x"/>
                                          </p:val>
                                        </p:tav>
                                      </p:tavLst>
                                    </p:anim>
                                    <p:anim calcmode="lin" valueType="num">
                                      <p:cBhvr additive="base">
                                        <p:cTn id="26" dur="500" fill="hold"/>
                                        <p:tgtEl>
                                          <p:spTgt spid="28672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6730"/>
                                        </p:tgtEl>
                                        <p:attrNameLst>
                                          <p:attrName>style.visibility</p:attrName>
                                        </p:attrNameLst>
                                      </p:cBhvr>
                                      <p:to>
                                        <p:strVal val="visible"/>
                                      </p:to>
                                    </p:set>
                                    <p:anim calcmode="lin" valueType="num">
                                      <p:cBhvr additive="base">
                                        <p:cTn id="31" dur="500" fill="hold"/>
                                        <p:tgtEl>
                                          <p:spTgt spid="286730"/>
                                        </p:tgtEl>
                                        <p:attrNameLst>
                                          <p:attrName>ppt_x</p:attrName>
                                        </p:attrNameLst>
                                      </p:cBhvr>
                                      <p:tavLst>
                                        <p:tav tm="0">
                                          <p:val>
                                            <p:strVal val="0-#ppt_w/2"/>
                                          </p:val>
                                        </p:tav>
                                        <p:tav tm="100000">
                                          <p:val>
                                            <p:strVal val="#ppt_x"/>
                                          </p:val>
                                        </p:tav>
                                      </p:tavLst>
                                    </p:anim>
                                    <p:anim calcmode="lin" valueType="num">
                                      <p:cBhvr additive="base">
                                        <p:cTn id="32" dur="500" fill="hold"/>
                                        <p:tgtEl>
                                          <p:spTgt spid="286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4" grpId="0" autoUpdateAnimBg="0"/>
      <p:bldP spid="286725" grpId="0" autoUpdateAnimBg="0"/>
      <p:bldP spid="286726" grpId="0" autoUpdateAnimBg="0"/>
      <p:bldP spid="286727" grpId="0" autoUpdateAnimBg="0"/>
      <p:bldP spid="28673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p:spPr>
        <p:txBody>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fld id="{51B9D57E-62C6-4D5B-A9D6-2CC5558D831B}" type="slidenum">
              <a:rPr lang="en-US" sz="1400" smtClean="0"/>
              <a:pPr eaLnBrk="1" hangingPunct="1"/>
              <a:t>9</a:t>
            </a:fld>
            <a:endParaRPr lang="en-US" sz="1400" smtClean="0"/>
          </a:p>
        </p:txBody>
      </p:sp>
      <p:sp>
        <p:nvSpPr>
          <p:cNvPr id="287746" name="Text Box 2"/>
          <p:cNvSpPr txBox="1">
            <a:spLocks noChangeArrowheads="1"/>
          </p:cNvSpPr>
          <p:nvPr/>
        </p:nvSpPr>
        <p:spPr bwMode="auto">
          <a:xfrm>
            <a:off x="1219200" y="1524000"/>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spcBef>
                <a:spcPct val="50000"/>
              </a:spcBef>
              <a:buFont typeface="Symbol" pitchFamily="18" charset="2"/>
              <a:buNone/>
            </a:pPr>
            <a:r>
              <a:rPr lang="en-US" sz="2400" b="1">
                <a:solidFill>
                  <a:srgbClr val="0000FF"/>
                </a:solidFill>
                <a:latin typeface="Times New Roman" pitchFamily="18" charset="0"/>
                <a:cs typeface="Times New Roman" pitchFamily="18" charset="0"/>
              </a:rPr>
              <a:t> Disadvantages: </a:t>
            </a:r>
          </a:p>
        </p:txBody>
      </p:sp>
      <p:sp>
        <p:nvSpPr>
          <p:cNvPr id="287747" name="Text Box 3"/>
          <p:cNvSpPr txBox="1">
            <a:spLocks noChangeArrowheads="1"/>
          </p:cNvSpPr>
          <p:nvPr/>
        </p:nvSpPr>
        <p:spPr bwMode="auto">
          <a:xfrm>
            <a:off x="1447800" y="1949450"/>
            <a:ext cx="7543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spcBef>
                <a:spcPct val="50000"/>
              </a:spcBef>
              <a:buFont typeface="Symbol" pitchFamily="18" charset="2"/>
              <a:buChar char="¨"/>
            </a:pPr>
            <a:r>
              <a:rPr lang="en-US" sz="2000" dirty="0">
                <a:solidFill>
                  <a:srgbClr val="000000"/>
                </a:solidFill>
                <a:latin typeface="Times New Roman" pitchFamily="18" charset="0"/>
                <a:cs typeface="Times New Roman" pitchFamily="18" charset="0"/>
              </a:rPr>
              <a:t>The only drawback seems the </a:t>
            </a:r>
            <a:r>
              <a:rPr lang="en-US" sz="2000" b="1" dirty="0">
                <a:solidFill>
                  <a:srgbClr val="0000FF"/>
                </a:solidFill>
                <a:latin typeface="Times New Roman" pitchFamily="18" charset="0"/>
                <a:cs typeface="Times New Roman" pitchFamily="18" charset="0"/>
              </a:rPr>
              <a:t>duplication of</a:t>
            </a:r>
            <a:r>
              <a:rPr lang="en-US" sz="2000" b="1" dirty="0">
                <a:solidFill>
                  <a:srgbClr val="FF0000"/>
                </a:solidFill>
                <a:latin typeface="Times New Roman" pitchFamily="18" charset="0"/>
                <a:cs typeface="Times New Roman" pitchFamily="18" charset="0"/>
              </a:rPr>
              <a:t> efforts</a:t>
            </a:r>
            <a:r>
              <a:rPr lang="en-US" sz="2000" dirty="0">
                <a:solidFill>
                  <a:srgbClr val="000000"/>
                </a:solidFill>
                <a:latin typeface="Times New Roman" pitchFamily="18" charset="0"/>
                <a:cs typeface="Times New Roman" pitchFamily="18" charset="0"/>
              </a:rPr>
              <a:t> and </a:t>
            </a:r>
            <a:r>
              <a:rPr lang="en-US" sz="2000" b="1" dirty="0">
                <a:solidFill>
                  <a:srgbClr val="FF0000"/>
                </a:solidFill>
                <a:latin typeface="Times New Roman" pitchFamily="18" charset="0"/>
                <a:cs typeface="Times New Roman" pitchFamily="18" charset="0"/>
              </a:rPr>
              <a:t>cost </a:t>
            </a:r>
            <a:r>
              <a:rPr lang="en-US" sz="2000" dirty="0">
                <a:solidFill>
                  <a:srgbClr val="000000"/>
                </a:solidFill>
                <a:latin typeface="Times New Roman" pitchFamily="18" charset="0"/>
                <a:cs typeface="Times New Roman" pitchFamily="18" charset="0"/>
              </a:rPr>
              <a:t>involved in </a:t>
            </a:r>
            <a:r>
              <a:rPr lang="en-US" sz="2000" b="1" dirty="0">
                <a:solidFill>
                  <a:srgbClr val="0000FF"/>
                </a:solidFill>
                <a:latin typeface="Times New Roman" pitchFamily="18" charset="0"/>
                <a:cs typeface="Times New Roman" pitchFamily="18" charset="0"/>
              </a:rPr>
              <a:t>build-twice</a:t>
            </a:r>
            <a:r>
              <a:rPr lang="en-US" sz="2000" dirty="0">
                <a:solidFill>
                  <a:srgbClr val="000000"/>
                </a:solidFill>
                <a:latin typeface="Times New Roman" pitchFamily="18" charset="0"/>
                <a:cs typeface="Times New Roman" pitchFamily="18" charset="0"/>
              </a:rPr>
              <a:t> approach. </a:t>
            </a:r>
          </a:p>
        </p:txBody>
      </p:sp>
      <p:sp>
        <p:nvSpPr>
          <p:cNvPr id="287748" name="Text Box 4"/>
          <p:cNvSpPr txBox="1">
            <a:spLocks noChangeArrowheads="1"/>
          </p:cNvSpPr>
          <p:nvPr/>
        </p:nvSpPr>
        <p:spPr bwMode="auto">
          <a:xfrm>
            <a:off x="1447800" y="3079750"/>
            <a:ext cx="7543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spcBef>
                <a:spcPct val="50000"/>
              </a:spcBef>
              <a:buFont typeface="Symbol" pitchFamily="18" charset="2"/>
              <a:buChar char="¨"/>
            </a:pPr>
            <a:r>
              <a:rPr lang="en-US" sz="2000">
                <a:solidFill>
                  <a:srgbClr val="000000"/>
                </a:solidFill>
                <a:latin typeface="Times New Roman" pitchFamily="18" charset="0"/>
                <a:cs typeface="Times New Roman" pitchFamily="18" charset="0"/>
              </a:rPr>
              <a:t>Prototyping </a:t>
            </a:r>
            <a:r>
              <a:rPr lang="en-US" sz="2000" b="1">
                <a:solidFill>
                  <a:srgbClr val="0000FF"/>
                </a:solidFill>
                <a:latin typeface="Times New Roman" pitchFamily="18" charset="0"/>
                <a:cs typeface="Times New Roman" pitchFamily="18" charset="0"/>
              </a:rPr>
              <a:t>need not be very costly</a:t>
            </a:r>
            <a:r>
              <a:rPr lang="en-US" sz="2000">
                <a:solidFill>
                  <a:srgbClr val="000000"/>
                </a:solidFill>
                <a:latin typeface="Times New Roman" pitchFamily="18" charset="0"/>
                <a:cs typeface="Times New Roman" pitchFamily="18" charset="0"/>
              </a:rPr>
              <a:t> and can </a:t>
            </a:r>
            <a:r>
              <a:rPr lang="en-US" sz="2000" b="1">
                <a:solidFill>
                  <a:srgbClr val="0000FF"/>
                </a:solidFill>
                <a:latin typeface="Times New Roman" pitchFamily="18" charset="0"/>
                <a:cs typeface="Times New Roman" pitchFamily="18" charset="0"/>
              </a:rPr>
              <a:t>actually reduce</a:t>
            </a:r>
            <a:r>
              <a:rPr lang="en-US" sz="2000">
                <a:solidFill>
                  <a:srgbClr val="000000"/>
                </a:solidFill>
                <a:latin typeface="Times New Roman" pitchFamily="18" charset="0"/>
                <a:cs typeface="Times New Roman" pitchFamily="18" charset="0"/>
              </a:rPr>
              <a:t> the overall development cost. </a:t>
            </a:r>
          </a:p>
        </p:txBody>
      </p:sp>
      <p:sp>
        <p:nvSpPr>
          <p:cNvPr id="287749" name="Text Box 5"/>
          <p:cNvSpPr txBox="1">
            <a:spLocks noChangeArrowheads="1"/>
          </p:cNvSpPr>
          <p:nvPr/>
        </p:nvSpPr>
        <p:spPr bwMode="auto">
          <a:xfrm>
            <a:off x="1447800" y="3733800"/>
            <a:ext cx="7543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spcBef>
                <a:spcPct val="50000"/>
              </a:spcBef>
              <a:buFont typeface="Symbol" pitchFamily="18" charset="2"/>
              <a:buChar char="¨"/>
            </a:pPr>
            <a:r>
              <a:rPr lang="en-US" sz="2000">
                <a:solidFill>
                  <a:srgbClr val="000000"/>
                </a:solidFill>
                <a:latin typeface="Times New Roman" pitchFamily="18" charset="0"/>
                <a:cs typeface="Times New Roman" pitchFamily="18" charset="0"/>
              </a:rPr>
              <a:t>The prototypes are usually </a:t>
            </a:r>
            <a:r>
              <a:rPr lang="en-US" sz="2000" b="1">
                <a:solidFill>
                  <a:srgbClr val="0000FF"/>
                </a:solidFill>
                <a:latin typeface="Times New Roman" pitchFamily="18" charset="0"/>
                <a:cs typeface="Times New Roman" pitchFamily="18" charset="0"/>
              </a:rPr>
              <a:t>not complete systems</a:t>
            </a:r>
            <a:r>
              <a:rPr lang="en-US" sz="2000">
                <a:solidFill>
                  <a:srgbClr val="000000"/>
                </a:solidFill>
                <a:latin typeface="Times New Roman" pitchFamily="18" charset="0"/>
                <a:cs typeface="Times New Roman" pitchFamily="18" charset="0"/>
              </a:rPr>
              <a:t> and many of the details are not built in.</a:t>
            </a:r>
          </a:p>
        </p:txBody>
      </p:sp>
      <p:sp>
        <p:nvSpPr>
          <p:cNvPr id="287750" name="Text Box 6"/>
          <p:cNvSpPr txBox="1">
            <a:spLocks noChangeArrowheads="1"/>
          </p:cNvSpPr>
          <p:nvPr/>
        </p:nvSpPr>
        <p:spPr bwMode="auto">
          <a:xfrm>
            <a:off x="1447800" y="4375150"/>
            <a:ext cx="7543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spcBef>
                <a:spcPct val="50000"/>
              </a:spcBef>
              <a:buFont typeface="Symbol" pitchFamily="18" charset="2"/>
              <a:buChar char="¨"/>
            </a:pPr>
            <a:r>
              <a:rPr lang="en-US" sz="2000">
                <a:solidFill>
                  <a:srgbClr val="000000"/>
                </a:solidFill>
                <a:latin typeface="Times New Roman" pitchFamily="18" charset="0"/>
                <a:cs typeface="Times New Roman" pitchFamily="18" charset="0"/>
              </a:rPr>
              <a:t>In addition, </a:t>
            </a:r>
            <a:r>
              <a:rPr lang="en-US" sz="2000">
                <a:solidFill>
                  <a:srgbClr val="FF0000"/>
                </a:solidFill>
                <a:latin typeface="Times New Roman" pitchFamily="18" charset="0"/>
                <a:cs typeface="Times New Roman" pitchFamily="18" charset="0"/>
              </a:rPr>
              <a:t>cost</a:t>
            </a:r>
            <a:r>
              <a:rPr lang="en-US" sz="2000">
                <a:solidFill>
                  <a:srgbClr val="000000"/>
                </a:solidFill>
                <a:latin typeface="Times New Roman" pitchFamily="18" charset="0"/>
                <a:cs typeface="Times New Roman" pitchFamily="18" charset="0"/>
              </a:rPr>
              <a:t> of </a:t>
            </a:r>
            <a:r>
              <a:rPr lang="en-US" sz="2000" b="1">
                <a:solidFill>
                  <a:srgbClr val="0000FF"/>
                </a:solidFill>
                <a:latin typeface="Times New Roman" pitchFamily="18" charset="0"/>
                <a:cs typeface="Times New Roman" pitchFamily="18" charset="0"/>
              </a:rPr>
              <a:t>testing </a:t>
            </a:r>
            <a:r>
              <a:rPr lang="en-US" sz="2000" b="1">
                <a:latin typeface="Times New Roman" pitchFamily="18" charset="0"/>
                <a:cs typeface="Times New Roman" pitchFamily="18" charset="0"/>
              </a:rPr>
              <a:t>and</a:t>
            </a:r>
            <a:r>
              <a:rPr lang="en-US" sz="2000" b="1">
                <a:solidFill>
                  <a:srgbClr val="0000FF"/>
                </a:solidFill>
                <a:latin typeface="Times New Roman" pitchFamily="18" charset="0"/>
                <a:cs typeface="Times New Roman" pitchFamily="18" charset="0"/>
              </a:rPr>
              <a:t> writing detail documents</a:t>
            </a:r>
            <a:r>
              <a:rPr lang="en-US" sz="2000">
                <a:solidFill>
                  <a:srgbClr val="000000"/>
                </a:solidFill>
                <a:latin typeface="Times New Roman" pitchFamily="18" charset="0"/>
                <a:cs typeface="Times New Roman" pitchFamily="18" charset="0"/>
              </a:rPr>
              <a:t> is reduced, which reduces the cost of developing prototype. </a:t>
            </a:r>
          </a:p>
        </p:txBody>
      </p:sp>
      <p:sp>
        <p:nvSpPr>
          <p:cNvPr id="287751" name="Text Box 7"/>
          <p:cNvSpPr txBox="1">
            <a:spLocks noChangeArrowheads="1"/>
          </p:cNvSpPr>
          <p:nvPr/>
        </p:nvSpPr>
        <p:spPr bwMode="auto">
          <a:xfrm>
            <a:off x="1447800" y="5089525"/>
            <a:ext cx="7543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just" eaLnBrk="1" hangingPunct="1">
              <a:spcBef>
                <a:spcPct val="50000"/>
              </a:spcBef>
              <a:buFont typeface="Symbol" pitchFamily="18" charset="2"/>
              <a:buChar char="¨"/>
            </a:pPr>
            <a:r>
              <a:rPr lang="en-US" sz="2000">
                <a:solidFill>
                  <a:srgbClr val="000000"/>
                </a:solidFill>
                <a:latin typeface="Times New Roman" pitchFamily="18" charset="0"/>
                <a:cs typeface="Times New Roman" pitchFamily="18" charset="0"/>
              </a:rPr>
              <a:t>Further the </a:t>
            </a:r>
            <a:r>
              <a:rPr lang="en-US" sz="2000">
                <a:solidFill>
                  <a:srgbClr val="0000FF"/>
                </a:solidFill>
                <a:latin typeface="Times New Roman" pitchFamily="18" charset="0"/>
                <a:cs typeface="Times New Roman" pitchFamily="18" charset="0"/>
              </a:rPr>
              <a:t>experience gained</a:t>
            </a:r>
            <a:r>
              <a:rPr lang="en-US" sz="2000">
                <a:solidFill>
                  <a:srgbClr val="000000"/>
                </a:solidFill>
                <a:latin typeface="Times New Roman" pitchFamily="18" charset="0"/>
                <a:cs typeface="Times New Roman" pitchFamily="18" charset="0"/>
              </a:rPr>
              <a:t> during prototyping is </a:t>
            </a:r>
            <a:r>
              <a:rPr lang="en-US" sz="2000">
                <a:solidFill>
                  <a:srgbClr val="0000FF"/>
                </a:solidFill>
                <a:latin typeface="Times New Roman" pitchFamily="18" charset="0"/>
                <a:cs typeface="Times New Roman" pitchFamily="18" charset="0"/>
              </a:rPr>
              <a:t>very useful</a:t>
            </a:r>
            <a:r>
              <a:rPr lang="en-US" sz="2000">
                <a:solidFill>
                  <a:srgbClr val="000000"/>
                </a:solidFill>
                <a:latin typeface="Times New Roman" pitchFamily="18" charset="0"/>
                <a:cs typeface="Times New Roman" pitchFamily="18" charset="0"/>
              </a:rPr>
              <a:t> for developers when developing the final system. This experience also </a:t>
            </a:r>
            <a:r>
              <a:rPr lang="en-US" sz="2000">
                <a:solidFill>
                  <a:srgbClr val="FF0000"/>
                </a:solidFill>
                <a:latin typeface="Times New Roman" pitchFamily="18" charset="0"/>
                <a:cs typeface="Times New Roman" pitchFamily="18" charset="0"/>
              </a:rPr>
              <a:t>reduces the cost of development</a:t>
            </a:r>
            <a:r>
              <a:rPr lang="en-US" sz="2000">
                <a:solidFill>
                  <a:srgbClr val="000000"/>
                </a:solidFill>
                <a:latin typeface="Times New Roman" pitchFamily="18" charset="0"/>
                <a:cs typeface="Times New Roman" pitchFamily="18" charset="0"/>
              </a:rPr>
              <a:t> of actual system, and results in more </a:t>
            </a:r>
            <a:r>
              <a:rPr lang="en-US" sz="2000">
                <a:solidFill>
                  <a:srgbClr val="FF0000"/>
                </a:solidFill>
                <a:latin typeface="Times New Roman" pitchFamily="18" charset="0"/>
                <a:cs typeface="Times New Roman" pitchFamily="18" charset="0"/>
              </a:rPr>
              <a:t>reliable </a:t>
            </a:r>
            <a:r>
              <a:rPr lang="en-US" sz="2000">
                <a:solidFill>
                  <a:srgbClr val="000000"/>
                </a:solidFill>
                <a:latin typeface="Times New Roman" pitchFamily="18" charset="0"/>
                <a:cs typeface="Times New Roman" pitchFamily="18" charset="0"/>
              </a:rPr>
              <a:t>and</a:t>
            </a:r>
            <a:r>
              <a:rPr lang="en-US" sz="2000">
                <a:solidFill>
                  <a:srgbClr val="FF0000"/>
                </a:solidFill>
                <a:latin typeface="Times New Roman" pitchFamily="18" charset="0"/>
                <a:cs typeface="Times New Roman" pitchFamily="18" charset="0"/>
              </a:rPr>
              <a:t> better</a:t>
            </a:r>
            <a:r>
              <a:rPr lang="en-US" sz="2000">
                <a:solidFill>
                  <a:srgbClr val="000000"/>
                </a:solidFill>
                <a:latin typeface="Times New Roman" pitchFamily="18" charset="0"/>
                <a:cs typeface="Times New Roman" pitchFamily="18" charset="0"/>
              </a:rPr>
              <a:t> design.</a:t>
            </a:r>
          </a:p>
        </p:txBody>
      </p:sp>
      <p:grpSp>
        <p:nvGrpSpPr>
          <p:cNvPr id="287776" name="Group 32"/>
          <p:cNvGrpSpPr>
            <a:grpSpLocks/>
          </p:cNvGrpSpPr>
          <p:nvPr/>
        </p:nvGrpSpPr>
        <p:grpSpPr bwMode="auto">
          <a:xfrm>
            <a:off x="1600200" y="152400"/>
            <a:ext cx="2590800" cy="1295400"/>
            <a:chOff x="1008" y="3120"/>
            <a:chExt cx="1632" cy="816"/>
          </a:xfrm>
        </p:grpSpPr>
        <p:sp>
          <p:nvSpPr>
            <p:cNvPr id="17431" name="Rectangle 13"/>
            <p:cNvSpPr>
              <a:spLocks noChangeArrowheads="1"/>
            </p:cNvSpPr>
            <p:nvPr/>
          </p:nvSpPr>
          <p:spPr bwMode="auto">
            <a:xfrm>
              <a:off x="1008" y="3120"/>
              <a:ext cx="1584" cy="816"/>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2" name="Text Box 9"/>
            <p:cNvSpPr txBox="1">
              <a:spLocks noChangeArrowheads="1"/>
            </p:cNvSpPr>
            <p:nvPr/>
          </p:nvSpPr>
          <p:spPr bwMode="auto">
            <a:xfrm>
              <a:off x="1008" y="3120"/>
              <a:ext cx="16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l">
                <a:spcBef>
                  <a:spcPct val="50000"/>
                </a:spcBef>
                <a:buFont typeface="Symbol" pitchFamily="18" charset="2"/>
                <a:buNone/>
              </a:pPr>
              <a:r>
                <a:rPr lang="en-US" sz="2000">
                  <a:solidFill>
                    <a:srgbClr val="FFFF00"/>
                  </a:solidFill>
                  <a:latin typeface="Times New Roman" pitchFamily="18" charset="0"/>
                </a:rPr>
                <a:t>Requirements Analysis</a:t>
              </a:r>
            </a:p>
          </p:txBody>
        </p:sp>
        <p:sp>
          <p:nvSpPr>
            <p:cNvPr id="17433" name="Text Box 10"/>
            <p:cNvSpPr txBox="1">
              <a:spLocks noChangeArrowheads="1"/>
            </p:cNvSpPr>
            <p:nvPr/>
          </p:nvSpPr>
          <p:spPr bwMode="auto">
            <a:xfrm>
              <a:off x="1008" y="3302"/>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l">
                <a:spcBef>
                  <a:spcPct val="50000"/>
                </a:spcBef>
                <a:buFont typeface="Symbol" pitchFamily="18" charset="2"/>
                <a:buNone/>
              </a:pPr>
              <a:r>
                <a:rPr lang="en-US" sz="2000">
                  <a:solidFill>
                    <a:srgbClr val="FFFF00"/>
                  </a:solidFill>
                  <a:latin typeface="Times New Roman" pitchFamily="18" charset="0"/>
                </a:rPr>
                <a:t>Design</a:t>
              </a:r>
            </a:p>
          </p:txBody>
        </p:sp>
        <p:sp>
          <p:nvSpPr>
            <p:cNvPr id="17434" name="Text Box 11"/>
            <p:cNvSpPr txBox="1">
              <a:spLocks noChangeArrowheads="1"/>
            </p:cNvSpPr>
            <p:nvPr/>
          </p:nvSpPr>
          <p:spPr bwMode="auto">
            <a:xfrm>
              <a:off x="1008" y="345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l">
                <a:spcBef>
                  <a:spcPct val="50000"/>
                </a:spcBef>
                <a:buFont typeface="Symbol" pitchFamily="18" charset="2"/>
                <a:buNone/>
              </a:pPr>
              <a:r>
                <a:rPr lang="en-US" sz="2000">
                  <a:solidFill>
                    <a:srgbClr val="FFFF00"/>
                  </a:solidFill>
                  <a:latin typeface="Times New Roman" pitchFamily="18" charset="0"/>
                </a:rPr>
                <a:t>Code</a:t>
              </a:r>
            </a:p>
          </p:txBody>
        </p:sp>
        <p:sp>
          <p:nvSpPr>
            <p:cNvPr id="17435" name="Text Box 12"/>
            <p:cNvSpPr txBox="1">
              <a:spLocks noChangeArrowheads="1"/>
            </p:cNvSpPr>
            <p:nvPr/>
          </p:nvSpPr>
          <p:spPr bwMode="auto">
            <a:xfrm>
              <a:off x="1008" y="3648"/>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l">
                <a:spcBef>
                  <a:spcPct val="50000"/>
                </a:spcBef>
                <a:buFont typeface="Symbol" pitchFamily="18" charset="2"/>
                <a:buNone/>
              </a:pPr>
              <a:r>
                <a:rPr lang="en-US" sz="2000">
                  <a:solidFill>
                    <a:srgbClr val="FFFF00"/>
                  </a:solidFill>
                  <a:latin typeface="Times New Roman" pitchFamily="18" charset="0"/>
                </a:rPr>
                <a:t>Test</a:t>
              </a:r>
            </a:p>
          </p:txBody>
        </p:sp>
      </p:grpSp>
      <p:sp>
        <p:nvSpPr>
          <p:cNvPr id="287769" name="Rectangle 25"/>
          <p:cNvSpPr>
            <a:spLocks noChangeArrowheads="1"/>
          </p:cNvSpPr>
          <p:nvPr/>
        </p:nvSpPr>
        <p:spPr bwMode="auto">
          <a:xfrm>
            <a:off x="1263650" y="2698750"/>
            <a:ext cx="208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sz="2400" b="1">
                <a:solidFill>
                  <a:srgbClr val="0000FF"/>
                </a:solidFill>
                <a:latin typeface="Times New Roman" pitchFamily="18" charset="0"/>
                <a:cs typeface="Times New Roman" pitchFamily="18" charset="0"/>
              </a:rPr>
              <a:t>Justifications: </a:t>
            </a:r>
          </a:p>
        </p:txBody>
      </p:sp>
      <p:sp>
        <p:nvSpPr>
          <p:cNvPr id="17419" name="AutoShape 28"/>
          <p:cNvSpPr>
            <a:spLocks noChangeArrowheads="1"/>
          </p:cNvSpPr>
          <p:nvPr/>
        </p:nvSpPr>
        <p:spPr bwMode="auto">
          <a:xfrm>
            <a:off x="5562600" y="76200"/>
            <a:ext cx="976313" cy="485775"/>
          </a:xfrm>
          <a:prstGeom prst="rightArrow">
            <a:avLst>
              <a:gd name="adj1" fmla="val 50000"/>
              <a:gd name="adj2" fmla="val 5024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420" name="AutoShape 29"/>
          <p:cNvSpPr>
            <a:spLocks noChangeArrowheads="1"/>
          </p:cNvSpPr>
          <p:nvPr/>
        </p:nvSpPr>
        <p:spPr bwMode="auto">
          <a:xfrm>
            <a:off x="4495800" y="1812925"/>
            <a:ext cx="533400" cy="457200"/>
          </a:xfrm>
          <a:prstGeom prst="rightArrow">
            <a:avLst>
              <a:gd name="adj1" fmla="val 50000"/>
              <a:gd name="adj2" fmla="val 291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287777" name="Group 33"/>
          <p:cNvGrpSpPr>
            <a:grpSpLocks/>
          </p:cNvGrpSpPr>
          <p:nvPr/>
        </p:nvGrpSpPr>
        <p:grpSpPr bwMode="auto">
          <a:xfrm>
            <a:off x="4191000" y="762000"/>
            <a:ext cx="4648200" cy="485775"/>
            <a:chOff x="2640" y="3504"/>
            <a:chExt cx="2928" cy="306"/>
          </a:xfrm>
        </p:grpSpPr>
        <p:sp>
          <p:nvSpPr>
            <p:cNvPr id="17422" name="Rectangle 19"/>
            <p:cNvSpPr>
              <a:spLocks noChangeArrowheads="1"/>
            </p:cNvSpPr>
            <p:nvPr/>
          </p:nvSpPr>
          <p:spPr bwMode="auto">
            <a:xfrm>
              <a:off x="4992" y="3504"/>
              <a:ext cx="576" cy="288"/>
            </a:xfrm>
            <a:prstGeom prst="rect">
              <a:avLst/>
            </a:prstGeom>
            <a:gradFill rotWithShape="1">
              <a:gsLst>
                <a:gs pos="0">
                  <a:srgbClr val="003B00"/>
                </a:gs>
                <a:gs pos="50000">
                  <a:srgbClr val="008000"/>
                </a:gs>
                <a:gs pos="100000">
                  <a:srgbClr val="003B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3" name="Rectangle 18"/>
            <p:cNvSpPr>
              <a:spLocks noChangeArrowheads="1"/>
            </p:cNvSpPr>
            <p:nvPr/>
          </p:nvSpPr>
          <p:spPr bwMode="auto">
            <a:xfrm>
              <a:off x="3984" y="3504"/>
              <a:ext cx="576" cy="288"/>
            </a:xfrm>
            <a:prstGeom prst="rect">
              <a:avLst/>
            </a:prstGeom>
            <a:gradFill rotWithShape="1">
              <a:gsLst>
                <a:gs pos="0">
                  <a:srgbClr val="003B00"/>
                </a:gs>
                <a:gs pos="50000">
                  <a:srgbClr val="008000"/>
                </a:gs>
                <a:gs pos="100000">
                  <a:srgbClr val="003B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4" name="Rectangle 15"/>
            <p:cNvSpPr>
              <a:spLocks noChangeArrowheads="1"/>
            </p:cNvSpPr>
            <p:nvPr/>
          </p:nvSpPr>
          <p:spPr bwMode="auto">
            <a:xfrm>
              <a:off x="3024" y="3504"/>
              <a:ext cx="576" cy="288"/>
            </a:xfrm>
            <a:prstGeom prst="rect">
              <a:avLst/>
            </a:prstGeom>
            <a:gradFill rotWithShape="1">
              <a:gsLst>
                <a:gs pos="0">
                  <a:srgbClr val="003B00"/>
                </a:gs>
                <a:gs pos="50000">
                  <a:srgbClr val="008000"/>
                </a:gs>
                <a:gs pos="100000">
                  <a:srgbClr val="003B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5" name="Text Box 14"/>
            <p:cNvSpPr txBox="1">
              <a:spLocks noChangeArrowheads="1"/>
            </p:cNvSpPr>
            <p:nvPr/>
          </p:nvSpPr>
          <p:spPr bwMode="auto">
            <a:xfrm>
              <a:off x="2976" y="3504"/>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l">
                <a:spcBef>
                  <a:spcPct val="50000"/>
                </a:spcBef>
                <a:buFont typeface="Symbol" pitchFamily="18" charset="2"/>
                <a:buNone/>
              </a:pPr>
              <a:r>
                <a:rPr lang="en-US" sz="2000">
                  <a:solidFill>
                    <a:srgbClr val="FFFF00"/>
                  </a:solidFill>
                  <a:latin typeface="Times New Roman" pitchFamily="18" charset="0"/>
                </a:rPr>
                <a:t>Design</a:t>
              </a:r>
            </a:p>
          </p:txBody>
        </p:sp>
        <p:sp>
          <p:nvSpPr>
            <p:cNvPr id="17426" name="Text Box 16"/>
            <p:cNvSpPr txBox="1">
              <a:spLocks noChangeArrowheads="1"/>
            </p:cNvSpPr>
            <p:nvPr/>
          </p:nvSpPr>
          <p:spPr bwMode="auto">
            <a:xfrm>
              <a:off x="4032" y="3504"/>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l">
                <a:spcBef>
                  <a:spcPct val="50000"/>
                </a:spcBef>
                <a:buFont typeface="Symbol" pitchFamily="18" charset="2"/>
                <a:buNone/>
              </a:pPr>
              <a:r>
                <a:rPr lang="en-US" sz="2000">
                  <a:solidFill>
                    <a:srgbClr val="FFFF00"/>
                  </a:solidFill>
                  <a:latin typeface="Times New Roman" pitchFamily="18" charset="0"/>
                </a:rPr>
                <a:t>Code</a:t>
              </a:r>
            </a:p>
          </p:txBody>
        </p:sp>
        <p:sp>
          <p:nvSpPr>
            <p:cNvPr id="17427" name="Text Box 17"/>
            <p:cNvSpPr txBox="1">
              <a:spLocks noChangeArrowheads="1"/>
            </p:cNvSpPr>
            <p:nvPr/>
          </p:nvSpPr>
          <p:spPr bwMode="auto">
            <a:xfrm>
              <a:off x="5088" y="3504"/>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algn="l">
                <a:spcBef>
                  <a:spcPct val="50000"/>
                </a:spcBef>
                <a:buFont typeface="Symbol" pitchFamily="18" charset="2"/>
                <a:buNone/>
              </a:pPr>
              <a:r>
                <a:rPr lang="en-US" sz="2000">
                  <a:solidFill>
                    <a:srgbClr val="FFFF00"/>
                  </a:solidFill>
                  <a:latin typeface="Times New Roman" pitchFamily="18" charset="0"/>
                </a:rPr>
                <a:t>Test</a:t>
              </a:r>
            </a:p>
          </p:txBody>
        </p:sp>
        <p:sp>
          <p:nvSpPr>
            <p:cNvPr id="17428" name="AutoShape 27"/>
            <p:cNvSpPr>
              <a:spLocks noChangeArrowheads="1"/>
            </p:cNvSpPr>
            <p:nvPr/>
          </p:nvSpPr>
          <p:spPr bwMode="auto">
            <a:xfrm>
              <a:off x="2640" y="3504"/>
              <a:ext cx="288" cy="306"/>
            </a:xfrm>
            <a:prstGeom prst="rightArrow">
              <a:avLst>
                <a:gd name="adj1" fmla="val 50000"/>
                <a:gd name="adj2" fmla="val 25000"/>
              </a:avLst>
            </a:prstGeom>
            <a:solidFill>
              <a:srgbClr val="40382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29" name="AutoShape 30"/>
            <p:cNvSpPr>
              <a:spLocks noChangeArrowheads="1"/>
            </p:cNvSpPr>
            <p:nvPr/>
          </p:nvSpPr>
          <p:spPr bwMode="auto">
            <a:xfrm>
              <a:off x="4656" y="3504"/>
              <a:ext cx="288" cy="306"/>
            </a:xfrm>
            <a:prstGeom prst="rightArrow">
              <a:avLst>
                <a:gd name="adj1" fmla="val 50000"/>
                <a:gd name="adj2" fmla="val 25000"/>
              </a:avLst>
            </a:prstGeom>
            <a:solidFill>
              <a:srgbClr val="40382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30" name="AutoShape 31"/>
            <p:cNvSpPr>
              <a:spLocks noChangeArrowheads="1"/>
            </p:cNvSpPr>
            <p:nvPr/>
          </p:nvSpPr>
          <p:spPr bwMode="auto">
            <a:xfrm>
              <a:off x="3648" y="3504"/>
              <a:ext cx="288" cy="306"/>
            </a:xfrm>
            <a:prstGeom prst="rightArrow">
              <a:avLst>
                <a:gd name="adj1" fmla="val 50000"/>
                <a:gd name="adj2" fmla="val 25000"/>
              </a:avLst>
            </a:prstGeom>
            <a:solidFill>
              <a:srgbClr val="40382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4158885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87776"/>
                                        </p:tgtEl>
                                        <p:attrNameLst>
                                          <p:attrName>style.visibility</p:attrName>
                                        </p:attrNameLst>
                                      </p:cBhvr>
                                      <p:to>
                                        <p:strVal val="visible"/>
                                      </p:to>
                                    </p:set>
                                    <p:animEffect transition="in" filter="box(in)">
                                      <p:cBhvr>
                                        <p:cTn id="7" dur="500"/>
                                        <p:tgtEl>
                                          <p:spTgt spid="2877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7777"/>
                                        </p:tgtEl>
                                        <p:attrNameLst>
                                          <p:attrName>style.visibility</p:attrName>
                                        </p:attrNameLst>
                                      </p:cBhvr>
                                      <p:to>
                                        <p:strVal val="visible"/>
                                      </p:to>
                                    </p:set>
                                    <p:animEffect transition="in" filter="blinds(horizontal)">
                                      <p:cBhvr>
                                        <p:cTn id="12" dur="500"/>
                                        <p:tgtEl>
                                          <p:spTgt spid="2877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87746"/>
                                        </p:tgtEl>
                                        <p:attrNameLst>
                                          <p:attrName>style.visibility</p:attrName>
                                        </p:attrNameLst>
                                      </p:cBhvr>
                                      <p:to>
                                        <p:strVal val="visible"/>
                                      </p:to>
                                    </p:set>
                                    <p:anim calcmode="lin" valueType="num">
                                      <p:cBhvr additive="base">
                                        <p:cTn id="17" dur="500" fill="hold"/>
                                        <p:tgtEl>
                                          <p:spTgt spid="287746"/>
                                        </p:tgtEl>
                                        <p:attrNameLst>
                                          <p:attrName>ppt_x</p:attrName>
                                        </p:attrNameLst>
                                      </p:cBhvr>
                                      <p:tavLst>
                                        <p:tav tm="0">
                                          <p:val>
                                            <p:strVal val="0-#ppt_w/2"/>
                                          </p:val>
                                        </p:tav>
                                        <p:tav tm="100000">
                                          <p:val>
                                            <p:strVal val="#ppt_x"/>
                                          </p:val>
                                        </p:tav>
                                      </p:tavLst>
                                    </p:anim>
                                    <p:anim calcmode="lin" valueType="num">
                                      <p:cBhvr additive="base">
                                        <p:cTn id="18" dur="500" fill="hold"/>
                                        <p:tgtEl>
                                          <p:spTgt spid="28774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87747"/>
                                        </p:tgtEl>
                                        <p:attrNameLst>
                                          <p:attrName>style.visibility</p:attrName>
                                        </p:attrNameLst>
                                      </p:cBhvr>
                                      <p:to>
                                        <p:strVal val="visible"/>
                                      </p:to>
                                    </p:set>
                                    <p:anim calcmode="lin" valueType="num">
                                      <p:cBhvr additive="base">
                                        <p:cTn id="23" dur="500" fill="hold"/>
                                        <p:tgtEl>
                                          <p:spTgt spid="287747"/>
                                        </p:tgtEl>
                                        <p:attrNameLst>
                                          <p:attrName>ppt_x</p:attrName>
                                        </p:attrNameLst>
                                      </p:cBhvr>
                                      <p:tavLst>
                                        <p:tav tm="0">
                                          <p:val>
                                            <p:strVal val="0-#ppt_w/2"/>
                                          </p:val>
                                        </p:tav>
                                        <p:tav tm="100000">
                                          <p:val>
                                            <p:strVal val="#ppt_x"/>
                                          </p:val>
                                        </p:tav>
                                      </p:tavLst>
                                    </p:anim>
                                    <p:anim calcmode="lin" valueType="num">
                                      <p:cBhvr additive="base">
                                        <p:cTn id="24" dur="500" fill="hold"/>
                                        <p:tgtEl>
                                          <p:spTgt spid="287747"/>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87769"/>
                                        </p:tgtEl>
                                        <p:attrNameLst>
                                          <p:attrName>style.visibility</p:attrName>
                                        </p:attrNameLst>
                                      </p:cBhvr>
                                      <p:to>
                                        <p:strVal val="visible"/>
                                      </p:to>
                                    </p:set>
                                    <p:anim calcmode="lin" valueType="num">
                                      <p:cBhvr additive="base">
                                        <p:cTn id="29" dur="500" fill="hold"/>
                                        <p:tgtEl>
                                          <p:spTgt spid="287769"/>
                                        </p:tgtEl>
                                        <p:attrNameLst>
                                          <p:attrName>ppt_x</p:attrName>
                                        </p:attrNameLst>
                                      </p:cBhvr>
                                      <p:tavLst>
                                        <p:tav tm="0">
                                          <p:val>
                                            <p:strVal val="0-#ppt_w/2"/>
                                          </p:val>
                                        </p:tav>
                                        <p:tav tm="100000">
                                          <p:val>
                                            <p:strVal val="#ppt_x"/>
                                          </p:val>
                                        </p:tav>
                                      </p:tavLst>
                                    </p:anim>
                                    <p:anim calcmode="lin" valueType="num">
                                      <p:cBhvr additive="base">
                                        <p:cTn id="30" dur="500" fill="hold"/>
                                        <p:tgtEl>
                                          <p:spTgt spid="287769"/>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87748"/>
                                        </p:tgtEl>
                                        <p:attrNameLst>
                                          <p:attrName>style.visibility</p:attrName>
                                        </p:attrNameLst>
                                      </p:cBhvr>
                                      <p:to>
                                        <p:strVal val="visible"/>
                                      </p:to>
                                    </p:set>
                                    <p:anim calcmode="lin" valueType="num">
                                      <p:cBhvr additive="base">
                                        <p:cTn id="35" dur="500" fill="hold"/>
                                        <p:tgtEl>
                                          <p:spTgt spid="287748"/>
                                        </p:tgtEl>
                                        <p:attrNameLst>
                                          <p:attrName>ppt_x</p:attrName>
                                        </p:attrNameLst>
                                      </p:cBhvr>
                                      <p:tavLst>
                                        <p:tav tm="0">
                                          <p:val>
                                            <p:strVal val="0-#ppt_w/2"/>
                                          </p:val>
                                        </p:tav>
                                        <p:tav tm="100000">
                                          <p:val>
                                            <p:strVal val="#ppt_x"/>
                                          </p:val>
                                        </p:tav>
                                      </p:tavLst>
                                    </p:anim>
                                    <p:anim calcmode="lin" valueType="num">
                                      <p:cBhvr additive="base">
                                        <p:cTn id="36" dur="500" fill="hold"/>
                                        <p:tgtEl>
                                          <p:spTgt spid="287748"/>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87749"/>
                                        </p:tgtEl>
                                        <p:attrNameLst>
                                          <p:attrName>style.visibility</p:attrName>
                                        </p:attrNameLst>
                                      </p:cBhvr>
                                      <p:to>
                                        <p:strVal val="visible"/>
                                      </p:to>
                                    </p:set>
                                    <p:anim calcmode="lin" valueType="num">
                                      <p:cBhvr additive="base">
                                        <p:cTn id="41" dur="500" fill="hold"/>
                                        <p:tgtEl>
                                          <p:spTgt spid="287749"/>
                                        </p:tgtEl>
                                        <p:attrNameLst>
                                          <p:attrName>ppt_x</p:attrName>
                                        </p:attrNameLst>
                                      </p:cBhvr>
                                      <p:tavLst>
                                        <p:tav tm="0">
                                          <p:val>
                                            <p:strVal val="0-#ppt_w/2"/>
                                          </p:val>
                                        </p:tav>
                                        <p:tav tm="100000">
                                          <p:val>
                                            <p:strVal val="#ppt_x"/>
                                          </p:val>
                                        </p:tav>
                                      </p:tavLst>
                                    </p:anim>
                                    <p:anim calcmode="lin" valueType="num">
                                      <p:cBhvr additive="base">
                                        <p:cTn id="42" dur="500" fill="hold"/>
                                        <p:tgtEl>
                                          <p:spTgt spid="287749"/>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87750"/>
                                        </p:tgtEl>
                                        <p:attrNameLst>
                                          <p:attrName>style.visibility</p:attrName>
                                        </p:attrNameLst>
                                      </p:cBhvr>
                                      <p:to>
                                        <p:strVal val="visible"/>
                                      </p:to>
                                    </p:set>
                                    <p:anim calcmode="lin" valueType="num">
                                      <p:cBhvr additive="base">
                                        <p:cTn id="47" dur="500" fill="hold"/>
                                        <p:tgtEl>
                                          <p:spTgt spid="287750"/>
                                        </p:tgtEl>
                                        <p:attrNameLst>
                                          <p:attrName>ppt_x</p:attrName>
                                        </p:attrNameLst>
                                      </p:cBhvr>
                                      <p:tavLst>
                                        <p:tav tm="0">
                                          <p:val>
                                            <p:strVal val="0-#ppt_w/2"/>
                                          </p:val>
                                        </p:tav>
                                        <p:tav tm="100000">
                                          <p:val>
                                            <p:strVal val="#ppt_x"/>
                                          </p:val>
                                        </p:tav>
                                      </p:tavLst>
                                    </p:anim>
                                    <p:anim calcmode="lin" valueType="num">
                                      <p:cBhvr additive="base">
                                        <p:cTn id="48" dur="500" fill="hold"/>
                                        <p:tgtEl>
                                          <p:spTgt spid="287750"/>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87751"/>
                                        </p:tgtEl>
                                        <p:attrNameLst>
                                          <p:attrName>style.visibility</p:attrName>
                                        </p:attrNameLst>
                                      </p:cBhvr>
                                      <p:to>
                                        <p:strVal val="visible"/>
                                      </p:to>
                                    </p:set>
                                    <p:anim calcmode="lin" valueType="num">
                                      <p:cBhvr additive="base">
                                        <p:cTn id="53" dur="500" fill="hold"/>
                                        <p:tgtEl>
                                          <p:spTgt spid="287751"/>
                                        </p:tgtEl>
                                        <p:attrNameLst>
                                          <p:attrName>ppt_x</p:attrName>
                                        </p:attrNameLst>
                                      </p:cBhvr>
                                      <p:tavLst>
                                        <p:tav tm="0">
                                          <p:val>
                                            <p:strVal val="0-#ppt_w/2"/>
                                          </p:val>
                                        </p:tav>
                                        <p:tav tm="100000">
                                          <p:val>
                                            <p:strVal val="#ppt_x"/>
                                          </p:val>
                                        </p:tav>
                                      </p:tavLst>
                                    </p:anim>
                                    <p:anim calcmode="lin" valueType="num">
                                      <p:cBhvr additive="base">
                                        <p:cTn id="54" dur="500" fill="hold"/>
                                        <p:tgtEl>
                                          <p:spTgt spid="2877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6" grpId="0" autoUpdateAnimBg="0"/>
      <p:bldP spid="287747" grpId="0" autoUpdateAnimBg="0"/>
      <p:bldP spid="287748" grpId="0" autoUpdateAnimBg="0"/>
      <p:bldP spid="287749" grpId="0" autoUpdateAnimBg="0"/>
      <p:bldP spid="287750" grpId="0" autoUpdateAnimBg="0"/>
      <p:bldP spid="287751" grpId="0" autoUpdateAnimBg="0"/>
      <p:bldP spid="287769"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2610</TotalTime>
  <Words>2403</Words>
  <Application>Microsoft Office PowerPoint</Application>
  <PresentationFormat>On-screen Show (4:3)</PresentationFormat>
  <Paragraphs>291</Paragraphs>
  <Slides>34</Slides>
  <Notes>15</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SOFTWARE PROCESS MODELS</vt:lpstr>
      <vt:lpstr>PowerPoint Presentation</vt:lpstr>
      <vt:lpstr>The Linear Models</vt:lpstr>
      <vt:lpstr>(1) The waterfall model</vt:lpstr>
      <vt:lpstr>PowerPoint Presentation</vt:lpstr>
      <vt:lpstr>PowerPoint Presentation</vt:lpstr>
      <vt:lpstr>(2) Prototyping</vt:lpstr>
      <vt:lpstr>PowerPoint Presentation</vt:lpstr>
      <vt:lpstr>PowerPoint Presentation</vt:lpstr>
      <vt:lpstr>Advantages of Prototype Model</vt:lpstr>
      <vt:lpstr>Disadvantages of Prototype Model</vt:lpstr>
      <vt:lpstr>Throughway prototype and evolutionary prototype</vt:lpstr>
      <vt:lpstr>Throughway prototype and evolutionary prototype</vt:lpstr>
      <vt:lpstr>(3) RAD Model</vt:lpstr>
      <vt:lpstr>PowerPoint Presentation</vt:lpstr>
      <vt:lpstr>PowerPoint Presentation</vt:lpstr>
      <vt:lpstr>PowerPoint Presentation</vt:lpstr>
      <vt:lpstr>Drawback</vt:lpstr>
      <vt:lpstr>EVOLUTIONARY SOFTWARE PROCESS MODELS</vt:lpstr>
      <vt:lpstr>(5) The Incremental Model</vt:lpstr>
      <vt:lpstr>PowerPoint Presentation</vt:lpstr>
      <vt:lpstr>PowerPoint Presentation</vt:lpstr>
      <vt:lpstr>Advantages Cont..</vt:lpstr>
      <vt:lpstr>Disadvantages</vt:lpstr>
      <vt:lpstr>Spiral Model</vt:lpstr>
      <vt:lpstr>Spiral Model</vt:lpstr>
      <vt:lpstr>Spiral Model phase</vt:lpstr>
      <vt:lpstr>Cont.</vt:lpstr>
      <vt:lpstr>When to Use Spiral model?</vt:lpstr>
      <vt:lpstr>Advantages of using Spiral Model</vt:lpstr>
      <vt:lpstr>Disadvantages of using Spiral model</vt:lpstr>
      <vt:lpstr>(7) The Component Assembly Model</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 Ashfaq</dc:creator>
  <cp:lastModifiedBy>Ahsan Ashfaq</cp:lastModifiedBy>
  <cp:revision>7</cp:revision>
  <dcterms:created xsi:type="dcterms:W3CDTF">2023-07-20T19:13:57Z</dcterms:created>
  <dcterms:modified xsi:type="dcterms:W3CDTF">2023-07-25T10:13:07Z</dcterms:modified>
</cp:coreProperties>
</file>