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sldIdLst>
    <p:sldId id="284" r:id="rId4"/>
    <p:sldId id="283" r:id="rId5"/>
    <p:sldId id="257" r:id="rId6"/>
    <p:sldId id="258" r:id="rId7"/>
    <p:sldId id="259" r:id="rId8"/>
    <p:sldId id="260" r:id="rId9"/>
    <p:sldId id="261" r:id="rId10"/>
    <p:sldId id="262" r:id="rId11"/>
    <p:sldId id="263" r:id="rId12"/>
    <p:sldId id="264" r:id="rId13"/>
    <p:sldId id="285" r:id="rId14"/>
    <p:sldId id="286" r:id="rId15"/>
    <p:sldId id="287" r:id="rId16"/>
    <p:sldId id="288" r:id="rId17"/>
    <p:sldId id="289"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36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BA07D-53EC-43DB-999F-A0C5A6A851B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98A2EB-9A24-448F-97CA-48E29ECE10B0}">
      <dgm:prSet/>
      <dgm:spPr/>
      <dgm:t>
        <a:bodyPr/>
        <a:lstStyle/>
        <a:p>
          <a:pPr algn="ctr" rtl="0"/>
          <a:r>
            <a:rPr lang="en-US" dirty="0" smtClean="0">
              <a:solidFill>
                <a:schemeClr val="accent2">
                  <a:lumMod val="75000"/>
                </a:schemeClr>
              </a:solidFill>
            </a:rPr>
            <a:t>Domain Requirements</a:t>
          </a:r>
          <a:endParaRPr lang="en-US" dirty="0">
            <a:solidFill>
              <a:schemeClr val="accent2">
                <a:lumMod val="75000"/>
              </a:schemeClr>
            </a:solidFill>
          </a:endParaRPr>
        </a:p>
      </dgm:t>
    </dgm:pt>
    <dgm:pt modelId="{5B39AFC3-13B5-48A0-A92F-4A7A1764EA45}" type="parTrans" cxnId="{7981EE6B-BA70-4144-82F1-47F6FF9A447C}">
      <dgm:prSet/>
      <dgm:spPr/>
      <dgm:t>
        <a:bodyPr/>
        <a:lstStyle/>
        <a:p>
          <a:endParaRPr lang="en-US"/>
        </a:p>
      </dgm:t>
    </dgm:pt>
    <dgm:pt modelId="{E9E04454-1B1B-47D2-9533-9F20290AF4C4}" type="sibTrans" cxnId="{7981EE6B-BA70-4144-82F1-47F6FF9A447C}">
      <dgm:prSet/>
      <dgm:spPr/>
      <dgm:t>
        <a:bodyPr/>
        <a:lstStyle/>
        <a:p>
          <a:endParaRPr lang="en-US"/>
        </a:p>
      </dgm:t>
    </dgm:pt>
    <dgm:pt modelId="{9DB5309B-8786-4A3A-95D8-E9B379747272}" type="pres">
      <dgm:prSet presAssocID="{4BFBA07D-53EC-43DB-999F-A0C5A6A851B7}" presName="linear" presStyleCnt="0">
        <dgm:presLayoutVars>
          <dgm:animLvl val="lvl"/>
          <dgm:resizeHandles val="exact"/>
        </dgm:presLayoutVars>
      </dgm:prSet>
      <dgm:spPr/>
      <dgm:t>
        <a:bodyPr/>
        <a:lstStyle/>
        <a:p>
          <a:endParaRPr lang="en-US"/>
        </a:p>
      </dgm:t>
    </dgm:pt>
    <dgm:pt modelId="{CAC66155-D892-486A-8604-4745AC98208E}" type="pres">
      <dgm:prSet presAssocID="{0698A2EB-9A24-448F-97CA-48E29ECE10B0}" presName="parentText" presStyleLbl="node1" presStyleIdx="0" presStyleCnt="1">
        <dgm:presLayoutVars>
          <dgm:chMax val="0"/>
          <dgm:bulletEnabled val="1"/>
        </dgm:presLayoutVars>
      </dgm:prSet>
      <dgm:spPr/>
      <dgm:t>
        <a:bodyPr/>
        <a:lstStyle/>
        <a:p>
          <a:endParaRPr lang="en-US"/>
        </a:p>
      </dgm:t>
    </dgm:pt>
  </dgm:ptLst>
  <dgm:cxnLst>
    <dgm:cxn modelId="{99533268-C217-42CE-892B-6FD46689E286}" type="presOf" srcId="{0698A2EB-9A24-448F-97CA-48E29ECE10B0}" destId="{CAC66155-D892-486A-8604-4745AC98208E}" srcOrd="0" destOrd="0" presId="urn:microsoft.com/office/officeart/2005/8/layout/vList2"/>
    <dgm:cxn modelId="{5DC6A89B-5DC8-419B-A0B3-4A679E403066}" type="presOf" srcId="{4BFBA07D-53EC-43DB-999F-A0C5A6A851B7}" destId="{9DB5309B-8786-4A3A-95D8-E9B379747272}" srcOrd="0" destOrd="0" presId="urn:microsoft.com/office/officeart/2005/8/layout/vList2"/>
    <dgm:cxn modelId="{7981EE6B-BA70-4144-82F1-47F6FF9A447C}" srcId="{4BFBA07D-53EC-43DB-999F-A0C5A6A851B7}" destId="{0698A2EB-9A24-448F-97CA-48E29ECE10B0}" srcOrd="0" destOrd="0" parTransId="{5B39AFC3-13B5-48A0-A92F-4A7A1764EA45}" sibTransId="{E9E04454-1B1B-47D2-9533-9F20290AF4C4}"/>
    <dgm:cxn modelId="{DEF3164C-E4C9-4F27-9508-2C5D9435B941}" type="presParOf" srcId="{9DB5309B-8786-4A3A-95D8-E9B379747272}" destId="{CAC66155-D892-486A-8604-4745AC98208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66155-D892-486A-8604-4745AC98208E}">
      <dsp:nvSpPr>
        <dsp:cNvPr id="0" name=""/>
        <dsp:cNvSpPr/>
      </dsp:nvSpPr>
      <dsp:spPr>
        <a:xfrm>
          <a:off x="0" y="9900"/>
          <a:ext cx="7772400" cy="1123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dirty="0" smtClean="0">
              <a:solidFill>
                <a:schemeClr val="accent2">
                  <a:lumMod val="75000"/>
                </a:schemeClr>
              </a:solidFill>
            </a:rPr>
            <a:t>Domain Requirements</a:t>
          </a:r>
          <a:endParaRPr lang="en-US" sz="4800" kern="1200" dirty="0">
            <a:solidFill>
              <a:schemeClr val="accent2">
                <a:lumMod val="75000"/>
              </a:schemeClr>
            </a:solidFill>
          </a:endParaRPr>
        </a:p>
      </dsp:txBody>
      <dsp:txXfrm>
        <a:off x="54830" y="64730"/>
        <a:ext cx="7662740" cy="1013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a:noFill/>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E04548F-284E-4FDC-88A9-3E193CA8786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539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C2F6D8-74D4-4EE8-9BD8-28DA6A0C90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152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04D57E-90C5-4BEA-AE3D-96AE8219E7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5511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CA6EFF52-0DFC-4559-8925-092C6E47715D}" type="slidenum">
              <a:rPr lang="en-US" altLang="en-US"/>
              <a:pPr/>
              <a:t>‹#›</a:t>
            </a:fld>
            <a:endParaRPr lang="en-US" altLang="en-US"/>
          </a:p>
        </p:txBody>
      </p:sp>
    </p:spTree>
    <p:extLst>
      <p:ext uri="{BB962C8B-B14F-4D97-AF65-F5344CB8AC3E}">
        <p14:creationId xmlns:p14="http://schemas.microsoft.com/office/powerpoint/2010/main" val="4239930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a:noFill/>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E04548F-284E-4FDC-88A9-3E193CA8786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49980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3C14617-DDE1-4DB8-9B14-45FE9BA3AA7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0824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71F70F-D636-4447-B39C-72CAE4B85C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595023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EA30E1E-12B7-471D-8F43-7BBB0DA00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15944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EEFDA2E-6EDF-4021-88DD-5035EF6D7D5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7266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04CC602-6E79-49C7-8674-59BBB48C20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5527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56A3BE-A527-4CBE-A326-F9468956CFE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8835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3C14617-DDE1-4DB8-9B14-45FE9BA3AA7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9205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C231FF1-B40B-43C0-97A7-06A4C94BF8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79617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3E4F5EC-2109-4309-968E-DC04769867E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86732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C2F6D8-74D4-4EE8-9BD8-28DA6A0C90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41093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04D57E-90C5-4BEA-AE3D-96AE8219E7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57104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a:noFill/>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E04548F-284E-4FDC-88A9-3E193CA8786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01237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3C14617-DDE1-4DB8-9B14-45FE9BA3AA7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47981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71F70F-D636-4447-B39C-72CAE4B85C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76076397"/>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EA30E1E-12B7-471D-8F43-7BBB0DA00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99495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EEFDA2E-6EDF-4021-88DD-5035EF6D7D5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30615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04CC602-6E79-49C7-8674-59BBB48C20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5735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71F70F-D636-4447-B39C-72CAE4B85C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371882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56A3BE-A527-4CBE-A326-F9468956CFE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154023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C231FF1-B40B-43C0-97A7-06A4C94BF8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7402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3E4F5EC-2109-4309-968E-DC04769867E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748720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C2F6D8-74D4-4EE8-9BD8-28DA6A0C900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891483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04D57E-90C5-4BEA-AE3D-96AE8219E7C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7833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EA30E1E-12B7-471D-8F43-7BBB0DA000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1037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EEFDA2E-6EDF-4021-88DD-5035EF6D7D5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6726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04CC602-6E79-49C7-8674-59BBB48C20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700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56A3BE-A527-4CBE-A326-F9468956CFE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1862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C231FF1-B40B-43C0-97A7-06A4C94BF8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682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3E4F5EC-2109-4309-968E-DC04769867E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8993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pic>
        <p:nvPicPr>
          <p:cNvPr id="1031" name="Picture 7" descr="CS-022 copy"/>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pPr>
            <a:fld id="{BB00528D-AED4-44DE-A93A-A84596C4EBC0}" type="slidenum">
              <a:rPr lang="en-US" altLang="en-US">
                <a:solidFill>
                  <a:srgbClr val="FFFFFF"/>
                </a:solidFill>
              </a:rPr>
              <a:pPr fontAlgn="base">
                <a:spcBef>
                  <a:spcPct val="0"/>
                </a:spcBef>
                <a:spcAft>
                  <a:spcPct val="0"/>
                </a:spcAft>
              </a:pPr>
              <a:t>‹#›</a:t>
            </a:fld>
            <a:endParaRPr lang="en-US" altLang="en-US">
              <a:solidFill>
                <a:srgbClr val="FFFFFF"/>
              </a:solidFill>
            </a:endParaRPr>
          </a:p>
        </p:txBody>
      </p:sp>
    </p:spTree>
    <p:extLst>
      <p:ext uri="{BB962C8B-B14F-4D97-AF65-F5344CB8AC3E}">
        <p14:creationId xmlns:p14="http://schemas.microsoft.com/office/powerpoint/2010/main" val="186937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anose="02020603050405020304" pitchFamily="18" charset="0"/>
        </a:defRPr>
      </a:lvl2pPr>
      <a:lvl3pPr algn="ctr" rtl="0" fontAlgn="base">
        <a:spcBef>
          <a:spcPct val="0"/>
        </a:spcBef>
        <a:spcAft>
          <a:spcPct val="0"/>
        </a:spcAft>
        <a:defRPr sz="4400">
          <a:solidFill>
            <a:schemeClr val="bg1"/>
          </a:solidFill>
          <a:latin typeface="Times New Roman" panose="02020603050405020304" pitchFamily="18" charset="0"/>
        </a:defRPr>
      </a:lvl3pPr>
      <a:lvl4pPr algn="ctr" rtl="0" fontAlgn="base">
        <a:spcBef>
          <a:spcPct val="0"/>
        </a:spcBef>
        <a:spcAft>
          <a:spcPct val="0"/>
        </a:spcAft>
        <a:defRPr sz="4400">
          <a:solidFill>
            <a:schemeClr val="bg1"/>
          </a:solidFill>
          <a:latin typeface="Times New Roman" panose="02020603050405020304" pitchFamily="18" charset="0"/>
        </a:defRPr>
      </a:lvl4pPr>
      <a:lvl5pPr algn="ctr" rtl="0" fontAlgn="base">
        <a:spcBef>
          <a:spcPct val="0"/>
        </a:spcBef>
        <a:spcAft>
          <a:spcPct val="0"/>
        </a:spcAft>
        <a:defRPr sz="4400">
          <a:solidFill>
            <a:schemeClr val="bg1"/>
          </a:solidFill>
          <a:latin typeface="Times New Roman" panose="02020603050405020304" pitchFamily="18" charset="0"/>
        </a:defRPr>
      </a:lvl5pPr>
      <a:lvl6pPr marL="457200" algn="ctr" rtl="0" fontAlgn="base">
        <a:spcBef>
          <a:spcPct val="0"/>
        </a:spcBef>
        <a:spcAft>
          <a:spcPct val="0"/>
        </a:spcAft>
        <a:defRPr sz="4400">
          <a:solidFill>
            <a:schemeClr val="bg1"/>
          </a:solidFill>
          <a:latin typeface="Times New Roman" panose="02020603050405020304" pitchFamily="18" charset="0"/>
        </a:defRPr>
      </a:lvl6pPr>
      <a:lvl7pPr marL="914400" algn="ctr" rtl="0" fontAlgn="base">
        <a:spcBef>
          <a:spcPct val="0"/>
        </a:spcBef>
        <a:spcAft>
          <a:spcPct val="0"/>
        </a:spcAft>
        <a:defRPr sz="4400">
          <a:solidFill>
            <a:schemeClr val="bg1"/>
          </a:solidFill>
          <a:latin typeface="Times New Roman" panose="02020603050405020304" pitchFamily="18" charset="0"/>
        </a:defRPr>
      </a:lvl7pPr>
      <a:lvl8pPr marL="1371600" algn="ctr" rtl="0" fontAlgn="base">
        <a:spcBef>
          <a:spcPct val="0"/>
        </a:spcBef>
        <a:spcAft>
          <a:spcPct val="0"/>
        </a:spcAft>
        <a:defRPr sz="4400">
          <a:solidFill>
            <a:schemeClr val="bg1"/>
          </a:solidFill>
          <a:latin typeface="Times New Roman" panose="02020603050405020304" pitchFamily="18" charset="0"/>
        </a:defRPr>
      </a:lvl8pPr>
      <a:lvl9pPr marL="1828800" algn="ctr" rtl="0" fontAlgn="base">
        <a:spcBef>
          <a:spcPct val="0"/>
        </a:spcBef>
        <a:spcAft>
          <a:spcPct val="0"/>
        </a:spcAft>
        <a:defRPr sz="4400">
          <a:solidFill>
            <a:schemeClr val="bg1"/>
          </a:solidFill>
          <a:latin typeface="Times New Roman" panose="02020603050405020304" pitchFamily="18" charset="0"/>
        </a:defRPr>
      </a:lvl9pPr>
    </p:titleStyle>
    <p:bodyStyle>
      <a:lvl1pPr marL="342900" indent="-342900" algn="l" rtl="0" fontAlgn="base">
        <a:spcBef>
          <a:spcPct val="20000"/>
        </a:spcBef>
        <a:spcAft>
          <a:spcPct val="0"/>
        </a:spcAft>
        <a:buChar char="•"/>
        <a:defRPr sz="3600" kern="1200">
          <a:solidFill>
            <a:schemeClr val="bg1"/>
          </a:solidFill>
          <a:latin typeface="+mn-lt"/>
          <a:ea typeface="+mn-ea"/>
          <a:cs typeface="+mn-cs"/>
        </a:defRPr>
      </a:lvl1pPr>
      <a:lvl2pPr marL="742950" indent="-285750" algn="l" rtl="0" fontAlgn="base">
        <a:spcBef>
          <a:spcPct val="20000"/>
        </a:spcBef>
        <a:spcAft>
          <a:spcPct val="0"/>
        </a:spcAft>
        <a:buChar char="–"/>
        <a:defRPr sz="3200" kern="1200">
          <a:solidFill>
            <a:schemeClr val="bg1"/>
          </a:solidFill>
          <a:latin typeface="+mn-lt"/>
          <a:ea typeface="+mn-ea"/>
          <a:cs typeface="+mn-cs"/>
        </a:defRPr>
      </a:lvl2pPr>
      <a:lvl3pPr marL="1143000" indent="-228600" algn="l" rtl="0" fontAlgn="base">
        <a:spcBef>
          <a:spcPct val="20000"/>
        </a:spcBef>
        <a:spcAft>
          <a:spcPct val="0"/>
        </a:spcAft>
        <a:buChar char="•"/>
        <a:defRPr sz="3000" kern="1200">
          <a:solidFill>
            <a:schemeClr val="bg1"/>
          </a:solidFill>
          <a:latin typeface="+mn-lt"/>
          <a:ea typeface="+mn-ea"/>
          <a:cs typeface="+mn-cs"/>
        </a:defRPr>
      </a:lvl3pPr>
      <a:lvl4pPr marL="1600200" indent="-228600" algn="l" rtl="0" fontAlgn="base">
        <a:spcBef>
          <a:spcPct val="20000"/>
        </a:spcBef>
        <a:spcAft>
          <a:spcPct val="0"/>
        </a:spcAft>
        <a:buChar char="–"/>
        <a:defRPr sz="2000" kern="1200">
          <a:solidFill>
            <a:schemeClr val="bg1"/>
          </a:solidFill>
          <a:latin typeface="+mn-lt"/>
          <a:ea typeface="+mn-ea"/>
          <a:cs typeface="+mn-cs"/>
        </a:defRPr>
      </a:lvl4pPr>
      <a:lvl5pPr marL="2057400" indent="-228600" algn="l" rtl="0" fontAlgn="base">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pic>
        <p:nvPicPr>
          <p:cNvPr id="1031" name="Picture 7" descr="CS-022 cop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pPr>
            <a:fld id="{BB00528D-AED4-44DE-A93A-A84596C4EBC0}" type="slidenum">
              <a:rPr lang="en-US" altLang="en-US">
                <a:solidFill>
                  <a:srgbClr val="FFFFFF"/>
                </a:solidFill>
              </a:rPr>
              <a:pPr fontAlgn="base">
                <a:spcBef>
                  <a:spcPct val="0"/>
                </a:spcBef>
                <a:spcAft>
                  <a:spcPct val="0"/>
                </a:spcAft>
              </a:pPr>
              <a:t>‹#›</a:t>
            </a:fld>
            <a:endParaRPr lang="en-US" altLang="en-US">
              <a:solidFill>
                <a:srgbClr val="FFFFFF"/>
              </a:solidFill>
            </a:endParaRPr>
          </a:p>
        </p:txBody>
      </p:sp>
    </p:spTree>
    <p:extLst>
      <p:ext uri="{BB962C8B-B14F-4D97-AF65-F5344CB8AC3E}">
        <p14:creationId xmlns:p14="http://schemas.microsoft.com/office/powerpoint/2010/main" val="28816641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anose="02020603050405020304" pitchFamily="18" charset="0"/>
        </a:defRPr>
      </a:lvl2pPr>
      <a:lvl3pPr algn="ctr" rtl="0" fontAlgn="base">
        <a:spcBef>
          <a:spcPct val="0"/>
        </a:spcBef>
        <a:spcAft>
          <a:spcPct val="0"/>
        </a:spcAft>
        <a:defRPr sz="4400">
          <a:solidFill>
            <a:schemeClr val="bg1"/>
          </a:solidFill>
          <a:latin typeface="Times New Roman" panose="02020603050405020304" pitchFamily="18" charset="0"/>
        </a:defRPr>
      </a:lvl3pPr>
      <a:lvl4pPr algn="ctr" rtl="0" fontAlgn="base">
        <a:spcBef>
          <a:spcPct val="0"/>
        </a:spcBef>
        <a:spcAft>
          <a:spcPct val="0"/>
        </a:spcAft>
        <a:defRPr sz="4400">
          <a:solidFill>
            <a:schemeClr val="bg1"/>
          </a:solidFill>
          <a:latin typeface="Times New Roman" panose="02020603050405020304" pitchFamily="18" charset="0"/>
        </a:defRPr>
      </a:lvl4pPr>
      <a:lvl5pPr algn="ctr" rtl="0" fontAlgn="base">
        <a:spcBef>
          <a:spcPct val="0"/>
        </a:spcBef>
        <a:spcAft>
          <a:spcPct val="0"/>
        </a:spcAft>
        <a:defRPr sz="4400">
          <a:solidFill>
            <a:schemeClr val="bg1"/>
          </a:solidFill>
          <a:latin typeface="Times New Roman" panose="02020603050405020304" pitchFamily="18" charset="0"/>
        </a:defRPr>
      </a:lvl5pPr>
      <a:lvl6pPr marL="457200" algn="ctr" rtl="0" fontAlgn="base">
        <a:spcBef>
          <a:spcPct val="0"/>
        </a:spcBef>
        <a:spcAft>
          <a:spcPct val="0"/>
        </a:spcAft>
        <a:defRPr sz="4400">
          <a:solidFill>
            <a:schemeClr val="bg1"/>
          </a:solidFill>
          <a:latin typeface="Times New Roman" panose="02020603050405020304" pitchFamily="18" charset="0"/>
        </a:defRPr>
      </a:lvl6pPr>
      <a:lvl7pPr marL="914400" algn="ctr" rtl="0" fontAlgn="base">
        <a:spcBef>
          <a:spcPct val="0"/>
        </a:spcBef>
        <a:spcAft>
          <a:spcPct val="0"/>
        </a:spcAft>
        <a:defRPr sz="4400">
          <a:solidFill>
            <a:schemeClr val="bg1"/>
          </a:solidFill>
          <a:latin typeface="Times New Roman" panose="02020603050405020304" pitchFamily="18" charset="0"/>
        </a:defRPr>
      </a:lvl7pPr>
      <a:lvl8pPr marL="1371600" algn="ctr" rtl="0" fontAlgn="base">
        <a:spcBef>
          <a:spcPct val="0"/>
        </a:spcBef>
        <a:spcAft>
          <a:spcPct val="0"/>
        </a:spcAft>
        <a:defRPr sz="4400">
          <a:solidFill>
            <a:schemeClr val="bg1"/>
          </a:solidFill>
          <a:latin typeface="Times New Roman" panose="02020603050405020304" pitchFamily="18" charset="0"/>
        </a:defRPr>
      </a:lvl8pPr>
      <a:lvl9pPr marL="1828800" algn="ctr" rtl="0" fontAlgn="base">
        <a:spcBef>
          <a:spcPct val="0"/>
        </a:spcBef>
        <a:spcAft>
          <a:spcPct val="0"/>
        </a:spcAft>
        <a:defRPr sz="4400">
          <a:solidFill>
            <a:schemeClr val="bg1"/>
          </a:solidFill>
          <a:latin typeface="Times New Roman" panose="02020603050405020304" pitchFamily="18" charset="0"/>
        </a:defRPr>
      </a:lvl9pPr>
    </p:titleStyle>
    <p:bodyStyle>
      <a:lvl1pPr marL="342900" indent="-342900" algn="l" rtl="0" fontAlgn="base">
        <a:spcBef>
          <a:spcPct val="20000"/>
        </a:spcBef>
        <a:spcAft>
          <a:spcPct val="0"/>
        </a:spcAft>
        <a:buChar char="•"/>
        <a:defRPr sz="3600" kern="1200">
          <a:solidFill>
            <a:schemeClr val="bg1"/>
          </a:solidFill>
          <a:latin typeface="+mn-lt"/>
          <a:ea typeface="+mn-ea"/>
          <a:cs typeface="+mn-cs"/>
        </a:defRPr>
      </a:lvl1pPr>
      <a:lvl2pPr marL="742950" indent="-285750" algn="l" rtl="0" fontAlgn="base">
        <a:spcBef>
          <a:spcPct val="20000"/>
        </a:spcBef>
        <a:spcAft>
          <a:spcPct val="0"/>
        </a:spcAft>
        <a:buChar char="–"/>
        <a:defRPr sz="3200" kern="1200">
          <a:solidFill>
            <a:schemeClr val="bg1"/>
          </a:solidFill>
          <a:latin typeface="+mn-lt"/>
          <a:ea typeface="+mn-ea"/>
          <a:cs typeface="+mn-cs"/>
        </a:defRPr>
      </a:lvl2pPr>
      <a:lvl3pPr marL="1143000" indent="-228600" algn="l" rtl="0" fontAlgn="base">
        <a:spcBef>
          <a:spcPct val="20000"/>
        </a:spcBef>
        <a:spcAft>
          <a:spcPct val="0"/>
        </a:spcAft>
        <a:buChar char="•"/>
        <a:defRPr sz="3000" kern="1200">
          <a:solidFill>
            <a:schemeClr val="bg1"/>
          </a:solidFill>
          <a:latin typeface="+mn-lt"/>
          <a:ea typeface="+mn-ea"/>
          <a:cs typeface="+mn-cs"/>
        </a:defRPr>
      </a:lvl3pPr>
      <a:lvl4pPr marL="1600200" indent="-228600" algn="l" rtl="0" fontAlgn="base">
        <a:spcBef>
          <a:spcPct val="20000"/>
        </a:spcBef>
        <a:spcAft>
          <a:spcPct val="0"/>
        </a:spcAft>
        <a:buChar char="–"/>
        <a:defRPr sz="2000" kern="1200">
          <a:solidFill>
            <a:schemeClr val="bg1"/>
          </a:solidFill>
          <a:latin typeface="+mn-lt"/>
          <a:ea typeface="+mn-ea"/>
          <a:cs typeface="+mn-cs"/>
        </a:defRPr>
      </a:lvl4pPr>
      <a:lvl5pPr marL="2057400" indent="-228600" algn="l" rtl="0" fontAlgn="base">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pic>
        <p:nvPicPr>
          <p:cNvPr id="1031" name="Picture 7" descr="CS-022 cop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pPr>
            <a:fld id="{BB00528D-AED4-44DE-A93A-A84596C4EBC0}" type="slidenum">
              <a:rPr lang="en-US" altLang="en-US">
                <a:solidFill>
                  <a:srgbClr val="FFFFFF"/>
                </a:solidFill>
              </a:rPr>
              <a:pPr fontAlgn="base">
                <a:spcBef>
                  <a:spcPct val="0"/>
                </a:spcBef>
                <a:spcAft>
                  <a:spcPct val="0"/>
                </a:spcAft>
              </a:pPr>
              <a:t>‹#›</a:t>
            </a:fld>
            <a:endParaRPr lang="en-US" altLang="en-US">
              <a:solidFill>
                <a:srgbClr val="FFFFFF"/>
              </a:solidFill>
            </a:endParaRPr>
          </a:p>
        </p:txBody>
      </p:sp>
    </p:spTree>
    <p:extLst>
      <p:ext uri="{BB962C8B-B14F-4D97-AF65-F5344CB8AC3E}">
        <p14:creationId xmlns:p14="http://schemas.microsoft.com/office/powerpoint/2010/main" val="6411361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anose="02020603050405020304" pitchFamily="18" charset="0"/>
        </a:defRPr>
      </a:lvl2pPr>
      <a:lvl3pPr algn="ctr" rtl="0" fontAlgn="base">
        <a:spcBef>
          <a:spcPct val="0"/>
        </a:spcBef>
        <a:spcAft>
          <a:spcPct val="0"/>
        </a:spcAft>
        <a:defRPr sz="4400">
          <a:solidFill>
            <a:schemeClr val="bg1"/>
          </a:solidFill>
          <a:latin typeface="Times New Roman" panose="02020603050405020304" pitchFamily="18" charset="0"/>
        </a:defRPr>
      </a:lvl3pPr>
      <a:lvl4pPr algn="ctr" rtl="0" fontAlgn="base">
        <a:spcBef>
          <a:spcPct val="0"/>
        </a:spcBef>
        <a:spcAft>
          <a:spcPct val="0"/>
        </a:spcAft>
        <a:defRPr sz="4400">
          <a:solidFill>
            <a:schemeClr val="bg1"/>
          </a:solidFill>
          <a:latin typeface="Times New Roman" panose="02020603050405020304" pitchFamily="18" charset="0"/>
        </a:defRPr>
      </a:lvl4pPr>
      <a:lvl5pPr algn="ctr" rtl="0" fontAlgn="base">
        <a:spcBef>
          <a:spcPct val="0"/>
        </a:spcBef>
        <a:spcAft>
          <a:spcPct val="0"/>
        </a:spcAft>
        <a:defRPr sz="4400">
          <a:solidFill>
            <a:schemeClr val="bg1"/>
          </a:solidFill>
          <a:latin typeface="Times New Roman" panose="02020603050405020304" pitchFamily="18" charset="0"/>
        </a:defRPr>
      </a:lvl5pPr>
      <a:lvl6pPr marL="457200" algn="ctr" rtl="0" fontAlgn="base">
        <a:spcBef>
          <a:spcPct val="0"/>
        </a:spcBef>
        <a:spcAft>
          <a:spcPct val="0"/>
        </a:spcAft>
        <a:defRPr sz="4400">
          <a:solidFill>
            <a:schemeClr val="bg1"/>
          </a:solidFill>
          <a:latin typeface="Times New Roman" panose="02020603050405020304" pitchFamily="18" charset="0"/>
        </a:defRPr>
      </a:lvl6pPr>
      <a:lvl7pPr marL="914400" algn="ctr" rtl="0" fontAlgn="base">
        <a:spcBef>
          <a:spcPct val="0"/>
        </a:spcBef>
        <a:spcAft>
          <a:spcPct val="0"/>
        </a:spcAft>
        <a:defRPr sz="4400">
          <a:solidFill>
            <a:schemeClr val="bg1"/>
          </a:solidFill>
          <a:latin typeface="Times New Roman" panose="02020603050405020304" pitchFamily="18" charset="0"/>
        </a:defRPr>
      </a:lvl7pPr>
      <a:lvl8pPr marL="1371600" algn="ctr" rtl="0" fontAlgn="base">
        <a:spcBef>
          <a:spcPct val="0"/>
        </a:spcBef>
        <a:spcAft>
          <a:spcPct val="0"/>
        </a:spcAft>
        <a:defRPr sz="4400">
          <a:solidFill>
            <a:schemeClr val="bg1"/>
          </a:solidFill>
          <a:latin typeface="Times New Roman" panose="02020603050405020304" pitchFamily="18" charset="0"/>
        </a:defRPr>
      </a:lvl8pPr>
      <a:lvl9pPr marL="1828800" algn="ctr" rtl="0" fontAlgn="base">
        <a:spcBef>
          <a:spcPct val="0"/>
        </a:spcBef>
        <a:spcAft>
          <a:spcPct val="0"/>
        </a:spcAft>
        <a:defRPr sz="4400">
          <a:solidFill>
            <a:schemeClr val="bg1"/>
          </a:solidFill>
          <a:latin typeface="Times New Roman" panose="02020603050405020304" pitchFamily="18" charset="0"/>
        </a:defRPr>
      </a:lvl9pPr>
    </p:titleStyle>
    <p:bodyStyle>
      <a:lvl1pPr marL="342900" indent="-342900" algn="l" rtl="0" fontAlgn="base">
        <a:spcBef>
          <a:spcPct val="20000"/>
        </a:spcBef>
        <a:spcAft>
          <a:spcPct val="0"/>
        </a:spcAft>
        <a:buChar char="•"/>
        <a:defRPr sz="3600" kern="1200">
          <a:solidFill>
            <a:schemeClr val="bg1"/>
          </a:solidFill>
          <a:latin typeface="+mn-lt"/>
          <a:ea typeface="+mn-ea"/>
          <a:cs typeface="+mn-cs"/>
        </a:defRPr>
      </a:lvl1pPr>
      <a:lvl2pPr marL="742950" indent="-285750" algn="l" rtl="0" fontAlgn="base">
        <a:spcBef>
          <a:spcPct val="20000"/>
        </a:spcBef>
        <a:spcAft>
          <a:spcPct val="0"/>
        </a:spcAft>
        <a:buChar char="–"/>
        <a:defRPr sz="3200" kern="1200">
          <a:solidFill>
            <a:schemeClr val="bg1"/>
          </a:solidFill>
          <a:latin typeface="+mn-lt"/>
          <a:ea typeface="+mn-ea"/>
          <a:cs typeface="+mn-cs"/>
        </a:defRPr>
      </a:lvl2pPr>
      <a:lvl3pPr marL="1143000" indent="-228600" algn="l" rtl="0" fontAlgn="base">
        <a:spcBef>
          <a:spcPct val="20000"/>
        </a:spcBef>
        <a:spcAft>
          <a:spcPct val="0"/>
        </a:spcAft>
        <a:buChar char="•"/>
        <a:defRPr sz="3000" kern="1200">
          <a:solidFill>
            <a:schemeClr val="bg1"/>
          </a:solidFill>
          <a:latin typeface="+mn-lt"/>
          <a:ea typeface="+mn-ea"/>
          <a:cs typeface="+mn-cs"/>
        </a:defRPr>
      </a:lvl3pPr>
      <a:lvl4pPr marL="1600200" indent="-228600" algn="l" rtl="0" fontAlgn="base">
        <a:spcBef>
          <a:spcPct val="20000"/>
        </a:spcBef>
        <a:spcAft>
          <a:spcPct val="0"/>
        </a:spcAft>
        <a:buChar char="–"/>
        <a:defRPr sz="2000" kern="1200">
          <a:solidFill>
            <a:schemeClr val="bg1"/>
          </a:solidFill>
          <a:latin typeface="+mn-lt"/>
          <a:ea typeface="+mn-ea"/>
          <a:cs typeface="+mn-cs"/>
        </a:defRPr>
      </a:lvl4pPr>
      <a:lvl5pPr marL="2057400" indent="-228600" algn="l" rtl="0" fontAlgn="base">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846FD9-6C66-4AE2-9AC0-B6C418332578}" type="slidenum">
              <a:rPr lang="en-US" altLang="en-US">
                <a:solidFill>
                  <a:srgbClr val="FFFFFF"/>
                </a:solidFill>
              </a:rPr>
              <a:pPr/>
              <a:t>1</a:t>
            </a:fld>
            <a:endParaRPr lang="en-US" altLang="en-US">
              <a:solidFill>
                <a:srgbClr val="FFFFFF"/>
              </a:solidFill>
            </a:endParaRPr>
          </a:p>
        </p:txBody>
      </p:sp>
      <p:sp>
        <p:nvSpPr>
          <p:cNvPr id="156674" name="Rectangle 2"/>
          <p:cNvSpPr>
            <a:spLocks noGrp="1" noChangeArrowheads="1"/>
          </p:cNvSpPr>
          <p:nvPr>
            <p:ph type="ctrTitle"/>
          </p:nvPr>
        </p:nvSpPr>
        <p:spPr>
          <a:xfrm>
            <a:off x="702131" y="1295400"/>
            <a:ext cx="7772400" cy="1143000"/>
          </a:xfrm>
        </p:spPr>
        <p:txBody>
          <a:bodyPr anchor="ctr"/>
          <a:lstStyle/>
          <a:p>
            <a:r>
              <a:rPr lang="en-US" altLang="en-US" sz="4400" dirty="0"/>
              <a:t>Software Requirements Engineering</a:t>
            </a:r>
            <a:br>
              <a:rPr lang="en-US" altLang="en-US" sz="4400" dirty="0"/>
            </a:br>
            <a:endParaRPr lang="en-US" altLang="en-US" sz="4400" dirty="0"/>
          </a:p>
        </p:txBody>
      </p:sp>
    </p:spTree>
    <p:extLst>
      <p:ext uri="{BB962C8B-B14F-4D97-AF65-F5344CB8AC3E}">
        <p14:creationId xmlns:p14="http://schemas.microsoft.com/office/powerpoint/2010/main" val="1968457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C8A29D-B22F-43FC-8734-40A1B4016B87}" type="slidenum">
              <a:rPr lang="en-US" altLang="en-US"/>
              <a:pPr/>
              <a:t>10</a:t>
            </a:fld>
            <a:endParaRPr lang="en-US" altLang="en-US"/>
          </a:p>
        </p:txBody>
      </p:sp>
      <p:sp>
        <p:nvSpPr>
          <p:cNvPr id="77826" name="Rectangle 2"/>
          <p:cNvSpPr>
            <a:spLocks noGrp="1" noChangeArrowheads="1"/>
          </p:cNvSpPr>
          <p:nvPr>
            <p:ph type="title"/>
          </p:nvPr>
        </p:nvSpPr>
        <p:spPr/>
        <p:txBody>
          <a:bodyPr/>
          <a:lstStyle/>
          <a:p>
            <a:r>
              <a:rPr lang="en-US" altLang="en-US"/>
              <a:t>Kinds of Software Requirements</a:t>
            </a:r>
          </a:p>
        </p:txBody>
      </p:sp>
      <p:sp>
        <p:nvSpPr>
          <p:cNvPr id="77827" name="Rectangle 3"/>
          <p:cNvSpPr>
            <a:spLocks noGrp="1" noChangeArrowheads="1"/>
          </p:cNvSpPr>
          <p:nvPr>
            <p:ph type="body" idx="1"/>
          </p:nvPr>
        </p:nvSpPr>
        <p:spPr/>
        <p:txBody>
          <a:bodyPr/>
          <a:lstStyle/>
          <a:p>
            <a:r>
              <a:rPr lang="en-US" altLang="en-US"/>
              <a:t>Functional requirements</a:t>
            </a:r>
          </a:p>
          <a:p>
            <a:r>
              <a:rPr lang="en-US" altLang="en-US"/>
              <a:t>Non-functional requirements</a:t>
            </a:r>
          </a:p>
          <a:p>
            <a:r>
              <a:rPr lang="en-US" altLang="en-US"/>
              <a:t>Domain requirements</a:t>
            </a:r>
          </a:p>
          <a:p>
            <a:r>
              <a:rPr lang="en-US" altLang="en-US"/>
              <a:t>Inverse requirements</a:t>
            </a:r>
          </a:p>
          <a:p>
            <a:r>
              <a:rPr lang="en-US" altLang="en-US"/>
              <a:t>Design and implementation constraints</a:t>
            </a:r>
          </a:p>
        </p:txBody>
      </p:sp>
    </p:spTree>
    <p:extLst>
      <p:ext uri="{BB962C8B-B14F-4D97-AF65-F5344CB8AC3E}">
        <p14:creationId xmlns:p14="http://schemas.microsoft.com/office/powerpoint/2010/main" val="3768678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0A79C9-5CD2-4648-BA5B-77D927058277}" type="slidenum">
              <a:rPr lang="en-US" altLang="en-US"/>
              <a:pPr/>
              <a:t>11</a:t>
            </a:fld>
            <a:endParaRPr lang="en-US" altLang="en-US"/>
          </a:p>
        </p:txBody>
      </p:sp>
      <p:sp>
        <p:nvSpPr>
          <p:cNvPr id="78850" name="Rectangle 1026"/>
          <p:cNvSpPr>
            <a:spLocks noGrp="1" noChangeArrowheads="1"/>
          </p:cNvSpPr>
          <p:nvPr>
            <p:ph type="title"/>
          </p:nvPr>
        </p:nvSpPr>
        <p:spPr/>
        <p:txBody>
          <a:bodyPr/>
          <a:lstStyle/>
          <a:p>
            <a:r>
              <a:rPr lang="en-US" altLang="en-US" dirty="0"/>
              <a:t>Functional Requirements </a:t>
            </a:r>
          </a:p>
        </p:txBody>
      </p:sp>
      <p:sp>
        <p:nvSpPr>
          <p:cNvPr id="78851" name="Rectangle 1027"/>
          <p:cNvSpPr>
            <a:spLocks noGrp="1" noChangeArrowheads="1"/>
          </p:cNvSpPr>
          <p:nvPr>
            <p:ph type="body" idx="1"/>
          </p:nvPr>
        </p:nvSpPr>
        <p:spPr/>
        <p:txBody>
          <a:bodyPr/>
          <a:lstStyle/>
          <a:p>
            <a:r>
              <a:rPr lang="en-US" altLang="en-US"/>
              <a:t>Statements describing what the system does</a:t>
            </a:r>
          </a:p>
          <a:p>
            <a:endParaRPr lang="en-US" altLang="en-US"/>
          </a:p>
          <a:p>
            <a:r>
              <a:rPr lang="en-US" altLang="en-US"/>
              <a:t>Functionality of the system</a:t>
            </a:r>
          </a:p>
          <a:p>
            <a:pPr>
              <a:buFontTx/>
              <a:buNone/>
            </a:pPr>
            <a:endParaRPr lang="en-US" altLang="en-US"/>
          </a:p>
        </p:txBody>
      </p:sp>
    </p:spTree>
    <p:extLst>
      <p:ext uri="{BB962C8B-B14F-4D97-AF65-F5344CB8AC3E}">
        <p14:creationId xmlns:p14="http://schemas.microsoft.com/office/powerpoint/2010/main" val="83520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05319B-B55D-44D9-93F5-7A50558ECC39}" type="slidenum">
              <a:rPr lang="en-US" altLang="en-US"/>
              <a:pPr/>
              <a:t>12</a:t>
            </a:fld>
            <a:endParaRPr lang="en-US" altLang="en-US"/>
          </a:p>
        </p:txBody>
      </p:sp>
      <p:sp>
        <p:nvSpPr>
          <p:cNvPr id="182274" name="Rectangle 1026"/>
          <p:cNvSpPr>
            <a:spLocks noGrp="1" noChangeArrowheads="1"/>
          </p:cNvSpPr>
          <p:nvPr>
            <p:ph type="title"/>
          </p:nvPr>
        </p:nvSpPr>
        <p:spPr/>
        <p:txBody>
          <a:bodyPr/>
          <a:lstStyle/>
          <a:p>
            <a:r>
              <a:rPr lang="en-US" altLang="en-US" sz="3600"/>
              <a:t>Functional Requirements Example # 1</a:t>
            </a:r>
          </a:p>
        </p:txBody>
      </p:sp>
      <p:sp>
        <p:nvSpPr>
          <p:cNvPr id="182275" name="Rectangle 1027"/>
          <p:cNvSpPr>
            <a:spLocks noGrp="1" noChangeArrowheads="1"/>
          </p:cNvSpPr>
          <p:nvPr>
            <p:ph type="body" idx="1"/>
          </p:nvPr>
        </p:nvSpPr>
        <p:spPr/>
        <p:txBody>
          <a:bodyPr/>
          <a:lstStyle/>
          <a:p>
            <a:r>
              <a:rPr lang="en-US" altLang="en-US"/>
              <a:t>The system shall solve a quadratic equation using the following formula</a:t>
            </a:r>
          </a:p>
          <a:p>
            <a:pPr lvl="1">
              <a:buFontTx/>
              <a:buNone/>
            </a:pPr>
            <a:endParaRPr lang="en-US" altLang="en-US"/>
          </a:p>
          <a:p>
            <a:pPr lvl="1" algn="ctr">
              <a:buFontTx/>
              <a:buNone/>
            </a:pPr>
            <a:r>
              <a:rPr lang="en-US" altLang="en-US" sz="4000"/>
              <a:t>x = (-b</a:t>
            </a:r>
            <a:r>
              <a:rPr lang="en-US" altLang="en-US" sz="4000" u="sng"/>
              <a:t>+</a:t>
            </a:r>
            <a:r>
              <a:rPr lang="en-US" altLang="en-US" sz="4000"/>
              <a:t>sqrt(b</a:t>
            </a:r>
            <a:r>
              <a:rPr lang="en-US" altLang="en-US" sz="4000" baseline="30000"/>
              <a:t>2</a:t>
            </a:r>
            <a:r>
              <a:rPr lang="en-US" altLang="en-US" sz="4000"/>
              <a:t> – 4*a*c))/2*a</a:t>
            </a:r>
          </a:p>
          <a:p>
            <a:pPr lvl="1">
              <a:buFontTx/>
              <a:buNone/>
            </a:pPr>
            <a:endParaRPr lang="en-US" altLang="en-US" sz="4000"/>
          </a:p>
        </p:txBody>
      </p:sp>
    </p:spTree>
    <p:extLst>
      <p:ext uri="{BB962C8B-B14F-4D97-AF65-F5344CB8AC3E}">
        <p14:creationId xmlns:p14="http://schemas.microsoft.com/office/powerpoint/2010/main" val="384218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264562-AC29-48F9-B85F-49BAB09D3094}" type="slidenum">
              <a:rPr lang="en-US" altLang="en-US"/>
              <a:pPr/>
              <a:t>13</a:t>
            </a:fld>
            <a:endParaRPr lang="en-US" altLang="en-US"/>
          </a:p>
        </p:txBody>
      </p:sp>
      <p:sp>
        <p:nvSpPr>
          <p:cNvPr id="95234" name="Rectangle 2"/>
          <p:cNvSpPr>
            <a:spLocks noGrp="1" noChangeArrowheads="1"/>
          </p:cNvSpPr>
          <p:nvPr>
            <p:ph type="title"/>
          </p:nvPr>
        </p:nvSpPr>
        <p:spPr/>
        <p:txBody>
          <a:bodyPr/>
          <a:lstStyle/>
          <a:p>
            <a:r>
              <a:rPr lang="en-US" altLang="en-US" sz="3600"/>
              <a:t>Functional Requirements Example # 2</a:t>
            </a:r>
          </a:p>
        </p:txBody>
      </p:sp>
      <p:sp>
        <p:nvSpPr>
          <p:cNvPr id="95235" name="Rectangle 3"/>
          <p:cNvSpPr>
            <a:spLocks noGrp="1" noChangeArrowheads="1"/>
          </p:cNvSpPr>
          <p:nvPr>
            <p:ph type="body" idx="1"/>
          </p:nvPr>
        </p:nvSpPr>
        <p:spPr/>
        <p:txBody>
          <a:bodyPr/>
          <a:lstStyle/>
          <a:p>
            <a:r>
              <a:rPr lang="en-US" altLang="en-US"/>
              <a:t>The user shall be able to search either the entire database of patients or select a subset from it (admitted patients, or patients with asthma, etc.)</a:t>
            </a:r>
          </a:p>
        </p:txBody>
      </p:sp>
    </p:spTree>
    <p:extLst>
      <p:ext uri="{BB962C8B-B14F-4D97-AF65-F5344CB8AC3E}">
        <p14:creationId xmlns:p14="http://schemas.microsoft.com/office/powerpoint/2010/main" val="289954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049530-D097-4E75-9F99-E3B488BBF47C}" type="slidenum">
              <a:rPr lang="en-US" altLang="en-US"/>
              <a:pPr/>
              <a:t>14</a:t>
            </a:fld>
            <a:endParaRPr lang="en-US" altLang="en-US"/>
          </a:p>
        </p:txBody>
      </p:sp>
      <p:sp>
        <p:nvSpPr>
          <p:cNvPr id="191490" name="Rectangle 2"/>
          <p:cNvSpPr>
            <a:spLocks noGrp="1" noChangeArrowheads="1"/>
          </p:cNvSpPr>
          <p:nvPr>
            <p:ph type="title"/>
          </p:nvPr>
        </p:nvSpPr>
        <p:spPr/>
        <p:txBody>
          <a:bodyPr/>
          <a:lstStyle/>
          <a:p>
            <a:r>
              <a:rPr lang="en-US" altLang="en-US" sz="3600"/>
              <a:t>Functional Requirements Example # 3</a:t>
            </a:r>
          </a:p>
        </p:txBody>
      </p:sp>
      <p:sp>
        <p:nvSpPr>
          <p:cNvPr id="191491" name="Rectangle 3"/>
          <p:cNvSpPr>
            <a:spLocks noGrp="1" noChangeArrowheads="1"/>
          </p:cNvSpPr>
          <p:nvPr>
            <p:ph type="body" idx="1"/>
          </p:nvPr>
        </p:nvSpPr>
        <p:spPr/>
        <p:txBody>
          <a:bodyPr/>
          <a:lstStyle/>
          <a:p>
            <a:r>
              <a:rPr lang="en-US" altLang="en-US"/>
              <a:t>The system shall provide appropriate viewers for the user to read documents in the document store</a:t>
            </a:r>
          </a:p>
          <a:p>
            <a:endParaRPr lang="en-US" altLang="en-US"/>
          </a:p>
        </p:txBody>
      </p:sp>
    </p:spTree>
    <p:extLst>
      <p:ext uri="{BB962C8B-B14F-4D97-AF65-F5344CB8AC3E}">
        <p14:creationId xmlns:p14="http://schemas.microsoft.com/office/powerpoint/2010/main" val="327320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36B4C62-01EF-4B48-8941-1717B6CCB548}" type="slidenum">
              <a:rPr lang="en-US" altLang="en-US"/>
              <a:pPr/>
              <a:t>15</a:t>
            </a:fld>
            <a:endParaRPr lang="en-US" altLang="en-US"/>
          </a:p>
        </p:txBody>
      </p:sp>
      <p:sp>
        <p:nvSpPr>
          <p:cNvPr id="96258" name="Rectangle 2"/>
          <p:cNvSpPr>
            <a:spLocks noGrp="1" noChangeArrowheads="1"/>
          </p:cNvSpPr>
          <p:nvPr>
            <p:ph type="title"/>
          </p:nvPr>
        </p:nvSpPr>
        <p:spPr/>
        <p:txBody>
          <a:bodyPr/>
          <a:lstStyle/>
          <a:p>
            <a:r>
              <a:rPr lang="en-US" altLang="en-US" sz="3600"/>
              <a:t>Functional Requirements Example # 4</a:t>
            </a:r>
          </a:p>
        </p:txBody>
      </p:sp>
      <p:sp>
        <p:nvSpPr>
          <p:cNvPr id="96259" name="Rectangle 3"/>
          <p:cNvSpPr>
            <a:spLocks noGrp="1" noChangeArrowheads="1"/>
          </p:cNvSpPr>
          <p:nvPr>
            <p:ph type="body" idx="1"/>
          </p:nvPr>
        </p:nvSpPr>
        <p:spPr/>
        <p:txBody>
          <a:bodyPr/>
          <a:lstStyle/>
          <a:p>
            <a:r>
              <a:rPr lang="en-US" altLang="en-US"/>
              <a:t>Every order shall be allocated a unique identifier (ORDER_ID) which the user shall use to access that order</a:t>
            </a:r>
          </a:p>
        </p:txBody>
      </p:sp>
    </p:spTree>
    <p:extLst>
      <p:ext uri="{BB962C8B-B14F-4D97-AF65-F5344CB8AC3E}">
        <p14:creationId xmlns:p14="http://schemas.microsoft.com/office/powerpoint/2010/main" val="228779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9539BBE-FB02-4EC0-B141-E2A02B62A975}" type="slidenum">
              <a:rPr lang="en-US" altLang="en-US"/>
              <a:pPr/>
              <a:t>16</a:t>
            </a:fld>
            <a:endParaRPr lang="en-US" altLang="en-US"/>
          </a:p>
        </p:txBody>
      </p:sp>
      <p:sp>
        <p:nvSpPr>
          <p:cNvPr id="195586" name="Rectangle 1026"/>
          <p:cNvSpPr>
            <a:spLocks noGrp="1" noChangeArrowheads="1"/>
          </p:cNvSpPr>
          <p:nvPr>
            <p:ph type="title"/>
          </p:nvPr>
        </p:nvSpPr>
        <p:spPr/>
        <p:txBody>
          <a:bodyPr/>
          <a:lstStyle/>
          <a:p>
            <a:r>
              <a:rPr lang="en-US" altLang="en-US" sz="3600"/>
              <a:t>Functional Requirements Example # 5</a:t>
            </a:r>
          </a:p>
        </p:txBody>
      </p:sp>
      <p:sp>
        <p:nvSpPr>
          <p:cNvPr id="195587" name="Rectangle 1027"/>
          <p:cNvSpPr>
            <a:spLocks noGrp="1" noChangeArrowheads="1"/>
          </p:cNvSpPr>
          <p:nvPr>
            <p:ph type="body" idx="1"/>
          </p:nvPr>
        </p:nvSpPr>
        <p:spPr/>
        <p:txBody>
          <a:bodyPr/>
          <a:lstStyle/>
          <a:p>
            <a:r>
              <a:rPr lang="en-US" altLang="en-US"/>
              <a:t>The system shall allow customers to return non-perishable items within fifteen days of the purchase.  A customer must present the original sale receipt to return an item</a:t>
            </a:r>
          </a:p>
        </p:txBody>
      </p:sp>
    </p:spTree>
    <p:extLst>
      <p:ext uri="{BB962C8B-B14F-4D97-AF65-F5344CB8AC3E}">
        <p14:creationId xmlns:p14="http://schemas.microsoft.com/office/powerpoint/2010/main" val="32684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8D0232-F562-4C0E-879C-D747AFD73AD0}" type="slidenum">
              <a:rPr lang="en-US" altLang="en-US"/>
              <a:pPr/>
              <a:t>17</a:t>
            </a:fld>
            <a:endParaRPr lang="en-US" altLang="en-US"/>
          </a:p>
        </p:txBody>
      </p:sp>
      <p:sp>
        <p:nvSpPr>
          <p:cNvPr id="93186" name="Rectangle 2"/>
          <p:cNvSpPr>
            <a:spLocks noGrp="1" noChangeArrowheads="1"/>
          </p:cNvSpPr>
          <p:nvPr>
            <p:ph type="title"/>
          </p:nvPr>
        </p:nvSpPr>
        <p:spPr/>
        <p:txBody>
          <a:bodyPr/>
          <a:lstStyle/>
          <a:p>
            <a:r>
              <a:rPr lang="en-US" altLang="en-US"/>
              <a:t>Comments on Examples</a:t>
            </a:r>
          </a:p>
        </p:txBody>
      </p:sp>
      <p:sp>
        <p:nvSpPr>
          <p:cNvPr id="93187" name="Rectangle 3"/>
          <p:cNvSpPr>
            <a:spLocks noGrp="1" noChangeArrowheads="1"/>
          </p:cNvSpPr>
          <p:nvPr>
            <p:ph type="body" idx="1"/>
          </p:nvPr>
        </p:nvSpPr>
        <p:spPr/>
        <p:txBody>
          <a:bodyPr/>
          <a:lstStyle/>
          <a:p>
            <a:r>
              <a:rPr lang="en-US" altLang="en-US"/>
              <a:t>Notice the level of detail in different  requirements described above.  Some are very detailed compared to others</a:t>
            </a:r>
          </a:p>
        </p:txBody>
      </p:sp>
    </p:spTree>
    <p:extLst>
      <p:ext uri="{BB962C8B-B14F-4D97-AF65-F5344CB8AC3E}">
        <p14:creationId xmlns:p14="http://schemas.microsoft.com/office/powerpoint/2010/main" val="2115702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9F309F-DA25-4814-90A5-3DD828BC1B62}" type="slidenum">
              <a:rPr lang="en-US" altLang="en-US"/>
              <a:pPr/>
              <a:t>18</a:t>
            </a:fld>
            <a:endParaRPr lang="en-US" altLang="en-US"/>
          </a:p>
        </p:txBody>
      </p:sp>
      <p:sp>
        <p:nvSpPr>
          <p:cNvPr id="211970" name="Rectangle 2"/>
          <p:cNvSpPr>
            <a:spLocks noGrp="1" noChangeArrowheads="1"/>
          </p:cNvSpPr>
          <p:nvPr>
            <p:ph type="title"/>
          </p:nvPr>
        </p:nvSpPr>
        <p:spPr/>
        <p:txBody>
          <a:bodyPr/>
          <a:lstStyle/>
          <a:p>
            <a:r>
              <a:rPr lang="en-US" altLang="en-US"/>
              <a:t>Comments on Examples</a:t>
            </a:r>
          </a:p>
        </p:txBody>
      </p:sp>
      <p:sp>
        <p:nvSpPr>
          <p:cNvPr id="211971" name="Rectangle 3"/>
          <p:cNvSpPr>
            <a:spLocks noGrp="1" noChangeArrowheads="1"/>
          </p:cNvSpPr>
          <p:nvPr>
            <p:ph type="body" idx="1"/>
          </p:nvPr>
        </p:nvSpPr>
        <p:spPr/>
        <p:txBody>
          <a:bodyPr/>
          <a:lstStyle/>
          <a:p>
            <a:pPr>
              <a:lnSpc>
                <a:spcPct val="90000"/>
              </a:lnSpc>
            </a:pPr>
            <a:r>
              <a:rPr lang="en-US" altLang="en-US"/>
              <a:t>Notice the ambiguity in the requirement, which uses the term ‘appropriate viewers’</a:t>
            </a:r>
          </a:p>
          <a:p>
            <a:pPr>
              <a:lnSpc>
                <a:spcPct val="90000"/>
              </a:lnSpc>
            </a:pPr>
            <a:endParaRPr lang="en-US" altLang="en-US"/>
          </a:p>
          <a:p>
            <a:pPr>
              <a:lnSpc>
                <a:spcPct val="90000"/>
              </a:lnSpc>
            </a:pPr>
            <a:r>
              <a:rPr lang="en-US" altLang="en-US"/>
              <a:t>This requirement does not mention the formats of documents and types of viewers, which can be used</a:t>
            </a:r>
          </a:p>
        </p:txBody>
      </p:sp>
    </p:spTree>
    <p:extLst>
      <p:ext uri="{BB962C8B-B14F-4D97-AF65-F5344CB8AC3E}">
        <p14:creationId xmlns:p14="http://schemas.microsoft.com/office/powerpoint/2010/main" val="369240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DC7317-7D5A-4D22-B860-861A56D6F887}" type="slidenum">
              <a:rPr lang="en-US" altLang="en-US"/>
              <a:pPr/>
              <a:t>19</a:t>
            </a:fld>
            <a:endParaRPr lang="en-US" altLang="en-US"/>
          </a:p>
        </p:txBody>
      </p:sp>
      <p:sp>
        <p:nvSpPr>
          <p:cNvPr id="196610" name="Rectangle 2"/>
          <p:cNvSpPr>
            <a:spLocks noGrp="1" noChangeArrowheads="1"/>
          </p:cNvSpPr>
          <p:nvPr>
            <p:ph type="title"/>
          </p:nvPr>
        </p:nvSpPr>
        <p:spPr/>
        <p:txBody>
          <a:bodyPr/>
          <a:lstStyle/>
          <a:p>
            <a:r>
              <a:rPr lang="en-US" altLang="en-US"/>
              <a:t>Comments on Examples</a:t>
            </a:r>
          </a:p>
        </p:txBody>
      </p:sp>
      <p:sp>
        <p:nvSpPr>
          <p:cNvPr id="196611" name="Rectangle 3"/>
          <p:cNvSpPr>
            <a:spLocks noGrp="1" noChangeArrowheads="1"/>
          </p:cNvSpPr>
          <p:nvPr>
            <p:ph type="body" idx="1"/>
          </p:nvPr>
        </p:nvSpPr>
        <p:spPr/>
        <p:txBody>
          <a:bodyPr/>
          <a:lstStyle/>
          <a:p>
            <a:pPr>
              <a:lnSpc>
                <a:spcPct val="90000"/>
              </a:lnSpc>
            </a:pPr>
            <a:r>
              <a:rPr lang="en-US" altLang="en-US"/>
              <a:t>Notice the ambiguity in the requirement for solving the quadratic equation.  The requirement does not speak about the possibility when the value of ‘a’ is zero</a:t>
            </a:r>
          </a:p>
          <a:p>
            <a:pPr>
              <a:lnSpc>
                <a:spcPct val="90000"/>
              </a:lnSpc>
            </a:pPr>
            <a:endParaRPr lang="en-US" altLang="en-US"/>
          </a:p>
          <a:p>
            <a:pPr algn="ctr">
              <a:lnSpc>
                <a:spcPct val="90000"/>
              </a:lnSpc>
              <a:buFontTx/>
              <a:buNone/>
            </a:pPr>
            <a:r>
              <a:rPr lang="en-US" altLang="en-US" sz="4400"/>
              <a:t>x = (-b</a:t>
            </a:r>
            <a:r>
              <a:rPr lang="en-US" altLang="en-US" sz="4400" u="sng"/>
              <a:t>+</a:t>
            </a:r>
            <a:r>
              <a:rPr lang="en-US" altLang="en-US" sz="4400"/>
              <a:t>sqrt(b</a:t>
            </a:r>
            <a:r>
              <a:rPr lang="en-US" altLang="en-US" sz="4400" baseline="30000"/>
              <a:t>2</a:t>
            </a:r>
            <a:r>
              <a:rPr lang="en-US" altLang="en-US" sz="4400"/>
              <a:t> – 4*a*c))/2*a</a:t>
            </a:r>
          </a:p>
        </p:txBody>
      </p:sp>
    </p:spTree>
    <p:extLst>
      <p:ext uri="{BB962C8B-B14F-4D97-AF65-F5344CB8AC3E}">
        <p14:creationId xmlns:p14="http://schemas.microsoft.com/office/powerpoint/2010/main" val="3669707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4D95BE4-B134-4B83-978B-4417EA3555CC}" type="slidenum">
              <a:rPr lang="en-US" altLang="en-US">
                <a:solidFill>
                  <a:srgbClr val="FFFFFF"/>
                </a:solidFill>
              </a:rPr>
              <a:pPr/>
              <a:t>2</a:t>
            </a:fld>
            <a:endParaRPr lang="en-US" altLang="en-US">
              <a:solidFill>
                <a:srgbClr val="FFFFFF"/>
              </a:solidFill>
            </a:endParaRPr>
          </a:p>
        </p:txBody>
      </p:sp>
      <p:sp>
        <p:nvSpPr>
          <p:cNvPr id="157698" name="Rectangle 2"/>
          <p:cNvSpPr>
            <a:spLocks noGrp="1" noChangeArrowheads="1"/>
          </p:cNvSpPr>
          <p:nvPr>
            <p:ph type="title"/>
          </p:nvPr>
        </p:nvSpPr>
        <p:spPr/>
        <p:txBody>
          <a:bodyPr/>
          <a:lstStyle/>
          <a:p>
            <a:r>
              <a:rPr lang="en-US" altLang="en-US"/>
              <a:t>Introduction</a:t>
            </a:r>
          </a:p>
        </p:txBody>
      </p:sp>
      <p:sp>
        <p:nvSpPr>
          <p:cNvPr id="157699" name="Rectangle 3"/>
          <p:cNvSpPr>
            <a:spLocks noGrp="1" noChangeArrowheads="1"/>
          </p:cNvSpPr>
          <p:nvPr>
            <p:ph type="body" idx="1"/>
          </p:nvPr>
        </p:nvSpPr>
        <p:spPr/>
        <p:txBody>
          <a:bodyPr/>
          <a:lstStyle/>
          <a:p>
            <a:pPr>
              <a:lnSpc>
                <a:spcPct val="90000"/>
              </a:lnSpc>
            </a:pPr>
            <a:r>
              <a:rPr lang="en-US" altLang="en-US" dirty="0"/>
              <a:t>Requirements form the basis for all software products</a:t>
            </a:r>
          </a:p>
          <a:p>
            <a:pPr>
              <a:lnSpc>
                <a:spcPct val="90000"/>
              </a:lnSpc>
            </a:pPr>
            <a:endParaRPr lang="en-US" altLang="en-US" dirty="0"/>
          </a:p>
          <a:p>
            <a:pPr>
              <a:lnSpc>
                <a:spcPct val="90000"/>
              </a:lnSpc>
            </a:pPr>
            <a:r>
              <a:rPr lang="en-US" altLang="en-US" dirty="0"/>
              <a:t>Requirements engineering is the process, which enables us to systematically determine the requirements for a software product</a:t>
            </a:r>
          </a:p>
        </p:txBody>
      </p:sp>
    </p:spTree>
    <p:extLst>
      <p:ext uri="{BB962C8B-B14F-4D97-AF65-F5344CB8AC3E}">
        <p14:creationId xmlns:p14="http://schemas.microsoft.com/office/powerpoint/2010/main" val="4056340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3E1FB17-A08C-45CB-8E50-9EDD7D59380F}" type="slidenum">
              <a:rPr lang="en-US" altLang="en-US"/>
              <a:pPr/>
              <a:t>20</a:t>
            </a:fld>
            <a:endParaRPr lang="en-US" altLang="en-US"/>
          </a:p>
        </p:txBody>
      </p:sp>
      <p:sp>
        <p:nvSpPr>
          <p:cNvPr id="212994" name="Rectangle 2"/>
          <p:cNvSpPr>
            <a:spLocks noGrp="1" noChangeArrowheads="1"/>
          </p:cNvSpPr>
          <p:nvPr>
            <p:ph type="title"/>
          </p:nvPr>
        </p:nvSpPr>
        <p:spPr/>
        <p:txBody>
          <a:bodyPr/>
          <a:lstStyle/>
          <a:p>
            <a:r>
              <a:rPr lang="en-US" altLang="en-US"/>
              <a:t>Comments on Examples</a:t>
            </a:r>
          </a:p>
        </p:txBody>
      </p:sp>
      <p:sp>
        <p:nvSpPr>
          <p:cNvPr id="212995" name="Rectangle 3"/>
          <p:cNvSpPr>
            <a:spLocks noGrp="1" noChangeArrowheads="1"/>
          </p:cNvSpPr>
          <p:nvPr>
            <p:ph type="body" idx="1"/>
          </p:nvPr>
        </p:nvSpPr>
        <p:spPr/>
        <p:txBody>
          <a:bodyPr/>
          <a:lstStyle/>
          <a:p>
            <a:pPr>
              <a:lnSpc>
                <a:spcPct val="90000"/>
              </a:lnSpc>
            </a:pPr>
            <a:r>
              <a:rPr lang="en-US" altLang="en-US"/>
              <a:t>Incomplete and ambiguous requirements are open to multiple interpretations and assumptions</a:t>
            </a:r>
          </a:p>
          <a:p>
            <a:pPr>
              <a:lnSpc>
                <a:spcPct val="90000"/>
              </a:lnSpc>
            </a:pPr>
            <a:endParaRPr lang="en-US" altLang="en-US"/>
          </a:p>
          <a:p>
            <a:pPr>
              <a:lnSpc>
                <a:spcPct val="90000"/>
              </a:lnSpc>
            </a:pPr>
            <a:r>
              <a:rPr lang="en-US" altLang="en-US"/>
              <a:t>This can lead to the development of poor quality, or faulty, software products</a:t>
            </a:r>
          </a:p>
        </p:txBody>
      </p:sp>
    </p:spTree>
    <p:extLst>
      <p:ext uri="{BB962C8B-B14F-4D97-AF65-F5344CB8AC3E}">
        <p14:creationId xmlns:p14="http://schemas.microsoft.com/office/powerpoint/2010/main" val="267700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ctrTitle"/>
          </p:nvPr>
        </p:nvSpPr>
        <p:spPr>
          <a:xfrm>
            <a:off x="609600" y="2819400"/>
            <a:ext cx="7772400" cy="1143000"/>
          </a:xfrm>
        </p:spPr>
        <p:txBody>
          <a:bodyPr anchor="ctr"/>
          <a:lstStyle/>
          <a:p>
            <a:r>
              <a:rPr lang="en-US" altLang="en-US" sz="4400"/>
              <a:t>Non-Functional Requirements</a:t>
            </a:r>
          </a:p>
        </p:txBody>
      </p:sp>
    </p:spTree>
    <p:extLst>
      <p:ext uri="{BB962C8B-B14F-4D97-AF65-F5344CB8AC3E}">
        <p14:creationId xmlns:p14="http://schemas.microsoft.com/office/powerpoint/2010/main" val="95086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B7D1C4-F97F-42A2-B97F-473ADB350BE9}" type="slidenum">
              <a:rPr lang="en-US" altLang="en-US"/>
              <a:pPr/>
              <a:t>22</a:t>
            </a:fld>
            <a:endParaRPr lang="en-US" altLang="en-US"/>
          </a:p>
        </p:txBody>
      </p:sp>
      <p:sp>
        <p:nvSpPr>
          <p:cNvPr id="164866" name="Rectangle 2"/>
          <p:cNvSpPr>
            <a:spLocks noGrp="1" noChangeArrowheads="1"/>
          </p:cNvSpPr>
          <p:nvPr>
            <p:ph type="title"/>
          </p:nvPr>
        </p:nvSpPr>
        <p:spPr/>
        <p:txBody>
          <a:bodyPr/>
          <a:lstStyle/>
          <a:p>
            <a:r>
              <a:rPr lang="en-US" altLang="en-US"/>
              <a:t>Non-Functional Requirements - 1</a:t>
            </a:r>
          </a:p>
        </p:txBody>
      </p:sp>
      <p:sp>
        <p:nvSpPr>
          <p:cNvPr id="164867" name="Rectangle 3"/>
          <p:cNvSpPr>
            <a:spLocks noGrp="1" noChangeArrowheads="1"/>
          </p:cNvSpPr>
          <p:nvPr>
            <p:ph type="body" idx="1"/>
          </p:nvPr>
        </p:nvSpPr>
        <p:spPr/>
        <p:txBody>
          <a:bodyPr/>
          <a:lstStyle/>
          <a:p>
            <a:r>
              <a:rPr lang="en-US" altLang="en-US" dirty="0"/>
              <a:t>Most non-functional requirements relate to the system as a whole. </a:t>
            </a:r>
            <a:endParaRPr lang="en-US" altLang="en-US" dirty="0" smtClean="0"/>
          </a:p>
          <a:p>
            <a:r>
              <a:rPr lang="en-US" altLang="en-US" dirty="0" smtClean="0"/>
              <a:t>They </a:t>
            </a:r>
            <a:r>
              <a:rPr lang="en-US" altLang="en-US" dirty="0"/>
              <a:t>include constraints on timing, performance, reliability, security, maintainability, accuracy, the development process, standards, etc.</a:t>
            </a:r>
          </a:p>
          <a:p>
            <a:endParaRPr lang="en-US" altLang="en-US" dirty="0"/>
          </a:p>
        </p:txBody>
      </p:sp>
    </p:spTree>
    <p:extLst>
      <p:ext uri="{BB962C8B-B14F-4D97-AF65-F5344CB8AC3E}">
        <p14:creationId xmlns:p14="http://schemas.microsoft.com/office/powerpoint/2010/main" val="12000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400BC9-EC6A-4135-B913-7FB3AAAA7437}" type="slidenum">
              <a:rPr lang="en-US" altLang="en-US"/>
              <a:pPr/>
              <a:t>23</a:t>
            </a:fld>
            <a:endParaRPr lang="en-US" altLang="en-US"/>
          </a:p>
        </p:txBody>
      </p:sp>
      <p:sp>
        <p:nvSpPr>
          <p:cNvPr id="165890" name="Rectangle 2"/>
          <p:cNvSpPr>
            <a:spLocks noGrp="1" noChangeArrowheads="1"/>
          </p:cNvSpPr>
          <p:nvPr>
            <p:ph type="title"/>
          </p:nvPr>
        </p:nvSpPr>
        <p:spPr/>
        <p:txBody>
          <a:bodyPr/>
          <a:lstStyle/>
          <a:p>
            <a:r>
              <a:rPr lang="en-US" altLang="en-US"/>
              <a:t>Non-Functional Requirements - 2</a:t>
            </a:r>
          </a:p>
        </p:txBody>
      </p:sp>
      <p:sp>
        <p:nvSpPr>
          <p:cNvPr id="165891" name="Rectangle 3"/>
          <p:cNvSpPr>
            <a:spLocks noGrp="1" noChangeArrowheads="1"/>
          </p:cNvSpPr>
          <p:nvPr>
            <p:ph type="body" idx="1"/>
          </p:nvPr>
        </p:nvSpPr>
        <p:spPr/>
        <p:txBody>
          <a:bodyPr/>
          <a:lstStyle/>
          <a:p>
            <a:r>
              <a:rPr lang="en-US" altLang="en-US"/>
              <a:t>They are often more critical than individual functional requirements</a:t>
            </a:r>
          </a:p>
          <a:p>
            <a:r>
              <a:rPr lang="en-US" altLang="en-US"/>
              <a:t>Capture the emergent behavior of the system, that is they relate to system as a whole</a:t>
            </a:r>
          </a:p>
        </p:txBody>
      </p:sp>
    </p:spTree>
    <p:extLst>
      <p:ext uri="{BB962C8B-B14F-4D97-AF65-F5344CB8AC3E}">
        <p14:creationId xmlns:p14="http://schemas.microsoft.com/office/powerpoint/2010/main" val="313714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5CBB56-FB03-4F3D-8754-C70E7FBBD5E6}" type="slidenum">
              <a:rPr lang="en-US" altLang="en-US"/>
              <a:pPr/>
              <a:t>24</a:t>
            </a:fld>
            <a:endParaRPr lang="en-US" altLang="en-US"/>
          </a:p>
        </p:txBody>
      </p:sp>
      <p:sp>
        <p:nvSpPr>
          <p:cNvPr id="99330" name="Rectangle 2"/>
          <p:cNvSpPr>
            <a:spLocks noGrp="1" noChangeArrowheads="1"/>
          </p:cNvSpPr>
          <p:nvPr>
            <p:ph type="title"/>
          </p:nvPr>
        </p:nvSpPr>
        <p:spPr/>
        <p:txBody>
          <a:bodyPr/>
          <a:lstStyle/>
          <a:p>
            <a:r>
              <a:rPr lang="en-US" altLang="en-US"/>
              <a:t>Non-Functional Requirements - 3</a:t>
            </a:r>
          </a:p>
        </p:txBody>
      </p:sp>
      <p:sp>
        <p:nvSpPr>
          <p:cNvPr id="99331" name="Rectangle 3"/>
          <p:cNvSpPr>
            <a:spLocks noGrp="1" noChangeArrowheads="1"/>
          </p:cNvSpPr>
          <p:nvPr>
            <p:ph type="body" idx="1"/>
          </p:nvPr>
        </p:nvSpPr>
        <p:spPr/>
        <p:txBody>
          <a:bodyPr/>
          <a:lstStyle/>
          <a:p>
            <a:r>
              <a:rPr lang="en-US" altLang="en-US"/>
              <a:t>Must be built into the framework of the software product</a:t>
            </a:r>
          </a:p>
          <a:p>
            <a:r>
              <a:rPr lang="en-US" altLang="en-US"/>
              <a:t>Failure to meet a non-functional system requirement may make the whole system unusable</a:t>
            </a:r>
          </a:p>
        </p:txBody>
      </p:sp>
    </p:spTree>
    <p:extLst>
      <p:ext uri="{BB962C8B-B14F-4D97-AF65-F5344CB8AC3E}">
        <p14:creationId xmlns:p14="http://schemas.microsoft.com/office/powerpoint/2010/main" val="231491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021926-C3CF-4120-B83D-D3F688D05F9E}" type="slidenum">
              <a:rPr lang="en-US" altLang="en-US"/>
              <a:pPr/>
              <a:t>25</a:t>
            </a:fld>
            <a:endParaRPr lang="en-US" altLang="en-US"/>
          </a:p>
        </p:txBody>
      </p:sp>
      <p:sp>
        <p:nvSpPr>
          <p:cNvPr id="207874" name="Rectangle 2"/>
          <p:cNvSpPr>
            <a:spLocks noGrp="1" noChangeArrowheads="1"/>
          </p:cNvSpPr>
          <p:nvPr>
            <p:ph type="title"/>
          </p:nvPr>
        </p:nvSpPr>
        <p:spPr/>
        <p:txBody>
          <a:bodyPr/>
          <a:lstStyle/>
          <a:p>
            <a:r>
              <a:rPr lang="en-US" altLang="en-US"/>
              <a:t>Non-Functional Requirements - 4</a:t>
            </a:r>
          </a:p>
        </p:txBody>
      </p:sp>
      <p:sp>
        <p:nvSpPr>
          <p:cNvPr id="207875" name="Rectangle 3"/>
          <p:cNvSpPr>
            <a:spLocks noGrp="1" noChangeArrowheads="1"/>
          </p:cNvSpPr>
          <p:nvPr>
            <p:ph type="body" idx="1"/>
          </p:nvPr>
        </p:nvSpPr>
        <p:spPr/>
        <p:txBody>
          <a:bodyPr/>
          <a:lstStyle/>
          <a:p>
            <a:r>
              <a:rPr lang="en-US" altLang="en-US"/>
              <a:t>For example, if an aircraft system does not meet reliability requirements, it will not be certified as ‘safe’</a:t>
            </a:r>
          </a:p>
          <a:p>
            <a:r>
              <a:rPr lang="en-US" altLang="en-US"/>
              <a:t>If a real-time control system fails to meet its performance requirements, the control functions will not operate correctly</a:t>
            </a:r>
          </a:p>
        </p:txBody>
      </p:sp>
    </p:spTree>
    <p:extLst>
      <p:ext uri="{BB962C8B-B14F-4D97-AF65-F5344CB8AC3E}">
        <p14:creationId xmlns:p14="http://schemas.microsoft.com/office/powerpoint/2010/main" val="126111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A62CC1-74C3-4796-B29B-A4853D02554C}" type="slidenum">
              <a:rPr lang="en-US" altLang="en-US"/>
              <a:pPr/>
              <a:t>26</a:t>
            </a:fld>
            <a:endParaRPr lang="en-US" altLang="en-US"/>
          </a:p>
        </p:txBody>
      </p:sp>
      <p:sp>
        <p:nvSpPr>
          <p:cNvPr id="208898" name="Rectangle 2"/>
          <p:cNvSpPr>
            <a:spLocks noGrp="1" noChangeArrowheads="1"/>
          </p:cNvSpPr>
          <p:nvPr>
            <p:ph type="title"/>
          </p:nvPr>
        </p:nvSpPr>
        <p:spPr>
          <a:xfrm>
            <a:off x="685800" y="381000"/>
            <a:ext cx="7772400" cy="1143000"/>
          </a:xfrm>
        </p:spPr>
        <p:txBody>
          <a:bodyPr/>
          <a:lstStyle/>
          <a:p>
            <a:r>
              <a:rPr lang="en-US" altLang="en-US" dirty="0"/>
              <a:t>Non-Functional Requirements - 5</a:t>
            </a:r>
          </a:p>
        </p:txBody>
      </p:sp>
      <p:sp>
        <p:nvSpPr>
          <p:cNvPr id="208899" name="Rectangle 3"/>
          <p:cNvSpPr>
            <a:spLocks noGrp="1" noChangeArrowheads="1"/>
          </p:cNvSpPr>
          <p:nvPr>
            <p:ph type="body" idx="1"/>
          </p:nvPr>
        </p:nvSpPr>
        <p:spPr>
          <a:xfrm>
            <a:off x="685800" y="1752600"/>
            <a:ext cx="7772400" cy="4114800"/>
          </a:xfrm>
        </p:spPr>
        <p:txBody>
          <a:bodyPr/>
          <a:lstStyle/>
          <a:p>
            <a:pPr>
              <a:lnSpc>
                <a:spcPct val="90000"/>
              </a:lnSpc>
            </a:pPr>
            <a:r>
              <a:rPr lang="en-US" altLang="en-US" dirty="0"/>
              <a:t>Non-functional requirements arise through user needs, </a:t>
            </a:r>
            <a:endParaRPr lang="en-US" altLang="en-US" dirty="0" smtClean="0"/>
          </a:p>
          <a:p>
            <a:pPr lvl="1">
              <a:lnSpc>
                <a:spcPct val="90000"/>
              </a:lnSpc>
            </a:pPr>
            <a:r>
              <a:rPr lang="en-US" altLang="en-US" dirty="0" smtClean="0"/>
              <a:t>because </a:t>
            </a:r>
            <a:r>
              <a:rPr lang="en-US" altLang="en-US" dirty="0"/>
              <a:t>of budget constraints, </a:t>
            </a:r>
            <a:endParaRPr lang="en-US" altLang="en-US" dirty="0" smtClean="0"/>
          </a:p>
          <a:p>
            <a:pPr lvl="1">
              <a:lnSpc>
                <a:spcPct val="90000"/>
              </a:lnSpc>
            </a:pPr>
            <a:r>
              <a:rPr lang="en-US" altLang="en-US" dirty="0" smtClean="0"/>
              <a:t>because </a:t>
            </a:r>
            <a:r>
              <a:rPr lang="en-US" altLang="en-US" dirty="0"/>
              <a:t>of organizational policies, </a:t>
            </a:r>
            <a:endParaRPr lang="en-US" altLang="en-US" dirty="0" smtClean="0"/>
          </a:p>
          <a:p>
            <a:pPr lvl="1">
              <a:lnSpc>
                <a:spcPct val="90000"/>
              </a:lnSpc>
            </a:pPr>
            <a:r>
              <a:rPr lang="en-US" altLang="en-US" dirty="0" smtClean="0"/>
              <a:t>because </a:t>
            </a:r>
            <a:r>
              <a:rPr lang="en-US" altLang="en-US" dirty="0"/>
              <a:t>of the need of interoperability with other software and hardware systems, or </a:t>
            </a:r>
            <a:endParaRPr lang="en-US" altLang="en-US" dirty="0" smtClean="0"/>
          </a:p>
          <a:p>
            <a:pPr lvl="1">
              <a:lnSpc>
                <a:spcPct val="90000"/>
              </a:lnSpc>
            </a:pPr>
            <a:r>
              <a:rPr lang="en-US" altLang="en-US" dirty="0" smtClean="0"/>
              <a:t>because </a:t>
            </a:r>
            <a:r>
              <a:rPr lang="en-US" altLang="en-US" dirty="0"/>
              <a:t>of external factors such as safety regulations, privacy legislation, etc.</a:t>
            </a:r>
          </a:p>
        </p:txBody>
      </p:sp>
    </p:spTree>
    <p:extLst>
      <p:ext uri="{BB962C8B-B14F-4D97-AF65-F5344CB8AC3E}">
        <p14:creationId xmlns:p14="http://schemas.microsoft.com/office/powerpoint/2010/main" val="131121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685800" y="2286000"/>
            <a:ext cx="7772400" cy="1143000"/>
          </a:xfrm>
        </p:spPr>
        <p:txBody>
          <a:bodyPr anchor="ctr"/>
          <a:lstStyle/>
          <a:p>
            <a:r>
              <a:rPr lang="en-US" altLang="en-US" sz="4400"/>
              <a:t>Metrics for</a:t>
            </a:r>
            <a:br>
              <a:rPr lang="en-US" altLang="en-US" sz="4400"/>
            </a:br>
            <a:r>
              <a:rPr lang="en-US" altLang="en-US" sz="4400"/>
              <a:t>Non-Functional Requirements</a:t>
            </a:r>
            <a:br>
              <a:rPr lang="en-US" altLang="en-US" sz="4400"/>
            </a:br>
            <a:r>
              <a:rPr lang="en-US" altLang="en-US" sz="4400"/>
              <a:t>(NFRs)</a:t>
            </a:r>
          </a:p>
        </p:txBody>
      </p:sp>
      <p:sp>
        <p:nvSpPr>
          <p:cNvPr id="3" name="Text Box 104"/>
          <p:cNvSpPr txBox="1">
            <a:spLocks noChangeArrowheads="1"/>
          </p:cNvSpPr>
          <p:nvPr/>
        </p:nvSpPr>
        <p:spPr bwMode="auto">
          <a:xfrm>
            <a:off x="685800" y="4572000"/>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dirty="0" smtClean="0"/>
              <a:t>Non- Functional Requirements can </a:t>
            </a:r>
            <a:r>
              <a:rPr lang="en-US" altLang="en-US" sz="2600" dirty="0"/>
              <a:t>use different measures to quantify the goal</a:t>
            </a:r>
          </a:p>
        </p:txBody>
      </p:sp>
    </p:spTree>
    <p:extLst>
      <p:ext uri="{BB962C8B-B14F-4D97-AF65-F5344CB8AC3E}">
        <p14:creationId xmlns:p14="http://schemas.microsoft.com/office/powerpoint/2010/main" val="1680498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6705600" y="6248400"/>
            <a:ext cx="1905000" cy="457200"/>
          </a:xfrm>
        </p:spPr>
        <p:txBody>
          <a:bodyPr/>
          <a:lstStyle/>
          <a:p>
            <a:fld id="{B4392C0B-25FE-474C-B53F-F5792E605DFE}" type="slidenum">
              <a:rPr lang="en-US" altLang="en-US">
                <a:solidFill>
                  <a:schemeClr val="tx1"/>
                </a:solidFill>
              </a:rPr>
              <a:pPr/>
              <a:t>28</a:t>
            </a:fld>
            <a:endParaRPr lang="en-US" altLang="en-US">
              <a:solidFill>
                <a:schemeClr val="tx1"/>
              </a:solidFill>
            </a:endParaRPr>
          </a:p>
        </p:txBody>
      </p:sp>
      <p:sp>
        <p:nvSpPr>
          <p:cNvPr id="117762" name="Rectangle 2"/>
          <p:cNvSpPr>
            <a:spLocks noGrp="1" noChangeArrowheads="1"/>
          </p:cNvSpPr>
          <p:nvPr>
            <p:ph type="title"/>
          </p:nvPr>
        </p:nvSpPr>
        <p:spPr>
          <a:xfrm>
            <a:off x="838200" y="609600"/>
            <a:ext cx="7772400" cy="1143000"/>
          </a:xfrm>
        </p:spPr>
        <p:txBody>
          <a:bodyPr/>
          <a:lstStyle/>
          <a:p>
            <a:r>
              <a:rPr lang="en-US" altLang="en-US"/>
              <a:t>Metrics for NFRs - 1</a:t>
            </a:r>
          </a:p>
        </p:txBody>
      </p:sp>
      <p:graphicFrame>
        <p:nvGraphicFramePr>
          <p:cNvPr id="117860" name="Group 100"/>
          <p:cNvGraphicFramePr>
            <a:graphicFrameLocks noGrp="1"/>
          </p:cNvGraphicFramePr>
          <p:nvPr>
            <p:ph type="tbl" idx="1"/>
            <p:extLst>
              <p:ext uri="{D42A27DB-BD31-4B8C-83A1-F6EECF244321}">
                <p14:modId xmlns:p14="http://schemas.microsoft.com/office/powerpoint/2010/main" val="444848063"/>
              </p:ext>
            </p:extLst>
          </p:nvPr>
        </p:nvGraphicFramePr>
        <p:xfrm>
          <a:off x="838200" y="2057400"/>
          <a:ext cx="7772400" cy="2520696"/>
        </p:xfrm>
        <a:graphic>
          <a:graphicData uri="http://schemas.openxmlformats.org/drawingml/2006/table">
            <a:tbl>
              <a:tblPr/>
              <a:tblGrid>
                <a:gridCol w="3276600"/>
                <a:gridCol w="4495800"/>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Speed</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Processed transactions/second</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Response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Screen refresh time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199678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74AC90C7-7BA6-4DCD-9252-30493C3FB20C}" type="slidenum">
              <a:rPr lang="en-US" altLang="en-US"/>
              <a:pPr/>
              <a:t>29</a:t>
            </a:fld>
            <a:endParaRPr lang="en-US" altLang="en-US"/>
          </a:p>
        </p:txBody>
      </p:sp>
      <p:sp>
        <p:nvSpPr>
          <p:cNvPr id="271362" name="Rectangle 2"/>
          <p:cNvSpPr>
            <a:spLocks noGrp="1" noChangeArrowheads="1"/>
          </p:cNvSpPr>
          <p:nvPr>
            <p:ph type="title"/>
          </p:nvPr>
        </p:nvSpPr>
        <p:spPr/>
        <p:txBody>
          <a:bodyPr/>
          <a:lstStyle/>
          <a:p>
            <a:r>
              <a:rPr lang="en-US" altLang="en-US"/>
              <a:t>Metrics for NFRs - 2</a:t>
            </a:r>
          </a:p>
        </p:txBody>
      </p:sp>
      <p:graphicFrame>
        <p:nvGraphicFramePr>
          <p:cNvPr id="271379" name="Group 19"/>
          <p:cNvGraphicFramePr>
            <a:graphicFrameLocks noGrp="1"/>
          </p:cNvGraphicFramePr>
          <p:nvPr>
            <p:ph type="tbl" idx="4294967295"/>
            <p:extLst>
              <p:ext uri="{D42A27DB-BD31-4B8C-83A1-F6EECF244321}">
                <p14:modId xmlns:p14="http://schemas.microsoft.com/office/powerpoint/2010/main" val="2802744397"/>
              </p:ext>
            </p:extLst>
          </p:nvPr>
        </p:nvGraphicFramePr>
        <p:xfrm>
          <a:off x="685800" y="1981200"/>
          <a:ext cx="7772400" cy="1946275"/>
        </p:xfrm>
        <a:graphic>
          <a:graphicData uri="http://schemas.openxmlformats.org/drawingml/2006/table">
            <a:tbl>
              <a:tblPr/>
              <a:tblGrid>
                <a:gridCol w="3276600"/>
                <a:gridCol w="4495800"/>
              </a:tblGrid>
              <a:tr h="809625">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113665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Size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K bytes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Number of function points</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2338719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D90CF1-6782-4D7C-BB85-F9009DE479E7}" type="slidenum">
              <a:rPr lang="en-US" altLang="en-US">
                <a:solidFill>
                  <a:srgbClr val="FFFFFF"/>
                </a:solidFill>
              </a:rPr>
              <a:pPr/>
              <a:t>3</a:t>
            </a:fld>
            <a:endParaRPr lang="en-US" altLang="en-US">
              <a:solidFill>
                <a:srgbClr val="FFFFFF"/>
              </a:solidFill>
            </a:endParaRPr>
          </a:p>
        </p:txBody>
      </p:sp>
      <p:sp>
        <p:nvSpPr>
          <p:cNvPr id="6146" name="Rectangle 2"/>
          <p:cNvSpPr>
            <a:spLocks noGrp="1" noChangeArrowheads="1"/>
          </p:cNvSpPr>
          <p:nvPr>
            <p:ph type="title"/>
          </p:nvPr>
        </p:nvSpPr>
        <p:spPr/>
        <p:txBody>
          <a:bodyPr/>
          <a:lstStyle/>
          <a:p>
            <a:r>
              <a:rPr lang="en-US" altLang="en-US"/>
              <a:t>Requirement</a:t>
            </a:r>
          </a:p>
        </p:txBody>
      </p:sp>
      <p:sp>
        <p:nvSpPr>
          <p:cNvPr id="6147" name="Rectangle 3"/>
          <p:cNvSpPr>
            <a:spLocks noGrp="1" noChangeArrowheads="1"/>
          </p:cNvSpPr>
          <p:nvPr>
            <p:ph type="body" idx="1"/>
          </p:nvPr>
        </p:nvSpPr>
        <p:spPr/>
        <p:txBody>
          <a:bodyPr/>
          <a:lstStyle/>
          <a:p>
            <a:r>
              <a:rPr lang="en-US" altLang="en-US"/>
              <a:t>Something required, something wanted or needed</a:t>
            </a:r>
          </a:p>
          <a:p>
            <a:pPr lvl="1"/>
            <a:r>
              <a:rPr lang="en-US" altLang="en-US"/>
              <a:t>Webster’s dictionary</a:t>
            </a:r>
          </a:p>
          <a:p>
            <a:r>
              <a:rPr lang="en-US" altLang="en-US"/>
              <a:t>There is a huge difference between </a:t>
            </a:r>
            <a:r>
              <a:rPr lang="en-US" altLang="en-US" i="1"/>
              <a:t>wanted</a:t>
            </a:r>
            <a:r>
              <a:rPr lang="en-US" altLang="en-US"/>
              <a:t> and </a:t>
            </a:r>
            <a:r>
              <a:rPr lang="en-US" altLang="en-US" i="1"/>
              <a:t>needed </a:t>
            </a:r>
            <a:r>
              <a:rPr lang="en-US" altLang="en-US"/>
              <a:t>and it should be kept in mind all the time</a:t>
            </a:r>
          </a:p>
          <a:p>
            <a:endParaRPr lang="en-US" altLang="en-US" i="1"/>
          </a:p>
        </p:txBody>
      </p:sp>
    </p:spTree>
    <p:extLst>
      <p:ext uri="{BB962C8B-B14F-4D97-AF65-F5344CB8AC3E}">
        <p14:creationId xmlns:p14="http://schemas.microsoft.com/office/powerpoint/2010/main" val="4002702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19A19F20-3226-496E-9F7C-D6C5E8FD89DB}" type="slidenum">
              <a:rPr lang="en-US" altLang="en-US"/>
              <a:pPr/>
              <a:t>30</a:t>
            </a:fld>
            <a:endParaRPr lang="en-US" altLang="en-US"/>
          </a:p>
        </p:txBody>
      </p:sp>
      <p:sp>
        <p:nvSpPr>
          <p:cNvPr id="210966" name="Rectangle 1046"/>
          <p:cNvSpPr>
            <a:spLocks noGrp="1" noChangeArrowheads="1"/>
          </p:cNvSpPr>
          <p:nvPr>
            <p:ph type="title"/>
          </p:nvPr>
        </p:nvSpPr>
        <p:spPr/>
        <p:txBody>
          <a:bodyPr/>
          <a:lstStyle/>
          <a:p>
            <a:r>
              <a:rPr lang="en-US" altLang="en-US"/>
              <a:t>Metrics for NFRs - 3</a:t>
            </a:r>
          </a:p>
        </p:txBody>
      </p:sp>
      <p:graphicFrame>
        <p:nvGraphicFramePr>
          <p:cNvPr id="210971" name="Group 1051"/>
          <p:cNvGraphicFramePr>
            <a:graphicFrameLocks noGrp="1"/>
          </p:cNvGraphicFramePr>
          <p:nvPr>
            <p:ph idx="1"/>
            <p:extLst>
              <p:ext uri="{D42A27DB-BD31-4B8C-83A1-F6EECF244321}">
                <p14:modId xmlns:p14="http://schemas.microsoft.com/office/powerpoint/2010/main" val="2174783519"/>
              </p:ext>
            </p:extLst>
          </p:nvPr>
        </p:nvGraphicFramePr>
        <p:xfrm>
          <a:off x="685800" y="1981200"/>
          <a:ext cx="7772400" cy="1946275"/>
        </p:xfrm>
        <a:graphic>
          <a:graphicData uri="http://schemas.openxmlformats.org/drawingml/2006/table">
            <a:tbl>
              <a:tblPr/>
              <a:tblGrid>
                <a:gridCol w="3276600"/>
                <a:gridCol w="4495800"/>
              </a:tblGrid>
              <a:tr h="809625">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113665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Ease of use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Training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Number of help frames</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371169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0893FB87-D476-4E71-B133-F776D9AAF231}" type="slidenum">
              <a:rPr lang="en-US" altLang="en-US"/>
              <a:pPr/>
              <a:t>31</a:t>
            </a:fld>
            <a:endParaRPr lang="en-US" altLang="en-US"/>
          </a:p>
        </p:txBody>
      </p:sp>
      <p:sp>
        <p:nvSpPr>
          <p:cNvPr id="118786" name="Rectangle 2"/>
          <p:cNvSpPr>
            <a:spLocks noGrp="1" noChangeArrowheads="1"/>
          </p:cNvSpPr>
          <p:nvPr>
            <p:ph type="title"/>
          </p:nvPr>
        </p:nvSpPr>
        <p:spPr/>
        <p:txBody>
          <a:bodyPr/>
          <a:lstStyle/>
          <a:p>
            <a:r>
              <a:rPr lang="en-US" altLang="en-US"/>
              <a:t>Metrics for NFRs - 4</a:t>
            </a:r>
          </a:p>
        </p:txBody>
      </p:sp>
      <p:graphicFrame>
        <p:nvGraphicFramePr>
          <p:cNvPr id="118887" name="Group 103"/>
          <p:cNvGraphicFramePr>
            <a:graphicFrameLocks noGrp="1"/>
          </p:cNvGraphicFramePr>
          <p:nvPr>
            <p:extLst>
              <p:ext uri="{D42A27DB-BD31-4B8C-83A1-F6EECF244321}">
                <p14:modId xmlns:p14="http://schemas.microsoft.com/office/powerpoint/2010/main" val="3605436237"/>
              </p:ext>
            </p:extLst>
          </p:nvPr>
        </p:nvGraphicFramePr>
        <p:xfrm>
          <a:off x="685800" y="2057400"/>
          <a:ext cx="7772400" cy="2996184"/>
        </p:xfrm>
        <a:graphic>
          <a:graphicData uri="http://schemas.openxmlformats.org/drawingml/2006/table">
            <a:tbl>
              <a:tblPr/>
              <a:tblGrid>
                <a:gridCol w="3276600"/>
                <a:gridCol w="4495800"/>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Reliability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Mean time to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Probability of unavailability</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Rate of failure occurrence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Availability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2841870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1EDB7728-3652-42E1-9093-385D3789A928}" type="slidenum">
              <a:rPr lang="en-US" altLang="en-US"/>
              <a:pPr/>
              <a:t>32</a:t>
            </a:fld>
            <a:endParaRPr lang="en-US" altLang="en-US"/>
          </a:p>
        </p:txBody>
      </p:sp>
      <p:sp>
        <p:nvSpPr>
          <p:cNvPr id="174082" name="Rectangle 2"/>
          <p:cNvSpPr>
            <a:spLocks noGrp="1" noChangeArrowheads="1"/>
          </p:cNvSpPr>
          <p:nvPr>
            <p:ph type="title"/>
          </p:nvPr>
        </p:nvSpPr>
        <p:spPr/>
        <p:txBody>
          <a:bodyPr/>
          <a:lstStyle/>
          <a:p>
            <a:r>
              <a:rPr lang="en-US" altLang="en-US"/>
              <a:t>Metrics for NFRs - 5</a:t>
            </a:r>
          </a:p>
        </p:txBody>
      </p:sp>
      <p:graphicFrame>
        <p:nvGraphicFramePr>
          <p:cNvPr id="174113" name="Group 33"/>
          <p:cNvGraphicFramePr>
            <a:graphicFrameLocks noGrp="1"/>
          </p:cNvGraphicFramePr>
          <p:nvPr>
            <p:extLst>
              <p:ext uri="{D42A27DB-BD31-4B8C-83A1-F6EECF244321}">
                <p14:modId xmlns:p14="http://schemas.microsoft.com/office/powerpoint/2010/main" val="45657729"/>
              </p:ext>
            </p:extLst>
          </p:nvPr>
        </p:nvGraphicFramePr>
        <p:xfrm>
          <a:off x="685800" y="2017713"/>
          <a:ext cx="7772400" cy="2916936"/>
        </p:xfrm>
        <a:graphic>
          <a:graphicData uri="http://schemas.openxmlformats.org/drawingml/2006/table">
            <a:tbl>
              <a:tblPr/>
              <a:tblGrid>
                <a:gridCol w="3276600"/>
                <a:gridCol w="4495800"/>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Robustness</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Time to restart after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Percentage of events causing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Probability of data corruption on failure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699374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DA5D5783-97A6-40E9-BF74-6F3A9571971F}" type="slidenum">
              <a:rPr lang="en-US" altLang="en-US"/>
              <a:pPr/>
              <a:t>33</a:t>
            </a:fld>
            <a:endParaRPr lang="en-US" altLang="en-US"/>
          </a:p>
        </p:txBody>
      </p:sp>
      <p:sp>
        <p:nvSpPr>
          <p:cNvPr id="119810" name="Rectangle 2"/>
          <p:cNvSpPr>
            <a:spLocks noGrp="1" noChangeArrowheads="1"/>
          </p:cNvSpPr>
          <p:nvPr>
            <p:ph type="title"/>
          </p:nvPr>
        </p:nvSpPr>
        <p:spPr/>
        <p:txBody>
          <a:bodyPr/>
          <a:lstStyle/>
          <a:p>
            <a:r>
              <a:rPr lang="en-US" altLang="en-US"/>
              <a:t>Metrics for NFRs - 6</a:t>
            </a:r>
          </a:p>
        </p:txBody>
      </p:sp>
      <p:graphicFrame>
        <p:nvGraphicFramePr>
          <p:cNvPr id="119842" name="Group 34"/>
          <p:cNvGraphicFramePr>
            <a:graphicFrameLocks noGrp="1"/>
          </p:cNvGraphicFramePr>
          <p:nvPr>
            <p:extLst>
              <p:ext uri="{D42A27DB-BD31-4B8C-83A1-F6EECF244321}">
                <p14:modId xmlns:p14="http://schemas.microsoft.com/office/powerpoint/2010/main" val="120605137"/>
              </p:ext>
            </p:extLst>
          </p:nvPr>
        </p:nvGraphicFramePr>
        <p:xfrm>
          <a:off x="685800" y="2057400"/>
          <a:ext cx="7772400" cy="2045208"/>
        </p:xfrm>
        <a:graphic>
          <a:graphicData uri="http://schemas.openxmlformats.org/drawingml/2006/table">
            <a:tbl>
              <a:tblPr/>
              <a:tblGrid>
                <a:gridCol w="3276600"/>
                <a:gridCol w="4495800"/>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Book Antiqua" panose="02040602050305030304"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chemeClr val="bg1"/>
                          </a:solidFill>
                          <a:effectLst/>
                          <a:latin typeface="Times New Roman" panose="02020603050405020304" pitchFamily="18" charset="0"/>
                        </a:rPr>
                        <a:t>Portability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Percentage of target-dependent statements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600" b="0" i="0" u="none" strike="noStrike" cap="none" normalizeH="0" baseline="0" dirty="0" smtClean="0">
                          <a:ln>
                            <a:noFill/>
                          </a:ln>
                          <a:solidFill>
                            <a:schemeClr val="bg1"/>
                          </a:solidFill>
                          <a:effectLst/>
                          <a:latin typeface="Times New Roman" panose="02020603050405020304" pitchFamily="18" charset="0"/>
                        </a:rPr>
                        <a:t>Number of target systems</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Tree>
    <p:extLst>
      <p:ext uri="{BB962C8B-B14F-4D97-AF65-F5344CB8AC3E}">
        <p14:creationId xmlns:p14="http://schemas.microsoft.com/office/powerpoint/2010/main" val="507752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CED4D5-6597-4162-B074-43F5060C2C34}" type="slidenum">
              <a:rPr lang="en-US" altLang="en-US"/>
              <a:pPr/>
              <a:t>34</a:t>
            </a:fld>
            <a:endParaRPr lang="en-US" altLang="en-US"/>
          </a:p>
        </p:txBody>
      </p:sp>
      <p:sp>
        <p:nvSpPr>
          <p:cNvPr id="217090" name="Rectangle 1026"/>
          <p:cNvSpPr>
            <a:spLocks noGrp="1" noChangeArrowheads="1"/>
          </p:cNvSpPr>
          <p:nvPr>
            <p:ph type="title"/>
          </p:nvPr>
        </p:nvSpPr>
        <p:spPr/>
        <p:txBody>
          <a:bodyPr/>
          <a:lstStyle/>
          <a:p>
            <a:r>
              <a:rPr lang="en-US" altLang="en-US"/>
              <a:t>Kinds of Software Requirements</a:t>
            </a:r>
          </a:p>
        </p:txBody>
      </p:sp>
      <p:sp>
        <p:nvSpPr>
          <p:cNvPr id="217091" name="Rectangle 1027"/>
          <p:cNvSpPr>
            <a:spLocks noGrp="1" noChangeArrowheads="1"/>
          </p:cNvSpPr>
          <p:nvPr>
            <p:ph type="body" idx="1"/>
          </p:nvPr>
        </p:nvSpPr>
        <p:spPr/>
        <p:txBody>
          <a:bodyPr/>
          <a:lstStyle/>
          <a:p>
            <a:r>
              <a:rPr lang="en-US" altLang="en-US" dirty="0"/>
              <a:t>Functional requirements</a:t>
            </a:r>
          </a:p>
          <a:p>
            <a:r>
              <a:rPr lang="en-US" altLang="en-US" dirty="0"/>
              <a:t>Non-functional requirements</a:t>
            </a:r>
          </a:p>
          <a:p>
            <a:r>
              <a:rPr lang="en-US" altLang="en-US" dirty="0">
                <a:solidFill>
                  <a:srgbClr val="00B050"/>
                </a:solidFill>
                <a:effectLst>
                  <a:outerShdw blurRad="38100" dist="38100" dir="2700000" algn="tl">
                    <a:srgbClr val="000000">
                      <a:alpha val="43137"/>
                    </a:srgbClr>
                  </a:outerShdw>
                </a:effectLst>
              </a:rPr>
              <a:t>Domain requirements</a:t>
            </a:r>
          </a:p>
          <a:p>
            <a:r>
              <a:rPr lang="en-US" altLang="en-US" dirty="0"/>
              <a:t>Inverse requirements</a:t>
            </a:r>
          </a:p>
          <a:p>
            <a:r>
              <a:rPr lang="en-US" altLang="en-US" dirty="0"/>
              <a:t>Design and implementation constraints</a:t>
            </a:r>
          </a:p>
        </p:txBody>
      </p:sp>
    </p:spTree>
    <p:extLst>
      <p:ext uri="{BB962C8B-B14F-4D97-AF65-F5344CB8AC3E}">
        <p14:creationId xmlns:p14="http://schemas.microsoft.com/office/powerpoint/2010/main" val="934498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10174599"/>
              </p:ext>
            </p:extLst>
          </p:nvPr>
        </p:nvGraphicFramePr>
        <p:xfrm>
          <a:off x="685800" y="2743200"/>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62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8E737C1-7BD5-4CA9-A1C8-BF10030B45F9}" type="slidenum">
              <a:rPr lang="en-US" altLang="en-US"/>
              <a:pPr/>
              <a:t>36</a:t>
            </a:fld>
            <a:endParaRPr lang="en-US" altLang="en-US"/>
          </a:p>
        </p:txBody>
      </p:sp>
      <p:sp>
        <p:nvSpPr>
          <p:cNvPr id="81922" name="Rectangle 2"/>
          <p:cNvSpPr>
            <a:spLocks noGrp="1" noChangeArrowheads="1"/>
          </p:cNvSpPr>
          <p:nvPr>
            <p:ph type="title"/>
          </p:nvPr>
        </p:nvSpPr>
        <p:spPr/>
        <p:txBody>
          <a:bodyPr/>
          <a:lstStyle/>
          <a:p>
            <a:r>
              <a:rPr lang="en-US" altLang="en-US"/>
              <a:t>Domain Requirements - 1</a:t>
            </a:r>
          </a:p>
        </p:txBody>
      </p:sp>
      <p:sp>
        <p:nvSpPr>
          <p:cNvPr id="81923" name="Rectangle 3"/>
          <p:cNvSpPr>
            <a:spLocks noGrp="1" noChangeArrowheads="1"/>
          </p:cNvSpPr>
          <p:nvPr>
            <p:ph type="body" idx="1"/>
          </p:nvPr>
        </p:nvSpPr>
        <p:spPr>
          <a:xfrm>
            <a:off x="381000" y="2057400"/>
            <a:ext cx="8382000" cy="4038600"/>
          </a:xfrm>
        </p:spPr>
        <p:txBody>
          <a:bodyPr/>
          <a:lstStyle/>
          <a:p>
            <a:r>
              <a:rPr lang="en-US" altLang="en-US" dirty="0"/>
              <a:t>Requirements that come from the application domain and reflect fundamental characteristics of that application domain</a:t>
            </a:r>
          </a:p>
          <a:p>
            <a:r>
              <a:rPr lang="en-US" altLang="en-US" dirty="0"/>
              <a:t>These can be both the functional or non-functional requirements</a:t>
            </a:r>
          </a:p>
        </p:txBody>
      </p:sp>
    </p:spTree>
    <p:extLst>
      <p:ext uri="{BB962C8B-B14F-4D97-AF65-F5344CB8AC3E}">
        <p14:creationId xmlns:p14="http://schemas.microsoft.com/office/powerpoint/2010/main" val="2686549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F9D126-6779-4738-BF6D-E90A4267E699}" type="slidenum">
              <a:rPr lang="en-US" altLang="en-US"/>
              <a:pPr/>
              <a:t>37</a:t>
            </a:fld>
            <a:endParaRPr lang="en-US" altLang="en-US"/>
          </a:p>
        </p:txBody>
      </p:sp>
      <p:sp>
        <p:nvSpPr>
          <p:cNvPr id="116738" name="Rectangle 2"/>
          <p:cNvSpPr>
            <a:spLocks noGrp="1" noChangeArrowheads="1"/>
          </p:cNvSpPr>
          <p:nvPr>
            <p:ph type="title"/>
          </p:nvPr>
        </p:nvSpPr>
        <p:spPr/>
        <p:txBody>
          <a:bodyPr/>
          <a:lstStyle/>
          <a:p>
            <a:r>
              <a:rPr lang="en-US" altLang="en-US"/>
              <a:t>Domain Requirements - 2</a:t>
            </a:r>
          </a:p>
        </p:txBody>
      </p:sp>
      <p:sp>
        <p:nvSpPr>
          <p:cNvPr id="116739" name="Rectangle 3"/>
          <p:cNvSpPr>
            <a:spLocks noGrp="1" noChangeArrowheads="1"/>
          </p:cNvSpPr>
          <p:nvPr>
            <p:ph type="body" idx="1"/>
          </p:nvPr>
        </p:nvSpPr>
        <p:spPr/>
        <p:txBody>
          <a:bodyPr/>
          <a:lstStyle/>
          <a:p>
            <a:r>
              <a:rPr lang="en-US" altLang="en-US"/>
              <a:t>These requirements, sometimes, are not explicitly mentioned</a:t>
            </a:r>
          </a:p>
          <a:p>
            <a:r>
              <a:rPr lang="en-US" altLang="en-US"/>
              <a:t>Domain experts find it difficult to convey domain requirements</a:t>
            </a:r>
          </a:p>
          <a:p>
            <a:r>
              <a:rPr lang="en-US" altLang="en-US"/>
              <a:t>Their absence can cause significant dissatisfaction</a:t>
            </a:r>
          </a:p>
        </p:txBody>
      </p:sp>
    </p:spTree>
    <p:extLst>
      <p:ext uri="{BB962C8B-B14F-4D97-AF65-F5344CB8AC3E}">
        <p14:creationId xmlns:p14="http://schemas.microsoft.com/office/powerpoint/2010/main" val="2893131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lstStyle/>
          <a:p>
            <a:r>
              <a:rPr lang="en-US" sz="2800" dirty="0">
                <a:solidFill>
                  <a:srgbClr val="0070C0"/>
                </a:solidFill>
              </a:rPr>
              <a:t>For example, the requirements for the insulin pump system that delivers insulin on demand include the following domain requirement:</a:t>
            </a:r>
          </a:p>
          <a:p>
            <a:r>
              <a:rPr lang="en-US" sz="2800" dirty="0">
                <a:solidFill>
                  <a:srgbClr val="00B050"/>
                </a:solidFill>
              </a:rPr>
              <a:t>The system safety shall be assured according to standard IEC 60601-1:Medical Electrical Equipment – Part 1:General Requirements for Basic Safety and Essential Performance.</a:t>
            </a:r>
          </a:p>
          <a:p>
            <a:r>
              <a:rPr lang="en-US" sz="2800" dirty="0">
                <a:solidFill>
                  <a:srgbClr val="7030A0"/>
                </a:solidFill>
              </a:rPr>
              <a:t>This requirement means that the developers must be familiar with that standard to ensure that they do not violate it. It constrains both the design of the device and the development process. Other requirements have to be checked against this standard.</a:t>
            </a:r>
          </a:p>
          <a:p>
            <a:endParaRPr lang="en-US" dirty="0"/>
          </a:p>
        </p:txBody>
      </p:sp>
      <p:sp>
        <p:nvSpPr>
          <p:cNvPr id="4" name="Slide Number Placeholder 3"/>
          <p:cNvSpPr>
            <a:spLocks noGrp="1"/>
          </p:cNvSpPr>
          <p:nvPr>
            <p:ph type="sldNum" sz="quarter" idx="12"/>
          </p:nvPr>
        </p:nvSpPr>
        <p:spPr/>
        <p:txBody>
          <a:bodyPr/>
          <a:lstStyle/>
          <a:p>
            <a:fld id="{73124267-F428-4009-8732-F85831C5768A}" type="slidenum">
              <a:rPr lang="en-US" altLang="en-US" smtClean="0"/>
              <a:pPr/>
              <a:t>38</a:t>
            </a:fld>
            <a:endParaRPr lang="en-US" altLang="en-US"/>
          </a:p>
        </p:txBody>
      </p:sp>
    </p:spTree>
    <p:extLst>
      <p:ext uri="{BB962C8B-B14F-4D97-AF65-F5344CB8AC3E}">
        <p14:creationId xmlns:p14="http://schemas.microsoft.com/office/powerpoint/2010/main" val="26558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6400800"/>
          </a:xfrm>
        </p:spPr>
        <p:txBody>
          <a:bodyPr/>
          <a:lstStyle/>
          <a:p>
            <a:r>
              <a:rPr lang="en-US" sz="2400" dirty="0" smtClean="0">
                <a:solidFill>
                  <a:srgbClr val="00B050"/>
                </a:solidFill>
              </a:rPr>
              <a:t>For </a:t>
            </a:r>
            <a:r>
              <a:rPr lang="en-US" sz="2400" dirty="0">
                <a:solidFill>
                  <a:srgbClr val="00B050"/>
                </a:solidFill>
              </a:rPr>
              <a:t>example, the domain requirement below is included in the requirements specification for an automated train protection system. This system automatically stops a train if it goes through a red signal. This requirement states how the train deceleration is computed by the system. It uses domain-specific terminology. To understand it, you need some understanding of the operation of railway systems and train characteristics.</a:t>
            </a:r>
          </a:p>
          <a:p>
            <a:endParaRPr lang="en-US" dirty="0"/>
          </a:p>
          <a:p>
            <a:r>
              <a:rPr lang="en-US" sz="2400" dirty="0">
                <a:solidFill>
                  <a:srgbClr val="0070C0"/>
                </a:solidFill>
              </a:rPr>
              <a:t>The deceleration of the train shall be computed as:</a:t>
            </a:r>
          </a:p>
          <a:p>
            <a:pPr marL="0" indent="0">
              <a:buNone/>
            </a:pPr>
            <a:r>
              <a:rPr lang="en-US" sz="2400" dirty="0" smtClean="0">
                <a:solidFill>
                  <a:srgbClr val="0070C0"/>
                </a:solidFill>
              </a:rPr>
              <a:t>      </a:t>
            </a:r>
            <a:r>
              <a:rPr lang="en-US" sz="2400" dirty="0">
                <a:solidFill>
                  <a:srgbClr val="0070C0"/>
                </a:solidFill>
              </a:rPr>
              <a:t>D (train) = D (control) + D (gradient)</a:t>
            </a:r>
          </a:p>
          <a:p>
            <a:pPr marL="0" indent="0">
              <a:buNone/>
            </a:pPr>
            <a:r>
              <a:rPr lang="en-US" sz="2400" dirty="0" smtClean="0"/>
              <a:t>	</a:t>
            </a:r>
            <a:r>
              <a:rPr lang="en-US" sz="2400" dirty="0" smtClean="0">
                <a:solidFill>
                  <a:srgbClr val="7030A0"/>
                </a:solidFill>
              </a:rPr>
              <a:t>where</a:t>
            </a:r>
          </a:p>
          <a:p>
            <a:pPr marL="0" indent="0">
              <a:buNone/>
            </a:pPr>
            <a:r>
              <a:rPr lang="en-US" sz="2400" dirty="0">
                <a:solidFill>
                  <a:srgbClr val="7030A0"/>
                </a:solidFill>
              </a:rPr>
              <a:t>	</a:t>
            </a:r>
            <a:r>
              <a:rPr lang="en-US" sz="2400" dirty="0" smtClean="0">
                <a:solidFill>
                  <a:srgbClr val="7030A0"/>
                </a:solidFill>
              </a:rPr>
              <a:t>D </a:t>
            </a:r>
            <a:r>
              <a:rPr lang="en-US" sz="2400" dirty="0">
                <a:solidFill>
                  <a:srgbClr val="7030A0"/>
                </a:solidFill>
              </a:rPr>
              <a:t>(gradient) is 9.81ms2 * compensated gradient/alpha </a:t>
            </a:r>
            <a:r>
              <a:rPr lang="en-US" sz="2400" dirty="0" smtClean="0">
                <a:solidFill>
                  <a:srgbClr val="7030A0"/>
                </a:solidFill>
              </a:rPr>
              <a:t>and</a:t>
            </a:r>
          </a:p>
          <a:p>
            <a:pPr marL="0" indent="0">
              <a:buNone/>
            </a:pPr>
            <a:r>
              <a:rPr lang="en-US" sz="2400" dirty="0">
                <a:solidFill>
                  <a:srgbClr val="7030A0"/>
                </a:solidFill>
              </a:rPr>
              <a:t>	</a:t>
            </a:r>
            <a:r>
              <a:rPr lang="en-US" sz="2400" dirty="0" smtClean="0">
                <a:solidFill>
                  <a:srgbClr val="7030A0"/>
                </a:solidFill>
              </a:rPr>
              <a:t>the </a:t>
            </a:r>
            <a:r>
              <a:rPr lang="en-US" sz="2400" dirty="0">
                <a:solidFill>
                  <a:srgbClr val="7030A0"/>
                </a:solidFill>
              </a:rPr>
              <a:t>values of 9.81ms2 /alpha are known for different types of </a:t>
            </a:r>
            <a:r>
              <a:rPr lang="en-US" sz="2400" dirty="0" smtClean="0">
                <a:solidFill>
                  <a:srgbClr val="7030A0"/>
                </a:solidFill>
              </a:rPr>
              <a:t>	train</a:t>
            </a:r>
            <a:r>
              <a:rPr lang="en-US" sz="2400" dirty="0">
                <a:solidFill>
                  <a:srgbClr val="7030A0"/>
                </a:solidFill>
              </a:rPr>
              <a:t>.</a:t>
            </a:r>
          </a:p>
        </p:txBody>
      </p:sp>
      <p:sp>
        <p:nvSpPr>
          <p:cNvPr id="4" name="Slide Number Placeholder 3"/>
          <p:cNvSpPr>
            <a:spLocks noGrp="1"/>
          </p:cNvSpPr>
          <p:nvPr>
            <p:ph type="sldNum" sz="quarter" idx="12"/>
          </p:nvPr>
        </p:nvSpPr>
        <p:spPr/>
        <p:txBody>
          <a:bodyPr/>
          <a:lstStyle/>
          <a:p>
            <a:fld id="{73124267-F428-4009-8732-F85831C5768A}" type="slidenum">
              <a:rPr lang="en-US" altLang="en-US" smtClean="0"/>
              <a:pPr/>
              <a:t>39</a:t>
            </a:fld>
            <a:endParaRPr lang="en-US" altLang="en-US"/>
          </a:p>
        </p:txBody>
      </p:sp>
    </p:spTree>
    <p:extLst>
      <p:ext uri="{BB962C8B-B14F-4D97-AF65-F5344CB8AC3E}">
        <p14:creationId xmlns:p14="http://schemas.microsoft.com/office/powerpoint/2010/main" val="40063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352CA9-30C3-41A6-A3BA-E771A0C19B77}" type="slidenum">
              <a:rPr lang="en-US" altLang="en-US">
                <a:solidFill>
                  <a:srgbClr val="FFFFFF"/>
                </a:solidFill>
              </a:rPr>
              <a:pPr/>
              <a:t>4</a:t>
            </a:fld>
            <a:endParaRPr lang="en-US" altLang="en-US">
              <a:solidFill>
                <a:srgbClr val="FFFFFF"/>
              </a:solidFill>
            </a:endParaRPr>
          </a:p>
        </p:txBody>
      </p:sp>
      <p:sp>
        <p:nvSpPr>
          <p:cNvPr id="10242" name="Rectangle 2"/>
          <p:cNvSpPr>
            <a:spLocks noGrp="1" noChangeArrowheads="1"/>
          </p:cNvSpPr>
          <p:nvPr>
            <p:ph type="title"/>
          </p:nvPr>
        </p:nvSpPr>
        <p:spPr/>
        <p:txBody>
          <a:bodyPr/>
          <a:lstStyle/>
          <a:p>
            <a:r>
              <a:rPr lang="en-US" altLang="en-US"/>
              <a:t>Software Requirements - 1</a:t>
            </a:r>
          </a:p>
        </p:txBody>
      </p:sp>
      <p:sp>
        <p:nvSpPr>
          <p:cNvPr id="10243" name="Rectangle 3"/>
          <p:cNvSpPr>
            <a:spLocks noGrp="1" noChangeArrowheads="1"/>
          </p:cNvSpPr>
          <p:nvPr>
            <p:ph type="body" idx="1"/>
          </p:nvPr>
        </p:nvSpPr>
        <p:spPr>
          <a:xfrm>
            <a:off x="685800" y="1981200"/>
            <a:ext cx="8153400" cy="4114800"/>
          </a:xfrm>
        </p:spPr>
        <p:txBody>
          <a:bodyPr/>
          <a:lstStyle/>
          <a:p>
            <a:r>
              <a:rPr lang="en-US" altLang="en-US" dirty="0"/>
              <a:t>A complete description of </a:t>
            </a:r>
            <a:r>
              <a:rPr lang="en-US" altLang="en-US" i="1" dirty="0"/>
              <a:t>what</a:t>
            </a:r>
            <a:r>
              <a:rPr lang="en-US" altLang="en-US" dirty="0"/>
              <a:t> the software system will do without describing </a:t>
            </a:r>
            <a:r>
              <a:rPr lang="en-US" altLang="en-US" i="1" dirty="0"/>
              <a:t>how</a:t>
            </a:r>
            <a:r>
              <a:rPr lang="en-US" altLang="en-US" dirty="0"/>
              <a:t> it will do it is represented by the software requirements</a:t>
            </a:r>
          </a:p>
          <a:p>
            <a:endParaRPr lang="en-US" altLang="en-US" dirty="0"/>
          </a:p>
        </p:txBody>
      </p:sp>
    </p:spTree>
    <p:extLst>
      <p:ext uri="{BB962C8B-B14F-4D97-AF65-F5344CB8AC3E}">
        <p14:creationId xmlns:p14="http://schemas.microsoft.com/office/powerpoint/2010/main" val="573997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FCD892-1AB9-4EB8-9FAA-9D037FA21172}" type="slidenum">
              <a:rPr lang="en-US" altLang="en-US"/>
              <a:pPr/>
              <a:t>40</a:t>
            </a:fld>
            <a:endParaRPr lang="en-US" altLang="en-US"/>
          </a:p>
        </p:txBody>
      </p:sp>
      <p:sp>
        <p:nvSpPr>
          <p:cNvPr id="122882" name="Rectangle 2"/>
          <p:cNvSpPr>
            <a:spLocks noGrp="1" noChangeArrowheads="1"/>
          </p:cNvSpPr>
          <p:nvPr>
            <p:ph type="title"/>
          </p:nvPr>
        </p:nvSpPr>
        <p:spPr/>
        <p:txBody>
          <a:bodyPr/>
          <a:lstStyle/>
          <a:p>
            <a:r>
              <a:rPr lang="en-US" altLang="en-US"/>
              <a:t>Domain Requirements - 3</a:t>
            </a:r>
          </a:p>
        </p:txBody>
      </p:sp>
      <p:sp>
        <p:nvSpPr>
          <p:cNvPr id="122883" name="Rectangle 3"/>
          <p:cNvSpPr>
            <a:spLocks noGrp="1" noChangeArrowheads="1"/>
          </p:cNvSpPr>
          <p:nvPr>
            <p:ph type="body" idx="1"/>
          </p:nvPr>
        </p:nvSpPr>
        <p:spPr/>
        <p:txBody>
          <a:bodyPr/>
          <a:lstStyle/>
          <a:p>
            <a:r>
              <a:rPr lang="en-US" altLang="en-US"/>
              <a:t>Domain requirements can impose strict constraints on solutions.  This is particularly true for scientific and engineering domains</a:t>
            </a:r>
          </a:p>
          <a:p>
            <a:r>
              <a:rPr lang="en-US" altLang="en-US"/>
              <a:t>Domain-specific terminology can also cause confusion</a:t>
            </a:r>
          </a:p>
        </p:txBody>
      </p:sp>
    </p:spTree>
    <p:extLst>
      <p:ext uri="{BB962C8B-B14F-4D97-AF65-F5344CB8AC3E}">
        <p14:creationId xmlns:p14="http://schemas.microsoft.com/office/powerpoint/2010/main" val="1320030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FFC2167-FA2C-4F1A-8F74-CDDE6AD3B00F}" type="slidenum">
              <a:rPr lang="en-US" altLang="en-US"/>
              <a:pPr/>
              <a:t>41</a:t>
            </a:fld>
            <a:endParaRPr lang="en-US" altLang="en-US"/>
          </a:p>
        </p:txBody>
      </p:sp>
      <p:sp>
        <p:nvSpPr>
          <p:cNvPr id="120834" name="Rectangle 2"/>
          <p:cNvSpPr>
            <a:spLocks noGrp="1" noChangeArrowheads="1"/>
          </p:cNvSpPr>
          <p:nvPr>
            <p:ph type="title"/>
          </p:nvPr>
        </p:nvSpPr>
        <p:spPr/>
        <p:txBody>
          <a:bodyPr/>
          <a:lstStyle/>
          <a:p>
            <a:r>
              <a:rPr lang="en-US" altLang="en-US"/>
              <a:t>Domain Requirements - 4</a:t>
            </a:r>
          </a:p>
        </p:txBody>
      </p:sp>
      <p:sp>
        <p:nvSpPr>
          <p:cNvPr id="120835" name="Rectangle 3"/>
          <p:cNvSpPr>
            <a:spLocks noGrp="1" noChangeArrowheads="1"/>
          </p:cNvSpPr>
          <p:nvPr>
            <p:ph type="body" idx="1"/>
          </p:nvPr>
        </p:nvSpPr>
        <p:spPr/>
        <p:txBody>
          <a:bodyPr/>
          <a:lstStyle/>
          <a:p>
            <a:r>
              <a:rPr lang="en-US" altLang="en-US" dirty="0"/>
              <a:t>Example:</a:t>
            </a:r>
          </a:p>
          <a:p>
            <a:pPr>
              <a:buFontTx/>
              <a:buNone/>
            </a:pPr>
            <a:r>
              <a:rPr lang="en-US" altLang="en-US" dirty="0"/>
              <a:t>   </a:t>
            </a:r>
            <a:r>
              <a:rPr lang="en-US" altLang="en-US" sz="3200" dirty="0"/>
              <a:t>In a commission-based sales businesses, there is no concept of negative commission.  However, if care is not taken novice developers can be lured into developing systems, which calculate negative commission</a:t>
            </a:r>
          </a:p>
          <a:p>
            <a:pPr lvl="1"/>
            <a:endParaRPr lang="en-US" altLang="en-US" dirty="0"/>
          </a:p>
        </p:txBody>
      </p:sp>
    </p:spTree>
    <p:extLst>
      <p:ext uri="{BB962C8B-B14F-4D97-AF65-F5344CB8AC3E}">
        <p14:creationId xmlns:p14="http://schemas.microsoft.com/office/powerpoint/2010/main" val="7466481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F4CF3B-18CB-4E37-891B-25BE560E8DCC}" type="slidenum">
              <a:rPr lang="en-US" altLang="en-US"/>
              <a:pPr/>
              <a:t>42</a:t>
            </a:fld>
            <a:endParaRPr lang="en-US" altLang="en-US"/>
          </a:p>
        </p:txBody>
      </p:sp>
      <p:sp>
        <p:nvSpPr>
          <p:cNvPr id="121858" name="Rectangle 2"/>
          <p:cNvSpPr>
            <a:spLocks noGrp="1" noChangeArrowheads="1"/>
          </p:cNvSpPr>
          <p:nvPr>
            <p:ph type="title"/>
          </p:nvPr>
        </p:nvSpPr>
        <p:spPr/>
        <p:txBody>
          <a:bodyPr/>
          <a:lstStyle/>
          <a:p>
            <a:r>
              <a:rPr lang="en-US" altLang="en-US"/>
              <a:t>Domain Requirements - 5</a:t>
            </a:r>
          </a:p>
        </p:txBody>
      </p:sp>
      <p:sp>
        <p:nvSpPr>
          <p:cNvPr id="121859" name="Rectangle 3"/>
          <p:cNvSpPr>
            <a:spLocks noGrp="1" noChangeArrowheads="1"/>
          </p:cNvSpPr>
          <p:nvPr>
            <p:ph type="body" idx="1"/>
          </p:nvPr>
        </p:nvSpPr>
        <p:spPr/>
        <p:txBody>
          <a:bodyPr/>
          <a:lstStyle/>
          <a:p>
            <a:r>
              <a:rPr lang="en-US" altLang="en-US"/>
              <a:t>Banking domain has its own specific constraints, for example, most banks do not allow over-draw on most accounts, however, most banks allow some accounts to be over-drawn</a:t>
            </a:r>
          </a:p>
          <a:p>
            <a:pPr lvl="1"/>
            <a:endParaRPr lang="en-US" altLang="en-US"/>
          </a:p>
        </p:txBody>
      </p:sp>
    </p:spTree>
    <p:extLst>
      <p:ext uri="{BB962C8B-B14F-4D97-AF65-F5344CB8AC3E}">
        <p14:creationId xmlns:p14="http://schemas.microsoft.com/office/powerpoint/2010/main" val="4702553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0BAFFB-B8C2-48AB-8CBE-7BEF96860606}" type="slidenum">
              <a:rPr lang="en-US" altLang="en-US"/>
              <a:pPr/>
              <a:t>43</a:t>
            </a:fld>
            <a:endParaRPr lang="en-US" altLang="en-US"/>
          </a:p>
        </p:txBody>
      </p:sp>
      <p:sp>
        <p:nvSpPr>
          <p:cNvPr id="277506" name="Rectangle 2"/>
          <p:cNvSpPr>
            <a:spLocks noGrp="1" noChangeArrowheads="1"/>
          </p:cNvSpPr>
          <p:nvPr>
            <p:ph type="title"/>
          </p:nvPr>
        </p:nvSpPr>
        <p:spPr/>
        <p:txBody>
          <a:bodyPr/>
          <a:lstStyle/>
          <a:p>
            <a:r>
              <a:rPr lang="en-US" altLang="en-US"/>
              <a:t>Kinds of Software Requirements</a:t>
            </a:r>
          </a:p>
        </p:txBody>
      </p:sp>
      <p:sp>
        <p:nvSpPr>
          <p:cNvPr id="277507" name="Rectangle 3"/>
          <p:cNvSpPr>
            <a:spLocks noGrp="1" noChangeArrowheads="1"/>
          </p:cNvSpPr>
          <p:nvPr>
            <p:ph type="body" idx="1"/>
          </p:nvPr>
        </p:nvSpPr>
        <p:spPr/>
        <p:txBody>
          <a:bodyPr/>
          <a:lstStyle/>
          <a:p>
            <a:r>
              <a:rPr lang="en-US" altLang="en-US" dirty="0"/>
              <a:t>Functional requirements</a:t>
            </a:r>
          </a:p>
          <a:p>
            <a:r>
              <a:rPr lang="en-US" altLang="en-US" dirty="0"/>
              <a:t>Non-functional requirements</a:t>
            </a:r>
          </a:p>
          <a:p>
            <a:r>
              <a:rPr lang="en-US" altLang="en-US" dirty="0"/>
              <a:t>Domain requirements</a:t>
            </a:r>
          </a:p>
          <a:p>
            <a:r>
              <a:rPr lang="en-US" altLang="en-US" dirty="0">
                <a:solidFill>
                  <a:srgbClr val="00B050"/>
                </a:solidFill>
                <a:effectLst>
                  <a:outerShdw blurRad="38100" dist="38100" dir="2700000" algn="tl">
                    <a:srgbClr val="000000">
                      <a:alpha val="43137"/>
                    </a:srgbClr>
                  </a:outerShdw>
                </a:effectLst>
              </a:rPr>
              <a:t>Inverse requirements</a:t>
            </a:r>
          </a:p>
          <a:p>
            <a:r>
              <a:rPr lang="en-US" altLang="en-US" dirty="0"/>
              <a:t>Design and implementation constraints</a:t>
            </a:r>
          </a:p>
        </p:txBody>
      </p:sp>
    </p:spTree>
    <p:extLst>
      <p:ext uri="{BB962C8B-B14F-4D97-AF65-F5344CB8AC3E}">
        <p14:creationId xmlns:p14="http://schemas.microsoft.com/office/powerpoint/2010/main" val="3376255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ctrTitle"/>
          </p:nvPr>
        </p:nvSpPr>
        <p:spPr>
          <a:xfrm>
            <a:off x="685800" y="2286000"/>
            <a:ext cx="7772400" cy="1143000"/>
          </a:xfrm>
        </p:spPr>
        <p:style>
          <a:lnRef idx="1">
            <a:schemeClr val="accent1"/>
          </a:lnRef>
          <a:fillRef idx="2">
            <a:schemeClr val="accent1"/>
          </a:fillRef>
          <a:effectRef idx="1">
            <a:schemeClr val="accent1"/>
          </a:effectRef>
          <a:fontRef idx="minor">
            <a:schemeClr val="dk1"/>
          </a:fontRef>
        </p:style>
        <p:txBody>
          <a:bodyPr anchor="ctr"/>
          <a:lstStyle/>
          <a:p>
            <a:r>
              <a:rPr lang="en-US" altLang="en-US" sz="4400" dirty="0">
                <a:solidFill>
                  <a:schemeClr val="accent6">
                    <a:lumMod val="75000"/>
                  </a:schemeClr>
                </a:solidFill>
              </a:rPr>
              <a:t>Inverse Requirements</a:t>
            </a:r>
          </a:p>
        </p:txBody>
      </p:sp>
    </p:spTree>
    <p:extLst>
      <p:ext uri="{BB962C8B-B14F-4D97-AF65-F5344CB8AC3E}">
        <p14:creationId xmlns:p14="http://schemas.microsoft.com/office/powerpoint/2010/main" val="41471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fade">
                                      <p:cBhvr>
                                        <p:cTn id="7" dur="2000"/>
                                        <p:tgtEl>
                                          <p:spTgt spid="176130"/>
                                        </p:tgtEl>
                                      </p:cBhvr>
                                    </p:animEffect>
                                    <p:anim calcmode="lin" valueType="num">
                                      <p:cBhvr>
                                        <p:cTn id="8" dur="2000" fill="hold"/>
                                        <p:tgtEl>
                                          <p:spTgt spid="176130"/>
                                        </p:tgtEl>
                                        <p:attrNameLst>
                                          <p:attrName>ppt_w</p:attrName>
                                        </p:attrNameLst>
                                      </p:cBhvr>
                                      <p:tavLst>
                                        <p:tav tm="0" fmla="#ppt_w*sin(2.5*pi*$)">
                                          <p:val>
                                            <p:fltVal val="0"/>
                                          </p:val>
                                        </p:tav>
                                        <p:tav tm="100000">
                                          <p:val>
                                            <p:fltVal val="1"/>
                                          </p:val>
                                        </p:tav>
                                      </p:tavLst>
                                    </p:anim>
                                    <p:anim calcmode="lin" valueType="num">
                                      <p:cBhvr>
                                        <p:cTn id="9" dur="2000" fill="hold"/>
                                        <p:tgtEl>
                                          <p:spTgt spid="1761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5B2358-E7F5-4BA5-94AE-465F6124BD92}" type="slidenum">
              <a:rPr lang="en-US" altLang="en-US"/>
              <a:pPr/>
              <a:t>45</a:t>
            </a:fld>
            <a:endParaRPr lang="en-US" altLang="en-US"/>
          </a:p>
        </p:txBody>
      </p:sp>
      <p:sp>
        <p:nvSpPr>
          <p:cNvPr id="126978" name="Rectangle 2"/>
          <p:cNvSpPr>
            <a:spLocks noGrp="1" noChangeArrowheads="1"/>
          </p:cNvSpPr>
          <p:nvPr>
            <p:ph type="title"/>
          </p:nvPr>
        </p:nvSpPr>
        <p:spPr/>
        <p:txBody>
          <a:bodyPr/>
          <a:lstStyle/>
          <a:p>
            <a:r>
              <a:rPr lang="en-US" altLang="en-US"/>
              <a:t>Inverse Requirements - 1</a:t>
            </a:r>
          </a:p>
        </p:txBody>
      </p:sp>
      <p:sp>
        <p:nvSpPr>
          <p:cNvPr id="126979" name="Rectangle 3"/>
          <p:cNvSpPr>
            <a:spLocks noGrp="1" noChangeArrowheads="1"/>
          </p:cNvSpPr>
          <p:nvPr>
            <p:ph type="body" idx="1"/>
          </p:nvPr>
        </p:nvSpPr>
        <p:spPr/>
        <p:txBody>
          <a:bodyPr/>
          <a:lstStyle/>
          <a:p>
            <a:r>
              <a:rPr lang="en-US" altLang="en-US" sz="3200" dirty="0"/>
              <a:t>They explain what the system shall </a:t>
            </a:r>
            <a:r>
              <a:rPr lang="en-US" altLang="en-US" sz="3200" b="1" dirty="0">
                <a:solidFill>
                  <a:srgbClr val="FF0000"/>
                </a:solidFill>
              </a:rPr>
              <a:t>not</a:t>
            </a:r>
            <a:r>
              <a:rPr lang="en-US" altLang="en-US" sz="3200" dirty="0">
                <a:solidFill>
                  <a:srgbClr val="FF0000"/>
                </a:solidFill>
              </a:rPr>
              <a:t> </a:t>
            </a:r>
            <a:r>
              <a:rPr lang="en-US" altLang="en-US" sz="3200" dirty="0"/>
              <a:t>do.  </a:t>
            </a:r>
          </a:p>
          <a:p>
            <a:pPr>
              <a:buFontTx/>
              <a:buNone/>
            </a:pPr>
            <a:r>
              <a:rPr lang="en-US" altLang="en-US" sz="3200" dirty="0"/>
              <a:t>   Many people find it convenient to describe their needs in this manner</a:t>
            </a:r>
          </a:p>
          <a:p>
            <a:endParaRPr lang="en-US" altLang="en-US" sz="1800" dirty="0"/>
          </a:p>
          <a:p>
            <a:r>
              <a:rPr lang="en-US" altLang="en-US" sz="3200" dirty="0"/>
              <a:t>These requirements indicate the indecisive nature of customers about certain aspects of a new software product</a:t>
            </a:r>
          </a:p>
          <a:p>
            <a:endParaRPr lang="en-US" altLang="en-US" sz="3200" dirty="0"/>
          </a:p>
        </p:txBody>
      </p:sp>
    </p:spTree>
    <p:extLst>
      <p:ext uri="{BB962C8B-B14F-4D97-AF65-F5344CB8AC3E}">
        <p14:creationId xmlns:p14="http://schemas.microsoft.com/office/powerpoint/2010/main" val="192472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anim calcmode="lin" valueType="num">
                                      <p:cBhvr additive="base">
                                        <p:cTn id="7" dur="5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9D9DCD-10D3-49A7-B45A-C90A73250348}" type="slidenum">
              <a:rPr lang="en-US" altLang="en-US"/>
              <a:pPr/>
              <a:t>46</a:t>
            </a:fld>
            <a:endParaRPr lang="en-US" altLang="en-US"/>
          </a:p>
        </p:txBody>
      </p:sp>
      <p:sp>
        <p:nvSpPr>
          <p:cNvPr id="177154" name="Rectangle 2"/>
          <p:cNvSpPr>
            <a:spLocks noGrp="1" noChangeArrowheads="1"/>
          </p:cNvSpPr>
          <p:nvPr>
            <p:ph type="title"/>
          </p:nvPr>
        </p:nvSpPr>
        <p:spPr/>
        <p:txBody>
          <a:bodyPr/>
          <a:lstStyle/>
          <a:p>
            <a:r>
              <a:rPr lang="en-US" altLang="en-US"/>
              <a:t>Inverse Requirements - 2</a:t>
            </a:r>
          </a:p>
        </p:txBody>
      </p:sp>
      <p:sp>
        <p:nvSpPr>
          <p:cNvPr id="177155" name="Rectangle 3"/>
          <p:cNvSpPr>
            <a:spLocks noGrp="1" noChangeArrowheads="1"/>
          </p:cNvSpPr>
          <p:nvPr>
            <p:ph type="body" idx="1"/>
          </p:nvPr>
        </p:nvSpPr>
        <p:spPr/>
        <p:txBody>
          <a:bodyPr/>
          <a:lstStyle/>
          <a:p>
            <a:r>
              <a:rPr lang="en-US" altLang="en-US"/>
              <a:t>Example:</a:t>
            </a:r>
          </a:p>
          <a:p>
            <a:pPr>
              <a:buFontTx/>
              <a:buNone/>
            </a:pPr>
            <a:r>
              <a:rPr lang="en-US" altLang="en-US"/>
              <a:t>   The system shall not use red color in the user interface, whenever it is asking for inputs from the end-user</a:t>
            </a:r>
          </a:p>
          <a:p>
            <a:endParaRPr lang="en-US" altLang="en-US"/>
          </a:p>
        </p:txBody>
      </p:sp>
    </p:spTree>
    <p:extLst>
      <p:ext uri="{BB962C8B-B14F-4D97-AF65-F5344CB8AC3E}">
        <p14:creationId xmlns:p14="http://schemas.microsoft.com/office/powerpoint/2010/main" val="3626717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CE2D206-593F-49F2-967E-93AE86E5221A}" type="slidenum">
              <a:rPr lang="en-US" altLang="en-US"/>
              <a:pPr/>
              <a:t>47</a:t>
            </a:fld>
            <a:endParaRPr lang="en-US" altLang="en-US"/>
          </a:p>
        </p:txBody>
      </p:sp>
      <p:sp>
        <p:nvSpPr>
          <p:cNvPr id="278530" name="Rectangle 2"/>
          <p:cNvSpPr>
            <a:spLocks noGrp="1" noChangeArrowheads="1"/>
          </p:cNvSpPr>
          <p:nvPr>
            <p:ph type="title"/>
          </p:nvPr>
        </p:nvSpPr>
        <p:spPr/>
        <p:txBody>
          <a:bodyPr/>
          <a:lstStyle/>
          <a:p>
            <a:r>
              <a:rPr lang="en-US" altLang="en-US"/>
              <a:t>Kinds of Software Requirements</a:t>
            </a:r>
          </a:p>
        </p:txBody>
      </p:sp>
      <p:sp>
        <p:nvSpPr>
          <p:cNvPr id="278531" name="Rectangle 3"/>
          <p:cNvSpPr>
            <a:spLocks noGrp="1" noChangeArrowheads="1"/>
          </p:cNvSpPr>
          <p:nvPr>
            <p:ph type="body" idx="1"/>
          </p:nvPr>
        </p:nvSpPr>
        <p:spPr/>
        <p:txBody>
          <a:bodyPr/>
          <a:lstStyle/>
          <a:p>
            <a:r>
              <a:rPr lang="en-US" altLang="en-US" dirty="0"/>
              <a:t>Functional requirements</a:t>
            </a:r>
          </a:p>
          <a:p>
            <a:r>
              <a:rPr lang="en-US" altLang="en-US" dirty="0"/>
              <a:t>Non-functional requirements</a:t>
            </a:r>
          </a:p>
          <a:p>
            <a:r>
              <a:rPr lang="en-US" altLang="en-US" dirty="0"/>
              <a:t>Domain requirements</a:t>
            </a:r>
          </a:p>
          <a:p>
            <a:r>
              <a:rPr lang="en-US" altLang="en-US" dirty="0"/>
              <a:t>Inverse requirements</a:t>
            </a:r>
          </a:p>
          <a:p>
            <a:r>
              <a:rPr lang="en-US" altLang="en-US" dirty="0">
                <a:solidFill>
                  <a:srgbClr val="00B050"/>
                </a:solidFill>
                <a:effectLst>
                  <a:outerShdw blurRad="38100" dist="38100" dir="2700000" algn="tl">
                    <a:srgbClr val="000000">
                      <a:alpha val="43137"/>
                    </a:srgbClr>
                  </a:outerShdw>
                </a:effectLst>
              </a:rPr>
              <a:t>Design and implementation constraints</a:t>
            </a:r>
          </a:p>
        </p:txBody>
      </p:sp>
    </p:spTree>
    <p:extLst>
      <p:ext uri="{BB962C8B-B14F-4D97-AF65-F5344CB8AC3E}">
        <p14:creationId xmlns:p14="http://schemas.microsoft.com/office/powerpoint/2010/main" val="1129295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ctrTitle"/>
          </p:nvPr>
        </p:nvSpPr>
        <p:spPr>
          <a:xfrm>
            <a:off x="685800" y="2286000"/>
            <a:ext cx="7772400" cy="1143000"/>
          </a:xfrm>
        </p:spPr>
        <p:style>
          <a:lnRef idx="1">
            <a:schemeClr val="accent1"/>
          </a:lnRef>
          <a:fillRef idx="2">
            <a:schemeClr val="accent1"/>
          </a:fillRef>
          <a:effectRef idx="1">
            <a:schemeClr val="accent1"/>
          </a:effectRef>
          <a:fontRef idx="minor">
            <a:schemeClr val="dk1"/>
          </a:fontRef>
        </p:style>
        <p:txBody>
          <a:bodyPr anchor="ctr"/>
          <a:lstStyle/>
          <a:p>
            <a:r>
              <a:rPr lang="en-US" altLang="en-US" sz="4400" dirty="0">
                <a:solidFill>
                  <a:schemeClr val="accent6">
                    <a:lumMod val="75000"/>
                  </a:schemeClr>
                </a:solidFill>
              </a:rPr>
              <a:t>Design and Implementation Constraints</a:t>
            </a:r>
          </a:p>
        </p:txBody>
      </p:sp>
    </p:spTree>
    <p:extLst>
      <p:ext uri="{BB962C8B-B14F-4D97-AF65-F5344CB8AC3E}">
        <p14:creationId xmlns:p14="http://schemas.microsoft.com/office/powerpoint/2010/main" val="219200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down)">
                                      <p:cBhvr>
                                        <p:cTn id="7" dur="580">
                                          <p:stCondLst>
                                            <p:cond delay="0"/>
                                          </p:stCondLst>
                                        </p:cTn>
                                        <p:tgtEl>
                                          <p:spTgt spid="179202"/>
                                        </p:tgtEl>
                                      </p:cBhvr>
                                    </p:animEffect>
                                    <p:anim calcmode="lin" valueType="num">
                                      <p:cBhvr>
                                        <p:cTn id="8" dur="1822" tmFilter="0,0; 0.14,0.36; 0.43,0.73; 0.71,0.91; 1.0,1.0">
                                          <p:stCondLst>
                                            <p:cond delay="0"/>
                                          </p:stCondLst>
                                        </p:cTn>
                                        <p:tgtEl>
                                          <p:spTgt spid="1792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920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920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920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9202"/>
                                        </p:tgtEl>
                                        <p:attrNameLst>
                                          <p:attrName>ppt_y</p:attrName>
                                        </p:attrNameLst>
                                      </p:cBhvr>
                                      <p:tavLst>
                                        <p:tav tm="0" fmla="#ppt_y-sin(pi*$)/81">
                                          <p:val>
                                            <p:fltVal val="0"/>
                                          </p:val>
                                        </p:tav>
                                        <p:tav tm="100000">
                                          <p:val>
                                            <p:fltVal val="1"/>
                                          </p:val>
                                        </p:tav>
                                      </p:tavLst>
                                    </p:anim>
                                    <p:animScale>
                                      <p:cBhvr>
                                        <p:cTn id="13" dur="26">
                                          <p:stCondLst>
                                            <p:cond delay="650"/>
                                          </p:stCondLst>
                                        </p:cTn>
                                        <p:tgtEl>
                                          <p:spTgt spid="179202"/>
                                        </p:tgtEl>
                                      </p:cBhvr>
                                      <p:to x="100000" y="60000"/>
                                    </p:animScale>
                                    <p:animScale>
                                      <p:cBhvr>
                                        <p:cTn id="14" dur="166" decel="50000">
                                          <p:stCondLst>
                                            <p:cond delay="676"/>
                                          </p:stCondLst>
                                        </p:cTn>
                                        <p:tgtEl>
                                          <p:spTgt spid="179202"/>
                                        </p:tgtEl>
                                      </p:cBhvr>
                                      <p:to x="100000" y="100000"/>
                                    </p:animScale>
                                    <p:animScale>
                                      <p:cBhvr>
                                        <p:cTn id="15" dur="26">
                                          <p:stCondLst>
                                            <p:cond delay="1312"/>
                                          </p:stCondLst>
                                        </p:cTn>
                                        <p:tgtEl>
                                          <p:spTgt spid="179202"/>
                                        </p:tgtEl>
                                      </p:cBhvr>
                                      <p:to x="100000" y="80000"/>
                                    </p:animScale>
                                    <p:animScale>
                                      <p:cBhvr>
                                        <p:cTn id="16" dur="166" decel="50000">
                                          <p:stCondLst>
                                            <p:cond delay="1338"/>
                                          </p:stCondLst>
                                        </p:cTn>
                                        <p:tgtEl>
                                          <p:spTgt spid="179202"/>
                                        </p:tgtEl>
                                      </p:cBhvr>
                                      <p:to x="100000" y="100000"/>
                                    </p:animScale>
                                    <p:animScale>
                                      <p:cBhvr>
                                        <p:cTn id="17" dur="26">
                                          <p:stCondLst>
                                            <p:cond delay="1642"/>
                                          </p:stCondLst>
                                        </p:cTn>
                                        <p:tgtEl>
                                          <p:spTgt spid="179202"/>
                                        </p:tgtEl>
                                      </p:cBhvr>
                                      <p:to x="100000" y="90000"/>
                                    </p:animScale>
                                    <p:animScale>
                                      <p:cBhvr>
                                        <p:cTn id="18" dur="166" decel="50000">
                                          <p:stCondLst>
                                            <p:cond delay="1668"/>
                                          </p:stCondLst>
                                        </p:cTn>
                                        <p:tgtEl>
                                          <p:spTgt spid="179202"/>
                                        </p:tgtEl>
                                      </p:cBhvr>
                                      <p:to x="100000" y="100000"/>
                                    </p:animScale>
                                    <p:animScale>
                                      <p:cBhvr>
                                        <p:cTn id="19" dur="26">
                                          <p:stCondLst>
                                            <p:cond delay="1808"/>
                                          </p:stCondLst>
                                        </p:cTn>
                                        <p:tgtEl>
                                          <p:spTgt spid="179202"/>
                                        </p:tgtEl>
                                      </p:cBhvr>
                                      <p:to x="100000" y="95000"/>
                                    </p:animScale>
                                    <p:animScale>
                                      <p:cBhvr>
                                        <p:cTn id="20" dur="166" decel="50000">
                                          <p:stCondLst>
                                            <p:cond delay="1834"/>
                                          </p:stCondLst>
                                        </p:cTn>
                                        <p:tgtEl>
                                          <p:spTgt spid="1792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FB159D-5268-4D47-A289-6A47633F11D0}" type="slidenum">
              <a:rPr lang="en-US" altLang="en-US"/>
              <a:pPr/>
              <a:t>49</a:t>
            </a:fld>
            <a:endParaRPr lang="en-US" altLang="en-US"/>
          </a:p>
        </p:txBody>
      </p:sp>
      <p:sp>
        <p:nvSpPr>
          <p:cNvPr id="82946" name="Rectangle 2"/>
          <p:cNvSpPr>
            <a:spLocks noGrp="1" noChangeArrowheads="1"/>
          </p:cNvSpPr>
          <p:nvPr>
            <p:ph type="title"/>
          </p:nvPr>
        </p:nvSpPr>
        <p:spPr/>
        <p:txBody>
          <a:bodyPr/>
          <a:lstStyle/>
          <a:p>
            <a:r>
              <a:rPr lang="en-US" altLang="en-US"/>
              <a:t>Design and Implementation Constraints - 1</a:t>
            </a:r>
          </a:p>
        </p:txBody>
      </p:sp>
      <p:sp>
        <p:nvSpPr>
          <p:cNvPr id="82947" name="Rectangle 3"/>
          <p:cNvSpPr>
            <a:spLocks noGrp="1" noChangeArrowheads="1"/>
          </p:cNvSpPr>
          <p:nvPr>
            <p:ph type="body" idx="1"/>
          </p:nvPr>
        </p:nvSpPr>
        <p:spPr/>
        <p:txBody>
          <a:bodyPr/>
          <a:lstStyle/>
          <a:p>
            <a:r>
              <a:rPr lang="en-US" altLang="en-US"/>
              <a:t>They are development guidelines within which the designer must work</a:t>
            </a:r>
          </a:p>
          <a:p>
            <a:r>
              <a:rPr lang="en-US" altLang="en-US"/>
              <a:t>These requirements can seriously limit design and implementation options</a:t>
            </a:r>
          </a:p>
          <a:p>
            <a:r>
              <a:rPr lang="en-US" altLang="en-US"/>
              <a:t>Can also have impact on human resources</a:t>
            </a:r>
          </a:p>
          <a:p>
            <a:endParaRPr lang="en-US" altLang="en-US"/>
          </a:p>
          <a:p>
            <a:endParaRPr lang="en-US" altLang="en-US"/>
          </a:p>
        </p:txBody>
      </p:sp>
    </p:spTree>
    <p:extLst>
      <p:ext uri="{BB962C8B-B14F-4D97-AF65-F5344CB8AC3E}">
        <p14:creationId xmlns:p14="http://schemas.microsoft.com/office/powerpoint/2010/main" val="975740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D2ACEA-40E1-4C0B-A6CB-0854001CFEE2}" type="slidenum">
              <a:rPr lang="en-US" altLang="en-US"/>
              <a:pPr/>
              <a:t>5</a:t>
            </a:fld>
            <a:endParaRPr lang="en-US" altLang="en-US"/>
          </a:p>
        </p:txBody>
      </p:sp>
      <p:sp>
        <p:nvSpPr>
          <p:cNvPr id="158722" name="Rectangle 1026"/>
          <p:cNvSpPr>
            <a:spLocks noGrp="1" noChangeArrowheads="1"/>
          </p:cNvSpPr>
          <p:nvPr>
            <p:ph type="title"/>
          </p:nvPr>
        </p:nvSpPr>
        <p:spPr/>
        <p:txBody>
          <a:bodyPr/>
          <a:lstStyle/>
          <a:p>
            <a:r>
              <a:rPr lang="en-US" altLang="en-US"/>
              <a:t>Software Requirements - 2</a:t>
            </a:r>
          </a:p>
        </p:txBody>
      </p:sp>
      <p:sp>
        <p:nvSpPr>
          <p:cNvPr id="158723" name="Rectangle 1027"/>
          <p:cNvSpPr>
            <a:spLocks noGrp="1" noChangeArrowheads="1"/>
          </p:cNvSpPr>
          <p:nvPr>
            <p:ph type="body" idx="1"/>
          </p:nvPr>
        </p:nvSpPr>
        <p:spPr/>
        <p:txBody>
          <a:bodyPr/>
          <a:lstStyle/>
          <a:p>
            <a:pPr>
              <a:lnSpc>
                <a:spcPct val="90000"/>
              </a:lnSpc>
            </a:pPr>
            <a:r>
              <a:rPr lang="en-US" altLang="en-US"/>
              <a:t>Software requirements are complete specification of the desired external behavior of the software system to be built</a:t>
            </a:r>
          </a:p>
          <a:p>
            <a:pPr>
              <a:lnSpc>
                <a:spcPct val="90000"/>
              </a:lnSpc>
            </a:pPr>
            <a:endParaRPr lang="en-US" altLang="en-US"/>
          </a:p>
          <a:p>
            <a:pPr>
              <a:lnSpc>
                <a:spcPct val="90000"/>
              </a:lnSpc>
            </a:pPr>
            <a:r>
              <a:rPr lang="en-US" altLang="en-US"/>
              <a:t>They also represent External behavior of the system</a:t>
            </a:r>
          </a:p>
        </p:txBody>
      </p:sp>
    </p:spTree>
    <p:extLst>
      <p:ext uri="{BB962C8B-B14F-4D97-AF65-F5344CB8AC3E}">
        <p14:creationId xmlns:p14="http://schemas.microsoft.com/office/powerpoint/2010/main" val="1411417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6A47B2-7909-4C17-8A23-5DF54C115980}" type="slidenum">
              <a:rPr lang="en-US" altLang="en-US"/>
              <a:pPr/>
              <a:t>50</a:t>
            </a:fld>
            <a:endParaRPr lang="en-US" altLang="en-US"/>
          </a:p>
        </p:txBody>
      </p:sp>
      <p:sp>
        <p:nvSpPr>
          <p:cNvPr id="261122" name="Rectangle 2"/>
          <p:cNvSpPr>
            <a:spLocks noGrp="1" noChangeArrowheads="1"/>
          </p:cNvSpPr>
          <p:nvPr>
            <p:ph type="title"/>
          </p:nvPr>
        </p:nvSpPr>
        <p:spPr/>
        <p:txBody>
          <a:bodyPr/>
          <a:lstStyle/>
          <a:p>
            <a:r>
              <a:rPr lang="en-US" altLang="en-US"/>
              <a:t>Design and Implementation Constraints Examples</a:t>
            </a:r>
          </a:p>
        </p:txBody>
      </p:sp>
      <p:sp>
        <p:nvSpPr>
          <p:cNvPr id="261123" name="Rectangle 3"/>
          <p:cNvSpPr>
            <a:spLocks noGrp="1" noChangeArrowheads="1"/>
          </p:cNvSpPr>
          <p:nvPr>
            <p:ph type="body" idx="1"/>
          </p:nvPr>
        </p:nvSpPr>
        <p:spPr/>
        <p:txBody>
          <a:bodyPr/>
          <a:lstStyle/>
          <a:p>
            <a:pPr>
              <a:lnSpc>
                <a:spcPct val="90000"/>
              </a:lnSpc>
            </a:pPr>
            <a:endParaRPr lang="en-US" altLang="en-US"/>
          </a:p>
          <a:p>
            <a:pPr>
              <a:lnSpc>
                <a:spcPct val="90000"/>
              </a:lnSpc>
            </a:pPr>
            <a:r>
              <a:rPr lang="en-US" altLang="en-US"/>
              <a:t>The system shall be developed using the Microsoft .Net platform</a:t>
            </a:r>
          </a:p>
          <a:p>
            <a:pPr>
              <a:lnSpc>
                <a:spcPct val="90000"/>
              </a:lnSpc>
            </a:pPr>
            <a:endParaRPr lang="en-US" altLang="en-US"/>
          </a:p>
          <a:p>
            <a:pPr>
              <a:lnSpc>
                <a:spcPct val="90000"/>
              </a:lnSpc>
            </a:pPr>
            <a:r>
              <a:rPr lang="en-US" altLang="en-US"/>
              <a:t>The system shall be developed using open source tools and shall run on Linux operating system</a:t>
            </a:r>
          </a:p>
          <a:p>
            <a:pPr>
              <a:lnSpc>
                <a:spcPct val="90000"/>
              </a:lnSpc>
            </a:pPr>
            <a:endParaRPr lang="en-US" altLang="en-US"/>
          </a:p>
        </p:txBody>
      </p:sp>
    </p:spTree>
    <p:extLst>
      <p:ext uri="{BB962C8B-B14F-4D97-AF65-F5344CB8AC3E}">
        <p14:creationId xmlns:p14="http://schemas.microsoft.com/office/powerpoint/2010/main" val="41351248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B218AC-651A-4FB0-B42F-D59BD9263FDA}" type="slidenum">
              <a:rPr lang="en-US" altLang="en-US"/>
              <a:pPr/>
              <a:t>51</a:t>
            </a:fld>
            <a:endParaRPr lang="en-US" altLang="en-US"/>
          </a:p>
        </p:txBody>
      </p:sp>
      <p:sp>
        <p:nvSpPr>
          <p:cNvPr id="262146" name="Rectangle 2"/>
          <p:cNvSpPr>
            <a:spLocks noGrp="1" noChangeArrowheads="1"/>
          </p:cNvSpPr>
          <p:nvPr>
            <p:ph type="title"/>
          </p:nvPr>
        </p:nvSpPr>
        <p:spPr/>
        <p:txBody>
          <a:bodyPr/>
          <a:lstStyle/>
          <a:p>
            <a:r>
              <a:rPr lang="en-US" altLang="en-US"/>
              <a:t>Summary</a:t>
            </a:r>
          </a:p>
        </p:txBody>
      </p:sp>
      <p:sp>
        <p:nvSpPr>
          <p:cNvPr id="262147" name="Rectangle 3"/>
          <p:cNvSpPr>
            <a:spLocks noGrp="1" noChangeArrowheads="1"/>
          </p:cNvSpPr>
          <p:nvPr>
            <p:ph type="body" idx="1"/>
          </p:nvPr>
        </p:nvSpPr>
        <p:spPr/>
        <p:txBody>
          <a:bodyPr/>
          <a:lstStyle/>
          <a:p>
            <a:r>
              <a:rPr lang="en-US" altLang="en-US"/>
              <a:t>Discussed different kinds of requirements including domain, inverse, and implementation constraints</a:t>
            </a:r>
          </a:p>
          <a:p>
            <a:r>
              <a:rPr lang="en-US" altLang="en-US"/>
              <a:t>Requirements should be explored from different perspectives and categorized differently</a:t>
            </a:r>
          </a:p>
        </p:txBody>
      </p:sp>
    </p:spTree>
    <p:extLst>
      <p:ext uri="{BB962C8B-B14F-4D97-AF65-F5344CB8AC3E}">
        <p14:creationId xmlns:p14="http://schemas.microsoft.com/office/powerpoint/2010/main" val="196887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2DD8CE-0F06-4915-8650-C3334C64D565}" type="slidenum">
              <a:rPr lang="en-US" altLang="en-US"/>
              <a:pPr/>
              <a:t>52</a:t>
            </a:fld>
            <a:endParaRPr lang="en-US" altLang="en-US"/>
          </a:p>
        </p:txBody>
      </p:sp>
      <p:sp>
        <p:nvSpPr>
          <p:cNvPr id="263170" name="Rectangle 2"/>
          <p:cNvSpPr>
            <a:spLocks noGrp="1" noChangeArrowheads="1"/>
          </p:cNvSpPr>
          <p:nvPr>
            <p:ph type="title"/>
          </p:nvPr>
        </p:nvSpPr>
        <p:spPr/>
        <p:txBody>
          <a:bodyPr/>
          <a:lstStyle/>
          <a:p>
            <a:r>
              <a:rPr lang="en-US" altLang="en-US"/>
              <a:t>References</a:t>
            </a:r>
          </a:p>
        </p:txBody>
      </p:sp>
      <p:sp>
        <p:nvSpPr>
          <p:cNvPr id="263171" name="Rectangle 3"/>
          <p:cNvSpPr>
            <a:spLocks noGrp="1" noChangeArrowheads="1"/>
          </p:cNvSpPr>
          <p:nvPr>
            <p:ph type="body" idx="1"/>
          </p:nvPr>
        </p:nvSpPr>
        <p:spPr/>
        <p:txBody>
          <a:bodyPr/>
          <a:lstStyle/>
          <a:p>
            <a:pPr>
              <a:lnSpc>
                <a:spcPct val="90000"/>
              </a:lnSpc>
            </a:pPr>
            <a:r>
              <a:rPr lang="en-US" altLang="en-US" sz="3200"/>
              <a:t>‘Requirements Engineering: Processes and Techniques’ by G. Kotonya and I. Sommerville, John Wiley &amp; Sons, 1998</a:t>
            </a:r>
          </a:p>
          <a:p>
            <a:pPr>
              <a:lnSpc>
                <a:spcPct val="90000"/>
              </a:lnSpc>
            </a:pPr>
            <a:r>
              <a:rPr lang="en-US" altLang="en-US" sz="3200">
                <a:cs typeface="Times New Roman" panose="02020603050405020304" pitchFamily="18" charset="0"/>
              </a:rPr>
              <a:t>Software Requirements: Objects, Functions, and States by A. Davis, PH, 1993</a:t>
            </a:r>
            <a:r>
              <a:rPr lang="en-US" altLang="en-US" sz="3200"/>
              <a:t> </a:t>
            </a:r>
          </a:p>
          <a:p>
            <a:pPr>
              <a:lnSpc>
                <a:spcPct val="90000"/>
              </a:lnSpc>
            </a:pPr>
            <a:r>
              <a:rPr lang="en-US" altLang="en-US" sz="3200"/>
              <a:t>Software Engineering 6</a:t>
            </a:r>
            <a:r>
              <a:rPr lang="en-US" altLang="en-US" sz="3200" baseline="30000"/>
              <a:t>th</a:t>
            </a:r>
            <a:r>
              <a:rPr lang="en-US" altLang="en-US" sz="3200"/>
              <a:t> Edition, by I. Sommerville, 2000</a:t>
            </a:r>
          </a:p>
          <a:p>
            <a:pPr>
              <a:lnSpc>
                <a:spcPct val="90000"/>
              </a:lnSpc>
            </a:pPr>
            <a:r>
              <a:rPr lang="en-US" altLang="en-US" sz="3200"/>
              <a:t>Software Engineering 5</a:t>
            </a:r>
            <a:r>
              <a:rPr lang="en-US" altLang="en-US" sz="3200" baseline="30000"/>
              <a:t>th</a:t>
            </a:r>
            <a:r>
              <a:rPr lang="en-US" altLang="en-US" sz="3200"/>
              <a:t> Edition, by R. Pressman</a:t>
            </a:r>
          </a:p>
        </p:txBody>
      </p:sp>
    </p:spTree>
    <p:extLst>
      <p:ext uri="{BB962C8B-B14F-4D97-AF65-F5344CB8AC3E}">
        <p14:creationId xmlns:p14="http://schemas.microsoft.com/office/powerpoint/2010/main" val="147888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B4B98A-D615-4B22-A5ED-1B6844FD47B8}" type="slidenum">
              <a:rPr lang="en-US" altLang="en-US"/>
              <a:pPr/>
              <a:t>6</a:t>
            </a:fld>
            <a:endParaRPr lang="en-US" altLang="en-US"/>
          </a:p>
        </p:txBody>
      </p:sp>
      <p:sp>
        <p:nvSpPr>
          <p:cNvPr id="194562" name="Rectangle 1026"/>
          <p:cNvSpPr>
            <a:spLocks noGrp="1" noChangeArrowheads="1"/>
          </p:cNvSpPr>
          <p:nvPr>
            <p:ph type="title"/>
          </p:nvPr>
        </p:nvSpPr>
        <p:spPr/>
        <p:txBody>
          <a:bodyPr/>
          <a:lstStyle/>
          <a:p>
            <a:r>
              <a:rPr lang="en-US" altLang="en-US"/>
              <a:t>Sources of Requirements</a:t>
            </a:r>
          </a:p>
        </p:txBody>
      </p:sp>
      <p:sp>
        <p:nvSpPr>
          <p:cNvPr id="194563" name="Rectangle 1027"/>
          <p:cNvSpPr>
            <a:spLocks noGrp="1" noChangeArrowheads="1"/>
          </p:cNvSpPr>
          <p:nvPr>
            <p:ph type="body" idx="1"/>
          </p:nvPr>
        </p:nvSpPr>
        <p:spPr/>
        <p:txBody>
          <a:bodyPr/>
          <a:lstStyle/>
          <a:p>
            <a:r>
              <a:rPr lang="en-US" altLang="en-US"/>
              <a:t>Stakeholders</a:t>
            </a:r>
          </a:p>
          <a:p>
            <a:pPr lvl="1"/>
            <a:r>
              <a:rPr lang="en-US" altLang="en-US"/>
              <a:t>People affected in some way by the system</a:t>
            </a:r>
          </a:p>
          <a:p>
            <a:r>
              <a:rPr lang="en-US" altLang="en-US"/>
              <a:t>Documents</a:t>
            </a:r>
          </a:p>
          <a:p>
            <a:r>
              <a:rPr lang="en-US" altLang="en-US"/>
              <a:t>Existing system</a:t>
            </a:r>
          </a:p>
          <a:p>
            <a:r>
              <a:rPr lang="en-US" altLang="en-US"/>
              <a:t>Domain/business area</a:t>
            </a:r>
          </a:p>
        </p:txBody>
      </p:sp>
    </p:spTree>
    <p:extLst>
      <p:ext uri="{BB962C8B-B14F-4D97-AF65-F5344CB8AC3E}">
        <p14:creationId xmlns:p14="http://schemas.microsoft.com/office/powerpoint/2010/main" val="372552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00983F-2EEC-48ED-8869-D8A1A797E22B}" type="slidenum">
              <a:rPr lang="en-US" altLang="en-US"/>
              <a:pPr/>
              <a:t>7</a:t>
            </a:fld>
            <a:endParaRPr lang="en-US" altLang="en-US"/>
          </a:p>
        </p:txBody>
      </p:sp>
      <p:sp>
        <p:nvSpPr>
          <p:cNvPr id="108546" name="Rectangle 2"/>
          <p:cNvSpPr>
            <a:spLocks noGrp="1" noChangeArrowheads="1"/>
          </p:cNvSpPr>
          <p:nvPr>
            <p:ph type="title"/>
          </p:nvPr>
        </p:nvSpPr>
        <p:spPr/>
        <p:txBody>
          <a:bodyPr/>
          <a:lstStyle/>
          <a:p>
            <a:r>
              <a:rPr lang="en-US" altLang="en-US"/>
              <a:t>Examples of Requirements - 1</a:t>
            </a:r>
          </a:p>
        </p:txBody>
      </p:sp>
      <p:sp>
        <p:nvSpPr>
          <p:cNvPr id="108547" name="Rectangle 3"/>
          <p:cNvSpPr>
            <a:spLocks noGrp="1" noChangeArrowheads="1"/>
          </p:cNvSpPr>
          <p:nvPr>
            <p:ph type="body" idx="1"/>
          </p:nvPr>
        </p:nvSpPr>
        <p:spPr/>
        <p:txBody>
          <a:bodyPr/>
          <a:lstStyle/>
          <a:p>
            <a:r>
              <a:rPr lang="en-US" altLang="en-US"/>
              <a:t>The system shall maintain records of all payments made to employees on accounts of salaries, bonuses, travel/daily allowances, medical allowances, etc.</a:t>
            </a:r>
          </a:p>
          <a:p>
            <a:endParaRPr lang="en-US" altLang="en-US"/>
          </a:p>
        </p:txBody>
      </p:sp>
    </p:spTree>
    <p:extLst>
      <p:ext uri="{BB962C8B-B14F-4D97-AF65-F5344CB8AC3E}">
        <p14:creationId xmlns:p14="http://schemas.microsoft.com/office/powerpoint/2010/main" val="342427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B8DB5C-CAFF-443B-99EB-D753168F393D}" type="slidenum">
              <a:rPr lang="en-US" altLang="en-US"/>
              <a:pPr/>
              <a:t>8</a:t>
            </a:fld>
            <a:endParaRPr lang="en-US" altLang="en-US"/>
          </a:p>
        </p:txBody>
      </p:sp>
      <p:sp>
        <p:nvSpPr>
          <p:cNvPr id="160770" name="Rectangle 2050"/>
          <p:cNvSpPr>
            <a:spLocks noGrp="1" noChangeArrowheads="1"/>
          </p:cNvSpPr>
          <p:nvPr>
            <p:ph type="title"/>
          </p:nvPr>
        </p:nvSpPr>
        <p:spPr/>
        <p:txBody>
          <a:bodyPr/>
          <a:lstStyle/>
          <a:p>
            <a:r>
              <a:rPr lang="en-US" altLang="en-US"/>
              <a:t>Examples of Requirements - 2</a:t>
            </a:r>
          </a:p>
        </p:txBody>
      </p:sp>
      <p:sp>
        <p:nvSpPr>
          <p:cNvPr id="160771" name="Rectangle 2051"/>
          <p:cNvSpPr>
            <a:spLocks noGrp="1" noChangeArrowheads="1"/>
          </p:cNvSpPr>
          <p:nvPr>
            <p:ph type="body" idx="1"/>
          </p:nvPr>
        </p:nvSpPr>
        <p:spPr/>
        <p:txBody>
          <a:bodyPr/>
          <a:lstStyle/>
          <a:p>
            <a:r>
              <a:rPr lang="en-US" altLang="en-US"/>
              <a:t>The system shall interface with the central computer to send daily sales and inventory data from every retail store</a:t>
            </a:r>
          </a:p>
          <a:p>
            <a:endParaRPr lang="en-US" altLang="en-US"/>
          </a:p>
        </p:txBody>
      </p:sp>
    </p:spTree>
    <p:extLst>
      <p:ext uri="{BB962C8B-B14F-4D97-AF65-F5344CB8AC3E}">
        <p14:creationId xmlns:p14="http://schemas.microsoft.com/office/powerpoint/2010/main" val="3786647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5E19C87D-01B4-4944-99D7-DC8A968BF38B}" type="slidenum">
              <a:rPr lang="en-US" altLang="en-US"/>
              <a:pPr/>
              <a:t>9</a:t>
            </a:fld>
            <a:endParaRPr lang="en-US" altLang="en-US"/>
          </a:p>
        </p:txBody>
      </p:sp>
      <p:sp>
        <p:nvSpPr>
          <p:cNvPr id="161794" name="Rectangle 2"/>
          <p:cNvSpPr>
            <a:spLocks noGrp="1" noChangeArrowheads="1"/>
          </p:cNvSpPr>
          <p:nvPr>
            <p:ph type="ctrTitle"/>
          </p:nvPr>
        </p:nvSpPr>
        <p:spPr>
          <a:xfrm>
            <a:off x="685800" y="2667000"/>
            <a:ext cx="7772400" cy="1143000"/>
          </a:xfrm>
        </p:spPr>
        <p:txBody>
          <a:bodyPr anchor="ctr"/>
          <a:lstStyle/>
          <a:p>
            <a:r>
              <a:rPr lang="en-US" altLang="en-US" sz="4400"/>
              <a:t>Kinds of Software Requirements</a:t>
            </a:r>
          </a:p>
        </p:txBody>
      </p:sp>
    </p:spTree>
    <p:extLst>
      <p:ext uri="{BB962C8B-B14F-4D97-AF65-F5344CB8AC3E}">
        <p14:creationId xmlns:p14="http://schemas.microsoft.com/office/powerpoint/2010/main" val="169271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29</TotalTime>
  <Words>1459</Words>
  <Application>Microsoft Office PowerPoint</Application>
  <PresentationFormat>On-screen Show (4:3)</PresentationFormat>
  <Paragraphs>241</Paragraphs>
  <Slides>52</Slides>
  <Notes>0</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Default Design</vt:lpstr>
      <vt:lpstr>1_Default Design</vt:lpstr>
      <vt:lpstr>2_Default Design</vt:lpstr>
      <vt:lpstr>Software Requirements Engineering </vt:lpstr>
      <vt:lpstr>Introduction</vt:lpstr>
      <vt:lpstr>Requirement</vt:lpstr>
      <vt:lpstr>Software Requirements - 1</vt:lpstr>
      <vt:lpstr>Software Requirements - 2</vt:lpstr>
      <vt:lpstr>Sources of Requirements</vt:lpstr>
      <vt:lpstr>Examples of Requirements - 1</vt:lpstr>
      <vt:lpstr>Examples of Requirements - 2</vt:lpstr>
      <vt:lpstr>Kinds of Software Requirements</vt:lpstr>
      <vt:lpstr>Kinds of Software Requirements</vt:lpstr>
      <vt:lpstr>Functional Requirements </vt:lpstr>
      <vt:lpstr>Functional Requirements Example # 1</vt:lpstr>
      <vt:lpstr>Functional Requirements Example # 2</vt:lpstr>
      <vt:lpstr>Functional Requirements Example # 3</vt:lpstr>
      <vt:lpstr>Functional Requirements Example # 4</vt:lpstr>
      <vt:lpstr>Functional Requirements Example # 5</vt:lpstr>
      <vt:lpstr>Comments on Examples</vt:lpstr>
      <vt:lpstr>Comments on Examples</vt:lpstr>
      <vt:lpstr>Comments on Examples</vt:lpstr>
      <vt:lpstr>Comments on Examples</vt:lpstr>
      <vt:lpstr>Non-Functional Requirements</vt:lpstr>
      <vt:lpstr>Non-Functional Requirements - 1</vt:lpstr>
      <vt:lpstr>Non-Functional Requirements - 2</vt:lpstr>
      <vt:lpstr>Non-Functional Requirements - 3</vt:lpstr>
      <vt:lpstr>Non-Functional Requirements - 4</vt:lpstr>
      <vt:lpstr>Non-Functional Requirements - 5</vt:lpstr>
      <vt:lpstr>Metrics for Non-Functional Requirements (NFRs)</vt:lpstr>
      <vt:lpstr>Metrics for NFRs - 1</vt:lpstr>
      <vt:lpstr>Metrics for NFRs - 2</vt:lpstr>
      <vt:lpstr>Metrics for NFRs - 3</vt:lpstr>
      <vt:lpstr>Metrics for NFRs - 4</vt:lpstr>
      <vt:lpstr>Metrics for NFRs - 5</vt:lpstr>
      <vt:lpstr>Metrics for NFRs - 6</vt:lpstr>
      <vt:lpstr>Kinds of Software Requirements</vt:lpstr>
      <vt:lpstr>PowerPoint Presentation</vt:lpstr>
      <vt:lpstr>Domain Requirements - 1</vt:lpstr>
      <vt:lpstr>Domain Requirements - 2</vt:lpstr>
      <vt:lpstr>PowerPoint Presentation</vt:lpstr>
      <vt:lpstr>PowerPoint Presentation</vt:lpstr>
      <vt:lpstr>Domain Requirements - 3</vt:lpstr>
      <vt:lpstr>Domain Requirements - 4</vt:lpstr>
      <vt:lpstr>Domain Requirements - 5</vt:lpstr>
      <vt:lpstr>Kinds of Software Requirements</vt:lpstr>
      <vt:lpstr>Inverse Requirements</vt:lpstr>
      <vt:lpstr>Inverse Requirements - 1</vt:lpstr>
      <vt:lpstr>Inverse Requirements - 2</vt:lpstr>
      <vt:lpstr>Kinds of Software Requirements</vt:lpstr>
      <vt:lpstr>Design and Implementation Constraints</vt:lpstr>
      <vt:lpstr>Design and Implementation Constraints - 1</vt:lpstr>
      <vt:lpstr>Design and Implementation Constraints Examples</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Ahsan Ashfaq</dc:creator>
  <cp:lastModifiedBy>Ahsan Ashfaq</cp:lastModifiedBy>
  <cp:revision>3</cp:revision>
  <dcterms:created xsi:type="dcterms:W3CDTF">2022-02-15T04:14:43Z</dcterms:created>
  <dcterms:modified xsi:type="dcterms:W3CDTF">2022-02-20T18:00:32Z</dcterms:modified>
</cp:coreProperties>
</file>