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2" r:id="rId38"/>
    <p:sldId id="30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8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810" name="Group 2"/>
          <p:cNvGrpSpPr>
            <a:grpSpLocks/>
          </p:cNvGrpSpPr>
          <p:nvPr/>
        </p:nvGrpSpPr>
        <p:grpSpPr bwMode="auto">
          <a:xfrm>
            <a:off x="1" y="0"/>
            <a:ext cx="9140825" cy="6850856"/>
            <a:chOff x="0" y="0"/>
            <a:chExt cx="5758" cy="4315"/>
          </a:xfrm>
        </p:grpSpPr>
        <p:sp>
          <p:nvSpPr>
            <p:cNvPr id="759811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grpSp>
          <p:nvGrpSpPr>
            <p:cNvPr id="759812" name="Group 4"/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759813" name="Freeform 5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9814" name="Freeform 6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9815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9816" name="Freeform 8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9817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9818" name="Freeform 10"/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>
                  <a:gd name="T0" fmla="*/ 982 w 2296"/>
                  <a:gd name="T1" fmla="*/ 1061 h 1469"/>
                  <a:gd name="T2" fmla="*/ 1357 w 2296"/>
                  <a:gd name="T3" fmla="*/ 1012 h 1469"/>
                  <a:gd name="T4" fmla="*/ 1666 w 2296"/>
                  <a:gd name="T5" fmla="*/ 957 h 1469"/>
                  <a:gd name="T6" fmla="*/ 1916 w 2296"/>
                  <a:gd name="T7" fmla="*/ 897 h 1469"/>
                  <a:gd name="T8" fmla="*/ 2100 w 2296"/>
                  <a:gd name="T9" fmla="*/ 832 h 1469"/>
                  <a:gd name="T10" fmla="*/ 2220 w 2296"/>
                  <a:gd name="T11" fmla="*/ 756 h 1469"/>
                  <a:gd name="T12" fmla="*/ 2285 w 2296"/>
                  <a:gd name="T13" fmla="*/ 669 h 1469"/>
                  <a:gd name="T14" fmla="*/ 2290 w 2296"/>
                  <a:gd name="T15" fmla="*/ 560 h 1469"/>
                  <a:gd name="T16" fmla="*/ 2241 w 2296"/>
                  <a:gd name="T17" fmla="*/ 457 h 1469"/>
                  <a:gd name="T18" fmla="*/ 2144 w 2296"/>
                  <a:gd name="T19" fmla="*/ 364 h 1469"/>
                  <a:gd name="T20" fmla="*/ 2008 w 2296"/>
                  <a:gd name="T21" fmla="*/ 277 h 1469"/>
                  <a:gd name="T22" fmla="*/ 1769 w 2296"/>
                  <a:gd name="T23" fmla="*/ 157 h 1469"/>
                  <a:gd name="T24" fmla="*/ 1612 w 2296"/>
                  <a:gd name="T25" fmla="*/ 92 h 1469"/>
                  <a:gd name="T26" fmla="*/ 1476 w 2296"/>
                  <a:gd name="T27" fmla="*/ 43 h 1469"/>
                  <a:gd name="T28" fmla="*/ 1384 w 2296"/>
                  <a:gd name="T29" fmla="*/ 10 h 1469"/>
                  <a:gd name="T30" fmla="*/ 1346 w 2296"/>
                  <a:gd name="T31" fmla="*/ 0 h 1469"/>
                  <a:gd name="T32" fmla="*/ 1655 w 2296"/>
                  <a:gd name="T33" fmla="*/ 119 h 1469"/>
                  <a:gd name="T34" fmla="*/ 1948 w 2296"/>
                  <a:gd name="T35" fmla="*/ 255 h 1469"/>
                  <a:gd name="T36" fmla="*/ 2068 w 2296"/>
                  <a:gd name="T37" fmla="*/ 326 h 1469"/>
                  <a:gd name="T38" fmla="*/ 2171 w 2296"/>
                  <a:gd name="T39" fmla="*/ 402 h 1469"/>
                  <a:gd name="T40" fmla="*/ 2236 w 2296"/>
                  <a:gd name="T41" fmla="*/ 478 h 1469"/>
                  <a:gd name="T42" fmla="*/ 2263 w 2296"/>
                  <a:gd name="T43" fmla="*/ 560 h 1469"/>
                  <a:gd name="T44" fmla="*/ 2241 w 2296"/>
                  <a:gd name="T45" fmla="*/ 636 h 1469"/>
                  <a:gd name="T46" fmla="*/ 2171 w 2296"/>
                  <a:gd name="T47" fmla="*/ 702 h 1469"/>
                  <a:gd name="T48" fmla="*/ 2062 w 2296"/>
                  <a:gd name="T49" fmla="*/ 756 h 1469"/>
                  <a:gd name="T50" fmla="*/ 1921 w 2296"/>
                  <a:gd name="T51" fmla="*/ 800 h 1469"/>
                  <a:gd name="T52" fmla="*/ 1748 w 2296"/>
                  <a:gd name="T53" fmla="*/ 843 h 1469"/>
                  <a:gd name="T54" fmla="*/ 1351 w 2296"/>
                  <a:gd name="T55" fmla="*/ 908 h 1469"/>
                  <a:gd name="T56" fmla="*/ 923 w 2296"/>
                  <a:gd name="T57" fmla="*/ 968 h 1469"/>
                  <a:gd name="T58" fmla="*/ 521 w 2296"/>
                  <a:gd name="T59" fmla="*/ 1028 h 1469"/>
                  <a:gd name="T60" fmla="*/ 353 w 2296"/>
                  <a:gd name="T61" fmla="*/ 1066 h 1469"/>
                  <a:gd name="T62" fmla="*/ 206 w 2296"/>
                  <a:gd name="T63" fmla="*/ 1104 h 1469"/>
                  <a:gd name="T64" fmla="*/ 92 w 2296"/>
                  <a:gd name="T65" fmla="*/ 1148 h 1469"/>
                  <a:gd name="T66" fmla="*/ 22 w 2296"/>
                  <a:gd name="T67" fmla="*/ 1202 h 1469"/>
                  <a:gd name="T68" fmla="*/ 0 w 2296"/>
                  <a:gd name="T69" fmla="*/ 1262 h 1469"/>
                  <a:gd name="T70" fmla="*/ 27 w 2296"/>
                  <a:gd name="T71" fmla="*/ 1327 h 1469"/>
                  <a:gd name="T72" fmla="*/ 98 w 2296"/>
                  <a:gd name="T73" fmla="*/ 1382 h 1469"/>
                  <a:gd name="T74" fmla="*/ 196 w 2296"/>
                  <a:gd name="T75" fmla="*/ 1425 h 1469"/>
                  <a:gd name="T76" fmla="*/ 326 w 2296"/>
                  <a:gd name="T77" fmla="*/ 1469 h 1469"/>
                  <a:gd name="T78" fmla="*/ 217 w 2296"/>
                  <a:gd name="T79" fmla="*/ 1414 h 1469"/>
                  <a:gd name="T80" fmla="*/ 147 w 2296"/>
                  <a:gd name="T81" fmla="*/ 1360 h 1469"/>
                  <a:gd name="T82" fmla="*/ 120 w 2296"/>
                  <a:gd name="T83" fmla="*/ 1306 h 1469"/>
                  <a:gd name="T84" fmla="*/ 141 w 2296"/>
                  <a:gd name="T85" fmla="*/ 1257 h 1469"/>
                  <a:gd name="T86" fmla="*/ 212 w 2296"/>
                  <a:gd name="T87" fmla="*/ 1208 h 1469"/>
                  <a:gd name="T88" fmla="*/ 342 w 2296"/>
                  <a:gd name="T89" fmla="*/ 1164 h 1469"/>
                  <a:gd name="T90" fmla="*/ 527 w 2296"/>
                  <a:gd name="T91" fmla="*/ 1121 h 1469"/>
                  <a:gd name="T92" fmla="*/ 771 w 2296"/>
                  <a:gd name="T93" fmla="*/ 1088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</p:grpSp>
      </p:grpSp>
      <p:sp>
        <p:nvSpPr>
          <p:cNvPr id="75981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5931"/>
            <a:ext cx="7772400" cy="1921669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5982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00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59821" name="Rectangle 1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8997"/>
            <a:ext cx="2133600" cy="47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5982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0782"/>
            <a:ext cx="2895600" cy="476846"/>
          </a:xfrm>
        </p:spPr>
        <p:txBody>
          <a:bodyPr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5982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354"/>
            <a:ext cx="2133600" cy="476846"/>
          </a:xfrm>
        </p:spPr>
        <p:txBody>
          <a:bodyPr/>
          <a:lstStyle>
            <a:lvl1pPr>
              <a:defRPr/>
            </a:lvl1pPr>
          </a:lstStyle>
          <a:p>
            <a:fld id="{CE801C50-9172-4089-8B4C-06BC712A301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20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94A1FE-9AEC-4F8E-B788-A793DB9094B1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034"/>
            <a:ext cx="2057400" cy="58239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034"/>
            <a:ext cx="6019800" cy="58239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5B1E2B-3F0D-49EE-8B90-269E9C1A2010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43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1DB15A-1009-4F69-BDB1-13204B5AC04A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0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695"/>
            <a:ext cx="7772400" cy="136088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7506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540182-AF91-4DAB-AB2F-4C9D7CE5606C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987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4987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A64E14-FFBD-4898-8222-27CD991F9613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907"/>
            <a:ext cx="4040188" cy="639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272"/>
            <a:ext cx="4040188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907"/>
            <a:ext cx="4041775" cy="639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272"/>
            <a:ext cx="4041775" cy="39504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24E23D-B232-4491-898F-319116394C97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1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3C3EB8-930C-4518-8AAD-FB055164395B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A64C54-46AA-4DAC-A10D-E9E4DFD37728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8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249"/>
            <a:ext cx="3008313" cy="11626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249"/>
            <a:ext cx="5111750" cy="58525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894"/>
            <a:ext cx="3008313" cy="46898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B79E03-4457-4E57-B093-7904115EECF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1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5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6743"/>
            <a:ext cx="5486400" cy="80545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C5D406-5D2D-4548-B258-3ADAF592CF45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4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786" name="Group 2"/>
          <p:cNvGrpSpPr>
            <a:grpSpLocks/>
          </p:cNvGrpSpPr>
          <p:nvPr/>
        </p:nvGrpSpPr>
        <p:grpSpPr bwMode="auto">
          <a:xfrm>
            <a:off x="1" y="0"/>
            <a:ext cx="9140825" cy="6850856"/>
            <a:chOff x="0" y="0"/>
            <a:chExt cx="5758" cy="4315"/>
          </a:xfrm>
        </p:grpSpPr>
        <p:sp>
          <p:nvSpPr>
            <p:cNvPr id="758787" name="Freeform 3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grpSp>
          <p:nvGrpSpPr>
            <p:cNvPr id="758788" name="Group 4"/>
            <p:cNvGrpSpPr>
              <a:grpSpLocks/>
            </p:cNvGrpSpPr>
            <p:nvPr userDrawn="1"/>
          </p:nvGrpSpPr>
          <p:grpSpPr bwMode="auto">
            <a:xfrm>
              <a:off x="1728" y="1409"/>
              <a:ext cx="4027" cy="2906"/>
              <a:chOff x="1728" y="1409"/>
              <a:chExt cx="4027" cy="2906"/>
            </a:xfrm>
          </p:grpSpPr>
          <p:sp>
            <p:nvSpPr>
              <p:cNvPr id="758789" name="Freeform 5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8790" name="Freeform 6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8791" name="Freeform 7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8792" name="Freeform 8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8793" name="Freeform 9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  <p:sp>
            <p:nvSpPr>
              <p:cNvPr id="758794" name="Freeform 10"/>
              <p:cNvSpPr>
                <a:spLocks/>
              </p:cNvSpPr>
              <p:nvPr/>
            </p:nvSpPr>
            <p:spPr bwMode="hidden">
              <a:xfrm>
                <a:off x="3231" y="1409"/>
                <a:ext cx="2296" cy="1469"/>
              </a:xfrm>
              <a:custGeom>
                <a:avLst/>
                <a:gdLst>
                  <a:gd name="T0" fmla="*/ 982 w 2296"/>
                  <a:gd name="T1" fmla="*/ 1061 h 1469"/>
                  <a:gd name="T2" fmla="*/ 1357 w 2296"/>
                  <a:gd name="T3" fmla="*/ 1012 h 1469"/>
                  <a:gd name="T4" fmla="*/ 1666 w 2296"/>
                  <a:gd name="T5" fmla="*/ 957 h 1469"/>
                  <a:gd name="T6" fmla="*/ 1916 w 2296"/>
                  <a:gd name="T7" fmla="*/ 897 h 1469"/>
                  <a:gd name="T8" fmla="*/ 2100 w 2296"/>
                  <a:gd name="T9" fmla="*/ 832 h 1469"/>
                  <a:gd name="T10" fmla="*/ 2220 w 2296"/>
                  <a:gd name="T11" fmla="*/ 756 h 1469"/>
                  <a:gd name="T12" fmla="*/ 2285 w 2296"/>
                  <a:gd name="T13" fmla="*/ 669 h 1469"/>
                  <a:gd name="T14" fmla="*/ 2290 w 2296"/>
                  <a:gd name="T15" fmla="*/ 560 h 1469"/>
                  <a:gd name="T16" fmla="*/ 2241 w 2296"/>
                  <a:gd name="T17" fmla="*/ 457 h 1469"/>
                  <a:gd name="T18" fmla="*/ 2144 w 2296"/>
                  <a:gd name="T19" fmla="*/ 364 h 1469"/>
                  <a:gd name="T20" fmla="*/ 2008 w 2296"/>
                  <a:gd name="T21" fmla="*/ 277 h 1469"/>
                  <a:gd name="T22" fmla="*/ 1769 w 2296"/>
                  <a:gd name="T23" fmla="*/ 157 h 1469"/>
                  <a:gd name="T24" fmla="*/ 1612 w 2296"/>
                  <a:gd name="T25" fmla="*/ 92 h 1469"/>
                  <a:gd name="T26" fmla="*/ 1476 w 2296"/>
                  <a:gd name="T27" fmla="*/ 43 h 1469"/>
                  <a:gd name="T28" fmla="*/ 1384 w 2296"/>
                  <a:gd name="T29" fmla="*/ 10 h 1469"/>
                  <a:gd name="T30" fmla="*/ 1346 w 2296"/>
                  <a:gd name="T31" fmla="*/ 0 h 1469"/>
                  <a:gd name="T32" fmla="*/ 1655 w 2296"/>
                  <a:gd name="T33" fmla="*/ 119 h 1469"/>
                  <a:gd name="T34" fmla="*/ 1948 w 2296"/>
                  <a:gd name="T35" fmla="*/ 255 h 1469"/>
                  <a:gd name="T36" fmla="*/ 2068 w 2296"/>
                  <a:gd name="T37" fmla="*/ 326 h 1469"/>
                  <a:gd name="T38" fmla="*/ 2171 w 2296"/>
                  <a:gd name="T39" fmla="*/ 402 h 1469"/>
                  <a:gd name="T40" fmla="*/ 2236 w 2296"/>
                  <a:gd name="T41" fmla="*/ 478 h 1469"/>
                  <a:gd name="T42" fmla="*/ 2263 w 2296"/>
                  <a:gd name="T43" fmla="*/ 560 h 1469"/>
                  <a:gd name="T44" fmla="*/ 2241 w 2296"/>
                  <a:gd name="T45" fmla="*/ 636 h 1469"/>
                  <a:gd name="T46" fmla="*/ 2171 w 2296"/>
                  <a:gd name="T47" fmla="*/ 702 h 1469"/>
                  <a:gd name="T48" fmla="*/ 2062 w 2296"/>
                  <a:gd name="T49" fmla="*/ 756 h 1469"/>
                  <a:gd name="T50" fmla="*/ 1921 w 2296"/>
                  <a:gd name="T51" fmla="*/ 800 h 1469"/>
                  <a:gd name="T52" fmla="*/ 1748 w 2296"/>
                  <a:gd name="T53" fmla="*/ 843 h 1469"/>
                  <a:gd name="T54" fmla="*/ 1351 w 2296"/>
                  <a:gd name="T55" fmla="*/ 908 h 1469"/>
                  <a:gd name="T56" fmla="*/ 923 w 2296"/>
                  <a:gd name="T57" fmla="*/ 968 h 1469"/>
                  <a:gd name="T58" fmla="*/ 521 w 2296"/>
                  <a:gd name="T59" fmla="*/ 1028 h 1469"/>
                  <a:gd name="T60" fmla="*/ 353 w 2296"/>
                  <a:gd name="T61" fmla="*/ 1066 h 1469"/>
                  <a:gd name="T62" fmla="*/ 206 w 2296"/>
                  <a:gd name="T63" fmla="*/ 1104 h 1469"/>
                  <a:gd name="T64" fmla="*/ 92 w 2296"/>
                  <a:gd name="T65" fmla="*/ 1148 h 1469"/>
                  <a:gd name="T66" fmla="*/ 22 w 2296"/>
                  <a:gd name="T67" fmla="*/ 1202 h 1469"/>
                  <a:gd name="T68" fmla="*/ 0 w 2296"/>
                  <a:gd name="T69" fmla="*/ 1262 h 1469"/>
                  <a:gd name="T70" fmla="*/ 27 w 2296"/>
                  <a:gd name="T71" fmla="*/ 1327 h 1469"/>
                  <a:gd name="T72" fmla="*/ 98 w 2296"/>
                  <a:gd name="T73" fmla="*/ 1382 h 1469"/>
                  <a:gd name="T74" fmla="*/ 196 w 2296"/>
                  <a:gd name="T75" fmla="*/ 1425 h 1469"/>
                  <a:gd name="T76" fmla="*/ 326 w 2296"/>
                  <a:gd name="T77" fmla="*/ 1469 h 1469"/>
                  <a:gd name="T78" fmla="*/ 217 w 2296"/>
                  <a:gd name="T79" fmla="*/ 1414 h 1469"/>
                  <a:gd name="T80" fmla="*/ 147 w 2296"/>
                  <a:gd name="T81" fmla="*/ 1360 h 1469"/>
                  <a:gd name="T82" fmla="*/ 120 w 2296"/>
                  <a:gd name="T83" fmla="*/ 1306 h 1469"/>
                  <a:gd name="T84" fmla="*/ 141 w 2296"/>
                  <a:gd name="T85" fmla="*/ 1257 h 1469"/>
                  <a:gd name="T86" fmla="*/ 212 w 2296"/>
                  <a:gd name="T87" fmla="*/ 1208 h 1469"/>
                  <a:gd name="T88" fmla="*/ 342 w 2296"/>
                  <a:gd name="T89" fmla="*/ 1164 h 1469"/>
                  <a:gd name="T90" fmla="*/ 527 w 2296"/>
                  <a:gd name="T91" fmla="*/ 1121 h 1469"/>
                  <a:gd name="T92" fmla="*/ 771 w 2296"/>
                  <a:gd name="T93" fmla="*/ 1088 h 1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96" h="1469">
                    <a:moveTo>
                      <a:pt x="771" y="1088"/>
                    </a:moveTo>
                    <a:lnTo>
                      <a:pt x="982" y="1061"/>
                    </a:lnTo>
                    <a:lnTo>
                      <a:pt x="1178" y="1034"/>
                    </a:lnTo>
                    <a:lnTo>
                      <a:pt x="1357" y="1012"/>
                    </a:lnTo>
                    <a:lnTo>
                      <a:pt x="1520" y="985"/>
                    </a:lnTo>
                    <a:lnTo>
                      <a:pt x="1666" y="957"/>
                    </a:lnTo>
                    <a:lnTo>
                      <a:pt x="1796" y="930"/>
                    </a:lnTo>
                    <a:lnTo>
                      <a:pt x="1916" y="897"/>
                    </a:lnTo>
                    <a:lnTo>
                      <a:pt x="2013" y="870"/>
                    </a:lnTo>
                    <a:lnTo>
                      <a:pt x="2100" y="832"/>
                    </a:lnTo>
                    <a:lnTo>
                      <a:pt x="2171" y="800"/>
                    </a:lnTo>
                    <a:lnTo>
                      <a:pt x="2220" y="756"/>
                    </a:lnTo>
                    <a:lnTo>
                      <a:pt x="2263" y="712"/>
                    </a:lnTo>
                    <a:lnTo>
                      <a:pt x="2285" y="669"/>
                    </a:lnTo>
                    <a:lnTo>
                      <a:pt x="2296" y="614"/>
                    </a:lnTo>
                    <a:lnTo>
                      <a:pt x="2290" y="560"/>
                    </a:lnTo>
                    <a:lnTo>
                      <a:pt x="2269" y="500"/>
                    </a:lnTo>
                    <a:lnTo>
                      <a:pt x="2241" y="457"/>
                    </a:lnTo>
                    <a:lnTo>
                      <a:pt x="2198" y="408"/>
                    </a:lnTo>
                    <a:lnTo>
                      <a:pt x="2144" y="364"/>
                    </a:lnTo>
                    <a:lnTo>
                      <a:pt x="2079" y="321"/>
                    </a:lnTo>
                    <a:lnTo>
                      <a:pt x="2008" y="277"/>
                    </a:lnTo>
                    <a:lnTo>
                      <a:pt x="1927" y="234"/>
                    </a:lnTo>
                    <a:lnTo>
                      <a:pt x="1769" y="157"/>
                    </a:lnTo>
                    <a:lnTo>
                      <a:pt x="1688" y="125"/>
                    </a:lnTo>
                    <a:lnTo>
                      <a:pt x="1612" y="92"/>
                    </a:lnTo>
                    <a:lnTo>
                      <a:pt x="1536" y="65"/>
                    </a:lnTo>
                    <a:lnTo>
                      <a:pt x="1476" y="43"/>
                    </a:lnTo>
                    <a:lnTo>
                      <a:pt x="1422" y="27"/>
                    </a:lnTo>
                    <a:lnTo>
                      <a:pt x="1384" y="10"/>
                    </a:lnTo>
                    <a:lnTo>
                      <a:pt x="1357" y="5"/>
                    </a:lnTo>
                    <a:lnTo>
                      <a:pt x="1346" y="0"/>
                    </a:lnTo>
                    <a:lnTo>
                      <a:pt x="1498" y="54"/>
                    </a:lnTo>
                    <a:lnTo>
                      <a:pt x="1655" y="119"/>
                    </a:lnTo>
                    <a:lnTo>
                      <a:pt x="1807" y="185"/>
                    </a:lnTo>
                    <a:lnTo>
                      <a:pt x="1948" y="255"/>
                    </a:lnTo>
                    <a:lnTo>
                      <a:pt x="2013" y="288"/>
                    </a:lnTo>
                    <a:lnTo>
                      <a:pt x="2068" y="326"/>
                    </a:lnTo>
                    <a:lnTo>
                      <a:pt x="2122" y="364"/>
                    </a:lnTo>
                    <a:lnTo>
                      <a:pt x="2171" y="402"/>
                    </a:lnTo>
                    <a:lnTo>
                      <a:pt x="2209" y="440"/>
                    </a:lnTo>
                    <a:lnTo>
                      <a:pt x="2236" y="478"/>
                    </a:lnTo>
                    <a:lnTo>
                      <a:pt x="2252" y="522"/>
                    </a:lnTo>
                    <a:lnTo>
                      <a:pt x="2263" y="560"/>
                    </a:lnTo>
                    <a:lnTo>
                      <a:pt x="2258" y="598"/>
                    </a:lnTo>
                    <a:lnTo>
                      <a:pt x="2241" y="636"/>
                    </a:lnTo>
                    <a:lnTo>
                      <a:pt x="2214" y="669"/>
                    </a:lnTo>
                    <a:lnTo>
                      <a:pt x="2171" y="702"/>
                    </a:lnTo>
                    <a:lnTo>
                      <a:pt x="2122" y="729"/>
                    </a:lnTo>
                    <a:lnTo>
                      <a:pt x="2062" y="756"/>
                    </a:lnTo>
                    <a:lnTo>
                      <a:pt x="1997" y="778"/>
                    </a:lnTo>
                    <a:lnTo>
                      <a:pt x="1921" y="800"/>
                    </a:lnTo>
                    <a:lnTo>
                      <a:pt x="1834" y="821"/>
                    </a:lnTo>
                    <a:lnTo>
                      <a:pt x="1748" y="843"/>
                    </a:lnTo>
                    <a:lnTo>
                      <a:pt x="1552" y="876"/>
                    </a:lnTo>
                    <a:lnTo>
                      <a:pt x="1351" y="908"/>
                    </a:lnTo>
                    <a:lnTo>
                      <a:pt x="1134" y="941"/>
                    </a:lnTo>
                    <a:lnTo>
                      <a:pt x="923" y="968"/>
                    </a:lnTo>
                    <a:lnTo>
                      <a:pt x="716" y="995"/>
                    </a:lnTo>
                    <a:lnTo>
                      <a:pt x="521" y="1028"/>
                    </a:lnTo>
                    <a:lnTo>
                      <a:pt x="434" y="1044"/>
                    </a:lnTo>
                    <a:lnTo>
                      <a:pt x="353" y="1066"/>
                    </a:lnTo>
                    <a:lnTo>
                      <a:pt x="277" y="1082"/>
                    </a:lnTo>
                    <a:lnTo>
                      <a:pt x="206" y="1104"/>
                    </a:lnTo>
                    <a:lnTo>
                      <a:pt x="147" y="1126"/>
                    </a:lnTo>
                    <a:lnTo>
                      <a:pt x="92" y="1148"/>
                    </a:lnTo>
                    <a:lnTo>
                      <a:pt x="54" y="1175"/>
                    </a:lnTo>
                    <a:lnTo>
                      <a:pt x="22" y="1202"/>
                    </a:lnTo>
                    <a:lnTo>
                      <a:pt x="6" y="1229"/>
                    </a:lnTo>
                    <a:lnTo>
                      <a:pt x="0" y="1262"/>
                    </a:lnTo>
                    <a:lnTo>
                      <a:pt x="11" y="1295"/>
                    </a:lnTo>
                    <a:lnTo>
                      <a:pt x="27" y="1327"/>
                    </a:lnTo>
                    <a:lnTo>
                      <a:pt x="54" y="1355"/>
                    </a:lnTo>
                    <a:lnTo>
                      <a:pt x="98" y="1382"/>
                    </a:lnTo>
                    <a:lnTo>
                      <a:pt x="141" y="1404"/>
                    </a:lnTo>
                    <a:lnTo>
                      <a:pt x="196" y="1425"/>
                    </a:lnTo>
                    <a:lnTo>
                      <a:pt x="261" y="1447"/>
                    </a:lnTo>
                    <a:lnTo>
                      <a:pt x="326" y="1469"/>
                    </a:lnTo>
                    <a:lnTo>
                      <a:pt x="266" y="1442"/>
                    </a:lnTo>
                    <a:lnTo>
                      <a:pt x="217" y="1414"/>
                    </a:lnTo>
                    <a:lnTo>
                      <a:pt x="174" y="1387"/>
                    </a:lnTo>
                    <a:lnTo>
                      <a:pt x="147" y="1360"/>
                    </a:lnTo>
                    <a:lnTo>
                      <a:pt x="125" y="1333"/>
                    </a:lnTo>
                    <a:lnTo>
                      <a:pt x="120" y="1306"/>
                    </a:lnTo>
                    <a:lnTo>
                      <a:pt x="125" y="1278"/>
                    </a:lnTo>
                    <a:lnTo>
                      <a:pt x="141" y="1257"/>
                    </a:lnTo>
                    <a:lnTo>
                      <a:pt x="174" y="1229"/>
                    </a:lnTo>
                    <a:lnTo>
                      <a:pt x="212" y="1208"/>
                    </a:lnTo>
                    <a:lnTo>
                      <a:pt x="272" y="1186"/>
                    </a:lnTo>
                    <a:lnTo>
                      <a:pt x="342" y="1164"/>
                    </a:lnTo>
                    <a:lnTo>
                      <a:pt x="423" y="1142"/>
                    </a:lnTo>
                    <a:lnTo>
                      <a:pt x="527" y="1121"/>
                    </a:lnTo>
                    <a:lnTo>
                      <a:pt x="641" y="1104"/>
                    </a:lnTo>
                    <a:lnTo>
                      <a:pt x="771" y="1088"/>
                    </a:lnTo>
                    <a:lnTo>
                      <a:pt x="771" y="108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90980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>
                  <a:solidFill>
                    <a:srgbClr val="FFFFFF"/>
                  </a:solidFill>
                  <a:latin typeface="Helvetica" pitchFamily="34" charset="0"/>
                </a:endParaRPr>
              </a:p>
            </p:txBody>
          </p:sp>
        </p:grpSp>
      </p:grpSp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503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49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879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6250" y="6248997"/>
            <a:ext cx="7702550" cy="47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 b="0">
                <a:latin typeface="Avant Garde" charset="0"/>
              </a:defRPr>
            </a:lvl1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6" y="6248997"/>
            <a:ext cx="631825" cy="47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49F367-E2C1-4706-9AE2-9ECF4C858D85}" type="slidenum">
              <a:rPr 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9367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F3FF07"/>
          </a:solidFill>
          <a:effectLst>
            <a:outerShdw blurRad="38100" dist="38100" dir="2700000" algn="tl">
              <a:srgbClr val="000000"/>
            </a:outerShdw>
          </a:effectLst>
          <a:latin typeface="Palatino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Requirements Elicitation Techniques and Analysis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61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group technique that encourages stakeholders to generate new ideas and requirements collaboratively. Brainstorming fosters creativity and can uncover innovative solutions.</a:t>
            </a:r>
          </a:p>
        </p:txBody>
      </p:sp>
    </p:spTree>
    <p:extLst>
      <p:ext uri="{BB962C8B-B14F-4D97-AF65-F5344CB8AC3E}">
        <p14:creationId xmlns:p14="http://schemas.microsoft.com/office/powerpoint/2010/main" val="318721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</a:t>
            </a:r>
            <a:r>
              <a:rPr lang="en-US" b="1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conceptual model of the problem domain to identify key concepts, relationships, and rules.</a:t>
            </a:r>
          </a:p>
        </p:txBody>
      </p:sp>
    </p:spTree>
    <p:extLst>
      <p:ext uri="{BB962C8B-B14F-4D97-AF65-F5344CB8AC3E}">
        <p14:creationId xmlns:p14="http://schemas.microsoft.com/office/powerpoint/2010/main" val="278377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Analysis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Chapter 8 - </a:t>
            </a:r>
            <a:r>
              <a:rPr lang="en-US" i="1" dirty="0" smtClean="0">
                <a:solidFill>
                  <a:srgbClr val="29FA07"/>
                </a:solidFill>
              </a:rPr>
              <a:t>Software Engineering: A Practitioner’s Approach, 6/e</a:t>
            </a:r>
            <a:r>
              <a:rPr lang="en-US" sz="3600" i="1" dirty="0" smtClean="0">
                <a:solidFill>
                  <a:srgbClr val="D7FA7E"/>
                </a:solidFill>
              </a:rPr>
              <a:t/>
            </a:r>
            <a:br>
              <a:rPr lang="en-US" sz="3600" i="1" dirty="0" smtClean="0">
                <a:solidFill>
                  <a:srgbClr val="D7FA7E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3200" dirty="0" smtClean="0"/>
              <a:t>Requirements analysis allows the software engineer to:</a:t>
            </a:r>
          </a:p>
          <a:p>
            <a:pPr lvl="1">
              <a:spcBef>
                <a:spcPts val="300"/>
              </a:spcBef>
            </a:pPr>
            <a:r>
              <a:rPr lang="en-US" sz="2800" b="1" i="1" dirty="0" smtClean="0"/>
              <a:t>elaborate</a:t>
            </a:r>
            <a:r>
              <a:rPr lang="en-US" sz="2800" dirty="0" smtClean="0"/>
              <a:t> on basic requirements established during earlier requirement engineering tasks</a:t>
            </a:r>
          </a:p>
          <a:p>
            <a:pPr lvl="1">
              <a:spcBef>
                <a:spcPts val="300"/>
              </a:spcBef>
            </a:pPr>
            <a:r>
              <a:rPr lang="en-US" sz="2800" dirty="0" smtClean="0"/>
              <a:t>build </a:t>
            </a:r>
            <a:r>
              <a:rPr lang="en-US" sz="2800" b="1" i="1" dirty="0" smtClean="0"/>
              <a:t>models</a:t>
            </a:r>
            <a:r>
              <a:rPr lang="en-US" sz="2800" dirty="0" smtClean="0"/>
              <a:t> that depict user scenarios, functional activities, objects and their relationships, system behavior, and the flow of data as it is transformed.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95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8050" y="2122487"/>
            <a:ext cx="4787900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4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Elements of Analysis </a:t>
            </a:r>
            <a:r>
              <a:rPr lang="en-US" b="1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b="1" dirty="0"/>
              <a:t>Data Dictionary:</a:t>
            </a:r>
            <a:r>
              <a:rPr lang="en-US" dirty="0"/>
              <a:t> Data dictionaries are lists of all the names used in the system models; description of the entities, their attributes and relationships are included.</a:t>
            </a:r>
          </a:p>
          <a:p>
            <a:pPr lvl="0" algn="just"/>
            <a:r>
              <a:rPr lang="en-US" b="1" dirty="0"/>
              <a:t>Data Flow Diagram:</a:t>
            </a:r>
            <a:r>
              <a:rPr lang="en-US" dirty="0"/>
              <a:t> Data flow diagram model the data processing of the system.</a:t>
            </a:r>
          </a:p>
          <a:p>
            <a:pPr lvl="0" algn="just"/>
            <a:r>
              <a:rPr lang="en-US" b="1" dirty="0"/>
              <a:t>State Transition Diagram:</a:t>
            </a:r>
            <a:r>
              <a:rPr lang="en-US" dirty="0"/>
              <a:t> It represents the dynamic model, which shows changes in the state that an object goes through during its lifetime in response to an event.</a:t>
            </a:r>
          </a:p>
          <a:p>
            <a:pPr lvl="0" algn="just"/>
            <a:r>
              <a:rPr lang="en-US" b="1" dirty="0"/>
              <a:t>Entity Relationship Diagram:</a:t>
            </a:r>
            <a:r>
              <a:rPr lang="en-US" dirty="0"/>
              <a:t> It consists of information required for each entity or data objects and shows a relationship between objects. It shows the structure of the data in table format.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9500" y="437555"/>
            <a:ext cx="7162800" cy="1285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Data Modeling</a:t>
            </a:r>
          </a:p>
        </p:txBody>
      </p:sp>
      <p:sp>
        <p:nvSpPr>
          <p:cNvPr id="8355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28678" y="1571625"/>
            <a:ext cx="7235825" cy="4457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examines </a:t>
            </a:r>
            <a:r>
              <a:rPr lang="en-US" b="1" i="1"/>
              <a:t>data objects</a:t>
            </a:r>
            <a:r>
              <a:rPr lang="en-US"/>
              <a:t> independently of processing</a:t>
            </a:r>
          </a:p>
          <a:p>
            <a:r>
              <a:rPr lang="en-US"/>
              <a:t>focuses attention on the </a:t>
            </a:r>
            <a:r>
              <a:rPr lang="en-US" b="1" i="1"/>
              <a:t>data domain</a:t>
            </a:r>
          </a:p>
          <a:p>
            <a:r>
              <a:rPr lang="en-US"/>
              <a:t>creates a model at the </a:t>
            </a:r>
            <a:r>
              <a:rPr lang="en-US" b="1" i="1"/>
              <a:t>customer</a:t>
            </a:r>
            <a:r>
              <a:rPr lang="en-US"/>
              <a:t>’s level of abstraction</a:t>
            </a:r>
          </a:p>
          <a:p>
            <a:r>
              <a:rPr lang="en-US"/>
              <a:t>indicates how data objects </a:t>
            </a:r>
            <a:r>
              <a:rPr lang="en-US" b="1" i="1"/>
              <a:t>relate</a:t>
            </a:r>
            <a:r>
              <a:rPr lang="en-US"/>
              <a:t> to one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5DD79A-7397-44FA-BD72-9D913C748EC3}" type="slidenum">
              <a:rPr lang="en-US">
                <a:solidFill>
                  <a:srgbClr val="FFFFFF"/>
                </a:solidFill>
              </a:rPr>
              <a:pPr/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97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68391" y="589359"/>
            <a:ext cx="6891337" cy="31611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What is a Data Object?</a:t>
            </a:r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FE5B96-17CE-4B0F-AB7F-2B293AD60413}" type="slidenum">
              <a:rPr lang="en-US">
                <a:solidFill>
                  <a:srgbClr val="FFFFFF"/>
                </a:solidFill>
              </a:rPr>
              <a:pPr/>
              <a:t>17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36611" name="Rectangle 3"/>
          <p:cNvSpPr>
            <a:spLocks noChangeArrowheads="1"/>
          </p:cNvSpPr>
          <p:nvPr/>
        </p:nvSpPr>
        <p:spPr bwMode="auto">
          <a:xfrm>
            <a:off x="125415" y="1450182"/>
            <a:ext cx="9233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</a:t>
            </a:r>
          </a:p>
        </p:txBody>
      </p:sp>
      <p:sp>
        <p:nvSpPr>
          <p:cNvPr id="836612" name="Rectangle 4"/>
          <p:cNvSpPr>
            <a:spLocks noChangeArrowheads="1"/>
          </p:cNvSpPr>
          <p:nvPr/>
        </p:nvSpPr>
        <p:spPr bwMode="auto">
          <a:xfrm>
            <a:off x="892178" y="1439466"/>
            <a:ext cx="6492875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—something that is described by a set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6613" name="Rectangle 5"/>
          <p:cNvSpPr>
            <a:spLocks noChangeArrowheads="1"/>
          </p:cNvSpPr>
          <p:nvPr/>
        </p:nvSpPr>
        <p:spPr bwMode="auto">
          <a:xfrm>
            <a:off x="160339" y="1768080"/>
            <a:ext cx="479297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attributes (data items) and that will be </a:t>
            </a:r>
          </a:p>
        </p:txBody>
      </p:sp>
      <p:sp>
        <p:nvSpPr>
          <p:cNvPr id="836614" name="Rectangle 6"/>
          <p:cNvSpPr>
            <a:spLocks noChangeArrowheads="1"/>
          </p:cNvSpPr>
          <p:nvPr/>
        </p:nvSpPr>
        <p:spPr bwMode="auto">
          <a:xfrm>
            <a:off x="160339" y="2085977"/>
            <a:ext cx="482503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manipulated within the software (system)</a:t>
            </a:r>
          </a:p>
        </p:txBody>
      </p:sp>
      <p:sp>
        <p:nvSpPr>
          <p:cNvPr id="836615" name="Rectangle 7"/>
          <p:cNvSpPr>
            <a:spLocks noChangeArrowheads="1"/>
          </p:cNvSpPr>
          <p:nvPr/>
        </p:nvSpPr>
        <p:spPr bwMode="auto">
          <a:xfrm>
            <a:off x="693738" y="2732485"/>
            <a:ext cx="8095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</a:t>
            </a:r>
          </a:p>
        </p:txBody>
      </p:sp>
      <p:sp>
        <p:nvSpPr>
          <p:cNvPr id="836616" name="Rectangle 8"/>
          <p:cNvSpPr>
            <a:spLocks noChangeArrowheads="1"/>
          </p:cNvSpPr>
          <p:nvPr/>
        </p:nvSpPr>
        <p:spPr bwMode="auto">
          <a:xfrm>
            <a:off x="1438278" y="2732485"/>
            <a:ext cx="1138131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instance</a:t>
            </a:r>
          </a:p>
        </p:txBody>
      </p:sp>
      <p:sp>
        <p:nvSpPr>
          <p:cNvPr id="836617" name="Rectangle 9"/>
          <p:cNvSpPr>
            <a:spLocks noChangeArrowheads="1"/>
          </p:cNvSpPr>
          <p:nvPr/>
        </p:nvSpPr>
        <p:spPr bwMode="auto">
          <a:xfrm>
            <a:off x="2687641" y="2732485"/>
            <a:ext cx="3154709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an object (e.g., a book)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6618" name="Rectangle 10"/>
          <p:cNvSpPr>
            <a:spLocks noChangeArrowheads="1"/>
          </p:cNvSpPr>
          <p:nvPr/>
        </p:nvSpPr>
        <p:spPr bwMode="auto">
          <a:xfrm>
            <a:off x="693738" y="3050382"/>
            <a:ext cx="50206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i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 be identified uniquely</a:t>
            </a: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(e.g., ISBN #) </a:t>
            </a:r>
          </a:p>
        </p:txBody>
      </p:sp>
      <p:sp>
        <p:nvSpPr>
          <p:cNvPr id="836619" name="Rectangle 11"/>
          <p:cNvSpPr>
            <a:spLocks noChangeArrowheads="1"/>
          </p:cNvSpPr>
          <p:nvPr/>
        </p:nvSpPr>
        <p:spPr bwMode="auto">
          <a:xfrm>
            <a:off x="682626" y="3266481"/>
            <a:ext cx="18280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6620" name="Rectangle 12"/>
          <p:cNvSpPr>
            <a:spLocks noChangeArrowheads="1"/>
          </p:cNvSpPr>
          <p:nvPr/>
        </p:nvSpPr>
        <p:spPr bwMode="auto">
          <a:xfrm>
            <a:off x="693739" y="3584379"/>
            <a:ext cx="502541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plays a </a:t>
            </a:r>
            <a:r>
              <a:rPr lang="en-US" sz="20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necessary</a:t>
            </a: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role in the system</a:t>
            </a:r>
          </a:p>
        </p:txBody>
      </p:sp>
      <p:sp>
        <p:nvSpPr>
          <p:cNvPr id="836621" name="Rectangle 13"/>
          <p:cNvSpPr>
            <a:spLocks noChangeArrowheads="1"/>
          </p:cNvSpPr>
          <p:nvPr/>
        </p:nvSpPr>
        <p:spPr bwMode="auto">
          <a:xfrm>
            <a:off x="693739" y="3902276"/>
            <a:ext cx="493564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i.e., the system could not function without </a:t>
            </a:r>
          </a:p>
        </p:txBody>
      </p:sp>
      <p:sp>
        <p:nvSpPr>
          <p:cNvPr id="836622" name="Rectangle 14"/>
          <p:cNvSpPr>
            <a:spLocks noChangeArrowheads="1"/>
          </p:cNvSpPr>
          <p:nvPr/>
        </p:nvSpPr>
        <p:spPr bwMode="auto">
          <a:xfrm>
            <a:off x="693738" y="4218385"/>
            <a:ext cx="388407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access to instances of the object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6623" name="Rectangle 15"/>
          <p:cNvSpPr>
            <a:spLocks noChangeArrowheads="1"/>
          </p:cNvSpPr>
          <p:nvPr/>
        </p:nvSpPr>
        <p:spPr bwMode="auto">
          <a:xfrm>
            <a:off x="693739" y="4955978"/>
            <a:ext cx="18280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6624" name="Rectangle 16"/>
          <p:cNvSpPr>
            <a:spLocks noChangeArrowheads="1"/>
          </p:cNvSpPr>
          <p:nvPr/>
        </p:nvSpPr>
        <p:spPr bwMode="auto">
          <a:xfrm>
            <a:off x="706441" y="4689874"/>
            <a:ext cx="476572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each is described by </a:t>
            </a:r>
            <a:r>
              <a:rPr lang="en-US" sz="20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attributes</a:t>
            </a: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that are </a:t>
            </a:r>
          </a:p>
        </p:txBody>
      </p:sp>
      <p:sp>
        <p:nvSpPr>
          <p:cNvPr id="836625" name="Rectangle 17"/>
          <p:cNvSpPr>
            <a:spLocks noChangeArrowheads="1"/>
          </p:cNvSpPr>
          <p:nvPr/>
        </p:nvSpPr>
        <p:spPr bwMode="auto">
          <a:xfrm>
            <a:off x="706438" y="5005984"/>
            <a:ext cx="273151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themselves data items</a:t>
            </a:r>
          </a:p>
        </p:txBody>
      </p:sp>
      <p:grpSp>
        <p:nvGrpSpPr>
          <p:cNvPr id="836626" name="Group 18"/>
          <p:cNvGrpSpPr>
            <a:grpSpLocks/>
          </p:cNvGrpSpPr>
          <p:nvPr/>
        </p:nvGrpSpPr>
        <p:grpSpPr bwMode="auto">
          <a:xfrm>
            <a:off x="466725" y="2902150"/>
            <a:ext cx="215900" cy="214313"/>
            <a:chOff x="876" y="1658"/>
            <a:chExt cx="136" cy="120"/>
          </a:xfrm>
        </p:grpSpPr>
        <p:sp>
          <p:nvSpPr>
            <p:cNvPr id="836627" name="Rectangle 19"/>
            <p:cNvSpPr>
              <a:spLocks noChangeArrowheads="1"/>
            </p:cNvSpPr>
            <p:nvPr/>
          </p:nvSpPr>
          <p:spPr bwMode="auto">
            <a:xfrm>
              <a:off x="892" y="1672"/>
              <a:ext cx="120" cy="106"/>
            </a:xfrm>
            <a:prstGeom prst="rect">
              <a:avLst/>
            </a:prstGeom>
            <a:solidFill>
              <a:srgbClr val="D103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836628" name="Rectangle 20"/>
            <p:cNvSpPr>
              <a:spLocks noChangeArrowheads="1"/>
            </p:cNvSpPr>
            <p:nvPr/>
          </p:nvSpPr>
          <p:spPr bwMode="auto">
            <a:xfrm>
              <a:off x="876" y="1658"/>
              <a:ext cx="120" cy="99"/>
            </a:xfrm>
            <a:prstGeom prst="rect">
              <a:avLst/>
            </a:prstGeom>
            <a:solidFill>
              <a:srgbClr val="D103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FFFFFF"/>
                </a:solidFill>
                <a:latin typeface="Helvetica" pitchFamily="34" charset="0"/>
              </a:endParaRPr>
            </a:p>
          </p:txBody>
        </p:sp>
      </p:grpSp>
      <p:grpSp>
        <p:nvGrpSpPr>
          <p:cNvPr id="836629" name="Group 21"/>
          <p:cNvGrpSpPr>
            <a:grpSpLocks/>
          </p:cNvGrpSpPr>
          <p:nvPr/>
        </p:nvGrpSpPr>
        <p:grpSpPr bwMode="auto">
          <a:xfrm>
            <a:off x="466725" y="3741539"/>
            <a:ext cx="215900" cy="214313"/>
            <a:chOff x="876" y="2128"/>
            <a:chExt cx="136" cy="120"/>
          </a:xfrm>
        </p:grpSpPr>
        <p:sp>
          <p:nvSpPr>
            <p:cNvPr id="836630" name="Rectangle 22"/>
            <p:cNvSpPr>
              <a:spLocks noChangeArrowheads="1"/>
            </p:cNvSpPr>
            <p:nvPr/>
          </p:nvSpPr>
          <p:spPr bwMode="auto">
            <a:xfrm>
              <a:off x="892" y="2142"/>
              <a:ext cx="120" cy="106"/>
            </a:xfrm>
            <a:prstGeom prst="rect">
              <a:avLst/>
            </a:prstGeom>
            <a:solidFill>
              <a:srgbClr val="D103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836631" name="Rectangle 23"/>
            <p:cNvSpPr>
              <a:spLocks noChangeArrowheads="1"/>
            </p:cNvSpPr>
            <p:nvPr/>
          </p:nvSpPr>
          <p:spPr bwMode="auto">
            <a:xfrm>
              <a:off x="876" y="2128"/>
              <a:ext cx="120" cy="98"/>
            </a:xfrm>
            <a:prstGeom prst="rect">
              <a:avLst/>
            </a:prstGeom>
            <a:solidFill>
              <a:srgbClr val="D103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FFFFFF"/>
                </a:solidFill>
                <a:latin typeface="Helvetica" pitchFamily="34" charset="0"/>
              </a:endParaRPr>
            </a:p>
          </p:txBody>
        </p:sp>
      </p:grpSp>
      <p:grpSp>
        <p:nvGrpSpPr>
          <p:cNvPr id="836632" name="Group 24"/>
          <p:cNvGrpSpPr>
            <a:grpSpLocks/>
          </p:cNvGrpSpPr>
          <p:nvPr/>
        </p:nvGrpSpPr>
        <p:grpSpPr bwMode="auto">
          <a:xfrm>
            <a:off x="466725" y="4832748"/>
            <a:ext cx="215900" cy="214313"/>
            <a:chOff x="876" y="2739"/>
            <a:chExt cx="136" cy="120"/>
          </a:xfrm>
        </p:grpSpPr>
        <p:sp>
          <p:nvSpPr>
            <p:cNvPr id="836633" name="Rectangle 25"/>
            <p:cNvSpPr>
              <a:spLocks noChangeArrowheads="1"/>
            </p:cNvSpPr>
            <p:nvPr/>
          </p:nvSpPr>
          <p:spPr bwMode="auto">
            <a:xfrm>
              <a:off x="892" y="2753"/>
              <a:ext cx="120" cy="106"/>
            </a:xfrm>
            <a:prstGeom prst="rect">
              <a:avLst/>
            </a:prstGeom>
            <a:solidFill>
              <a:srgbClr val="D103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FFFFFF"/>
                </a:solidFill>
                <a:latin typeface="Helvetica" pitchFamily="34" charset="0"/>
              </a:endParaRPr>
            </a:p>
          </p:txBody>
        </p:sp>
        <p:sp>
          <p:nvSpPr>
            <p:cNvPr id="836634" name="Rectangle 26"/>
            <p:cNvSpPr>
              <a:spLocks noChangeArrowheads="1"/>
            </p:cNvSpPr>
            <p:nvPr/>
          </p:nvSpPr>
          <p:spPr bwMode="auto">
            <a:xfrm>
              <a:off x="876" y="2739"/>
              <a:ext cx="120" cy="99"/>
            </a:xfrm>
            <a:prstGeom prst="rect">
              <a:avLst/>
            </a:prstGeom>
            <a:solidFill>
              <a:srgbClr val="D1039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>
                <a:solidFill>
                  <a:srgbClr val="FFFFFF"/>
                </a:solidFill>
                <a:latin typeface="Helvetica" pitchFamily="34" charset="0"/>
              </a:endParaRPr>
            </a:p>
          </p:txBody>
        </p:sp>
      </p:grpSp>
      <p:sp>
        <p:nvSpPr>
          <p:cNvPr id="836639" name="Rectangle 31"/>
          <p:cNvSpPr>
            <a:spLocks noChangeArrowheads="1"/>
          </p:cNvSpPr>
          <p:nvPr/>
        </p:nvSpPr>
        <p:spPr bwMode="auto">
          <a:xfrm>
            <a:off x="5953125" y="2512815"/>
            <a:ext cx="2984500" cy="273069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Helvetica" pitchFamily="34" charset="0"/>
            </a:endParaRPr>
          </a:p>
        </p:txBody>
      </p:sp>
      <p:sp>
        <p:nvSpPr>
          <p:cNvPr id="836640" name="Rectangle 32"/>
          <p:cNvSpPr>
            <a:spLocks noChangeArrowheads="1"/>
          </p:cNvSpPr>
          <p:nvPr/>
        </p:nvSpPr>
        <p:spPr bwMode="auto">
          <a:xfrm>
            <a:off x="6002338" y="2496741"/>
            <a:ext cx="2420533" cy="221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object: </a:t>
            </a: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Student</a:t>
            </a:r>
            <a:endParaRPr lang="en-US" sz="2400" b="1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attributes:</a:t>
            </a:r>
          </a:p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4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roll_Num</a:t>
            </a:r>
            <a:endParaRPr lang="en-US" sz="2400" b="1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400" b="1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Type</a:t>
            </a:r>
            <a:endParaRPr lang="en-US" sz="2400" b="1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Marks</a:t>
            </a:r>
            <a:endParaRPr lang="en-US" sz="2400" b="1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</a:t>
            </a:r>
            <a:r>
              <a:rPr 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Address</a:t>
            </a:r>
            <a:endParaRPr lang="en-US" sz="2400" b="1" dirty="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36641" name="Line 33"/>
          <p:cNvSpPr>
            <a:spLocks noChangeShapeType="1"/>
          </p:cNvSpPr>
          <p:nvPr/>
        </p:nvSpPr>
        <p:spPr bwMode="auto">
          <a:xfrm>
            <a:off x="5965825" y="2957513"/>
            <a:ext cx="295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b="1">
              <a:solidFill>
                <a:srgbClr val="FFFFFF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80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47800" y="448272"/>
            <a:ext cx="6477000" cy="1285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What is a Relationship?</a:t>
            </a:r>
          </a:p>
        </p:txBody>
      </p:sp>
      <p:sp>
        <p:nvSpPr>
          <p:cNvPr id="839687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1943100" y="3514725"/>
            <a:ext cx="6491288" cy="27717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several </a:t>
            </a:r>
            <a:r>
              <a:rPr lang="en-US" b="1" i="1"/>
              <a:t>instances</a:t>
            </a:r>
            <a:r>
              <a:rPr lang="en-US"/>
              <a:t> of a relationship can exist</a:t>
            </a:r>
          </a:p>
          <a:p>
            <a:r>
              <a:rPr lang="en-US"/>
              <a:t>objects can be related in </a:t>
            </a:r>
            <a:r>
              <a:rPr lang="en-US" b="1" i="1"/>
              <a:t>many different ways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DCDA5-25A3-41C8-97FD-B3A44C95538C}" type="slidenum">
              <a:rPr lang="en-US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39683" name="Rectangle 3"/>
          <p:cNvSpPr>
            <a:spLocks noChangeArrowheads="1"/>
          </p:cNvSpPr>
          <p:nvPr/>
        </p:nvSpPr>
        <p:spPr bwMode="auto">
          <a:xfrm>
            <a:off x="1338263" y="1737718"/>
            <a:ext cx="176009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relationship</a:t>
            </a:r>
          </a:p>
        </p:txBody>
      </p:sp>
      <p:sp>
        <p:nvSpPr>
          <p:cNvPr id="839684" name="Rectangle 4"/>
          <p:cNvSpPr>
            <a:spLocks noChangeArrowheads="1"/>
          </p:cNvSpPr>
          <p:nvPr/>
        </p:nvSpPr>
        <p:spPr bwMode="auto">
          <a:xfrm>
            <a:off x="3111500" y="1737718"/>
            <a:ext cx="423994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—indicates “connectedness”; </a:t>
            </a:r>
          </a:p>
        </p:txBody>
      </p:sp>
      <p:sp>
        <p:nvSpPr>
          <p:cNvPr id="839685" name="Rectangle 5"/>
          <p:cNvSpPr>
            <a:spLocks noChangeArrowheads="1"/>
          </p:cNvSpPr>
          <p:nvPr/>
        </p:nvSpPr>
        <p:spPr bwMode="auto">
          <a:xfrm>
            <a:off x="1338266" y="2098478"/>
            <a:ext cx="648254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"fact" that must be "</a:t>
            </a:r>
            <a:r>
              <a:rPr lang="en-US" sz="2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remembered“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by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the system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839686" name="Rectangle 6"/>
          <p:cNvSpPr>
            <a:spLocks noChangeArrowheads="1"/>
          </p:cNvSpPr>
          <p:nvPr/>
        </p:nvSpPr>
        <p:spPr bwMode="auto">
          <a:xfrm>
            <a:off x="1350963" y="2487813"/>
            <a:ext cx="62039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cannot or is not computed or derived mechanically</a:t>
            </a:r>
          </a:p>
        </p:txBody>
      </p:sp>
    </p:spTree>
    <p:extLst>
      <p:ext uri="{BB962C8B-B14F-4D97-AF65-F5344CB8AC3E}">
        <p14:creationId xmlns:p14="http://schemas.microsoft.com/office/powerpoint/2010/main" val="2027876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Notation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0" y="1716087"/>
            <a:ext cx="51435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 smtClean="0">
                <a:solidFill>
                  <a:srgbClr val="FFFFFF"/>
                </a:solidFill>
              </a:rPr>
              <a:t>Software Engineering: A Practitioner’s Approach,</a:t>
            </a:r>
            <a:r>
              <a:rPr lang="en-US" smtClean="0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DB15A-1009-4F69-BDB1-13204B5AC04A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Requirements elicitation is the process of gathering and understanding the needs and expectations of stakeholders to define the scope of a project or system. It is a crucial phase in the software development life cycle and can significantly impact the success of a project. There are various techniques used for requirements elicitation, and different situations may call for different approaches. Here are some common requirements elicitation techniques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6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Notation</a:t>
            </a:r>
            <a:endParaRPr lang="en-US" b="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832648" cy="441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 smtClean="0">
                <a:solidFill>
                  <a:srgbClr val="FFFFFF"/>
                </a:solidFill>
              </a:rPr>
              <a:t>Software Engineering: A Practitioner’s Approach,</a:t>
            </a:r>
            <a:r>
              <a:rPr lang="en-US" smtClean="0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DB15A-1009-4F69-BDB1-13204B5AC04A}" type="slidenum">
              <a:rPr lang="en-US" smtClean="0">
                <a:solidFill>
                  <a:srgbClr val="FFFFFF"/>
                </a:solidFill>
              </a:rPr>
              <a:pPr/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ERD: An 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904656" cy="442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 smtClean="0">
                <a:solidFill>
                  <a:srgbClr val="FFFFFF"/>
                </a:solidFill>
              </a:rPr>
              <a:t>Software Engineering: A Practitioner’s Approach,</a:t>
            </a:r>
            <a:r>
              <a:rPr lang="en-US" smtClean="0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DB15A-1009-4F69-BDB1-13204B5AC04A}" type="slidenum">
              <a:rPr lang="en-US" smtClean="0">
                <a:solidFill>
                  <a:srgbClr val="FFFFFF"/>
                </a:solidFill>
              </a:rPr>
              <a:pPr/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87514" y="560785"/>
            <a:ext cx="6219825" cy="64650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i="1"/>
              <a:t>Flow-Oriented Modeling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FD335-1942-45A5-8A24-198DB597BAF3}" type="slidenum">
              <a:rPr lang="en-US">
                <a:solidFill>
                  <a:srgbClr val="FFFFFF"/>
                </a:solidFill>
              </a:rPr>
              <a:pPr/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187326" y="1400176"/>
            <a:ext cx="85518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Represents how data objects are transformed at they move through the system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Data flow diagram is graphical representation of flow of data in an information system. It is capable of depicting incoming data flow, outgoing data flow and stored data.</a:t>
            </a:r>
          </a:p>
        </p:txBody>
      </p:sp>
      <p:sp>
        <p:nvSpPr>
          <p:cNvPr id="857094" name="AutoShape 6"/>
          <p:cNvSpPr>
            <a:spLocks noChangeArrowheads="1"/>
          </p:cNvSpPr>
          <p:nvPr/>
        </p:nvSpPr>
        <p:spPr bwMode="auto">
          <a:xfrm>
            <a:off x="2811463" y="3698678"/>
            <a:ext cx="2235200" cy="2003822"/>
          </a:xfrm>
          <a:prstGeom prst="star16">
            <a:avLst>
              <a:gd name="adj" fmla="val 37500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7095" name="AutoShape 7"/>
          <p:cNvSpPr>
            <a:spLocks noChangeArrowheads="1"/>
          </p:cNvSpPr>
          <p:nvPr/>
        </p:nvSpPr>
        <p:spPr bwMode="auto">
          <a:xfrm>
            <a:off x="1338263" y="4396979"/>
            <a:ext cx="1282700" cy="619721"/>
          </a:xfrm>
          <a:prstGeom prst="rightArrow">
            <a:avLst>
              <a:gd name="adj1" fmla="val 50000"/>
              <a:gd name="adj2" fmla="val 116437"/>
            </a:avLst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7096" name="AutoShape 8"/>
          <p:cNvSpPr>
            <a:spLocks noChangeArrowheads="1"/>
          </p:cNvSpPr>
          <p:nvPr/>
        </p:nvSpPr>
        <p:spPr bwMode="auto">
          <a:xfrm>
            <a:off x="5402263" y="4434483"/>
            <a:ext cx="1282700" cy="619720"/>
          </a:xfrm>
          <a:prstGeom prst="rightArrow">
            <a:avLst>
              <a:gd name="adj1" fmla="val 50000"/>
              <a:gd name="adj2" fmla="val 116437"/>
            </a:avLst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7097" name="Rectangle 9"/>
          <p:cNvSpPr>
            <a:spLocks noChangeArrowheads="1"/>
          </p:cNvSpPr>
          <p:nvPr/>
        </p:nvSpPr>
        <p:spPr bwMode="auto">
          <a:xfrm>
            <a:off x="3363423" y="4266605"/>
            <a:ext cx="1250341" cy="78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computer</a:t>
            </a:r>
          </a:p>
          <a:p>
            <a:pPr algn="ctr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based</a:t>
            </a:r>
          </a:p>
          <a:p>
            <a:pPr algn="ctr">
              <a:lnSpc>
                <a:spcPct val="75000"/>
              </a:lnSpc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system</a:t>
            </a:r>
          </a:p>
        </p:txBody>
      </p:sp>
      <p:sp>
        <p:nvSpPr>
          <p:cNvPr id="857098" name="Rectangle 10"/>
          <p:cNvSpPr>
            <a:spLocks noChangeArrowheads="1"/>
          </p:cNvSpPr>
          <p:nvPr/>
        </p:nvSpPr>
        <p:spPr bwMode="auto">
          <a:xfrm>
            <a:off x="1362075" y="4473774"/>
            <a:ext cx="73898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input</a:t>
            </a:r>
          </a:p>
        </p:txBody>
      </p:sp>
      <p:sp>
        <p:nvSpPr>
          <p:cNvPr id="857099" name="Rectangle 11"/>
          <p:cNvSpPr>
            <a:spLocks noChangeArrowheads="1"/>
          </p:cNvSpPr>
          <p:nvPr/>
        </p:nvSpPr>
        <p:spPr bwMode="auto">
          <a:xfrm>
            <a:off x="5387975" y="4495205"/>
            <a:ext cx="89447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36933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77989" y="483989"/>
            <a:ext cx="6421437" cy="3000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Flow Modeling Notation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342286-352C-4A8A-92CD-C24530B0775C}" type="slidenum">
              <a:rPr lang="en-US">
                <a:solidFill>
                  <a:srgbClr val="FFFFFF"/>
                </a:solidFill>
              </a:rPr>
              <a:pPr/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59139" name="Rectangle 3"/>
          <p:cNvSpPr>
            <a:spLocks noChangeArrowheads="1"/>
          </p:cNvSpPr>
          <p:nvPr/>
        </p:nvSpPr>
        <p:spPr bwMode="auto">
          <a:xfrm>
            <a:off x="2730500" y="1525191"/>
            <a:ext cx="965200" cy="89832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9140" name="Oval 4"/>
          <p:cNvSpPr>
            <a:spLocks noChangeArrowheads="1"/>
          </p:cNvSpPr>
          <p:nvPr/>
        </p:nvSpPr>
        <p:spPr bwMode="auto">
          <a:xfrm>
            <a:off x="2679700" y="2807494"/>
            <a:ext cx="1130300" cy="1101924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9141" name="Line 5"/>
          <p:cNvSpPr>
            <a:spLocks noChangeShapeType="1"/>
          </p:cNvSpPr>
          <p:nvPr/>
        </p:nvSpPr>
        <p:spPr bwMode="auto">
          <a:xfrm flipV="1">
            <a:off x="2705100" y="4102300"/>
            <a:ext cx="1104900" cy="67329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9142" name="Line 6"/>
          <p:cNvSpPr>
            <a:spLocks noChangeShapeType="1"/>
          </p:cNvSpPr>
          <p:nvPr/>
        </p:nvSpPr>
        <p:spPr bwMode="auto">
          <a:xfrm>
            <a:off x="2654300" y="5193506"/>
            <a:ext cx="1358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9143" name="Line 7"/>
          <p:cNvSpPr>
            <a:spLocks noChangeShapeType="1"/>
          </p:cNvSpPr>
          <p:nvPr/>
        </p:nvSpPr>
        <p:spPr bwMode="auto">
          <a:xfrm>
            <a:off x="2667000" y="5511403"/>
            <a:ext cx="13589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59144" name="Rectangle 8"/>
          <p:cNvSpPr>
            <a:spLocks noChangeArrowheads="1"/>
          </p:cNvSpPr>
          <p:nvPr/>
        </p:nvSpPr>
        <p:spPr bwMode="auto">
          <a:xfrm>
            <a:off x="4405313" y="1673425"/>
            <a:ext cx="209993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external entity</a:t>
            </a:r>
          </a:p>
        </p:txBody>
      </p:sp>
      <p:sp>
        <p:nvSpPr>
          <p:cNvPr id="859145" name="Rectangle 9"/>
          <p:cNvSpPr>
            <a:spLocks noChangeArrowheads="1"/>
          </p:cNvSpPr>
          <p:nvPr/>
        </p:nvSpPr>
        <p:spPr bwMode="auto">
          <a:xfrm>
            <a:off x="4494214" y="2993232"/>
            <a:ext cx="12615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process</a:t>
            </a:r>
          </a:p>
        </p:txBody>
      </p:sp>
      <p:sp>
        <p:nvSpPr>
          <p:cNvPr id="859146" name="Rectangle 10"/>
          <p:cNvSpPr>
            <a:spLocks noChangeArrowheads="1"/>
          </p:cNvSpPr>
          <p:nvPr/>
        </p:nvSpPr>
        <p:spPr bwMode="auto">
          <a:xfrm>
            <a:off x="4519614" y="4136232"/>
            <a:ext cx="141545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flow</a:t>
            </a:r>
          </a:p>
        </p:txBody>
      </p:sp>
      <p:sp>
        <p:nvSpPr>
          <p:cNvPr id="859147" name="Rectangle 11"/>
          <p:cNvSpPr>
            <a:spLocks noChangeArrowheads="1"/>
          </p:cNvSpPr>
          <p:nvPr/>
        </p:nvSpPr>
        <p:spPr bwMode="auto">
          <a:xfrm>
            <a:off x="4494213" y="5063134"/>
            <a:ext cx="155170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store</a:t>
            </a:r>
          </a:p>
        </p:txBody>
      </p:sp>
    </p:spTree>
    <p:extLst>
      <p:ext uri="{BB962C8B-B14F-4D97-AF65-F5344CB8AC3E}">
        <p14:creationId xmlns:p14="http://schemas.microsoft.com/office/powerpoint/2010/main" val="40256880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346200" y="278606"/>
            <a:ext cx="6477000" cy="1285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External Entity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DC4E13-6D69-4F5C-9988-0416DB83E279}" type="slidenum">
              <a:rPr lang="en-US">
                <a:solidFill>
                  <a:srgbClr val="FFFFFF"/>
                </a:solidFill>
              </a:rPr>
              <a:pPr/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60162" name="Rectangle 2"/>
          <p:cNvSpPr>
            <a:spLocks noChangeArrowheads="1"/>
          </p:cNvSpPr>
          <p:nvPr/>
        </p:nvSpPr>
        <p:spPr bwMode="auto">
          <a:xfrm>
            <a:off x="1828800" y="1596629"/>
            <a:ext cx="990600" cy="92690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0164" name="Rectangle 4"/>
          <p:cNvSpPr>
            <a:spLocks noChangeArrowheads="1"/>
          </p:cNvSpPr>
          <p:nvPr/>
        </p:nvSpPr>
        <p:spPr bwMode="auto">
          <a:xfrm>
            <a:off x="1954214" y="1809156"/>
            <a:ext cx="449546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producer or consumer of data</a:t>
            </a: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1789113" y="2748559"/>
            <a:ext cx="557364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Examples: a person, a device, a sensor</a:t>
            </a:r>
          </a:p>
        </p:txBody>
      </p:sp>
      <p:sp>
        <p:nvSpPr>
          <p:cNvPr id="860166" name="Rectangle 6"/>
          <p:cNvSpPr>
            <a:spLocks noChangeArrowheads="1"/>
          </p:cNvSpPr>
          <p:nvPr/>
        </p:nvSpPr>
        <p:spPr bwMode="auto">
          <a:xfrm>
            <a:off x="1789113" y="3421856"/>
            <a:ext cx="4908394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Another example: computer-based</a:t>
            </a:r>
          </a:p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system</a:t>
            </a:r>
          </a:p>
        </p:txBody>
      </p:sp>
      <p:sp>
        <p:nvSpPr>
          <p:cNvPr id="860167" name="Rectangle 7"/>
          <p:cNvSpPr>
            <a:spLocks noChangeArrowheads="1"/>
          </p:cNvSpPr>
          <p:nvPr/>
        </p:nvSpPr>
        <p:spPr bwMode="auto">
          <a:xfrm>
            <a:off x="1763714" y="4413052"/>
            <a:ext cx="555921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must always originate somewhere</a:t>
            </a:r>
          </a:p>
          <a:p>
            <a:r>
              <a:rPr lang="en-US" sz="2400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must always be sent to something</a:t>
            </a:r>
          </a:p>
        </p:txBody>
      </p:sp>
    </p:spTree>
    <p:extLst>
      <p:ext uri="{BB962C8B-B14F-4D97-AF65-F5344CB8AC3E}">
        <p14:creationId xmlns:p14="http://schemas.microsoft.com/office/powerpoint/2010/main" val="2422649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41400" y="508993"/>
            <a:ext cx="7162800" cy="1285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Process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2C18F9-EC5E-473B-82B2-0135EC11B199}" type="slidenum">
              <a:rPr lang="en-US">
                <a:solidFill>
                  <a:srgbClr val="FFFFFF"/>
                </a:solidFill>
              </a:rPr>
              <a:pPr/>
              <a:t>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61187" name="Oval 3"/>
          <p:cNvSpPr>
            <a:spLocks noChangeArrowheads="1"/>
          </p:cNvSpPr>
          <p:nvPr/>
        </p:nvSpPr>
        <p:spPr bwMode="auto">
          <a:xfrm>
            <a:off x="1600200" y="1723431"/>
            <a:ext cx="1130300" cy="11304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1188" name="Rectangle 4"/>
          <p:cNvSpPr>
            <a:spLocks noChangeArrowheads="1"/>
          </p:cNvSpPr>
          <p:nvPr/>
        </p:nvSpPr>
        <p:spPr bwMode="auto">
          <a:xfrm>
            <a:off x="2168525" y="2300287"/>
            <a:ext cx="184150" cy="9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2119313" y="1944887"/>
            <a:ext cx="4820871" cy="71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data transformer (changes input</a:t>
            </a:r>
          </a:p>
          <a:p>
            <a:pPr>
              <a:lnSpc>
                <a:spcPct val="85000"/>
              </a:lnSpc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to output)</a:t>
            </a:r>
          </a:p>
        </p:txBody>
      </p:sp>
      <p:sp>
        <p:nvSpPr>
          <p:cNvPr id="861190" name="Rectangle 6"/>
          <p:cNvSpPr>
            <a:spLocks noChangeArrowheads="1"/>
          </p:cNvSpPr>
          <p:nvPr/>
        </p:nvSpPr>
        <p:spPr bwMode="auto">
          <a:xfrm>
            <a:off x="1649414" y="3016449"/>
            <a:ext cx="6035306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Examples: compute taxes, determine area,</a:t>
            </a:r>
          </a:p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format report, display graph </a:t>
            </a:r>
          </a:p>
        </p:txBody>
      </p:sp>
      <p:sp>
        <p:nvSpPr>
          <p:cNvPr id="861191" name="Rectangle 7"/>
          <p:cNvSpPr>
            <a:spLocks noChangeArrowheads="1"/>
          </p:cNvSpPr>
          <p:nvPr/>
        </p:nvSpPr>
        <p:spPr bwMode="auto">
          <a:xfrm>
            <a:off x="1624014" y="4020146"/>
            <a:ext cx="5796458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must always be processed in some </a:t>
            </a:r>
          </a:p>
          <a:p>
            <a:r>
              <a:rPr lang="en-US" sz="2400" i="1">
                <a:solidFill>
                  <a:srgbClr val="F3FF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way to achieve system function</a:t>
            </a:r>
          </a:p>
        </p:txBody>
      </p:sp>
    </p:spTree>
    <p:extLst>
      <p:ext uri="{BB962C8B-B14F-4D97-AF65-F5344CB8AC3E}">
        <p14:creationId xmlns:p14="http://schemas.microsoft.com/office/powerpoint/2010/main" val="3992722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33525" y="396478"/>
            <a:ext cx="6394450" cy="6000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Data Flow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161A55-5809-4CFE-8BC2-15F59A34C7F9}" type="slidenum">
              <a:rPr lang="en-US">
                <a:solidFill>
                  <a:srgbClr val="FFFFFF"/>
                </a:solidFill>
              </a:rPr>
              <a:pPr/>
              <a:t>26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62211" name="AutoShape 3"/>
          <p:cNvSpPr>
            <a:spLocks noChangeArrowheads="1"/>
          </p:cNvSpPr>
          <p:nvPr/>
        </p:nvSpPr>
        <p:spPr bwMode="auto">
          <a:xfrm>
            <a:off x="784225" y="1791296"/>
            <a:ext cx="1816100" cy="289322"/>
          </a:xfrm>
          <a:prstGeom prst="rightArrow">
            <a:avLst>
              <a:gd name="adj1" fmla="val 50000"/>
              <a:gd name="adj2" fmla="val 353119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2212" name="Rectangle 4"/>
          <p:cNvSpPr>
            <a:spLocks noChangeArrowheads="1"/>
          </p:cNvSpPr>
          <p:nvPr/>
        </p:nvSpPr>
        <p:spPr bwMode="auto">
          <a:xfrm>
            <a:off x="2079625" y="1671637"/>
            <a:ext cx="5624937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 flows through a system, beginning</a:t>
            </a:r>
          </a:p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 input and be transformed into output.</a:t>
            </a:r>
          </a:p>
        </p:txBody>
      </p:sp>
      <p:sp>
        <p:nvSpPr>
          <p:cNvPr id="862213" name="Oval 5"/>
          <p:cNvSpPr>
            <a:spLocks noChangeArrowheads="1"/>
          </p:cNvSpPr>
          <p:nvPr/>
        </p:nvSpPr>
        <p:spPr bwMode="auto">
          <a:xfrm>
            <a:off x="3835400" y="3416500"/>
            <a:ext cx="1574800" cy="14733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2214" name="Rectangle 6"/>
          <p:cNvSpPr>
            <a:spLocks noChangeArrowheads="1"/>
          </p:cNvSpPr>
          <p:nvPr/>
        </p:nvSpPr>
        <p:spPr bwMode="auto">
          <a:xfrm>
            <a:off x="4171552" y="3629025"/>
            <a:ext cx="1067599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compute</a:t>
            </a:r>
          </a:p>
          <a:p>
            <a:pPr algn="ctr"/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triangle </a:t>
            </a:r>
          </a:p>
          <a:p>
            <a:pPr algn="ctr"/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area</a:t>
            </a:r>
          </a:p>
          <a:p>
            <a:pPr algn="ctr"/>
            <a:endParaRPr lang="en-US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62215" name="Line 7"/>
          <p:cNvSpPr>
            <a:spLocks noChangeShapeType="1"/>
          </p:cNvSpPr>
          <p:nvPr/>
        </p:nvSpPr>
        <p:spPr bwMode="auto">
          <a:xfrm>
            <a:off x="2667000" y="3521870"/>
            <a:ext cx="1168400" cy="34825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2216" name="Line 8"/>
          <p:cNvSpPr>
            <a:spLocks noChangeShapeType="1"/>
          </p:cNvSpPr>
          <p:nvPr/>
        </p:nvSpPr>
        <p:spPr bwMode="auto">
          <a:xfrm flipV="1">
            <a:off x="2654300" y="4470203"/>
            <a:ext cx="1206500" cy="26610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2217" name="Line 9"/>
          <p:cNvSpPr>
            <a:spLocks noChangeShapeType="1"/>
          </p:cNvSpPr>
          <p:nvPr/>
        </p:nvSpPr>
        <p:spPr bwMode="auto">
          <a:xfrm>
            <a:off x="5486400" y="4179094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2218" name="Rectangle 10"/>
          <p:cNvSpPr>
            <a:spLocks noChangeArrowheads="1"/>
          </p:cNvSpPr>
          <p:nvPr/>
        </p:nvSpPr>
        <p:spPr bwMode="auto">
          <a:xfrm>
            <a:off x="2767014" y="3223618"/>
            <a:ext cx="68287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base</a:t>
            </a:r>
          </a:p>
        </p:txBody>
      </p:sp>
      <p:sp>
        <p:nvSpPr>
          <p:cNvPr id="862219" name="Rectangle 11"/>
          <p:cNvSpPr>
            <a:spLocks noChangeArrowheads="1"/>
          </p:cNvSpPr>
          <p:nvPr/>
        </p:nvSpPr>
        <p:spPr bwMode="auto">
          <a:xfrm>
            <a:off x="2576514" y="4264819"/>
            <a:ext cx="81111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height</a:t>
            </a:r>
          </a:p>
        </p:txBody>
      </p:sp>
      <p:sp>
        <p:nvSpPr>
          <p:cNvPr id="862220" name="Rectangle 12"/>
          <p:cNvSpPr>
            <a:spLocks noChangeArrowheads="1"/>
          </p:cNvSpPr>
          <p:nvPr/>
        </p:nvSpPr>
        <p:spPr bwMode="auto">
          <a:xfrm>
            <a:off x="5675314" y="3782616"/>
            <a:ext cx="64440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303374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17600" y="394693"/>
            <a:ext cx="7162800" cy="1285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Data Stores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0AE8ED-73C2-4058-A47E-A504A1E4D056}" type="slidenum">
              <a:rPr lang="en-US">
                <a:solidFill>
                  <a:srgbClr val="FFFFFF"/>
                </a:solidFill>
              </a:rPr>
              <a:pPr/>
              <a:t>27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63235" name="Rectangle 3"/>
          <p:cNvSpPr>
            <a:spLocks noChangeArrowheads="1"/>
          </p:cNvSpPr>
          <p:nvPr/>
        </p:nvSpPr>
        <p:spPr bwMode="auto">
          <a:xfrm>
            <a:off x="2019300" y="1696641"/>
            <a:ext cx="1727200" cy="85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36" name="Rectangle 4"/>
          <p:cNvSpPr>
            <a:spLocks noChangeArrowheads="1"/>
          </p:cNvSpPr>
          <p:nvPr/>
        </p:nvSpPr>
        <p:spPr bwMode="auto">
          <a:xfrm>
            <a:off x="2019300" y="2307431"/>
            <a:ext cx="1727200" cy="85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37" name="Rectangle 5"/>
          <p:cNvSpPr>
            <a:spLocks noChangeArrowheads="1"/>
          </p:cNvSpPr>
          <p:nvPr/>
        </p:nvSpPr>
        <p:spPr bwMode="auto">
          <a:xfrm>
            <a:off x="2614613" y="1805584"/>
            <a:ext cx="464710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</a:t>
            </a:r>
            <a:r>
              <a:rPr 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 often stored for later use.</a:t>
            </a:r>
            <a:endParaRPr lang="en-US" sz="2400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63238" name="Oval 6"/>
          <p:cNvSpPr>
            <a:spLocks noChangeArrowheads="1"/>
          </p:cNvSpPr>
          <p:nvPr/>
        </p:nvSpPr>
        <p:spPr bwMode="auto">
          <a:xfrm>
            <a:off x="3860800" y="2889647"/>
            <a:ext cx="1574800" cy="147339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39" name="Rectangle 7"/>
          <p:cNvSpPr>
            <a:spLocks noChangeArrowheads="1"/>
          </p:cNvSpPr>
          <p:nvPr/>
        </p:nvSpPr>
        <p:spPr bwMode="auto">
          <a:xfrm>
            <a:off x="4210272" y="3114675"/>
            <a:ext cx="939359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look-up</a:t>
            </a:r>
          </a:p>
          <a:p>
            <a:pPr algn="ctr"/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sensor</a:t>
            </a:r>
          </a:p>
          <a:p>
            <a:pPr algn="ctr"/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</a:t>
            </a:r>
          </a:p>
          <a:p>
            <a:pPr algn="ctr"/>
            <a:endParaRPr lang="en-US">
              <a:solidFill>
                <a:srgbClr val="00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863240" name="Line 8"/>
          <p:cNvSpPr>
            <a:spLocks noChangeShapeType="1"/>
          </p:cNvSpPr>
          <p:nvPr/>
        </p:nvSpPr>
        <p:spPr bwMode="auto">
          <a:xfrm>
            <a:off x="2692400" y="2993231"/>
            <a:ext cx="1168400" cy="35004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41" name="Line 9"/>
          <p:cNvSpPr>
            <a:spLocks noChangeShapeType="1"/>
          </p:cNvSpPr>
          <p:nvPr/>
        </p:nvSpPr>
        <p:spPr bwMode="auto">
          <a:xfrm flipV="1">
            <a:off x="2679700" y="3943350"/>
            <a:ext cx="1206500" cy="2661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42" name="Line 10"/>
          <p:cNvSpPr>
            <a:spLocks noChangeShapeType="1"/>
          </p:cNvSpPr>
          <p:nvPr/>
        </p:nvSpPr>
        <p:spPr bwMode="auto">
          <a:xfrm>
            <a:off x="5511800" y="3650456"/>
            <a:ext cx="11557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43" name="Rectangle 11"/>
          <p:cNvSpPr>
            <a:spLocks noChangeArrowheads="1"/>
          </p:cNvSpPr>
          <p:nvPr/>
        </p:nvSpPr>
        <p:spPr bwMode="auto">
          <a:xfrm>
            <a:off x="2944814" y="2721769"/>
            <a:ext cx="96981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sensor #</a:t>
            </a:r>
          </a:p>
        </p:txBody>
      </p:sp>
      <p:sp>
        <p:nvSpPr>
          <p:cNvPr id="863244" name="Rectangle 12"/>
          <p:cNvSpPr>
            <a:spLocks noChangeArrowheads="1"/>
          </p:cNvSpPr>
          <p:nvPr/>
        </p:nvSpPr>
        <p:spPr bwMode="auto">
          <a:xfrm>
            <a:off x="1776413" y="3673675"/>
            <a:ext cx="1529264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report required</a:t>
            </a:r>
          </a:p>
        </p:txBody>
      </p:sp>
      <p:sp>
        <p:nvSpPr>
          <p:cNvPr id="863245" name="Rectangle 13"/>
          <p:cNvSpPr>
            <a:spLocks noChangeArrowheads="1"/>
          </p:cNvSpPr>
          <p:nvPr/>
        </p:nvSpPr>
        <p:spPr bwMode="auto">
          <a:xfrm>
            <a:off x="5484814" y="2898577"/>
            <a:ext cx="1588575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sensor #, type, </a:t>
            </a:r>
          </a:p>
          <a:p>
            <a:r>
              <a: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location, age</a:t>
            </a:r>
          </a:p>
        </p:txBody>
      </p:sp>
      <p:sp>
        <p:nvSpPr>
          <p:cNvPr id="863246" name="Rectangle 14"/>
          <p:cNvSpPr>
            <a:spLocks noChangeArrowheads="1"/>
          </p:cNvSpPr>
          <p:nvPr/>
        </p:nvSpPr>
        <p:spPr bwMode="auto">
          <a:xfrm>
            <a:off x="5092700" y="4998840"/>
            <a:ext cx="1663700" cy="3571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47" name="Rectangle 15"/>
          <p:cNvSpPr>
            <a:spLocks noChangeArrowheads="1"/>
          </p:cNvSpPr>
          <p:nvPr/>
        </p:nvSpPr>
        <p:spPr bwMode="auto">
          <a:xfrm>
            <a:off x="5130800" y="5557837"/>
            <a:ext cx="1663700" cy="3571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48" name="Line 16"/>
          <p:cNvSpPr>
            <a:spLocks noChangeShapeType="1"/>
          </p:cNvSpPr>
          <p:nvPr/>
        </p:nvSpPr>
        <p:spPr bwMode="auto">
          <a:xfrm>
            <a:off x="5156200" y="4277321"/>
            <a:ext cx="622300" cy="6411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49" name="Rectangle 17"/>
          <p:cNvSpPr>
            <a:spLocks noChangeArrowheads="1"/>
          </p:cNvSpPr>
          <p:nvPr/>
        </p:nvSpPr>
        <p:spPr bwMode="auto">
          <a:xfrm>
            <a:off x="5243514" y="5097066"/>
            <a:ext cx="125515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sensor data</a:t>
            </a:r>
          </a:p>
        </p:txBody>
      </p:sp>
      <p:sp>
        <p:nvSpPr>
          <p:cNvPr id="863250" name="Rectangle 18"/>
          <p:cNvSpPr>
            <a:spLocks noChangeArrowheads="1"/>
          </p:cNvSpPr>
          <p:nvPr/>
        </p:nvSpPr>
        <p:spPr bwMode="auto">
          <a:xfrm>
            <a:off x="3698876" y="4486276"/>
            <a:ext cx="1551706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sensor number</a:t>
            </a:r>
          </a:p>
        </p:txBody>
      </p:sp>
      <p:sp>
        <p:nvSpPr>
          <p:cNvPr id="863251" name="Line 19"/>
          <p:cNvSpPr>
            <a:spLocks noChangeShapeType="1"/>
          </p:cNvSpPr>
          <p:nvPr/>
        </p:nvSpPr>
        <p:spPr bwMode="auto">
          <a:xfrm>
            <a:off x="5321300" y="4123730"/>
            <a:ext cx="812800" cy="81974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3252" name="Rectangle 20"/>
          <p:cNvSpPr>
            <a:spLocks noChangeArrowheads="1"/>
          </p:cNvSpPr>
          <p:nvPr/>
        </p:nvSpPr>
        <p:spPr bwMode="auto">
          <a:xfrm>
            <a:off x="5815013" y="4068366"/>
            <a:ext cx="1344919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type, </a:t>
            </a:r>
          </a:p>
          <a:p>
            <a:r>
              <a:rPr 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location, age</a:t>
            </a:r>
          </a:p>
        </p:txBody>
      </p:sp>
    </p:spTree>
    <p:extLst>
      <p:ext uri="{BB962C8B-B14F-4D97-AF65-F5344CB8AC3E}">
        <p14:creationId xmlns:p14="http://schemas.microsoft.com/office/powerpoint/2010/main" val="3827149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3664" y="396478"/>
            <a:ext cx="6715125" cy="6000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Data Flow Diagramming:</a:t>
            </a:r>
            <a:br>
              <a:rPr lang="en-US"/>
            </a:br>
            <a:r>
              <a:rPr lang="en-US"/>
              <a:t>Guidelines</a:t>
            </a:r>
          </a:p>
        </p:txBody>
      </p:sp>
      <p:sp>
        <p:nvSpPr>
          <p:cNvPr id="8642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71488" y="1566268"/>
            <a:ext cx="8401050" cy="4382691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dirty="0"/>
              <a:t>all icons must be labeled with meaningful names</a:t>
            </a:r>
          </a:p>
          <a:p>
            <a:r>
              <a:rPr lang="en-US" dirty="0"/>
              <a:t>the DFD evolves through a number of levels of detail</a:t>
            </a:r>
          </a:p>
          <a:p>
            <a:r>
              <a:rPr lang="en-US" dirty="0"/>
              <a:t>always begin with a context level diagram (also called level 0)</a:t>
            </a:r>
          </a:p>
          <a:p>
            <a:r>
              <a:rPr lang="en-US" dirty="0" smtClean="0"/>
              <a:t>always </a:t>
            </a:r>
            <a:r>
              <a:rPr lang="en-US" dirty="0"/>
              <a:t>label data flow arrows</a:t>
            </a:r>
          </a:p>
          <a:p>
            <a:r>
              <a:rPr lang="en-US" dirty="0"/>
              <a:t>do not represent procedural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A37F4-6C1E-4E3C-9A5B-BFF3CACF47B7}" type="slidenum">
              <a:rPr lang="en-US">
                <a:solidFill>
                  <a:srgbClr val="FFFFFF"/>
                </a:solidFill>
              </a:rPr>
              <a:pPr/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49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70000" y="325041"/>
            <a:ext cx="6477000" cy="1285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Constructing a DFD—I</a:t>
            </a:r>
          </a:p>
        </p:txBody>
      </p:sp>
      <p:sp>
        <p:nvSpPr>
          <p:cNvPr id="8652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362075" y="1918097"/>
            <a:ext cx="6959600" cy="292179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80000"/>
              </a:lnSpc>
            </a:pPr>
            <a:r>
              <a:rPr lang="en-US"/>
              <a:t>review the data model to isolate data objects and use a grammatical parse to determine “operations”</a:t>
            </a:r>
          </a:p>
          <a:p>
            <a:pPr>
              <a:lnSpc>
                <a:spcPct val="80000"/>
              </a:lnSpc>
            </a:pPr>
            <a:r>
              <a:rPr lang="en-US"/>
              <a:t>determine external entities (producers and consumers of data)</a:t>
            </a:r>
          </a:p>
          <a:p>
            <a:pPr>
              <a:lnSpc>
                <a:spcPct val="80000"/>
              </a:lnSpc>
            </a:pPr>
            <a:r>
              <a:rPr lang="en-US"/>
              <a:t>create a level 0 DFD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91B784-1C21-4C76-8811-85F0DFD692E2}" type="slidenum">
              <a:rPr lang="en-US">
                <a:solidFill>
                  <a:srgbClr val="FFFFFF"/>
                </a:solidFill>
              </a:rPr>
              <a:pPr/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16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One-on-one or group discussions with stakeholders to understand their perspectives, concerns, and requirements. Interviews allow for in-depth exploration of ideas and can be tailored to specific individuals or groups.</a:t>
            </a:r>
          </a:p>
        </p:txBody>
      </p:sp>
    </p:spTree>
    <p:extLst>
      <p:ext uri="{BB962C8B-B14F-4D97-AF65-F5344CB8AC3E}">
        <p14:creationId xmlns:p14="http://schemas.microsoft.com/office/powerpoint/2010/main" val="1356721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 DFD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944687"/>
            <a:ext cx="762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 smtClean="0">
                <a:solidFill>
                  <a:srgbClr val="FFFFFF"/>
                </a:solidFill>
              </a:rPr>
              <a:t>Software Engineering: A Practitioner’s Approach,</a:t>
            </a:r>
            <a:r>
              <a:rPr lang="en-US" smtClean="0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DB15A-1009-4F69-BDB1-13204B5AC04A}" type="slidenum">
              <a:rPr lang="en-US" smtClean="0">
                <a:solidFill>
                  <a:srgbClr val="FFFFFF"/>
                </a:solidFill>
              </a:rPr>
              <a:pPr/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31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DFD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944687"/>
            <a:ext cx="762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 smtClean="0">
                <a:solidFill>
                  <a:srgbClr val="FFFFFF"/>
                </a:solidFill>
              </a:rPr>
              <a:t>Software Engineering: A Practitioner’s Approach,</a:t>
            </a:r>
            <a:r>
              <a:rPr lang="en-US" smtClean="0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DB15A-1009-4F69-BDB1-13204B5AC04A}" type="slidenum">
              <a:rPr lang="en-US" smtClean="0">
                <a:solidFill>
                  <a:srgbClr val="FFFFFF"/>
                </a:solidFill>
              </a:rPr>
              <a:pPr/>
              <a:t>31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 DFD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944687"/>
            <a:ext cx="762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 smtClean="0">
                <a:solidFill>
                  <a:srgbClr val="FFFFFF"/>
                </a:solidFill>
              </a:rPr>
              <a:t>Software Engineering: A Practitioner’s Approach,</a:t>
            </a:r>
            <a:r>
              <a:rPr lang="en-US" smtClean="0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1DB15A-1009-4F69-BDB1-13204B5AC04A}" type="slidenum">
              <a:rPr lang="en-US" smtClean="0">
                <a:solidFill>
                  <a:srgbClr val="FFFFFF"/>
                </a:solidFill>
              </a:rPr>
              <a:pPr/>
              <a:t>32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77926" y="510778"/>
            <a:ext cx="7008813" cy="30182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The Data Flow Hierarchy</a:t>
            </a:r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23BBF2-6736-4798-93EF-F1D27D086259}" type="slidenum">
              <a:rPr lang="en-US">
                <a:solidFill>
                  <a:srgbClr val="FFFFFF"/>
                </a:solidFill>
              </a:rPr>
              <a:pPr/>
              <a:t>33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68355" name="Oval 3"/>
          <p:cNvSpPr>
            <a:spLocks noChangeArrowheads="1"/>
          </p:cNvSpPr>
          <p:nvPr/>
        </p:nvSpPr>
        <p:spPr bwMode="auto">
          <a:xfrm>
            <a:off x="3708400" y="1739504"/>
            <a:ext cx="1041400" cy="102512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56" name="Line 4"/>
          <p:cNvSpPr>
            <a:spLocks noChangeShapeType="1"/>
          </p:cNvSpPr>
          <p:nvPr/>
        </p:nvSpPr>
        <p:spPr bwMode="auto">
          <a:xfrm>
            <a:off x="2895600" y="227171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4800600" y="2271713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58" name="Rectangle 6"/>
          <p:cNvSpPr>
            <a:spLocks noChangeArrowheads="1"/>
          </p:cNvSpPr>
          <p:nvPr/>
        </p:nvSpPr>
        <p:spPr bwMode="auto">
          <a:xfrm>
            <a:off x="2273300" y="1918097"/>
            <a:ext cx="660400" cy="69473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59" name="Rectangle 7"/>
          <p:cNvSpPr>
            <a:spLocks noChangeArrowheads="1"/>
          </p:cNvSpPr>
          <p:nvPr/>
        </p:nvSpPr>
        <p:spPr bwMode="auto">
          <a:xfrm>
            <a:off x="5588000" y="1955603"/>
            <a:ext cx="660400" cy="694729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60" name="Rectangle 8"/>
          <p:cNvSpPr>
            <a:spLocks noChangeArrowheads="1"/>
          </p:cNvSpPr>
          <p:nvPr/>
        </p:nvSpPr>
        <p:spPr bwMode="auto">
          <a:xfrm>
            <a:off x="4100514" y="1989535"/>
            <a:ext cx="387926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</a:t>
            </a:r>
          </a:p>
        </p:txBody>
      </p:sp>
      <p:sp>
        <p:nvSpPr>
          <p:cNvPr id="868361" name="Rectangle 9"/>
          <p:cNvSpPr>
            <a:spLocks noChangeArrowheads="1"/>
          </p:cNvSpPr>
          <p:nvPr/>
        </p:nvSpPr>
        <p:spPr bwMode="auto">
          <a:xfrm>
            <a:off x="3135314" y="1798440"/>
            <a:ext cx="3542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868362" name="Rectangle 10"/>
          <p:cNvSpPr>
            <a:spLocks noChangeArrowheads="1"/>
          </p:cNvSpPr>
          <p:nvPr/>
        </p:nvSpPr>
        <p:spPr bwMode="auto">
          <a:xfrm>
            <a:off x="4926013" y="1810941"/>
            <a:ext cx="3542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868363" name="Rectangle 11"/>
          <p:cNvSpPr>
            <a:spLocks noChangeArrowheads="1"/>
          </p:cNvSpPr>
          <p:nvPr/>
        </p:nvSpPr>
        <p:spPr bwMode="auto">
          <a:xfrm>
            <a:off x="2436814" y="2014538"/>
            <a:ext cx="33663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868364" name="Rectangle 12"/>
          <p:cNvSpPr>
            <a:spLocks noChangeArrowheads="1"/>
          </p:cNvSpPr>
          <p:nvPr/>
        </p:nvSpPr>
        <p:spPr bwMode="auto">
          <a:xfrm>
            <a:off x="5751514" y="2014538"/>
            <a:ext cx="33663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y</a:t>
            </a:r>
          </a:p>
        </p:txBody>
      </p:sp>
      <p:sp>
        <p:nvSpPr>
          <p:cNvPr id="868365" name="Oval 13"/>
          <p:cNvSpPr>
            <a:spLocks noChangeArrowheads="1"/>
          </p:cNvSpPr>
          <p:nvPr/>
        </p:nvSpPr>
        <p:spPr bwMode="auto">
          <a:xfrm>
            <a:off x="2311400" y="3466506"/>
            <a:ext cx="800100" cy="810816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66" name="Oval 14"/>
          <p:cNvSpPr>
            <a:spLocks noChangeArrowheads="1"/>
          </p:cNvSpPr>
          <p:nvPr/>
        </p:nvSpPr>
        <p:spPr bwMode="auto">
          <a:xfrm>
            <a:off x="3721100" y="3098603"/>
            <a:ext cx="800100" cy="80902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67" name="Oval 15"/>
          <p:cNvSpPr>
            <a:spLocks noChangeArrowheads="1"/>
          </p:cNvSpPr>
          <p:nvPr/>
        </p:nvSpPr>
        <p:spPr bwMode="auto">
          <a:xfrm>
            <a:off x="3441700" y="4293394"/>
            <a:ext cx="800100" cy="80903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68" name="Oval 16"/>
          <p:cNvSpPr>
            <a:spLocks noChangeArrowheads="1"/>
          </p:cNvSpPr>
          <p:nvPr/>
        </p:nvSpPr>
        <p:spPr bwMode="auto">
          <a:xfrm>
            <a:off x="4724400" y="3962997"/>
            <a:ext cx="800100" cy="80902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69" name="Oval 17"/>
          <p:cNvSpPr>
            <a:spLocks noChangeArrowheads="1"/>
          </p:cNvSpPr>
          <p:nvPr/>
        </p:nvSpPr>
        <p:spPr bwMode="auto">
          <a:xfrm>
            <a:off x="5956300" y="4077297"/>
            <a:ext cx="800100" cy="80902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70" name="Line 18"/>
          <p:cNvSpPr>
            <a:spLocks noChangeShapeType="1"/>
          </p:cNvSpPr>
          <p:nvPr/>
        </p:nvSpPr>
        <p:spPr bwMode="auto">
          <a:xfrm>
            <a:off x="1511300" y="3795118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71" name="Line 19"/>
          <p:cNvSpPr>
            <a:spLocks noChangeShapeType="1"/>
          </p:cNvSpPr>
          <p:nvPr/>
        </p:nvSpPr>
        <p:spPr bwMode="auto">
          <a:xfrm>
            <a:off x="6832600" y="4532709"/>
            <a:ext cx="774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72" name="Line 20"/>
          <p:cNvSpPr>
            <a:spLocks noChangeShapeType="1"/>
          </p:cNvSpPr>
          <p:nvPr/>
        </p:nvSpPr>
        <p:spPr bwMode="auto">
          <a:xfrm flipV="1">
            <a:off x="3124200" y="3643313"/>
            <a:ext cx="546100" cy="19109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73" name="Line 21"/>
          <p:cNvSpPr>
            <a:spLocks noChangeShapeType="1"/>
          </p:cNvSpPr>
          <p:nvPr/>
        </p:nvSpPr>
        <p:spPr bwMode="auto">
          <a:xfrm>
            <a:off x="3060700" y="4152306"/>
            <a:ext cx="419100" cy="2518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74" name="Line 22"/>
          <p:cNvSpPr>
            <a:spLocks noChangeShapeType="1"/>
          </p:cNvSpPr>
          <p:nvPr/>
        </p:nvSpPr>
        <p:spPr bwMode="auto">
          <a:xfrm flipV="1">
            <a:off x="4267200" y="4520209"/>
            <a:ext cx="419100" cy="10179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75" name="Line 23"/>
          <p:cNvSpPr>
            <a:spLocks noChangeShapeType="1"/>
          </p:cNvSpPr>
          <p:nvPr/>
        </p:nvSpPr>
        <p:spPr bwMode="auto">
          <a:xfrm>
            <a:off x="4495800" y="3759399"/>
            <a:ext cx="330200" cy="28932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76" name="Line 24"/>
          <p:cNvSpPr>
            <a:spLocks noChangeShapeType="1"/>
          </p:cNvSpPr>
          <p:nvPr/>
        </p:nvSpPr>
        <p:spPr bwMode="auto">
          <a:xfrm>
            <a:off x="5549900" y="4445199"/>
            <a:ext cx="368300" cy="214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77" name="Rectangle 25"/>
          <p:cNvSpPr>
            <a:spLocks noChangeArrowheads="1"/>
          </p:cNvSpPr>
          <p:nvPr/>
        </p:nvSpPr>
        <p:spPr bwMode="auto">
          <a:xfrm>
            <a:off x="2525714" y="3639741"/>
            <a:ext cx="43922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p1</a:t>
            </a:r>
          </a:p>
        </p:txBody>
      </p:sp>
      <p:sp>
        <p:nvSpPr>
          <p:cNvPr id="868378" name="Rectangle 26"/>
          <p:cNvSpPr>
            <a:spLocks noChangeArrowheads="1"/>
          </p:cNvSpPr>
          <p:nvPr/>
        </p:nvSpPr>
        <p:spPr bwMode="auto">
          <a:xfrm>
            <a:off x="3910014" y="3296841"/>
            <a:ext cx="43922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p2</a:t>
            </a:r>
          </a:p>
        </p:txBody>
      </p:sp>
      <p:sp>
        <p:nvSpPr>
          <p:cNvPr id="868379" name="Rectangle 27"/>
          <p:cNvSpPr>
            <a:spLocks noChangeArrowheads="1"/>
          </p:cNvSpPr>
          <p:nvPr/>
        </p:nvSpPr>
        <p:spPr bwMode="auto">
          <a:xfrm>
            <a:off x="3630614" y="4516637"/>
            <a:ext cx="43922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p3</a:t>
            </a:r>
          </a:p>
        </p:txBody>
      </p:sp>
      <p:sp>
        <p:nvSpPr>
          <p:cNvPr id="868380" name="Rectangle 28"/>
          <p:cNvSpPr>
            <a:spLocks noChangeArrowheads="1"/>
          </p:cNvSpPr>
          <p:nvPr/>
        </p:nvSpPr>
        <p:spPr bwMode="auto">
          <a:xfrm>
            <a:off x="4913314" y="4173737"/>
            <a:ext cx="43922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p4</a:t>
            </a:r>
          </a:p>
        </p:txBody>
      </p:sp>
      <p:sp>
        <p:nvSpPr>
          <p:cNvPr id="868381" name="Rectangle 29"/>
          <p:cNvSpPr>
            <a:spLocks noChangeArrowheads="1"/>
          </p:cNvSpPr>
          <p:nvPr/>
        </p:nvSpPr>
        <p:spPr bwMode="auto">
          <a:xfrm>
            <a:off x="6157914" y="4275535"/>
            <a:ext cx="3109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>
                <a:solidFill>
                  <a:srgbClr val="00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868382" name="Rectangle 30"/>
          <p:cNvSpPr>
            <a:spLocks noChangeArrowheads="1"/>
          </p:cNvSpPr>
          <p:nvPr/>
        </p:nvSpPr>
        <p:spPr bwMode="auto">
          <a:xfrm>
            <a:off x="1674814" y="3361135"/>
            <a:ext cx="3542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868383" name="Rectangle 31"/>
          <p:cNvSpPr>
            <a:spLocks noChangeArrowheads="1"/>
          </p:cNvSpPr>
          <p:nvPr/>
        </p:nvSpPr>
        <p:spPr bwMode="auto">
          <a:xfrm>
            <a:off x="6983413" y="4084440"/>
            <a:ext cx="3542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868384" name="Freeform 32"/>
          <p:cNvSpPr>
            <a:spLocks/>
          </p:cNvSpPr>
          <p:nvPr/>
        </p:nvSpPr>
        <p:spPr bwMode="auto">
          <a:xfrm>
            <a:off x="2044700" y="2296715"/>
            <a:ext cx="1614488" cy="2300288"/>
          </a:xfrm>
          <a:custGeom>
            <a:avLst/>
            <a:gdLst>
              <a:gd name="T0" fmla="*/ 1016 w 1017"/>
              <a:gd name="T1" fmla="*/ 0 h 1288"/>
              <a:gd name="T2" fmla="*/ 752 w 1017"/>
              <a:gd name="T3" fmla="*/ 299 h 1288"/>
              <a:gd name="T4" fmla="*/ 288 w 1017"/>
              <a:gd name="T5" fmla="*/ 469 h 1288"/>
              <a:gd name="T6" fmla="*/ 0 w 1017"/>
              <a:gd name="T7" fmla="*/ 1287 h 1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7" h="1288">
                <a:moveTo>
                  <a:pt x="1016" y="0"/>
                </a:moveTo>
                <a:lnTo>
                  <a:pt x="752" y="299"/>
                </a:lnTo>
                <a:lnTo>
                  <a:pt x="288" y="469"/>
                </a:lnTo>
                <a:lnTo>
                  <a:pt x="0" y="1287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85" name="Freeform 33"/>
          <p:cNvSpPr>
            <a:spLocks/>
          </p:cNvSpPr>
          <p:nvPr/>
        </p:nvSpPr>
        <p:spPr bwMode="auto">
          <a:xfrm>
            <a:off x="4787900" y="2284215"/>
            <a:ext cx="2135188" cy="2796778"/>
          </a:xfrm>
          <a:custGeom>
            <a:avLst/>
            <a:gdLst>
              <a:gd name="T0" fmla="*/ 0 w 1345"/>
              <a:gd name="T1" fmla="*/ 0 h 1566"/>
              <a:gd name="T2" fmla="*/ 392 w 1345"/>
              <a:gd name="T3" fmla="*/ 455 h 1566"/>
              <a:gd name="T4" fmla="*/ 1160 w 1345"/>
              <a:gd name="T5" fmla="*/ 740 h 1566"/>
              <a:gd name="T6" fmla="*/ 1344 w 1345"/>
              <a:gd name="T7" fmla="*/ 1565 h 1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5" h="1566">
                <a:moveTo>
                  <a:pt x="0" y="0"/>
                </a:moveTo>
                <a:lnTo>
                  <a:pt x="392" y="455"/>
                </a:lnTo>
                <a:lnTo>
                  <a:pt x="1160" y="740"/>
                </a:lnTo>
                <a:lnTo>
                  <a:pt x="1344" y="1565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868386" name="Rectangle 34"/>
          <p:cNvSpPr>
            <a:spLocks noChangeArrowheads="1"/>
          </p:cNvSpPr>
          <p:nvPr/>
        </p:nvSpPr>
        <p:spPr bwMode="auto">
          <a:xfrm>
            <a:off x="3160713" y="3246835"/>
            <a:ext cx="33663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</a:t>
            </a:r>
          </a:p>
        </p:txBody>
      </p:sp>
      <p:sp>
        <p:nvSpPr>
          <p:cNvPr id="868387" name="Rectangle 35"/>
          <p:cNvSpPr>
            <a:spLocks noChangeArrowheads="1"/>
          </p:cNvSpPr>
          <p:nvPr/>
        </p:nvSpPr>
        <p:spPr bwMode="auto">
          <a:xfrm>
            <a:off x="2970213" y="4248747"/>
            <a:ext cx="3542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</a:t>
            </a:r>
          </a:p>
        </p:txBody>
      </p:sp>
      <p:sp>
        <p:nvSpPr>
          <p:cNvPr id="868388" name="Rectangle 36"/>
          <p:cNvSpPr>
            <a:spLocks noChangeArrowheads="1"/>
          </p:cNvSpPr>
          <p:nvPr/>
        </p:nvSpPr>
        <p:spPr bwMode="auto">
          <a:xfrm>
            <a:off x="4341814" y="4541640"/>
            <a:ext cx="3542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</a:t>
            </a:r>
          </a:p>
        </p:txBody>
      </p:sp>
      <p:sp>
        <p:nvSpPr>
          <p:cNvPr id="868389" name="Rectangle 37"/>
          <p:cNvSpPr>
            <a:spLocks noChangeArrowheads="1"/>
          </p:cNvSpPr>
          <p:nvPr/>
        </p:nvSpPr>
        <p:spPr bwMode="auto">
          <a:xfrm>
            <a:off x="4646614" y="3423643"/>
            <a:ext cx="26770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</a:t>
            </a:r>
          </a:p>
        </p:txBody>
      </p:sp>
      <p:sp>
        <p:nvSpPr>
          <p:cNvPr id="868390" name="Rectangle 38"/>
          <p:cNvSpPr>
            <a:spLocks noChangeArrowheads="1"/>
          </p:cNvSpPr>
          <p:nvPr/>
        </p:nvSpPr>
        <p:spPr bwMode="auto">
          <a:xfrm>
            <a:off x="5535613" y="4439841"/>
            <a:ext cx="3542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g</a:t>
            </a:r>
          </a:p>
        </p:txBody>
      </p:sp>
      <p:sp>
        <p:nvSpPr>
          <p:cNvPr id="868391" name="Rectangle 39"/>
          <p:cNvSpPr>
            <a:spLocks noChangeArrowheads="1"/>
          </p:cNvSpPr>
          <p:nvPr/>
        </p:nvSpPr>
        <p:spPr bwMode="auto">
          <a:xfrm>
            <a:off x="6513514" y="2052043"/>
            <a:ext cx="107401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level 0</a:t>
            </a:r>
          </a:p>
        </p:txBody>
      </p:sp>
      <p:sp>
        <p:nvSpPr>
          <p:cNvPr id="868392" name="Rectangle 40"/>
          <p:cNvSpPr>
            <a:spLocks noChangeArrowheads="1"/>
          </p:cNvSpPr>
          <p:nvPr/>
        </p:nvSpPr>
        <p:spPr bwMode="auto">
          <a:xfrm>
            <a:off x="1992314" y="4820247"/>
            <a:ext cx="107401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level 1</a:t>
            </a:r>
          </a:p>
        </p:txBody>
      </p:sp>
      <p:sp>
        <p:nvSpPr>
          <p:cNvPr id="868393" name="Text Box 41"/>
          <p:cNvSpPr txBox="1">
            <a:spLocks noChangeArrowheads="1"/>
          </p:cNvSpPr>
          <p:nvPr/>
        </p:nvSpPr>
        <p:spPr bwMode="auto">
          <a:xfrm>
            <a:off x="1065213" y="5727503"/>
            <a:ext cx="4980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6699"/>
                </a:solidFill>
              </a:rPr>
              <a:t>Any correspondence with a use case diagram?</a:t>
            </a:r>
          </a:p>
        </p:txBody>
      </p:sp>
    </p:spTree>
    <p:extLst>
      <p:ext uri="{BB962C8B-B14F-4D97-AF65-F5344CB8AC3E}">
        <p14:creationId xmlns:p14="http://schemas.microsoft.com/office/powerpoint/2010/main" val="2220741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5588" y="275034"/>
            <a:ext cx="6089650" cy="114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/>
              <a:t>Behavioral Modeling</a:t>
            </a:r>
          </a:p>
        </p:txBody>
      </p:sp>
      <p:sp>
        <p:nvSpPr>
          <p:cNvPr id="8949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" y="1560910"/>
            <a:ext cx="8894763" cy="449877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/>
              <a:t>The behavioral model indicates how software will respond to external events or stimuli. To create the model, the analyst must perform the following steps: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/>
          </a:p>
          <a:p>
            <a:pPr lvl="2">
              <a:spcBef>
                <a:spcPts val="600"/>
              </a:spcBef>
            </a:pPr>
            <a:r>
              <a:rPr lang="en-US" sz="1600"/>
              <a:t>Evaluate all use-cases to fully understand the sequence of interaction within the system.</a:t>
            </a:r>
          </a:p>
          <a:p>
            <a:pPr lvl="2">
              <a:spcBef>
                <a:spcPts val="300"/>
              </a:spcBef>
            </a:pPr>
            <a:r>
              <a:rPr lang="en-US" sz="1600"/>
              <a:t>Identify events that drive the interaction sequence and understand how these events relate to specific objects.</a:t>
            </a:r>
          </a:p>
          <a:p>
            <a:pPr lvl="2"/>
            <a:r>
              <a:rPr lang="en-US" sz="1600"/>
              <a:t>Create a sequence for each use-case.</a:t>
            </a:r>
          </a:p>
          <a:p>
            <a:pPr lvl="2"/>
            <a:r>
              <a:rPr lang="en-US" sz="1600"/>
              <a:t>Build a state diagram for the system.</a:t>
            </a:r>
          </a:p>
          <a:p>
            <a:pPr lvl="2"/>
            <a:r>
              <a:rPr lang="en-US" sz="1600"/>
              <a:t>Review the behavioral model to verify accuracy and consistency.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7A0928-372A-4CAF-9805-4977033F673A}" type="slidenum">
              <a:rPr lang="en-US">
                <a:solidFill>
                  <a:srgbClr val="FFFFFF"/>
                </a:solidFill>
              </a:rPr>
              <a:pPr/>
              <a:t>34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2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71451" y="233959"/>
            <a:ext cx="8524875" cy="539353"/>
          </a:xfrm>
        </p:spPr>
        <p:txBody>
          <a:bodyPr/>
          <a:lstStyle/>
          <a:p>
            <a:r>
              <a:rPr lang="en-US" sz="3200" dirty="0"/>
              <a:t>State Diagram for the </a:t>
            </a:r>
            <a:r>
              <a:rPr lang="en-US" sz="3200" dirty="0" smtClean="0"/>
              <a:t>ATM System</a:t>
            </a:r>
            <a:endParaRPr lang="en-US" sz="3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22B943-D5BA-4633-AE89-0202A603D96E}" type="slidenum">
              <a:rPr lang="en-US">
                <a:solidFill>
                  <a:srgbClr val="FFFFFF"/>
                </a:solidFill>
              </a:rPr>
              <a:pPr/>
              <a:t>35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97026" name="Rectangle 2"/>
          <p:cNvSpPr>
            <a:spLocks noChangeArrowheads="1"/>
          </p:cNvSpPr>
          <p:nvPr/>
        </p:nvSpPr>
        <p:spPr bwMode="auto">
          <a:xfrm>
            <a:off x="1452564" y="857251"/>
            <a:ext cx="6054725" cy="5063133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4578" name="Picture 2" descr="https://media.geeksforgeeks.org/wp-content/uploads/20200618233359/Untitled6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8" y="881177"/>
            <a:ext cx="7318076" cy="511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6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81100" y="294680"/>
            <a:ext cx="7162800" cy="128587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The States of a System</a:t>
            </a:r>
          </a:p>
        </p:txBody>
      </p:sp>
      <p:sp>
        <p:nvSpPr>
          <p:cNvPr id="898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54075" y="1378744"/>
            <a:ext cx="7494588" cy="44577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>
                <a:solidFill>
                  <a:srgbClr val="F3FF07"/>
                </a:solidFill>
              </a:rPr>
              <a:t>state</a:t>
            </a:r>
            <a:r>
              <a:rPr lang="en-US"/>
              <a:t>—a set of observable circum-stances that characterizes the behavior of a system at a given time</a:t>
            </a:r>
          </a:p>
          <a:p>
            <a:r>
              <a:rPr lang="en-US">
                <a:solidFill>
                  <a:srgbClr val="F3FF07"/>
                </a:solidFill>
              </a:rPr>
              <a:t>state transition</a:t>
            </a:r>
            <a:r>
              <a:rPr lang="en-US"/>
              <a:t>—the movement from one state to another</a:t>
            </a:r>
          </a:p>
          <a:p>
            <a:r>
              <a:rPr lang="en-US">
                <a:solidFill>
                  <a:srgbClr val="F3FF07"/>
                </a:solidFill>
              </a:rPr>
              <a:t>event</a:t>
            </a:r>
            <a:r>
              <a:rPr lang="en-US"/>
              <a:t>—an occurrence that causes the system to exhibit some predictable form of behavior</a:t>
            </a:r>
          </a:p>
          <a:p>
            <a:r>
              <a:rPr lang="en-US">
                <a:solidFill>
                  <a:srgbClr val="F3FF07"/>
                </a:solidFill>
              </a:rPr>
              <a:t>action</a:t>
            </a:r>
            <a:r>
              <a:rPr lang="en-US"/>
              <a:t>—process that occurs as a consequence of making a transition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These courseware materials are to be used in conjunction with </a:t>
            </a:r>
            <a:r>
              <a:rPr lang="en-US" i="1">
                <a:solidFill>
                  <a:srgbClr val="FFFFFF"/>
                </a:solidFill>
              </a:rPr>
              <a:t>Software Engineering: A Practitioner’s Approach,</a:t>
            </a:r>
            <a:r>
              <a:rPr lang="en-US">
                <a:solidFill>
                  <a:srgbClr val="FFFFFF"/>
                </a:solidFill>
              </a:rPr>
              <a:t> 6/e and are provided with permission by R.S. Pressman &amp; Associates, Inc., copyright © 1996, 2001, 2005</a:t>
            </a:r>
            <a:endParaRPr lang="en-US">
              <a:solidFill>
                <a:srgbClr val="00339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2A6A83-6AF2-4759-99CF-FB29D8CC9FF4}" type="slidenum">
              <a:rPr lang="en-US">
                <a:solidFill>
                  <a:srgbClr val="FFFFFF"/>
                </a:solidFill>
              </a:rPr>
              <a:pPr/>
              <a:t>36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78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courseware materials are to be used in conjunction with </a:t>
            </a:r>
            <a:r>
              <a:rPr lang="en-US" i="1"/>
              <a:t>Software Engineering: A Practitioner’s Approach,</a:t>
            </a:r>
            <a:r>
              <a:rPr lang="en-US"/>
              <a:t> 6/e and are provided with permission by R.S. Pressman &amp; Associates, Inc., copyright © 1996, 2001, 2005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4C141-10D6-46D4-A9C5-DD5757B681D6}" type="slidenum">
              <a:rPr lang="en-US"/>
              <a:pPr/>
              <a:t>37</a:t>
            </a:fld>
            <a:endParaRPr lang="en-US"/>
          </a:p>
        </p:txBody>
      </p:sp>
      <p:sp>
        <p:nvSpPr>
          <p:cNvPr id="899074" name="Rectangle 2"/>
          <p:cNvSpPr>
            <a:spLocks noChangeArrowheads="1"/>
          </p:cNvSpPr>
          <p:nvPr/>
        </p:nvSpPr>
        <p:spPr bwMode="auto">
          <a:xfrm>
            <a:off x="1282700" y="1614488"/>
            <a:ext cx="6946900" cy="4409480"/>
          </a:xfrm>
          <a:prstGeom prst="rect">
            <a:avLst/>
          </a:prstGeom>
          <a:solidFill>
            <a:srgbClr val="AD278D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907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942975" y="275034"/>
            <a:ext cx="7735888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Behavioral Modeling</a:t>
            </a:r>
          </a:p>
        </p:txBody>
      </p:sp>
      <p:sp>
        <p:nvSpPr>
          <p:cNvPr id="899076" name="Rectangle 4"/>
          <p:cNvSpPr>
            <a:spLocks noGrp="1" noRot="1" noChangeArrowheads="1"/>
          </p:cNvSpPr>
          <p:nvPr>
            <p:ph type="body" idx="1"/>
          </p:nvPr>
        </p:nvSpPr>
        <p:spPr>
          <a:xfrm>
            <a:off x="1536700" y="1832372"/>
            <a:ext cx="6527800" cy="45005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/>
              <a:t>make a list of the different states of a system (How does the system behave?)</a:t>
            </a:r>
          </a:p>
          <a:p>
            <a:r>
              <a:rPr lang="en-US"/>
              <a:t>indicate how the system makes a transition from one state to another (How does the system change state?)</a:t>
            </a:r>
          </a:p>
          <a:p>
            <a:pPr lvl="1"/>
            <a:r>
              <a:rPr lang="en-US"/>
              <a:t>indicate event</a:t>
            </a:r>
          </a:p>
          <a:p>
            <a:pPr lvl="1"/>
            <a:r>
              <a:rPr lang="en-US"/>
              <a:t>indicate action</a:t>
            </a:r>
          </a:p>
          <a:p>
            <a:r>
              <a:rPr lang="en-US"/>
              <a:t>draw a </a:t>
            </a:r>
            <a:r>
              <a:rPr lang="en-US">
                <a:solidFill>
                  <a:srgbClr val="F3FF07"/>
                </a:solidFill>
              </a:rPr>
              <a:t>state diagram or a sequence diagram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798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Sequence Diagram for Entrance</a:t>
            </a: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D4AD0E-D834-474E-9839-7BEDC0CE3292}" type="slidenum">
              <a:rPr lang="en-US" sz="1000">
                <a:solidFill>
                  <a:srgbClr val="FFFFFF"/>
                </a:solidFill>
              </a:rPr>
              <a:pPr eaLnBrk="1" hangingPunct="1"/>
              <a:t>38</a:t>
            </a:fld>
            <a:endParaRPr lang="en-US" sz="1000">
              <a:solidFill>
                <a:srgbClr val="FFFFFF"/>
              </a:solidFill>
            </a:endParaRPr>
          </a:p>
        </p:txBody>
      </p:sp>
      <p:sp>
        <p:nvSpPr>
          <p:cNvPr id="51204" name="Text Box 32"/>
          <p:cNvSpPr txBox="1">
            <a:spLocks noChangeArrowheads="1"/>
          </p:cNvSpPr>
          <p:nvPr/>
        </p:nvSpPr>
        <p:spPr bwMode="auto">
          <a:xfrm>
            <a:off x="4564063" y="3836988"/>
            <a:ext cx="83185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Card OK</a:t>
            </a: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533400" y="846138"/>
            <a:ext cx="688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</a:rPr>
              <a:t>:</a:t>
            </a:r>
            <a:r>
              <a:rPr lang="en-US" sz="1800" u="sng">
                <a:solidFill>
                  <a:srgbClr val="FFFFFF"/>
                </a:solidFill>
              </a:rPr>
              <a:t>User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1387475" y="838200"/>
            <a:ext cx="1006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</a:rPr>
              <a:t>:</a:t>
            </a:r>
            <a:r>
              <a:rPr lang="en-US" sz="1800" u="sng">
                <a:solidFill>
                  <a:srgbClr val="FFFFFF"/>
                </a:solidFill>
              </a:rPr>
              <a:t>CarPark</a:t>
            </a: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2682875" y="838200"/>
            <a:ext cx="8794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</a:rPr>
              <a:t>:</a:t>
            </a:r>
            <a:r>
              <a:rPr lang="en-US" sz="1800" u="sng">
                <a:solidFill>
                  <a:srgbClr val="FFFFFF"/>
                </a:solidFill>
              </a:rPr>
              <a:t>Sensor</a:t>
            </a:r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3754438" y="838200"/>
            <a:ext cx="1349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</a:rPr>
              <a:t>:</a:t>
            </a:r>
            <a:r>
              <a:rPr lang="en-US" sz="1800" u="sng">
                <a:solidFill>
                  <a:srgbClr val="FFFFFF"/>
                </a:solidFill>
              </a:rPr>
              <a:t>CardReader</a:t>
            </a:r>
          </a:p>
        </p:txBody>
      </p:sp>
      <p:sp>
        <p:nvSpPr>
          <p:cNvPr id="51209" name="Text Box 7"/>
          <p:cNvSpPr txBox="1">
            <a:spLocks noChangeArrowheads="1"/>
          </p:cNvSpPr>
          <p:nvPr/>
        </p:nvSpPr>
        <p:spPr bwMode="auto">
          <a:xfrm>
            <a:off x="5340350" y="838200"/>
            <a:ext cx="12160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</a:rPr>
              <a:t>:</a:t>
            </a:r>
            <a:r>
              <a:rPr lang="en-US" sz="1800" u="sng">
                <a:solidFill>
                  <a:srgbClr val="FFFFFF"/>
                </a:solidFill>
              </a:rPr>
              <a:t>Valid card</a:t>
            </a:r>
          </a:p>
        </p:txBody>
      </p:sp>
      <p:sp>
        <p:nvSpPr>
          <p:cNvPr id="51210" name="Text Box 8"/>
          <p:cNvSpPr txBox="1">
            <a:spLocks noChangeArrowheads="1"/>
          </p:cNvSpPr>
          <p:nvPr/>
        </p:nvSpPr>
        <p:spPr bwMode="auto">
          <a:xfrm>
            <a:off x="6726238" y="841375"/>
            <a:ext cx="904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</a:rPr>
              <a:t>:Barrier</a:t>
            </a:r>
            <a:endParaRPr lang="en-US" sz="1800" u="sng">
              <a:solidFill>
                <a:srgbClr val="FFFFFF"/>
              </a:solidFill>
            </a:endParaRPr>
          </a:p>
        </p:txBody>
      </p:sp>
      <p:sp>
        <p:nvSpPr>
          <p:cNvPr id="51211" name="Text Box 9"/>
          <p:cNvSpPr txBox="1">
            <a:spLocks noChangeArrowheads="1"/>
          </p:cNvSpPr>
          <p:nvPr/>
        </p:nvSpPr>
        <p:spPr bwMode="auto">
          <a:xfrm>
            <a:off x="7778750" y="841375"/>
            <a:ext cx="11017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FFFF"/>
                </a:solidFill>
              </a:rPr>
              <a:t>:Full Sign</a:t>
            </a:r>
            <a:endParaRPr lang="en-US" sz="1800" u="sng">
              <a:solidFill>
                <a:srgbClr val="FFFFFF"/>
              </a:solidFill>
            </a:endParaRPr>
          </a:p>
        </p:txBody>
      </p:sp>
      <p:sp>
        <p:nvSpPr>
          <p:cNvPr id="51212" name="Line 10"/>
          <p:cNvSpPr>
            <a:spLocks noChangeShapeType="1"/>
          </p:cNvSpPr>
          <p:nvPr/>
        </p:nvSpPr>
        <p:spPr bwMode="auto">
          <a:xfrm flipH="1">
            <a:off x="8305800" y="1222375"/>
            <a:ext cx="15875" cy="4949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13" name="Line 11"/>
          <p:cNvSpPr>
            <a:spLocks noChangeShapeType="1"/>
          </p:cNvSpPr>
          <p:nvPr/>
        </p:nvSpPr>
        <p:spPr bwMode="auto">
          <a:xfrm flipH="1">
            <a:off x="1006475" y="1603375"/>
            <a:ext cx="731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14" name="Line 13"/>
          <p:cNvSpPr>
            <a:spLocks noChangeShapeType="1"/>
          </p:cNvSpPr>
          <p:nvPr/>
        </p:nvSpPr>
        <p:spPr bwMode="auto">
          <a:xfrm flipH="1">
            <a:off x="7162800" y="1222375"/>
            <a:ext cx="15875" cy="525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15" name="Line 14"/>
          <p:cNvSpPr>
            <a:spLocks noChangeShapeType="1"/>
          </p:cNvSpPr>
          <p:nvPr/>
        </p:nvSpPr>
        <p:spPr bwMode="auto">
          <a:xfrm flipH="1">
            <a:off x="5943600" y="1222375"/>
            <a:ext cx="15875" cy="525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16" name="Line 15"/>
          <p:cNvSpPr>
            <a:spLocks noChangeShapeType="1"/>
          </p:cNvSpPr>
          <p:nvPr/>
        </p:nvSpPr>
        <p:spPr bwMode="auto">
          <a:xfrm flipH="1">
            <a:off x="4343400" y="1222375"/>
            <a:ext cx="15875" cy="5330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17" name="Line 16"/>
          <p:cNvSpPr>
            <a:spLocks noChangeShapeType="1"/>
          </p:cNvSpPr>
          <p:nvPr/>
        </p:nvSpPr>
        <p:spPr bwMode="auto">
          <a:xfrm flipH="1">
            <a:off x="3124200" y="1222375"/>
            <a:ext cx="15875" cy="5330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1981200" y="1222375"/>
            <a:ext cx="15875" cy="5407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19" name="Line 18"/>
          <p:cNvSpPr>
            <a:spLocks noChangeShapeType="1"/>
          </p:cNvSpPr>
          <p:nvPr/>
        </p:nvSpPr>
        <p:spPr bwMode="auto">
          <a:xfrm flipH="1">
            <a:off x="914400" y="1222375"/>
            <a:ext cx="15875" cy="5178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20" name="Text Box 12"/>
          <p:cNvSpPr txBox="1">
            <a:spLocks noChangeArrowheads="1"/>
          </p:cNvSpPr>
          <p:nvPr/>
        </p:nvSpPr>
        <p:spPr bwMode="auto">
          <a:xfrm>
            <a:off x="3657600" y="1306513"/>
            <a:ext cx="963613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200">
                <a:solidFill>
                  <a:srgbClr val="FFFFFF"/>
                </a:solidFill>
              </a:rPr>
              <a:t>Full Sign off</a:t>
            </a:r>
          </a:p>
        </p:txBody>
      </p:sp>
      <p:sp>
        <p:nvSpPr>
          <p:cNvPr id="51221" name="Line 19"/>
          <p:cNvSpPr>
            <a:spLocks noChangeShapeType="1"/>
          </p:cNvSpPr>
          <p:nvPr/>
        </p:nvSpPr>
        <p:spPr bwMode="auto">
          <a:xfrm flipH="1">
            <a:off x="1997075" y="210343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22" name="Text Box 20"/>
          <p:cNvSpPr txBox="1">
            <a:spLocks noChangeArrowheads="1"/>
          </p:cNvSpPr>
          <p:nvPr/>
        </p:nvSpPr>
        <p:spPr bwMode="auto">
          <a:xfrm>
            <a:off x="2063750" y="1728788"/>
            <a:ext cx="10001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Car present</a:t>
            </a:r>
          </a:p>
        </p:txBody>
      </p:sp>
      <p:sp>
        <p:nvSpPr>
          <p:cNvPr id="51223" name="Text Box 21"/>
          <p:cNvSpPr txBox="1">
            <a:spLocks noChangeArrowheads="1"/>
          </p:cNvSpPr>
          <p:nvPr/>
        </p:nvSpPr>
        <p:spPr bwMode="auto">
          <a:xfrm>
            <a:off x="1920875" y="2212975"/>
            <a:ext cx="13620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Check space left</a:t>
            </a:r>
          </a:p>
        </p:txBody>
      </p:sp>
      <p:sp>
        <p:nvSpPr>
          <p:cNvPr id="51224" name="Line 22"/>
          <p:cNvSpPr>
            <a:spLocks noChangeShapeType="1"/>
          </p:cNvSpPr>
          <p:nvPr/>
        </p:nvSpPr>
        <p:spPr bwMode="auto">
          <a:xfrm>
            <a:off x="1997075" y="2527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25" name="Line 23"/>
          <p:cNvSpPr>
            <a:spLocks noChangeShapeType="1"/>
          </p:cNvSpPr>
          <p:nvPr/>
        </p:nvSpPr>
        <p:spPr bwMode="auto">
          <a:xfrm>
            <a:off x="2301875" y="2527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26" name="Line 25"/>
          <p:cNvSpPr>
            <a:spLocks noChangeShapeType="1"/>
          </p:cNvSpPr>
          <p:nvPr/>
        </p:nvSpPr>
        <p:spPr bwMode="auto">
          <a:xfrm flipH="1">
            <a:off x="1997075" y="28321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27" name="Line 26"/>
          <p:cNvSpPr>
            <a:spLocks noChangeShapeType="1"/>
          </p:cNvSpPr>
          <p:nvPr/>
        </p:nvSpPr>
        <p:spPr bwMode="auto">
          <a:xfrm flipH="1">
            <a:off x="930275" y="350837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28" name="Text Box 27"/>
          <p:cNvSpPr txBox="1">
            <a:spLocks noChangeArrowheads="1"/>
          </p:cNvSpPr>
          <p:nvPr/>
        </p:nvSpPr>
        <p:spPr bwMode="auto">
          <a:xfrm>
            <a:off x="2068513" y="2898775"/>
            <a:ext cx="461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Yes</a:t>
            </a:r>
          </a:p>
        </p:txBody>
      </p:sp>
      <p:sp>
        <p:nvSpPr>
          <p:cNvPr id="51229" name="Text Box 28"/>
          <p:cNvSpPr txBox="1">
            <a:spLocks noChangeArrowheads="1"/>
          </p:cNvSpPr>
          <p:nvPr/>
        </p:nvSpPr>
        <p:spPr bwMode="auto">
          <a:xfrm>
            <a:off x="1463675" y="3203575"/>
            <a:ext cx="1117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Card number</a:t>
            </a:r>
          </a:p>
        </p:txBody>
      </p:sp>
      <p:sp>
        <p:nvSpPr>
          <p:cNvPr id="51230" name="Line 29"/>
          <p:cNvSpPr>
            <a:spLocks noChangeShapeType="1"/>
          </p:cNvSpPr>
          <p:nvPr/>
        </p:nvSpPr>
        <p:spPr bwMode="auto">
          <a:xfrm flipH="1">
            <a:off x="4359275" y="37274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31" name="Text Box 30"/>
          <p:cNvSpPr txBox="1">
            <a:spLocks noChangeArrowheads="1"/>
          </p:cNvSpPr>
          <p:nvPr/>
        </p:nvSpPr>
        <p:spPr bwMode="auto">
          <a:xfrm>
            <a:off x="4459288" y="3422650"/>
            <a:ext cx="1117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Card number</a:t>
            </a:r>
          </a:p>
        </p:txBody>
      </p:sp>
      <p:sp>
        <p:nvSpPr>
          <p:cNvPr id="51232" name="Line 31"/>
          <p:cNvSpPr>
            <a:spLocks noChangeShapeType="1"/>
          </p:cNvSpPr>
          <p:nvPr/>
        </p:nvSpPr>
        <p:spPr bwMode="auto">
          <a:xfrm flipH="1">
            <a:off x="4325938" y="41179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 flipH="1">
            <a:off x="930275" y="4346575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1920875" y="3965575"/>
            <a:ext cx="116681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Card returned</a:t>
            </a:r>
          </a:p>
        </p:txBody>
      </p:sp>
      <p:sp>
        <p:nvSpPr>
          <p:cNvPr id="51235" name="Line 36"/>
          <p:cNvSpPr>
            <a:spLocks noChangeShapeType="1"/>
          </p:cNvSpPr>
          <p:nvPr/>
        </p:nvSpPr>
        <p:spPr bwMode="auto">
          <a:xfrm flipH="1">
            <a:off x="4359275" y="4575175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36" name="Text Box 37"/>
          <p:cNvSpPr txBox="1">
            <a:spLocks noChangeArrowheads="1"/>
          </p:cNvSpPr>
          <p:nvPr/>
        </p:nvSpPr>
        <p:spPr bwMode="auto">
          <a:xfrm>
            <a:off x="5654675" y="4270375"/>
            <a:ext cx="5810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Raise</a:t>
            </a:r>
          </a:p>
        </p:txBody>
      </p:sp>
      <p:sp>
        <p:nvSpPr>
          <p:cNvPr id="51237" name="Line 38"/>
          <p:cNvSpPr>
            <a:spLocks noChangeShapeType="1"/>
          </p:cNvSpPr>
          <p:nvPr/>
        </p:nvSpPr>
        <p:spPr bwMode="auto">
          <a:xfrm flipH="1">
            <a:off x="3140075" y="495617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38" name="Text Box 39"/>
          <p:cNvSpPr txBox="1">
            <a:spLocks noChangeArrowheads="1"/>
          </p:cNvSpPr>
          <p:nvPr/>
        </p:nvSpPr>
        <p:spPr bwMode="auto">
          <a:xfrm>
            <a:off x="4435475" y="4651375"/>
            <a:ext cx="1271588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Car not present</a:t>
            </a:r>
          </a:p>
        </p:txBody>
      </p:sp>
      <p:sp>
        <p:nvSpPr>
          <p:cNvPr id="51239" name="Text Box 40"/>
          <p:cNvSpPr txBox="1">
            <a:spLocks noChangeArrowheads="1"/>
          </p:cNvSpPr>
          <p:nvPr/>
        </p:nvSpPr>
        <p:spPr bwMode="auto">
          <a:xfrm>
            <a:off x="7178675" y="4803775"/>
            <a:ext cx="5889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lower</a:t>
            </a:r>
          </a:p>
        </p:txBody>
      </p:sp>
      <p:sp>
        <p:nvSpPr>
          <p:cNvPr id="51240" name="Line 41"/>
          <p:cNvSpPr>
            <a:spLocks noChangeShapeType="1"/>
          </p:cNvSpPr>
          <p:nvPr/>
        </p:nvSpPr>
        <p:spPr bwMode="auto">
          <a:xfrm>
            <a:off x="7254875" y="51181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41" name="Line 42"/>
          <p:cNvSpPr>
            <a:spLocks noChangeShapeType="1"/>
          </p:cNvSpPr>
          <p:nvPr/>
        </p:nvSpPr>
        <p:spPr bwMode="auto">
          <a:xfrm>
            <a:off x="7559675" y="5118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42" name="Line 43"/>
          <p:cNvSpPr>
            <a:spLocks noChangeShapeType="1"/>
          </p:cNvSpPr>
          <p:nvPr/>
        </p:nvSpPr>
        <p:spPr bwMode="auto">
          <a:xfrm flipH="1">
            <a:off x="7254875" y="54229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43" name="Line 44"/>
          <p:cNvSpPr>
            <a:spLocks noChangeShapeType="1"/>
          </p:cNvSpPr>
          <p:nvPr/>
        </p:nvSpPr>
        <p:spPr bwMode="auto">
          <a:xfrm flipH="1" flipV="1">
            <a:off x="1997075" y="5565775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44" name="Text Box 45"/>
          <p:cNvSpPr txBox="1">
            <a:spLocks noChangeArrowheads="1"/>
          </p:cNvSpPr>
          <p:nvPr/>
        </p:nvSpPr>
        <p:spPr bwMode="auto">
          <a:xfrm>
            <a:off x="3749675" y="5184775"/>
            <a:ext cx="14351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Decrement Space</a:t>
            </a:r>
          </a:p>
        </p:txBody>
      </p:sp>
      <p:sp>
        <p:nvSpPr>
          <p:cNvPr id="51245" name="Text Box 51"/>
          <p:cNvSpPr txBox="1">
            <a:spLocks noChangeArrowheads="1"/>
          </p:cNvSpPr>
          <p:nvPr/>
        </p:nvSpPr>
        <p:spPr bwMode="auto">
          <a:xfrm>
            <a:off x="1981200" y="5638800"/>
            <a:ext cx="136207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Check space left</a:t>
            </a:r>
          </a:p>
        </p:txBody>
      </p:sp>
      <p:sp>
        <p:nvSpPr>
          <p:cNvPr id="51246" name="Line 52"/>
          <p:cNvSpPr>
            <a:spLocks noChangeShapeType="1"/>
          </p:cNvSpPr>
          <p:nvPr/>
        </p:nvSpPr>
        <p:spPr bwMode="auto">
          <a:xfrm>
            <a:off x="2057400" y="59531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47" name="Line 53"/>
          <p:cNvSpPr>
            <a:spLocks noChangeShapeType="1"/>
          </p:cNvSpPr>
          <p:nvPr/>
        </p:nvSpPr>
        <p:spPr bwMode="auto">
          <a:xfrm>
            <a:off x="2362200" y="59531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48" name="Line 54"/>
          <p:cNvSpPr>
            <a:spLocks noChangeShapeType="1"/>
          </p:cNvSpPr>
          <p:nvPr/>
        </p:nvSpPr>
        <p:spPr bwMode="auto">
          <a:xfrm flipH="1">
            <a:off x="2057400" y="6257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1249" name="Text Box 55"/>
          <p:cNvSpPr txBox="1">
            <a:spLocks noChangeArrowheads="1"/>
          </p:cNvSpPr>
          <p:nvPr/>
        </p:nvSpPr>
        <p:spPr bwMode="auto">
          <a:xfrm>
            <a:off x="2128838" y="6324600"/>
            <a:ext cx="461962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FFFFFF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6964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Surveys and </a:t>
            </a:r>
            <a:r>
              <a:rPr lang="en-US" b="1" dirty="0" smtClean="0"/>
              <a:t>Questionnaires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electronically or on paper to collect information from a large number of stakeholders. Surveys help gather data efficiently, especially when it's not feasible to conduct individual interviews with every stakeholder.</a:t>
            </a:r>
          </a:p>
        </p:txBody>
      </p:sp>
    </p:spTree>
    <p:extLst>
      <p:ext uri="{BB962C8B-B14F-4D97-AF65-F5344CB8AC3E}">
        <p14:creationId xmlns:p14="http://schemas.microsoft.com/office/powerpoint/2010/main" val="172121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Workshops and Focus </a:t>
            </a:r>
            <a:r>
              <a:rPr lang="en-US" b="1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sessions involving multiple stakeholders facilitated by a moderator. Workshops and focus groups encourage collaboration, creativity, and knowledge sharing among participants.</a:t>
            </a:r>
          </a:p>
        </p:txBody>
      </p:sp>
    </p:spTree>
    <p:extLst>
      <p:ext uri="{BB962C8B-B14F-4D97-AF65-F5344CB8AC3E}">
        <p14:creationId xmlns:p14="http://schemas.microsoft.com/office/powerpoint/2010/main" val="54146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Reviewing existing documentation such as reports, manuals, and other relevant materials to extract requirements and insights. This technique is especially useful when dealing with an existing system or domain.</a:t>
            </a:r>
          </a:p>
        </p:txBody>
      </p:sp>
    </p:spTree>
    <p:extLst>
      <p:ext uri="{BB962C8B-B14F-4D97-AF65-F5344CB8AC3E}">
        <p14:creationId xmlns:p14="http://schemas.microsoft.com/office/powerpoint/2010/main" val="205228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Directly observing users or stakeholders while they perform their tasks in their natural environment. Observation helps to identify implicit requirements and understand user behavior better.</a:t>
            </a:r>
          </a:p>
        </p:txBody>
      </p:sp>
    </p:spTree>
    <p:extLst>
      <p:ext uri="{BB962C8B-B14F-4D97-AF65-F5344CB8AC3E}">
        <p14:creationId xmlns:p14="http://schemas.microsoft.com/office/powerpoint/2010/main" val="37632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basic version of the system or product to allow stakeholders to interact with it and provide feedback. Prototyping is particularly useful for clarifying requirements and validating design decisions.</a:t>
            </a:r>
          </a:p>
        </p:txBody>
      </p:sp>
    </p:spTree>
    <p:extLst>
      <p:ext uri="{BB962C8B-B14F-4D97-AF65-F5344CB8AC3E}">
        <p14:creationId xmlns:p14="http://schemas.microsoft.com/office/powerpoint/2010/main" val="234392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scenarios that describe interactions between users and the system to identify functional requirements. Use cases help to understand how the system should behave in different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271243895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Stream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2038</Words>
  <Application>Microsoft Office PowerPoint</Application>
  <PresentationFormat>On-screen Show (4:3)</PresentationFormat>
  <Paragraphs>238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Stream</vt:lpstr>
      <vt:lpstr>Requirements Elicitation Techniques and Analysis Modeling</vt:lpstr>
      <vt:lpstr>Requirements Elicitation</vt:lpstr>
      <vt:lpstr>Interviews</vt:lpstr>
      <vt:lpstr>Surveys and Questionnaires</vt:lpstr>
      <vt:lpstr>Workshops and Focus Groups</vt:lpstr>
      <vt:lpstr>Document Analysis</vt:lpstr>
      <vt:lpstr>Observation</vt:lpstr>
      <vt:lpstr>Prototyping</vt:lpstr>
      <vt:lpstr>Use Case Analysis</vt:lpstr>
      <vt:lpstr>Brainstorming</vt:lpstr>
      <vt:lpstr>Domain Modeling</vt:lpstr>
      <vt:lpstr>Analysis Modeling</vt:lpstr>
      <vt:lpstr>Requirements analysis</vt:lpstr>
      <vt:lpstr>PowerPoint Presentation</vt:lpstr>
      <vt:lpstr>Elements of Analysis Modeling</vt:lpstr>
      <vt:lpstr>Data Modeling</vt:lpstr>
      <vt:lpstr>What is a Data Object?</vt:lpstr>
      <vt:lpstr>What is a Relationship?</vt:lpstr>
      <vt:lpstr>ERD Notation</vt:lpstr>
      <vt:lpstr>ERD Notation</vt:lpstr>
      <vt:lpstr>The ERD: An Example</vt:lpstr>
      <vt:lpstr>Flow-Oriented Modeling</vt:lpstr>
      <vt:lpstr>Flow Modeling Notation</vt:lpstr>
      <vt:lpstr>External Entity</vt:lpstr>
      <vt:lpstr>Process</vt:lpstr>
      <vt:lpstr>Data Flow</vt:lpstr>
      <vt:lpstr>Data Stores</vt:lpstr>
      <vt:lpstr>Data Flow Diagramming: Guidelines</vt:lpstr>
      <vt:lpstr>Constructing a DFD—I</vt:lpstr>
      <vt:lpstr>Level 0 DFD Example</vt:lpstr>
      <vt:lpstr>Level 1 DFD</vt:lpstr>
      <vt:lpstr>Level 2 DFD</vt:lpstr>
      <vt:lpstr>The Data Flow Hierarchy</vt:lpstr>
      <vt:lpstr>Behavioral Modeling</vt:lpstr>
      <vt:lpstr>State Diagram for the ATM System</vt:lpstr>
      <vt:lpstr>The States of a System</vt:lpstr>
      <vt:lpstr>Behavioral Modeling</vt:lpstr>
      <vt:lpstr>Sequence Diagram for Entrance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Elicitation Techniques and Analysis Modeling</dc:title>
  <dc:creator>Ahsan Ashfaq</dc:creator>
  <cp:lastModifiedBy>Ahsan Ashfaq</cp:lastModifiedBy>
  <cp:revision>2</cp:revision>
  <dcterms:created xsi:type="dcterms:W3CDTF">2023-07-26T19:06:57Z</dcterms:created>
  <dcterms:modified xsi:type="dcterms:W3CDTF">2023-07-26T19:17:17Z</dcterms:modified>
</cp:coreProperties>
</file>