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136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solidFill>
                  <a:srgbClr val="0070C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69CD54A-0E76-48D3-BD22-F5823FCBF45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5537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93395D5-4245-4F18-96E2-1ACC783E68C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7854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DBE45C5-3F99-441F-9BE7-4C72DAF92DF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1554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8C94462-2EDB-4E1F-AEF3-8AC7384EDEE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4495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C615D2A-4E8B-42D9-91D2-B6067F49DC0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3688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C087ABC-D54F-49F7-A98F-52462354DB2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11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F2582218-F598-457F-95B4-6D3546E14F9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3442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37636825-1289-4E01-85C3-C4B027C3472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3588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7C96F6A-DED6-49C1-B10F-CC1F9564FAE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9117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50F351F-5149-48CC-9162-421D3DFB764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517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522AD8-91AF-4397-B911-ED2464C5B9C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5481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pic>
        <p:nvPicPr>
          <p:cNvPr id="1031" name="Picture 7" descr="CS-022 copy"/>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fontAlgn="base">
              <a:spcBef>
                <a:spcPct val="0"/>
              </a:spcBef>
              <a:spcAft>
                <a:spcPct val="0"/>
              </a:spcAft>
            </a:pPr>
            <a:fld id="{50FEC32C-95A4-47EE-8C32-34D09ECB9EB0}" type="slidenum">
              <a:rPr lang="en-US" altLang="en-US">
                <a:solidFill>
                  <a:srgbClr val="FFFFFF"/>
                </a:solidFill>
              </a:rPr>
              <a:pPr fontAlgn="base">
                <a:spcBef>
                  <a:spcPct val="0"/>
                </a:spcBef>
                <a:spcAft>
                  <a:spcPct val="0"/>
                </a:spcAft>
              </a:pPr>
              <a:t>‹#›</a:t>
            </a:fld>
            <a:endParaRPr lang="en-US" altLang="en-US">
              <a:solidFill>
                <a:srgbClr val="FFFFFF"/>
              </a:solidFill>
            </a:endParaRPr>
          </a:p>
        </p:txBody>
      </p:sp>
    </p:spTree>
    <p:extLst>
      <p:ext uri="{BB962C8B-B14F-4D97-AF65-F5344CB8AC3E}">
        <p14:creationId xmlns:p14="http://schemas.microsoft.com/office/powerpoint/2010/main" val="1987039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Times New Roman" panose="02020603050405020304" pitchFamily="18" charset="0"/>
        </a:defRPr>
      </a:lvl2pPr>
      <a:lvl3pPr algn="ctr" rtl="0" fontAlgn="base">
        <a:spcBef>
          <a:spcPct val="0"/>
        </a:spcBef>
        <a:spcAft>
          <a:spcPct val="0"/>
        </a:spcAft>
        <a:defRPr sz="4400">
          <a:solidFill>
            <a:schemeClr val="bg1"/>
          </a:solidFill>
          <a:latin typeface="Times New Roman" panose="02020603050405020304" pitchFamily="18" charset="0"/>
        </a:defRPr>
      </a:lvl3pPr>
      <a:lvl4pPr algn="ctr" rtl="0" fontAlgn="base">
        <a:spcBef>
          <a:spcPct val="0"/>
        </a:spcBef>
        <a:spcAft>
          <a:spcPct val="0"/>
        </a:spcAft>
        <a:defRPr sz="4400">
          <a:solidFill>
            <a:schemeClr val="bg1"/>
          </a:solidFill>
          <a:latin typeface="Times New Roman" panose="02020603050405020304" pitchFamily="18" charset="0"/>
        </a:defRPr>
      </a:lvl4pPr>
      <a:lvl5pPr algn="ctr" rtl="0" fontAlgn="base">
        <a:spcBef>
          <a:spcPct val="0"/>
        </a:spcBef>
        <a:spcAft>
          <a:spcPct val="0"/>
        </a:spcAft>
        <a:defRPr sz="4400">
          <a:solidFill>
            <a:schemeClr val="bg1"/>
          </a:solidFill>
          <a:latin typeface="Times New Roman" panose="02020603050405020304" pitchFamily="18" charset="0"/>
        </a:defRPr>
      </a:lvl5pPr>
      <a:lvl6pPr marL="457200" algn="ctr" rtl="0" fontAlgn="base">
        <a:spcBef>
          <a:spcPct val="0"/>
        </a:spcBef>
        <a:spcAft>
          <a:spcPct val="0"/>
        </a:spcAft>
        <a:defRPr sz="4400">
          <a:solidFill>
            <a:schemeClr val="bg1"/>
          </a:solidFill>
          <a:latin typeface="Times New Roman" panose="02020603050405020304" pitchFamily="18" charset="0"/>
        </a:defRPr>
      </a:lvl6pPr>
      <a:lvl7pPr marL="914400" algn="ctr" rtl="0" fontAlgn="base">
        <a:spcBef>
          <a:spcPct val="0"/>
        </a:spcBef>
        <a:spcAft>
          <a:spcPct val="0"/>
        </a:spcAft>
        <a:defRPr sz="4400">
          <a:solidFill>
            <a:schemeClr val="bg1"/>
          </a:solidFill>
          <a:latin typeface="Times New Roman" panose="02020603050405020304" pitchFamily="18" charset="0"/>
        </a:defRPr>
      </a:lvl7pPr>
      <a:lvl8pPr marL="1371600" algn="ctr" rtl="0" fontAlgn="base">
        <a:spcBef>
          <a:spcPct val="0"/>
        </a:spcBef>
        <a:spcAft>
          <a:spcPct val="0"/>
        </a:spcAft>
        <a:defRPr sz="4400">
          <a:solidFill>
            <a:schemeClr val="bg1"/>
          </a:solidFill>
          <a:latin typeface="Times New Roman" panose="02020603050405020304" pitchFamily="18" charset="0"/>
        </a:defRPr>
      </a:lvl8pPr>
      <a:lvl9pPr marL="1828800" algn="ctr" rtl="0" fontAlgn="base">
        <a:spcBef>
          <a:spcPct val="0"/>
        </a:spcBef>
        <a:spcAft>
          <a:spcPct val="0"/>
        </a:spcAft>
        <a:defRPr sz="4400">
          <a:solidFill>
            <a:schemeClr val="bg1"/>
          </a:solidFill>
          <a:latin typeface="Times New Roman" panose="02020603050405020304" pitchFamily="18" charset="0"/>
        </a:defRPr>
      </a:lvl9pPr>
    </p:titleStyle>
    <p:bodyStyle>
      <a:lvl1pPr marL="342900" indent="-342900" algn="l" rtl="0" fontAlgn="base">
        <a:spcBef>
          <a:spcPct val="20000"/>
        </a:spcBef>
        <a:spcAft>
          <a:spcPct val="0"/>
        </a:spcAft>
        <a:buChar char="•"/>
        <a:defRPr sz="3600" kern="1200">
          <a:solidFill>
            <a:schemeClr val="bg1"/>
          </a:solidFill>
          <a:latin typeface="+mn-lt"/>
          <a:ea typeface="+mn-ea"/>
          <a:cs typeface="+mn-cs"/>
        </a:defRPr>
      </a:lvl1pPr>
      <a:lvl2pPr marL="742950" indent="-285750" algn="l" rtl="0" fontAlgn="base">
        <a:spcBef>
          <a:spcPct val="20000"/>
        </a:spcBef>
        <a:spcAft>
          <a:spcPct val="0"/>
        </a:spcAft>
        <a:buChar char="–"/>
        <a:defRPr sz="3200" kern="1200">
          <a:solidFill>
            <a:schemeClr val="bg1"/>
          </a:solidFill>
          <a:latin typeface="+mn-lt"/>
          <a:ea typeface="+mn-ea"/>
          <a:cs typeface="+mn-cs"/>
        </a:defRPr>
      </a:lvl2pPr>
      <a:lvl3pPr marL="1143000" indent="-228600" algn="l" rtl="0" fontAlgn="base">
        <a:spcBef>
          <a:spcPct val="20000"/>
        </a:spcBef>
        <a:spcAft>
          <a:spcPct val="0"/>
        </a:spcAft>
        <a:buChar char="•"/>
        <a:defRPr sz="3000" kern="1200">
          <a:solidFill>
            <a:schemeClr val="bg1"/>
          </a:solidFill>
          <a:latin typeface="+mn-lt"/>
          <a:ea typeface="+mn-ea"/>
          <a:cs typeface="+mn-cs"/>
        </a:defRPr>
      </a:lvl3pPr>
      <a:lvl4pPr marL="1600200" indent="-228600" algn="l" rtl="0" fontAlgn="base">
        <a:spcBef>
          <a:spcPct val="20000"/>
        </a:spcBef>
        <a:spcAft>
          <a:spcPct val="0"/>
        </a:spcAft>
        <a:buChar char="–"/>
        <a:defRPr sz="2000" kern="1200">
          <a:solidFill>
            <a:schemeClr val="bg1"/>
          </a:solidFill>
          <a:latin typeface="+mn-lt"/>
          <a:ea typeface="+mn-ea"/>
          <a:cs typeface="+mn-cs"/>
        </a:defRPr>
      </a:lvl4pPr>
      <a:lvl5pPr marL="2057400" indent="-228600" algn="l" rtl="0" fontAlgn="base">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Design </a:t>
            </a:r>
            <a:endParaRPr lang="en-US" dirty="0"/>
          </a:p>
        </p:txBody>
      </p:sp>
    </p:spTree>
    <p:extLst>
      <p:ext uri="{BB962C8B-B14F-4D97-AF65-F5344CB8AC3E}">
        <p14:creationId xmlns:p14="http://schemas.microsoft.com/office/powerpoint/2010/main" val="3856067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12192000" cy="6858000"/>
          </a:xfrm>
        </p:grpSpPr>
        <p:sp>
          <p:nvSpPr>
            <p:cNvPr id="3" name="object 3"/>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0" y="0"/>
              <a:ext cx="12192000" cy="5135880"/>
            </a:xfrm>
            <a:custGeom>
              <a:avLst/>
              <a:gdLst/>
              <a:ahLst/>
              <a:cxnLst/>
              <a:rect l="l" t="t" r="r" b="b"/>
              <a:pathLst>
                <a:path w="12192000" h="5135880">
                  <a:moveTo>
                    <a:pt x="12192000" y="0"/>
                  </a:moveTo>
                  <a:lnTo>
                    <a:pt x="0" y="0"/>
                  </a:lnTo>
                  <a:lnTo>
                    <a:pt x="0" y="5135880"/>
                  </a:lnTo>
                  <a:lnTo>
                    <a:pt x="12192000" y="5135880"/>
                  </a:lnTo>
                  <a:lnTo>
                    <a:pt x="12192000" y="0"/>
                  </a:lnTo>
                  <a:close/>
                </a:path>
              </a:pathLst>
            </a:custGeom>
            <a:solidFill>
              <a:srgbClr val="000000"/>
            </a:solidFill>
          </p:spPr>
          <p:txBody>
            <a:bodyPr wrap="square" lIns="0" tIns="0" rIns="0" bIns="0" rtlCol="0"/>
            <a:lstStyle/>
            <a:p>
              <a:endParaRPr>
                <a:solidFill>
                  <a:prstClr val="black"/>
                </a:solidFill>
              </a:endParaRPr>
            </a:p>
          </p:txBody>
        </p:sp>
        <p:sp>
          <p:nvSpPr>
            <p:cNvPr id="5" name="object 5"/>
            <p:cNvSpPr/>
            <p:nvPr/>
          </p:nvSpPr>
          <p:spPr>
            <a:xfrm>
              <a:off x="0" y="5105400"/>
              <a:ext cx="12192000" cy="11277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0" y="5128259"/>
              <a:ext cx="12192000" cy="45720"/>
            </a:xfrm>
            <a:custGeom>
              <a:avLst/>
              <a:gdLst/>
              <a:ahLst/>
              <a:cxnLst/>
              <a:rect l="l" t="t" r="r" b="b"/>
              <a:pathLst>
                <a:path w="12192000" h="45720">
                  <a:moveTo>
                    <a:pt x="12192000" y="0"/>
                  </a:moveTo>
                  <a:lnTo>
                    <a:pt x="0" y="0"/>
                  </a:lnTo>
                  <a:lnTo>
                    <a:pt x="0" y="45719"/>
                  </a:lnTo>
                  <a:lnTo>
                    <a:pt x="12192000" y="45719"/>
                  </a:lnTo>
                  <a:lnTo>
                    <a:pt x="1219200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5020055" y="1149096"/>
              <a:ext cx="2132076" cy="117652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6478523" y="1149096"/>
              <a:ext cx="859535" cy="1176527"/>
            </a:xfrm>
            <a:prstGeom prst="rect">
              <a:avLst/>
            </a:prstGeom>
            <a:blipFill>
              <a:blip r:embed="rId5" cstate="print"/>
              <a:stretch>
                <a:fillRect/>
              </a:stretch>
            </a:blipFill>
          </p:spPr>
          <p:txBody>
            <a:bodyPr wrap="square" lIns="0" tIns="0" rIns="0" bIns="0" rtlCol="0"/>
            <a:lstStyle/>
            <a:p>
              <a:endParaRPr>
                <a:solidFill>
                  <a:prstClr val="black"/>
                </a:solidFill>
              </a:endParaRPr>
            </a:p>
          </p:txBody>
        </p:sp>
      </p:grpSp>
      <p:sp>
        <p:nvSpPr>
          <p:cNvPr id="10" name="object 10"/>
          <p:cNvSpPr/>
          <p:nvPr/>
        </p:nvSpPr>
        <p:spPr>
          <a:xfrm>
            <a:off x="4998344" y="1149100"/>
            <a:ext cx="738377" cy="1176527"/>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1828800" y="2630553"/>
            <a:ext cx="6172200" cy="690574"/>
          </a:xfrm>
          <a:prstGeom prst="rect">
            <a:avLst/>
          </a:prstGeom>
        </p:spPr>
        <p:txBody>
          <a:bodyPr vert="horz" wrap="square" lIns="0" tIns="13335" rIns="0" bIns="0" rtlCol="0">
            <a:spAutoFit/>
          </a:bodyPr>
          <a:lstStyle/>
          <a:p>
            <a:pPr marL="12700" algn="ctr">
              <a:spcBef>
                <a:spcPts val="105"/>
              </a:spcBef>
            </a:pPr>
            <a:r>
              <a:rPr sz="4400" b="1" dirty="0">
                <a:solidFill>
                  <a:srgbClr val="FFD78A"/>
                </a:solidFill>
                <a:latin typeface="Arial"/>
                <a:cs typeface="Arial"/>
              </a:rPr>
              <a:t>DESIGN</a:t>
            </a:r>
            <a:r>
              <a:rPr sz="4400" b="1" spc="-60" dirty="0">
                <a:solidFill>
                  <a:srgbClr val="FFD78A"/>
                </a:solidFill>
                <a:latin typeface="Arial"/>
                <a:cs typeface="Arial"/>
              </a:rPr>
              <a:t> </a:t>
            </a:r>
            <a:r>
              <a:rPr sz="4400" b="1" dirty="0" smtClean="0">
                <a:solidFill>
                  <a:srgbClr val="FFD78A"/>
                </a:solidFill>
                <a:latin typeface="Arial"/>
                <a:cs typeface="Arial"/>
              </a:rPr>
              <a:t>CONCEPTS</a:t>
            </a:r>
            <a:endParaRPr sz="4400" dirty="0">
              <a:solidFill>
                <a:prstClr val="black"/>
              </a:solidFill>
              <a:latin typeface="Arial"/>
              <a:cs typeface="Arial"/>
            </a:endParaRPr>
          </a:p>
        </p:txBody>
      </p:sp>
      <p:sp>
        <p:nvSpPr>
          <p:cNvPr id="14" name="object 14"/>
          <p:cNvSpPr txBox="1">
            <a:spLocks noGrp="1"/>
          </p:cNvSpPr>
          <p:nvPr>
            <p:ph type="sldNum" sz="quarter" idx="4294967295"/>
          </p:nvPr>
        </p:nvSpPr>
        <p:spPr>
          <a:xfrm>
            <a:off x="8724520" y="6586882"/>
            <a:ext cx="175736" cy="153888"/>
          </a:xfrm>
          <a:prstGeom prst="rect">
            <a:avLst/>
          </a:prstGeom>
        </p:spPr>
        <p:txBody>
          <a:bodyPr vert="horz" wrap="square" lIns="0" tIns="0" rIns="0" bIns="0" rtlCol="0">
            <a:spAutoFit/>
          </a:bodyPr>
          <a:lstStyle/>
          <a:p>
            <a:pPr marL="42545">
              <a:lnSpc>
                <a:spcPts val="1230"/>
              </a:lnSpc>
            </a:pPr>
            <a:fld id="{81D60167-4931-47E6-BA6A-407CBD079E47}" type="slidenum">
              <a:rPr spc="-55" dirty="0"/>
              <a:pPr marL="42545">
                <a:lnSpc>
                  <a:spcPts val="1230"/>
                </a:lnSpc>
              </a:pPr>
              <a:t>10</a:t>
            </a:fld>
            <a:endParaRPr spc="-55" dirty="0"/>
          </a:p>
        </p:txBody>
      </p:sp>
    </p:spTree>
    <p:extLst>
      <p:ext uri="{BB962C8B-B14F-4D97-AF65-F5344CB8AC3E}">
        <p14:creationId xmlns:p14="http://schemas.microsoft.com/office/powerpoint/2010/main" val="2183605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Modularization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03367"/>
            <a:ext cx="7875718" cy="4183723"/>
          </a:xfrm>
          <a:prstGeom prst="rect">
            <a:avLst/>
          </a:prstGeom>
        </p:spPr>
      </p:pic>
    </p:spTree>
    <p:extLst>
      <p:ext uri="{BB962C8B-B14F-4D97-AF65-F5344CB8AC3E}">
        <p14:creationId xmlns:p14="http://schemas.microsoft.com/office/powerpoint/2010/main" val="175673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97595"/>
            <a:ext cx="8745524"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503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 y="0"/>
            <a:ext cx="9148156"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486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 y="27708"/>
            <a:ext cx="9141229" cy="683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638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
            <a:ext cx="9144000" cy="685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417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077200" cy="449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593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07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36925" y="202697"/>
            <a:ext cx="3493008" cy="100888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 name="object 3"/>
          <p:cNvSpPr txBox="1">
            <a:spLocks noGrp="1"/>
          </p:cNvSpPr>
          <p:nvPr>
            <p:ph type="title"/>
          </p:nvPr>
        </p:nvSpPr>
        <p:spPr>
          <a:xfrm>
            <a:off x="2069926" y="423729"/>
            <a:ext cx="4276632" cy="566822"/>
          </a:xfrm>
          <a:prstGeom prst="rect">
            <a:avLst/>
          </a:prstGeom>
        </p:spPr>
        <p:txBody>
          <a:bodyPr vert="horz" wrap="square" lIns="0" tIns="12700" rIns="0" bIns="0" rtlCol="0">
            <a:spAutoFit/>
          </a:bodyPr>
          <a:lstStyle/>
          <a:p>
            <a:pPr marL="12700">
              <a:lnSpc>
                <a:spcPct val="100000"/>
              </a:lnSpc>
              <a:spcBef>
                <a:spcPts val="100"/>
              </a:spcBef>
            </a:pPr>
            <a:r>
              <a:rPr spc="-5" dirty="0"/>
              <a:t>Information</a:t>
            </a:r>
            <a:r>
              <a:rPr spc="-50" dirty="0"/>
              <a:t> </a:t>
            </a:r>
            <a:r>
              <a:rPr dirty="0"/>
              <a:t>Hiding</a:t>
            </a:r>
          </a:p>
        </p:txBody>
      </p:sp>
      <p:sp>
        <p:nvSpPr>
          <p:cNvPr id="5" name="object 5"/>
          <p:cNvSpPr txBox="1">
            <a:spLocks noGrp="1"/>
          </p:cNvSpPr>
          <p:nvPr>
            <p:ph type="sldNum" sz="quarter" idx="4294967295"/>
          </p:nvPr>
        </p:nvSpPr>
        <p:spPr>
          <a:xfrm>
            <a:off x="8724520" y="6586883"/>
            <a:ext cx="175736" cy="307777"/>
          </a:xfrm>
          <a:prstGeom prst="rect">
            <a:avLst/>
          </a:prstGeom>
        </p:spPr>
        <p:txBody>
          <a:bodyPr vert="horz" wrap="square" lIns="0" tIns="0" rIns="0" bIns="0" rtlCol="0">
            <a:spAutoFit/>
          </a:bodyPr>
          <a:lstStyle/>
          <a:p>
            <a:pPr marL="42545">
              <a:lnSpc>
                <a:spcPts val="1230"/>
              </a:lnSpc>
            </a:pPr>
            <a:fld id="{81D60167-4931-47E6-BA6A-407CBD079E47}" type="slidenum">
              <a:rPr spc="-55" dirty="0"/>
              <a:pPr marL="42545">
                <a:lnSpc>
                  <a:spcPts val="1230"/>
                </a:lnSpc>
              </a:pPr>
              <a:t>18</a:t>
            </a:fld>
            <a:endParaRPr spc="-55" dirty="0"/>
          </a:p>
        </p:txBody>
      </p:sp>
      <p:sp>
        <p:nvSpPr>
          <p:cNvPr id="4" name="object 4"/>
          <p:cNvSpPr txBox="1"/>
          <p:nvPr/>
        </p:nvSpPr>
        <p:spPr>
          <a:xfrm>
            <a:off x="349379" y="1641451"/>
            <a:ext cx="8498205" cy="4321696"/>
          </a:xfrm>
          <a:prstGeom prst="rect">
            <a:avLst/>
          </a:prstGeom>
        </p:spPr>
        <p:txBody>
          <a:bodyPr vert="horz" wrap="square" lIns="0" tIns="12700" rIns="0" bIns="0" rtlCol="0">
            <a:spAutoFit/>
          </a:bodyPr>
          <a:lstStyle/>
          <a:p>
            <a:pPr marL="332740" marR="5715" indent="-320040">
              <a:spcBef>
                <a:spcPts val="100"/>
              </a:spcBef>
              <a:buClr>
                <a:srgbClr val="0E6EC5"/>
              </a:buClr>
              <a:buSzPct val="80000"/>
              <a:buFont typeface="Arial"/>
              <a:buChar char=""/>
              <a:tabLst>
                <a:tab pos="332105" algn="l"/>
                <a:tab pos="332740" algn="l"/>
              </a:tabLst>
            </a:pPr>
            <a:r>
              <a:rPr sz="2000" spc="-10" dirty="0">
                <a:solidFill>
                  <a:prstClr val="black"/>
                </a:solidFill>
                <a:latin typeface="Caladea"/>
                <a:cs typeface="Caladea"/>
              </a:rPr>
              <a:t>Information </a:t>
            </a:r>
            <a:r>
              <a:rPr sz="2000" spc="-5" dirty="0">
                <a:solidFill>
                  <a:prstClr val="black"/>
                </a:solidFill>
                <a:latin typeface="Caladea"/>
                <a:cs typeface="Caladea"/>
              </a:rPr>
              <a:t>(data </a:t>
            </a:r>
            <a:r>
              <a:rPr sz="2000" dirty="0">
                <a:solidFill>
                  <a:prstClr val="black"/>
                </a:solidFill>
                <a:latin typeface="Caladea"/>
                <a:cs typeface="Caladea"/>
              </a:rPr>
              <a:t>and </a:t>
            </a:r>
            <a:r>
              <a:rPr sz="2000" spc="-10" dirty="0">
                <a:solidFill>
                  <a:prstClr val="black"/>
                </a:solidFill>
                <a:latin typeface="Caladea"/>
                <a:cs typeface="Caladea"/>
              </a:rPr>
              <a:t>procedure) </a:t>
            </a:r>
            <a:r>
              <a:rPr sz="2000" spc="-5" dirty="0">
                <a:solidFill>
                  <a:prstClr val="black"/>
                </a:solidFill>
                <a:latin typeface="Caladea"/>
                <a:cs typeface="Caladea"/>
              </a:rPr>
              <a:t>contained within </a:t>
            </a:r>
            <a:r>
              <a:rPr sz="2000" dirty="0">
                <a:solidFill>
                  <a:prstClr val="black"/>
                </a:solidFill>
                <a:latin typeface="Caladea"/>
                <a:cs typeface="Caladea"/>
              </a:rPr>
              <a:t>a </a:t>
            </a:r>
            <a:r>
              <a:rPr sz="2000" spc="-5" dirty="0">
                <a:solidFill>
                  <a:prstClr val="black"/>
                </a:solidFill>
                <a:latin typeface="Caladea"/>
                <a:cs typeface="Caladea"/>
              </a:rPr>
              <a:t>module should be inaccessible to other modules  </a:t>
            </a:r>
            <a:r>
              <a:rPr sz="2000" dirty="0">
                <a:solidFill>
                  <a:prstClr val="black"/>
                </a:solidFill>
                <a:latin typeface="Caladea"/>
                <a:cs typeface="Caladea"/>
              </a:rPr>
              <a:t>that </a:t>
            </a:r>
            <a:r>
              <a:rPr sz="2000" spc="-20" dirty="0">
                <a:solidFill>
                  <a:prstClr val="black"/>
                </a:solidFill>
                <a:latin typeface="Caladea"/>
                <a:cs typeface="Caladea"/>
              </a:rPr>
              <a:t>have </a:t>
            </a:r>
            <a:r>
              <a:rPr sz="2000" spc="-5" dirty="0">
                <a:solidFill>
                  <a:prstClr val="black"/>
                </a:solidFill>
                <a:latin typeface="Caladea"/>
                <a:cs typeface="Caladea"/>
              </a:rPr>
              <a:t>no need </a:t>
            </a:r>
            <a:r>
              <a:rPr sz="2000" spc="-10" dirty="0">
                <a:solidFill>
                  <a:prstClr val="black"/>
                </a:solidFill>
                <a:latin typeface="Caladea"/>
                <a:cs typeface="Caladea"/>
              </a:rPr>
              <a:t>for </a:t>
            </a:r>
            <a:r>
              <a:rPr sz="2000" dirty="0">
                <a:solidFill>
                  <a:prstClr val="black"/>
                </a:solidFill>
                <a:latin typeface="Caladea"/>
                <a:cs typeface="Caladea"/>
              </a:rPr>
              <a:t>such</a:t>
            </a:r>
            <a:r>
              <a:rPr sz="2000" spc="-55" dirty="0">
                <a:solidFill>
                  <a:prstClr val="black"/>
                </a:solidFill>
                <a:latin typeface="Caladea"/>
                <a:cs typeface="Caladea"/>
              </a:rPr>
              <a:t> </a:t>
            </a:r>
            <a:r>
              <a:rPr sz="2000" spc="-5" dirty="0">
                <a:solidFill>
                  <a:prstClr val="black"/>
                </a:solidFill>
                <a:latin typeface="Caladea"/>
                <a:cs typeface="Caladea"/>
              </a:rPr>
              <a:t>information.</a:t>
            </a:r>
            <a:endParaRPr sz="2000" dirty="0">
              <a:solidFill>
                <a:prstClr val="black"/>
              </a:solidFill>
              <a:latin typeface="Caladea"/>
              <a:cs typeface="Caladea"/>
            </a:endParaRPr>
          </a:p>
          <a:p>
            <a:pPr marL="332740" marR="5080" indent="-320040">
              <a:spcBef>
                <a:spcPts val="320"/>
              </a:spcBef>
              <a:buClr>
                <a:srgbClr val="0E6EC5"/>
              </a:buClr>
              <a:buSzPct val="80000"/>
              <a:buFont typeface="Arial"/>
              <a:buChar char=""/>
              <a:tabLst>
                <a:tab pos="332105" algn="l"/>
                <a:tab pos="332740" algn="l"/>
              </a:tabLst>
            </a:pPr>
            <a:r>
              <a:rPr sz="2000" spc="-5" dirty="0">
                <a:solidFill>
                  <a:prstClr val="black"/>
                </a:solidFill>
                <a:latin typeface="Caladea"/>
                <a:cs typeface="Caladea"/>
              </a:rPr>
              <a:t>Hiding </a:t>
            </a:r>
            <a:r>
              <a:rPr sz="2000" spc="-10" dirty="0">
                <a:solidFill>
                  <a:prstClr val="black"/>
                </a:solidFill>
                <a:latin typeface="Caladea"/>
                <a:cs typeface="Caladea"/>
              </a:rPr>
              <a:t>defines </a:t>
            </a:r>
            <a:r>
              <a:rPr sz="2000" spc="-5" dirty="0">
                <a:solidFill>
                  <a:prstClr val="black"/>
                </a:solidFill>
                <a:latin typeface="Caladea"/>
                <a:cs typeface="Caladea"/>
              </a:rPr>
              <a:t>and </a:t>
            </a:r>
            <a:r>
              <a:rPr sz="2000" spc="-15" dirty="0">
                <a:solidFill>
                  <a:prstClr val="black"/>
                </a:solidFill>
                <a:latin typeface="Caladea"/>
                <a:cs typeface="Caladea"/>
              </a:rPr>
              <a:t>enforces </a:t>
            </a:r>
            <a:r>
              <a:rPr sz="2000" dirty="0">
                <a:solidFill>
                  <a:prstClr val="black"/>
                </a:solidFill>
                <a:latin typeface="Caladea"/>
                <a:cs typeface="Caladea"/>
              </a:rPr>
              <a:t>access </a:t>
            </a:r>
            <a:r>
              <a:rPr sz="2000" spc="-10" dirty="0">
                <a:solidFill>
                  <a:prstClr val="black"/>
                </a:solidFill>
                <a:latin typeface="Caladea"/>
                <a:cs typeface="Caladea"/>
              </a:rPr>
              <a:t>constraints to </a:t>
            </a:r>
            <a:r>
              <a:rPr sz="2000" spc="-5" dirty="0">
                <a:solidFill>
                  <a:prstClr val="black"/>
                </a:solidFill>
                <a:latin typeface="Caladea"/>
                <a:cs typeface="Caladea"/>
              </a:rPr>
              <a:t>both </a:t>
            </a:r>
            <a:r>
              <a:rPr sz="2000" spc="-10" dirty="0">
                <a:solidFill>
                  <a:prstClr val="black"/>
                </a:solidFill>
                <a:latin typeface="Caladea"/>
                <a:cs typeface="Caladea"/>
              </a:rPr>
              <a:t>procedural </a:t>
            </a:r>
            <a:r>
              <a:rPr sz="2000" dirty="0">
                <a:solidFill>
                  <a:prstClr val="black"/>
                </a:solidFill>
                <a:latin typeface="Caladea"/>
                <a:cs typeface="Caladea"/>
              </a:rPr>
              <a:t>detail </a:t>
            </a:r>
            <a:r>
              <a:rPr sz="2000" spc="-5" dirty="0">
                <a:solidFill>
                  <a:prstClr val="black"/>
                </a:solidFill>
                <a:latin typeface="Caladea"/>
                <a:cs typeface="Caladea"/>
              </a:rPr>
              <a:t>within </a:t>
            </a:r>
            <a:r>
              <a:rPr sz="2000" dirty="0">
                <a:solidFill>
                  <a:prstClr val="black"/>
                </a:solidFill>
                <a:latin typeface="Caladea"/>
                <a:cs typeface="Caladea"/>
              </a:rPr>
              <a:t>a </a:t>
            </a:r>
            <a:r>
              <a:rPr sz="2000" spc="-5" dirty="0">
                <a:solidFill>
                  <a:prstClr val="black"/>
                </a:solidFill>
                <a:latin typeface="Caladea"/>
                <a:cs typeface="Caladea"/>
              </a:rPr>
              <a:t>module and </a:t>
            </a:r>
            <a:r>
              <a:rPr sz="2000" spc="-15" dirty="0">
                <a:solidFill>
                  <a:prstClr val="black"/>
                </a:solidFill>
                <a:latin typeface="Caladea"/>
                <a:cs typeface="Caladea"/>
              </a:rPr>
              <a:t>any  </a:t>
            </a:r>
            <a:r>
              <a:rPr sz="2000" dirty="0">
                <a:solidFill>
                  <a:prstClr val="black"/>
                </a:solidFill>
                <a:latin typeface="Caladea"/>
                <a:cs typeface="Caladea"/>
              </a:rPr>
              <a:t>local data </a:t>
            </a:r>
            <a:r>
              <a:rPr sz="2000" spc="-5" dirty="0">
                <a:solidFill>
                  <a:prstClr val="black"/>
                </a:solidFill>
                <a:latin typeface="Caladea"/>
                <a:cs typeface="Caladea"/>
              </a:rPr>
              <a:t>structure used </a:t>
            </a:r>
            <a:r>
              <a:rPr sz="2000" spc="-15" dirty="0">
                <a:solidFill>
                  <a:prstClr val="black"/>
                </a:solidFill>
                <a:latin typeface="Caladea"/>
                <a:cs typeface="Caladea"/>
              </a:rPr>
              <a:t>by </a:t>
            </a:r>
            <a:r>
              <a:rPr sz="2000" dirty="0">
                <a:solidFill>
                  <a:prstClr val="black"/>
                </a:solidFill>
                <a:latin typeface="Caladea"/>
                <a:cs typeface="Caladea"/>
              </a:rPr>
              <a:t>the</a:t>
            </a:r>
            <a:r>
              <a:rPr sz="2000" spc="-85" dirty="0">
                <a:solidFill>
                  <a:prstClr val="black"/>
                </a:solidFill>
                <a:latin typeface="Caladea"/>
                <a:cs typeface="Caladea"/>
              </a:rPr>
              <a:t> </a:t>
            </a:r>
            <a:r>
              <a:rPr sz="2000" spc="-5" dirty="0">
                <a:solidFill>
                  <a:prstClr val="black"/>
                </a:solidFill>
                <a:latin typeface="Caladea"/>
                <a:cs typeface="Caladea"/>
              </a:rPr>
              <a:t>module</a:t>
            </a:r>
            <a:endParaRPr sz="2000" dirty="0">
              <a:solidFill>
                <a:prstClr val="black"/>
              </a:solidFill>
              <a:latin typeface="Caladea"/>
              <a:cs typeface="Caladea"/>
            </a:endParaRPr>
          </a:p>
          <a:p>
            <a:pPr marL="332740" marR="5715" indent="-320040">
              <a:buClr>
                <a:srgbClr val="0E6EC5"/>
              </a:buClr>
              <a:buSzPct val="80000"/>
              <a:buFont typeface="Arial"/>
              <a:buChar char=""/>
              <a:tabLst>
                <a:tab pos="332105" algn="l"/>
                <a:tab pos="332740" algn="l"/>
              </a:tabLst>
            </a:pPr>
            <a:r>
              <a:rPr sz="2000" spc="-5" dirty="0">
                <a:solidFill>
                  <a:prstClr val="black"/>
                </a:solidFill>
                <a:latin typeface="Caladea"/>
                <a:cs typeface="Caladea"/>
              </a:rPr>
              <a:t>Modules should be specified and designed </a:t>
            </a:r>
            <a:r>
              <a:rPr sz="2000" dirty="0">
                <a:solidFill>
                  <a:prstClr val="black"/>
                </a:solidFill>
                <a:latin typeface="Caladea"/>
                <a:cs typeface="Caladea"/>
              </a:rPr>
              <a:t>so </a:t>
            </a:r>
            <a:r>
              <a:rPr sz="2000" spc="-5" dirty="0">
                <a:solidFill>
                  <a:prstClr val="black"/>
                </a:solidFill>
                <a:latin typeface="Caladea"/>
                <a:cs typeface="Caladea"/>
              </a:rPr>
              <a:t>that </a:t>
            </a:r>
            <a:r>
              <a:rPr sz="2000" spc="-10" dirty="0">
                <a:solidFill>
                  <a:prstClr val="black"/>
                </a:solidFill>
                <a:latin typeface="Caladea"/>
                <a:cs typeface="Caladea"/>
              </a:rPr>
              <a:t>information (procedure </a:t>
            </a:r>
            <a:r>
              <a:rPr sz="2000" dirty="0">
                <a:solidFill>
                  <a:prstClr val="black"/>
                </a:solidFill>
                <a:latin typeface="Caladea"/>
                <a:cs typeface="Caladea"/>
              </a:rPr>
              <a:t>and </a:t>
            </a:r>
            <a:r>
              <a:rPr sz="2000" spc="-5" dirty="0">
                <a:solidFill>
                  <a:prstClr val="black"/>
                </a:solidFill>
                <a:latin typeface="Caladea"/>
                <a:cs typeface="Caladea"/>
              </a:rPr>
              <a:t>data) contained </a:t>
            </a:r>
            <a:r>
              <a:rPr sz="2000" spc="-10" dirty="0">
                <a:solidFill>
                  <a:prstClr val="black"/>
                </a:solidFill>
                <a:latin typeface="Caladea"/>
                <a:cs typeface="Caladea"/>
              </a:rPr>
              <a:t>within  </a:t>
            </a:r>
            <a:r>
              <a:rPr sz="2000" dirty="0">
                <a:solidFill>
                  <a:prstClr val="black"/>
                </a:solidFill>
                <a:latin typeface="Caladea"/>
                <a:cs typeface="Caladea"/>
              </a:rPr>
              <a:t>a module </a:t>
            </a:r>
            <a:r>
              <a:rPr sz="2000" spc="-5" dirty="0">
                <a:solidFill>
                  <a:prstClr val="black"/>
                </a:solidFill>
                <a:latin typeface="Caladea"/>
                <a:cs typeface="Caladea"/>
              </a:rPr>
              <a:t>is </a:t>
            </a:r>
            <a:r>
              <a:rPr sz="2000" i="1" spc="-10" dirty="0">
                <a:solidFill>
                  <a:srgbClr val="C00000"/>
                </a:solidFill>
                <a:latin typeface="Caladea"/>
                <a:cs typeface="Caladea"/>
              </a:rPr>
              <a:t>inaccessible </a:t>
            </a:r>
            <a:r>
              <a:rPr sz="2000" spc="-5" dirty="0">
                <a:solidFill>
                  <a:prstClr val="black"/>
                </a:solidFill>
                <a:latin typeface="Caladea"/>
                <a:cs typeface="Caladea"/>
              </a:rPr>
              <a:t>to </a:t>
            </a:r>
            <a:r>
              <a:rPr sz="2000" dirty="0">
                <a:solidFill>
                  <a:prstClr val="black"/>
                </a:solidFill>
                <a:latin typeface="Caladea"/>
                <a:cs typeface="Caladea"/>
              </a:rPr>
              <a:t>other </a:t>
            </a:r>
            <a:r>
              <a:rPr sz="2000" spc="-5" dirty="0">
                <a:solidFill>
                  <a:prstClr val="black"/>
                </a:solidFill>
                <a:latin typeface="Caladea"/>
                <a:cs typeface="Caladea"/>
              </a:rPr>
              <a:t>modules </a:t>
            </a:r>
            <a:r>
              <a:rPr sz="2000" dirty="0">
                <a:solidFill>
                  <a:prstClr val="black"/>
                </a:solidFill>
                <a:latin typeface="Caladea"/>
                <a:cs typeface="Caladea"/>
              </a:rPr>
              <a:t>that </a:t>
            </a:r>
            <a:r>
              <a:rPr sz="2000" spc="-20" dirty="0">
                <a:solidFill>
                  <a:prstClr val="black"/>
                </a:solidFill>
                <a:latin typeface="Caladea"/>
                <a:cs typeface="Caladea"/>
              </a:rPr>
              <a:t>have </a:t>
            </a:r>
            <a:r>
              <a:rPr sz="2000" spc="-5" dirty="0">
                <a:solidFill>
                  <a:prstClr val="black"/>
                </a:solidFill>
                <a:latin typeface="Caladea"/>
                <a:cs typeface="Caladea"/>
              </a:rPr>
              <a:t>no need </a:t>
            </a:r>
            <a:r>
              <a:rPr sz="2000" spc="-10" dirty="0">
                <a:solidFill>
                  <a:prstClr val="black"/>
                </a:solidFill>
                <a:latin typeface="Caladea"/>
                <a:cs typeface="Caladea"/>
              </a:rPr>
              <a:t>for </a:t>
            </a:r>
            <a:r>
              <a:rPr sz="2000" dirty="0">
                <a:solidFill>
                  <a:prstClr val="black"/>
                </a:solidFill>
                <a:latin typeface="Caladea"/>
                <a:cs typeface="Caladea"/>
              </a:rPr>
              <a:t>such</a:t>
            </a:r>
            <a:r>
              <a:rPr sz="2000" spc="-140" dirty="0">
                <a:solidFill>
                  <a:prstClr val="black"/>
                </a:solidFill>
                <a:latin typeface="Caladea"/>
                <a:cs typeface="Caladea"/>
              </a:rPr>
              <a:t> </a:t>
            </a:r>
            <a:r>
              <a:rPr sz="2000" spc="-5" dirty="0">
                <a:solidFill>
                  <a:prstClr val="black"/>
                </a:solidFill>
                <a:latin typeface="Caladea"/>
                <a:cs typeface="Caladea"/>
              </a:rPr>
              <a:t>information.</a:t>
            </a:r>
            <a:endParaRPr sz="2000" dirty="0">
              <a:solidFill>
                <a:prstClr val="black"/>
              </a:solidFill>
              <a:latin typeface="Caladea"/>
              <a:cs typeface="Caladea"/>
            </a:endParaRPr>
          </a:p>
          <a:p>
            <a:pPr marL="332740" indent="-320040">
              <a:spcBef>
                <a:spcPts val="880"/>
              </a:spcBef>
              <a:buClr>
                <a:srgbClr val="0E6EC5"/>
              </a:buClr>
              <a:buSzPct val="80000"/>
              <a:buFont typeface="Arial"/>
              <a:buChar char=""/>
              <a:tabLst>
                <a:tab pos="332105" algn="l"/>
                <a:tab pos="332740" algn="l"/>
              </a:tabLst>
            </a:pPr>
            <a:r>
              <a:rPr sz="2000" spc="-5" dirty="0">
                <a:solidFill>
                  <a:prstClr val="black"/>
                </a:solidFill>
                <a:latin typeface="Caladea"/>
                <a:cs typeface="Caladea"/>
              </a:rPr>
              <a:t>Hiding</a:t>
            </a:r>
            <a:r>
              <a:rPr sz="2000" spc="245" dirty="0">
                <a:solidFill>
                  <a:prstClr val="black"/>
                </a:solidFill>
                <a:latin typeface="Caladea"/>
                <a:cs typeface="Caladea"/>
              </a:rPr>
              <a:t> </a:t>
            </a:r>
            <a:r>
              <a:rPr sz="2000" spc="-10" dirty="0">
                <a:solidFill>
                  <a:prstClr val="black"/>
                </a:solidFill>
                <a:latin typeface="Caladea"/>
                <a:cs typeface="Caladea"/>
              </a:rPr>
              <a:t>implies</a:t>
            </a:r>
            <a:r>
              <a:rPr sz="2000" spc="254" dirty="0">
                <a:solidFill>
                  <a:prstClr val="black"/>
                </a:solidFill>
                <a:latin typeface="Caladea"/>
                <a:cs typeface="Caladea"/>
              </a:rPr>
              <a:t> </a:t>
            </a:r>
            <a:r>
              <a:rPr sz="2000" spc="-5" dirty="0">
                <a:solidFill>
                  <a:prstClr val="black"/>
                </a:solidFill>
                <a:latin typeface="Caladea"/>
                <a:cs typeface="Caladea"/>
              </a:rPr>
              <a:t>that</a:t>
            </a:r>
            <a:r>
              <a:rPr sz="2000" spc="245" dirty="0">
                <a:solidFill>
                  <a:prstClr val="black"/>
                </a:solidFill>
                <a:latin typeface="Caladea"/>
                <a:cs typeface="Caladea"/>
              </a:rPr>
              <a:t> </a:t>
            </a:r>
            <a:r>
              <a:rPr sz="2000" spc="-20" dirty="0">
                <a:solidFill>
                  <a:prstClr val="black"/>
                </a:solidFill>
                <a:latin typeface="Caladea"/>
                <a:cs typeface="Caladea"/>
              </a:rPr>
              <a:t>effective</a:t>
            </a:r>
            <a:r>
              <a:rPr sz="2000" spc="250" dirty="0">
                <a:solidFill>
                  <a:prstClr val="black"/>
                </a:solidFill>
                <a:latin typeface="Caladea"/>
                <a:cs typeface="Caladea"/>
              </a:rPr>
              <a:t> </a:t>
            </a:r>
            <a:r>
              <a:rPr sz="2000" spc="-10" dirty="0">
                <a:solidFill>
                  <a:prstClr val="black"/>
                </a:solidFill>
                <a:latin typeface="Caladea"/>
                <a:cs typeface="Caladea"/>
              </a:rPr>
              <a:t>modularity</a:t>
            </a:r>
            <a:r>
              <a:rPr sz="2000" spc="245" dirty="0">
                <a:solidFill>
                  <a:prstClr val="black"/>
                </a:solidFill>
                <a:latin typeface="Caladea"/>
                <a:cs typeface="Caladea"/>
              </a:rPr>
              <a:t> </a:t>
            </a:r>
            <a:r>
              <a:rPr sz="2000" spc="5" dirty="0">
                <a:solidFill>
                  <a:prstClr val="black"/>
                </a:solidFill>
                <a:latin typeface="Caladea"/>
                <a:cs typeface="Caladea"/>
              </a:rPr>
              <a:t>can</a:t>
            </a:r>
            <a:r>
              <a:rPr sz="2000" spc="235" dirty="0">
                <a:solidFill>
                  <a:prstClr val="black"/>
                </a:solidFill>
                <a:latin typeface="Caladea"/>
                <a:cs typeface="Caladea"/>
              </a:rPr>
              <a:t> </a:t>
            </a:r>
            <a:r>
              <a:rPr sz="2000" spc="-5" dirty="0">
                <a:solidFill>
                  <a:prstClr val="black"/>
                </a:solidFill>
                <a:latin typeface="Caladea"/>
                <a:cs typeface="Caladea"/>
              </a:rPr>
              <a:t>be</a:t>
            </a:r>
            <a:r>
              <a:rPr sz="2000" spc="245" dirty="0">
                <a:solidFill>
                  <a:prstClr val="black"/>
                </a:solidFill>
                <a:latin typeface="Caladea"/>
                <a:cs typeface="Caladea"/>
              </a:rPr>
              <a:t> </a:t>
            </a:r>
            <a:r>
              <a:rPr sz="2000" spc="-15" dirty="0">
                <a:solidFill>
                  <a:prstClr val="black"/>
                </a:solidFill>
                <a:latin typeface="Caladea"/>
                <a:cs typeface="Caladea"/>
              </a:rPr>
              <a:t>achieved</a:t>
            </a:r>
            <a:r>
              <a:rPr sz="2000" spc="260" dirty="0">
                <a:solidFill>
                  <a:prstClr val="black"/>
                </a:solidFill>
                <a:latin typeface="Caladea"/>
                <a:cs typeface="Caladea"/>
              </a:rPr>
              <a:t> </a:t>
            </a:r>
            <a:r>
              <a:rPr sz="2000" spc="-15" dirty="0">
                <a:solidFill>
                  <a:prstClr val="black"/>
                </a:solidFill>
                <a:latin typeface="Caladea"/>
                <a:cs typeface="Caladea"/>
              </a:rPr>
              <a:t>by</a:t>
            </a:r>
            <a:r>
              <a:rPr sz="2000" spc="250" dirty="0">
                <a:solidFill>
                  <a:prstClr val="black"/>
                </a:solidFill>
                <a:latin typeface="Caladea"/>
                <a:cs typeface="Caladea"/>
              </a:rPr>
              <a:t> </a:t>
            </a:r>
            <a:r>
              <a:rPr sz="2000" spc="-5" dirty="0">
                <a:solidFill>
                  <a:prstClr val="black"/>
                </a:solidFill>
                <a:latin typeface="Caladea"/>
                <a:cs typeface="Caladea"/>
              </a:rPr>
              <a:t>defining</a:t>
            </a:r>
            <a:r>
              <a:rPr sz="2000" spc="245" dirty="0">
                <a:solidFill>
                  <a:prstClr val="black"/>
                </a:solidFill>
                <a:latin typeface="Caladea"/>
                <a:cs typeface="Caladea"/>
              </a:rPr>
              <a:t> </a:t>
            </a:r>
            <a:r>
              <a:rPr sz="2000" dirty="0">
                <a:solidFill>
                  <a:prstClr val="black"/>
                </a:solidFill>
                <a:latin typeface="Caladea"/>
                <a:cs typeface="Caladea"/>
              </a:rPr>
              <a:t>a</a:t>
            </a:r>
            <a:r>
              <a:rPr sz="2000" spc="245" dirty="0">
                <a:solidFill>
                  <a:prstClr val="black"/>
                </a:solidFill>
                <a:latin typeface="Caladea"/>
                <a:cs typeface="Caladea"/>
              </a:rPr>
              <a:t> </a:t>
            </a:r>
            <a:r>
              <a:rPr sz="2000" dirty="0">
                <a:solidFill>
                  <a:prstClr val="black"/>
                </a:solidFill>
                <a:latin typeface="Caladea"/>
                <a:cs typeface="Caladea"/>
              </a:rPr>
              <a:t>set</a:t>
            </a:r>
            <a:r>
              <a:rPr sz="2000" spc="240" dirty="0">
                <a:solidFill>
                  <a:prstClr val="black"/>
                </a:solidFill>
                <a:latin typeface="Caladea"/>
                <a:cs typeface="Caladea"/>
              </a:rPr>
              <a:t> </a:t>
            </a:r>
            <a:r>
              <a:rPr sz="2000" spc="-5" dirty="0">
                <a:solidFill>
                  <a:prstClr val="black"/>
                </a:solidFill>
                <a:latin typeface="Caladea"/>
                <a:cs typeface="Caladea"/>
              </a:rPr>
              <a:t>of</a:t>
            </a:r>
            <a:r>
              <a:rPr sz="2000" spc="245" dirty="0">
                <a:solidFill>
                  <a:prstClr val="black"/>
                </a:solidFill>
                <a:latin typeface="Caladea"/>
                <a:cs typeface="Caladea"/>
              </a:rPr>
              <a:t> </a:t>
            </a:r>
            <a:r>
              <a:rPr sz="2000" spc="-5" dirty="0">
                <a:solidFill>
                  <a:prstClr val="black"/>
                </a:solidFill>
                <a:latin typeface="Caladea"/>
                <a:cs typeface="Caladea"/>
              </a:rPr>
              <a:t>independent</a:t>
            </a:r>
            <a:r>
              <a:rPr sz="2000" spc="245" dirty="0">
                <a:solidFill>
                  <a:prstClr val="black"/>
                </a:solidFill>
                <a:latin typeface="Caladea"/>
                <a:cs typeface="Caladea"/>
              </a:rPr>
              <a:t> </a:t>
            </a:r>
            <a:r>
              <a:rPr sz="2000" spc="-5" dirty="0">
                <a:solidFill>
                  <a:prstClr val="black"/>
                </a:solidFill>
                <a:latin typeface="Caladea"/>
                <a:cs typeface="Caladea"/>
              </a:rPr>
              <a:t>modules</a:t>
            </a:r>
            <a:endParaRPr sz="2000" dirty="0">
              <a:solidFill>
                <a:prstClr val="black"/>
              </a:solidFill>
              <a:latin typeface="Caladea"/>
              <a:cs typeface="Caladea"/>
            </a:endParaRPr>
          </a:p>
          <a:p>
            <a:pPr marL="332740">
              <a:spcBef>
                <a:spcPts val="1205"/>
              </a:spcBef>
            </a:pPr>
            <a:r>
              <a:rPr sz="2000" dirty="0">
                <a:solidFill>
                  <a:prstClr val="black"/>
                </a:solidFill>
                <a:latin typeface="Caladea"/>
                <a:cs typeface="Caladea"/>
              </a:rPr>
              <a:t>that </a:t>
            </a:r>
            <a:r>
              <a:rPr sz="2000" spc="-5" dirty="0">
                <a:solidFill>
                  <a:prstClr val="black"/>
                </a:solidFill>
                <a:latin typeface="Caladea"/>
                <a:cs typeface="Caladea"/>
              </a:rPr>
              <a:t>communicate with </a:t>
            </a:r>
            <a:r>
              <a:rPr sz="2000" dirty="0">
                <a:solidFill>
                  <a:prstClr val="black"/>
                </a:solidFill>
                <a:latin typeface="Caladea"/>
                <a:cs typeface="Caladea"/>
              </a:rPr>
              <a:t>one </a:t>
            </a:r>
            <a:r>
              <a:rPr sz="2000" spc="-5" dirty="0">
                <a:solidFill>
                  <a:prstClr val="black"/>
                </a:solidFill>
                <a:latin typeface="Caladea"/>
                <a:cs typeface="Caladea"/>
              </a:rPr>
              <a:t>another </a:t>
            </a:r>
            <a:r>
              <a:rPr sz="2000" spc="-10" dirty="0">
                <a:solidFill>
                  <a:prstClr val="black"/>
                </a:solidFill>
                <a:latin typeface="Caladea"/>
                <a:cs typeface="Caladea"/>
              </a:rPr>
              <a:t>only </a:t>
            </a:r>
            <a:r>
              <a:rPr sz="2000" dirty="0">
                <a:solidFill>
                  <a:prstClr val="black"/>
                </a:solidFill>
                <a:latin typeface="Caladea"/>
                <a:cs typeface="Caladea"/>
              </a:rPr>
              <a:t>that </a:t>
            </a:r>
            <a:r>
              <a:rPr sz="2000" spc="-5" dirty="0">
                <a:solidFill>
                  <a:prstClr val="black"/>
                </a:solidFill>
                <a:latin typeface="Caladea"/>
                <a:cs typeface="Caladea"/>
              </a:rPr>
              <a:t>information </a:t>
            </a:r>
            <a:r>
              <a:rPr sz="2000" dirty="0">
                <a:solidFill>
                  <a:prstClr val="black"/>
                </a:solidFill>
                <a:latin typeface="Caladea"/>
                <a:cs typeface="Caladea"/>
              </a:rPr>
              <a:t>necessary </a:t>
            </a:r>
            <a:r>
              <a:rPr sz="2000" spc="-5" dirty="0">
                <a:solidFill>
                  <a:prstClr val="black"/>
                </a:solidFill>
                <a:latin typeface="Caladea"/>
                <a:cs typeface="Caladea"/>
              </a:rPr>
              <a:t>to </a:t>
            </a:r>
            <a:r>
              <a:rPr sz="2000" spc="-10" dirty="0">
                <a:solidFill>
                  <a:prstClr val="black"/>
                </a:solidFill>
                <a:latin typeface="Caladea"/>
                <a:cs typeface="Caladea"/>
              </a:rPr>
              <a:t>achieve software</a:t>
            </a:r>
            <a:r>
              <a:rPr sz="2000" spc="-200" dirty="0">
                <a:solidFill>
                  <a:prstClr val="black"/>
                </a:solidFill>
                <a:latin typeface="Caladea"/>
                <a:cs typeface="Caladea"/>
              </a:rPr>
              <a:t> </a:t>
            </a:r>
            <a:r>
              <a:rPr sz="2000" dirty="0">
                <a:solidFill>
                  <a:prstClr val="black"/>
                </a:solidFill>
                <a:latin typeface="Caladea"/>
                <a:cs typeface="Caladea"/>
              </a:rPr>
              <a:t>function.</a:t>
            </a:r>
          </a:p>
          <a:p>
            <a:pPr marL="332740" marR="5715" indent="-320040">
              <a:buClr>
                <a:srgbClr val="0E6EC5"/>
              </a:buClr>
              <a:buSzPct val="80000"/>
              <a:buFont typeface="Arial"/>
              <a:buChar char=""/>
              <a:tabLst>
                <a:tab pos="332105" algn="l"/>
                <a:tab pos="332740" algn="l"/>
                <a:tab pos="934719" algn="l"/>
                <a:tab pos="1986280" algn="l"/>
                <a:tab pos="2772410" algn="l"/>
                <a:tab pos="4080510" algn="l"/>
                <a:tab pos="4431030" algn="l"/>
                <a:tab pos="5062220" algn="l"/>
                <a:tab pos="6381750" algn="l"/>
                <a:tab pos="6959600" algn="l"/>
                <a:tab pos="8921115" algn="l"/>
                <a:tab pos="9665335" algn="l"/>
                <a:tab pos="10203180" algn="l"/>
                <a:tab pos="10843260" algn="l"/>
              </a:tabLst>
            </a:pPr>
            <a:r>
              <a:rPr sz="2000" dirty="0">
                <a:solidFill>
                  <a:prstClr val="black"/>
                </a:solidFill>
                <a:latin typeface="Caladea"/>
                <a:cs typeface="Caladea"/>
              </a:rPr>
              <a:t>Th</a:t>
            </a:r>
            <a:r>
              <a:rPr sz="2000" spc="-10" dirty="0">
                <a:solidFill>
                  <a:prstClr val="black"/>
                </a:solidFill>
                <a:latin typeface="Caladea"/>
                <a:cs typeface="Caladea"/>
              </a:rPr>
              <a:t>i</a:t>
            </a:r>
            <a:r>
              <a:rPr sz="2000" dirty="0">
                <a:solidFill>
                  <a:prstClr val="black"/>
                </a:solidFill>
                <a:latin typeface="Caladea"/>
                <a:cs typeface="Caladea"/>
              </a:rPr>
              <a:t>s	e</a:t>
            </a:r>
            <a:r>
              <a:rPr sz="2000" spc="-20" dirty="0">
                <a:solidFill>
                  <a:prstClr val="black"/>
                </a:solidFill>
                <a:latin typeface="Caladea"/>
                <a:cs typeface="Caladea"/>
              </a:rPr>
              <a:t>nf</a:t>
            </a:r>
            <a:r>
              <a:rPr sz="2000" spc="-10" dirty="0">
                <a:solidFill>
                  <a:prstClr val="black"/>
                </a:solidFill>
                <a:latin typeface="Caladea"/>
                <a:cs typeface="Caladea"/>
              </a:rPr>
              <a:t>o</a:t>
            </a:r>
            <a:r>
              <a:rPr sz="2000" spc="-30" dirty="0">
                <a:solidFill>
                  <a:prstClr val="black"/>
                </a:solidFill>
                <a:latin typeface="Caladea"/>
                <a:cs typeface="Caladea"/>
              </a:rPr>
              <a:t>r</a:t>
            </a:r>
            <a:r>
              <a:rPr sz="2000" dirty="0">
                <a:solidFill>
                  <a:prstClr val="black"/>
                </a:solidFill>
                <a:latin typeface="Caladea"/>
                <a:cs typeface="Caladea"/>
              </a:rPr>
              <a:t>ces	</a:t>
            </a:r>
            <a:r>
              <a:rPr sz="2000" i="1" spc="-10" dirty="0">
                <a:solidFill>
                  <a:srgbClr val="C00000"/>
                </a:solidFill>
                <a:latin typeface="Caladea"/>
                <a:cs typeface="Caladea"/>
              </a:rPr>
              <a:t>a</a:t>
            </a:r>
            <a:r>
              <a:rPr sz="2000" i="1" spc="-30" dirty="0">
                <a:solidFill>
                  <a:srgbClr val="C00000"/>
                </a:solidFill>
                <a:latin typeface="Caladea"/>
                <a:cs typeface="Caladea"/>
              </a:rPr>
              <a:t>cc</a:t>
            </a:r>
            <a:r>
              <a:rPr sz="2000" i="1" spc="-20" dirty="0">
                <a:solidFill>
                  <a:srgbClr val="C00000"/>
                </a:solidFill>
                <a:latin typeface="Caladea"/>
                <a:cs typeface="Caladea"/>
              </a:rPr>
              <a:t>e</a:t>
            </a:r>
            <a:r>
              <a:rPr sz="2000" i="1" dirty="0">
                <a:solidFill>
                  <a:srgbClr val="C00000"/>
                </a:solidFill>
                <a:latin typeface="Caladea"/>
                <a:cs typeface="Caladea"/>
              </a:rPr>
              <a:t>ss	</a:t>
            </a:r>
            <a:r>
              <a:rPr sz="2000" i="1" spc="-45" dirty="0">
                <a:solidFill>
                  <a:srgbClr val="C00000"/>
                </a:solidFill>
                <a:latin typeface="Caladea"/>
                <a:cs typeface="Caladea"/>
              </a:rPr>
              <a:t>c</a:t>
            </a:r>
            <a:r>
              <a:rPr sz="2000" i="1" dirty="0">
                <a:solidFill>
                  <a:srgbClr val="C00000"/>
                </a:solidFill>
                <a:latin typeface="Caladea"/>
                <a:cs typeface="Caladea"/>
              </a:rPr>
              <a:t>on</a:t>
            </a:r>
            <a:r>
              <a:rPr sz="2000" i="1" spc="-10" dirty="0">
                <a:solidFill>
                  <a:srgbClr val="C00000"/>
                </a:solidFill>
                <a:latin typeface="Caladea"/>
                <a:cs typeface="Caladea"/>
              </a:rPr>
              <a:t>st</a:t>
            </a:r>
            <a:r>
              <a:rPr sz="2000" i="1" spc="-25" dirty="0">
                <a:solidFill>
                  <a:srgbClr val="C00000"/>
                </a:solidFill>
                <a:latin typeface="Caladea"/>
                <a:cs typeface="Caladea"/>
              </a:rPr>
              <a:t>r</a:t>
            </a:r>
            <a:r>
              <a:rPr sz="2000" i="1" dirty="0">
                <a:solidFill>
                  <a:srgbClr val="C00000"/>
                </a:solidFill>
                <a:latin typeface="Caladea"/>
                <a:cs typeface="Caladea"/>
              </a:rPr>
              <a:t>aints	</a:t>
            </a:r>
            <a:r>
              <a:rPr sz="2000" spc="-20" dirty="0">
                <a:solidFill>
                  <a:prstClr val="black"/>
                </a:solidFill>
                <a:latin typeface="Caladea"/>
                <a:cs typeface="Caladea"/>
              </a:rPr>
              <a:t>t</a:t>
            </a:r>
            <a:r>
              <a:rPr sz="2000" dirty="0">
                <a:solidFill>
                  <a:prstClr val="black"/>
                </a:solidFill>
                <a:latin typeface="Caladea"/>
                <a:cs typeface="Caladea"/>
              </a:rPr>
              <a:t>o	</a:t>
            </a:r>
            <a:r>
              <a:rPr sz="2000" spc="-5" dirty="0">
                <a:solidFill>
                  <a:prstClr val="black"/>
                </a:solidFill>
                <a:latin typeface="Caladea"/>
                <a:cs typeface="Caladea"/>
              </a:rPr>
              <a:t>bot</a:t>
            </a:r>
            <a:r>
              <a:rPr sz="2000" dirty="0">
                <a:solidFill>
                  <a:prstClr val="black"/>
                </a:solidFill>
                <a:latin typeface="Caladea"/>
                <a:cs typeface="Caladea"/>
              </a:rPr>
              <a:t>h	</a:t>
            </a:r>
            <a:r>
              <a:rPr sz="2000" spc="-5" dirty="0">
                <a:solidFill>
                  <a:prstClr val="black"/>
                </a:solidFill>
                <a:latin typeface="Caladea"/>
                <a:cs typeface="Caladea"/>
              </a:rPr>
              <a:t>p</a:t>
            </a:r>
            <a:r>
              <a:rPr sz="2000" spc="-40" dirty="0">
                <a:solidFill>
                  <a:prstClr val="black"/>
                </a:solidFill>
                <a:latin typeface="Caladea"/>
                <a:cs typeface="Caladea"/>
              </a:rPr>
              <a:t>r</a:t>
            </a:r>
            <a:r>
              <a:rPr sz="2000" dirty="0">
                <a:solidFill>
                  <a:prstClr val="black"/>
                </a:solidFill>
                <a:latin typeface="Caladea"/>
                <a:cs typeface="Caladea"/>
              </a:rPr>
              <a:t>o</a:t>
            </a:r>
            <a:r>
              <a:rPr sz="2000" spc="5" dirty="0">
                <a:solidFill>
                  <a:prstClr val="black"/>
                </a:solidFill>
                <a:latin typeface="Caladea"/>
                <a:cs typeface="Caladea"/>
              </a:rPr>
              <a:t>c</a:t>
            </a:r>
            <a:r>
              <a:rPr sz="2000" dirty="0">
                <a:solidFill>
                  <a:prstClr val="black"/>
                </a:solidFill>
                <a:latin typeface="Caladea"/>
                <a:cs typeface="Caladea"/>
              </a:rPr>
              <a:t>edu</a:t>
            </a:r>
            <a:r>
              <a:rPr sz="2000" spc="-55" dirty="0">
                <a:solidFill>
                  <a:prstClr val="black"/>
                </a:solidFill>
                <a:latin typeface="Caladea"/>
                <a:cs typeface="Caladea"/>
              </a:rPr>
              <a:t>r</a:t>
            </a:r>
            <a:r>
              <a:rPr sz="2000" dirty="0">
                <a:solidFill>
                  <a:prstClr val="black"/>
                </a:solidFill>
                <a:latin typeface="Caladea"/>
                <a:cs typeface="Caladea"/>
              </a:rPr>
              <a:t>al	</a:t>
            </a:r>
            <a:r>
              <a:rPr sz="2000" spc="-10" dirty="0">
                <a:solidFill>
                  <a:prstClr val="black"/>
                </a:solidFill>
                <a:latin typeface="Caladea"/>
                <a:cs typeface="Caladea"/>
              </a:rPr>
              <a:t>(</a:t>
            </a:r>
            <a:r>
              <a:rPr sz="2000" spc="-5" dirty="0">
                <a:solidFill>
                  <a:prstClr val="black"/>
                </a:solidFill>
                <a:latin typeface="Caladea"/>
                <a:cs typeface="Caladea"/>
              </a:rPr>
              <a:t>i.</a:t>
            </a:r>
            <a:r>
              <a:rPr sz="2000" spc="-10" dirty="0">
                <a:solidFill>
                  <a:prstClr val="black"/>
                </a:solidFill>
                <a:latin typeface="Caladea"/>
                <a:cs typeface="Caladea"/>
              </a:rPr>
              <a:t>e</a:t>
            </a:r>
            <a:r>
              <a:rPr sz="2000" spc="-5" dirty="0">
                <a:solidFill>
                  <a:prstClr val="black"/>
                </a:solidFill>
                <a:latin typeface="Caladea"/>
                <a:cs typeface="Caladea"/>
              </a:rPr>
              <a:t>.</a:t>
            </a:r>
            <a:r>
              <a:rPr sz="2000" dirty="0">
                <a:solidFill>
                  <a:prstClr val="black"/>
                </a:solidFill>
                <a:latin typeface="Caladea"/>
                <a:cs typeface="Caladea"/>
              </a:rPr>
              <a:t>,	impl</a:t>
            </a:r>
            <a:r>
              <a:rPr sz="2000" spc="-15" dirty="0">
                <a:solidFill>
                  <a:prstClr val="black"/>
                </a:solidFill>
                <a:latin typeface="Caladea"/>
                <a:cs typeface="Caladea"/>
              </a:rPr>
              <a:t>em</a:t>
            </a:r>
            <a:r>
              <a:rPr sz="2000" dirty="0">
                <a:solidFill>
                  <a:prstClr val="black"/>
                </a:solidFill>
                <a:latin typeface="Caladea"/>
                <a:cs typeface="Caladea"/>
              </a:rPr>
              <a:t>e</a:t>
            </a:r>
            <a:r>
              <a:rPr sz="2000" spc="-10" dirty="0">
                <a:solidFill>
                  <a:prstClr val="black"/>
                </a:solidFill>
                <a:latin typeface="Caladea"/>
                <a:cs typeface="Caladea"/>
              </a:rPr>
              <a:t>n</a:t>
            </a:r>
            <a:r>
              <a:rPr sz="2000" spc="-5" dirty="0">
                <a:solidFill>
                  <a:prstClr val="black"/>
                </a:solidFill>
                <a:latin typeface="Caladea"/>
                <a:cs typeface="Caladea"/>
              </a:rPr>
              <a:t>ta</a:t>
            </a:r>
            <a:r>
              <a:rPr sz="2000" spc="5" dirty="0">
                <a:solidFill>
                  <a:prstClr val="black"/>
                </a:solidFill>
                <a:latin typeface="Caladea"/>
                <a:cs typeface="Caladea"/>
              </a:rPr>
              <a:t>t</a:t>
            </a:r>
            <a:r>
              <a:rPr sz="2000" spc="-20" dirty="0">
                <a:solidFill>
                  <a:prstClr val="black"/>
                </a:solidFill>
                <a:latin typeface="Caladea"/>
                <a:cs typeface="Caladea"/>
              </a:rPr>
              <a:t>i</a:t>
            </a:r>
            <a:r>
              <a:rPr sz="2000" dirty="0">
                <a:solidFill>
                  <a:prstClr val="black"/>
                </a:solidFill>
                <a:latin typeface="Caladea"/>
                <a:cs typeface="Caladea"/>
              </a:rPr>
              <a:t>o</a:t>
            </a:r>
            <a:r>
              <a:rPr sz="2000" spc="-10" dirty="0">
                <a:solidFill>
                  <a:prstClr val="black"/>
                </a:solidFill>
                <a:latin typeface="Caladea"/>
                <a:cs typeface="Caladea"/>
              </a:rPr>
              <a:t>n</a:t>
            </a:r>
            <a:r>
              <a:rPr sz="2000" dirty="0">
                <a:solidFill>
                  <a:prstClr val="black"/>
                </a:solidFill>
                <a:latin typeface="Caladea"/>
                <a:cs typeface="Caladea"/>
              </a:rPr>
              <a:t>)	de</a:t>
            </a:r>
            <a:r>
              <a:rPr sz="2000" spc="-10" dirty="0">
                <a:solidFill>
                  <a:prstClr val="black"/>
                </a:solidFill>
                <a:latin typeface="Caladea"/>
                <a:cs typeface="Caladea"/>
              </a:rPr>
              <a:t>t</a:t>
            </a:r>
            <a:r>
              <a:rPr sz="2000" dirty="0">
                <a:solidFill>
                  <a:prstClr val="black"/>
                </a:solidFill>
                <a:latin typeface="Caladea"/>
                <a:cs typeface="Caladea"/>
              </a:rPr>
              <a:t>ail	a</a:t>
            </a:r>
            <a:r>
              <a:rPr sz="2000" spc="-5" dirty="0">
                <a:solidFill>
                  <a:prstClr val="black"/>
                </a:solidFill>
                <a:latin typeface="Caladea"/>
                <a:cs typeface="Caladea"/>
              </a:rPr>
              <a:t>n</a:t>
            </a:r>
            <a:r>
              <a:rPr sz="2000" dirty="0">
                <a:solidFill>
                  <a:prstClr val="black"/>
                </a:solidFill>
                <a:latin typeface="Caladea"/>
                <a:cs typeface="Caladea"/>
              </a:rPr>
              <a:t>d	</a:t>
            </a:r>
            <a:r>
              <a:rPr sz="2000" spc="-5" dirty="0">
                <a:solidFill>
                  <a:prstClr val="black"/>
                </a:solidFill>
                <a:latin typeface="Caladea"/>
                <a:cs typeface="Caladea"/>
              </a:rPr>
              <a:t>lo</a:t>
            </a:r>
            <a:r>
              <a:rPr sz="2000" spc="-10" dirty="0">
                <a:solidFill>
                  <a:prstClr val="black"/>
                </a:solidFill>
                <a:latin typeface="Caladea"/>
                <a:cs typeface="Caladea"/>
              </a:rPr>
              <a:t>c</a:t>
            </a:r>
            <a:r>
              <a:rPr sz="2000" dirty="0">
                <a:solidFill>
                  <a:prstClr val="black"/>
                </a:solidFill>
                <a:latin typeface="Caladea"/>
                <a:cs typeface="Caladea"/>
              </a:rPr>
              <a:t>al	</a:t>
            </a:r>
            <a:r>
              <a:rPr sz="2000" spc="-10" dirty="0">
                <a:solidFill>
                  <a:prstClr val="black"/>
                </a:solidFill>
                <a:latin typeface="Caladea"/>
                <a:cs typeface="Caladea"/>
              </a:rPr>
              <a:t>d</a:t>
            </a:r>
            <a:r>
              <a:rPr sz="2000" spc="-5" dirty="0">
                <a:solidFill>
                  <a:prstClr val="black"/>
                </a:solidFill>
                <a:latin typeface="Caladea"/>
                <a:cs typeface="Caladea"/>
              </a:rPr>
              <a:t>a</a:t>
            </a:r>
            <a:r>
              <a:rPr sz="2000" spc="-15" dirty="0">
                <a:solidFill>
                  <a:prstClr val="black"/>
                </a:solidFill>
                <a:latin typeface="Caladea"/>
                <a:cs typeface="Caladea"/>
              </a:rPr>
              <a:t>t</a:t>
            </a:r>
            <a:r>
              <a:rPr sz="2000" dirty="0">
                <a:solidFill>
                  <a:prstClr val="black"/>
                </a:solidFill>
                <a:latin typeface="Caladea"/>
                <a:cs typeface="Caladea"/>
              </a:rPr>
              <a:t>a  </a:t>
            </a:r>
            <a:r>
              <a:rPr sz="2000" spc="-5" dirty="0">
                <a:solidFill>
                  <a:prstClr val="black"/>
                </a:solidFill>
                <a:latin typeface="Caladea"/>
                <a:cs typeface="Caladea"/>
              </a:rPr>
              <a:t>structures</a:t>
            </a:r>
            <a:r>
              <a:rPr sz="2000" spc="-5" dirty="0">
                <a:solidFill>
                  <a:prstClr val="black"/>
                </a:solidFill>
                <a:latin typeface="Arial"/>
                <a:cs typeface="Arial"/>
              </a:rPr>
              <a:t>.</a:t>
            </a:r>
            <a:endParaRPr sz="2000" dirty="0">
              <a:solidFill>
                <a:prstClr val="black"/>
              </a:solidFill>
              <a:latin typeface="Arial"/>
              <a:cs typeface="Arial"/>
            </a:endParaRPr>
          </a:p>
        </p:txBody>
      </p:sp>
    </p:spTree>
    <p:extLst>
      <p:ext uri="{BB962C8B-B14F-4D97-AF65-F5344CB8AC3E}">
        <p14:creationId xmlns:p14="http://schemas.microsoft.com/office/powerpoint/2010/main" val="1908863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610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927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Design is a meaningful engineering representation of something that is to be built. </a:t>
            </a:r>
            <a:endParaRPr lang="en-US" dirty="0"/>
          </a:p>
          <a:p>
            <a:pPr algn="just"/>
            <a:r>
              <a:rPr lang="en-US" dirty="0" smtClean="0"/>
              <a:t>It can be traced to a customer’s requirements and at the same time assessed for quality against a set of predefined criteria for “good” design. </a:t>
            </a:r>
          </a:p>
          <a:p>
            <a:pPr algn="just"/>
            <a:r>
              <a:rPr lang="en-US" dirty="0" smtClean="0"/>
              <a:t>In the software engineering context, design focuses on four major areas of concern: data, architecture, interfaces, and components.</a:t>
            </a:r>
            <a:endParaRPr lang="en-US" dirty="0"/>
          </a:p>
        </p:txBody>
      </p:sp>
    </p:spTree>
    <p:extLst>
      <p:ext uri="{BB962C8B-B14F-4D97-AF65-F5344CB8AC3E}">
        <p14:creationId xmlns:p14="http://schemas.microsoft.com/office/powerpoint/2010/main" val="3256580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376" y="335252"/>
            <a:ext cx="3628091" cy="1123305"/>
          </a:xfrm>
          <a:prstGeom prst="rect">
            <a:avLst/>
          </a:prstGeom>
        </p:spPr>
        <p:txBody>
          <a:bodyPr vert="horz" wrap="square" lIns="0" tIns="7541" rIns="0" bIns="0" rtlCol="0">
            <a:spAutoFit/>
          </a:bodyPr>
          <a:lstStyle/>
          <a:p>
            <a:pPr marL="7938">
              <a:lnSpc>
                <a:spcPts val="4472"/>
              </a:lnSpc>
              <a:spcBef>
                <a:spcPts val="59"/>
              </a:spcBef>
            </a:pPr>
            <a:r>
              <a:rPr sz="3900" dirty="0"/>
              <a:t>COUPLING:</a:t>
            </a:r>
          </a:p>
          <a:p>
            <a:pPr marL="7938">
              <a:lnSpc>
                <a:spcPts val="2147"/>
              </a:lnSpc>
            </a:pPr>
            <a:r>
              <a:rPr sz="2000" dirty="0"/>
              <a:t>DEGREE OF DEPENDENCE AMONG COMPONENTS</a:t>
            </a:r>
          </a:p>
        </p:txBody>
      </p:sp>
      <p:grpSp>
        <p:nvGrpSpPr>
          <p:cNvPr id="3" name="object 3"/>
          <p:cNvGrpSpPr/>
          <p:nvPr/>
        </p:nvGrpSpPr>
        <p:grpSpPr>
          <a:xfrm>
            <a:off x="1991958" y="2240281"/>
            <a:ext cx="521820" cy="339869"/>
            <a:chOff x="3386328" y="3285744"/>
            <a:chExt cx="887094" cy="498475"/>
          </a:xfrm>
        </p:grpSpPr>
        <p:sp>
          <p:nvSpPr>
            <p:cNvPr id="4" name="object 4"/>
            <p:cNvSpPr/>
            <p:nvPr/>
          </p:nvSpPr>
          <p:spPr>
            <a:xfrm>
              <a:off x="3392424" y="3291840"/>
              <a:ext cx="875030" cy="486409"/>
            </a:xfrm>
            <a:custGeom>
              <a:avLst/>
              <a:gdLst/>
              <a:ahLst/>
              <a:cxnLst/>
              <a:rect l="l" t="t" r="r" b="b"/>
              <a:pathLst>
                <a:path w="875029" h="486410">
                  <a:moveTo>
                    <a:pt x="874776" y="486155"/>
                  </a:moveTo>
                  <a:lnTo>
                    <a:pt x="874776" y="0"/>
                  </a:lnTo>
                  <a:lnTo>
                    <a:pt x="0" y="0"/>
                  </a:lnTo>
                  <a:lnTo>
                    <a:pt x="0" y="486155"/>
                  </a:lnTo>
                  <a:lnTo>
                    <a:pt x="874776" y="486155"/>
                  </a:lnTo>
                  <a:close/>
                </a:path>
              </a:pathLst>
            </a:custGeom>
            <a:solidFill>
              <a:srgbClr val="FFCA08"/>
            </a:solidFill>
          </p:spPr>
          <p:txBody>
            <a:bodyPr wrap="square" lIns="0" tIns="0" rIns="0" bIns="0" rtlCol="0"/>
            <a:lstStyle/>
            <a:p>
              <a:endParaRPr/>
            </a:p>
          </p:txBody>
        </p:sp>
        <p:sp>
          <p:nvSpPr>
            <p:cNvPr id="5" name="object 5"/>
            <p:cNvSpPr/>
            <p:nvPr/>
          </p:nvSpPr>
          <p:spPr>
            <a:xfrm>
              <a:off x="3386328" y="3285744"/>
              <a:ext cx="887094" cy="498475"/>
            </a:xfrm>
            <a:custGeom>
              <a:avLst/>
              <a:gdLst/>
              <a:ahLst/>
              <a:cxnLst/>
              <a:rect l="l" t="t" r="r" b="b"/>
              <a:pathLst>
                <a:path w="887095" h="498475">
                  <a:moveTo>
                    <a:pt x="886968" y="498347"/>
                  </a:moveTo>
                  <a:lnTo>
                    <a:pt x="886968" y="0"/>
                  </a:lnTo>
                  <a:lnTo>
                    <a:pt x="0" y="0"/>
                  </a:lnTo>
                  <a:lnTo>
                    <a:pt x="0" y="498347"/>
                  </a:lnTo>
                  <a:lnTo>
                    <a:pt x="6096" y="498347"/>
                  </a:lnTo>
                  <a:lnTo>
                    <a:pt x="6096" y="12191"/>
                  </a:lnTo>
                  <a:lnTo>
                    <a:pt x="12192" y="6095"/>
                  </a:lnTo>
                  <a:lnTo>
                    <a:pt x="12192" y="12191"/>
                  </a:lnTo>
                  <a:lnTo>
                    <a:pt x="874776" y="12191"/>
                  </a:lnTo>
                  <a:lnTo>
                    <a:pt x="874776" y="6095"/>
                  </a:lnTo>
                  <a:lnTo>
                    <a:pt x="880872" y="12191"/>
                  </a:lnTo>
                  <a:lnTo>
                    <a:pt x="880872" y="498347"/>
                  </a:lnTo>
                  <a:lnTo>
                    <a:pt x="886968" y="498347"/>
                  </a:lnTo>
                  <a:close/>
                </a:path>
                <a:path w="887095" h="498475">
                  <a:moveTo>
                    <a:pt x="12192" y="12191"/>
                  </a:moveTo>
                  <a:lnTo>
                    <a:pt x="12192" y="6095"/>
                  </a:lnTo>
                  <a:lnTo>
                    <a:pt x="6096" y="12191"/>
                  </a:lnTo>
                  <a:lnTo>
                    <a:pt x="12192" y="12191"/>
                  </a:lnTo>
                  <a:close/>
                </a:path>
                <a:path w="887095" h="498475">
                  <a:moveTo>
                    <a:pt x="12192" y="486155"/>
                  </a:moveTo>
                  <a:lnTo>
                    <a:pt x="12192" y="12191"/>
                  </a:lnTo>
                  <a:lnTo>
                    <a:pt x="6096" y="12191"/>
                  </a:lnTo>
                  <a:lnTo>
                    <a:pt x="6096" y="486155"/>
                  </a:lnTo>
                  <a:lnTo>
                    <a:pt x="12192" y="486155"/>
                  </a:lnTo>
                  <a:close/>
                </a:path>
                <a:path w="887095" h="498475">
                  <a:moveTo>
                    <a:pt x="880872" y="486155"/>
                  </a:moveTo>
                  <a:lnTo>
                    <a:pt x="6096" y="486155"/>
                  </a:lnTo>
                  <a:lnTo>
                    <a:pt x="12192" y="492251"/>
                  </a:lnTo>
                  <a:lnTo>
                    <a:pt x="12192" y="498347"/>
                  </a:lnTo>
                  <a:lnTo>
                    <a:pt x="874776" y="498347"/>
                  </a:lnTo>
                  <a:lnTo>
                    <a:pt x="874776" y="492251"/>
                  </a:lnTo>
                  <a:lnTo>
                    <a:pt x="880872" y="486155"/>
                  </a:lnTo>
                  <a:close/>
                </a:path>
                <a:path w="887095" h="498475">
                  <a:moveTo>
                    <a:pt x="12192" y="498347"/>
                  </a:moveTo>
                  <a:lnTo>
                    <a:pt x="12192" y="492251"/>
                  </a:lnTo>
                  <a:lnTo>
                    <a:pt x="6096" y="486155"/>
                  </a:lnTo>
                  <a:lnTo>
                    <a:pt x="6096" y="498347"/>
                  </a:lnTo>
                  <a:lnTo>
                    <a:pt x="12192" y="498347"/>
                  </a:lnTo>
                  <a:close/>
                </a:path>
                <a:path w="887095" h="498475">
                  <a:moveTo>
                    <a:pt x="880872" y="12191"/>
                  </a:moveTo>
                  <a:lnTo>
                    <a:pt x="874776" y="6095"/>
                  </a:lnTo>
                  <a:lnTo>
                    <a:pt x="874776" y="12191"/>
                  </a:lnTo>
                  <a:lnTo>
                    <a:pt x="880872" y="12191"/>
                  </a:lnTo>
                  <a:close/>
                </a:path>
                <a:path w="887095" h="498475">
                  <a:moveTo>
                    <a:pt x="880872" y="486155"/>
                  </a:moveTo>
                  <a:lnTo>
                    <a:pt x="880872" y="12191"/>
                  </a:lnTo>
                  <a:lnTo>
                    <a:pt x="874776" y="12191"/>
                  </a:lnTo>
                  <a:lnTo>
                    <a:pt x="874776" y="486155"/>
                  </a:lnTo>
                  <a:lnTo>
                    <a:pt x="880872" y="486155"/>
                  </a:lnTo>
                  <a:close/>
                </a:path>
                <a:path w="887095" h="498475">
                  <a:moveTo>
                    <a:pt x="880872" y="498347"/>
                  </a:moveTo>
                  <a:lnTo>
                    <a:pt x="880872" y="486155"/>
                  </a:lnTo>
                  <a:lnTo>
                    <a:pt x="874776" y="492251"/>
                  </a:lnTo>
                  <a:lnTo>
                    <a:pt x="874776" y="498347"/>
                  </a:lnTo>
                  <a:lnTo>
                    <a:pt x="880872" y="498347"/>
                  </a:lnTo>
                  <a:close/>
                </a:path>
              </a:pathLst>
            </a:custGeom>
            <a:solidFill>
              <a:srgbClr val="6B471B"/>
            </a:solidFill>
          </p:spPr>
          <p:txBody>
            <a:bodyPr wrap="square" lIns="0" tIns="0" rIns="0" bIns="0" rtlCol="0"/>
            <a:lstStyle/>
            <a:p>
              <a:endParaRPr/>
            </a:p>
          </p:txBody>
        </p:sp>
      </p:grpSp>
      <p:grpSp>
        <p:nvGrpSpPr>
          <p:cNvPr id="6" name="object 6"/>
          <p:cNvGrpSpPr/>
          <p:nvPr/>
        </p:nvGrpSpPr>
        <p:grpSpPr>
          <a:xfrm>
            <a:off x="1991958" y="2836718"/>
            <a:ext cx="521820" cy="339436"/>
            <a:chOff x="3386328" y="4160520"/>
            <a:chExt cx="887094" cy="497840"/>
          </a:xfrm>
        </p:grpSpPr>
        <p:sp>
          <p:nvSpPr>
            <p:cNvPr id="7" name="object 7"/>
            <p:cNvSpPr/>
            <p:nvPr/>
          </p:nvSpPr>
          <p:spPr>
            <a:xfrm>
              <a:off x="3392424" y="4166616"/>
              <a:ext cx="875030" cy="485775"/>
            </a:xfrm>
            <a:custGeom>
              <a:avLst/>
              <a:gdLst/>
              <a:ahLst/>
              <a:cxnLst/>
              <a:rect l="l" t="t" r="r" b="b"/>
              <a:pathLst>
                <a:path w="875029" h="485775">
                  <a:moveTo>
                    <a:pt x="874776" y="485393"/>
                  </a:moveTo>
                  <a:lnTo>
                    <a:pt x="874776" y="0"/>
                  </a:lnTo>
                  <a:lnTo>
                    <a:pt x="0" y="0"/>
                  </a:lnTo>
                  <a:lnTo>
                    <a:pt x="0" y="485393"/>
                  </a:lnTo>
                  <a:lnTo>
                    <a:pt x="874776" y="485393"/>
                  </a:lnTo>
                  <a:close/>
                </a:path>
              </a:pathLst>
            </a:custGeom>
            <a:solidFill>
              <a:srgbClr val="FFCA08"/>
            </a:solidFill>
          </p:spPr>
          <p:txBody>
            <a:bodyPr wrap="square" lIns="0" tIns="0" rIns="0" bIns="0" rtlCol="0"/>
            <a:lstStyle/>
            <a:p>
              <a:endParaRPr/>
            </a:p>
          </p:txBody>
        </p:sp>
        <p:sp>
          <p:nvSpPr>
            <p:cNvPr id="8" name="object 8"/>
            <p:cNvSpPr/>
            <p:nvPr/>
          </p:nvSpPr>
          <p:spPr>
            <a:xfrm>
              <a:off x="3386328" y="4160520"/>
              <a:ext cx="887094" cy="497840"/>
            </a:xfrm>
            <a:custGeom>
              <a:avLst/>
              <a:gdLst/>
              <a:ahLst/>
              <a:cxnLst/>
              <a:rect l="l" t="t" r="r" b="b"/>
              <a:pathLst>
                <a:path w="887095" h="497839">
                  <a:moveTo>
                    <a:pt x="886968" y="497586"/>
                  </a:moveTo>
                  <a:lnTo>
                    <a:pt x="886968" y="0"/>
                  </a:lnTo>
                  <a:lnTo>
                    <a:pt x="0" y="0"/>
                  </a:lnTo>
                  <a:lnTo>
                    <a:pt x="0" y="497586"/>
                  </a:lnTo>
                  <a:lnTo>
                    <a:pt x="6096" y="497586"/>
                  </a:lnTo>
                  <a:lnTo>
                    <a:pt x="6096" y="12192"/>
                  </a:lnTo>
                  <a:lnTo>
                    <a:pt x="12192" y="6096"/>
                  </a:lnTo>
                  <a:lnTo>
                    <a:pt x="12192" y="12192"/>
                  </a:lnTo>
                  <a:lnTo>
                    <a:pt x="874776" y="12192"/>
                  </a:lnTo>
                  <a:lnTo>
                    <a:pt x="874776" y="6096"/>
                  </a:lnTo>
                  <a:lnTo>
                    <a:pt x="880872" y="12192"/>
                  </a:lnTo>
                  <a:lnTo>
                    <a:pt x="880872" y="497586"/>
                  </a:lnTo>
                  <a:lnTo>
                    <a:pt x="886968" y="497586"/>
                  </a:lnTo>
                  <a:close/>
                </a:path>
                <a:path w="887095" h="497839">
                  <a:moveTo>
                    <a:pt x="12192" y="12192"/>
                  </a:moveTo>
                  <a:lnTo>
                    <a:pt x="12192" y="6096"/>
                  </a:lnTo>
                  <a:lnTo>
                    <a:pt x="6096" y="12192"/>
                  </a:lnTo>
                  <a:lnTo>
                    <a:pt x="12192" y="12192"/>
                  </a:lnTo>
                  <a:close/>
                </a:path>
                <a:path w="887095" h="497839">
                  <a:moveTo>
                    <a:pt x="12192" y="485394"/>
                  </a:moveTo>
                  <a:lnTo>
                    <a:pt x="12192" y="12192"/>
                  </a:lnTo>
                  <a:lnTo>
                    <a:pt x="6096" y="12192"/>
                  </a:lnTo>
                  <a:lnTo>
                    <a:pt x="6096" y="485394"/>
                  </a:lnTo>
                  <a:lnTo>
                    <a:pt x="12192" y="485394"/>
                  </a:lnTo>
                  <a:close/>
                </a:path>
                <a:path w="887095" h="497839">
                  <a:moveTo>
                    <a:pt x="880872" y="485394"/>
                  </a:moveTo>
                  <a:lnTo>
                    <a:pt x="6096" y="485394"/>
                  </a:lnTo>
                  <a:lnTo>
                    <a:pt x="12192" y="491490"/>
                  </a:lnTo>
                  <a:lnTo>
                    <a:pt x="12192" y="497586"/>
                  </a:lnTo>
                  <a:lnTo>
                    <a:pt x="874776" y="497586"/>
                  </a:lnTo>
                  <a:lnTo>
                    <a:pt x="874776" y="491490"/>
                  </a:lnTo>
                  <a:lnTo>
                    <a:pt x="880872" y="485394"/>
                  </a:lnTo>
                  <a:close/>
                </a:path>
                <a:path w="887095" h="497839">
                  <a:moveTo>
                    <a:pt x="12192" y="497586"/>
                  </a:moveTo>
                  <a:lnTo>
                    <a:pt x="12192" y="491490"/>
                  </a:lnTo>
                  <a:lnTo>
                    <a:pt x="6096" y="485394"/>
                  </a:lnTo>
                  <a:lnTo>
                    <a:pt x="6096" y="497586"/>
                  </a:lnTo>
                  <a:lnTo>
                    <a:pt x="12192" y="497586"/>
                  </a:lnTo>
                  <a:close/>
                </a:path>
                <a:path w="887095" h="497839">
                  <a:moveTo>
                    <a:pt x="880872" y="12192"/>
                  </a:moveTo>
                  <a:lnTo>
                    <a:pt x="874776" y="6096"/>
                  </a:lnTo>
                  <a:lnTo>
                    <a:pt x="874776" y="12192"/>
                  </a:lnTo>
                  <a:lnTo>
                    <a:pt x="880872" y="12192"/>
                  </a:lnTo>
                  <a:close/>
                </a:path>
                <a:path w="887095" h="497839">
                  <a:moveTo>
                    <a:pt x="880872" y="485394"/>
                  </a:moveTo>
                  <a:lnTo>
                    <a:pt x="880872" y="12192"/>
                  </a:lnTo>
                  <a:lnTo>
                    <a:pt x="874776" y="12192"/>
                  </a:lnTo>
                  <a:lnTo>
                    <a:pt x="874776" y="485394"/>
                  </a:lnTo>
                  <a:lnTo>
                    <a:pt x="880872" y="485394"/>
                  </a:lnTo>
                  <a:close/>
                </a:path>
                <a:path w="887095" h="497839">
                  <a:moveTo>
                    <a:pt x="880872" y="497586"/>
                  </a:moveTo>
                  <a:lnTo>
                    <a:pt x="880872" y="485394"/>
                  </a:lnTo>
                  <a:lnTo>
                    <a:pt x="874776" y="491490"/>
                  </a:lnTo>
                  <a:lnTo>
                    <a:pt x="874776" y="497586"/>
                  </a:lnTo>
                  <a:lnTo>
                    <a:pt x="880872" y="497586"/>
                  </a:lnTo>
                  <a:close/>
                </a:path>
              </a:pathLst>
            </a:custGeom>
            <a:solidFill>
              <a:srgbClr val="6B471B"/>
            </a:solidFill>
          </p:spPr>
          <p:txBody>
            <a:bodyPr wrap="square" lIns="0" tIns="0" rIns="0" bIns="0" rtlCol="0"/>
            <a:lstStyle/>
            <a:p>
              <a:endParaRPr/>
            </a:p>
          </p:txBody>
        </p:sp>
      </p:grpSp>
      <p:grpSp>
        <p:nvGrpSpPr>
          <p:cNvPr id="9" name="object 9"/>
          <p:cNvGrpSpPr/>
          <p:nvPr/>
        </p:nvGrpSpPr>
        <p:grpSpPr>
          <a:xfrm>
            <a:off x="2735131" y="2836718"/>
            <a:ext cx="521447" cy="339436"/>
            <a:chOff x="4649723" y="4160520"/>
            <a:chExt cx="886460" cy="497840"/>
          </a:xfrm>
        </p:grpSpPr>
        <p:sp>
          <p:nvSpPr>
            <p:cNvPr id="10" name="object 10"/>
            <p:cNvSpPr/>
            <p:nvPr/>
          </p:nvSpPr>
          <p:spPr>
            <a:xfrm>
              <a:off x="4655819" y="4166616"/>
              <a:ext cx="874394" cy="485775"/>
            </a:xfrm>
            <a:custGeom>
              <a:avLst/>
              <a:gdLst/>
              <a:ahLst/>
              <a:cxnLst/>
              <a:rect l="l" t="t" r="r" b="b"/>
              <a:pathLst>
                <a:path w="874395" h="485775">
                  <a:moveTo>
                    <a:pt x="874013" y="485393"/>
                  </a:moveTo>
                  <a:lnTo>
                    <a:pt x="874013" y="0"/>
                  </a:lnTo>
                  <a:lnTo>
                    <a:pt x="0" y="0"/>
                  </a:lnTo>
                  <a:lnTo>
                    <a:pt x="0" y="485393"/>
                  </a:lnTo>
                  <a:lnTo>
                    <a:pt x="874013" y="485393"/>
                  </a:lnTo>
                  <a:close/>
                </a:path>
              </a:pathLst>
            </a:custGeom>
            <a:solidFill>
              <a:srgbClr val="FFCA08"/>
            </a:solidFill>
          </p:spPr>
          <p:txBody>
            <a:bodyPr wrap="square" lIns="0" tIns="0" rIns="0" bIns="0" rtlCol="0"/>
            <a:lstStyle/>
            <a:p>
              <a:endParaRPr/>
            </a:p>
          </p:txBody>
        </p:sp>
        <p:sp>
          <p:nvSpPr>
            <p:cNvPr id="11" name="object 11"/>
            <p:cNvSpPr/>
            <p:nvPr/>
          </p:nvSpPr>
          <p:spPr>
            <a:xfrm>
              <a:off x="4649723" y="4160520"/>
              <a:ext cx="886460" cy="497840"/>
            </a:xfrm>
            <a:custGeom>
              <a:avLst/>
              <a:gdLst/>
              <a:ahLst/>
              <a:cxnLst/>
              <a:rect l="l" t="t" r="r" b="b"/>
              <a:pathLst>
                <a:path w="886460" h="497839">
                  <a:moveTo>
                    <a:pt x="886205" y="497586"/>
                  </a:moveTo>
                  <a:lnTo>
                    <a:pt x="886205" y="0"/>
                  </a:lnTo>
                  <a:lnTo>
                    <a:pt x="0" y="0"/>
                  </a:lnTo>
                  <a:lnTo>
                    <a:pt x="0" y="497586"/>
                  </a:lnTo>
                  <a:lnTo>
                    <a:pt x="6096" y="497586"/>
                  </a:lnTo>
                  <a:lnTo>
                    <a:pt x="6096" y="12192"/>
                  </a:lnTo>
                  <a:lnTo>
                    <a:pt x="12191" y="6096"/>
                  </a:lnTo>
                  <a:lnTo>
                    <a:pt x="12191" y="12192"/>
                  </a:lnTo>
                  <a:lnTo>
                    <a:pt x="874013" y="12192"/>
                  </a:lnTo>
                  <a:lnTo>
                    <a:pt x="874013" y="6096"/>
                  </a:lnTo>
                  <a:lnTo>
                    <a:pt x="880110" y="12192"/>
                  </a:lnTo>
                  <a:lnTo>
                    <a:pt x="880110" y="497586"/>
                  </a:lnTo>
                  <a:lnTo>
                    <a:pt x="886205" y="497586"/>
                  </a:lnTo>
                  <a:close/>
                </a:path>
                <a:path w="886460" h="497839">
                  <a:moveTo>
                    <a:pt x="12191" y="12192"/>
                  </a:moveTo>
                  <a:lnTo>
                    <a:pt x="12191" y="6096"/>
                  </a:lnTo>
                  <a:lnTo>
                    <a:pt x="6096" y="12192"/>
                  </a:lnTo>
                  <a:lnTo>
                    <a:pt x="12191" y="12192"/>
                  </a:lnTo>
                  <a:close/>
                </a:path>
                <a:path w="886460" h="497839">
                  <a:moveTo>
                    <a:pt x="12191" y="485394"/>
                  </a:moveTo>
                  <a:lnTo>
                    <a:pt x="12191" y="12192"/>
                  </a:lnTo>
                  <a:lnTo>
                    <a:pt x="6096" y="12192"/>
                  </a:lnTo>
                  <a:lnTo>
                    <a:pt x="6096" y="485394"/>
                  </a:lnTo>
                  <a:lnTo>
                    <a:pt x="12191" y="485394"/>
                  </a:lnTo>
                  <a:close/>
                </a:path>
                <a:path w="886460" h="497839">
                  <a:moveTo>
                    <a:pt x="880110" y="485394"/>
                  </a:moveTo>
                  <a:lnTo>
                    <a:pt x="6096" y="485394"/>
                  </a:lnTo>
                  <a:lnTo>
                    <a:pt x="12191" y="491490"/>
                  </a:lnTo>
                  <a:lnTo>
                    <a:pt x="12191" y="497586"/>
                  </a:lnTo>
                  <a:lnTo>
                    <a:pt x="874013" y="497586"/>
                  </a:lnTo>
                  <a:lnTo>
                    <a:pt x="874013" y="491490"/>
                  </a:lnTo>
                  <a:lnTo>
                    <a:pt x="880110" y="485394"/>
                  </a:lnTo>
                  <a:close/>
                </a:path>
                <a:path w="886460" h="497839">
                  <a:moveTo>
                    <a:pt x="12191" y="497586"/>
                  </a:moveTo>
                  <a:lnTo>
                    <a:pt x="12191" y="491490"/>
                  </a:lnTo>
                  <a:lnTo>
                    <a:pt x="6096" y="485394"/>
                  </a:lnTo>
                  <a:lnTo>
                    <a:pt x="6096" y="497586"/>
                  </a:lnTo>
                  <a:lnTo>
                    <a:pt x="12191" y="497586"/>
                  </a:lnTo>
                  <a:close/>
                </a:path>
                <a:path w="886460" h="497839">
                  <a:moveTo>
                    <a:pt x="880110" y="12192"/>
                  </a:moveTo>
                  <a:lnTo>
                    <a:pt x="874013" y="6096"/>
                  </a:lnTo>
                  <a:lnTo>
                    <a:pt x="874013" y="12192"/>
                  </a:lnTo>
                  <a:lnTo>
                    <a:pt x="880110" y="12192"/>
                  </a:lnTo>
                  <a:close/>
                </a:path>
                <a:path w="886460" h="497839">
                  <a:moveTo>
                    <a:pt x="880110" y="485394"/>
                  </a:moveTo>
                  <a:lnTo>
                    <a:pt x="880110" y="12192"/>
                  </a:lnTo>
                  <a:lnTo>
                    <a:pt x="874013" y="12192"/>
                  </a:lnTo>
                  <a:lnTo>
                    <a:pt x="874013" y="485394"/>
                  </a:lnTo>
                  <a:lnTo>
                    <a:pt x="880110" y="485394"/>
                  </a:lnTo>
                  <a:close/>
                </a:path>
                <a:path w="886460" h="497839">
                  <a:moveTo>
                    <a:pt x="880110" y="497586"/>
                  </a:moveTo>
                  <a:lnTo>
                    <a:pt x="880110" y="485394"/>
                  </a:lnTo>
                  <a:lnTo>
                    <a:pt x="874013" y="491490"/>
                  </a:lnTo>
                  <a:lnTo>
                    <a:pt x="874013" y="497586"/>
                  </a:lnTo>
                  <a:lnTo>
                    <a:pt x="880110" y="497586"/>
                  </a:lnTo>
                  <a:close/>
                </a:path>
              </a:pathLst>
            </a:custGeom>
            <a:solidFill>
              <a:srgbClr val="6B471B"/>
            </a:solidFill>
          </p:spPr>
          <p:txBody>
            <a:bodyPr wrap="square" lIns="0" tIns="0" rIns="0" bIns="0" rtlCol="0"/>
            <a:lstStyle/>
            <a:p>
              <a:endParaRPr/>
            </a:p>
          </p:txBody>
        </p:sp>
      </p:grpSp>
      <p:grpSp>
        <p:nvGrpSpPr>
          <p:cNvPr id="12" name="object 12"/>
          <p:cNvGrpSpPr/>
          <p:nvPr/>
        </p:nvGrpSpPr>
        <p:grpSpPr>
          <a:xfrm>
            <a:off x="2735131" y="2240281"/>
            <a:ext cx="521447" cy="339869"/>
            <a:chOff x="4649723" y="3285744"/>
            <a:chExt cx="886460" cy="498475"/>
          </a:xfrm>
        </p:grpSpPr>
        <p:sp>
          <p:nvSpPr>
            <p:cNvPr id="13" name="object 13"/>
            <p:cNvSpPr/>
            <p:nvPr/>
          </p:nvSpPr>
          <p:spPr>
            <a:xfrm>
              <a:off x="4655819" y="3291840"/>
              <a:ext cx="874394" cy="486409"/>
            </a:xfrm>
            <a:custGeom>
              <a:avLst/>
              <a:gdLst/>
              <a:ahLst/>
              <a:cxnLst/>
              <a:rect l="l" t="t" r="r" b="b"/>
              <a:pathLst>
                <a:path w="874395" h="486410">
                  <a:moveTo>
                    <a:pt x="874013" y="486155"/>
                  </a:moveTo>
                  <a:lnTo>
                    <a:pt x="874013" y="0"/>
                  </a:lnTo>
                  <a:lnTo>
                    <a:pt x="0" y="0"/>
                  </a:lnTo>
                  <a:lnTo>
                    <a:pt x="0" y="486155"/>
                  </a:lnTo>
                  <a:lnTo>
                    <a:pt x="874013" y="486155"/>
                  </a:lnTo>
                  <a:close/>
                </a:path>
              </a:pathLst>
            </a:custGeom>
            <a:solidFill>
              <a:srgbClr val="FFCA08"/>
            </a:solidFill>
          </p:spPr>
          <p:txBody>
            <a:bodyPr wrap="square" lIns="0" tIns="0" rIns="0" bIns="0" rtlCol="0"/>
            <a:lstStyle/>
            <a:p>
              <a:endParaRPr/>
            </a:p>
          </p:txBody>
        </p:sp>
        <p:sp>
          <p:nvSpPr>
            <p:cNvPr id="14" name="object 14"/>
            <p:cNvSpPr/>
            <p:nvPr/>
          </p:nvSpPr>
          <p:spPr>
            <a:xfrm>
              <a:off x="4649723" y="3285744"/>
              <a:ext cx="886460" cy="498475"/>
            </a:xfrm>
            <a:custGeom>
              <a:avLst/>
              <a:gdLst/>
              <a:ahLst/>
              <a:cxnLst/>
              <a:rect l="l" t="t" r="r" b="b"/>
              <a:pathLst>
                <a:path w="886460" h="498475">
                  <a:moveTo>
                    <a:pt x="886205" y="498347"/>
                  </a:moveTo>
                  <a:lnTo>
                    <a:pt x="886205" y="0"/>
                  </a:lnTo>
                  <a:lnTo>
                    <a:pt x="0" y="0"/>
                  </a:lnTo>
                  <a:lnTo>
                    <a:pt x="0" y="498347"/>
                  </a:lnTo>
                  <a:lnTo>
                    <a:pt x="6096" y="498347"/>
                  </a:lnTo>
                  <a:lnTo>
                    <a:pt x="6096" y="12191"/>
                  </a:lnTo>
                  <a:lnTo>
                    <a:pt x="12191" y="6095"/>
                  </a:lnTo>
                  <a:lnTo>
                    <a:pt x="12191" y="12191"/>
                  </a:lnTo>
                  <a:lnTo>
                    <a:pt x="874013" y="12191"/>
                  </a:lnTo>
                  <a:lnTo>
                    <a:pt x="874013" y="6095"/>
                  </a:lnTo>
                  <a:lnTo>
                    <a:pt x="880110" y="12191"/>
                  </a:lnTo>
                  <a:lnTo>
                    <a:pt x="880110" y="498347"/>
                  </a:lnTo>
                  <a:lnTo>
                    <a:pt x="886205" y="498347"/>
                  </a:lnTo>
                  <a:close/>
                </a:path>
                <a:path w="886460" h="498475">
                  <a:moveTo>
                    <a:pt x="12191" y="12191"/>
                  </a:moveTo>
                  <a:lnTo>
                    <a:pt x="12191" y="6095"/>
                  </a:lnTo>
                  <a:lnTo>
                    <a:pt x="6096" y="12191"/>
                  </a:lnTo>
                  <a:lnTo>
                    <a:pt x="12191" y="12191"/>
                  </a:lnTo>
                  <a:close/>
                </a:path>
                <a:path w="886460" h="498475">
                  <a:moveTo>
                    <a:pt x="12191" y="486155"/>
                  </a:moveTo>
                  <a:lnTo>
                    <a:pt x="12191" y="12191"/>
                  </a:lnTo>
                  <a:lnTo>
                    <a:pt x="6096" y="12191"/>
                  </a:lnTo>
                  <a:lnTo>
                    <a:pt x="6096" y="486155"/>
                  </a:lnTo>
                  <a:lnTo>
                    <a:pt x="12191" y="486155"/>
                  </a:lnTo>
                  <a:close/>
                </a:path>
                <a:path w="886460" h="498475">
                  <a:moveTo>
                    <a:pt x="880110" y="486155"/>
                  </a:moveTo>
                  <a:lnTo>
                    <a:pt x="6096" y="486155"/>
                  </a:lnTo>
                  <a:lnTo>
                    <a:pt x="12191" y="492251"/>
                  </a:lnTo>
                  <a:lnTo>
                    <a:pt x="12191" y="498347"/>
                  </a:lnTo>
                  <a:lnTo>
                    <a:pt x="874013" y="498347"/>
                  </a:lnTo>
                  <a:lnTo>
                    <a:pt x="874013" y="492251"/>
                  </a:lnTo>
                  <a:lnTo>
                    <a:pt x="880110" y="486155"/>
                  </a:lnTo>
                  <a:close/>
                </a:path>
                <a:path w="886460" h="498475">
                  <a:moveTo>
                    <a:pt x="12191" y="498347"/>
                  </a:moveTo>
                  <a:lnTo>
                    <a:pt x="12191" y="492251"/>
                  </a:lnTo>
                  <a:lnTo>
                    <a:pt x="6096" y="486155"/>
                  </a:lnTo>
                  <a:lnTo>
                    <a:pt x="6096" y="498347"/>
                  </a:lnTo>
                  <a:lnTo>
                    <a:pt x="12191" y="498347"/>
                  </a:lnTo>
                  <a:close/>
                </a:path>
                <a:path w="886460" h="498475">
                  <a:moveTo>
                    <a:pt x="880110" y="12191"/>
                  </a:moveTo>
                  <a:lnTo>
                    <a:pt x="874013" y="6095"/>
                  </a:lnTo>
                  <a:lnTo>
                    <a:pt x="874013" y="12191"/>
                  </a:lnTo>
                  <a:lnTo>
                    <a:pt x="880110" y="12191"/>
                  </a:lnTo>
                  <a:close/>
                </a:path>
                <a:path w="886460" h="498475">
                  <a:moveTo>
                    <a:pt x="880110" y="486155"/>
                  </a:moveTo>
                  <a:lnTo>
                    <a:pt x="880110" y="12191"/>
                  </a:lnTo>
                  <a:lnTo>
                    <a:pt x="874013" y="12191"/>
                  </a:lnTo>
                  <a:lnTo>
                    <a:pt x="874013" y="486155"/>
                  </a:lnTo>
                  <a:lnTo>
                    <a:pt x="880110" y="486155"/>
                  </a:lnTo>
                  <a:close/>
                </a:path>
                <a:path w="886460" h="498475">
                  <a:moveTo>
                    <a:pt x="880110" y="498347"/>
                  </a:moveTo>
                  <a:lnTo>
                    <a:pt x="880110" y="486155"/>
                  </a:lnTo>
                  <a:lnTo>
                    <a:pt x="874013" y="492251"/>
                  </a:lnTo>
                  <a:lnTo>
                    <a:pt x="874013" y="498347"/>
                  </a:lnTo>
                  <a:lnTo>
                    <a:pt x="880110" y="498347"/>
                  </a:lnTo>
                  <a:close/>
                </a:path>
              </a:pathLst>
            </a:custGeom>
            <a:solidFill>
              <a:srgbClr val="6B471B"/>
            </a:solidFill>
          </p:spPr>
          <p:txBody>
            <a:bodyPr wrap="square" lIns="0" tIns="0" rIns="0" bIns="0" rtlCol="0"/>
            <a:lstStyle/>
            <a:p>
              <a:endParaRPr/>
            </a:p>
          </p:txBody>
        </p:sp>
      </p:grpSp>
      <p:grpSp>
        <p:nvGrpSpPr>
          <p:cNvPr id="15" name="object 15"/>
          <p:cNvGrpSpPr/>
          <p:nvPr/>
        </p:nvGrpSpPr>
        <p:grpSpPr>
          <a:xfrm>
            <a:off x="3806862" y="2240280"/>
            <a:ext cx="1264771" cy="936048"/>
            <a:chOff x="6471665" y="3285744"/>
            <a:chExt cx="2150110" cy="1372870"/>
          </a:xfrm>
        </p:grpSpPr>
        <p:sp>
          <p:nvSpPr>
            <p:cNvPr id="16" name="object 16"/>
            <p:cNvSpPr/>
            <p:nvPr/>
          </p:nvSpPr>
          <p:spPr>
            <a:xfrm>
              <a:off x="6477761" y="3291840"/>
              <a:ext cx="874394" cy="486409"/>
            </a:xfrm>
            <a:custGeom>
              <a:avLst/>
              <a:gdLst/>
              <a:ahLst/>
              <a:cxnLst/>
              <a:rect l="l" t="t" r="r" b="b"/>
              <a:pathLst>
                <a:path w="874395" h="486410">
                  <a:moveTo>
                    <a:pt x="874013" y="486156"/>
                  </a:moveTo>
                  <a:lnTo>
                    <a:pt x="874013" y="0"/>
                  </a:lnTo>
                  <a:lnTo>
                    <a:pt x="0" y="0"/>
                  </a:lnTo>
                  <a:lnTo>
                    <a:pt x="0" y="486156"/>
                  </a:lnTo>
                  <a:lnTo>
                    <a:pt x="874013" y="486156"/>
                  </a:lnTo>
                  <a:close/>
                </a:path>
              </a:pathLst>
            </a:custGeom>
            <a:solidFill>
              <a:srgbClr val="FFCA08"/>
            </a:solidFill>
          </p:spPr>
          <p:txBody>
            <a:bodyPr wrap="square" lIns="0" tIns="0" rIns="0" bIns="0" rtlCol="0"/>
            <a:lstStyle/>
            <a:p>
              <a:endParaRPr/>
            </a:p>
          </p:txBody>
        </p:sp>
        <p:sp>
          <p:nvSpPr>
            <p:cNvPr id="17" name="object 17"/>
            <p:cNvSpPr/>
            <p:nvPr/>
          </p:nvSpPr>
          <p:spPr>
            <a:xfrm>
              <a:off x="6471665" y="3285744"/>
              <a:ext cx="886460" cy="498475"/>
            </a:xfrm>
            <a:custGeom>
              <a:avLst/>
              <a:gdLst/>
              <a:ahLst/>
              <a:cxnLst/>
              <a:rect l="l" t="t" r="r" b="b"/>
              <a:pathLst>
                <a:path w="886459" h="498475">
                  <a:moveTo>
                    <a:pt x="886206" y="498348"/>
                  </a:moveTo>
                  <a:lnTo>
                    <a:pt x="886206" y="0"/>
                  </a:lnTo>
                  <a:lnTo>
                    <a:pt x="0" y="0"/>
                  </a:lnTo>
                  <a:lnTo>
                    <a:pt x="0" y="498348"/>
                  </a:lnTo>
                  <a:lnTo>
                    <a:pt x="6096" y="498348"/>
                  </a:lnTo>
                  <a:lnTo>
                    <a:pt x="6096" y="12192"/>
                  </a:lnTo>
                  <a:lnTo>
                    <a:pt x="12192" y="6096"/>
                  </a:lnTo>
                  <a:lnTo>
                    <a:pt x="12192" y="12192"/>
                  </a:lnTo>
                  <a:lnTo>
                    <a:pt x="874013" y="12192"/>
                  </a:lnTo>
                  <a:lnTo>
                    <a:pt x="874013" y="6096"/>
                  </a:lnTo>
                  <a:lnTo>
                    <a:pt x="880110" y="12192"/>
                  </a:lnTo>
                  <a:lnTo>
                    <a:pt x="880110" y="498348"/>
                  </a:lnTo>
                  <a:lnTo>
                    <a:pt x="886206" y="498348"/>
                  </a:lnTo>
                  <a:close/>
                </a:path>
                <a:path w="886459" h="498475">
                  <a:moveTo>
                    <a:pt x="12192" y="12192"/>
                  </a:moveTo>
                  <a:lnTo>
                    <a:pt x="12192" y="6096"/>
                  </a:lnTo>
                  <a:lnTo>
                    <a:pt x="6096" y="12192"/>
                  </a:lnTo>
                  <a:lnTo>
                    <a:pt x="12192" y="12192"/>
                  </a:lnTo>
                  <a:close/>
                </a:path>
                <a:path w="886459" h="498475">
                  <a:moveTo>
                    <a:pt x="12192" y="486156"/>
                  </a:moveTo>
                  <a:lnTo>
                    <a:pt x="12192" y="12192"/>
                  </a:lnTo>
                  <a:lnTo>
                    <a:pt x="6096" y="12192"/>
                  </a:lnTo>
                  <a:lnTo>
                    <a:pt x="6096" y="486156"/>
                  </a:lnTo>
                  <a:lnTo>
                    <a:pt x="12192" y="486156"/>
                  </a:lnTo>
                  <a:close/>
                </a:path>
                <a:path w="886459" h="498475">
                  <a:moveTo>
                    <a:pt x="880110" y="486156"/>
                  </a:moveTo>
                  <a:lnTo>
                    <a:pt x="6096" y="486156"/>
                  </a:lnTo>
                  <a:lnTo>
                    <a:pt x="12192" y="492252"/>
                  </a:lnTo>
                  <a:lnTo>
                    <a:pt x="12192" y="498348"/>
                  </a:lnTo>
                  <a:lnTo>
                    <a:pt x="874013" y="498348"/>
                  </a:lnTo>
                  <a:lnTo>
                    <a:pt x="874013" y="492252"/>
                  </a:lnTo>
                  <a:lnTo>
                    <a:pt x="880110" y="486156"/>
                  </a:lnTo>
                  <a:close/>
                </a:path>
                <a:path w="886459" h="498475">
                  <a:moveTo>
                    <a:pt x="12192" y="498348"/>
                  </a:moveTo>
                  <a:lnTo>
                    <a:pt x="12192" y="492252"/>
                  </a:lnTo>
                  <a:lnTo>
                    <a:pt x="6096" y="486156"/>
                  </a:lnTo>
                  <a:lnTo>
                    <a:pt x="6096" y="498348"/>
                  </a:lnTo>
                  <a:lnTo>
                    <a:pt x="12192" y="498348"/>
                  </a:lnTo>
                  <a:close/>
                </a:path>
                <a:path w="886459" h="498475">
                  <a:moveTo>
                    <a:pt x="880110" y="12192"/>
                  </a:moveTo>
                  <a:lnTo>
                    <a:pt x="874013" y="6096"/>
                  </a:lnTo>
                  <a:lnTo>
                    <a:pt x="874013" y="12192"/>
                  </a:lnTo>
                  <a:lnTo>
                    <a:pt x="880110" y="12192"/>
                  </a:lnTo>
                  <a:close/>
                </a:path>
                <a:path w="886459" h="498475">
                  <a:moveTo>
                    <a:pt x="880110" y="486156"/>
                  </a:moveTo>
                  <a:lnTo>
                    <a:pt x="880110" y="12192"/>
                  </a:lnTo>
                  <a:lnTo>
                    <a:pt x="874013" y="12192"/>
                  </a:lnTo>
                  <a:lnTo>
                    <a:pt x="874013" y="486156"/>
                  </a:lnTo>
                  <a:lnTo>
                    <a:pt x="880110" y="486156"/>
                  </a:lnTo>
                  <a:close/>
                </a:path>
                <a:path w="886459" h="498475">
                  <a:moveTo>
                    <a:pt x="880110" y="498348"/>
                  </a:moveTo>
                  <a:lnTo>
                    <a:pt x="880110" y="486156"/>
                  </a:lnTo>
                  <a:lnTo>
                    <a:pt x="874013" y="492252"/>
                  </a:lnTo>
                  <a:lnTo>
                    <a:pt x="874013" y="498348"/>
                  </a:lnTo>
                  <a:lnTo>
                    <a:pt x="880110" y="498348"/>
                  </a:lnTo>
                  <a:close/>
                </a:path>
              </a:pathLst>
            </a:custGeom>
            <a:solidFill>
              <a:srgbClr val="6B471B"/>
            </a:solidFill>
          </p:spPr>
          <p:txBody>
            <a:bodyPr wrap="square" lIns="0" tIns="0" rIns="0" bIns="0" rtlCol="0"/>
            <a:lstStyle/>
            <a:p>
              <a:endParaRPr/>
            </a:p>
          </p:txBody>
        </p:sp>
        <p:sp>
          <p:nvSpPr>
            <p:cNvPr id="18" name="object 18"/>
            <p:cNvSpPr/>
            <p:nvPr/>
          </p:nvSpPr>
          <p:spPr>
            <a:xfrm>
              <a:off x="7740395" y="3291840"/>
              <a:ext cx="875030" cy="486409"/>
            </a:xfrm>
            <a:custGeom>
              <a:avLst/>
              <a:gdLst/>
              <a:ahLst/>
              <a:cxnLst/>
              <a:rect l="l" t="t" r="r" b="b"/>
              <a:pathLst>
                <a:path w="875029" h="486410">
                  <a:moveTo>
                    <a:pt x="874776" y="486156"/>
                  </a:moveTo>
                  <a:lnTo>
                    <a:pt x="874776" y="0"/>
                  </a:lnTo>
                  <a:lnTo>
                    <a:pt x="0" y="0"/>
                  </a:lnTo>
                  <a:lnTo>
                    <a:pt x="0" y="486156"/>
                  </a:lnTo>
                  <a:lnTo>
                    <a:pt x="874776" y="486156"/>
                  </a:lnTo>
                  <a:close/>
                </a:path>
              </a:pathLst>
            </a:custGeom>
            <a:solidFill>
              <a:srgbClr val="FFCA08"/>
            </a:solidFill>
          </p:spPr>
          <p:txBody>
            <a:bodyPr wrap="square" lIns="0" tIns="0" rIns="0" bIns="0" rtlCol="0"/>
            <a:lstStyle/>
            <a:p>
              <a:endParaRPr/>
            </a:p>
          </p:txBody>
        </p:sp>
        <p:sp>
          <p:nvSpPr>
            <p:cNvPr id="19" name="object 19"/>
            <p:cNvSpPr/>
            <p:nvPr/>
          </p:nvSpPr>
          <p:spPr>
            <a:xfrm>
              <a:off x="7351776" y="3285743"/>
              <a:ext cx="1270000" cy="498475"/>
            </a:xfrm>
            <a:custGeom>
              <a:avLst/>
              <a:gdLst/>
              <a:ahLst/>
              <a:cxnLst/>
              <a:rect l="l" t="t" r="r" b="b"/>
              <a:pathLst>
                <a:path w="1270000" h="498475">
                  <a:moveTo>
                    <a:pt x="1269492" y="0"/>
                  </a:moveTo>
                  <a:lnTo>
                    <a:pt x="1257300" y="0"/>
                  </a:lnTo>
                  <a:lnTo>
                    <a:pt x="1257300" y="12192"/>
                  </a:lnTo>
                  <a:lnTo>
                    <a:pt x="1257300" y="486156"/>
                  </a:lnTo>
                  <a:lnTo>
                    <a:pt x="394716" y="486156"/>
                  </a:lnTo>
                  <a:lnTo>
                    <a:pt x="394716" y="12192"/>
                  </a:lnTo>
                  <a:lnTo>
                    <a:pt x="1257300" y="12192"/>
                  </a:lnTo>
                  <a:lnTo>
                    <a:pt x="1257300" y="0"/>
                  </a:lnTo>
                  <a:lnTo>
                    <a:pt x="382524" y="0"/>
                  </a:lnTo>
                  <a:lnTo>
                    <a:pt x="382524" y="197345"/>
                  </a:lnTo>
                  <a:lnTo>
                    <a:pt x="291846" y="151638"/>
                  </a:lnTo>
                  <a:lnTo>
                    <a:pt x="291846" y="194322"/>
                  </a:lnTo>
                  <a:lnTo>
                    <a:pt x="0" y="194322"/>
                  </a:lnTo>
                  <a:lnTo>
                    <a:pt x="0" y="206502"/>
                  </a:lnTo>
                  <a:lnTo>
                    <a:pt x="291846" y="206502"/>
                  </a:lnTo>
                  <a:lnTo>
                    <a:pt x="291846" y="249174"/>
                  </a:lnTo>
                  <a:lnTo>
                    <a:pt x="307848" y="241122"/>
                  </a:lnTo>
                  <a:lnTo>
                    <a:pt x="382524" y="203479"/>
                  </a:lnTo>
                  <a:lnTo>
                    <a:pt x="382524" y="498348"/>
                  </a:lnTo>
                  <a:lnTo>
                    <a:pt x="388620" y="498348"/>
                  </a:lnTo>
                  <a:lnTo>
                    <a:pt x="394716" y="498348"/>
                  </a:lnTo>
                  <a:lnTo>
                    <a:pt x="1257300" y="498348"/>
                  </a:lnTo>
                  <a:lnTo>
                    <a:pt x="1263396" y="498348"/>
                  </a:lnTo>
                  <a:lnTo>
                    <a:pt x="1269492" y="498348"/>
                  </a:lnTo>
                  <a:lnTo>
                    <a:pt x="1269492" y="0"/>
                  </a:lnTo>
                  <a:close/>
                </a:path>
              </a:pathLst>
            </a:custGeom>
            <a:solidFill>
              <a:srgbClr val="6B471B"/>
            </a:solidFill>
          </p:spPr>
          <p:txBody>
            <a:bodyPr wrap="square" lIns="0" tIns="0" rIns="0" bIns="0" rtlCol="0"/>
            <a:lstStyle/>
            <a:p>
              <a:endParaRPr/>
            </a:p>
          </p:txBody>
        </p:sp>
        <p:sp>
          <p:nvSpPr>
            <p:cNvPr id="20" name="object 20"/>
            <p:cNvSpPr/>
            <p:nvPr/>
          </p:nvSpPr>
          <p:spPr>
            <a:xfrm>
              <a:off x="6477761" y="4166616"/>
              <a:ext cx="874394" cy="485775"/>
            </a:xfrm>
            <a:custGeom>
              <a:avLst/>
              <a:gdLst/>
              <a:ahLst/>
              <a:cxnLst/>
              <a:rect l="l" t="t" r="r" b="b"/>
              <a:pathLst>
                <a:path w="874395" h="485775">
                  <a:moveTo>
                    <a:pt x="874013" y="485393"/>
                  </a:moveTo>
                  <a:lnTo>
                    <a:pt x="874013" y="0"/>
                  </a:lnTo>
                  <a:lnTo>
                    <a:pt x="0" y="0"/>
                  </a:lnTo>
                  <a:lnTo>
                    <a:pt x="0" y="485393"/>
                  </a:lnTo>
                  <a:lnTo>
                    <a:pt x="874013" y="485393"/>
                  </a:lnTo>
                  <a:close/>
                </a:path>
              </a:pathLst>
            </a:custGeom>
            <a:solidFill>
              <a:srgbClr val="FFCA08"/>
            </a:solidFill>
          </p:spPr>
          <p:txBody>
            <a:bodyPr wrap="square" lIns="0" tIns="0" rIns="0" bIns="0" rtlCol="0"/>
            <a:lstStyle/>
            <a:p>
              <a:endParaRPr/>
            </a:p>
          </p:txBody>
        </p:sp>
        <p:sp>
          <p:nvSpPr>
            <p:cNvPr id="21" name="object 21"/>
            <p:cNvSpPr/>
            <p:nvPr/>
          </p:nvSpPr>
          <p:spPr>
            <a:xfrm>
              <a:off x="6471666" y="3777995"/>
              <a:ext cx="886460" cy="880110"/>
            </a:xfrm>
            <a:custGeom>
              <a:avLst/>
              <a:gdLst/>
              <a:ahLst/>
              <a:cxnLst/>
              <a:rect l="l" t="t" r="r" b="b"/>
              <a:pathLst>
                <a:path w="886459" h="880110">
                  <a:moveTo>
                    <a:pt x="886206" y="382524"/>
                  </a:moveTo>
                  <a:lnTo>
                    <a:pt x="874014" y="382524"/>
                  </a:lnTo>
                  <a:lnTo>
                    <a:pt x="874014" y="394716"/>
                  </a:lnTo>
                  <a:lnTo>
                    <a:pt x="874014" y="867918"/>
                  </a:lnTo>
                  <a:lnTo>
                    <a:pt x="12192" y="867918"/>
                  </a:lnTo>
                  <a:lnTo>
                    <a:pt x="12192" y="394716"/>
                  </a:lnTo>
                  <a:lnTo>
                    <a:pt x="874014" y="394716"/>
                  </a:lnTo>
                  <a:lnTo>
                    <a:pt x="874014" y="382524"/>
                  </a:lnTo>
                  <a:lnTo>
                    <a:pt x="203454" y="382524"/>
                  </a:lnTo>
                  <a:lnTo>
                    <a:pt x="206502" y="376428"/>
                  </a:lnTo>
                  <a:lnTo>
                    <a:pt x="249174" y="291084"/>
                  </a:lnTo>
                  <a:lnTo>
                    <a:pt x="206502" y="291084"/>
                  </a:lnTo>
                  <a:lnTo>
                    <a:pt x="206502" y="0"/>
                  </a:lnTo>
                  <a:lnTo>
                    <a:pt x="194297" y="0"/>
                  </a:lnTo>
                  <a:lnTo>
                    <a:pt x="194297" y="291084"/>
                  </a:lnTo>
                  <a:lnTo>
                    <a:pt x="151638" y="291084"/>
                  </a:lnTo>
                  <a:lnTo>
                    <a:pt x="194297" y="376428"/>
                  </a:lnTo>
                  <a:lnTo>
                    <a:pt x="197345" y="382524"/>
                  </a:lnTo>
                  <a:lnTo>
                    <a:pt x="0" y="382524"/>
                  </a:lnTo>
                  <a:lnTo>
                    <a:pt x="0" y="880110"/>
                  </a:lnTo>
                  <a:lnTo>
                    <a:pt x="886206" y="880110"/>
                  </a:lnTo>
                  <a:lnTo>
                    <a:pt x="886206" y="382524"/>
                  </a:lnTo>
                  <a:close/>
                </a:path>
              </a:pathLst>
            </a:custGeom>
            <a:solidFill>
              <a:srgbClr val="6B471B"/>
            </a:solidFill>
          </p:spPr>
          <p:txBody>
            <a:bodyPr wrap="square" lIns="0" tIns="0" rIns="0" bIns="0" rtlCol="0"/>
            <a:lstStyle/>
            <a:p>
              <a:endParaRPr/>
            </a:p>
          </p:txBody>
        </p:sp>
        <p:sp>
          <p:nvSpPr>
            <p:cNvPr id="22" name="object 22"/>
            <p:cNvSpPr/>
            <p:nvPr/>
          </p:nvSpPr>
          <p:spPr>
            <a:xfrm>
              <a:off x="7740395" y="4166616"/>
              <a:ext cx="875030" cy="485775"/>
            </a:xfrm>
            <a:custGeom>
              <a:avLst/>
              <a:gdLst/>
              <a:ahLst/>
              <a:cxnLst/>
              <a:rect l="l" t="t" r="r" b="b"/>
              <a:pathLst>
                <a:path w="875029" h="485775">
                  <a:moveTo>
                    <a:pt x="874776" y="485393"/>
                  </a:moveTo>
                  <a:lnTo>
                    <a:pt x="874776" y="0"/>
                  </a:lnTo>
                  <a:lnTo>
                    <a:pt x="0" y="0"/>
                  </a:lnTo>
                  <a:lnTo>
                    <a:pt x="0" y="485393"/>
                  </a:lnTo>
                  <a:lnTo>
                    <a:pt x="874776" y="485393"/>
                  </a:lnTo>
                  <a:close/>
                </a:path>
              </a:pathLst>
            </a:custGeom>
            <a:solidFill>
              <a:srgbClr val="FFCA08"/>
            </a:solidFill>
          </p:spPr>
          <p:txBody>
            <a:bodyPr wrap="square" lIns="0" tIns="0" rIns="0" bIns="0" rtlCol="0"/>
            <a:lstStyle/>
            <a:p>
              <a:endParaRPr/>
            </a:p>
          </p:txBody>
        </p:sp>
        <p:sp>
          <p:nvSpPr>
            <p:cNvPr id="23" name="object 23"/>
            <p:cNvSpPr/>
            <p:nvPr/>
          </p:nvSpPr>
          <p:spPr>
            <a:xfrm>
              <a:off x="6915150" y="3777995"/>
              <a:ext cx="1706245" cy="880110"/>
            </a:xfrm>
            <a:custGeom>
              <a:avLst/>
              <a:gdLst/>
              <a:ahLst/>
              <a:cxnLst/>
              <a:rect l="l" t="t" r="r" b="b"/>
              <a:pathLst>
                <a:path w="1706245" h="880110">
                  <a:moveTo>
                    <a:pt x="96774" y="96774"/>
                  </a:moveTo>
                  <a:lnTo>
                    <a:pt x="48006" y="0"/>
                  </a:lnTo>
                  <a:lnTo>
                    <a:pt x="0" y="96774"/>
                  </a:lnTo>
                  <a:lnTo>
                    <a:pt x="41910" y="96774"/>
                  </a:lnTo>
                  <a:lnTo>
                    <a:pt x="41910" y="388620"/>
                  </a:lnTo>
                  <a:lnTo>
                    <a:pt x="54102" y="388620"/>
                  </a:lnTo>
                  <a:lnTo>
                    <a:pt x="54102" y="96774"/>
                  </a:lnTo>
                  <a:lnTo>
                    <a:pt x="96774" y="96774"/>
                  </a:lnTo>
                  <a:close/>
                </a:path>
                <a:path w="1706245" h="880110">
                  <a:moveTo>
                    <a:pt x="1706118" y="382524"/>
                  </a:moveTo>
                  <a:lnTo>
                    <a:pt x="1693926" y="382524"/>
                  </a:lnTo>
                  <a:lnTo>
                    <a:pt x="1693926" y="394716"/>
                  </a:lnTo>
                  <a:lnTo>
                    <a:pt x="1693926" y="867918"/>
                  </a:lnTo>
                  <a:lnTo>
                    <a:pt x="831342" y="867918"/>
                  </a:lnTo>
                  <a:lnTo>
                    <a:pt x="831342" y="394716"/>
                  </a:lnTo>
                  <a:lnTo>
                    <a:pt x="1693926" y="394716"/>
                  </a:lnTo>
                  <a:lnTo>
                    <a:pt x="1693926" y="382524"/>
                  </a:lnTo>
                  <a:lnTo>
                    <a:pt x="1511808" y="382524"/>
                  </a:lnTo>
                  <a:lnTo>
                    <a:pt x="1511808" y="96774"/>
                  </a:lnTo>
                  <a:lnTo>
                    <a:pt x="1554480" y="96774"/>
                  </a:lnTo>
                  <a:lnTo>
                    <a:pt x="1505712" y="0"/>
                  </a:lnTo>
                  <a:lnTo>
                    <a:pt x="1456944" y="96774"/>
                  </a:lnTo>
                  <a:lnTo>
                    <a:pt x="1499603" y="96774"/>
                  </a:lnTo>
                  <a:lnTo>
                    <a:pt x="1499603" y="382524"/>
                  </a:lnTo>
                  <a:lnTo>
                    <a:pt x="1216914" y="382524"/>
                  </a:lnTo>
                  <a:lnTo>
                    <a:pt x="1219962" y="376440"/>
                  </a:lnTo>
                  <a:lnTo>
                    <a:pt x="1262634" y="291084"/>
                  </a:lnTo>
                  <a:lnTo>
                    <a:pt x="1219962" y="291084"/>
                  </a:lnTo>
                  <a:lnTo>
                    <a:pt x="1219962" y="0"/>
                  </a:lnTo>
                  <a:lnTo>
                    <a:pt x="1207757" y="0"/>
                  </a:lnTo>
                  <a:lnTo>
                    <a:pt x="1207757" y="291084"/>
                  </a:lnTo>
                  <a:lnTo>
                    <a:pt x="1165860" y="291084"/>
                  </a:lnTo>
                  <a:lnTo>
                    <a:pt x="1207757" y="376237"/>
                  </a:lnTo>
                  <a:lnTo>
                    <a:pt x="1210856" y="382524"/>
                  </a:lnTo>
                  <a:lnTo>
                    <a:pt x="819150" y="382524"/>
                  </a:lnTo>
                  <a:lnTo>
                    <a:pt x="819150" y="673608"/>
                  </a:lnTo>
                  <a:lnTo>
                    <a:pt x="534162" y="673608"/>
                  </a:lnTo>
                  <a:lnTo>
                    <a:pt x="534162" y="630936"/>
                  </a:lnTo>
                  <a:lnTo>
                    <a:pt x="436626" y="679704"/>
                  </a:lnTo>
                  <a:lnTo>
                    <a:pt x="518160" y="720471"/>
                  </a:lnTo>
                  <a:lnTo>
                    <a:pt x="534162" y="728472"/>
                  </a:lnTo>
                  <a:lnTo>
                    <a:pt x="534162" y="685800"/>
                  </a:lnTo>
                  <a:lnTo>
                    <a:pt x="819150" y="685800"/>
                  </a:lnTo>
                  <a:lnTo>
                    <a:pt x="819150" y="880110"/>
                  </a:lnTo>
                  <a:lnTo>
                    <a:pt x="825246" y="880110"/>
                  </a:lnTo>
                  <a:lnTo>
                    <a:pt x="831342" y="880110"/>
                  </a:lnTo>
                  <a:lnTo>
                    <a:pt x="1693926" y="880110"/>
                  </a:lnTo>
                  <a:lnTo>
                    <a:pt x="1700022" y="880110"/>
                  </a:lnTo>
                  <a:lnTo>
                    <a:pt x="1706118" y="880110"/>
                  </a:lnTo>
                  <a:lnTo>
                    <a:pt x="1706118" y="382524"/>
                  </a:lnTo>
                  <a:close/>
                </a:path>
              </a:pathLst>
            </a:custGeom>
            <a:solidFill>
              <a:srgbClr val="6B471B"/>
            </a:solidFill>
          </p:spPr>
          <p:txBody>
            <a:bodyPr wrap="square" lIns="0" tIns="0" rIns="0" bIns="0" rtlCol="0"/>
            <a:lstStyle/>
            <a:p>
              <a:endParaRPr/>
            </a:p>
          </p:txBody>
        </p:sp>
      </p:grpSp>
      <p:grpSp>
        <p:nvGrpSpPr>
          <p:cNvPr id="24" name="object 24"/>
          <p:cNvGrpSpPr/>
          <p:nvPr/>
        </p:nvGrpSpPr>
        <p:grpSpPr>
          <a:xfrm>
            <a:off x="5693036" y="2240280"/>
            <a:ext cx="1264771" cy="936048"/>
            <a:chOff x="9678161" y="3285744"/>
            <a:chExt cx="2150110" cy="1372870"/>
          </a:xfrm>
        </p:grpSpPr>
        <p:sp>
          <p:nvSpPr>
            <p:cNvPr id="25" name="object 25"/>
            <p:cNvSpPr/>
            <p:nvPr/>
          </p:nvSpPr>
          <p:spPr>
            <a:xfrm>
              <a:off x="9684257" y="3291840"/>
              <a:ext cx="875030" cy="486409"/>
            </a:xfrm>
            <a:custGeom>
              <a:avLst/>
              <a:gdLst/>
              <a:ahLst/>
              <a:cxnLst/>
              <a:rect l="l" t="t" r="r" b="b"/>
              <a:pathLst>
                <a:path w="875029" h="486410">
                  <a:moveTo>
                    <a:pt x="874776" y="486156"/>
                  </a:moveTo>
                  <a:lnTo>
                    <a:pt x="874776" y="0"/>
                  </a:lnTo>
                  <a:lnTo>
                    <a:pt x="0" y="0"/>
                  </a:lnTo>
                  <a:lnTo>
                    <a:pt x="0" y="486156"/>
                  </a:lnTo>
                  <a:lnTo>
                    <a:pt x="874776" y="486156"/>
                  </a:lnTo>
                  <a:close/>
                </a:path>
              </a:pathLst>
            </a:custGeom>
            <a:solidFill>
              <a:srgbClr val="FFCA08"/>
            </a:solidFill>
          </p:spPr>
          <p:txBody>
            <a:bodyPr wrap="square" lIns="0" tIns="0" rIns="0" bIns="0" rtlCol="0"/>
            <a:lstStyle/>
            <a:p>
              <a:endParaRPr/>
            </a:p>
          </p:txBody>
        </p:sp>
        <p:sp>
          <p:nvSpPr>
            <p:cNvPr id="26" name="object 26"/>
            <p:cNvSpPr/>
            <p:nvPr/>
          </p:nvSpPr>
          <p:spPr>
            <a:xfrm>
              <a:off x="9678161" y="3285744"/>
              <a:ext cx="887094" cy="498475"/>
            </a:xfrm>
            <a:custGeom>
              <a:avLst/>
              <a:gdLst/>
              <a:ahLst/>
              <a:cxnLst/>
              <a:rect l="l" t="t" r="r" b="b"/>
              <a:pathLst>
                <a:path w="887095" h="498475">
                  <a:moveTo>
                    <a:pt x="886968" y="498348"/>
                  </a:moveTo>
                  <a:lnTo>
                    <a:pt x="886968" y="0"/>
                  </a:lnTo>
                  <a:lnTo>
                    <a:pt x="0" y="0"/>
                  </a:lnTo>
                  <a:lnTo>
                    <a:pt x="0" y="498348"/>
                  </a:lnTo>
                  <a:lnTo>
                    <a:pt x="6096" y="498348"/>
                  </a:lnTo>
                  <a:lnTo>
                    <a:pt x="6096" y="12192"/>
                  </a:lnTo>
                  <a:lnTo>
                    <a:pt x="12192" y="6096"/>
                  </a:lnTo>
                  <a:lnTo>
                    <a:pt x="12192" y="12192"/>
                  </a:lnTo>
                  <a:lnTo>
                    <a:pt x="874776" y="12192"/>
                  </a:lnTo>
                  <a:lnTo>
                    <a:pt x="874776" y="6096"/>
                  </a:lnTo>
                  <a:lnTo>
                    <a:pt x="880872" y="12192"/>
                  </a:lnTo>
                  <a:lnTo>
                    <a:pt x="880872" y="498348"/>
                  </a:lnTo>
                  <a:lnTo>
                    <a:pt x="886968" y="498348"/>
                  </a:lnTo>
                  <a:close/>
                </a:path>
                <a:path w="887095" h="498475">
                  <a:moveTo>
                    <a:pt x="12192" y="12192"/>
                  </a:moveTo>
                  <a:lnTo>
                    <a:pt x="12192" y="6096"/>
                  </a:lnTo>
                  <a:lnTo>
                    <a:pt x="6096" y="12192"/>
                  </a:lnTo>
                  <a:lnTo>
                    <a:pt x="12192" y="12192"/>
                  </a:lnTo>
                  <a:close/>
                </a:path>
                <a:path w="887095" h="498475">
                  <a:moveTo>
                    <a:pt x="12192" y="486156"/>
                  </a:moveTo>
                  <a:lnTo>
                    <a:pt x="12192" y="12192"/>
                  </a:lnTo>
                  <a:lnTo>
                    <a:pt x="6096" y="12192"/>
                  </a:lnTo>
                  <a:lnTo>
                    <a:pt x="6096" y="486156"/>
                  </a:lnTo>
                  <a:lnTo>
                    <a:pt x="12192" y="486156"/>
                  </a:lnTo>
                  <a:close/>
                </a:path>
                <a:path w="887095" h="498475">
                  <a:moveTo>
                    <a:pt x="880872" y="486156"/>
                  </a:moveTo>
                  <a:lnTo>
                    <a:pt x="6096" y="486156"/>
                  </a:lnTo>
                  <a:lnTo>
                    <a:pt x="12192" y="492252"/>
                  </a:lnTo>
                  <a:lnTo>
                    <a:pt x="12192" y="498348"/>
                  </a:lnTo>
                  <a:lnTo>
                    <a:pt x="874776" y="498348"/>
                  </a:lnTo>
                  <a:lnTo>
                    <a:pt x="874776" y="492252"/>
                  </a:lnTo>
                  <a:lnTo>
                    <a:pt x="880872" y="486156"/>
                  </a:lnTo>
                  <a:close/>
                </a:path>
                <a:path w="887095" h="498475">
                  <a:moveTo>
                    <a:pt x="12192" y="498348"/>
                  </a:moveTo>
                  <a:lnTo>
                    <a:pt x="12192" y="492252"/>
                  </a:lnTo>
                  <a:lnTo>
                    <a:pt x="6096" y="486156"/>
                  </a:lnTo>
                  <a:lnTo>
                    <a:pt x="6096" y="498348"/>
                  </a:lnTo>
                  <a:lnTo>
                    <a:pt x="12192" y="498348"/>
                  </a:lnTo>
                  <a:close/>
                </a:path>
                <a:path w="887095" h="498475">
                  <a:moveTo>
                    <a:pt x="880872" y="12192"/>
                  </a:moveTo>
                  <a:lnTo>
                    <a:pt x="874776" y="6096"/>
                  </a:lnTo>
                  <a:lnTo>
                    <a:pt x="874776" y="12192"/>
                  </a:lnTo>
                  <a:lnTo>
                    <a:pt x="880872" y="12192"/>
                  </a:lnTo>
                  <a:close/>
                </a:path>
                <a:path w="887095" h="498475">
                  <a:moveTo>
                    <a:pt x="880872" y="486156"/>
                  </a:moveTo>
                  <a:lnTo>
                    <a:pt x="880872" y="12192"/>
                  </a:lnTo>
                  <a:lnTo>
                    <a:pt x="874776" y="12192"/>
                  </a:lnTo>
                  <a:lnTo>
                    <a:pt x="874776" y="486156"/>
                  </a:lnTo>
                  <a:lnTo>
                    <a:pt x="880872" y="486156"/>
                  </a:lnTo>
                  <a:close/>
                </a:path>
                <a:path w="887095" h="498475">
                  <a:moveTo>
                    <a:pt x="880872" y="498348"/>
                  </a:moveTo>
                  <a:lnTo>
                    <a:pt x="880872" y="486156"/>
                  </a:lnTo>
                  <a:lnTo>
                    <a:pt x="874776" y="492252"/>
                  </a:lnTo>
                  <a:lnTo>
                    <a:pt x="874776" y="498348"/>
                  </a:lnTo>
                  <a:lnTo>
                    <a:pt x="880872" y="498348"/>
                  </a:lnTo>
                  <a:close/>
                </a:path>
              </a:pathLst>
            </a:custGeom>
            <a:solidFill>
              <a:srgbClr val="6B471B"/>
            </a:solidFill>
          </p:spPr>
          <p:txBody>
            <a:bodyPr wrap="square" lIns="0" tIns="0" rIns="0" bIns="0" rtlCol="0"/>
            <a:lstStyle/>
            <a:p>
              <a:endParaRPr/>
            </a:p>
          </p:txBody>
        </p:sp>
        <p:sp>
          <p:nvSpPr>
            <p:cNvPr id="27" name="object 27"/>
            <p:cNvSpPr/>
            <p:nvPr/>
          </p:nvSpPr>
          <p:spPr>
            <a:xfrm>
              <a:off x="9684257" y="4166616"/>
              <a:ext cx="875030" cy="485775"/>
            </a:xfrm>
            <a:custGeom>
              <a:avLst/>
              <a:gdLst/>
              <a:ahLst/>
              <a:cxnLst/>
              <a:rect l="l" t="t" r="r" b="b"/>
              <a:pathLst>
                <a:path w="875029" h="485775">
                  <a:moveTo>
                    <a:pt x="874776" y="485393"/>
                  </a:moveTo>
                  <a:lnTo>
                    <a:pt x="874776" y="0"/>
                  </a:lnTo>
                  <a:lnTo>
                    <a:pt x="0" y="0"/>
                  </a:lnTo>
                  <a:lnTo>
                    <a:pt x="0" y="485393"/>
                  </a:lnTo>
                  <a:lnTo>
                    <a:pt x="874776" y="485393"/>
                  </a:lnTo>
                  <a:close/>
                </a:path>
              </a:pathLst>
            </a:custGeom>
            <a:solidFill>
              <a:srgbClr val="FFCA08"/>
            </a:solidFill>
          </p:spPr>
          <p:txBody>
            <a:bodyPr wrap="square" lIns="0" tIns="0" rIns="0" bIns="0" rtlCol="0"/>
            <a:lstStyle/>
            <a:p>
              <a:endParaRPr/>
            </a:p>
          </p:txBody>
        </p:sp>
        <p:sp>
          <p:nvSpPr>
            <p:cNvPr id="28" name="object 28"/>
            <p:cNvSpPr/>
            <p:nvPr/>
          </p:nvSpPr>
          <p:spPr>
            <a:xfrm>
              <a:off x="9678162" y="3777995"/>
              <a:ext cx="887094" cy="880110"/>
            </a:xfrm>
            <a:custGeom>
              <a:avLst/>
              <a:gdLst/>
              <a:ahLst/>
              <a:cxnLst/>
              <a:rect l="l" t="t" r="r" b="b"/>
              <a:pathLst>
                <a:path w="887095" h="880110">
                  <a:moveTo>
                    <a:pt x="886968" y="382524"/>
                  </a:moveTo>
                  <a:lnTo>
                    <a:pt x="874776" y="382524"/>
                  </a:lnTo>
                  <a:lnTo>
                    <a:pt x="874776" y="394716"/>
                  </a:lnTo>
                  <a:lnTo>
                    <a:pt x="874776" y="867918"/>
                  </a:lnTo>
                  <a:lnTo>
                    <a:pt x="12192" y="867918"/>
                  </a:lnTo>
                  <a:lnTo>
                    <a:pt x="12192" y="394716"/>
                  </a:lnTo>
                  <a:lnTo>
                    <a:pt x="874776" y="394716"/>
                  </a:lnTo>
                  <a:lnTo>
                    <a:pt x="874776" y="382524"/>
                  </a:lnTo>
                  <a:lnTo>
                    <a:pt x="595122" y="382524"/>
                  </a:lnTo>
                  <a:lnTo>
                    <a:pt x="595122" y="96774"/>
                  </a:lnTo>
                  <a:lnTo>
                    <a:pt x="637794" y="96774"/>
                  </a:lnTo>
                  <a:lnTo>
                    <a:pt x="589026" y="0"/>
                  </a:lnTo>
                  <a:lnTo>
                    <a:pt x="541020" y="96774"/>
                  </a:lnTo>
                  <a:lnTo>
                    <a:pt x="582917" y="96774"/>
                  </a:lnTo>
                  <a:lnTo>
                    <a:pt x="582917" y="382524"/>
                  </a:lnTo>
                  <a:lnTo>
                    <a:pt x="400812" y="382524"/>
                  </a:lnTo>
                  <a:lnTo>
                    <a:pt x="400812" y="96774"/>
                  </a:lnTo>
                  <a:lnTo>
                    <a:pt x="443484" y="96774"/>
                  </a:lnTo>
                  <a:lnTo>
                    <a:pt x="394716" y="0"/>
                  </a:lnTo>
                  <a:lnTo>
                    <a:pt x="346710" y="96774"/>
                  </a:lnTo>
                  <a:lnTo>
                    <a:pt x="388607" y="96774"/>
                  </a:lnTo>
                  <a:lnTo>
                    <a:pt x="388607" y="382524"/>
                  </a:lnTo>
                  <a:lnTo>
                    <a:pt x="206502" y="382524"/>
                  </a:lnTo>
                  <a:lnTo>
                    <a:pt x="206502" y="96774"/>
                  </a:lnTo>
                  <a:lnTo>
                    <a:pt x="249174" y="96774"/>
                  </a:lnTo>
                  <a:lnTo>
                    <a:pt x="200406" y="0"/>
                  </a:lnTo>
                  <a:lnTo>
                    <a:pt x="152400" y="96774"/>
                  </a:lnTo>
                  <a:lnTo>
                    <a:pt x="194310" y="96774"/>
                  </a:lnTo>
                  <a:lnTo>
                    <a:pt x="194310" y="382524"/>
                  </a:lnTo>
                  <a:lnTo>
                    <a:pt x="0" y="382524"/>
                  </a:lnTo>
                  <a:lnTo>
                    <a:pt x="0" y="880110"/>
                  </a:lnTo>
                  <a:lnTo>
                    <a:pt x="6096" y="880110"/>
                  </a:lnTo>
                  <a:lnTo>
                    <a:pt x="12192" y="880110"/>
                  </a:lnTo>
                  <a:lnTo>
                    <a:pt x="874776" y="880110"/>
                  </a:lnTo>
                  <a:lnTo>
                    <a:pt x="880872" y="880110"/>
                  </a:lnTo>
                  <a:lnTo>
                    <a:pt x="886968" y="880110"/>
                  </a:lnTo>
                  <a:lnTo>
                    <a:pt x="886968" y="382524"/>
                  </a:lnTo>
                  <a:close/>
                </a:path>
              </a:pathLst>
            </a:custGeom>
            <a:solidFill>
              <a:srgbClr val="6B471B"/>
            </a:solidFill>
          </p:spPr>
          <p:txBody>
            <a:bodyPr wrap="square" lIns="0" tIns="0" rIns="0" bIns="0" rtlCol="0"/>
            <a:lstStyle/>
            <a:p>
              <a:endParaRPr/>
            </a:p>
          </p:txBody>
        </p:sp>
        <p:sp>
          <p:nvSpPr>
            <p:cNvPr id="29" name="object 29"/>
            <p:cNvSpPr/>
            <p:nvPr/>
          </p:nvSpPr>
          <p:spPr>
            <a:xfrm>
              <a:off x="10947653" y="4166616"/>
              <a:ext cx="874394" cy="485775"/>
            </a:xfrm>
            <a:custGeom>
              <a:avLst/>
              <a:gdLst/>
              <a:ahLst/>
              <a:cxnLst/>
              <a:rect l="l" t="t" r="r" b="b"/>
              <a:pathLst>
                <a:path w="874395" h="485775">
                  <a:moveTo>
                    <a:pt x="874013" y="485393"/>
                  </a:moveTo>
                  <a:lnTo>
                    <a:pt x="874013" y="0"/>
                  </a:lnTo>
                  <a:lnTo>
                    <a:pt x="0" y="0"/>
                  </a:lnTo>
                  <a:lnTo>
                    <a:pt x="0" y="485393"/>
                  </a:lnTo>
                  <a:lnTo>
                    <a:pt x="874013" y="485393"/>
                  </a:lnTo>
                  <a:close/>
                </a:path>
              </a:pathLst>
            </a:custGeom>
            <a:solidFill>
              <a:srgbClr val="FFCA08"/>
            </a:solidFill>
          </p:spPr>
          <p:txBody>
            <a:bodyPr wrap="square" lIns="0" tIns="0" rIns="0" bIns="0" rtlCol="0"/>
            <a:lstStyle/>
            <a:p>
              <a:endParaRPr/>
            </a:p>
          </p:txBody>
        </p:sp>
        <p:sp>
          <p:nvSpPr>
            <p:cNvPr id="30" name="object 30"/>
            <p:cNvSpPr/>
            <p:nvPr/>
          </p:nvSpPr>
          <p:spPr>
            <a:xfrm>
              <a:off x="10941558" y="4160519"/>
              <a:ext cx="886460" cy="497840"/>
            </a:xfrm>
            <a:custGeom>
              <a:avLst/>
              <a:gdLst/>
              <a:ahLst/>
              <a:cxnLst/>
              <a:rect l="l" t="t" r="r" b="b"/>
              <a:pathLst>
                <a:path w="886459" h="497839">
                  <a:moveTo>
                    <a:pt x="886205" y="497586"/>
                  </a:moveTo>
                  <a:lnTo>
                    <a:pt x="886205" y="0"/>
                  </a:lnTo>
                  <a:lnTo>
                    <a:pt x="0" y="0"/>
                  </a:lnTo>
                  <a:lnTo>
                    <a:pt x="0" y="497586"/>
                  </a:lnTo>
                  <a:lnTo>
                    <a:pt x="6096" y="497586"/>
                  </a:lnTo>
                  <a:lnTo>
                    <a:pt x="6096" y="12192"/>
                  </a:lnTo>
                  <a:lnTo>
                    <a:pt x="12192" y="6096"/>
                  </a:lnTo>
                  <a:lnTo>
                    <a:pt x="12192" y="12192"/>
                  </a:lnTo>
                  <a:lnTo>
                    <a:pt x="874014" y="12192"/>
                  </a:lnTo>
                  <a:lnTo>
                    <a:pt x="874014" y="6096"/>
                  </a:lnTo>
                  <a:lnTo>
                    <a:pt x="880110" y="12192"/>
                  </a:lnTo>
                  <a:lnTo>
                    <a:pt x="880110" y="497586"/>
                  </a:lnTo>
                  <a:lnTo>
                    <a:pt x="886205" y="497586"/>
                  </a:lnTo>
                  <a:close/>
                </a:path>
                <a:path w="886459" h="497839">
                  <a:moveTo>
                    <a:pt x="12192" y="12192"/>
                  </a:moveTo>
                  <a:lnTo>
                    <a:pt x="12192" y="6096"/>
                  </a:lnTo>
                  <a:lnTo>
                    <a:pt x="6096" y="12192"/>
                  </a:lnTo>
                  <a:lnTo>
                    <a:pt x="12192" y="12192"/>
                  </a:lnTo>
                  <a:close/>
                </a:path>
                <a:path w="886459" h="497839">
                  <a:moveTo>
                    <a:pt x="12192" y="485394"/>
                  </a:moveTo>
                  <a:lnTo>
                    <a:pt x="12192" y="12192"/>
                  </a:lnTo>
                  <a:lnTo>
                    <a:pt x="6096" y="12192"/>
                  </a:lnTo>
                  <a:lnTo>
                    <a:pt x="6096" y="485394"/>
                  </a:lnTo>
                  <a:lnTo>
                    <a:pt x="12192" y="485394"/>
                  </a:lnTo>
                  <a:close/>
                </a:path>
                <a:path w="886459" h="497839">
                  <a:moveTo>
                    <a:pt x="880110" y="485394"/>
                  </a:moveTo>
                  <a:lnTo>
                    <a:pt x="6096" y="485394"/>
                  </a:lnTo>
                  <a:lnTo>
                    <a:pt x="12192" y="491490"/>
                  </a:lnTo>
                  <a:lnTo>
                    <a:pt x="12192" y="497586"/>
                  </a:lnTo>
                  <a:lnTo>
                    <a:pt x="874014" y="497586"/>
                  </a:lnTo>
                  <a:lnTo>
                    <a:pt x="874014" y="491490"/>
                  </a:lnTo>
                  <a:lnTo>
                    <a:pt x="880110" y="485394"/>
                  </a:lnTo>
                  <a:close/>
                </a:path>
                <a:path w="886459" h="497839">
                  <a:moveTo>
                    <a:pt x="12192" y="497586"/>
                  </a:moveTo>
                  <a:lnTo>
                    <a:pt x="12192" y="491490"/>
                  </a:lnTo>
                  <a:lnTo>
                    <a:pt x="6096" y="485394"/>
                  </a:lnTo>
                  <a:lnTo>
                    <a:pt x="6096" y="497586"/>
                  </a:lnTo>
                  <a:lnTo>
                    <a:pt x="12192" y="497586"/>
                  </a:lnTo>
                  <a:close/>
                </a:path>
                <a:path w="886459" h="497839">
                  <a:moveTo>
                    <a:pt x="880110" y="12192"/>
                  </a:moveTo>
                  <a:lnTo>
                    <a:pt x="874014" y="6096"/>
                  </a:lnTo>
                  <a:lnTo>
                    <a:pt x="874014" y="12192"/>
                  </a:lnTo>
                  <a:lnTo>
                    <a:pt x="880110" y="12192"/>
                  </a:lnTo>
                  <a:close/>
                </a:path>
                <a:path w="886459" h="497839">
                  <a:moveTo>
                    <a:pt x="880110" y="485394"/>
                  </a:moveTo>
                  <a:lnTo>
                    <a:pt x="880110" y="12192"/>
                  </a:lnTo>
                  <a:lnTo>
                    <a:pt x="874014" y="12192"/>
                  </a:lnTo>
                  <a:lnTo>
                    <a:pt x="874014" y="485394"/>
                  </a:lnTo>
                  <a:lnTo>
                    <a:pt x="880110" y="485394"/>
                  </a:lnTo>
                  <a:close/>
                </a:path>
                <a:path w="886459" h="497839">
                  <a:moveTo>
                    <a:pt x="880110" y="497586"/>
                  </a:moveTo>
                  <a:lnTo>
                    <a:pt x="880110" y="485394"/>
                  </a:lnTo>
                  <a:lnTo>
                    <a:pt x="874014" y="491490"/>
                  </a:lnTo>
                  <a:lnTo>
                    <a:pt x="874014" y="497586"/>
                  </a:lnTo>
                  <a:lnTo>
                    <a:pt x="880110" y="497586"/>
                  </a:lnTo>
                  <a:close/>
                </a:path>
              </a:pathLst>
            </a:custGeom>
            <a:solidFill>
              <a:srgbClr val="6B471B"/>
            </a:solidFill>
          </p:spPr>
          <p:txBody>
            <a:bodyPr wrap="square" lIns="0" tIns="0" rIns="0" bIns="0" rtlCol="0"/>
            <a:lstStyle/>
            <a:p>
              <a:endParaRPr/>
            </a:p>
          </p:txBody>
        </p:sp>
        <p:sp>
          <p:nvSpPr>
            <p:cNvPr id="31" name="object 31"/>
            <p:cNvSpPr/>
            <p:nvPr/>
          </p:nvSpPr>
          <p:spPr>
            <a:xfrm>
              <a:off x="10947653" y="3291840"/>
              <a:ext cx="874394" cy="486409"/>
            </a:xfrm>
            <a:custGeom>
              <a:avLst/>
              <a:gdLst/>
              <a:ahLst/>
              <a:cxnLst/>
              <a:rect l="l" t="t" r="r" b="b"/>
              <a:pathLst>
                <a:path w="874395" h="486410">
                  <a:moveTo>
                    <a:pt x="874013" y="486156"/>
                  </a:moveTo>
                  <a:lnTo>
                    <a:pt x="874013" y="0"/>
                  </a:lnTo>
                  <a:lnTo>
                    <a:pt x="0" y="0"/>
                  </a:lnTo>
                  <a:lnTo>
                    <a:pt x="0" y="486156"/>
                  </a:lnTo>
                  <a:lnTo>
                    <a:pt x="874013" y="486156"/>
                  </a:lnTo>
                  <a:close/>
                </a:path>
              </a:pathLst>
            </a:custGeom>
            <a:solidFill>
              <a:srgbClr val="FFCA08"/>
            </a:solidFill>
          </p:spPr>
          <p:txBody>
            <a:bodyPr wrap="square" lIns="0" tIns="0" rIns="0" bIns="0" rtlCol="0"/>
            <a:lstStyle/>
            <a:p>
              <a:endParaRPr/>
            </a:p>
          </p:txBody>
        </p:sp>
        <p:sp>
          <p:nvSpPr>
            <p:cNvPr id="32" name="object 32"/>
            <p:cNvSpPr/>
            <p:nvPr/>
          </p:nvSpPr>
          <p:spPr>
            <a:xfrm>
              <a:off x="10458450" y="3285743"/>
              <a:ext cx="1369695" cy="1317625"/>
            </a:xfrm>
            <a:custGeom>
              <a:avLst/>
              <a:gdLst/>
              <a:ahLst/>
              <a:cxnLst/>
              <a:rect l="l" t="t" r="r" b="b"/>
              <a:pathLst>
                <a:path w="1369695" h="1317625">
                  <a:moveTo>
                    <a:pt x="489204" y="1263408"/>
                  </a:moveTo>
                  <a:lnTo>
                    <a:pt x="197358" y="1263408"/>
                  </a:lnTo>
                  <a:lnTo>
                    <a:pt x="197358" y="1220724"/>
                  </a:lnTo>
                  <a:lnTo>
                    <a:pt x="100584" y="1269492"/>
                  </a:lnTo>
                  <a:lnTo>
                    <a:pt x="181356" y="1309560"/>
                  </a:lnTo>
                  <a:lnTo>
                    <a:pt x="197358" y="1317498"/>
                  </a:lnTo>
                  <a:lnTo>
                    <a:pt x="197358" y="1275588"/>
                  </a:lnTo>
                  <a:lnTo>
                    <a:pt x="489204" y="1275588"/>
                  </a:lnTo>
                  <a:lnTo>
                    <a:pt x="489204" y="1263408"/>
                  </a:lnTo>
                  <a:close/>
                </a:path>
                <a:path w="1369695" h="1317625">
                  <a:moveTo>
                    <a:pt x="489204" y="1165860"/>
                  </a:moveTo>
                  <a:lnTo>
                    <a:pt x="197358" y="1165860"/>
                  </a:lnTo>
                  <a:lnTo>
                    <a:pt x="197358" y="1123188"/>
                  </a:lnTo>
                  <a:lnTo>
                    <a:pt x="100584" y="1171956"/>
                  </a:lnTo>
                  <a:lnTo>
                    <a:pt x="181356" y="1212672"/>
                  </a:lnTo>
                  <a:lnTo>
                    <a:pt x="197358" y="1220724"/>
                  </a:lnTo>
                  <a:lnTo>
                    <a:pt x="197358" y="1178052"/>
                  </a:lnTo>
                  <a:lnTo>
                    <a:pt x="489204" y="1178052"/>
                  </a:lnTo>
                  <a:lnTo>
                    <a:pt x="489204" y="1165860"/>
                  </a:lnTo>
                  <a:close/>
                </a:path>
                <a:path w="1369695" h="1317625">
                  <a:moveTo>
                    <a:pt x="489204" y="1075182"/>
                  </a:moveTo>
                  <a:lnTo>
                    <a:pt x="391668" y="1026414"/>
                  </a:lnTo>
                  <a:lnTo>
                    <a:pt x="391668" y="1069098"/>
                  </a:lnTo>
                  <a:lnTo>
                    <a:pt x="100584" y="1069098"/>
                  </a:lnTo>
                  <a:lnTo>
                    <a:pt x="100584" y="1081278"/>
                  </a:lnTo>
                  <a:lnTo>
                    <a:pt x="391668" y="1081278"/>
                  </a:lnTo>
                  <a:lnTo>
                    <a:pt x="391668" y="1123188"/>
                  </a:lnTo>
                  <a:lnTo>
                    <a:pt x="408432" y="1114945"/>
                  </a:lnTo>
                  <a:lnTo>
                    <a:pt x="489204" y="1075182"/>
                  </a:lnTo>
                  <a:close/>
                </a:path>
                <a:path w="1369695" h="1317625">
                  <a:moveTo>
                    <a:pt x="489204" y="589026"/>
                  </a:moveTo>
                  <a:lnTo>
                    <a:pt x="381000" y="597408"/>
                  </a:lnTo>
                  <a:lnTo>
                    <a:pt x="402805" y="633996"/>
                  </a:lnTo>
                  <a:lnTo>
                    <a:pt x="0" y="875538"/>
                  </a:lnTo>
                  <a:lnTo>
                    <a:pt x="6096" y="885444"/>
                  </a:lnTo>
                  <a:lnTo>
                    <a:pt x="409092" y="644537"/>
                  </a:lnTo>
                  <a:lnTo>
                    <a:pt x="422910" y="667689"/>
                  </a:lnTo>
                  <a:lnTo>
                    <a:pt x="430530" y="680466"/>
                  </a:lnTo>
                  <a:lnTo>
                    <a:pt x="489204" y="589026"/>
                  </a:lnTo>
                  <a:close/>
                </a:path>
                <a:path w="1369695" h="1317625">
                  <a:moveTo>
                    <a:pt x="1369301" y="0"/>
                  </a:moveTo>
                  <a:lnTo>
                    <a:pt x="1357122" y="0"/>
                  </a:lnTo>
                  <a:lnTo>
                    <a:pt x="1357122" y="12192"/>
                  </a:lnTo>
                  <a:lnTo>
                    <a:pt x="1357122" y="486156"/>
                  </a:lnTo>
                  <a:lnTo>
                    <a:pt x="495300" y="486156"/>
                  </a:lnTo>
                  <a:lnTo>
                    <a:pt x="495300" y="12192"/>
                  </a:lnTo>
                  <a:lnTo>
                    <a:pt x="1357122" y="12192"/>
                  </a:lnTo>
                  <a:lnTo>
                    <a:pt x="1357122" y="0"/>
                  </a:lnTo>
                  <a:lnTo>
                    <a:pt x="483108" y="0"/>
                  </a:lnTo>
                  <a:lnTo>
                    <a:pt x="483108" y="100584"/>
                  </a:lnTo>
                  <a:lnTo>
                    <a:pt x="391668" y="54864"/>
                  </a:lnTo>
                  <a:lnTo>
                    <a:pt x="391668" y="97548"/>
                  </a:lnTo>
                  <a:lnTo>
                    <a:pt x="100584" y="97548"/>
                  </a:lnTo>
                  <a:lnTo>
                    <a:pt x="100584" y="109728"/>
                  </a:lnTo>
                  <a:lnTo>
                    <a:pt x="391668" y="109728"/>
                  </a:lnTo>
                  <a:lnTo>
                    <a:pt x="391668" y="151638"/>
                  </a:lnTo>
                  <a:lnTo>
                    <a:pt x="408432" y="143395"/>
                  </a:lnTo>
                  <a:lnTo>
                    <a:pt x="483108" y="106641"/>
                  </a:lnTo>
                  <a:lnTo>
                    <a:pt x="483108" y="194322"/>
                  </a:lnTo>
                  <a:lnTo>
                    <a:pt x="197358" y="194322"/>
                  </a:lnTo>
                  <a:lnTo>
                    <a:pt x="197358" y="151638"/>
                  </a:lnTo>
                  <a:lnTo>
                    <a:pt x="100584" y="200406"/>
                  </a:lnTo>
                  <a:lnTo>
                    <a:pt x="181356" y="241122"/>
                  </a:lnTo>
                  <a:lnTo>
                    <a:pt x="197358" y="249174"/>
                  </a:lnTo>
                  <a:lnTo>
                    <a:pt x="197358" y="206502"/>
                  </a:lnTo>
                  <a:lnTo>
                    <a:pt x="483108" y="206502"/>
                  </a:lnTo>
                  <a:lnTo>
                    <a:pt x="483108" y="294894"/>
                  </a:lnTo>
                  <a:lnTo>
                    <a:pt x="391668" y="249174"/>
                  </a:lnTo>
                  <a:lnTo>
                    <a:pt x="391668" y="291858"/>
                  </a:lnTo>
                  <a:lnTo>
                    <a:pt x="100584" y="291858"/>
                  </a:lnTo>
                  <a:lnTo>
                    <a:pt x="100584" y="304038"/>
                  </a:lnTo>
                  <a:lnTo>
                    <a:pt x="391668" y="304038"/>
                  </a:lnTo>
                  <a:lnTo>
                    <a:pt x="391668" y="345948"/>
                  </a:lnTo>
                  <a:lnTo>
                    <a:pt x="408432" y="337705"/>
                  </a:lnTo>
                  <a:lnTo>
                    <a:pt x="483108" y="300951"/>
                  </a:lnTo>
                  <a:lnTo>
                    <a:pt x="483108" y="391668"/>
                  </a:lnTo>
                  <a:lnTo>
                    <a:pt x="391668" y="345948"/>
                  </a:lnTo>
                  <a:lnTo>
                    <a:pt x="391668" y="388632"/>
                  </a:lnTo>
                  <a:lnTo>
                    <a:pt x="100584" y="388632"/>
                  </a:lnTo>
                  <a:lnTo>
                    <a:pt x="100584" y="400812"/>
                  </a:lnTo>
                  <a:lnTo>
                    <a:pt x="391668" y="400812"/>
                  </a:lnTo>
                  <a:lnTo>
                    <a:pt x="391668" y="443484"/>
                  </a:lnTo>
                  <a:lnTo>
                    <a:pt x="408432" y="435102"/>
                  </a:lnTo>
                  <a:lnTo>
                    <a:pt x="483108" y="397764"/>
                  </a:lnTo>
                  <a:lnTo>
                    <a:pt x="483108" y="492734"/>
                  </a:lnTo>
                  <a:lnTo>
                    <a:pt x="381000" y="500634"/>
                  </a:lnTo>
                  <a:lnTo>
                    <a:pt x="402475" y="536663"/>
                  </a:lnTo>
                  <a:lnTo>
                    <a:pt x="0" y="778002"/>
                  </a:lnTo>
                  <a:lnTo>
                    <a:pt x="6096" y="788670"/>
                  </a:lnTo>
                  <a:lnTo>
                    <a:pt x="408762" y="547217"/>
                  </a:lnTo>
                  <a:lnTo>
                    <a:pt x="422910" y="570915"/>
                  </a:lnTo>
                  <a:lnTo>
                    <a:pt x="430530" y="583692"/>
                  </a:lnTo>
                  <a:lnTo>
                    <a:pt x="485292" y="498348"/>
                  </a:lnTo>
                  <a:lnTo>
                    <a:pt x="489204" y="498348"/>
                  </a:lnTo>
                  <a:lnTo>
                    <a:pt x="495300" y="498348"/>
                  </a:lnTo>
                  <a:lnTo>
                    <a:pt x="582942" y="498348"/>
                  </a:lnTo>
                  <a:lnTo>
                    <a:pt x="537972" y="589026"/>
                  </a:lnTo>
                  <a:lnTo>
                    <a:pt x="579869" y="589026"/>
                  </a:lnTo>
                  <a:lnTo>
                    <a:pt x="579869" y="880872"/>
                  </a:lnTo>
                  <a:lnTo>
                    <a:pt x="592074" y="880872"/>
                  </a:lnTo>
                  <a:lnTo>
                    <a:pt x="592074" y="589026"/>
                  </a:lnTo>
                  <a:lnTo>
                    <a:pt x="634746" y="589026"/>
                  </a:lnTo>
                  <a:lnTo>
                    <a:pt x="589038" y="498348"/>
                  </a:lnTo>
                  <a:lnTo>
                    <a:pt x="777252" y="498348"/>
                  </a:lnTo>
                  <a:lnTo>
                    <a:pt x="732282" y="589026"/>
                  </a:lnTo>
                  <a:lnTo>
                    <a:pt x="774179" y="589026"/>
                  </a:lnTo>
                  <a:lnTo>
                    <a:pt x="774179" y="880872"/>
                  </a:lnTo>
                  <a:lnTo>
                    <a:pt x="786384" y="880872"/>
                  </a:lnTo>
                  <a:lnTo>
                    <a:pt x="786384" y="589026"/>
                  </a:lnTo>
                  <a:lnTo>
                    <a:pt x="829056" y="589026"/>
                  </a:lnTo>
                  <a:lnTo>
                    <a:pt x="783348" y="498348"/>
                  </a:lnTo>
                  <a:lnTo>
                    <a:pt x="1357122" y="498348"/>
                  </a:lnTo>
                  <a:lnTo>
                    <a:pt x="1363218" y="498348"/>
                  </a:lnTo>
                  <a:lnTo>
                    <a:pt x="1369301" y="498348"/>
                  </a:lnTo>
                  <a:lnTo>
                    <a:pt x="1369301" y="0"/>
                  </a:lnTo>
                  <a:close/>
                </a:path>
              </a:pathLst>
            </a:custGeom>
            <a:solidFill>
              <a:srgbClr val="6B471B"/>
            </a:solidFill>
          </p:spPr>
          <p:txBody>
            <a:bodyPr wrap="square" lIns="0" tIns="0" rIns="0" bIns="0" rtlCol="0"/>
            <a:lstStyle/>
            <a:p>
              <a:endParaRPr/>
            </a:p>
          </p:txBody>
        </p:sp>
      </p:grpSp>
      <p:sp>
        <p:nvSpPr>
          <p:cNvPr id="33" name="object 33"/>
          <p:cNvSpPr txBox="1"/>
          <p:nvPr/>
        </p:nvSpPr>
        <p:spPr>
          <a:xfrm>
            <a:off x="1434354" y="3245774"/>
            <a:ext cx="1770902" cy="593592"/>
          </a:xfrm>
          <a:prstGeom prst="rect">
            <a:avLst/>
          </a:prstGeom>
        </p:spPr>
        <p:txBody>
          <a:bodyPr vert="horz" wrap="square" lIns="0" tIns="8731" rIns="0" bIns="0" rtlCol="0">
            <a:spAutoFit/>
          </a:bodyPr>
          <a:lstStyle/>
          <a:p>
            <a:pPr marL="7938">
              <a:spcBef>
                <a:spcPts val="69"/>
              </a:spcBef>
            </a:pPr>
            <a:r>
              <a:rPr sz="1900" dirty="0">
                <a:latin typeface="Verdana"/>
                <a:cs typeface="Verdana"/>
              </a:rPr>
              <a:t>No dependencies</a:t>
            </a:r>
          </a:p>
        </p:txBody>
      </p:sp>
      <p:sp>
        <p:nvSpPr>
          <p:cNvPr id="34" name="object 34"/>
          <p:cNvSpPr txBox="1"/>
          <p:nvPr/>
        </p:nvSpPr>
        <p:spPr>
          <a:xfrm>
            <a:off x="3773407" y="3230696"/>
            <a:ext cx="1428003" cy="1469954"/>
          </a:xfrm>
          <a:prstGeom prst="rect">
            <a:avLst/>
          </a:prstGeom>
        </p:spPr>
        <p:txBody>
          <a:bodyPr vert="horz" wrap="square" lIns="0" tIns="7938" rIns="0" bIns="0" rtlCol="0">
            <a:spAutoFit/>
          </a:bodyPr>
          <a:lstStyle/>
          <a:p>
            <a:pPr marL="7938" marR="3175" indent="108744">
              <a:lnSpc>
                <a:spcPct val="100299"/>
              </a:lnSpc>
              <a:spcBef>
                <a:spcPts val="63"/>
              </a:spcBef>
            </a:pPr>
            <a:r>
              <a:rPr sz="1900" dirty="0">
                <a:latin typeface="Verdana"/>
                <a:cs typeface="Verdana"/>
              </a:rPr>
              <a:t>Loosely coupled-  some dependencies</a:t>
            </a:r>
          </a:p>
        </p:txBody>
      </p:sp>
      <p:sp>
        <p:nvSpPr>
          <p:cNvPr id="35" name="object 35"/>
          <p:cNvSpPr txBox="1"/>
          <p:nvPr/>
        </p:nvSpPr>
        <p:spPr>
          <a:xfrm>
            <a:off x="5766696" y="3265516"/>
            <a:ext cx="1117974" cy="1469954"/>
          </a:xfrm>
          <a:prstGeom prst="rect">
            <a:avLst/>
          </a:prstGeom>
        </p:spPr>
        <p:txBody>
          <a:bodyPr vert="horz" wrap="square" lIns="0" tIns="7938" rIns="0" bIns="0" rtlCol="0">
            <a:spAutoFit/>
          </a:bodyPr>
          <a:lstStyle/>
          <a:p>
            <a:pPr marL="7541" marR="3175" algn="ctr">
              <a:lnSpc>
                <a:spcPct val="100299"/>
              </a:lnSpc>
              <a:spcBef>
                <a:spcPts val="63"/>
              </a:spcBef>
            </a:pPr>
            <a:r>
              <a:rPr sz="1900" dirty="0">
                <a:latin typeface="Verdana"/>
                <a:cs typeface="Verdana"/>
              </a:rPr>
              <a:t>Highly coupled-  many  dependencies</a:t>
            </a:r>
          </a:p>
        </p:txBody>
      </p:sp>
      <p:grpSp>
        <p:nvGrpSpPr>
          <p:cNvPr id="36" name="object 36"/>
          <p:cNvGrpSpPr/>
          <p:nvPr/>
        </p:nvGrpSpPr>
        <p:grpSpPr>
          <a:xfrm>
            <a:off x="0" y="5044786"/>
            <a:ext cx="9144374" cy="1365538"/>
            <a:chOff x="0" y="7399019"/>
            <a:chExt cx="15545435" cy="2002789"/>
          </a:xfrm>
        </p:grpSpPr>
        <p:sp>
          <p:nvSpPr>
            <p:cNvPr id="37" name="object 37"/>
            <p:cNvSpPr/>
            <p:nvPr/>
          </p:nvSpPr>
          <p:spPr>
            <a:xfrm>
              <a:off x="0" y="7408925"/>
              <a:ext cx="15544800" cy="1992630"/>
            </a:xfrm>
            <a:custGeom>
              <a:avLst/>
              <a:gdLst/>
              <a:ahLst/>
              <a:cxnLst/>
              <a:rect l="l" t="t" r="r" b="b"/>
              <a:pathLst>
                <a:path w="15544800" h="1992629">
                  <a:moveTo>
                    <a:pt x="15544800" y="1992630"/>
                  </a:moveTo>
                  <a:lnTo>
                    <a:pt x="15544800" y="0"/>
                  </a:lnTo>
                  <a:lnTo>
                    <a:pt x="0" y="0"/>
                  </a:lnTo>
                  <a:lnTo>
                    <a:pt x="0" y="1992630"/>
                  </a:lnTo>
                  <a:lnTo>
                    <a:pt x="15544800" y="1992630"/>
                  </a:lnTo>
                  <a:close/>
                </a:path>
              </a:pathLst>
            </a:custGeom>
            <a:solidFill>
              <a:srgbClr val="CE8D3E"/>
            </a:solidFill>
          </p:spPr>
          <p:txBody>
            <a:bodyPr wrap="square" lIns="0" tIns="0" rIns="0" bIns="0" rtlCol="0"/>
            <a:lstStyle/>
            <a:p>
              <a:endParaRPr/>
            </a:p>
          </p:txBody>
        </p:sp>
        <p:sp>
          <p:nvSpPr>
            <p:cNvPr id="38" name="object 38"/>
            <p:cNvSpPr/>
            <p:nvPr/>
          </p:nvSpPr>
          <p:spPr>
            <a:xfrm>
              <a:off x="254" y="7399019"/>
              <a:ext cx="15544800" cy="2002789"/>
            </a:xfrm>
            <a:custGeom>
              <a:avLst/>
              <a:gdLst/>
              <a:ahLst/>
              <a:cxnLst/>
              <a:rect l="l" t="t" r="r" b="b"/>
              <a:pathLst>
                <a:path w="15544800" h="2002790">
                  <a:moveTo>
                    <a:pt x="15544800" y="0"/>
                  </a:moveTo>
                  <a:lnTo>
                    <a:pt x="15534640" y="0"/>
                  </a:lnTo>
                  <a:lnTo>
                    <a:pt x="15534640" y="19812"/>
                  </a:lnTo>
                  <a:lnTo>
                    <a:pt x="15534640" y="1992642"/>
                  </a:lnTo>
                  <a:lnTo>
                    <a:pt x="10414" y="1992642"/>
                  </a:lnTo>
                  <a:lnTo>
                    <a:pt x="10414" y="19812"/>
                  </a:lnTo>
                  <a:lnTo>
                    <a:pt x="15534640" y="19812"/>
                  </a:lnTo>
                  <a:lnTo>
                    <a:pt x="15534640" y="0"/>
                  </a:lnTo>
                  <a:lnTo>
                    <a:pt x="10160" y="0"/>
                  </a:lnTo>
                  <a:lnTo>
                    <a:pt x="10160" y="1997595"/>
                  </a:lnTo>
                  <a:lnTo>
                    <a:pt x="10160" y="2002307"/>
                  </a:lnTo>
                  <a:lnTo>
                    <a:pt x="5080" y="1997595"/>
                  </a:lnTo>
                  <a:lnTo>
                    <a:pt x="10160" y="1997595"/>
                  </a:lnTo>
                  <a:lnTo>
                    <a:pt x="10160" y="0"/>
                  </a:lnTo>
                  <a:lnTo>
                    <a:pt x="0" y="0"/>
                  </a:lnTo>
                  <a:lnTo>
                    <a:pt x="0" y="14859"/>
                  </a:lnTo>
                  <a:lnTo>
                    <a:pt x="5080" y="14859"/>
                  </a:lnTo>
                  <a:lnTo>
                    <a:pt x="114" y="19469"/>
                  </a:lnTo>
                  <a:lnTo>
                    <a:pt x="114" y="19812"/>
                  </a:lnTo>
                  <a:lnTo>
                    <a:pt x="0" y="1997595"/>
                  </a:lnTo>
                  <a:lnTo>
                    <a:pt x="114" y="2002536"/>
                  </a:lnTo>
                  <a:lnTo>
                    <a:pt x="10160" y="2002536"/>
                  </a:lnTo>
                  <a:lnTo>
                    <a:pt x="10414" y="2002536"/>
                  </a:lnTo>
                  <a:lnTo>
                    <a:pt x="15534640" y="2002536"/>
                  </a:lnTo>
                  <a:lnTo>
                    <a:pt x="15534640" y="1997456"/>
                  </a:lnTo>
                  <a:lnTo>
                    <a:pt x="15539720" y="1997456"/>
                  </a:lnTo>
                  <a:lnTo>
                    <a:pt x="15534640" y="2002536"/>
                  </a:lnTo>
                  <a:lnTo>
                    <a:pt x="15544534" y="2002536"/>
                  </a:lnTo>
                  <a:lnTo>
                    <a:pt x="15544534" y="1997456"/>
                  </a:lnTo>
                  <a:lnTo>
                    <a:pt x="15544800" y="1997456"/>
                  </a:lnTo>
                  <a:lnTo>
                    <a:pt x="15544800" y="19812"/>
                  </a:lnTo>
                  <a:lnTo>
                    <a:pt x="15544534" y="19812"/>
                  </a:lnTo>
                  <a:lnTo>
                    <a:pt x="15539720" y="14998"/>
                  </a:lnTo>
                  <a:lnTo>
                    <a:pt x="15544800" y="14998"/>
                  </a:lnTo>
                  <a:lnTo>
                    <a:pt x="15544800" y="0"/>
                  </a:lnTo>
                  <a:close/>
                </a:path>
              </a:pathLst>
            </a:custGeom>
            <a:solidFill>
              <a:srgbClr val="97662B"/>
            </a:solidFill>
          </p:spPr>
          <p:txBody>
            <a:bodyPr wrap="square" lIns="0" tIns="0" rIns="0" bIns="0" rtlCol="0"/>
            <a:lstStyle/>
            <a:p>
              <a:endParaRPr/>
            </a:p>
          </p:txBody>
        </p:sp>
      </p:grpSp>
      <p:sp>
        <p:nvSpPr>
          <p:cNvPr id="39" name="object 39"/>
          <p:cNvSpPr txBox="1"/>
          <p:nvPr/>
        </p:nvSpPr>
        <p:spPr>
          <a:xfrm>
            <a:off x="6275" y="5274079"/>
            <a:ext cx="9132047" cy="1120355"/>
          </a:xfrm>
          <a:prstGeom prst="rect">
            <a:avLst/>
          </a:prstGeom>
        </p:spPr>
        <p:txBody>
          <a:bodyPr vert="horz" wrap="square" lIns="0" tIns="1191" rIns="0" bIns="0" rtlCol="0">
            <a:spAutoFit/>
          </a:bodyPr>
          <a:lstStyle/>
          <a:p>
            <a:pPr marL="210344" marR="179388" indent="67469" algn="ctr">
              <a:lnSpc>
                <a:spcPct val="101299"/>
              </a:lnSpc>
              <a:spcBef>
                <a:spcPts val="9"/>
              </a:spcBef>
            </a:pPr>
            <a:r>
              <a:rPr sz="2400" dirty="0">
                <a:solidFill>
                  <a:srgbClr val="FFFFFF"/>
                </a:solidFill>
                <a:latin typeface="+mj-lt"/>
                <a:cs typeface="Verdana"/>
              </a:rPr>
              <a:t>High coupling </a:t>
            </a:r>
            <a:r>
              <a:rPr sz="2400" dirty="0">
                <a:solidFill>
                  <a:srgbClr val="FFFFFF"/>
                </a:solidFill>
                <a:latin typeface="+mj-lt"/>
                <a:cs typeface="Junicode"/>
              </a:rPr>
              <a:t>makes modifying parts of the system </a:t>
            </a:r>
            <a:r>
              <a:rPr sz="2400" dirty="0">
                <a:solidFill>
                  <a:srgbClr val="FFFFFF"/>
                </a:solidFill>
                <a:latin typeface="+mj-lt"/>
                <a:cs typeface="Verdana"/>
              </a:rPr>
              <a:t>difficult</a:t>
            </a:r>
            <a:r>
              <a:rPr sz="2400" dirty="0">
                <a:solidFill>
                  <a:srgbClr val="FFFFFF"/>
                </a:solidFill>
                <a:latin typeface="+mj-lt"/>
                <a:cs typeface="Junicode"/>
              </a:rPr>
              <a:t>, e.g., </a:t>
            </a:r>
            <a:r>
              <a:rPr sz="2400" dirty="0">
                <a:solidFill>
                  <a:srgbClr val="FFFFFF"/>
                </a:solidFill>
                <a:latin typeface="+mj-lt"/>
                <a:cs typeface="Verdana"/>
              </a:rPr>
              <a:t>modifying  </a:t>
            </a:r>
            <a:r>
              <a:rPr sz="2400" dirty="0">
                <a:solidFill>
                  <a:srgbClr val="FFFFFF"/>
                </a:solidFill>
                <a:latin typeface="+mj-lt"/>
                <a:cs typeface="Junicode"/>
              </a:rPr>
              <a:t>a  component affects all the components to which the component is connected</a:t>
            </a:r>
            <a:endParaRPr sz="2400" dirty="0">
              <a:latin typeface="+mj-lt"/>
              <a:cs typeface="Junicode"/>
            </a:endParaRPr>
          </a:p>
        </p:txBody>
      </p:sp>
      <p:sp>
        <p:nvSpPr>
          <p:cNvPr id="40" name="object 40"/>
          <p:cNvSpPr txBox="1"/>
          <p:nvPr/>
        </p:nvSpPr>
        <p:spPr>
          <a:xfrm>
            <a:off x="8174019" y="6125135"/>
            <a:ext cx="99359" cy="113733"/>
          </a:xfrm>
          <a:prstGeom prst="rect">
            <a:avLst/>
          </a:prstGeom>
        </p:spPr>
        <p:txBody>
          <a:bodyPr vert="horz" wrap="square" lIns="0" tIns="5953" rIns="0" bIns="0" rtlCol="0">
            <a:spAutoFit/>
          </a:bodyPr>
          <a:lstStyle/>
          <a:p>
            <a:pPr marL="23813">
              <a:spcBef>
                <a:spcPts val="47"/>
              </a:spcBef>
            </a:pPr>
            <a:r>
              <a:rPr sz="700" spc="-234" dirty="0">
                <a:solidFill>
                  <a:srgbClr val="181818"/>
                </a:solidFill>
                <a:latin typeface="Verdana"/>
                <a:cs typeface="Verdana"/>
              </a:rPr>
              <a:t>19</a:t>
            </a:r>
            <a:endParaRPr sz="700">
              <a:latin typeface="Verdana"/>
              <a:cs typeface="Verdana"/>
            </a:endParaRPr>
          </a:p>
        </p:txBody>
      </p:sp>
    </p:spTree>
    <p:extLst>
      <p:ext uri="{BB962C8B-B14F-4D97-AF65-F5344CB8AC3E}">
        <p14:creationId xmlns:p14="http://schemas.microsoft.com/office/powerpoint/2010/main" val="767359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2144" y="4065962"/>
            <a:ext cx="6458697" cy="33338"/>
          </a:xfrm>
          <a:custGeom>
            <a:avLst/>
            <a:gdLst/>
            <a:ahLst/>
            <a:cxnLst/>
            <a:rect l="l" t="t" r="r" b="b"/>
            <a:pathLst>
              <a:path w="10979785" h="48895">
                <a:moveTo>
                  <a:pt x="10979658" y="48767"/>
                </a:moveTo>
                <a:lnTo>
                  <a:pt x="10979658" y="0"/>
                </a:lnTo>
                <a:lnTo>
                  <a:pt x="0" y="0"/>
                </a:lnTo>
                <a:lnTo>
                  <a:pt x="0" y="48768"/>
                </a:lnTo>
                <a:lnTo>
                  <a:pt x="10979658" y="48767"/>
                </a:lnTo>
                <a:close/>
              </a:path>
            </a:pathLst>
          </a:custGeom>
          <a:solidFill>
            <a:srgbClr val="FFCA08"/>
          </a:solidFill>
        </p:spPr>
        <p:txBody>
          <a:bodyPr wrap="square" lIns="0" tIns="0" rIns="0" bIns="0" rtlCol="0"/>
          <a:lstStyle/>
          <a:p>
            <a:endParaRPr/>
          </a:p>
        </p:txBody>
      </p:sp>
      <p:sp>
        <p:nvSpPr>
          <p:cNvPr id="3" name="object 3"/>
          <p:cNvSpPr/>
          <p:nvPr/>
        </p:nvSpPr>
        <p:spPr>
          <a:xfrm>
            <a:off x="1541877" y="2386342"/>
            <a:ext cx="987238" cy="1637434"/>
          </a:xfrm>
          <a:custGeom>
            <a:avLst/>
            <a:gdLst/>
            <a:ahLst/>
            <a:cxnLst/>
            <a:rect l="l" t="t" r="r" b="b"/>
            <a:pathLst>
              <a:path w="1678304" h="2401570">
                <a:moveTo>
                  <a:pt x="1678101" y="861448"/>
                </a:moveTo>
                <a:lnTo>
                  <a:pt x="1678101" y="817033"/>
                </a:lnTo>
                <a:lnTo>
                  <a:pt x="1675763" y="772667"/>
                </a:lnTo>
                <a:lnTo>
                  <a:pt x="1671088" y="728452"/>
                </a:lnTo>
                <a:lnTo>
                  <a:pt x="1664075" y="684488"/>
                </a:lnTo>
                <a:lnTo>
                  <a:pt x="1654725" y="640873"/>
                </a:lnTo>
                <a:lnTo>
                  <a:pt x="1643036" y="597710"/>
                </a:lnTo>
                <a:lnTo>
                  <a:pt x="1629011" y="555096"/>
                </a:lnTo>
                <a:lnTo>
                  <a:pt x="1612647" y="513134"/>
                </a:lnTo>
                <a:lnTo>
                  <a:pt x="1593946" y="471922"/>
                </a:lnTo>
                <a:lnTo>
                  <a:pt x="1572907" y="431561"/>
                </a:lnTo>
                <a:lnTo>
                  <a:pt x="1549531" y="392151"/>
                </a:lnTo>
                <a:lnTo>
                  <a:pt x="1523816" y="353792"/>
                </a:lnTo>
                <a:lnTo>
                  <a:pt x="1495765" y="316584"/>
                </a:lnTo>
                <a:lnTo>
                  <a:pt x="1465375" y="280628"/>
                </a:lnTo>
                <a:lnTo>
                  <a:pt x="1432648" y="246023"/>
                </a:lnTo>
                <a:lnTo>
                  <a:pt x="1398043" y="213220"/>
                </a:lnTo>
                <a:lnTo>
                  <a:pt x="1362087" y="182760"/>
                </a:lnTo>
                <a:lnTo>
                  <a:pt x="1324879" y="154643"/>
                </a:lnTo>
                <a:lnTo>
                  <a:pt x="1286519" y="128869"/>
                </a:lnTo>
                <a:lnTo>
                  <a:pt x="1247107" y="105438"/>
                </a:lnTo>
                <a:lnTo>
                  <a:pt x="1206743" y="84350"/>
                </a:lnTo>
                <a:lnTo>
                  <a:pt x="1165527" y="65606"/>
                </a:lnTo>
                <a:lnTo>
                  <a:pt x="1123559" y="49204"/>
                </a:lnTo>
                <a:lnTo>
                  <a:pt x="1080939" y="35146"/>
                </a:lnTo>
                <a:lnTo>
                  <a:pt x="1037767" y="23430"/>
                </a:lnTo>
                <a:lnTo>
                  <a:pt x="994142" y="14058"/>
                </a:lnTo>
                <a:lnTo>
                  <a:pt x="950165" y="7029"/>
                </a:lnTo>
                <a:lnTo>
                  <a:pt x="905935" y="2343"/>
                </a:lnTo>
                <a:lnTo>
                  <a:pt x="861553" y="0"/>
                </a:lnTo>
                <a:lnTo>
                  <a:pt x="817118" y="0"/>
                </a:lnTo>
                <a:lnTo>
                  <a:pt x="772731" y="2343"/>
                </a:lnTo>
                <a:lnTo>
                  <a:pt x="728490" y="7029"/>
                </a:lnTo>
                <a:lnTo>
                  <a:pt x="684497" y="14058"/>
                </a:lnTo>
                <a:lnTo>
                  <a:pt x="640850" y="23430"/>
                </a:lnTo>
                <a:lnTo>
                  <a:pt x="597651" y="35146"/>
                </a:lnTo>
                <a:lnTo>
                  <a:pt x="554998" y="49204"/>
                </a:lnTo>
                <a:lnTo>
                  <a:pt x="512992" y="65606"/>
                </a:lnTo>
                <a:lnTo>
                  <a:pt x="471733" y="84350"/>
                </a:lnTo>
                <a:lnTo>
                  <a:pt x="431320" y="105438"/>
                </a:lnTo>
                <a:lnTo>
                  <a:pt x="391854" y="128869"/>
                </a:lnTo>
                <a:lnTo>
                  <a:pt x="353434" y="154643"/>
                </a:lnTo>
                <a:lnTo>
                  <a:pt x="316161" y="182760"/>
                </a:lnTo>
                <a:lnTo>
                  <a:pt x="280133" y="213220"/>
                </a:lnTo>
                <a:lnTo>
                  <a:pt x="245452" y="246023"/>
                </a:lnTo>
                <a:lnTo>
                  <a:pt x="212725" y="280628"/>
                </a:lnTo>
                <a:lnTo>
                  <a:pt x="182336" y="316584"/>
                </a:lnTo>
                <a:lnTo>
                  <a:pt x="154284" y="353792"/>
                </a:lnTo>
                <a:lnTo>
                  <a:pt x="128570" y="392151"/>
                </a:lnTo>
                <a:lnTo>
                  <a:pt x="105194" y="431561"/>
                </a:lnTo>
                <a:lnTo>
                  <a:pt x="84155" y="471922"/>
                </a:lnTo>
                <a:lnTo>
                  <a:pt x="65454" y="513134"/>
                </a:lnTo>
                <a:lnTo>
                  <a:pt x="49090" y="555096"/>
                </a:lnTo>
                <a:lnTo>
                  <a:pt x="35064" y="597710"/>
                </a:lnTo>
                <a:lnTo>
                  <a:pt x="23376" y="640873"/>
                </a:lnTo>
                <a:lnTo>
                  <a:pt x="14025" y="684488"/>
                </a:lnTo>
                <a:lnTo>
                  <a:pt x="7012" y="728452"/>
                </a:lnTo>
                <a:lnTo>
                  <a:pt x="2337" y="772667"/>
                </a:lnTo>
                <a:lnTo>
                  <a:pt x="0" y="817033"/>
                </a:lnTo>
                <a:lnTo>
                  <a:pt x="0" y="861448"/>
                </a:lnTo>
                <a:lnTo>
                  <a:pt x="2337" y="905813"/>
                </a:lnTo>
                <a:lnTo>
                  <a:pt x="7012" y="950028"/>
                </a:lnTo>
                <a:lnTo>
                  <a:pt x="14025" y="993992"/>
                </a:lnTo>
                <a:lnTo>
                  <a:pt x="23376" y="1037607"/>
                </a:lnTo>
                <a:lnTo>
                  <a:pt x="35064" y="1080771"/>
                </a:lnTo>
                <a:lnTo>
                  <a:pt x="49090" y="1123384"/>
                </a:lnTo>
                <a:lnTo>
                  <a:pt x="65454" y="1165347"/>
                </a:lnTo>
                <a:lnTo>
                  <a:pt x="84155" y="1206558"/>
                </a:lnTo>
                <a:lnTo>
                  <a:pt x="105194" y="1246919"/>
                </a:lnTo>
                <a:lnTo>
                  <a:pt x="128570" y="1286329"/>
                </a:lnTo>
                <a:lnTo>
                  <a:pt x="154284" y="1324688"/>
                </a:lnTo>
                <a:lnTo>
                  <a:pt x="182336" y="1361896"/>
                </a:lnTo>
                <a:lnTo>
                  <a:pt x="212725" y="1397852"/>
                </a:lnTo>
                <a:lnTo>
                  <a:pt x="245452" y="1432457"/>
                </a:lnTo>
                <a:lnTo>
                  <a:pt x="279090" y="1466799"/>
                </a:lnTo>
                <a:lnTo>
                  <a:pt x="312018" y="1501842"/>
                </a:lnTo>
                <a:lnTo>
                  <a:pt x="344237" y="1537586"/>
                </a:lnTo>
                <a:lnTo>
                  <a:pt x="375746" y="1574033"/>
                </a:lnTo>
                <a:lnTo>
                  <a:pt x="406545" y="1611183"/>
                </a:lnTo>
                <a:lnTo>
                  <a:pt x="436633" y="1649036"/>
                </a:lnTo>
                <a:lnTo>
                  <a:pt x="466010" y="1687594"/>
                </a:lnTo>
                <a:lnTo>
                  <a:pt x="494676" y="1726858"/>
                </a:lnTo>
                <a:lnTo>
                  <a:pt x="522631" y="1766827"/>
                </a:lnTo>
                <a:lnTo>
                  <a:pt x="549873" y="1807504"/>
                </a:lnTo>
                <a:lnTo>
                  <a:pt x="576402" y="1848888"/>
                </a:lnTo>
                <a:lnTo>
                  <a:pt x="602219" y="1890980"/>
                </a:lnTo>
                <a:lnTo>
                  <a:pt x="627323" y="1933781"/>
                </a:lnTo>
                <a:lnTo>
                  <a:pt x="651713" y="1977292"/>
                </a:lnTo>
                <a:lnTo>
                  <a:pt x="675389" y="2021514"/>
                </a:lnTo>
                <a:lnTo>
                  <a:pt x="698351" y="2066447"/>
                </a:lnTo>
                <a:lnTo>
                  <a:pt x="720598" y="2112092"/>
                </a:lnTo>
                <a:lnTo>
                  <a:pt x="742130" y="2158450"/>
                </a:lnTo>
                <a:lnTo>
                  <a:pt x="762946" y="2205522"/>
                </a:lnTo>
                <a:lnTo>
                  <a:pt x="783047" y="2253308"/>
                </a:lnTo>
                <a:lnTo>
                  <a:pt x="802432" y="2301809"/>
                </a:lnTo>
                <a:lnTo>
                  <a:pt x="821099" y="2351026"/>
                </a:lnTo>
                <a:lnTo>
                  <a:pt x="839050" y="2400959"/>
                </a:lnTo>
                <a:lnTo>
                  <a:pt x="857092" y="2351026"/>
                </a:lnTo>
                <a:lnTo>
                  <a:pt x="875835" y="2301809"/>
                </a:lnTo>
                <a:lnTo>
                  <a:pt x="895279" y="2253308"/>
                </a:lnTo>
                <a:lnTo>
                  <a:pt x="915425" y="2205522"/>
                </a:lnTo>
                <a:lnTo>
                  <a:pt x="936275" y="2158450"/>
                </a:lnTo>
                <a:lnTo>
                  <a:pt x="957828" y="2112092"/>
                </a:lnTo>
                <a:lnTo>
                  <a:pt x="980086" y="2066447"/>
                </a:lnTo>
                <a:lnTo>
                  <a:pt x="1003050" y="2021514"/>
                </a:lnTo>
                <a:lnTo>
                  <a:pt x="1026719" y="1977292"/>
                </a:lnTo>
                <a:lnTo>
                  <a:pt x="1051095" y="1933781"/>
                </a:lnTo>
                <a:lnTo>
                  <a:pt x="1076179" y="1890980"/>
                </a:lnTo>
                <a:lnTo>
                  <a:pt x="1101971" y="1848888"/>
                </a:lnTo>
                <a:lnTo>
                  <a:pt x="1128472" y="1807504"/>
                </a:lnTo>
                <a:lnTo>
                  <a:pt x="1155683" y="1766827"/>
                </a:lnTo>
                <a:lnTo>
                  <a:pt x="1183605" y="1726858"/>
                </a:lnTo>
                <a:lnTo>
                  <a:pt x="1212238" y="1687594"/>
                </a:lnTo>
                <a:lnTo>
                  <a:pt x="1241583" y="1649036"/>
                </a:lnTo>
                <a:lnTo>
                  <a:pt x="1271640" y="1611183"/>
                </a:lnTo>
                <a:lnTo>
                  <a:pt x="1302412" y="1574033"/>
                </a:lnTo>
                <a:lnTo>
                  <a:pt x="1333897" y="1537586"/>
                </a:lnTo>
                <a:lnTo>
                  <a:pt x="1366098" y="1501842"/>
                </a:lnTo>
                <a:lnTo>
                  <a:pt x="1399015" y="1466799"/>
                </a:lnTo>
                <a:lnTo>
                  <a:pt x="1432648" y="1432457"/>
                </a:lnTo>
                <a:lnTo>
                  <a:pt x="1465375" y="1397852"/>
                </a:lnTo>
                <a:lnTo>
                  <a:pt x="1495765" y="1361896"/>
                </a:lnTo>
                <a:lnTo>
                  <a:pt x="1523816" y="1324688"/>
                </a:lnTo>
                <a:lnTo>
                  <a:pt x="1549531" y="1286329"/>
                </a:lnTo>
                <a:lnTo>
                  <a:pt x="1572907" y="1246919"/>
                </a:lnTo>
                <a:lnTo>
                  <a:pt x="1593946" y="1206558"/>
                </a:lnTo>
                <a:lnTo>
                  <a:pt x="1612647" y="1165347"/>
                </a:lnTo>
                <a:lnTo>
                  <a:pt x="1629011" y="1123384"/>
                </a:lnTo>
                <a:lnTo>
                  <a:pt x="1643036" y="1080771"/>
                </a:lnTo>
                <a:lnTo>
                  <a:pt x="1654725" y="1037607"/>
                </a:lnTo>
                <a:lnTo>
                  <a:pt x="1664075" y="993992"/>
                </a:lnTo>
                <a:lnTo>
                  <a:pt x="1671088" y="950028"/>
                </a:lnTo>
                <a:lnTo>
                  <a:pt x="1675763" y="905813"/>
                </a:lnTo>
                <a:lnTo>
                  <a:pt x="1678101" y="861448"/>
                </a:lnTo>
                <a:close/>
              </a:path>
            </a:pathLst>
          </a:custGeom>
          <a:solidFill>
            <a:srgbClr val="EC7016"/>
          </a:solidFill>
        </p:spPr>
        <p:txBody>
          <a:bodyPr wrap="square" lIns="0" tIns="0" rIns="0" bIns="0" rtlCol="0"/>
          <a:lstStyle/>
          <a:p>
            <a:endParaRPr/>
          </a:p>
        </p:txBody>
      </p:sp>
      <p:sp>
        <p:nvSpPr>
          <p:cNvPr id="4" name="object 4"/>
          <p:cNvSpPr/>
          <p:nvPr/>
        </p:nvSpPr>
        <p:spPr>
          <a:xfrm>
            <a:off x="3097194" y="2766320"/>
            <a:ext cx="759385" cy="1259464"/>
          </a:xfrm>
          <a:custGeom>
            <a:avLst/>
            <a:gdLst/>
            <a:ahLst/>
            <a:cxnLst/>
            <a:rect l="l" t="t" r="r" b="b"/>
            <a:pathLst>
              <a:path w="1290954" h="1847214">
                <a:moveTo>
                  <a:pt x="1290637" y="645318"/>
                </a:moveTo>
                <a:lnTo>
                  <a:pt x="1289078" y="600275"/>
                </a:lnTo>
                <a:lnTo>
                  <a:pt x="1284402" y="555404"/>
                </a:lnTo>
                <a:lnTo>
                  <a:pt x="1276609" y="510883"/>
                </a:lnTo>
                <a:lnTo>
                  <a:pt x="1265699" y="466890"/>
                </a:lnTo>
                <a:lnTo>
                  <a:pt x="1251671" y="423601"/>
                </a:lnTo>
                <a:lnTo>
                  <a:pt x="1234526" y="381194"/>
                </a:lnTo>
                <a:lnTo>
                  <a:pt x="1214264" y="339846"/>
                </a:lnTo>
                <a:lnTo>
                  <a:pt x="1190884" y="299735"/>
                </a:lnTo>
                <a:lnTo>
                  <a:pt x="1164387" y="261038"/>
                </a:lnTo>
                <a:lnTo>
                  <a:pt x="1134773" y="223932"/>
                </a:lnTo>
                <a:lnTo>
                  <a:pt x="1102042" y="188594"/>
                </a:lnTo>
                <a:lnTo>
                  <a:pt x="1066705" y="155863"/>
                </a:lnTo>
                <a:lnTo>
                  <a:pt x="1029599" y="126249"/>
                </a:lnTo>
                <a:lnTo>
                  <a:pt x="990902" y="99752"/>
                </a:lnTo>
                <a:lnTo>
                  <a:pt x="950790" y="76373"/>
                </a:lnTo>
                <a:lnTo>
                  <a:pt x="909443" y="56110"/>
                </a:lnTo>
                <a:lnTo>
                  <a:pt x="867036" y="38965"/>
                </a:lnTo>
                <a:lnTo>
                  <a:pt x="823747" y="24938"/>
                </a:lnTo>
                <a:lnTo>
                  <a:pt x="779753" y="14027"/>
                </a:lnTo>
                <a:lnTo>
                  <a:pt x="735232" y="6234"/>
                </a:lnTo>
                <a:lnTo>
                  <a:pt x="690362" y="1558"/>
                </a:lnTo>
                <a:lnTo>
                  <a:pt x="645318" y="0"/>
                </a:lnTo>
                <a:lnTo>
                  <a:pt x="600280" y="1558"/>
                </a:lnTo>
                <a:lnTo>
                  <a:pt x="555423" y="6234"/>
                </a:lnTo>
                <a:lnTo>
                  <a:pt x="510926" y="14027"/>
                </a:lnTo>
                <a:lnTo>
                  <a:pt x="466965" y="24938"/>
                </a:lnTo>
                <a:lnTo>
                  <a:pt x="423719" y="38965"/>
                </a:lnTo>
                <a:lnTo>
                  <a:pt x="381364" y="56110"/>
                </a:lnTo>
                <a:lnTo>
                  <a:pt x="340077" y="76373"/>
                </a:lnTo>
                <a:lnTo>
                  <a:pt x="300037" y="99752"/>
                </a:lnTo>
                <a:lnTo>
                  <a:pt x="261420" y="126249"/>
                </a:lnTo>
                <a:lnTo>
                  <a:pt x="224404" y="155863"/>
                </a:lnTo>
                <a:lnTo>
                  <a:pt x="189166" y="188594"/>
                </a:lnTo>
                <a:lnTo>
                  <a:pt x="156335" y="223932"/>
                </a:lnTo>
                <a:lnTo>
                  <a:pt x="126632" y="261038"/>
                </a:lnTo>
                <a:lnTo>
                  <a:pt x="100055" y="299735"/>
                </a:lnTo>
                <a:lnTo>
                  <a:pt x="76604" y="339846"/>
                </a:lnTo>
                <a:lnTo>
                  <a:pt x="56280" y="381194"/>
                </a:lnTo>
                <a:lnTo>
                  <a:pt x="39083" y="423601"/>
                </a:lnTo>
                <a:lnTo>
                  <a:pt x="25013" y="466890"/>
                </a:lnTo>
                <a:lnTo>
                  <a:pt x="14070" y="510883"/>
                </a:lnTo>
                <a:lnTo>
                  <a:pt x="6253" y="555404"/>
                </a:lnTo>
                <a:lnTo>
                  <a:pt x="1563" y="600275"/>
                </a:lnTo>
                <a:lnTo>
                  <a:pt x="0" y="645318"/>
                </a:lnTo>
                <a:lnTo>
                  <a:pt x="1563" y="690357"/>
                </a:lnTo>
                <a:lnTo>
                  <a:pt x="6253" y="735213"/>
                </a:lnTo>
                <a:lnTo>
                  <a:pt x="14070" y="779711"/>
                </a:lnTo>
                <a:lnTo>
                  <a:pt x="25013" y="823671"/>
                </a:lnTo>
                <a:lnTo>
                  <a:pt x="39083" y="866918"/>
                </a:lnTo>
                <a:lnTo>
                  <a:pt x="56280" y="909273"/>
                </a:lnTo>
                <a:lnTo>
                  <a:pt x="76604" y="950559"/>
                </a:lnTo>
                <a:lnTo>
                  <a:pt x="100055" y="990599"/>
                </a:lnTo>
                <a:lnTo>
                  <a:pt x="126632" y="1029216"/>
                </a:lnTo>
                <a:lnTo>
                  <a:pt x="156335" y="1066232"/>
                </a:lnTo>
                <a:lnTo>
                  <a:pt x="189166" y="1101470"/>
                </a:lnTo>
                <a:lnTo>
                  <a:pt x="223907" y="1137335"/>
                </a:lnTo>
                <a:lnTo>
                  <a:pt x="257666" y="1174195"/>
                </a:lnTo>
                <a:lnTo>
                  <a:pt x="290442" y="1212053"/>
                </a:lnTo>
                <a:lnTo>
                  <a:pt x="322234" y="1250907"/>
                </a:lnTo>
                <a:lnTo>
                  <a:pt x="353043" y="1290758"/>
                </a:lnTo>
                <a:lnTo>
                  <a:pt x="382865" y="1331605"/>
                </a:lnTo>
                <a:lnTo>
                  <a:pt x="411701" y="1373449"/>
                </a:lnTo>
                <a:lnTo>
                  <a:pt x="439550" y="1416290"/>
                </a:lnTo>
                <a:lnTo>
                  <a:pt x="466410" y="1460127"/>
                </a:lnTo>
                <a:lnTo>
                  <a:pt x="492282" y="1504961"/>
                </a:lnTo>
                <a:lnTo>
                  <a:pt x="517163" y="1550792"/>
                </a:lnTo>
                <a:lnTo>
                  <a:pt x="541053" y="1597620"/>
                </a:lnTo>
                <a:lnTo>
                  <a:pt x="563951" y="1645444"/>
                </a:lnTo>
                <a:lnTo>
                  <a:pt x="585856" y="1694264"/>
                </a:lnTo>
                <a:lnTo>
                  <a:pt x="606767" y="1744082"/>
                </a:lnTo>
                <a:lnTo>
                  <a:pt x="626683" y="1794896"/>
                </a:lnTo>
                <a:lnTo>
                  <a:pt x="645604" y="1846706"/>
                </a:lnTo>
                <a:lnTo>
                  <a:pt x="664398" y="1794896"/>
                </a:lnTo>
                <a:lnTo>
                  <a:pt x="684204" y="1744082"/>
                </a:lnTo>
                <a:lnTo>
                  <a:pt x="705020" y="1694264"/>
                </a:lnTo>
                <a:lnTo>
                  <a:pt x="726846" y="1645444"/>
                </a:lnTo>
                <a:lnTo>
                  <a:pt x="749681" y="1597620"/>
                </a:lnTo>
                <a:lnTo>
                  <a:pt x="773523" y="1550792"/>
                </a:lnTo>
                <a:lnTo>
                  <a:pt x="798373" y="1504961"/>
                </a:lnTo>
                <a:lnTo>
                  <a:pt x="824228" y="1460127"/>
                </a:lnTo>
                <a:lnTo>
                  <a:pt x="851089" y="1416290"/>
                </a:lnTo>
                <a:lnTo>
                  <a:pt x="878953" y="1373449"/>
                </a:lnTo>
                <a:lnTo>
                  <a:pt x="907821" y="1331605"/>
                </a:lnTo>
                <a:lnTo>
                  <a:pt x="937691" y="1290758"/>
                </a:lnTo>
                <a:lnTo>
                  <a:pt x="968562" y="1250907"/>
                </a:lnTo>
                <a:lnTo>
                  <a:pt x="1000434" y="1212053"/>
                </a:lnTo>
                <a:lnTo>
                  <a:pt x="1033305" y="1174195"/>
                </a:lnTo>
                <a:lnTo>
                  <a:pt x="1067175" y="1137335"/>
                </a:lnTo>
                <a:lnTo>
                  <a:pt x="1102042" y="1101470"/>
                </a:lnTo>
                <a:lnTo>
                  <a:pt x="1134773" y="1066232"/>
                </a:lnTo>
                <a:lnTo>
                  <a:pt x="1164387" y="1029216"/>
                </a:lnTo>
                <a:lnTo>
                  <a:pt x="1190884" y="990599"/>
                </a:lnTo>
                <a:lnTo>
                  <a:pt x="1214264" y="950559"/>
                </a:lnTo>
                <a:lnTo>
                  <a:pt x="1234526" y="909273"/>
                </a:lnTo>
                <a:lnTo>
                  <a:pt x="1251671" y="866918"/>
                </a:lnTo>
                <a:lnTo>
                  <a:pt x="1265699" y="823671"/>
                </a:lnTo>
                <a:lnTo>
                  <a:pt x="1276609" y="779711"/>
                </a:lnTo>
                <a:lnTo>
                  <a:pt x="1284402" y="735213"/>
                </a:lnTo>
                <a:lnTo>
                  <a:pt x="1289078" y="690357"/>
                </a:lnTo>
                <a:lnTo>
                  <a:pt x="1290637" y="645318"/>
                </a:lnTo>
                <a:close/>
              </a:path>
            </a:pathLst>
          </a:custGeom>
          <a:solidFill>
            <a:srgbClr val="EC7016"/>
          </a:solidFill>
        </p:spPr>
        <p:txBody>
          <a:bodyPr wrap="square" lIns="0" tIns="0" rIns="0" bIns="0" rtlCol="0"/>
          <a:lstStyle/>
          <a:p>
            <a:endParaRPr/>
          </a:p>
        </p:txBody>
      </p:sp>
      <p:sp>
        <p:nvSpPr>
          <p:cNvPr id="5" name="object 5"/>
          <p:cNvSpPr/>
          <p:nvPr/>
        </p:nvSpPr>
        <p:spPr>
          <a:xfrm>
            <a:off x="4545517" y="3065795"/>
            <a:ext cx="590550" cy="979776"/>
          </a:xfrm>
          <a:custGeom>
            <a:avLst/>
            <a:gdLst/>
            <a:ahLst/>
            <a:cxnLst/>
            <a:rect l="l" t="t" r="r" b="b"/>
            <a:pathLst>
              <a:path w="1003934" h="1437004">
                <a:moveTo>
                  <a:pt x="1003488" y="524144"/>
                </a:moveTo>
                <a:lnTo>
                  <a:pt x="1003488" y="478773"/>
                </a:lnTo>
                <a:lnTo>
                  <a:pt x="999406" y="433552"/>
                </a:lnTo>
                <a:lnTo>
                  <a:pt x="991243" y="388780"/>
                </a:lnTo>
                <a:lnTo>
                  <a:pt x="978998" y="344757"/>
                </a:lnTo>
                <a:lnTo>
                  <a:pt x="962672" y="301783"/>
                </a:lnTo>
                <a:lnTo>
                  <a:pt x="942264" y="260157"/>
                </a:lnTo>
                <a:lnTo>
                  <a:pt x="917774" y="220179"/>
                </a:lnTo>
                <a:lnTo>
                  <a:pt x="889203" y="182149"/>
                </a:lnTo>
                <a:lnTo>
                  <a:pt x="856551" y="146367"/>
                </a:lnTo>
                <a:lnTo>
                  <a:pt x="820768" y="113841"/>
                </a:lnTo>
                <a:lnTo>
                  <a:pt x="782738" y="85380"/>
                </a:lnTo>
                <a:lnTo>
                  <a:pt x="742761" y="60986"/>
                </a:lnTo>
                <a:lnTo>
                  <a:pt x="701135" y="40657"/>
                </a:lnTo>
                <a:lnTo>
                  <a:pt x="658161" y="24394"/>
                </a:lnTo>
                <a:lnTo>
                  <a:pt x="614138" y="12197"/>
                </a:lnTo>
                <a:lnTo>
                  <a:pt x="569366" y="4065"/>
                </a:lnTo>
                <a:lnTo>
                  <a:pt x="524144" y="0"/>
                </a:lnTo>
                <a:lnTo>
                  <a:pt x="478773" y="0"/>
                </a:lnTo>
                <a:lnTo>
                  <a:pt x="433552" y="4065"/>
                </a:lnTo>
                <a:lnTo>
                  <a:pt x="388780" y="12197"/>
                </a:lnTo>
                <a:lnTo>
                  <a:pt x="344757" y="24394"/>
                </a:lnTo>
                <a:lnTo>
                  <a:pt x="301783" y="40657"/>
                </a:lnTo>
                <a:lnTo>
                  <a:pt x="260157" y="60986"/>
                </a:lnTo>
                <a:lnTo>
                  <a:pt x="220179" y="85380"/>
                </a:lnTo>
                <a:lnTo>
                  <a:pt x="182149" y="113841"/>
                </a:lnTo>
                <a:lnTo>
                  <a:pt x="146367" y="146367"/>
                </a:lnTo>
                <a:lnTo>
                  <a:pt x="113841" y="182149"/>
                </a:lnTo>
                <a:lnTo>
                  <a:pt x="85380" y="220179"/>
                </a:lnTo>
                <a:lnTo>
                  <a:pt x="60986" y="260157"/>
                </a:lnTo>
                <a:lnTo>
                  <a:pt x="40657" y="301783"/>
                </a:lnTo>
                <a:lnTo>
                  <a:pt x="24394" y="344757"/>
                </a:lnTo>
                <a:lnTo>
                  <a:pt x="12197" y="388780"/>
                </a:lnTo>
                <a:lnTo>
                  <a:pt x="4065" y="433552"/>
                </a:lnTo>
                <a:lnTo>
                  <a:pt x="0" y="478773"/>
                </a:lnTo>
                <a:lnTo>
                  <a:pt x="0" y="524144"/>
                </a:lnTo>
                <a:lnTo>
                  <a:pt x="4065" y="569366"/>
                </a:lnTo>
                <a:lnTo>
                  <a:pt x="12197" y="614138"/>
                </a:lnTo>
                <a:lnTo>
                  <a:pt x="24394" y="658161"/>
                </a:lnTo>
                <a:lnTo>
                  <a:pt x="40657" y="701135"/>
                </a:lnTo>
                <a:lnTo>
                  <a:pt x="60986" y="742761"/>
                </a:lnTo>
                <a:lnTo>
                  <a:pt x="85380" y="782738"/>
                </a:lnTo>
                <a:lnTo>
                  <a:pt x="113841" y="820768"/>
                </a:lnTo>
                <a:lnTo>
                  <a:pt x="146367" y="856551"/>
                </a:lnTo>
                <a:lnTo>
                  <a:pt x="179117" y="890585"/>
                </a:lnTo>
                <a:lnTo>
                  <a:pt x="210744" y="925742"/>
                </a:lnTo>
                <a:lnTo>
                  <a:pt x="241244" y="962025"/>
                </a:lnTo>
                <a:lnTo>
                  <a:pt x="270615" y="999438"/>
                </a:lnTo>
                <a:lnTo>
                  <a:pt x="298853" y="1037984"/>
                </a:lnTo>
                <a:lnTo>
                  <a:pt x="325954" y="1077666"/>
                </a:lnTo>
                <a:lnTo>
                  <a:pt x="351916" y="1118488"/>
                </a:lnTo>
                <a:lnTo>
                  <a:pt x="376735" y="1160453"/>
                </a:lnTo>
                <a:lnTo>
                  <a:pt x="400408" y="1203565"/>
                </a:lnTo>
                <a:lnTo>
                  <a:pt x="422931" y="1247826"/>
                </a:lnTo>
                <a:lnTo>
                  <a:pt x="444300" y="1293240"/>
                </a:lnTo>
                <a:lnTo>
                  <a:pt x="464514" y="1339810"/>
                </a:lnTo>
                <a:lnTo>
                  <a:pt x="483568" y="1387540"/>
                </a:lnTo>
                <a:lnTo>
                  <a:pt x="501459" y="1436433"/>
                </a:lnTo>
                <a:lnTo>
                  <a:pt x="519350" y="1387540"/>
                </a:lnTo>
                <a:lnTo>
                  <a:pt x="538404" y="1339810"/>
                </a:lnTo>
                <a:lnTo>
                  <a:pt x="558617" y="1293240"/>
                </a:lnTo>
                <a:lnTo>
                  <a:pt x="579987" y="1247826"/>
                </a:lnTo>
                <a:lnTo>
                  <a:pt x="602510" y="1203565"/>
                </a:lnTo>
                <a:lnTo>
                  <a:pt x="626182" y="1160453"/>
                </a:lnTo>
                <a:lnTo>
                  <a:pt x="651001" y="1118488"/>
                </a:lnTo>
                <a:lnTo>
                  <a:pt x="676963" y="1077666"/>
                </a:lnTo>
                <a:lnTo>
                  <a:pt x="704065" y="1037984"/>
                </a:lnTo>
                <a:lnTo>
                  <a:pt x="732303" y="999438"/>
                </a:lnTo>
                <a:lnTo>
                  <a:pt x="761673" y="962025"/>
                </a:lnTo>
                <a:lnTo>
                  <a:pt x="792174" y="925742"/>
                </a:lnTo>
                <a:lnTo>
                  <a:pt x="823801" y="890585"/>
                </a:lnTo>
                <a:lnTo>
                  <a:pt x="856551" y="856551"/>
                </a:lnTo>
                <a:lnTo>
                  <a:pt x="889203" y="820768"/>
                </a:lnTo>
                <a:lnTo>
                  <a:pt x="917774" y="782738"/>
                </a:lnTo>
                <a:lnTo>
                  <a:pt x="942264" y="742761"/>
                </a:lnTo>
                <a:lnTo>
                  <a:pt x="962672" y="701135"/>
                </a:lnTo>
                <a:lnTo>
                  <a:pt x="978998" y="658161"/>
                </a:lnTo>
                <a:lnTo>
                  <a:pt x="991243" y="614138"/>
                </a:lnTo>
                <a:lnTo>
                  <a:pt x="999406" y="569366"/>
                </a:lnTo>
                <a:lnTo>
                  <a:pt x="1003488" y="524144"/>
                </a:lnTo>
                <a:close/>
              </a:path>
            </a:pathLst>
          </a:custGeom>
          <a:solidFill>
            <a:srgbClr val="EC7016"/>
          </a:solidFill>
        </p:spPr>
        <p:txBody>
          <a:bodyPr wrap="square" lIns="0" tIns="0" rIns="0" bIns="0" rtlCol="0"/>
          <a:lstStyle/>
          <a:p>
            <a:endParaRPr/>
          </a:p>
        </p:txBody>
      </p:sp>
      <p:sp>
        <p:nvSpPr>
          <p:cNvPr id="6" name="object 6"/>
          <p:cNvSpPr/>
          <p:nvPr/>
        </p:nvSpPr>
        <p:spPr>
          <a:xfrm>
            <a:off x="5850255" y="3306647"/>
            <a:ext cx="418726" cy="694026"/>
          </a:xfrm>
          <a:custGeom>
            <a:avLst/>
            <a:gdLst/>
            <a:ahLst/>
            <a:cxnLst/>
            <a:rect l="l" t="t" r="r" b="b"/>
            <a:pathLst>
              <a:path w="711834" h="1017904">
                <a:moveTo>
                  <a:pt x="711326" y="355758"/>
                </a:moveTo>
                <a:lnTo>
                  <a:pt x="708421" y="310368"/>
                </a:lnTo>
                <a:lnTo>
                  <a:pt x="699706" y="265556"/>
                </a:lnTo>
                <a:lnTo>
                  <a:pt x="685180" y="221920"/>
                </a:lnTo>
                <a:lnTo>
                  <a:pt x="664844" y="180054"/>
                </a:lnTo>
                <a:lnTo>
                  <a:pt x="638698" y="140553"/>
                </a:lnTo>
                <a:lnTo>
                  <a:pt x="606742" y="104012"/>
                </a:lnTo>
                <a:lnTo>
                  <a:pt x="570377" y="72231"/>
                </a:lnTo>
                <a:lnTo>
                  <a:pt x="531022" y="46227"/>
                </a:lnTo>
                <a:lnTo>
                  <a:pt x="489275" y="26003"/>
                </a:lnTo>
                <a:lnTo>
                  <a:pt x="445734" y="11556"/>
                </a:lnTo>
                <a:lnTo>
                  <a:pt x="400998" y="2889"/>
                </a:lnTo>
                <a:lnTo>
                  <a:pt x="355663" y="0"/>
                </a:lnTo>
                <a:lnTo>
                  <a:pt x="310328" y="2889"/>
                </a:lnTo>
                <a:lnTo>
                  <a:pt x="265592" y="11557"/>
                </a:lnTo>
                <a:lnTo>
                  <a:pt x="222051" y="26003"/>
                </a:lnTo>
                <a:lnTo>
                  <a:pt x="180304" y="46227"/>
                </a:lnTo>
                <a:lnTo>
                  <a:pt x="140949" y="72231"/>
                </a:lnTo>
                <a:lnTo>
                  <a:pt x="104584" y="104013"/>
                </a:lnTo>
                <a:lnTo>
                  <a:pt x="72628" y="140553"/>
                </a:lnTo>
                <a:lnTo>
                  <a:pt x="46481" y="180054"/>
                </a:lnTo>
                <a:lnTo>
                  <a:pt x="26146" y="221920"/>
                </a:lnTo>
                <a:lnTo>
                  <a:pt x="11620" y="265556"/>
                </a:lnTo>
                <a:lnTo>
                  <a:pt x="2905" y="310368"/>
                </a:lnTo>
                <a:lnTo>
                  <a:pt x="0" y="355758"/>
                </a:lnTo>
                <a:lnTo>
                  <a:pt x="2905" y="401133"/>
                </a:lnTo>
                <a:lnTo>
                  <a:pt x="11620" y="445897"/>
                </a:lnTo>
                <a:lnTo>
                  <a:pt x="26146" y="489454"/>
                </a:lnTo>
                <a:lnTo>
                  <a:pt x="46481" y="531209"/>
                </a:lnTo>
                <a:lnTo>
                  <a:pt x="72628" y="570567"/>
                </a:lnTo>
                <a:lnTo>
                  <a:pt x="104584" y="606933"/>
                </a:lnTo>
                <a:lnTo>
                  <a:pt x="136724" y="640879"/>
                </a:lnTo>
                <a:lnTo>
                  <a:pt x="167306" y="676421"/>
                </a:lnTo>
                <a:lnTo>
                  <a:pt x="196323" y="713554"/>
                </a:lnTo>
                <a:lnTo>
                  <a:pt x="223773" y="752273"/>
                </a:lnTo>
                <a:lnTo>
                  <a:pt x="249650" y="792575"/>
                </a:lnTo>
                <a:lnTo>
                  <a:pt x="273949" y="834454"/>
                </a:lnTo>
                <a:lnTo>
                  <a:pt x="296667" y="877905"/>
                </a:lnTo>
                <a:lnTo>
                  <a:pt x="317798" y="922925"/>
                </a:lnTo>
                <a:lnTo>
                  <a:pt x="337338" y="969508"/>
                </a:lnTo>
                <a:lnTo>
                  <a:pt x="355282" y="1017651"/>
                </a:lnTo>
                <a:lnTo>
                  <a:pt x="373433" y="969508"/>
                </a:lnTo>
                <a:lnTo>
                  <a:pt x="393138" y="922925"/>
                </a:lnTo>
                <a:lnTo>
                  <a:pt x="414398" y="877905"/>
                </a:lnTo>
                <a:lnTo>
                  <a:pt x="437212" y="834454"/>
                </a:lnTo>
                <a:lnTo>
                  <a:pt x="461581" y="792575"/>
                </a:lnTo>
                <a:lnTo>
                  <a:pt x="487504" y="752273"/>
                </a:lnTo>
                <a:lnTo>
                  <a:pt x="514982" y="713554"/>
                </a:lnTo>
                <a:lnTo>
                  <a:pt x="544014" y="676421"/>
                </a:lnTo>
                <a:lnTo>
                  <a:pt x="574601" y="640879"/>
                </a:lnTo>
                <a:lnTo>
                  <a:pt x="606742" y="606933"/>
                </a:lnTo>
                <a:lnTo>
                  <a:pt x="638698" y="570567"/>
                </a:lnTo>
                <a:lnTo>
                  <a:pt x="664844" y="531209"/>
                </a:lnTo>
                <a:lnTo>
                  <a:pt x="685180" y="489454"/>
                </a:lnTo>
                <a:lnTo>
                  <a:pt x="699706" y="445897"/>
                </a:lnTo>
                <a:lnTo>
                  <a:pt x="708421" y="401133"/>
                </a:lnTo>
                <a:lnTo>
                  <a:pt x="711326" y="355758"/>
                </a:lnTo>
                <a:close/>
              </a:path>
            </a:pathLst>
          </a:custGeom>
          <a:solidFill>
            <a:srgbClr val="EC7016"/>
          </a:solidFill>
        </p:spPr>
        <p:txBody>
          <a:bodyPr wrap="square" lIns="0" tIns="0" rIns="0" bIns="0" rtlCol="0"/>
          <a:lstStyle/>
          <a:p>
            <a:endParaRPr/>
          </a:p>
        </p:txBody>
      </p:sp>
      <p:sp>
        <p:nvSpPr>
          <p:cNvPr id="7" name="object 7"/>
          <p:cNvSpPr txBox="1"/>
          <p:nvPr/>
        </p:nvSpPr>
        <p:spPr>
          <a:xfrm>
            <a:off x="1720476" y="2039389"/>
            <a:ext cx="5456518" cy="2013292"/>
          </a:xfrm>
          <a:prstGeom prst="rect">
            <a:avLst/>
          </a:prstGeom>
        </p:spPr>
        <p:txBody>
          <a:bodyPr vert="horz" wrap="square" lIns="0" tIns="7541" rIns="0" bIns="0" rtlCol="0">
            <a:spAutoFit/>
          </a:bodyPr>
          <a:lstStyle/>
          <a:p>
            <a:pPr marL="7938">
              <a:spcBef>
                <a:spcPts val="59"/>
              </a:spcBef>
            </a:pPr>
            <a:r>
              <a:rPr sz="1400" b="1" spc="-41" dirty="0">
                <a:latin typeface="Trebuchet MS"/>
                <a:cs typeface="Trebuchet MS"/>
              </a:rPr>
              <a:t>Content</a:t>
            </a:r>
            <a:endParaRPr sz="1400">
              <a:latin typeface="Trebuchet MS"/>
              <a:cs typeface="Trebuchet MS"/>
            </a:endParaRPr>
          </a:p>
          <a:p>
            <a:pPr marR="1984375" algn="ctr">
              <a:spcBef>
                <a:spcPts val="1241"/>
              </a:spcBef>
            </a:pPr>
            <a:r>
              <a:rPr sz="1400" b="1" spc="-16" dirty="0">
                <a:latin typeface="Trebuchet MS"/>
                <a:cs typeface="Trebuchet MS"/>
              </a:rPr>
              <a:t>Common</a:t>
            </a:r>
            <a:endParaRPr sz="1400">
              <a:latin typeface="Trebuchet MS"/>
              <a:cs typeface="Trebuchet MS"/>
            </a:endParaRPr>
          </a:p>
          <a:p>
            <a:pPr marL="826691" algn="ctr">
              <a:spcBef>
                <a:spcPts val="509"/>
              </a:spcBef>
            </a:pPr>
            <a:r>
              <a:rPr sz="1400" b="1" spc="-38" dirty="0">
                <a:latin typeface="Trebuchet MS"/>
                <a:cs typeface="Trebuchet MS"/>
              </a:rPr>
              <a:t>Control</a:t>
            </a:r>
            <a:endParaRPr sz="1400">
              <a:latin typeface="Trebuchet MS"/>
              <a:cs typeface="Trebuchet MS"/>
            </a:endParaRPr>
          </a:p>
          <a:p>
            <a:pPr marL="3415506" algn="ctr">
              <a:spcBef>
                <a:spcPts val="175"/>
              </a:spcBef>
            </a:pPr>
            <a:r>
              <a:rPr sz="1400" b="1" spc="-9" dirty="0">
                <a:latin typeface="Trebuchet MS"/>
                <a:cs typeface="Trebuchet MS"/>
              </a:rPr>
              <a:t>Stamp</a:t>
            </a:r>
            <a:endParaRPr sz="1400">
              <a:latin typeface="Trebuchet MS"/>
              <a:cs typeface="Trebuchet MS"/>
            </a:endParaRPr>
          </a:p>
          <a:p>
            <a:pPr marL="5367734" algn="ctr">
              <a:spcBef>
                <a:spcPts val="266"/>
              </a:spcBef>
            </a:pPr>
            <a:r>
              <a:rPr sz="1400" b="1" spc="56" dirty="0">
                <a:latin typeface="Trebuchet MS"/>
                <a:cs typeface="Trebuchet MS"/>
              </a:rPr>
              <a:t>Data</a:t>
            </a:r>
            <a:endParaRPr sz="1400">
              <a:latin typeface="Trebuchet MS"/>
              <a:cs typeface="Trebuchet MS"/>
            </a:endParaRPr>
          </a:p>
        </p:txBody>
      </p:sp>
      <p:sp>
        <p:nvSpPr>
          <p:cNvPr id="8" name="object 8"/>
          <p:cNvSpPr/>
          <p:nvPr/>
        </p:nvSpPr>
        <p:spPr>
          <a:xfrm>
            <a:off x="6851030" y="3611074"/>
            <a:ext cx="252879" cy="420832"/>
          </a:xfrm>
          <a:custGeom>
            <a:avLst/>
            <a:gdLst/>
            <a:ahLst/>
            <a:cxnLst/>
            <a:rect l="l" t="t" r="r" b="b"/>
            <a:pathLst>
              <a:path w="429895" h="617220">
                <a:moveTo>
                  <a:pt x="429845" y="238561"/>
                </a:moveTo>
                <a:lnTo>
                  <a:pt x="429845" y="191284"/>
                </a:lnTo>
                <a:lnTo>
                  <a:pt x="419488" y="144913"/>
                </a:lnTo>
                <a:lnTo>
                  <a:pt x="398774" y="101261"/>
                </a:lnTo>
                <a:lnTo>
                  <a:pt x="367703" y="62141"/>
                </a:lnTo>
                <a:lnTo>
                  <a:pt x="328544" y="31070"/>
                </a:lnTo>
                <a:lnTo>
                  <a:pt x="284799" y="10356"/>
                </a:lnTo>
                <a:lnTo>
                  <a:pt x="238321" y="0"/>
                </a:lnTo>
                <a:lnTo>
                  <a:pt x="190964" y="0"/>
                </a:lnTo>
                <a:lnTo>
                  <a:pt x="144580" y="10356"/>
                </a:lnTo>
                <a:lnTo>
                  <a:pt x="101021" y="31070"/>
                </a:lnTo>
                <a:lnTo>
                  <a:pt x="62141" y="62141"/>
                </a:lnTo>
                <a:lnTo>
                  <a:pt x="31070" y="101261"/>
                </a:lnTo>
                <a:lnTo>
                  <a:pt x="10356" y="144913"/>
                </a:lnTo>
                <a:lnTo>
                  <a:pt x="0" y="191284"/>
                </a:lnTo>
                <a:lnTo>
                  <a:pt x="0" y="238561"/>
                </a:lnTo>
                <a:lnTo>
                  <a:pt x="10356" y="284932"/>
                </a:lnTo>
                <a:lnTo>
                  <a:pt x="31070" y="328584"/>
                </a:lnTo>
                <a:lnTo>
                  <a:pt x="62141" y="367703"/>
                </a:lnTo>
                <a:lnTo>
                  <a:pt x="94332" y="402565"/>
                </a:lnTo>
                <a:lnTo>
                  <a:pt x="123835" y="440093"/>
                </a:lnTo>
                <a:lnTo>
                  <a:pt x="150629" y="480289"/>
                </a:lnTo>
                <a:lnTo>
                  <a:pt x="174692" y="523151"/>
                </a:lnTo>
                <a:lnTo>
                  <a:pt x="196003" y="568681"/>
                </a:lnTo>
                <a:lnTo>
                  <a:pt x="214541" y="616877"/>
                </a:lnTo>
                <a:lnTo>
                  <a:pt x="233401" y="568681"/>
                </a:lnTo>
                <a:lnTo>
                  <a:pt x="254927" y="523151"/>
                </a:lnTo>
                <a:lnTo>
                  <a:pt x="279121" y="480289"/>
                </a:lnTo>
                <a:lnTo>
                  <a:pt x="305981" y="440093"/>
                </a:lnTo>
                <a:lnTo>
                  <a:pt x="335509" y="402565"/>
                </a:lnTo>
                <a:lnTo>
                  <a:pt x="367703" y="367703"/>
                </a:lnTo>
                <a:lnTo>
                  <a:pt x="398774" y="328584"/>
                </a:lnTo>
                <a:lnTo>
                  <a:pt x="419488" y="284932"/>
                </a:lnTo>
                <a:lnTo>
                  <a:pt x="429845" y="238561"/>
                </a:lnTo>
                <a:close/>
              </a:path>
            </a:pathLst>
          </a:custGeom>
          <a:solidFill>
            <a:srgbClr val="EC7016"/>
          </a:solidFill>
        </p:spPr>
        <p:txBody>
          <a:bodyPr wrap="square" lIns="0" tIns="0" rIns="0" bIns="0" rtlCol="0"/>
          <a:lstStyle/>
          <a:p>
            <a:endParaRPr/>
          </a:p>
        </p:txBody>
      </p:sp>
      <p:sp>
        <p:nvSpPr>
          <p:cNvPr id="9" name="object 9"/>
          <p:cNvSpPr txBox="1"/>
          <p:nvPr/>
        </p:nvSpPr>
        <p:spPr>
          <a:xfrm>
            <a:off x="1495014" y="4137809"/>
            <a:ext cx="1709644" cy="1933462"/>
          </a:xfrm>
          <a:prstGeom prst="rect">
            <a:avLst/>
          </a:prstGeom>
        </p:spPr>
        <p:txBody>
          <a:bodyPr vert="horz" wrap="square" lIns="0" tIns="113903" rIns="0" bIns="0" rtlCol="0">
            <a:spAutoFit/>
          </a:bodyPr>
          <a:lstStyle/>
          <a:p>
            <a:pPr marL="7938">
              <a:spcBef>
                <a:spcPts val="897"/>
              </a:spcBef>
            </a:pPr>
            <a:r>
              <a:rPr sz="2200" dirty="0">
                <a:latin typeface="Verdana"/>
                <a:cs typeface="Verdana"/>
              </a:rPr>
              <a:t>TIGHT COUPLING</a:t>
            </a:r>
          </a:p>
          <a:p>
            <a:pPr marL="37703" marR="3175">
              <a:spcBef>
                <a:spcPts val="528"/>
              </a:spcBef>
            </a:pPr>
            <a:r>
              <a:rPr sz="1400" spc="69" dirty="0">
                <a:latin typeface="Junicode"/>
                <a:cs typeface="Junicode"/>
              </a:rPr>
              <a:t>More </a:t>
            </a:r>
            <a:r>
              <a:rPr sz="1400" spc="53" dirty="0">
                <a:latin typeface="Junicode"/>
                <a:cs typeface="Junicode"/>
              </a:rPr>
              <a:t>interdependency  </a:t>
            </a:r>
            <a:r>
              <a:rPr sz="1400" spc="59" dirty="0">
                <a:latin typeface="Junicode"/>
                <a:cs typeface="Junicode"/>
              </a:rPr>
              <a:t>More </a:t>
            </a:r>
            <a:r>
              <a:rPr sz="1400" spc="44" dirty="0">
                <a:latin typeface="Junicode"/>
                <a:cs typeface="Junicode"/>
              </a:rPr>
              <a:t>coordination  </a:t>
            </a:r>
            <a:r>
              <a:rPr sz="1400" spc="53" dirty="0">
                <a:latin typeface="Junicode"/>
                <a:cs typeface="Junicode"/>
              </a:rPr>
              <a:t>More </a:t>
            </a:r>
            <a:r>
              <a:rPr sz="1400" spc="41" dirty="0">
                <a:latin typeface="Junicode"/>
                <a:cs typeface="Junicode"/>
              </a:rPr>
              <a:t>information</a:t>
            </a:r>
            <a:r>
              <a:rPr sz="1400" spc="-19" dirty="0">
                <a:latin typeface="Junicode"/>
                <a:cs typeface="Junicode"/>
              </a:rPr>
              <a:t> </a:t>
            </a:r>
            <a:r>
              <a:rPr sz="1400" spc="41" dirty="0">
                <a:latin typeface="Junicode"/>
                <a:cs typeface="Junicode"/>
              </a:rPr>
              <a:t>flow</a:t>
            </a:r>
            <a:endParaRPr sz="1400" dirty="0">
              <a:latin typeface="Junicode"/>
              <a:cs typeface="Junicode"/>
            </a:endParaRPr>
          </a:p>
        </p:txBody>
      </p:sp>
      <p:sp>
        <p:nvSpPr>
          <p:cNvPr id="10" name="object 10"/>
          <p:cNvSpPr txBox="1"/>
          <p:nvPr/>
        </p:nvSpPr>
        <p:spPr>
          <a:xfrm>
            <a:off x="6763175" y="4137840"/>
            <a:ext cx="1654735" cy="1933061"/>
          </a:xfrm>
          <a:prstGeom prst="rect">
            <a:avLst/>
          </a:prstGeom>
        </p:spPr>
        <p:txBody>
          <a:bodyPr vert="horz" wrap="square" lIns="0" tIns="113506" rIns="0" bIns="0" rtlCol="0">
            <a:spAutoFit/>
          </a:bodyPr>
          <a:lstStyle/>
          <a:p>
            <a:pPr marL="7938">
              <a:spcBef>
                <a:spcPts val="894"/>
              </a:spcBef>
            </a:pPr>
            <a:r>
              <a:rPr sz="2200" dirty="0">
                <a:latin typeface="Verdana"/>
                <a:cs typeface="Verdana"/>
              </a:rPr>
              <a:t>LOOSE COUPLING</a:t>
            </a:r>
          </a:p>
          <a:p>
            <a:pPr marL="48816" marR="3175">
              <a:spcBef>
                <a:spcPts val="531"/>
              </a:spcBef>
            </a:pPr>
            <a:r>
              <a:rPr sz="1400" spc="63" dirty="0">
                <a:latin typeface="Junicode"/>
                <a:cs typeface="Junicode"/>
              </a:rPr>
              <a:t>Less</a:t>
            </a:r>
            <a:r>
              <a:rPr sz="1400" spc="-9" dirty="0">
                <a:latin typeface="Junicode"/>
                <a:cs typeface="Junicode"/>
              </a:rPr>
              <a:t> </a:t>
            </a:r>
            <a:r>
              <a:rPr sz="1400" spc="59" dirty="0">
                <a:latin typeface="Junicode"/>
                <a:cs typeface="Junicode"/>
              </a:rPr>
              <a:t>interdependency  </a:t>
            </a:r>
            <a:r>
              <a:rPr sz="1400" spc="63" dirty="0">
                <a:latin typeface="Junicode"/>
                <a:cs typeface="Junicode"/>
              </a:rPr>
              <a:t>Less </a:t>
            </a:r>
            <a:r>
              <a:rPr sz="1400" spc="44" dirty="0">
                <a:latin typeface="Junicode"/>
                <a:cs typeface="Junicode"/>
              </a:rPr>
              <a:t>coordination  </a:t>
            </a:r>
            <a:r>
              <a:rPr sz="1400" spc="63" dirty="0">
                <a:latin typeface="Junicode"/>
                <a:cs typeface="Junicode"/>
              </a:rPr>
              <a:t>Less </a:t>
            </a:r>
            <a:r>
              <a:rPr sz="1400" spc="44" dirty="0">
                <a:latin typeface="Junicode"/>
                <a:cs typeface="Junicode"/>
              </a:rPr>
              <a:t>information</a:t>
            </a:r>
            <a:r>
              <a:rPr sz="1400" spc="-56" dirty="0">
                <a:latin typeface="Junicode"/>
                <a:cs typeface="Junicode"/>
              </a:rPr>
              <a:t> </a:t>
            </a:r>
            <a:r>
              <a:rPr sz="1400" spc="44" dirty="0">
                <a:latin typeface="Junicode"/>
                <a:cs typeface="Junicode"/>
              </a:rPr>
              <a:t>flow</a:t>
            </a:r>
            <a:endParaRPr sz="1400" dirty="0">
              <a:latin typeface="Junicode"/>
              <a:cs typeface="Junicode"/>
            </a:endParaRPr>
          </a:p>
        </p:txBody>
      </p:sp>
      <p:sp>
        <p:nvSpPr>
          <p:cNvPr id="11" name="object 11"/>
          <p:cNvSpPr/>
          <p:nvPr/>
        </p:nvSpPr>
        <p:spPr>
          <a:xfrm>
            <a:off x="7284047" y="3732674"/>
            <a:ext cx="197971" cy="327747"/>
          </a:xfrm>
          <a:custGeom>
            <a:avLst/>
            <a:gdLst/>
            <a:ahLst/>
            <a:cxnLst/>
            <a:rect l="l" t="t" r="r" b="b"/>
            <a:pathLst>
              <a:path w="336550" h="480695">
                <a:moveTo>
                  <a:pt x="336042" y="167640"/>
                </a:moveTo>
                <a:lnTo>
                  <a:pt x="330581" y="125151"/>
                </a:lnTo>
                <a:lnTo>
                  <a:pt x="314198" y="84906"/>
                </a:lnTo>
                <a:lnTo>
                  <a:pt x="286893" y="49149"/>
                </a:lnTo>
                <a:lnTo>
                  <a:pt x="251079" y="21844"/>
                </a:lnTo>
                <a:lnTo>
                  <a:pt x="210693" y="5461"/>
                </a:lnTo>
                <a:lnTo>
                  <a:pt x="168021" y="0"/>
                </a:lnTo>
                <a:lnTo>
                  <a:pt x="125349" y="5461"/>
                </a:lnTo>
                <a:lnTo>
                  <a:pt x="84963" y="21844"/>
                </a:lnTo>
                <a:lnTo>
                  <a:pt x="49149" y="49149"/>
                </a:lnTo>
                <a:lnTo>
                  <a:pt x="21844" y="84906"/>
                </a:lnTo>
                <a:lnTo>
                  <a:pt x="5461" y="125151"/>
                </a:lnTo>
                <a:lnTo>
                  <a:pt x="0" y="167640"/>
                </a:lnTo>
                <a:lnTo>
                  <a:pt x="5461" y="210128"/>
                </a:lnTo>
                <a:lnTo>
                  <a:pt x="21844" y="250373"/>
                </a:lnTo>
                <a:lnTo>
                  <a:pt x="49149" y="286131"/>
                </a:lnTo>
                <a:lnTo>
                  <a:pt x="78775" y="319067"/>
                </a:lnTo>
                <a:lnTo>
                  <a:pt x="105476" y="354857"/>
                </a:lnTo>
                <a:lnTo>
                  <a:pt x="129250" y="393609"/>
                </a:lnTo>
                <a:lnTo>
                  <a:pt x="150098" y="435434"/>
                </a:lnTo>
                <a:lnTo>
                  <a:pt x="168021" y="480441"/>
                </a:lnTo>
                <a:lnTo>
                  <a:pt x="185577" y="435434"/>
                </a:lnTo>
                <a:lnTo>
                  <a:pt x="206242" y="393609"/>
                </a:lnTo>
                <a:lnTo>
                  <a:pt x="230017" y="354857"/>
                </a:lnTo>
                <a:lnTo>
                  <a:pt x="256900" y="319067"/>
                </a:lnTo>
                <a:lnTo>
                  <a:pt x="286893" y="286131"/>
                </a:lnTo>
                <a:lnTo>
                  <a:pt x="314198" y="250373"/>
                </a:lnTo>
                <a:lnTo>
                  <a:pt x="330581" y="210128"/>
                </a:lnTo>
                <a:lnTo>
                  <a:pt x="336042" y="167640"/>
                </a:lnTo>
                <a:close/>
              </a:path>
            </a:pathLst>
          </a:custGeom>
          <a:solidFill>
            <a:srgbClr val="EC7016"/>
          </a:solidFill>
        </p:spPr>
        <p:txBody>
          <a:bodyPr wrap="square" lIns="0" tIns="0" rIns="0" bIns="0" rtlCol="0"/>
          <a:lstStyle/>
          <a:p>
            <a:endParaRPr/>
          </a:p>
        </p:txBody>
      </p:sp>
      <p:sp>
        <p:nvSpPr>
          <p:cNvPr id="12" name="object 12"/>
          <p:cNvSpPr/>
          <p:nvPr/>
        </p:nvSpPr>
        <p:spPr>
          <a:xfrm>
            <a:off x="7605320" y="3856196"/>
            <a:ext cx="112432" cy="186170"/>
          </a:xfrm>
          <a:custGeom>
            <a:avLst/>
            <a:gdLst/>
            <a:ahLst/>
            <a:cxnLst/>
            <a:rect l="l" t="t" r="r" b="b"/>
            <a:pathLst>
              <a:path w="191134" h="273050">
                <a:moveTo>
                  <a:pt x="190881" y="95440"/>
                </a:moveTo>
                <a:lnTo>
                  <a:pt x="183880" y="59578"/>
                </a:lnTo>
                <a:lnTo>
                  <a:pt x="162877" y="28003"/>
                </a:lnTo>
                <a:lnTo>
                  <a:pt x="131302" y="7000"/>
                </a:lnTo>
                <a:lnTo>
                  <a:pt x="95440" y="0"/>
                </a:lnTo>
                <a:lnTo>
                  <a:pt x="59578" y="7000"/>
                </a:lnTo>
                <a:lnTo>
                  <a:pt x="28003" y="28003"/>
                </a:lnTo>
                <a:lnTo>
                  <a:pt x="7000" y="59578"/>
                </a:lnTo>
                <a:lnTo>
                  <a:pt x="0" y="95440"/>
                </a:lnTo>
                <a:lnTo>
                  <a:pt x="7000" y="131302"/>
                </a:lnTo>
                <a:lnTo>
                  <a:pt x="28003" y="162877"/>
                </a:lnTo>
                <a:lnTo>
                  <a:pt x="48875" y="186451"/>
                </a:lnTo>
                <a:lnTo>
                  <a:pt x="66960" y="212597"/>
                </a:lnTo>
                <a:lnTo>
                  <a:pt x="82331" y="241315"/>
                </a:lnTo>
                <a:lnTo>
                  <a:pt x="95059" y="272605"/>
                </a:lnTo>
                <a:lnTo>
                  <a:pt x="107906" y="241315"/>
                </a:lnTo>
                <a:lnTo>
                  <a:pt x="123539" y="212597"/>
                </a:lnTo>
                <a:lnTo>
                  <a:pt x="141886" y="186451"/>
                </a:lnTo>
                <a:lnTo>
                  <a:pt x="162877" y="162877"/>
                </a:lnTo>
                <a:lnTo>
                  <a:pt x="183880" y="131302"/>
                </a:lnTo>
                <a:lnTo>
                  <a:pt x="190881" y="95440"/>
                </a:lnTo>
                <a:close/>
              </a:path>
            </a:pathLst>
          </a:custGeom>
          <a:solidFill>
            <a:srgbClr val="EC7016"/>
          </a:solidFill>
        </p:spPr>
        <p:txBody>
          <a:bodyPr wrap="square" lIns="0" tIns="0" rIns="0" bIns="0" rtlCol="0"/>
          <a:lstStyle/>
          <a:p>
            <a:endParaRPr/>
          </a:p>
        </p:txBody>
      </p:sp>
      <p:sp>
        <p:nvSpPr>
          <p:cNvPr id="13" name="object 13"/>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21</a:t>
            </a:r>
          </a:p>
        </p:txBody>
      </p:sp>
    </p:spTree>
    <p:extLst>
      <p:ext uri="{BB962C8B-B14F-4D97-AF65-F5344CB8AC3E}">
        <p14:creationId xmlns:p14="http://schemas.microsoft.com/office/powerpoint/2010/main" val="2418173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676" y="676434"/>
            <a:ext cx="7245723" cy="564818"/>
          </a:xfrm>
          <a:prstGeom prst="rect">
            <a:avLst/>
          </a:prstGeom>
        </p:spPr>
        <p:txBody>
          <a:bodyPr vert="horz" wrap="square" lIns="0" tIns="10716" rIns="0" bIns="0" rtlCol="0">
            <a:spAutoFit/>
          </a:bodyPr>
          <a:lstStyle/>
          <a:p>
            <a:pPr marL="7938">
              <a:spcBef>
                <a:spcPts val="84"/>
              </a:spcBef>
            </a:pPr>
            <a:r>
              <a:rPr dirty="0"/>
              <a:t>CONTENT COUPLING</a:t>
            </a:r>
          </a:p>
        </p:txBody>
      </p:sp>
      <p:sp>
        <p:nvSpPr>
          <p:cNvPr id="5" name="object 5"/>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22</a:t>
            </a:r>
          </a:p>
        </p:txBody>
      </p:sp>
      <p:sp>
        <p:nvSpPr>
          <p:cNvPr id="6" name="Rectangle 5"/>
          <p:cNvSpPr/>
          <p:nvPr/>
        </p:nvSpPr>
        <p:spPr>
          <a:xfrm>
            <a:off x="827584" y="2690336"/>
            <a:ext cx="7128792" cy="3046988"/>
          </a:xfrm>
          <a:prstGeom prst="rect">
            <a:avLst/>
          </a:prstGeom>
        </p:spPr>
        <p:txBody>
          <a:bodyPr wrap="square">
            <a:spAutoFit/>
          </a:bodyPr>
          <a:lstStyle/>
          <a:p>
            <a:pPr algn="just"/>
            <a:r>
              <a:rPr lang="en-US" sz="3200" dirty="0" smtClean="0"/>
              <a:t>Content coupling (also known as </a:t>
            </a:r>
            <a:r>
              <a:rPr lang="en-US" sz="3200" b="1" dirty="0" smtClean="0"/>
              <a:t>Pathological coupling</a:t>
            </a:r>
            <a:r>
              <a:rPr lang="en-US" sz="3200" dirty="0" smtClean="0"/>
              <a:t>) occurs when one module modifies or relies on the internal workings of another module (e.g., accessing local data of another module). </a:t>
            </a:r>
          </a:p>
        </p:txBody>
      </p:sp>
    </p:spTree>
    <p:extLst>
      <p:ext uri="{BB962C8B-B14F-4D97-AF65-F5344CB8AC3E}">
        <p14:creationId xmlns:p14="http://schemas.microsoft.com/office/powerpoint/2010/main" val="2304910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1" y="347991"/>
            <a:ext cx="6445624" cy="607779"/>
          </a:xfrm>
          <a:prstGeom prst="rect">
            <a:avLst/>
          </a:prstGeom>
        </p:spPr>
        <p:txBody>
          <a:bodyPr vert="horz" wrap="square" lIns="0" tIns="7541" rIns="0" bIns="0" rtlCol="0">
            <a:spAutoFit/>
          </a:bodyPr>
          <a:lstStyle/>
          <a:p>
            <a:pPr marL="7938">
              <a:spcBef>
                <a:spcPts val="59"/>
              </a:spcBef>
            </a:pPr>
            <a:r>
              <a:rPr sz="3900" dirty="0"/>
              <a:t>COMMON COUPLING</a:t>
            </a:r>
          </a:p>
        </p:txBody>
      </p:sp>
      <p:sp>
        <p:nvSpPr>
          <p:cNvPr id="8" name="object 8"/>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23</a:t>
            </a:r>
          </a:p>
        </p:txBody>
      </p:sp>
      <p:sp>
        <p:nvSpPr>
          <p:cNvPr id="3" name="object 3"/>
          <p:cNvSpPr txBox="1"/>
          <p:nvPr/>
        </p:nvSpPr>
        <p:spPr>
          <a:xfrm>
            <a:off x="794871" y="1418594"/>
            <a:ext cx="7170644" cy="3121848"/>
          </a:xfrm>
          <a:prstGeom prst="rect">
            <a:avLst/>
          </a:prstGeom>
        </p:spPr>
        <p:txBody>
          <a:bodyPr vert="horz" wrap="square" lIns="0" tIns="43656" rIns="0" bIns="0" rtlCol="0">
            <a:spAutoFit/>
          </a:bodyPr>
          <a:lstStyle/>
          <a:p>
            <a:pPr marL="280988" indent="-273447">
              <a:spcBef>
                <a:spcPts val="344"/>
              </a:spcBef>
              <a:buClr>
                <a:srgbClr val="F8931D"/>
              </a:buClr>
              <a:buFont typeface="Arial Black"/>
              <a:buChar char="–"/>
              <a:tabLst>
                <a:tab pos="281384" algn="l"/>
              </a:tabLst>
            </a:pPr>
            <a:r>
              <a:rPr sz="2900" spc="119" dirty="0">
                <a:latin typeface="Junicode"/>
                <a:cs typeface="Junicode"/>
              </a:rPr>
              <a:t>Using </a:t>
            </a:r>
            <a:r>
              <a:rPr sz="2900" spc="100" dirty="0">
                <a:latin typeface="Junicode"/>
                <a:cs typeface="Junicode"/>
              </a:rPr>
              <a:t>global </a:t>
            </a:r>
            <a:r>
              <a:rPr sz="2900" spc="94" dirty="0">
                <a:latin typeface="Junicode"/>
                <a:cs typeface="Junicode"/>
              </a:rPr>
              <a:t>variables </a:t>
            </a:r>
            <a:r>
              <a:rPr sz="2900" spc="75" dirty="0">
                <a:latin typeface="Junicode"/>
                <a:cs typeface="Junicode"/>
              </a:rPr>
              <a:t>(i.e., </a:t>
            </a:r>
            <a:r>
              <a:rPr sz="3000" i="1" spc="88" dirty="0">
                <a:latin typeface="Alfios"/>
                <a:cs typeface="Alfios"/>
              </a:rPr>
              <a:t>global</a:t>
            </a:r>
            <a:r>
              <a:rPr sz="3000" i="1" spc="-28" dirty="0">
                <a:latin typeface="Alfios"/>
                <a:cs typeface="Alfios"/>
              </a:rPr>
              <a:t> </a:t>
            </a:r>
            <a:r>
              <a:rPr sz="3000" i="1" spc="97" dirty="0">
                <a:latin typeface="Alfios"/>
                <a:cs typeface="Alfios"/>
              </a:rPr>
              <a:t>coupling</a:t>
            </a:r>
            <a:r>
              <a:rPr sz="2900" spc="97" dirty="0">
                <a:latin typeface="Junicode"/>
                <a:cs typeface="Junicode"/>
              </a:rPr>
              <a:t>)</a:t>
            </a:r>
            <a:endParaRPr sz="2900">
              <a:latin typeface="Junicode"/>
              <a:cs typeface="Junicode"/>
            </a:endParaRPr>
          </a:p>
          <a:p>
            <a:pPr marL="280988" marR="3175" indent="-273447">
              <a:lnSpc>
                <a:spcPts val="3100"/>
              </a:lnSpc>
              <a:spcBef>
                <a:spcPts val="656"/>
              </a:spcBef>
              <a:buClr>
                <a:srgbClr val="F8931D"/>
              </a:buClr>
              <a:buFont typeface="Arial Black"/>
              <a:buChar char="–"/>
              <a:tabLst>
                <a:tab pos="281384" algn="l"/>
              </a:tabLst>
            </a:pPr>
            <a:r>
              <a:rPr sz="2900" spc="116" dirty="0">
                <a:latin typeface="Junicode"/>
                <a:cs typeface="Junicode"/>
              </a:rPr>
              <a:t>All </a:t>
            </a:r>
            <a:r>
              <a:rPr sz="2900" spc="134" dirty="0">
                <a:latin typeface="Junicode"/>
                <a:cs typeface="Junicode"/>
              </a:rPr>
              <a:t>modules </a:t>
            </a:r>
            <a:r>
              <a:rPr sz="2900" spc="125" dirty="0">
                <a:latin typeface="Junicode"/>
                <a:cs typeface="Junicode"/>
              </a:rPr>
              <a:t>have </a:t>
            </a:r>
            <a:r>
              <a:rPr sz="2900" spc="113" dirty="0">
                <a:latin typeface="Junicode"/>
                <a:cs typeface="Junicode"/>
              </a:rPr>
              <a:t>read/write </a:t>
            </a:r>
            <a:r>
              <a:rPr sz="2900" spc="109" dirty="0">
                <a:latin typeface="Junicode"/>
                <a:cs typeface="Junicode"/>
              </a:rPr>
              <a:t>access </a:t>
            </a:r>
            <a:r>
              <a:rPr sz="2900" spc="116" dirty="0">
                <a:latin typeface="Junicode"/>
                <a:cs typeface="Junicode"/>
              </a:rPr>
              <a:t>to </a:t>
            </a:r>
            <a:r>
              <a:rPr sz="2900" spc="113" dirty="0">
                <a:latin typeface="Junicode"/>
                <a:cs typeface="Junicode"/>
              </a:rPr>
              <a:t>a global  </a:t>
            </a:r>
            <a:r>
              <a:rPr sz="2900" spc="91" dirty="0">
                <a:latin typeface="Junicode"/>
                <a:cs typeface="Junicode"/>
              </a:rPr>
              <a:t>data</a:t>
            </a:r>
            <a:r>
              <a:rPr sz="2900" spc="59" dirty="0">
                <a:latin typeface="Junicode"/>
                <a:cs typeface="Junicode"/>
              </a:rPr>
              <a:t> </a:t>
            </a:r>
            <a:r>
              <a:rPr sz="2900" spc="97" dirty="0">
                <a:latin typeface="Junicode"/>
                <a:cs typeface="Junicode"/>
              </a:rPr>
              <a:t>block</a:t>
            </a:r>
            <a:endParaRPr sz="2900">
              <a:latin typeface="Junicode"/>
              <a:cs typeface="Junicode"/>
            </a:endParaRPr>
          </a:p>
          <a:p>
            <a:pPr marL="280988" marR="209153" indent="-273447">
              <a:lnSpc>
                <a:spcPts val="3100"/>
              </a:lnSpc>
              <a:spcBef>
                <a:spcPts val="637"/>
              </a:spcBef>
              <a:buClr>
                <a:srgbClr val="F8931D"/>
              </a:buClr>
              <a:buFont typeface="Arial Black"/>
              <a:buChar char="–"/>
              <a:tabLst>
                <a:tab pos="281384" algn="l"/>
              </a:tabLst>
            </a:pPr>
            <a:r>
              <a:rPr sz="2900" spc="131" dirty="0">
                <a:latin typeface="Junicode"/>
                <a:cs typeface="Junicode"/>
              </a:rPr>
              <a:t>Modules </a:t>
            </a:r>
            <a:r>
              <a:rPr sz="2900" spc="122" dirty="0">
                <a:latin typeface="Junicode"/>
                <a:cs typeface="Junicode"/>
              </a:rPr>
              <a:t>exchange </a:t>
            </a:r>
            <a:r>
              <a:rPr sz="2900" spc="106" dirty="0">
                <a:latin typeface="Junicode"/>
                <a:cs typeface="Junicode"/>
              </a:rPr>
              <a:t>data </a:t>
            </a:r>
            <a:r>
              <a:rPr sz="2900" spc="113" dirty="0">
                <a:latin typeface="Junicode"/>
                <a:cs typeface="Junicode"/>
              </a:rPr>
              <a:t>using </a:t>
            </a:r>
            <a:r>
              <a:rPr sz="2900" spc="116" dirty="0">
                <a:latin typeface="Junicode"/>
                <a:cs typeface="Junicode"/>
              </a:rPr>
              <a:t>the </a:t>
            </a:r>
            <a:r>
              <a:rPr sz="2900" spc="106" dirty="0">
                <a:latin typeface="Junicode"/>
                <a:cs typeface="Junicode"/>
              </a:rPr>
              <a:t>global data  block </a:t>
            </a:r>
            <a:r>
              <a:rPr sz="2900" spc="97" dirty="0">
                <a:latin typeface="Junicode"/>
                <a:cs typeface="Junicode"/>
              </a:rPr>
              <a:t>(instead of</a:t>
            </a:r>
            <a:r>
              <a:rPr sz="2900" dirty="0">
                <a:latin typeface="Junicode"/>
                <a:cs typeface="Junicode"/>
              </a:rPr>
              <a:t> </a:t>
            </a:r>
            <a:r>
              <a:rPr sz="2900" spc="113" dirty="0">
                <a:latin typeface="Junicode"/>
                <a:cs typeface="Junicode"/>
              </a:rPr>
              <a:t>arguments)</a:t>
            </a:r>
            <a:endParaRPr sz="2900">
              <a:latin typeface="Junicode"/>
              <a:cs typeface="Junicode"/>
            </a:endParaRPr>
          </a:p>
        </p:txBody>
      </p:sp>
      <p:grpSp>
        <p:nvGrpSpPr>
          <p:cNvPr id="4" name="object 4"/>
          <p:cNvGrpSpPr/>
          <p:nvPr/>
        </p:nvGrpSpPr>
        <p:grpSpPr>
          <a:xfrm>
            <a:off x="224" y="5037513"/>
            <a:ext cx="9144000" cy="1372899"/>
            <a:chOff x="381" y="7388352"/>
            <a:chExt cx="15544800" cy="2013585"/>
          </a:xfrm>
        </p:grpSpPr>
        <p:sp>
          <p:nvSpPr>
            <p:cNvPr id="5" name="object 5"/>
            <p:cNvSpPr/>
            <p:nvPr/>
          </p:nvSpPr>
          <p:spPr>
            <a:xfrm>
              <a:off x="381" y="7400544"/>
              <a:ext cx="15544800" cy="2001520"/>
            </a:xfrm>
            <a:custGeom>
              <a:avLst/>
              <a:gdLst/>
              <a:ahLst/>
              <a:cxnLst/>
              <a:rect l="l" t="t" r="r" b="b"/>
              <a:pathLst>
                <a:path w="15544800" h="2001520">
                  <a:moveTo>
                    <a:pt x="15544419" y="2001011"/>
                  </a:moveTo>
                  <a:lnTo>
                    <a:pt x="15544419" y="0"/>
                  </a:lnTo>
                  <a:lnTo>
                    <a:pt x="0" y="0"/>
                  </a:lnTo>
                  <a:lnTo>
                    <a:pt x="0" y="2001012"/>
                  </a:lnTo>
                  <a:lnTo>
                    <a:pt x="15544419" y="2001011"/>
                  </a:lnTo>
                  <a:close/>
                </a:path>
              </a:pathLst>
            </a:custGeom>
            <a:solidFill>
              <a:srgbClr val="77220E"/>
            </a:solidFill>
          </p:spPr>
          <p:txBody>
            <a:bodyPr wrap="square" lIns="0" tIns="0" rIns="0" bIns="0" rtlCol="0"/>
            <a:lstStyle/>
            <a:p>
              <a:endParaRPr/>
            </a:p>
          </p:txBody>
        </p:sp>
        <p:sp>
          <p:nvSpPr>
            <p:cNvPr id="6" name="object 6"/>
            <p:cNvSpPr/>
            <p:nvPr/>
          </p:nvSpPr>
          <p:spPr>
            <a:xfrm>
              <a:off x="381" y="7388352"/>
              <a:ext cx="15544800" cy="2013585"/>
            </a:xfrm>
            <a:custGeom>
              <a:avLst/>
              <a:gdLst/>
              <a:ahLst/>
              <a:cxnLst/>
              <a:rect l="l" t="t" r="r" b="b"/>
              <a:pathLst>
                <a:path w="15544800" h="2013584">
                  <a:moveTo>
                    <a:pt x="15544419" y="2013203"/>
                  </a:moveTo>
                  <a:lnTo>
                    <a:pt x="15544419" y="0"/>
                  </a:lnTo>
                  <a:lnTo>
                    <a:pt x="0" y="0"/>
                  </a:lnTo>
                  <a:lnTo>
                    <a:pt x="0" y="24002"/>
                  </a:lnTo>
                  <a:lnTo>
                    <a:pt x="11810" y="12192"/>
                  </a:lnTo>
                  <a:lnTo>
                    <a:pt x="11810" y="24384"/>
                  </a:lnTo>
                  <a:lnTo>
                    <a:pt x="15532988" y="24383"/>
                  </a:lnTo>
                  <a:lnTo>
                    <a:pt x="15532988" y="12191"/>
                  </a:lnTo>
                  <a:lnTo>
                    <a:pt x="15544418" y="24383"/>
                  </a:lnTo>
                  <a:lnTo>
                    <a:pt x="15544418" y="2013203"/>
                  </a:lnTo>
                  <a:close/>
                </a:path>
                <a:path w="15544800" h="2013584">
                  <a:moveTo>
                    <a:pt x="11810" y="24384"/>
                  </a:moveTo>
                  <a:lnTo>
                    <a:pt x="11810" y="12192"/>
                  </a:lnTo>
                  <a:lnTo>
                    <a:pt x="0" y="24002"/>
                  </a:lnTo>
                  <a:lnTo>
                    <a:pt x="0" y="24384"/>
                  </a:lnTo>
                  <a:lnTo>
                    <a:pt x="11810" y="24384"/>
                  </a:lnTo>
                  <a:close/>
                </a:path>
                <a:path w="15544800" h="2013584">
                  <a:moveTo>
                    <a:pt x="11810" y="2001774"/>
                  </a:moveTo>
                  <a:lnTo>
                    <a:pt x="11810" y="24384"/>
                  </a:lnTo>
                  <a:lnTo>
                    <a:pt x="0" y="24384"/>
                  </a:lnTo>
                  <a:lnTo>
                    <a:pt x="0" y="2001774"/>
                  </a:lnTo>
                  <a:lnTo>
                    <a:pt x="11810" y="2001774"/>
                  </a:lnTo>
                  <a:close/>
                </a:path>
                <a:path w="15544800" h="2013584">
                  <a:moveTo>
                    <a:pt x="15544418" y="2001773"/>
                  </a:moveTo>
                  <a:lnTo>
                    <a:pt x="0" y="2001774"/>
                  </a:lnTo>
                  <a:lnTo>
                    <a:pt x="0" y="2002131"/>
                  </a:lnTo>
                  <a:lnTo>
                    <a:pt x="11810" y="2013203"/>
                  </a:lnTo>
                  <a:lnTo>
                    <a:pt x="15532988" y="2013203"/>
                  </a:lnTo>
                  <a:lnTo>
                    <a:pt x="15544418" y="2001773"/>
                  </a:lnTo>
                  <a:close/>
                </a:path>
                <a:path w="15544800" h="2013584">
                  <a:moveTo>
                    <a:pt x="11810" y="2013203"/>
                  </a:moveTo>
                  <a:lnTo>
                    <a:pt x="0" y="2002131"/>
                  </a:lnTo>
                  <a:lnTo>
                    <a:pt x="0" y="2013203"/>
                  </a:lnTo>
                  <a:lnTo>
                    <a:pt x="11810" y="2013203"/>
                  </a:lnTo>
                  <a:close/>
                </a:path>
                <a:path w="15544800" h="2013584">
                  <a:moveTo>
                    <a:pt x="15544418" y="24383"/>
                  </a:moveTo>
                  <a:lnTo>
                    <a:pt x="15532988" y="12191"/>
                  </a:lnTo>
                  <a:lnTo>
                    <a:pt x="15532988" y="24383"/>
                  </a:lnTo>
                  <a:lnTo>
                    <a:pt x="15544418" y="24383"/>
                  </a:lnTo>
                  <a:close/>
                </a:path>
                <a:path w="15544800" h="2013584">
                  <a:moveTo>
                    <a:pt x="15544418" y="2001773"/>
                  </a:moveTo>
                  <a:lnTo>
                    <a:pt x="15544418" y="24383"/>
                  </a:lnTo>
                  <a:lnTo>
                    <a:pt x="15532988" y="24383"/>
                  </a:lnTo>
                  <a:lnTo>
                    <a:pt x="15532988" y="2001773"/>
                  </a:lnTo>
                  <a:lnTo>
                    <a:pt x="15544418" y="2001773"/>
                  </a:lnTo>
                  <a:close/>
                </a:path>
                <a:path w="15544800" h="2013584">
                  <a:moveTo>
                    <a:pt x="15544418" y="2013203"/>
                  </a:moveTo>
                  <a:lnTo>
                    <a:pt x="15544418" y="2001773"/>
                  </a:lnTo>
                  <a:lnTo>
                    <a:pt x="15532988" y="2013203"/>
                  </a:lnTo>
                  <a:lnTo>
                    <a:pt x="15544418" y="2013203"/>
                  </a:lnTo>
                  <a:close/>
                </a:path>
              </a:pathLst>
            </a:custGeom>
            <a:solidFill>
              <a:srgbClr val="FFFFFF"/>
            </a:solidFill>
          </p:spPr>
          <p:txBody>
            <a:bodyPr wrap="square" lIns="0" tIns="0" rIns="0" bIns="0" rtlCol="0"/>
            <a:lstStyle/>
            <a:p>
              <a:endParaRPr/>
            </a:p>
          </p:txBody>
        </p:sp>
      </p:grpSp>
      <p:sp>
        <p:nvSpPr>
          <p:cNvPr id="7" name="object 7"/>
          <p:cNvSpPr txBox="1"/>
          <p:nvPr/>
        </p:nvSpPr>
        <p:spPr>
          <a:xfrm>
            <a:off x="134620" y="5172248"/>
            <a:ext cx="8988612" cy="746679"/>
          </a:xfrm>
          <a:prstGeom prst="rect">
            <a:avLst/>
          </a:prstGeom>
        </p:spPr>
        <p:txBody>
          <a:bodyPr vert="horz" wrap="square" lIns="0" tIns="7938" rIns="0" bIns="0" rtlCol="0">
            <a:spAutoFit/>
          </a:bodyPr>
          <a:lstStyle/>
          <a:p>
            <a:pPr algn="ctr">
              <a:spcBef>
                <a:spcPts val="63"/>
              </a:spcBef>
            </a:pPr>
            <a:r>
              <a:rPr sz="2400" dirty="0">
                <a:solidFill>
                  <a:srgbClr val="FFFFFF"/>
                </a:solidFill>
                <a:latin typeface="Junicode"/>
                <a:cs typeface="Junicode"/>
              </a:rPr>
              <a:t>Single module with </a:t>
            </a:r>
            <a:r>
              <a:rPr sz="2400" dirty="0">
                <a:solidFill>
                  <a:srgbClr val="FFFFFF"/>
                </a:solidFill>
                <a:latin typeface="Verdana"/>
                <a:cs typeface="Verdana"/>
              </a:rPr>
              <a:t>write access </a:t>
            </a:r>
            <a:r>
              <a:rPr sz="2400" dirty="0">
                <a:solidFill>
                  <a:srgbClr val="FFFFFF"/>
                </a:solidFill>
                <a:latin typeface="Junicode"/>
                <a:cs typeface="Junicode"/>
              </a:rPr>
              <a:t>where all other modules have </a:t>
            </a:r>
            <a:endParaRPr sz="2400" dirty="0">
              <a:latin typeface="Junicode"/>
              <a:cs typeface="Junicode"/>
            </a:endParaRPr>
          </a:p>
          <a:p>
            <a:pPr marR="115094" algn="ctr"/>
            <a:r>
              <a:rPr sz="2400" dirty="0">
                <a:solidFill>
                  <a:srgbClr val="FFFFFF"/>
                </a:solidFill>
                <a:latin typeface="Verdana"/>
                <a:cs typeface="Verdana"/>
              </a:rPr>
              <a:t>read access </a:t>
            </a:r>
            <a:r>
              <a:rPr sz="2400" dirty="0">
                <a:solidFill>
                  <a:srgbClr val="FFFFFF"/>
                </a:solidFill>
                <a:latin typeface="Junicode"/>
                <a:cs typeface="Junicode"/>
              </a:rPr>
              <a:t>is not common coupling</a:t>
            </a:r>
            <a:endParaRPr sz="2400" dirty="0">
              <a:latin typeface="Junicode"/>
              <a:cs typeface="Junicode"/>
            </a:endParaRPr>
          </a:p>
        </p:txBody>
      </p:sp>
    </p:spTree>
    <p:extLst>
      <p:ext uri="{BB962C8B-B14F-4D97-AF65-F5344CB8AC3E}">
        <p14:creationId xmlns:p14="http://schemas.microsoft.com/office/powerpoint/2010/main" val="248269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01774"/>
            <a:ext cx="86868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225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3647" y="600364"/>
            <a:ext cx="4302013" cy="564818"/>
          </a:xfrm>
          <a:prstGeom prst="rect">
            <a:avLst/>
          </a:prstGeom>
        </p:spPr>
        <p:txBody>
          <a:bodyPr vert="horz" wrap="square" lIns="0" tIns="10716" rIns="0" bIns="0" rtlCol="0">
            <a:spAutoFit/>
          </a:bodyPr>
          <a:lstStyle/>
          <a:p>
            <a:pPr marL="7938">
              <a:spcBef>
                <a:spcPts val="84"/>
              </a:spcBef>
            </a:pPr>
            <a:r>
              <a:rPr dirty="0"/>
              <a:t>STAMP COUPING</a:t>
            </a:r>
          </a:p>
        </p:txBody>
      </p:sp>
      <p:sp>
        <p:nvSpPr>
          <p:cNvPr id="11" name="object 11"/>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25</a:t>
            </a:r>
          </a:p>
        </p:txBody>
      </p:sp>
      <p:sp>
        <p:nvSpPr>
          <p:cNvPr id="3" name="object 3"/>
          <p:cNvSpPr txBox="1"/>
          <p:nvPr/>
        </p:nvSpPr>
        <p:spPr>
          <a:xfrm>
            <a:off x="861209" y="1512300"/>
            <a:ext cx="7219203" cy="1276792"/>
          </a:xfrm>
          <a:prstGeom prst="rect">
            <a:avLst/>
          </a:prstGeom>
        </p:spPr>
        <p:txBody>
          <a:bodyPr vert="horz" wrap="square" lIns="0" tIns="7144" rIns="0" bIns="0" rtlCol="0">
            <a:spAutoFit/>
          </a:bodyPr>
          <a:lstStyle/>
          <a:p>
            <a:pPr algn="ctr">
              <a:lnSpc>
                <a:spcPts val="3275"/>
              </a:lnSpc>
              <a:spcBef>
                <a:spcPts val="56"/>
              </a:spcBef>
            </a:pPr>
            <a:r>
              <a:rPr sz="2900" spc="125" dirty="0">
                <a:latin typeface="Junicode"/>
                <a:cs typeface="Junicode"/>
              </a:rPr>
              <a:t>Occurs </a:t>
            </a:r>
            <a:r>
              <a:rPr sz="2900" spc="147" dirty="0">
                <a:latin typeface="Junicode"/>
                <a:cs typeface="Junicode"/>
              </a:rPr>
              <a:t>when </a:t>
            </a:r>
            <a:r>
              <a:rPr sz="2900" spc="119" dirty="0">
                <a:latin typeface="Junicode"/>
                <a:cs typeface="Junicode"/>
              </a:rPr>
              <a:t>too </a:t>
            </a:r>
            <a:r>
              <a:rPr sz="2900" spc="153" dirty="0">
                <a:latin typeface="Junicode"/>
                <a:cs typeface="Junicode"/>
              </a:rPr>
              <a:t>much </a:t>
            </a:r>
            <a:r>
              <a:rPr sz="2900" spc="116" dirty="0">
                <a:latin typeface="Junicode"/>
                <a:cs typeface="Junicode"/>
              </a:rPr>
              <a:t>information </a:t>
            </a:r>
            <a:r>
              <a:rPr sz="2900" spc="81" dirty="0">
                <a:latin typeface="Junicode"/>
                <a:cs typeface="Junicode"/>
              </a:rPr>
              <a:t>is </a:t>
            </a:r>
            <a:r>
              <a:rPr sz="2900" spc="113" dirty="0">
                <a:latin typeface="Junicode"/>
                <a:cs typeface="Junicode"/>
              </a:rPr>
              <a:t>passed</a:t>
            </a:r>
            <a:r>
              <a:rPr sz="2900" spc="-203" dirty="0">
                <a:latin typeface="Junicode"/>
                <a:cs typeface="Junicode"/>
              </a:rPr>
              <a:t> </a:t>
            </a:r>
            <a:r>
              <a:rPr sz="2900" spc="113" dirty="0">
                <a:latin typeface="Junicode"/>
                <a:cs typeface="Junicode"/>
              </a:rPr>
              <a:t>to </a:t>
            </a:r>
            <a:endParaRPr sz="2900" dirty="0">
              <a:latin typeface="Junicode"/>
              <a:cs typeface="Junicode"/>
            </a:endParaRPr>
          </a:p>
          <a:p>
            <a:pPr marR="117475" algn="ctr">
              <a:lnSpc>
                <a:spcPts val="3275"/>
              </a:lnSpc>
            </a:pPr>
            <a:r>
              <a:rPr sz="2900" spc="84" dirty="0">
                <a:latin typeface="Junicode"/>
                <a:cs typeface="Junicode"/>
              </a:rPr>
              <a:t>a</a:t>
            </a:r>
            <a:r>
              <a:rPr sz="2900" spc="56" dirty="0">
                <a:latin typeface="Junicode"/>
                <a:cs typeface="Junicode"/>
              </a:rPr>
              <a:t> </a:t>
            </a:r>
            <a:r>
              <a:rPr sz="2900" spc="84" dirty="0">
                <a:latin typeface="Junicode"/>
                <a:cs typeface="Junicode"/>
              </a:rPr>
              <a:t>function.</a:t>
            </a:r>
            <a:endParaRPr sz="2900" dirty="0">
              <a:latin typeface="Junicode"/>
              <a:cs typeface="Junicode"/>
            </a:endParaRPr>
          </a:p>
        </p:txBody>
      </p:sp>
      <p:sp>
        <p:nvSpPr>
          <p:cNvPr id="4" name="object 4"/>
          <p:cNvSpPr/>
          <p:nvPr/>
        </p:nvSpPr>
        <p:spPr>
          <a:xfrm>
            <a:off x="484990" y="2808662"/>
            <a:ext cx="3433482" cy="3044536"/>
          </a:xfrm>
          <a:custGeom>
            <a:avLst/>
            <a:gdLst/>
            <a:ahLst/>
            <a:cxnLst/>
            <a:rect l="l" t="t" r="r" b="b"/>
            <a:pathLst>
              <a:path w="5836920" h="4465320">
                <a:moveTo>
                  <a:pt x="5836920" y="3733800"/>
                </a:moveTo>
                <a:lnTo>
                  <a:pt x="5836920" y="731519"/>
                </a:lnTo>
                <a:lnTo>
                  <a:pt x="5836158" y="712469"/>
                </a:lnTo>
                <a:lnTo>
                  <a:pt x="5832119" y="663945"/>
                </a:lnTo>
                <a:lnTo>
                  <a:pt x="5825066" y="616363"/>
                </a:lnTo>
                <a:lnTo>
                  <a:pt x="5815097" y="569817"/>
                </a:lnTo>
                <a:lnTo>
                  <a:pt x="5802309" y="524404"/>
                </a:lnTo>
                <a:lnTo>
                  <a:pt x="5786801" y="480218"/>
                </a:lnTo>
                <a:lnTo>
                  <a:pt x="5768670" y="437355"/>
                </a:lnTo>
                <a:lnTo>
                  <a:pt x="5748014" y="395911"/>
                </a:lnTo>
                <a:lnTo>
                  <a:pt x="5724931" y="355981"/>
                </a:lnTo>
                <a:lnTo>
                  <a:pt x="5699519" y="317659"/>
                </a:lnTo>
                <a:lnTo>
                  <a:pt x="5671875" y="281042"/>
                </a:lnTo>
                <a:lnTo>
                  <a:pt x="5642099" y="246225"/>
                </a:lnTo>
                <a:lnTo>
                  <a:pt x="5610286" y="213302"/>
                </a:lnTo>
                <a:lnTo>
                  <a:pt x="5576537" y="182371"/>
                </a:lnTo>
                <a:lnTo>
                  <a:pt x="5540947" y="153525"/>
                </a:lnTo>
                <a:lnTo>
                  <a:pt x="5503616" y="126860"/>
                </a:lnTo>
                <a:lnTo>
                  <a:pt x="5464640" y="102472"/>
                </a:lnTo>
                <a:lnTo>
                  <a:pt x="5424119" y="80455"/>
                </a:lnTo>
                <a:lnTo>
                  <a:pt x="5382149" y="60906"/>
                </a:lnTo>
                <a:lnTo>
                  <a:pt x="5338829" y="43919"/>
                </a:lnTo>
                <a:lnTo>
                  <a:pt x="5294256" y="29590"/>
                </a:lnTo>
                <a:lnTo>
                  <a:pt x="5248529" y="18015"/>
                </a:lnTo>
                <a:lnTo>
                  <a:pt x="5201746" y="9288"/>
                </a:lnTo>
                <a:lnTo>
                  <a:pt x="5154003" y="3505"/>
                </a:lnTo>
                <a:lnTo>
                  <a:pt x="5106162" y="805"/>
                </a:lnTo>
                <a:lnTo>
                  <a:pt x="751331" y="0"/>
                </a:lnTo>
                <a:lnTo>
                  <a:pt x="704082" y="1554"/>
                </a:lnTo>
                <a:lnTo>
                  <a:pt x="654835" y="6253"/>
                </a:lnTo>
                <a:lnTo>
                  <a:pt x="607857" y="13866"/>
                </a:lnTo>
                <a:lnTo>
                  <a:pt x="561861" y="24346"/>
                </a:lnTo>
                <a:lnTo>
                  <a:pt x="516947" y="37602"/>
                </a:lnTo>
                <a:lnTo>
                  <a:pt x="473215" y="53540"/>
                </a:lnTo>
                <a:lnTo>
                  <a:pt x="430767" y="72067"/>
                </a:lnTo>
                <a:lnTo>
                  <a:pt x="389703" y="93091"/>
                </a:lnTo>
                <a:lnTo>
                  <a:pt x="350124" y="116519"/>
                </a:lnTo>
                <a:lnTo>
                  <a:pt x="312130" y="142258"/>
                </a:lnTo>
                <a:lnTo>
                  <a:pt x="275822" y="170216"/>
                </a:lnTo>
                <a:lnTo>
                  <a:pt x="241301" y="200301"/>
                </a:lnTo>
                <a:lnTo>
                  <a:pt x="208667" y="232419"/>
                </a:lnTo>
                <a:lnTo>
                  <a:pt x="178021" y="266477"/>
                </a:lnTo>
                <a:lnTo>
                  <a:pt x="149464" y="302384"/>
                </a:lnTo>
                <a:lnTo>
                  <a:pt x="123096" y="340046"/>
                </a:lnTo>
                <a:lnTo>
                  <a:pt x="99018" y="379371"/>
                </a:lnTo>
                <a:lnTo>
                  <a:pt x="77331" y="420266"/>
                </a:lnTo>
                <a:lnTo>
                  <a:pt x="58135" y="462639"/>
                </a:lnTo>
                <a:lnTo>
                  <a:pt x="41531" y="506396"/>
                </a:lnTo>
                <a:lnTo>
                  <a:pt x="27620" y="551446"/>
                </a:lnTo>
                <a:lnTo>
                  <a:pt x="16501" y="597694"/>
                </a:lnTo>
                <a:lnTo>
                  <a:pt x="8277" y="645050"/>
                </a:lnTo>
                <a:lnTo>
                  <a:pt x="3047" y="693420"/>
                </a:lnTo>
                <a:lnTo>
                  <a:pt x="761" y="732282"/>
                </a:lnTo>
                <a:lnTo>
                  <a:pt x="0" y="3713988"/>
                </a:lnTo>
                <a:lnTo>
                  <a:pt x="2286" y="3771900"/>
                </a:lnTo>
                <a:lnTo>
                  <a:pt x="10732" y="3838925"/>
                </a:lnTo>
                <a:lnTo>
                  <a:pt x="20150" y="3886275"/>
                </a:lnTo>
                <a:lnTo>
                  <a:pt x="20574" y="3887844"/>
                </a:lnTo>
                <a:lnTo>
                  <a:pt x="20573" y="751332"/>
                </a:lnTo>
                <a:lnTo>
                  <a:pt x="22859" y="694944"/>
                </a:lnTo>
                <a:lnTo>
                  <a:pt x="31504" y="625470"/>
                </a:lnTo>
                <a:lnTo>
                  <a:pt x="42257" y="574922"/>
                </a:lnTo>
                <a:lnTo>
                  <a:pt x="56547" y="525253"/>
                </a:lnTo>
                <a:lnTo>
                  <a:pt x="74279" y="476705"/>
                </a:lnTo>
                <a:lnTo>
                  <a:pt x="95359" y="429520"/>
                </a:lnTo>
                <a:lnTo>
                  <a:pt x="119691" y="383940"/>
                </a:lnTo>
                <a:lnTo>
                  <a:pt x="147182" y="340206"/>
                </a:lnTo>
                <a:lnTo>
                  <a:pt x="177734" y="298561"/>
                </a:lnTo>
                <a:lnTo>
                  <a:pt x="211255" y="259246"/>
                </a:lnTo>
                <a:lnTo>
                  <a:pt x="247649" y="222504"/>
                </a:lnTo>
                <a:lnTo>
                  <a:pt x="314106" y="165949"/>
                </a:lnTo>
                <a:lnTo>
                  <a:pt x="356881" y="136148"/>
                </a:lnTo>
                <a:lnTo>
                  <a:pt x="401651" y="109561"/>
                </a:lnTo>
                <a:lnTo>
                  <a:pt x="448182" y="86273"/>
                </a:lnTo>
                <a:lnTo>
                  <a:pt x="496242" y="66370"/>
                </a:lnTo>
                <a:lnTo>
                  <a:pt x="545599" y="49935"/>
                </a:lnTo>
                <a:lnTo>
                  <a:pt x="596019" y="37053"/>
                </a:lnTo>
                <a:lnTo>
                  <a:pt x="647269" y="27809"/>
                </a:lnTo>
                <a:lnTo>
                  <a:pt x="699118" y="22288"/>
                </a:lnTo>
                <a:lnTo>
                  <a:pt x="751331" y="20574"/>
                </a:lnTo>
                <a:lnTo>
                  <a:pt x="5106162" y="20604"/>
                </a:lnTo>
                <a:lnTo>
                  <a:pt x="5171403" y="25245"/>
                </a:lnTo>
                <a:lnTo>
                  <a:pt x="5217496" y="32107"/>
                </a:lnTo>
                <a:lnTo>
                  <a:pt x="5262633" y="41823"/>
                </a:lnTo>
                <a:lnTo>
                  <a:pt x="5306715" y="54297"/>
                </a:lnTo>
                <a:lnTo>
                  <a:pt x="5349644" y="69431"/>
                </a:lnTo>
                <a:lnTo>
                  <a:pt x="5391323" y="87126"/>
                </a:lnTo>
                <a:lnTo>
                  <a:pt x="5431654" y="107285"/>
                </a:lnTo>
                <a:lnTo>
                  <a:pt x="5470539" y="129810"/>
                </a:lnTo>
                <a:lnTo>
                  <a:pt x="5507880" y="154604"/>
                </a:lnTo>
                <a:lnTo>
                  <a:pt x="5543581" y="181569"/>
                </a:lnTo>
                <a:lnTo>
                  <a:pt x="5577542" y="210607"/>
                </a:lnTo>
                <a:lnTo>
                  <a:pt x="5609667" y="241620"/>
                </a:lnTo>
                <a:lnTo>
                  <a:pt x="5639858" y="274511"/>
                </a:lnTo>
                <a:lnTo>
                  <a:pt x="5668017" y="309182"/>
                </a:lnTo>
                <a:lnTo>
                  <a:pt x="5694046" y="345535"/>
                </a:lnTo>
                <a:lnTo>
                  <a:pt x="5717847" y="383472"/>
                </a:lnTo>
                <a:lnTo>
                  <a:pt x="5739323" y="422896"/>
                </a:lnTo>
                <a:lnTo>
                  <a:pt x="5758377" y="463709"/>
                </a:lnTo>
                <a:lnTo>
                  <a:pt x="5774910" y="505813"/>
                </a:lnTo>
                <a:lnTo>
                  <a:pt x="5788824" y="549110"/>
                </a:lnTo>
                <a:lnTo>
                  <a:pt x="5800023" y="593504"/>
                </a:lnTo>
                <a:lnTo>
                  <a:pt x="5808408" y="638895"/>
                </a:lnTo>
                <a:lnTo>
                  <a:pt x="5813881" y="685187"/>
                </a:lnTo>
                <a:lnTo>
                  <a:pt x="5816346" y="732282"/>
                </a:lnTo>
                <a:lnTo>
                  <a:pt x="5817108" y="751332"/>
                </a:lnTo>
                <a:lnTo>
                  <a:pt x="5817108" y="3886847"/>
                </a:lnTo>
                <a:lnTo>
                  <a:pt x="5819680" y="3876708"/>
                </a:lnTo>
                <a:lnTo>
                  <a:pt x="5828412" y="3829987"/>
                </a:lnTo>
                <a:lnTo>
                  <a:pt x="5834191" y="3782317"/>
                </a:lnTo>
                <a:lnTo>
                  <a:pt x="5836920" y="3733800"/>
                </a:lnTo>
                <a:close/>
              </a:path>
              <a:path w="5836920" h="4465320">
                <a:moveTo>
                  <a:pt x="5817108" y="3886847"/>
                </a:moveTo>
                <a:lnTo>
                  <a:pt x="5817108" y="3733038"/>
                </a:lnTo>
                <a:lnTo>
                  <a:pt x="5816346" y="3752088"/>
                </a:lnTo>
                <a:lnTo>
                  <a:pt x="5812349" y="3799257"/>
                </a:lnTo>
                <a:lnTo>
                  <a:pt x="5805429" y="3845510"/>
                </a:lnTo>
                <a:lnTo>
                  <a:pt x="5795680" y="3890753"/>
                </a:lnTo>
                <a:lnTo>
                  <a:pt x="5783198" y="3934894"/>
                </a:lnTo>
                <a:lnTo>
                  <a:pt x="5768076" y="3977842"/>
                </a:lnTo>
                <a:lnTo>
                  <a:pt x="5750410" y="4019505"/>
                </a:lnTo>
                <a:lnTo>
                  <a:pt x="5730295" y="4059790"/>
                </a:lnTo>
                <a:lnTo>
                  <a:pt x="5707825" y="4098606"/>
                </a:lnTo>
                <a:lnTo>
                  <a:pt x="5683096" y="4135860"/>
                </a:lnTo>
                <a:lnTo>
                  <a:pt x="5656201" y="4171461"/>
                </a:lnTo>
                <a:lnTo>
                  <a:pt x="5627235" y="4205316"/>
                </a:lnTo>
                <a:lnTo>
                  <a:pt x="5596294" y="4237334"/>
                </a:lnTo>
                <a:lnTo>
                  <a:pt x="5563472" y="4267422"/>
                </a:lnTo>
                <a:lnTo>
                  <a:pt x="5528864" y="4295490"/>
                </a:lnTo>
                <a:lnTo>
                  <a:pt x="5492565" y="4321443"/>
                </a:lnTo>
                <a:lnTo>
                  <a:pt x="5454669" y="4345192"/>
                </a:lnTo>
                <a:lnTo>
                  <a:pt x="5415272" y="4366643"/>
                </a:lnTo>
                <a:lnTo>
                  <a:pt x="5374467" y="4385704"/>
                </a:lnTo>
                <a:lnTo>
                  <a:pt x="5332350" y="4402284"/>
                </a:lnTo>
                <a:lnTo>
                  <a:pt x="5289016" y="4416291"/>
                </a:lnTo>
                <a:lnTo>
                  <a:pt x="5244559" y="4427633"/>
                </a:lnTo>
                <a:lnTo>
                  <a:pt x="5199074" y="4436217"/>
                </a:lnTo>
                <a:lnTo>
                  <a:pt x="5152656" y="4441952"/>
                </a:lnTo>
                <a:lnTo>
                  <a:pt x="5106162" y="4444700"/>
                </a:lnTo>
                <a:lnTo>
                  <a:pt x="751332" y="4444746"/>
                </a:lnTo>
                <a:lnTo>
                  <a:pt x="704082" y="4443318"/>
                </a:lnTo>
                <a:lnTo>
                  <a:pt x="657572" y="4438896"/>
                </a:lnTo>
                <a:lnTo>
                  <a:pt x="611900" y="4431569"/>
                </a:lnTo>
                <a:lnTo>
                  <a:pt x="567167" y="4421431"/>
                </a:lnTo>
                <a:lnTo>
                  <a:pt x="523470" y="4408574"/>
                </a:lnTo>
                <a:lnTo>
                  <a:pt x="480911" y="4393091"/>
                </a:lnTo>
                <a:lnTo>
                  <a:pt x="439589" y="4375073"/>
                </a:lnTo>
                <a:lnTo>
                  <a:pt x="399604" y="4354612"/>
                </a:lnTo>
                <a:lnTo>
                  <a:pt x="361054" y="4331802"/>
                </a:lnTo>
                <a:lnTo>
                  <a:pt x="324040" y="4306733"/>
                </a:lnTo>
                <a:lnTo>
                  <a:pt x="288661" y="4279500"/>
                </a:lnTo>
                <a:lnTo>
                  <a:pt x="255017" y="4250193"/>
                </a:lnTo>
                <a:lnTo>
                  <a:pt x="223208" y="4218905"/>
                </a:lnTo>
                <a:lnTo>
                  <a:pt x="193332" y="4185728"/>
                </a:lnTo>
                <a:lnTo>
                  <a:pt x="165490" y="4150755"/>
                </a:lnTo>
                <a:lnTo>
                  <a:pt x="139781" y="4114077"/>
                </a:lnTo>
                <a:lnTo>
                  <a:pt x="116305" y="4075788"/>
                </a:lnTo>
                <a:lnTo>
                  <a:pt x="95162" y="4035978"/>
                </a:lnTo>
                <a:lnTo>
                  <a:pt x="76451" y="3994742"/>
                </a:lnTo>
                <a:lnTo>
                  <a:pt x="60271" y="3952170"/>
                </a:lnTo>
                <a:lnTo>
                  <a:pt x="46722" y="3908355"/>
                </a:lnTo>
                <a:lnTo>
                  <a:pt x="35904" y="3863390"/>
                </a:lnTo>
                <a:lnTo>
                  <a:pt x="27917" y="3817366"/>
                </a:lnTo>
                <a:lnTo>
                  <a:pt x="22860" y="3770376"/>
                </a:lnTo>
                <a:lnTo>
                  <a:pt x="20574" y="3733038"/>
                </a:lnTo>
                <a:lnTo>
                  <a:pt x="20574" y="3887844"/>
                </a:lnTo>
                <a:lnTo>
                  <a:pt x="32713" y="3932841"/>
                </a:lnTo>
                <a:lnTo>
                  <a:pt x="48311" y="3978463"/>
                </a:lnTo>
                <a:lnTo>
                  <a:pt x="66834" y="4022984"/>
                </a:lnTo>
                <a:lnTo>
                  <a:pt x="88169" y="4066243"/>
                </a:lnTo>
                <a:lnTo>
                  <a:pt x="112208" y="4108082"/>
                </a:lnTo>
                <a:lnTo>
                  <a:pt x="138838" y="4148342"/>
                </a:lnTo>
                <a:lnTo>
                  <a:pt x="167949" y="4186864"/>
                </a:lnTo>
                <a:lnTo>
                  <a:pt x="199431" y="4223488"/>
                </a:lnTo>
                <a:lnTo>
                  <a:pt x="233172" y="4258056"/>
                </a:lnTo>
                <a:lnTo>
                  <a:pt x="297943" y="4312697"/>
                </a:lnTo>
                <a:lnTo>
                  <a:pt x="337795" y="4340978"/>
                </a:lnTo>
                <a:lnTo>
                  <a:pt x="379251" y="4366479"/>
                </a:lnTo>
                <a:lnTo>
                  <a:pt x="422168" y="4389158"/>
                </a:lnTo>
                <a:lnTo>
                  <a:pt x="466401" y="4408971"/>
                </a:lnTo>
                <a:lnTo>
                  <a:pt x="511805" y="4425877"/>
                </a:lnTo>
                <a:lnTo>
                  <a:pt x="558235" y="4439833"/>
                </a:lnTo>
                <a:lnTo>
                  <a:pt x="605548" y="4450798"/>
                </a:lnTo>
                <a:lnTo>
                  <a:pt x="653598" y="4458729"/>
                </a:lnTo>
                <a:lnTo>
                  <a:pt x="702241" y="4463583"/>
                </a:lnTo>
                <a:lnTo>
                  <a:pt x="751332" y="4465320"/>
                </a:lnTo>
                <a:lnTo>
                  <a:pt x="5106162" y="4464558"/>
                </a:lnTo>
                <a:lnTo>
                  <a:pt x="5173643" y="4459821"/>
                </a:lnTo>
                <a:lnTo>
                  <a:pt x="5221151" y="4452823"/>
                </a:lnTo>
                <a:lnTo>
                  <a:pt x="5267637" y="4442898"/>
                </a:lnTo>
                <a:lnTo>
                  <a:pt x="5313007" y="4430147"/>
                </a:lnTo>
                <a:lnTo>
                  <a:pt x="5357162" y="4414667"/>
                </a:lnTo>
                <a:lnTo>
                  <a:pt x="5400006" y="4396559"/>
                </a:lnTo>
                <a:lnTo>
                  <a:pt x="5441443" y="4375921"/>
                </a:lnTo>
                <a:lnTo>
                  <a:pt x="5481376" y="4352851"/>
                </a:lnTo>
                <a:lnTo>
                  <a:pt x="5519708" y="4327449"/>
                </a:lnTo>
                <a:lnTo>
                  <a:pt x="5556344" y="4299814"/>
                </a:lnTo>
                <a:lnTo>
                  <a:pt x="5591185" y="4270044"/>
                </a:lnTo>
                <a:lnTo>
                  <a:pt x="5624136" y="4238239"/>
                </a:lnTo>
                <a:lnTo>
                  <a:pt x="5655100" y="4204497"/>
                </a:lnTo>
                <a:lnTo>
                  <a:pt x="5683980" y="4168917"/>
                </a:lnTo>
                <a:lnTo>
                  <a:pt x="5710679" y="4131598"/>
                </a:lnTo>
                <a:lnTo>
                  <a:pt x="5735102" y="4092639"/>
                </a:lnTo>
                <a:lnTo>
                  <a:pt x="5757151" y="4052140"/>
                </a:lnTo>
                <a:lnTo>
                  <a:pt x="5776730" y="4010198"/>
                </a:lnTo>
                <a:lnTo>
                  <a:pt x="5793743" y="3966913"/>
                </a:lnTo>
                <a:lnTo>
                  <a:pt x="5808091" y="3922383"/>
                </a:lnTo>
                <a:lnTo>
                  <a:pt x="5817108" y="3886847"/>
                </a:lnTo>
                <a:close/>
              </a:path>
            </a:pathLst>
          </a:custGeom>
          <a:solidFill>
            <a:srgbClr val="BC9404"/>
          </a:solidFill>
        </p:spPr>
        <p:txBody>
          <a:bodyPr wrap="square" lIns="0" tIns="0" rIns="0" bIns="0" rtlCol="0"/>
          <a:lstStyle/>
          <a:p>
            <a:endParaRPr/>
          </a:p>
        </p:txBody>
      </p:sp>
      <p:sp>
        <p:nvSpPr>
          <p:cNvPr id="5" name="object 5"/>
          <p:cNvSpPr txBox="1"/>
          <p:nvPr/>
        </p:nvSpPr>
        <p:spPr>
          <a:xfrm>
            <a:off x="811007" y="2984962"/>
            <a:ext cx="2530662" cy="3701334"/>
          </a:xfrm>
          <a:prstGeom prst="rect">
            <a:avLst/>
          </a:prstGeom>
        </p:spPr>
        <p:txBody>
          <a:bodyPr vert="horz" wrap="square" lIns="0" tIns="7938" rIns="0" bIns="0" rtlCol="0">
            <a:spAutoFit/>
          </a:bodyPr>
          <a:lstStyle/>
          <a:p>
            <a:pPr marL="7938">
              <a:spcBef>
                <a:spcPts val="63"/>
              </a:spcBef>
              <a:tabLst>
                <a:tab pos="898128" algn="l"/>
                <a:tab pos="1677988" algn="l"/>
              </a:tabLst>
            </a:pPr>
            <a:r>
              <a:rPr sz="1600" spc="127" dirty="0">
                <a:latin typeface="Arial"/>
                <a:cs typeface="Arial"/>
              </a:rPr>
              <a:t>typedef	</a:t>
            </a:r>
            <a:r>
              <a:rPr sz="1600" spc="225" dirty="0">
                <a:latin typeface="Arial"/>
                <a:cs typeface="Arial"/>
              </a:rPr>
              <a:t>struct	</a:t>
            </a:r>
            <a:r>
              <a:rPr sz="1600" spc="147" dirty="0">
                <a:latin typeface="Arial"/>
                <a:cs typeface="Arial"/>
              </a:rPr>
              <a:t>rectangle</a:t>
            </a:r>
            <a:endParaRPr sz="1600">
              <a:latin typeface="Arial"/>
              <a:cs typeface="Arial"/>
            </a:endParaRPr>
          </a:p>
          <a:p>
            <a:pPr marL="7938"/>
            <a:r>
              <a:rPr sz="1600" spc="344" dirty="0">
                <a:latin typeface="Arial"/>
                <a:cs typeface="Arial"/>
              </a:rPr>
              <a:t>{</a:t>
            </a:r>
            <a:endParaRPr sz="1600">
              <a:latin typeface="Arial"/>
              <a:cs typeface="Arial"/>
            </a:endParaRPr>
          </a:p>
          <a:p>
            <a:pPr marL="342106" marR="1116806">
              <a:tabLst>
                <a:tab pos="787400" algn="l"/>
              </a:tabLst>
            </a:pPr>
            <a:r>
              <a:rPr sz="1600" spc="344" dirty="0">
                <a:latin typeface="Arial"/>
                <a:cs typeface="Arial"/>
              </a:rPr>
              <a:t>in</a:t>
            </a:r>
            <a:r>
              <a:rPr sz="1600" spc="247" dirty="0">
                <a:latin typeface="Arial"/>
                <a:cs typeface="Arial"/>
              </a:rPr>
              <a:t>t</a:t>
            </a:r>
            <a:r>
              <a:rPr sz="1600" dirty="0">
                <a:latin typeface="Arial"/>
                <a:cs typeface="Arial"/>
              </a:rPr>
              <a:t>	</a:t>
            </a:r>
            <a:r>
              <a:rPr sz="1600" spc="175" dirty="0">
                <a:latin typeface="Arial"/>
                <a:cs typeface="Arial"/>
              </a:rPr>
              <a:t>length;  </a:t>
            </a:r>
            <a:r>
              <a:rPr sz="1600" spc="313" dirty="0">
                <a:latin typeface="Arial"/>
                <a:cs typeface="Arial"/>
              </a:rPr>
              <a:t>int	</a:t>
            </a:r>
            <a:r>
              <a:rPr sz="1600" spc="181" dirty="0">
                <a:latin typeface="Arial"/>
                <a:cs typeface="Arial"/>
              </a:rPr>
              <a:t>width;  </a:t>
            </a:r>
            <a:r>
              <a:rPr sz="1600" spc="313" dirty="0">
                <a:latin typeface="Arial"/>
                <a:cs typeface="Arial"/>
              </a:rPr>
              <a:t>int	</a:t>
            </a:r>
            <a:r>
              <a:rPr sz="1600" spc="147" dirty="0">
                <a:latin typeface="Arial"/>
                <a:cs typeface="Arial"/>
              </a:rPr>
              <a:t>area;</a:t>
            </a:r>
            <a:endParaRPr sz="1600">
              <a:latin typeface="Arial"/>
              <a:cs typeface="Arial"/>
            </a:endParaRPr>
          </a:p>
          <a:p>
            <a:pPr marL="342106" marR="559594">
              <a:tabLst>
                <a:tab pos="787400" algn="l"/>
                <a:tab pos="898128" algn="l"/>
                <a:tab pos="1121172" algn="l"/>
              </a:tabLst>
            </a:pPr>
            <a:r>
              <a:rPr sz="1600" spc="313" dirty="0">
                <a:latin typeface="Arial"/>
                <a:cs typeface="Arial"/>
              </a:rPr>
              <a:t>int	</a:t>
            </a:r>
            <a:r>
              <a:rPr sz="1600" spc="156" dirty="0">
                <a:latin typeface="Arial"/>
                <a:cs typeface="Arial"/>
              </a:rPr>
              <a:t>perimeter;  </a:t>
            </a:r>
            <a:r>
              <a:rPr sz="1600" spc="313" dirty="0">
                <a:latin typeface="Arial"/>
                <a:cs typeface="Arial"/>
              </a:rPr>
              <a:t>int	</a:t>
            </a:r>
            <a:r>
              <a:rPr sz="1600" spc="225" dirty="0">
                <a:latin typeface="Arial"/>
                <a:cs typeface="Arial"/>
              </a:rPr>
              <a:t>color;  </a:t>
            </a:r>
            <a:r>
              <a:rPr sz="1600" spc="78" dirty="0">
                <a:latin typeface="Arial"/>
                <a:cs typeface="Arial"/>
              </a:rPr>
              <a:t>double</a:t>
            </a:r>
            <a:r>
              <a:rPr sz="1600" dirty="0">
                <a:latin typeface="Arial"/>
                <a:cs typeface="Arial"/>
              </a:rPr>
              <a:t>	</a:t>
            </a:r>
            <a:r>
              <a:rPr sz="1600" spc="143" dirty="0">
                <a:latin typeface="Arial"/>
                <a:cs typeface="Arial"/>
              </a:rPr>
              <a:t>diagonal;  </a:t>
            </a:r>
            <a:r>
              <a:rPr sz="1600" spc="100" dirty="0">
                <a:latin typeface="Arial"/>
                <a:cs typeface="Arial"/>
              </a:rPr>
              <a:t>char	</a:t>
            </a:r>
            <a:r>
              <a:rPr sz="1600" spc="91" dirty="0">
                <a:latin typeface="Arial"/>
                <a:cs typeface="Arial"/>
              </a:rPr>
              <a:t>symbol;</a:t>
            </a:r>
            <a:endParaRPr sz="1600">
              <a:latin typeface="Arial"/>
              <a:cs typeface="Arial"/>
            </a:endParaRPr>
          </a:p>
          <a:p>
            <a:pPr marL="7938">
              <a:tabLst>
                <a:tab pos="230584" algn="l"/>
              </a:tabLst>
            </a:pPr>
            <a:r>
              <a:rPr sz="1600" spc="344" dirty="0">
                <a:latin typeface="Arial"/>
                <a:cs typeface="Arial"/>
              </a:rPr>
              <a:t>}	</a:t>
            </a:r>
            <a:r>
              <a:rPr sz="1600" b="1" spc="-163" dirty="0">
                <a:latin typeface="Arial"/>
                <a:cs typeface="Arial"/>
              </a:rPr>
              <a:t>RECTANGLE</a:t>
            </a:r>
            <a:r>
              <a:rPr sz="1600" spc="-163" dirty="0">
                <a:latin typeface="Arial"/>
                <a:cs typeface="Arial"/>
              </a:rPr>
              <a:t>;</a:t>
            </a:r>
            <a:endParaRPr sz="1600">
              <a:latin typeface="Arial"/>
              <a:cs typeface="Arial"/>
            </a:endParaRPr>
          </a:p>
        </p:txBody>
      </p:sp>
      <p:grpSp>
        <p:nvGrpSpPr>
          <p:cNvPr id="6" name="object 6"/>
          <p:cNvGrpSpPr/>
          <p:nvPr/>
        </p:nvGrpSpPr>
        <p:grpSpPr>
          <a:xfrm>
            <a:off x="4177105" y="2959331"/>
            <a:ext cx="4563782" cy="1855643"/>
            <a:chOff x="7101078" y="4340352"/>
            <a:chExt cx="7758430" cy="2721610"/>
          </a:xfrm>
        </p:grpSpPr>
        <p:sp>
          <p:nvSpPr>
            <p:cNvPr id="7" name="object 7"/>
            <p:cNvSpPr/>
            <p:nvPr/>
          </p:nvSpPr>
          <p:spPr>
            <a:xfrm>
              <a:off x="7110984" y="4351020"/>
              <a:ext cx="7738109" cy="2700020"/>
            </a:xfrm>
            <a:custGeom>
              <a:avLst/>
              <a:gdLst/>
              <a:ahLst/>
              <a:cxnLst/>
              <a:rect l="l" t="t" r="r" b="b"/>
              <a:pathLst>
                <a:path w="7738109" h="2700020">
                  <a:moveTo>
                    <a:pt x="7738109" y="2250186"/>
                  </a:moveTo>
                  <a:lnTo>
                    <a:pt x="7738109" y="449580"/>
                  </a:lnTo>
                  <a:lnTo>
                    <a:pt x="7735473" y="400573"/>
                  </a:lnTo>
                  <a:lnTo>
                    <a:pt x="7727744" y="353099"/>
                  </a:lnTo>
                  <a:lnTo>
                    <a:pt x="7715195" y="307433"/>
                  </a:lnTo>
                  <a:lnTo>
                    <a:pt x="7698098" y="263847"/>
                  </a:lnTo>
                  <a:lnTo>
                    <a:pt x="7676726" y="222616"/>
                  </a:lnTo>
                  <a:lnTo>
                    <a:pt x="7651351" y="184013"/>
                  </a:lnTo>
                  <a:lnTo>
                    <a:pt x="7622246" y="148312"/>
                  </a:lnTo>
                  <a:lnTo>
                    <a:pt x="7589681" y="115786"/>
                  </a:lnTo>
                  <a:lnTo>
                    <a:pt x="7553931" y="86709"/>
                  </a:lnTo>
                  <a:lnTo>
                    <a:pt x="7515267" y="61355"/>
                  </a:lnTo>
                  <a:lnTo>
                    <a:pt x="7473961" y="39996"/>
                  </a:lnTo>
                  <a:lnTo>
                    <a:pt x="7430286" y="22908"/>
                  </a:lnTo>
                  <a:lnTo>
                    <a:pt x="7384514" y="10364"/>
                  </a:lnTo>
                  <a:lnTo>
                    <a:pt x="7336917" y="2636"/>
                  </a:lnTo>
                  <a:lnTo>
                    <a:pt x="7287768" y="0"/>
                  </a:lnTo>
                  <a:lnTo>
                    <a:pt x="449580" y="0"/>
                  </a:lnTo>
                  <a:lnTo>
                    <a:pt x="400573" y="2636"/>
                  </a:lnTo>
                  <a:lnTo>
                    <a:pt x="353099" y="10364"/>
                  </a:lnTo>
                  <a:lnTo>
                    <a:pt x="307433" y="22908"/>
                  </a:lnTo>
                  <a:lnTo>
                    <a:pt x="263847" y="39996"/>
                  </a:lnTo>
                  <a:lnTo>
                    <a:pt x="222616" y="61355"/>
                  </a:lnTo>
                  <a:lnTo>
                    <a:pt x="184013" y="86709"/>
                  </a:lnTo>
                  <a:lnTo>
                    <a:pt x="148312" y="115786"/>
                  </a:lnTo>
                  <a:lnTo>
                    <a:pt x="115786" y="148312"/>
                  </a:lnTo>
                  <a:lnTo>
                    <a:pt x="86709" y="184013"/>
                  </a:lnTo>
                  <a:lnTo>
                    <a:pt x="61355" y="222616"/>
                  </a:lnTo>
                  <a:lnTo>
                    <a:pt x="39996" y="263847"/>
                  </a:lnTo>
                  <a:lnTo>
                    <a:pt x="22908" y="307433"/>
                  </a:lnTo>
                  <a:lnTo>
                    <a:pt x="10364" y="353099"/>
                  </a:lnTo>
                  <a:lnTo>
                    <a:pt x="2636" y="400573"/>
                  </a:lnTo>
                  <a:lnTo>
                    <a:pt x="0" y="449580"/>
                  </a:lnTo>
                  <a:lnTo>
                    <a:pt x="0" y="2250186"/>
                  </a:lnTo>
                  <a:lnTo>
                    <a:pt x="2636" y="2299192"/>
                  </a:lnTo>
                  <a:lnTo>
                    <a:pt x="10364" y="2346666"/>
                  </a:lnTo>
                  <a:lnTo>
                    <a:pt x="22908" y="2392332"/>
                  </a:lnTo>
                  <a:lnTo>
                    <a:pt x="39996" y="2435918"/>
                  </a:lnTo>
                  <a:lnTo>
                    <a:pt x="61355" y="2477149"/>
                  </a:lnTo>
                  <a:lnTo>
                    <a:pt x="86709" y="2515752"/>
                  </a:lnTo>
                  <a:lnTo>
                    <a:pt x="115786" y="2551453"/>
                  </a:lnTo>
                  <a:lnTo>
                    <a:pt x="148312" y="2583979"/>
                  </a:lnTo>
                  <a:lnTo>
                    <a:pt x="184013" y="2613056"/>
                  </a:lnTo>
                  <a:lnTo>
                    <a:pt x="222616" y="2638410"/>
                  </a:lnTo>
                  <a:lnTo>
                    <a:pt x="263847" y="2659769"/>
                  </a:lnTo>
                  <a:lnTo>
                    <a:pt x="307433" y="2676857"/>
                  </a:lnTo>
                  <a:lnTo>
                    <a:pt x="353099" y="2689401"/>
                  </a:lnTo>
                  <a:lnTo>
                    <a:pt x="400573" y="2697129"/>
                  </a:lnTo>
                  <a:lnTo>
                    <a:pt x="449580" y="2699766"/>
                  </a:lnTo>
                  <a:lnTo>
                    <a:pt x="7287768" y="2699766"/>
                  </a:lnTo>
                  <a:lnTo>
                    <a:pt x="7336917" y="2697129"/>
                  </a:lnTo>
                  <a:lnTo>
                    <a:pt x="7384514" y="2689401"/>
                  </a:lnTo>
                  <a:lnTo>
                    <a:pt x="7430286" y="2676857"/>
                  </a:lnTo>
                  <a:lnTo>
                    <a:pt x="7473961" y="2659769"/>
                  </a:lnTo>
                  <a:lnTo>
                    <a:pt x="7515267" y="2638410"/>
                  </a:lnTo>
                  <a:lnTo>
                    <a:pt x="7553931" y="2613056"/>
                  </a:lnTo>
                  <a:lnTo>
                    <a:pt x="7589681" y="2583979"/>
                  </a:lnTo>
                  <a:lnTo>
                    <a:pt x="7622246" y="2551453"/>
                  </a:lnTo>
                  <a:lnTo>
                    <a:pt x="7651351" y="2515752"/>
                  </a:lnTo>
                  <a:lnTo>
                    <a:pt x="7676726" y="2477149"/>
                  </a:lnTo>
                  <a:lnTo>
                    <a:pt x="7698098" y="2435918"/>
                  </a:lnTo>
                  <a:lnTo>
                    <a:pt x="7715195" y="2392332"/>
                  </a:lnTo>
                  <a:lnTo>
                    <a:pt x="7727744" y="2346666"/>
                  </a:lnTo>
                  <a:lnTo>
                    <a:pt x="7735473" y="2299192"/>
                  </a:lnTo>
                  <a:lnTo>
                    <a:pt x="7738109" y="2250186"/>
                  </a:lnTo>
                  <a:close/>
                </a:path>
              </a:pathLst>
            </a:custGeom>
            <a:solidFill>
              <a:srgbClr val="FFCA08"/>
            </a:solidFill>
          </p:spPr>
          <p:txBody>
            <a:bodyPr wrap="square" lIns="0" tIns="0" rIns="0" bIns="0" rtlCol="0"/>
            <a:lstStyle/>
            <a:p>
              <a:endParaRPr/>
            </a:p>
          </p:txBody>
        </p:sp>
        <p:sp>
          <p:nvSpPr>
            <p:cNvPr id="8" name="object 8"/>
            <p:cNvSpPr/>
            <p:nvPr/>
          </p:nvSpPr>
          <p:spPr>
            <a:xfrm>
              <a:off x="7101078" y="4340352"/>
              <a:ext cx="7758430" cy="2721610"/>
            </a:xfrm>
            <a:custGeom>
              <a:avLst/>
              <a:gdLst/>
              <a:ahLst/>
              <a:cxnLst/>
              <a:rect l="l" t="t" r="r" b="b"/>
              <a:pathLst>
                <a:path w="7758430" h="2721609">
                  <a:moveTo>
                    <a:pt x="7757922" y="2272284"/>
                  </a:moveTo>
                  <a:lnTo>
                    <a:pt x="7757922" y="448056"/>
                  </a:lnTo>
                  <a:lnTo>
                    <a:pt x="7757159" y="436626"/>
                  </a:lnTo>
                  <a:lnTo>
                    <a:pt x="7752558" y="389571"/>
                  </a:lnTo>
                  <a:lnTo>
                    <a:pt x="7743226" y="343986"/>
                  </a:lnTo>
                  <a:lnTo>
                    <a:pt x="7729423" y="300124"/>
                  </a:lnTo>
                  <a:lnTo>
                    <a:pt x="7711409" y="258239"/>
                  </a:lnTo>
                  <a:lnTo>
                    <a:pt x="7689446" y="218586"/>
                  </a:lnTo>
                  <a:lnTo>
                    <a:pt x="7663793" y="181420"/>
                  </a:lnTo>
                  <a:lnTo>
                    <a:pt x="7634711" y="146993"/>
                  </a:lnTo>
                  <a:lnTo>
                    <a:pt x="7602461" y="115562"/>
                  </a:lnTo>
                  <a:lnTo>
                    <a:pt x="7567303" y="87380"/>
                  </a:lnTo>
                  <a:lnTo>
                    <a:pt x="7529496" y="62701"/>
                  </a:lnTo>
                  <a:lnTo>
                    <a:pt x="7489303" y="41780"/>
                  </a:lnTo>
                  <a:lnTo>
                    <a:pt x="7446983" y="24871"/>
                  </a:lnTo>
                  <a:lnTo>
                    <a:pt x="7402796" y="12229"/>
                  </a:lnTo>
                  <a:lnTo>
                    <a:pt x="7357004" y="4108"/>
                  </a:lnTo>
                  <a:lnTo>
                    <a:pt x="7309104" y="714"/>
                  </a:lnTo>
                  <a:lnTo>
                    <a:pt x="7297674" y="0"/>
                  </a:lnTo>
                  <a:lnTo>
                    <a:pt x="459486" y="0"/>
                  </a:lnTo>
                  <a:lnTo>
                    <a:pt x="411904" y="2603"/>
                  </a:lnTo>
                  <a:lnTo>
                    <a:pt x="365697" y="9862"/>
                  </a:lnTo>
                  <a:lnTo>
                    <a:pt x="321054" y="21571"/>
                  </a:lnTo>
                  <a:lnTo>
                    <a:pt x="278384" y="37442"/>
                  </a:lnTo>
                  <a:lnTo>
                    <a:pt x="237763" y="57313"/>
                  </a:lnTo>
                  <a:lnTo>
                    <a:pt x="199490" y="80937"/>
                  </a:lnTo>
                  <a:lnTo>
                    <a:pt x="163807" y="108087"/>
                  </a:lnTo>
                  <a:lnTo>
                    <a:pt x="130958" y="138540"/>
                  </a:lnTo>
                  <a:lnTo>
                    <a:pt x="101185" y="172068"/>
                  </a:lnTo>
                  <a:lnTo>
                    <a:pt x="74732" y="208446"/>
                  </a:lnTo>
                  <a:lnTo>
                    <a:pt x="51841" y="247449"/>
                  </a:lnTo>
                  <a:lnTo>
                    <a:pt x="32756" y="288851"/>
                  </a:lnTo>
                  <a:lnTo>
                    <a:pt x="17719" y="332427"/>
                  </a:lnTo>
                  <a:lnTo>
                    <a:pt x="6973" y="377950"/>
                  </a:lnTo>
                  <a:lnTo>
                    <a:pt x="761" y="425196"/>
                  </a:lnTo>
                  <a:lnTo>
                    <a:pt x="0" y="436626"/>
                  </a:lnTo>
                  <a:lnTo>
                    <a:pt x="0" y="2284476"/>
                  </a:lnTo>
                  <a:lnTo>
                    <a:pt x="762" y="2295906"/>
                  </a:lnTo>
                  <a:lnTo>
                    <a:pt x="2286" y="2308098"/>
                  </a:lnTo>
                  <a:lnTo>
                    <a:pt x="9837" y="2356444"/>
                  </a:lnTo>
                  <a:lnTo>
                    <a:pt x="19812" y="2394083"/>
                  </a:lnTo>
                  <a:lnTo>
                    <a:pt x="19812" y="448818"/>
                  </a:lnTo>
                  <a:lnTo>
                    <a:pt x="22097" y="415290"/>
                  </a:lnTo>
                  <a:lnTo>
                    <a:pt x="30815" y="362174"/>
                  </a:lnTo>
                  <a:lnTo>
                    <a:pt x="45937" y="310912"/>
                  </a:lnTo>
                  <a:lnTo>
                    <a:pt x="67132" y="262027"/>
                  </a:lnTo>
                  <a:lnTo>
                    <a:pt x="94067" y="216043"/>
                  </a:lnTo>
                  <a:lnTo>
                    <a:pt x="126410" y="173484"/>
                  </a:lnTo>
                  <a:lnTo>
                    <a:pt x="163829" y="134874"/>
                  </a:lnTo>
                  <a:lnTo>
                    <a:pt x="196595" y="107442"/>
                  </a:lnTo>
                  <a:lnTo>
                    <a:pt x="235956" y="81308"/>
                  </a:lnTo>
                  <a:lnTo>
                    <a:pt x="277557" y="59780"/>
                  </a:lnTo>
                  <a:lnTo>
                    <a:pt x="321110" y="42885"/>
                  </a:lnTo>
                  <a:lnTo>
                    <a:pt x="366104" y="30711"/>
                  </a:lnTo>
                  <a:lnTo>
                    <a:pt x="412362" y="23255"/>
                  </a:lnTo>
                  <a:lnTo>
                    <a:pt x="459486" y="20574"/>
                  </a:lnTo>
                  <a:lnTo>
                    <a:pt x="7309866" y="20624"/>
                  </a:lnTo>
                  <a:lnTo>
                    <a:pt x="7368738" y="26275"/>
                  </a:lnTo>
                  <a:lnTo>
                    <a:pt x="7415291" y="36356"/>
                  </a:lnTo>
                  <a:lnTo>
                    <a:pt x="7459883" y="51273"/>
                  </a:lnTo>
                  <a:lnTo>
                    <a:pt x="7502235" y="70730"/>
                  </a:lnTo>
                  <a:lnTo>
                    <a:pt x="7542046" y="94425"/>
                  </a:lnTo>
                  <a:lnTo>
                    <a:pt x="7579021" y="122058"/>
                  </a:lnTo>
                  <a:lnTo>
                    <a:pt x="7612865" y="153328"/>
                  </a:lnTo>
                  <a:lnTo>
                    <a:pt x="7643284" y="187935"/>
                  </a:lnTo>
                  <a:lnTo>
                    <a:pt x="7669983" y="225578"/>
                  </a:lnTo>
                  <a:lnTo>
                    <a:pt x="7692666" y="265956"/>
                  </a:lnTo>
                  <a:lnTo>
                    <a:pt x="7711039" y="308770"/>
                  </a:lnTo>
                  <a:lnTo>
                    <a:pt x="7724807" y="353719"/>
                  </a:lnTo>
                  <a:lnTo>
                    <a:pt x="7733675" y="400501"/>
                  </a:lnTo>
                  <a:lnTo>
                    <a:pt x="7737348" y="448818"/>
                  </a:lnTo>
                  <a:lnTo>
                    <a:pt x="7738109" y="2392755"/>
                  </a:lnTo>
                  <a:lnTo>
                    <a:pt x="7745812" y="2365962"/>
                  </a:lnTo>
                  <a:lnTo>
                    <a:pt x="7754169" y="2319894"/>
                  </a:lnTo>
                  <a:lnTo>
                    <a:pt x="7757922" y="2272284"/>
                  </a:lnTo>
                  <a:close/>
                </a:path>
                <a:path w="7758430" h="2721609">
                  <a:moveTo>
                    <a:pt x="7738109" y="2392755"/>
                  </a:moveTo>
                  <a:lnTo>
                    <a:pt x="7738109" y="2272284"/>
                  </a:lnTo>
                  <a:lnTo>
                    <a:pt x="7737348" y="2283714"/>
                  </a:lnTo>
                  <a:lnTo>
                    <a:pt x="7732123" y="2332142"/>
                  </a:lnTo>
                  <a:lnTo>
                    <a:pt x="7721860" y="2378791"/>
                  </a:lnTo>
                  <a:lnTo>
                    <a:pt x="7706843" y="2423386"/>
                  </a:lnTo>
                  <a:lnTo>
                    <a:pt x="7687354" y="2465657"/>
                  </a:lnTo>
                  <a:lnTo>
                    <a:pt x="7663679" y="2505330"/>
                  </a:lnTo>
                  <a:lnTo>
                    <a:pt x="7636102" y="2542133"/>
                  </a:lnTo>
                  <a:lnTo>
                    <a:pt x="7604907" y="2575793"/>
                  </a:lnTo>
                  <a:lnTo>
                    <a:pt x="7570378" y="2606038"/>
                  </a:lnTo>
                  <a:lnTo>
                    <a:pt x="7532799" y="2632595"/>
                  </a:lnTo>
                  <a:lnTo>
                    <a:pt x="7492454" y="2655192"/>
                  </a:lnTo>
                  <a:lnTo>
                    <a:pt x="7449628" y="2673556"/>
                  </a:lnTo>
                  <a:lnTo>
                    <a:pt x="7404605" y="2687415"/>
                  </a:lnTo>
                  <a:lnTo>
                    <a:pt x="7357669" y="2696496"/>
                  </a:lnTo>
                  <a:lnTo>
                    <a:pt x="7309866" y="2700464"/>
                  </a:lnTo>
                  <a:lnTo>
                    <a:pt x="459486" y="2700528"/>
                  </a:lnTo>
                  <a:lnTo>
                    <a:pt x="410933" y="2697806"/>
                  </a:lnTo>
                  <a:lnTo>
                    <a:pt x="363842" y="2689957"/>
                  </a:lnTo>
                  <a:lnTo>
                    <a:pt x="318512" y="2677251"/>
                  </a:lnTo>
                  <a:lnTo>
                    <a:pt x="275240" y="2659960"/>
                  </a:lnTo>
                  <a:lnTo>
                    <a:pt x="234325" y="2638354"/>
                  </a:lnTo>
                  <a:lnTo>
                    <a:pt x="196065" y="2612704"/>
                  </a:lnTo>
                  <a:lnTo>
                    <a:pt x="160758" y="2583280"/>
                  </a:lnTo>
                  <a:lnTo>
                    <a:pt x="128702" y="2550352"/>
                  </a:lnTo>
                  <a:lnTo>
                    <a:pt x="100195" y="2514192"/>
                  </a:lnTo>
                  <a:lnTo>
                    <a:pt x="75535" y="2475071"/>
                  </a:lnTo>
                  <a:lnTo>
                    <a:pt x="55021" y="2433259"/>
                  </a:lnTo>
                  <a:lnTo>
                    <a:pt x="38951" y="2389026"/>
                  </a:lnTo>
                  <a:lnTo>
                    <a:pt x="27623" y="2342643"/>
                  </a:lnTo>
                  <a:lnTo>
                    <a:pt x="21336" y="2294382"/>
                  </a:lnTo>
                  <a:lnTo>
                    <a:pt x="19812" y="2271522"/>
                  </a:lnTo>
                  <a:lnTo>
                    <a:pt x="19812" y="2394083"/>
                  </a:lnTo>
                  <a:lnTo>
                    <a:pt x="39077" y="2447237"/>
                  </a:lnTo>
                  <a:lnTo>
                    <a:pt x="60535" y="2489415"/>
                  </a:lnTo>
                  <a:lnTo>
                    <a:pt x="86398" y="2529269"/>
                  </a:lnTo>
                  <a:lnTo>
                    <a:pt x="116550" y="2566664"/>
                  </a:lnTo>
                  <a:lnTo>
                    <a:pt x="150876" y="2601468"/>
                  </a:lnTo>
                  <a:lnTo>
                    <a:pt x="184404" y="2629662"/>
                  </a:lnTo>
                  <a:lnTo>
                    <a:pt x="226411" y="2657154"/>
                  </a:lnTo>
                  <a:lnTo>
                    <a:pt x="269812" y="2679700"/>
                  </a:lnTo>
                  <a:lnTo>
                    <a:pt x="314715" y="2697332"/>
                  </a:lnTo>
                  <a:lnTo>
                    <a:pt x="361224" y="2710086"/>
                  </a:lnTo>
                  <a:lnTo>
                    <a:pt x="409446" y="2717998"/>
                  </a:lnTo>
                  <a:lnTo>
                    <a:pt x="459486" y="2721102"/>
                  </a:lnTo>
                  <a:lnTo>
                    <a:pt x="7322058" y="2720340"/>
                  </a:lnTo>
                  <a:lnTo>
                    <a:pt x="7369492" y="2715150"/>
                  </a:lnTo>
                  <a:lnTo>
                    <a:pt x="7415291" y="2705443"/>
                  </a:lnTo>
                  <a:lnTo>
                    <a:pt x="7459226" y="2691447"/>
                  </a:lnTo>
                  <a:lnTo>
                    <a:pt x="7501069" y="2673392"/>
                  </a:lnTo>
                  <a:lnTo>
                    <a:pt x="7540591" y="2651506"/>
                  </a:lnTo>
                  <a:lnTo>
                    <a:pt x="7577563" y="2626017"/>
                  </a:lnTo>
                  <a:lnTo>
                    <a:pt x="7611759" y="2597156"/>
                  </a:lnTo>
                  <a:lnTo>
                    <a:pt x="7642948" y="2565150"/>
                  </a:lnTo>
                  <a:lnTo>
                    <a:pt x="7670903" y="2530228"/>
                  </a:lnTo>
                  <a:lnTo>
                    <a:pt x="7695395" y="2492620"/>
                  </a:lnTo>
                  <a:lnTo>
                    <a:pt x="7716196" y="2452554"/>
                  </a:lnTo>
                  <a:lnTo>
                    <a:pt x="7733078" y="2410258"/>
                  </a:lnTo>
                  <a:lnTo>
                    <a:pt x="7738109" y="2392755"/>
                  </a:lnTo>
                  <a:close/>
                </a:path>
              </a:pathLst>
            </a:custGeom>
            <a:solidFill>
              <a:srgbClr val="BC9404"/>
            </a:solidFill>
          </p:spPr>
          <p:txBody>
            <a:bodyPr wrap="square" lIns="0" tIns="0" rIns="0" bIns="0" rtlCol="0"/>
            <a:lstStyle/>
            <a:p>
              <a:endParaRPr/>
            </a:p>
          </p:txBody>
        </p:sp>
      </p:grpSp>
      <p:sp>
        <p:nvSpPr>
          <p:cNvPr id="9" name="object 9"/>
          <p:cNvSpPr txBox="1"/>
          <p:nvPr/>
        </p:nvSpPr>
        <p:spPr>
          <a:xfrm>
            <a:off x="4177104" y="3059776"/>
            <a:ext cx="4966896" cy="1470755"/>
          </a:xfrm>
          <a:prstGeom prst="rect">
            <a:avLst/>
          </a:prstGeom>
        </p:spPr>
        <p:txBody>
          <a:bodyPr vert="horz" wrap="square" lIns="0" tIns="8731" rIns="0" bIns="0" rtlCol="0">
            <a:spAutoFit/>
          </a:bodyPr>
          <a:lstStyle/>
          <a:p>
            <a:pPr marL="7938">
              <a:spcBef>
                <a:spcPts val="69"/>
              </a:spcBef>
              <a:tabLst>
                <a:tab pos="1348978" algn="l"/>
                <a:tab pos="2556272" algn="l"/>
                <a:tab pos="4032250" algn="l"/>
              </a:tabLst>
            </a:pPr>
            <a:r>
              <a:rPr sz="1900" b="1" dirty="0" smtClean="0">
                <a:latin typeface="Arial"/>
                <a:cs typeface="Arial"/>
              </a:rPr>
              <a:t>RECTANGLE</a:t>
            </a:r>
            <a:r>
              <a:rPr lang="en-US" sz="1900" b="1" dirty="0">
                <a:latin typeface="Arial"/>
                <a:cs typeface="Arial"/>
              </a:rPr>
              <a:t> </a:t>
            </a:r>
            <a:r>
              <a:rPr sz="1900" b="1" dirty="0" err="1" smtClean="0">
                <a:latin typeface="Arial"/>
                <a:cs typeface="Arial"/>
              </a:rPr>
              <a:t>CalcArea</a:t>
            </a:r>
            <a:r>
              <a:rPr sz="1900" b="1" dirty="0" smtClean="0">
                <a:latin typeface="Arial"/>
                <a:cs typeface="Arial"/>
              </a:rPr>
              <a:t>(RECTANGLE</a:t>
            </a:r>
            <a:r>
              <a:rPr lang="en-US" sz="1900" b="1" dirty="0">
                <a:latin typeface="Arial"/>
                <a:cs typeface="Arial"/>
              </a:rPr>
              <a:t> </a:t>
            </a:r>
            <a:r>
              <a:rPr sz="1900" b="1" dirty="0" smtClean="0">
                <a:latin typeface="Arial"/>
                <a:cs typeface="Arial"/>
              </a:rPr>
              <a:t>r</a:t>
            </a:r>
            <a:r>
              <a:rPr sz="1900" b="1" dirty="0">
                <a:latin typeface="Arial"/>
                <a:cs typeface="Arial"/>
              </a:rPr>
              <a:t>)</a:t>
            </a:r>
            <a:endParaRPr sz="1900" dirty="0">
              <a:latin typeface="Arial"/>
              <a:cs typeface="Arial"/>
            </a:endParaRPr>
          </a:p>
          <a:p>
            <a:pPr marL="7938">
              <a:spcBef>
                <a:spcPts val="6"/>
              </a:spcBef>
            </a:pPr>
            <a:r>
              <a:rPr sz="1900" b="1" dirty="0">
                <a:latin typeface="Arial"/>
                <a:cs typeface="Arial"/>
              </a:rPr>
              <a:t>{</a:t>
            </a:r>
            <a:endParaRPr sz="1900" dirty="0">
              <a:latin typeface="Arial"/>
              <a:cs typeface="Arial"/>
            </a:endParaRPr>
          </a:p>
          <a:p>
            <a:pPr marL="410369" marR="136128">
              <a:lnSpc>
                <a:spcPct val="100299"/>
              </a:lnSpc>
              <a:tabLst>
                <a:tab pos="1348978" algn="l"/>
                <a:tab pos="1617663" algn="l"/>
                <a:tab pos="2690416" algn="l"/>
                <a:tab pos="2958703" algn="l"/>
              </a:tabLst>
            </a:pPr>
            <a:r>
              <a:rPr sz="1900" b="1" dirty="0">
                <a:latin typeface="Arial"/>
                <a:cs typeface="Arial"/>
              </a:rPr>
              <a:t>r.area	=	</a:t>
            </a:r>
            <a:r>
              <a:rPr sz="1900" b="1" dirty="0" err="1" smtClean="0">
                <a:latin typeface="Arial"/>
                <a:cs typeface="Arial"/>
              </a:rPr>
              <a:t>r.width</a:t>
            </a:r>
            <a:r>
              <a:rPr sz="1900" b="1" dirty="0" smtClean="0">
                <a:latin typeface="Arial"/>
                <a:cs typeface="Arial"/>
              </a:rPr>
              <a:t>*</a:t>
            </a:r>
            <a:r>
              <a:rPr sz="1900" b="1" dirty="0" err="1" smtClean="0">
                <a:latin typeface="Arial"/>
                <a:cs typeface="Arial"/>
              </a:rPr>
              <a:t>r.length</a:t>
            </a:r>
            <a:r>
              <a:rPr sz="1900" b="1" dirty="0">
                <a:latin typeface="Arial"/>
                <a:cs typeface="Arial"/>
              </a:rPr>
              <a:t>;  </a:t>
            </a:r>
            <a:endParaRPr lang="en-US" sz="1900" b="1" dirty="0" smtClean="0">
              <a:latin typeface="Arial"/>
              <a:cs typeface="Arial"/>
            </a:endParaRPr>
          </a:p>
          <a:p>
            <a:pPr marL="410369" marR="136128">
              <a:lnSpc>
                <a:spcPct val="100299"/>
              </a:lnSpc>
              <a:tabLst>
                <a:tab pos="1348978" algn="l"/>
                <a:tab pos="1617663" algn="l"/>
                <a:tab pos="2690416" algn="l"/>
                <a:tab pos="2958703" algn="l"/>
              </a:tabLst>
            </a:pPr>
            <a:r>
              <a:rPr sz="1900" b="1" dirty="0" smtClean="0">
                <a:latin typeface="Arial"/>
                <a:cs typeface="Arial"/>
              </a:rPr>
              <a:t>return</a:t>
            </a:r>
            <a:r>
              <a:rPr sz="1900" b="1" dirty="0">
                <a:latin typeface="Arial"/>
                <a:cs typeface="Arial"/>
              </a:rPr>
              <a:t>	r;</a:t>
            </a:r>
            <a:endParaRPr sz="1900" dirty="0">
              <a:latin typeface="Arial"/>
              <a:cs typeface="Arial"/>
            </a:endParaRPr>
          </a:p>
          <a:p>
            <a:pPr marL="7938">
              <a:spcBef>
                <a:spcPts val="9"/>
              </a:spcBef>
            </a:pPr>
            <a:r>
              <a:rPr sz="1900" b="1" dirty="0">
                <a:latin typeface="Arial"/>
                <a:cs typeface="Arial"/>
              </a:rPr>
              <a:t>}</a:t>
            </a:r>
            <a:endParaRPr sz="1900" dirty="0">
              <a:latin typeface="Arial"/>
              <a:cs typeface="Arial"/>
            </a:endParaRPr>
          </a:p>
        </p:txBody>
      </p:sp>
      <p:sp>
        <p:nvSpPr>
          <p:cNvPr id="10" name="object 10"/>
          <p:cNvSpPr txBox="1"/>
          <p:nvPr/>
        </p:nvSpPr>
        <p:spPr>
          <a:xfrm>
            <a:off x="4250765" y="4940011"/>
            <a:ext cx="4242547" cy="653945"/>
          </a:xfrm>
          <a:prstGeom prst="rect">
            <a:avLst/>
          </a:prstGeom>
        </p:spPr>
        <p:txBody>
          <a:bodyPr vert="horz" wrap="square" lIns="0" tIns="7541" rIns="0" bIns="0" rtlCol="0">
            <a:spAutoFit/>
          </a:bodyPr>
          <a:lstStyle/>
          <a:p>
            <a:pPr marL="7938" marR="3175">
              <a:spcBef>
                <a:spcPts val="59"/>
              </a:spcBef>
            </a:pPr>
            <a:r>
              <a:rPr sz="1400" spc="106" dirty="0">
                <a:latin typeface="Junicode"/>
                <a:cs typeface="Junicode"/>
              </a:rPr>
              <a:t>We </a:t>
            </a:r>
            <a:r>
              <a:rPr sz="1400" spc="56" dirty="0">
                <a:latin typeface="Junicode"/>
                <a:cs typeface="Junicode"/>
              </a:rPr>
              <a:t>are </a:t>
            </a:r>
            <a:r>
              <a:rPr sz="1400" spc="59" dirty="0">
                <a:latin typeface="Junicode"/>
                <a:cs typeface="Junicode"/>
              </a:rPr>
              <a:t>passing </a:t>
            </a:r>
            <a:r>
              <a:rPr sz="1400" spc="71" dirty="0">
                <a:latin typeface="Junicode"/>
                <a:cs typeface="Junicode"/>
              </a:rPr>
              <a:t>an </a:t>
            </a:r>
            <a:r>
              <a:rPr sz="1400" spc="31" dirty="0">
                <a:latin typeface="Junicode"/>
                <a:cs typeface="Junicode"/>
              </a:rPr>
              <a:t>entire </a:t>
            </a:r>
            <a:r>
              <a:rPr sz="1400" spc="59" dirty="0">
                <a:latin typeface="Junicode"/>
                <a:cs typeface="Junicode"/>
              </a:rPr>
              <a:t>RECTANGLE </a:t>
            </a:r>
            <a:r>
              <a:rPr sz="1400" spc="34" dirty="0">
                <a:latin typeface="Junicode"/>
                <a:cs typeface="Junicode"/>
              </a:rPr>
              <a:t>to </a:t>
            </a:r>
            <a:r>
              <a:rPr sz="1400" spc="31" dirty="0">
                <a:latin typeface="Junicode"/>
                <a:cs typeface="Junicode"/>
              </a:rPr>
              <a:t>this </a:t>
            </a:r>
            <a:r>
              <a:rPr sz="1400" spc="38" dirty="0">
                <a:latin typeface="Junicode"/>
                <a:cs typeface="Junicode"/>
              </a:rPr>
              <a:t>function,  </a:t>
            </a:r>
            <a:r>
              <a:rPr sz="1400" spc="53" dirty="0">
                <a:latin typeface="Junicode"/>
                <a:cs typeface="Junicode"/>
              </a:rPr>
              <a:t>even </a:t>
            </a:r>
            <a:r>
              <a:rPr sz="1400" spc="56" dirty="0">
                <a:latin typeface="Junicode"/>
                <a:cs typeface="Junicode"/>
              </a:rPr>
              <a:t>though </a:t>
            </a:r>
            <a:r>
              <a:rPr sz="1400" spc="47" dirty="0">
                <a:latin typeface="Junicode"/>
                <a:cs typeface="Junicode"/>
              </a:rPr>
              <a:t>the function </a:t>
            </a:r>
            <a:r>
              <a:rPr sz="1400" spc="50" dirty="0">
                <a:latin typeface="Junicode"/>
                <a:cs typeface="Junicode"/>
              </a:rPr>
              <a:t>really </a:t>
            </a:r>
            <a:r>
              <a:rPr sz="1400" spc="75" dirty="0">
                <a:latin typeface="Junicode"/>
                <a:cs typeface="Junicode"/>
              </a:rPr>
              <a:t>does </a:t>
            </a:r>
            <a:r>
              <a:rPr sz="1400" spc="63" dirty="0">
                <a:latin typeface="Junicode"/>
                <a:cs typeface="Junicode"/>
              </a:rPr>
              <a:t>not </a:t>
            </a:r>
            <a:r>
              <a:rPr sz="1400" spc="66" dirty="0">
                <a:latin typeface="Junicode"/>
                <a:cs typeface="Junicode"/>
              </a:rPr>
              <a:t>need </a:t>
            </a:r>
            <a:r>
              <a:rPr sz="1400" spc="44" dirty="0">
                <a:latin typeface="Junicode"/>
                <a:cs typeface="Junicode"/>
              </a:rPr>
              <a:t>to </a:t>
            </a:r>
            <a:r>
              <a:rPr sz="1400" spc="81" dirty="0">
                <a:latin typeface="Junicode"/>
                <a:cs typeface="Junicode"/>
              </a:rPr>
              <a:t>see </a:t>
            </a:r>
            <a:r>
              <a:rPr sz="1400" spc="56" dirty="0">
                <a:latin typeface="Junicode"/>
                <a:cs typeface="Junicode"/>
              </a:rPr>
              <a:t>or  modify </a:t>
            </a:r>
            <a:r>
              <a:rPr sz="1400" spc="34" dirty="0">
                <a:latin typeface="Junicode"/>
                <a:cs typeface="Junicode"/>
              </a:rPr>
              <a:t>all </a:t>
            </a:r>
            <a:r>
              <a:rPr sz="1400" spc="44" dirty="0">
                <a:latin typeface="Junicode"/>
                <a:cs typeface="Junicode"/>
              </a:rPr>
              <a:t>of </a:t>
            </a:r>
            <a:r>
              <a:rPr sz="1400" spc="50" dirty="0">
                <a:latin typeface="Junicode"/>
                <a:cs typeface="Junicode"/>
              </a:rPr>
              <a:t>the</a:t>
            </a:r>
            <a:r>
              <a:rPr sz="1400" spc="-22" dirty="0">
                <a:latin typeface="Junicode"/>
                <a:cs typeface="Junicode"/>
              </a:rPr>
              <a:t> </a:t>
            </a:r>
            <a:r>
              <a:rPr sz="1400" spc="56" dirty="0">
                <a:latin typeface="Junicode"/>
                <a:cs typeface="Junicode"/>
              </a:rPr>
              <a:t>members.</a:t>
            </a:r>
            <a:endParaRPr sz="1400">
              <a:latin typeface="Junicode"/>
              <a:cs typeface="Junicode"/>
            </a:endParaRPr>
          </a:p>
        </p:txBody>
      </p:sp>
    </p:spTree>
    <p:extLst>
      <p:ext uri="{BB962C8B-B14F-4D97-AF65-F5344CB8AC3E}">
        <p14:creationId xmlns:p14="http://schemas.microsoft.com/office/powerpoint/2010/main" val="2109901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797" y="679335"/>
            <a:ext cx="4315909" cy="564818"/>
          </a:xfrm>
          <a:prstGeom prst="rect">
            <a:avLst/>
          </a:prstGeom>
        </p:spPr>
        <p:txBody>
          <a:bodyPr vert="horz" wrap="square" lIns="0" tIns="10716" rIns="0" bIns="0" rtlCol="0">
            <a:spAutoFit/>
          </a:bodyPr>
          <a:lstStyle/>
          <a:p>
            <a:pPr marL="7938">
              <a:spcBef>
                <a:spcPts val="84"/>
              </a:spcBef>
            </a:pPr>
            <a:r>
              <a:rPr dirty="0"/>
              <a:t>DATA COUPLING</a:t>
            </a:r>
          </a:p>
        </p:txBody>
      </p:sp>
      <p:sp>
        <p:nvSpPr>
          <p:cNvPr id="12" name="object 12"/>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26</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8915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758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7295" y="264608"/>
            <a:ext cx="5512921" cy="1118816"/>
          </a:xfrm>
          <a:prstGeom prst="rect">
            <a:avLst/>
          </a:prstGeom>
        </p:spPr>
        <p:txBody>
          <a:bodyPr vert="horz" wrap="square" lIns="0" tIns="10716" rIns="0" bIns="0" rtlCol="0">
            <a:spAutoFit/>
          </a:bodyPr>
          <a:lstStyle/>
          <a:p>
            <a:pPr marL="7938">
              <a:spcBef>
                <a:spcPts val="84"/>
              </a:spcBef>
            </a:pPr>
            <a:r>
              <a:rPr dirty="0"/>
              <a:t>DATA COUPLING – MORE EXAMPLE</a:t>
            </a:r>
          </a:p>
        </p:txBody>
      </p:sp>
      <p:sp>
        <p:nvSpPr>
          <p:cNvPr id="10" name="object 10"/>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27</a:t>
            </a:r>
          </a:p>
        </p:txBody>
      </p:sp>
      <p:sp>
        <p:nvSpPr>
          <p:cNvPr id="3" name="object 3"/>
          <p:cNvSpPr/>
          <p:nvPr/>
        </p:nvSpPr>
        <p:spPr>
          <a:xfrm>
            <a:off x="484990" y="1690601"/>
            <a:ext cx="3433482" cy="4224424"/>
          </a:xfrm>
          <a:custGeom>
            <a:avLst/>
            <a:gdLst/>
            <a:ahLst/>
            <a:cxnLst/>
            <a:rect l="l" t="t" r="r" b="b"/>
            <a:pathLst>
              <a:path w="5836920" h="4465320">
                <a:moveTo>
                  <a:pt x="5836920" y="3733037"/>
                </a:moveTo>
                <a:lnTo>
                  <a:pt x="5836920" y="731519"/>
                </a:lnTo>
                <a:lnTo>
                  <a:pt x="5836158" y="712469"/>
                </a:lnTo>
                <a:lnTo>
                  <a:pt x="5832183" y="664031"/>
                </a:lnTo>
                <a:lnTo>
                  <a:pt x="5825176" y="616511"/>
                </a:lnTo>
                <a:lnTo>
                  <a:pt x="5815236" y="570007"/>
                </a:lnTo>
                <a:lnTo>
                  <a:pt x="5802464" y="524616"/>
                </a:lnTo>
                <a:lnTo>
                  <a:pt x="5786958" y="480436"/>
                </a:lnTo>
                <a:lnTo>
                  <a:pt x="5768818" y="437564"/>
                </a:lnTo>
                <a:lnTo>
                  <a:pt x="5748144" y="396098"/>
                </a:lnTo>
                <a:lnTo>
                  <a:pt x="5725035" y="356136"/>
                </a:lnTo>
                <a:lnTo>
                  <a:pt x="5699591" y="317774"/>
                </a:lnTo>
                <a:lnTo>
                  <a:pt x="5671912" y="281111"/>
                </a:lnTo>
                <a:lnTo>
                  <a:pt x="5642096" y="246243"/>
                </a:lnTo>
                <a:lnTo>
                  <a:pt x="5610244" y="213269"/>
                </a:lnTo>
                <a:lnTo>
                  <a:pt x="5576454" y="182286"/>
                </a:lnTo>
                <a:lnTo>
                  <a:pt x="5540827" y="153391"/>
                </a:lnTo>
                <a:lnTo>
                  <a:pt x="5503463" y="126682"/>
                </a:lnTo>
                <a:lnTo>
                  <a:pt x="5464460" y="102257"/>
                </a:lnTo>
                <a:lnTo>
                  <a:pt x="5423918" y="80213"/>
                </a:lnTo>
                <a:lnTo>
                  <a:pt x="5381936" y="60647"/>
                </a:lnTo>
                <a:lnTo>
                  <a:pt x="5338616" y="43657"/>
                </a:lnTo>
                <a:lnTo>
                  <a:pt x="5294054" y="29341"/>
                </a:lnTo>
                <a:lnTo>
                  <a:pt x="5248353" y="17796"/>
                </a:lnTo>
                <a:lnTo>
                  <a:pt x="5201610" y="9119"/>
                </a:lnTo>
                <a:lnTo>
                  <a:pt x="5153926" y="3408"/>
                </a:lnTo>
                <a:lnTo>
                  <a:pt x="5105400" y="761"/>
                </a:lnTo>
                <a:lnTo>
                  <a:pt x="5086350" y="0"/>
                </a:lnTo>
                <a:lnTo>
                  <a:pt x="751331" y="0"/>
                </a:lnTo>
                <a:lnTo>
                  <a:pt x="704036" y="1503"/>
                </a:lnTo>
                <a:lnTo>
                  <a:pt x="654965" y="6155"/>
                </a:lnTo>
                <a:lnTo>
                  <a:pt x="608026" y="13739"/>
                </a:lnTo>
                <a:lnTo>
                  <a:pt x="562054" y="24203"/>
                </a:lnTo>
                <a:lnTo>
                  <a:pt x="517150" y="37451"/>
                </a:lnTo>
                <a:lnTo>
                  <a:pt x="473417" y="53391"/>
                </a:lnTo>
                <a:lnTo>
                  <a:pt x="430957" y="71929"/>
                </a:lnTo>
                <a:lnTo>
                  <a:pt x="389873" y="92969"/>
                </a:lnTo>
                <a:lnTo>
                  <a:pt x="350266" y="116419"/>
                </a:lnTo>
                <a:lnTo>
                  <a:pt x="312239" y="142185"/>
                </a:lnTo>
                <a:lnTo>
                  <a:pt x="275894" y="170172"/>
                </a:lnTo>
                <a:lnTo>
                  <a:pt x="241334" y="200286"/>
                </a:lnTo>
                <a:lnTo>
                  <a:pt x="208661" y="232435"/>
                </a:lnTo>
                <a:lnTo>
                  <a:pt x="177977" y="266523"/>
                </a:lnTo>
                <a:lnTo>
                  <a:pt x="149385" y="302457"/>
                </a:lnTo>
                <a:lnTo>
                  <a:pt x="122986" y="340142"/>
                </a:lnTo>
                <a:lnTo>
                  <a:pt x="98884" y="379486"/>
                </a:lnTo>
                <a:lnTo>
                  <a:pt x="77179" y="420393"/>
                </a:lnTo>
                <a:lnTo>
                  <a:pt x="57976" y="462771"/>
                </a:lnTo>
                <a:lnTo>
                  <a:pt x="41375" y="506524"/>
                </a:lnTo>
                <a:lnTo>
                  <a:pt x="27480" y="551560"/>
                </a:lnTo>
                <a:lnTo>
                  <a:pt x="16392" y="597783"/>
                </a:lnTo>
                <a:lnTo>
                  <a:pt x="8214" y="645101"/>
                </a:lnTo>
                <a:lnTo>
                  <a:pt x="3047" y="693419"/>
                </a:lnTo>
                <a:lnTo>
                  <a:pt x="761" y="732281"/>
                </a:lnTo>
                <a:lnTo>
                  <a:pt x="0" y="3713987"/>
                </a:lnTo>
                <a:lnTo>
                  <a:pt x="2286" y="3771900"/>
                </a:lnTo>
                <a:lnTo>
                  <a:pt x="10750" y="3838914"/>
                </a:lnTo>
                <a:lnTo>
                  <a:pt x="20178" y="3886258"/>
                </a:lnTo>
                <a:lnTo>
                  <a:pt x="20574" y="3887724"/>
                </a:lnTo>
                <a:lnTo>
                  <a:pt x="20573" y="751331"/>
                </a:lnTo>
                <a:lnTo>
                  <a:pt x="22859" y="694943"/>
                </a:lnTo>
                <a:lnTo>
                  <a:pt x="31496" y="625470"/>
                </a:lnTo>
                <a:lnTo>
                  <a:pt x="42245" y="574922"/>
                </a:lnTo>
                <a:lnTo>
                  <a:pt x="56535" y="525253"/>
                </a:lnTo>
                <a:lnTo>
                  <a:pt x="74270" y="476705"/>
                </a:lnTo>
                <a:lnTo>
                  <a:pt x="95354" y="429520"/>
                </a:lnTo>
                <a:lnTo>
                  <a:pt x="119691" y="383940"/>
                </a:lnTo>
                <a:lnTo>
                  <a:pt x="147186" y="340206"/>
                </a:lnTo>
                <a:lnTo>
                  <a:pt x="177741" y="298561"/>
                </a:lnTo>
                <a:lnTo>
                  <a:pt x="211261" y="259246"/>
                </a:lnTo>
                <a:lnTo>
                  <a:pt x="247649" y="222503"/>
                </a:lnTo>
                <a:lnTo>
                  <a:pt x="313994" y="166006"/>
                </a:lnTo>
                <a:lnTo>
                  <a:pt x="356733" y="136219"/>
                </a:lnTo>
                <a:lnTo>
                  <a:pt x="401522" y="109618"/>
                </a:lnTo>
                <a:lnTo>
                  <a:pt x="448111" y="86297"/>
                </a:lnTo>
                <a:lnTo>
                  <a:pt x="496247" y="66351"/>
                </a:lnTo>
                <a:lnTo>
                  <a:pt x="545679" y="49875"/>
                </a:lnTo>
                <a:lnTo>
                  <a:pt x="596155" y="36964"/>
                </a:lnTo>
                <a:lnTo>
                  <a:pt x="647424" y="27713"/>
                </a:lnTo>
                <a:lnTo>
                  <a:pt x="699233" y="22218"/>
                </a:lnTo>
                <a:lnTo>
                  <a:pt x="751331" y="20573"/>
                </a:lnTo>
                <a:lnTo>
                  <a:pt x="5106162" y="20604"/>
                </a:lnTo>
                <a:lnTo>
                  <a:pt x="5171368" y="25187"/>
                </a:lnTo>
                <a:lnTo>
                  <a:pt x="5217436" y="32004"/>
                </a:lnTo>
                <a:lnTo>
                  <a:pt x="5262554" y="41689"/>
                </a:lnTo>
                <a:lnTo>
                  <a:pt x="5306626" y="54143"/>
                </a:lnTo>
                <a:lnTo>
                  <a:pt x="5349551" y="69266"/>
                </a:lnTo>
                <a:lnTo>
                  <a:pt x="5391232" y="86960"/>
                </a:lnTo>
                <a:lnTo>
                  <a:pt x="5431569" y="107125"/>
                </a:lnTo>
                <a:lnTo>
                  <a:pt x="5470465" y="129664"/>
                </a:lnTo>
                <a:lnTo>
                  <a:pt x="5507821" y="154476"/>
                </a:lnTo>
                <a:lnTo>
                  <a:pt x="5543538" y="181463"/>
                </a:lnTo>
                <a:lnTo>
                  <a:pt x="5577518" y="210527"/>
                </a:lnTo>
                <a:lnTo>
                  <a:pt x="5609663" y="241568"/>
                </a:lnTo>
                <a:lnTo>
                  <a:pt x="5639873" y="274487"/>
                </a:lnTo>
                <a:lnTo>
                  <a:pt x="5668050" y="309186"/>
                </a:lnTo>
                <a:lnTo>
                  <a:pt x="5694096" y="345565"/>
                </a:lnTo>
                <a:lnTo>
                  <a:pt x="5717912" y="383525"/>
                </a:lnTo>
                <a:lnTo>
                  <a:pt x="5739400" y="422969"/>
                </a:lnTo>
                <a:lnTo>
                  <a:pt x="5758461" y="463796"/>
                </a:lnTo>
                <a:lnTo>
                  <a:pt x="5774996" y="505908"/>
                </a:lnTo>
                <a:lnTo>
                  <a:pt x="5788908" y="549207"/>
                </a:lnTo>
                <a:lnTo>
                  <a:pt x="5800097" y="593592"/>
                </a:lnTo>
                <a:lnTo>
                  <a:pt x="5808466" y="638965"/>
                </a:lnTo>
                <a:lnTo>
                  <a:pt x="5813915" y="685228"/>
                </a:lnTo>
                <a:lnTo>
                  <a:pt x="5816346" y="732281"/>
                </a:lnTo>
                <a:lnTo>
                  <a:pt x="5817108" y="751331"/>
                </a:lnTo>
                <a:lnTo>
                  <a:pt x="5817108" y="3886588"/>
                </a:lnTo>
                <a:lnTo>
                  <a:pt x="5819768" y="3876070"/>
                </a:lnTo>
                <a:lnTo>
                  <a:pt x="5828471" y="3829309"/>
                </a:lnTo>
                <a:lnTo>
                  <a:pt x="5834221" y="3781599"/>
                </a:lnTo>
                <a:lnTo>
                  <a:pt x="5836920" y="3733037"/>
                </a:lnTo>
                <a:close/>
              </a:path>
              <a:path w="5836920" h="4465320">
                <a:moveTo>
                  <a:pt x="5817108" y="3886588"/>
                </a:moveTo>
                <a:lnTo>
                  <a:pt x="5817108" y="3733037"/>
                </a:lnTo>
                <a:lnTo>
                  <a:pt x="5816346" y="3752087"/>
                </a:lnTo>
                <a:lnTo>
                  <a:pt x="5812487" y="3799014"/>
                </a:lnTo>
                <a:lnTo>
                  <a:pt x="5805665" y="3845088"/>
                </a:lnTo>
                <a:lnTo>
                  <a:pt x="5795977" y="3890211"/>
                </a:lnTo>
                <a:lnTo>
                  <a:pt x="5783522" y="3934284"/>
                </a:lnTo>
                <a:lnTo>
                  <a:pt x="5768399" y="3977210"/>
                </a:lnTo>
                <a:lnTo>
                  <a:pt x="5750707" y="4018889"/>
                </a:lnTo>
                <a:lnTo>
                  <a:pt x="5730544" y="4059225"/>
                </a:lnTo>
                <a:lnTo>
                  <a:pt x="5708009" y="4098117"/>
                </a:lnTo>
                <a:lnTo>
                  <a:pt x="5683201" y="4135469"/>
                </a:lnTo>
                <a:lnTo>
                  <a:pt x="5656218" y="4171182"/>
                </a:lnTo>
                <a:lnTo>
                  <a:pt x="5627159" y="4205157"/>
                </a:lnTo>
                <a:lnTo>
                  <a:pt x="5596123" y="4237296"/>
                </a:lnTo>
                <a:lnTo>
                  <a:pt x="5563208" y="4267501"/>
                </a:lnTo>
                <a:lnTo>
                  <a:pt x="5528514" y="4295673"/>
                </a:lnTo>
                <a:lnTo>
                  <a:pt x="5492139" y="4321715"/>
                </a:lnTo>
                <a:lnTo>
                  <a:pt x="5454181" y="4345527"/>
                </a:lnTo>
                <a:lnTo>
                  <a:pt x="5414740" y="4367013"/>
                </a:lnTo>
                <a:lnTo>
                  <a:pt x="5373913" y="4386072"/>
                </a:lnTo>
                <a:lnTo>
                  <a:pt x="5331801" y="4402608"/>
                </a:lnTo>
                <a:lnTo>
                  <a:pt x="5288501" y="4416521"/>
                </a:lnTo>
                <a:lnTo>
                  <a:pt x="5244112" y="4427713"/>
                </a:lnTo>
                <a:lnTo>
                  <a:pt x="5198733" y="4436087"/>
                </a:lnTo>
                <a:lnTo>
                  <a:pt x="5152463" y="4441543"/>
                </a:lnTo>
                <a:lnTo>
                  <a:pt x="5105400" y="4443983"/>
                </a:lnTo>
                <a:lnTo>
                  <a:pt x="5086350" y="4444745"/>
                </a:lnTo>
                <a:lnTo>
                  <a:pt x="751332" y="4444745"/>
                </a:lnTo>
                <a:lnTo>
                  <a:pt x="704036" y="4443286"/>
                </a:lnTo>
                <a:lnTo>
                  <a:pt x="657491" y="4438838"/>
                </a:lnTo>
                <a:lnTo>
                  <a:pt x="611794" y="4431494"/>
                </a:lnTo>
                <a:lnTo>
                  <a:pt x="567045" y="4421344"/>
                </a:lnTo>
                <a:lnTo>
                  <a:pt x="523342" y="4408481"/>
                </a:lnTo>
                <a:lnTo>
                  <a:pt x="480783" y="4392996"/>
                </a:lnTo>
                <a:lnTo>
                  <a:pt x="439467" y="4374981"/>
                </a:lnTo>
                <a:lnTo>
                  <a:pt x="399494" y="4354528"/>
                </a:lnTo>
                <a:lnTo>
                  <a:pt x="360960" y="4331727"/>
                </a:lnTo>
                <a:lnTo>
                  <a:pt x="323966" y="4306671"/>
                </a:lnTo>
                <a:lnTo>
                  <a:pt x="288609" y="4279451"/>
                </a:lnTo>
                <a:lnTo>
                  <a:pt x="254989" y="4250159"/>
                </a:lnTo>
                <a:lnTo>
                  <a:pt x="223203" y="4218887"/>
                </a:lnTo>
                <a:lnTo>
                  <a:pt x="193350" y="4185725"/>
                </a:lnTo>
                <a:lnTo>
                  <a:pt x="165530" y="4150767"/>
                </a:lnTo>
                <a:lnTo>
                  <a:pt x="139841" y="4114102"/>
                </a:lnTo>
                <a:lnTo>
                  <a:pt x="116380" y="4075824"/>
                </a:lnTo>
                <a:lnTo>
                  <a:pt x="95248" y="4036023"/>
                </a:lnTo>
                <a:lnTo>
                  <a:pt x="76542" y="3994791"/>
                </a:lnTo>
                <a:lnTo>
                  <a:pt x="60361" y="3952220"/>
                </a:lnTo>
                <a:lnTo>
                  <a:pt x="46803" y="3908401"/>
                </a:lnTo>
                <a:lnTo>
                  <a:pt x="35968" y="3863427"/>
                </a:lnTo>
                <a:lnTo>
                  <a:pt x="27954" y="3817387"/>
                </a:lnTo>
                <a:lnTo>
                  <a:pt x="22860" y="3770376"/>
                </a:lnTo>
                <a:lnTo>
                  <a:pt x="20574" y="3733037"/>
                </a:lnTo>
                <a:lnTo>
                  <a:pt x="20574" y="3887724"/>
                </a:lnTo>
                <a:lnTo>
                  <a:pt x="32746" y="3932823"/>
                </a:lnTo>
                <a:lnTo>
                  <a:pt x="48345" y="3978447"/>
                </a:lnTo>
                <a:lnTo>
                  <a:pt x="66865" y="4022972"/>
                </a:lnTo>
                <a:lnTo>
                  <a:pt x="88195" y="4066236"/>
                </a:lnTo>
                <a:lnTo>
                  <a:pt x="112227" y="4108081"/>
                </a:lnTo>
                <a:lnTo>
                  <a:pt x="138850" y="4148345"/>
                </a:lnTo>
                <a:lnTo>
                  <a:pt x="167955" y="4186869"/>
                </a:lnTo>
                <a:lnTo>
                  <a:pt x="199432" y="4223492"/>
                </a:lnTo>
                <a:lnTo>
                  <a:pt x="233172" y="4258056"/>
                </a:lnTo>
                <a:lnTo>
                  <a:pt x="298156" y="4312755"/>
                </a:lnTo>
                <a:lnTo>
                  <a:pt x="338096" y="4341057"/>
                </a:lnTo>
                <a:lnTo>
                  <a:pt x="379543" y="4366550"/>
                </a:lnTo>
                <a:lnTo>
                  <a:pt x="422381" y="4389200"/>
                </a:lnTo>
                <a:lnTo>
                  <a:pt x="466493" y="4408973"/>
                </a:lnTo>
                <a:lnTo>
                  <a:pt x="511760" y="4425836"/>
                </a:lnTo>
                <a:lnTo>
                  <a:pt x="558066" y="4439755"/>
                </a:lnTo>
                <a:lnTo>
                  <a:pt x="605294" y="4450697"/>
                </a:lnTo>
                <a:lnTo>
                  <a:pt x="653325" y="4458627"/>
                </a:lnTo>
                <a:lnTo>
                  <a:pt x="702044" y="4463513"/>
                </a:lnTo>
                <a:lnTo>
                  <a:pt x="751332" y="4465320"/>
                </a:lnTo>
                <a:lnTo>
                  <a:pt x="5106162" y="4464558"/>
                </a:lnTo>
                <a:lnTo>
                  <a:pt x="5173695" y="4459790"/>
                </a:lnTo>
                <a:lnTo>
                  <a:pt x="5221249" y="4452761"/>
                </a:lnTo>
                <a:lnTo>
                  <a:pt x="5267775" y="4442807"/>
                </a:lnTo>
                <a:lnTo>
                  <a:pt x="5313178" y="4430027"/>
                </a:lnTo>
                <a:lnTo>
                  <a:pt x="5357361" y="4414519"/>
                </a:lnTo>
                <a:lnTo>
                  <a:pt x="5400227" y="4396383"/>
                </a:lnTo>
                <a:lnTo>
                  <a:pt x="5441682" y="4375717"/>
                </a:lnTo>
                <a:lnTo>
                  <a:pt x="5481627" y="4352620"/>
                </a:lnTo>
                <a:lnTo>
                  <a:pt x="5519967" y="4327190"/>
                </a:lnTo>
                <a:lnTo>
                  <a:pt x="5556606" y="4299527"/>
                </a:lnTo>
                <a:lnTo>
                  <a:pt x="5591447" y="4269730"/>
                </a:lnTo>
                <a:lnTo>
                  <a:pt x="5624393" y="4237896"/>
                </a:lnTo>
                <a:lnTo>
                  <a:pt x="5655349" y="4204125"/>
                </a:lnTo>
                <a:lnTo>
                  <a:pt x="5684217" y="4168516"/>
                </a:lnTo>
                <a:lnTo>
                  <a:pt x="5710903" y="4131167"/>
                </a:lnTo>
                <a:lnTo>
                  <a:pt x="5735308" y="4092177"/>
                </a:lnTo>
                <a:lnTo>
                  <a:pt x="5757338" y="4051645"/>
                </a:lnTo>
                <a:lnTo>
                  <a:pt x="5776895" y="4009669"/>
                </a:lnTo>
                <a:lnTo>
                  <a:pt x="5793883" y="3966349"/>
                </a:lnTo>
                <a:lnTo>
                  <a:pt x="5808206" y="3921783"/>
                </a:lnTo>
                <a:lnTo>
                  <a:pt x="5817108" y="3886588"/>
                </a:lnTo>
                <a:close/>
              </a:path>
            </a:pathLst>
          </a:custGeom>
          <a:solidFill>
            <a:srgbClr val="BC9404"/>
          </a:solidFill>
        </p:spPr>
        <p:txBody>
          <a:bodyPr wrap="square" lIns="0" tIns="0" rIns="0" bIns="0" rtlCol="0"/>
          <a:lstStyle/>
          <a:p>
            <a:endParaRPr/>
          </a:p>
        </p:txBody>
      </p:sp>
      <p:sp>
        <p:nvSpPr>
          <p:cNvPr id="4" name="object 4"/>
          <p:cNvSpPr txBox="1"/>
          <p:nvPr/>
        </p:nvSpPr>
        <p:spPr>
          <a:xfrm>
            <a:off x="811007" y="1866899"/>
            <a:ext cx="2530662" cy="3701334"/>
          </a:xfrm>
          <a:prstGeom prst="rect">
            <a:avLst/>
          </a:prstGeom>
        </p:spPr>
        <p:txBody>
          <a:bodyPr vert="horz" wrap="square" lIns="0" tIns="7938" rIns="0" bIns="0" rtlCol="0">
            <a:spAutoFit/>
          </a:bodyPr>
          <a:lstStyle/>
          <a:p>
            <a:pPr marL="7938">
              <a:spcBef>
                <a:spcPts val="63"/>
              </a:spcBef>
              <a:tabLst>
                <a:tab pos="898128" algn="l"/>
                <a:tab pos="1677988" algn="l"/>
              </a:tabLst>
            </a:pPr>
            <a:r>
              <a:rPr sz="1600" spc="127" dirty="0">
                <a:latin typeface="Arial"/>
                <a:cs typeface="Arial"/>
              </a:rPr>
              <a:t>typedef	</a:t>
            </a:r>
            <a:r>
              <a:rPr sz="1600" spc="225" dirty="0">
                <a:latin typeface="Arial"/>
                <a:cs typeface="Arial"/>
              </a:rPr>
              <a:t>struct	</a:t>
            </a:r>
            <a:r>
              <a:rPr sz="1600" spc="147" dirty="0">
                <a:latin typeface="Arial"/>
                <a:cs typeface="Arial"/>
              </a:rPr>
              <a:t>rectangle</a:t>
            </a:r>
            <a:endParaRPr sz="1600" dirty="0">
              <a:latin typeface="Arial"/>
              <a:cs typeface="Arial"/>
            </a:endParaRPr>
          </a:p>
          <a:p>
            <a:pPr marL="7938"/>
            <a:r>
              <a:rPr sz="1600" spc="344" dirty="0">
                <a:latin typeface="Arial"/>
                <a:cs typeface="Arial"/>
              </a:rPr>
              <a:t>{</a:t>
            </a:r>
            <a:endParaRPr sz="1600" dirty="0">
              <a:latin typeface="Arial"/>
              <a:cs typeface="Arial"/>
            </a:endParaRPr>
          </a:p>
          <a:p>
            <a:pPr marL="342106" marR="1116806">
              <a:tabLst>
                <a:tab pos="787400" algn="l"/>
              </a:tabLst>
            </a:pPr>
            <a:r>
              <a:rPr sz="1600" spc="344" dirty="0">
                <a:latin typeface="Arial"/>
                <a:cs typeface="Arial"/>
              </a:rPr>
              <a:t>in</a:t>
            </a:r>
            <a:r>
              <a:rPr sz="1600" spc="247" dirty="0">
                <a:latin typeface="Arial"/>
                <a:cs typeface="Arial"/>
              </a:rPr>
              <a:t>t</a:t>
            </a:r>
            <a:r>
              <a:rPr sz="1600" dirty="0">
                <a:latin typeface="Arial"/>
                <a:cs typeface="Arial"/>
              </a:rPr>
              <a:t>	</a:t>
            </a:r>
            <a:r>
              <a:rPr sz="1600" spc="175" dirty="0">
                <a:latin typeface="Arial"/>
                <a:cs typeface="Arial"/>
              </a:rPr>
              <a:t>length;  </a:t>
            </a:r>
            <a:r>
              <a:rPr sz="1600" spc="313" dirty="0">
                <a:latin typeface="Arial"/>
                <a:cs typeface="Arial"/>
              </a:rPr>
              <a:t>int	</a:t>
            </a:r>
            <a:r>
              <a:rPr sz="1600" spc="181" dirty="0">
                <a:latin typeface="Arial"/>
                <a:cs typeface="Arial"/>
              </a:rPr>
              <a:t>width;  </a:t>
            </a:r>
            <a:r>
              <a:rPr sz="1600" spc="313" dirty="0">
                <a:latin typeface="Arial"/>
                <a:cs typeface="Arial"/>
              </a:rPr>
              <a:t>int	</a:t>
            </a:r>
            <a:r>
              <a:rPr sz="1600" spc="147" dirty="0">
                <a:latin typeface="Arial"/>
                <a:cs typeface="Arial"/>
              </a:rPr>
              <a:t>area;</a:t>
            </a:r>
            <a:endParaRPr sz="1600" dirty="0">
              <a:latin typeface="Arial"/>
              <a:cs typeface="Arial"/>
            </a:endParaRPr>
          </a:p>
          <a:p>
            <a:pPr marL="342106" marR="559594">
              <a:tabLst>
                <a:tab pos="787400" algn="l"/>
                <a:tab pos="898128" algn="l"/>
                <a:tab pos="1121172" algn="l"/>
              </a:tabLst>
            </a:pPr>
            <a:r>
              <a:rPr sz="1600" spc="313" dirty="0">
                <a:latin typeface="Arial"/>
                <a:cs typeface="Arial"/>
              </a:rPr>
              <a:t>int	</a:t>
            </a:r>
            <a:r>
              <a:rPr sz="1600" spc="156" dirty="0">
                <a:latin typeface="Arial"/>
                <a:cs typeface="Arial"/>
              </a:rPr>
              <a:t>perimeter;  </a:t>
            </a:r>
            <a:r>
              <a:rPr sz="1600" spc="313" dirty="0">
                <a:latin typeface="Arial"/>
                <a:cs typeface="Arial"/>
              </a:rPr>
              <a:t>int	</a:t>
            </a:r>
            <a:r>
              <a:rPr sz="1600" spc="225" dirty="0">
                <a:latin typeface="Arial"/>
                <a:cs typeface="Arial"/>
              </a:rPr>
              <a:t>color;  </a:t>
            </a:r>
            <a:r>
              <a:rPr sz="1600" spc="78" dirty="0">
                <a:latin typeface="Arial"/>
                <a:cs typeface="Arial"/>
              </a:rPr>
              <a:t>double</a:t>
            </a:r>
            <a:r>
              <a:rPr sz="1600" dirty="0">
                <a:latin typeface="Arial"/>
                <a:cs typeface="Arial"/>
              </a:rPr>
              <a:t>	</a:t>
            </a:r>
            <a:r>
              <a:rPr sz="1600" spc="143" dirty="0">
                <a:latin typeface="Arial"/>
                <a:cs typeface="Arial"/>
              </a:rPr>
              <a:t>diagonal;  </a:t>
            </a:r>
            <a:r>
              <a:rPr sz="1600" spc="100" dirty="0">
                <a:latin typeface="Arial"/>
                <a:cs typeface="Arial"/>
              </a:rPr>
              <a:t>char	</a:t>
            </a:r>
            <a:r>
              <a:rPr sz="1600" spc="91" dirty="0">
                <a:latin typeface="Arial"/>
                <a:cs typeface="Arial"/>
              </a:rPr>
              <a:t>symbol;</a:t>
            </a:r>
            <a:endParaRPr sz="1600" dirty="0">
              <a:latin typeface="Arial"/>
              <a:cs typeface="Arial"/>
            </a:endParaRPr>
          </a:p>
          <a:p>
            <a:pPr marL="7938">
              <a:tabLst>
                <a:tab pos="230584" algn="l"/>
              </a:tabLst>
            </a:pPr>
            <a:r>
              <a:rPr sz="1600" spc="344" dirty="0">
                <a:latin typeface="Arial"/>
                <a:cs typeface="Arial"/>
              </a:rPr>
              <a:t>}	</a:t>
            </a:r>
            <a:r>
              <a:rPr sz="1600" b="1" spc="-163" dirty="0">
                <a:latin typeface="Arial"/>
                <a:cs typeface="Arial"/>
              </a:rPr>
              <a:t>RECTANGLE</a:t>
            </a:r>
            <a:r>
              <a:rPr sz="1600" spc="-163" dirty="0">
                <a:latin typeface="Arial"/>
                <a:cs typeface="Arial"/>
              </a:rPr>
              <a:t>;</a:t>
            </a:r>
            <a:endParaRPr sz="1600" dirty="0">
              <a:latin typeface="Arial"/>
              <a:cs typeface="Arial"/>
            </a:endParaRPr>
          </a:p>
        </p:txBody>
      </p:sp>
      <p:grpSp>
        <p:nvGrpSpPr>
          <p:cNvPr id="5" name="object 5"/>
          <p:cNvGrpSpPr/>
          <p:nvPr/>
        </p:nvGrpSpPr>
        <p:grpSpPr>
          <a:xfrm>
            <a:off x="4176657" y="1841269"/>
            <a:ext cx="4828241" cy="2098531"/>
            <a:chOff x="7100316" y="2700527"/>
            <a:chExt cx="8208009" cy="3077845"/>
          </a:xfrm>
        </p:grpSpPr>
        <p:sp>
          <p:nvSpPr>
            <p:cNvPr id="6" name="object 6"/>
            <p:cNvSpPr/>
            <p:nvPr/>
          </p:nvSpPr>
          <p:spPr>
            <a:xfrm>
              <a:off x="7110984" y="2711195"/>
              <a:ext cx="8186420" cy="3057525"/>
            </a:xfrm>
            <a:custGeom>
              <a:avLst/>
              <a:gdLst/>
              <a:ahLst/>
              <a:cxnLst/>
              <a:rect l="l" t="t" r="r" b="b"/>
              <a:pathLst>
                <a:path w="8186419" h="3057525">
                  <a:moveTo>
                    <a:pt x="8186166" y="2547366"/>
                  </a:moveTo>
                  <a:lnTo>
                    <a:pt x="8186166" y="509016"/>
                  </a:lnTo>
                  <a:lnTo>
                    <a:pt x="8183836" y="459985"/>
                  </a:lnTo>
                  <a:lnTo>
                    <a:pt x="8176989" y="412275"/>
                  </a:lnTo>
                  <a:lnTo>
                    <a:pt x="8165839" y="366099"/>
                  </a:lnTo>
                  <a:lnTo>
                    <a:pt x="8150597" y="321669"/>
                  </a:lnTo>
                  <a:lnTo>
                    <a:pt x="8131478" y="279200"/>
                  </a:lnTo>
                  <a:lnTo>
                    <a:pt x="8108694" y="238903"/>
                  </a:lnTo>
                  <a:lnTo>
                    <a:pt x="8082458" y="200992"/>
                  </a:lnTo>
                  <a:lnTo>
                    <a:pt x="8052984" y="165680"/>
                  </a:lnTo>
                  <a:lnTo>
                    <a:pt x="8020485" y="133181"/>
                  </a:lnTo>
                  <a:lnTo>
                    <a:pt x="7985173" y="103707"/>
                  </a:lnTo>
                  <a:lnTo>
                    <a:pt x="7947262" y="77471"/>
                  </a:lnTo>
                  <a:lnTo>
                    <a:pt x="7906965" y="54687"/>
                  </a:lnTo>
                  <a:lnTo>
                    <a:pt x="7864496" y="35568"/>
                  </a:lnTo>
                  <a:lnTo>
                    <a:pt x="7820066" y="20326"/>
                  </a:lnTo>
                  <a:lnTo>
                    <a:pt x="7773890" y="9176"/>
                  </a:lnTo>
                  <a:lnTo>
                    <a:pt x="7726180" y="2329"/>
                  </a:lnTo>
                  <a:lnTo>
                    <a:pt x="7677150" y="0"/>
                  </a:lnTo>
                  <a:lnTo>
                    <a:pt x="509016" y="0"/>
                  </a:lnTo>
                  <a:lnTo>
                    <a:pt x="459985" y="2329"/>
                  </a:lnTo>
                  <a:lnTo>
                    <a:pt x="412275" y="9176"/>
                  </a:lnTo>
                  <a:lnTo>
                    <a:pt x="366099" y="20326"/>
                  </a:lnTo>
                  <a:lnTo>
                    <a:pt x="321669" y="35568"/>
                  </a:lnTo>
                  <a:lnTo>
                    <a:pt x="279200" y="54687"/>
                  </a:lnTo>
                  <a:lnTo>
                    <a:pt x="238903" y="77471"/>
                  </a:lnTo>
                  <a:lnTo>
                    <a:pt x="200992" y="103707"/>
                  </a:lnTo>
                  <a:lnTo>
                    <a:pt x="165680" y="133181"/>
                  </a:lnTo>
                  <a:lnTo>
                    <a:pt x="133181" y="165680"/>
                  </a:lnTo>
                  <a:lnTo>
                    <a:pt x="103707" y="200992"/>
                  </a:lnTo>
                  <a:lnTo>
                    <a:pt x="77471" y="238903"/>
                  </a:lnTo>
                  <a:lnTo>
                    <a:pt x="54687" y="279200"/>
                  </a:lnTo>
                  <a:lnTo>
                    <a:pt x="35568" y="321669"/>
                  </a:lnTo>
                  <a:lnTo>
                    <a:pt x="20326" y="366099"/>
                  </a:lnTo>
                  <a:lnTo>
                    <a:pt x="9176" y="412275"/>
                  </a:lnTo>
                  <a:lnTo>
                    <a:pt x="2329" y="459985"/>
                  </a:lnTo>
                  <a:lnTo>
                    <a:pt x="0" y="509016"/>
                  </a:lnTo>
                  <a:lnTo>
                    <a:pt x="0" y="2547366"/>
                  </a:lnTo>
                  <a:lnTo>
                    <a:pt x="2329" y="2596404"/>
                  </a:lnTo>
                  <a:lnTo>
                    <a:pt x="9176" y="2644135"/>
                  </a:lnTo>
                  <a:lnTo>
                    <a:pt x="20326" y="2690345"/>
                  </a:lnTo>
                  <a:lnTo>
                    <a:pt x="35568" y="2734818"/>
                  </a:lnTo>
                  <a:lnTo>
                    <a:pt x="54687" y="2777340"/>
                  </a:lnTo>
                  <a:lnTo>
                    <a:pt x="77471" y="2817696"/>
                  </a:lnTo>
                  <a:lnTo>
                    <a:pt x="103707" y="2855670"/>
                  </a:lnTo>
                  <a:lnTo>
                    <a:pt x="133181" y="2891048"/>
                  </a:lnTo>
                  <a:lnTo>
                    <a:pt x="165680" y="2923615"/>
                  </a:lnTo>
                  <a:lnTo>
                    <a:pt x="200992" y="2953155"/>
                  </a:lnTo>
                  <a:lnTo>
                    <a:pt x="238903" y="2979454"/>
                  </a:lnTo>
                  <a:lnTo>
                    <a:pt x="279200" y="3002297"/>
                  </a:lnTo>
                  <a:lnTo>
                    <a:pt x="321669" y="3021468"/>
                  </a:lnTo>
                  <a:lnTo>
                    <a:pt x="366099" y="3036754"/>
                  </a:lnTo>
                  <a:lnTo>
                    <a:pt x="412275" y="3047938"/>
                  </a:lnTo>
                  <a:lnTo>
                    <a:pt x="459985" y="3054806"/>
                  </a:lnTo>
                  <a:lnTo>
                    <a:pt x="509016" y="3057144"/>
                  </a:lnTo>
                  <a:lnTo>
                    <a:pt x="7677150" y="3057144"/>
                  </a:lnTo>
                  <a:lnTo>
                    <a:pt x="7726180" y="3054806"/>
                  </a:lnTo>
                  <a:lnTo>
                    <a:pt x="7773890" y="3047938"/>
                  </a:lnTo>
                  <a:lnTo>
                    <a:pt x="7820066" y="3036754"/>
                  </a:lnTo>
                  <a:lnTo>
                    <a:pt x="7864496" y="3021468"/>
                  </a:lnTo>
                  <a:lnTo>
                    <a:pt x="7906965" y="3002297"/>
                  </a:lnTo>
                  <a:lnTo>
                    <a:pt x="7947262" y="2979454"/>
                  </a:lnTo>
                  <a:lnTo>
                    <a:pt x="7985173" y="2953155"/>
                  </a:lnTo>
                  <a:lnTo>
                    <a:pt x="8020485" y="2923615"/>
                  </a:lnTo>
                  <a:lnTo>
                    <a:pt x="8052984" y="2891048"/>
                  </a:lnTo>
                  <a:lnTo>
                    <a:pt x="8082458" y="2855670"/>
                  </a:lnTo>
                  <a:lnTo>
                    <a:pt x="8108694" y="2817696"/>
                  </a:lnTo>
                  <a:lnTo>
                    <a:pt x="8131478" y="2777340"/>
                  </a:lnTo>
                  <a:lnTo>
                    <a:pt x="8150597" y="2734818"/>
                  </a:lnTo>
                  <a:lnTo>
                    <a:pt x="8165839" y="2690345"/>
                  </a:lnTo>
                  <a:lnTo>
                    <a:pt x="8176989" y="2644135"/>
                  </a:lnTo>
                  <a:lnTo>
                    <a:pt x="8183836" y="2596404"/>
                  </a:lnTo>
                  <a:lnTo>
                    <a:pt x="8186166" y="2547366"/>
                  </a:lnTo>
                  <a:close/>
                </a:path>
              </a:pathLst>
            </a:custGeom>
            <a:solidFill>
              <a:srgbClr val="FFCA08"/>
            </a:solidFill>
          </p:spPr>
          <p:txBody>
            <a:bodyPr wrap="square" lIns="0" tIns="0" rIns="0" bIns="0" rtlCol="0"/>
            <a:lstStyle/>
            <a:p>
              <a:endParaRPr/>
            </a:p>
          </p:txBody>
        </p:sp>
        <p:sp>
          <p:nvSpPr>
            <p:cNvPr id="7" name="object 7"/>
            <p:cNvSpPr/>
            <p:nvPr/>
          </p:nvSpPr>
          <p:spPr>
            <a:xfrm>
              <a:off x="7100316" y="2700527"/>
              <a:ext cx="8208009" cy="3077845"/>
            </a:xfrm>
            <a:custGeom>
              <a:avLst/>
              <a:gdLst/>
              <a:ahLst/>
              <a:cxnLst/>
              <a:rect l="l" t="t" r="r" b="b"/>
              <a:pathLst>
                <a:path w="8208009" h="3077845">
                  <a:moveTo>
                    <a:pt x="761" y="2571750"/>
                  </a:moveTo>
                  <a:lnTo>
                    <a:pt x="761" y="519684"/>
                  </a:lnTo>
                  <a:lnTo>
                    <a:pt x="0" y="2558034"/>
                  </a:lnTo>
                  <a:lnTo>
                    <a:pt x="761" y="2571750"/>
                  </a:lnTo>
                  <a:close/>
                </a:path>
                <a:path w="8208009" h="3077845">
                  <a:moveTo>
                    <a:pt x="8207502" y="2558034"/>
                  </a:moveTo>
                  <a:lnTo>
                    <a:pt x="8207502" y="519684"/>
                  </a:lnTo>
                  <a:lnTo>
                    <a:pt x="8206739" y="505968"/>
                  </a:lnTo>
                  <a:lnTo>
                    <a:pt x="8206739" y="493014"/>
                  </a:lnTo>
                  <a:lnTo>
                    <a:pt x="8202170" y="445903"/>
                  </a:lnTo>
                  <a:lnTo>
                    <a:pt x="8193485" y="400102"/>
                  </a:lnTo>
                  <a:lnTo>
                    <a:pt x="8180877" y="355802"/>
                  </a:lnTo>
                  <a:lnTo>
                    <a:pt x="8164541" y="313196"/>
                  </a:lnTo>
                  <a:lnTo>
                    <a:pt x="8144669" y="272475"/>
                  </a:lnTo>
                  <a:lnTo>
                    <a:pt x="8121454" y="233831"/>
                  </a:lnTo>
                  <a:lnTo>
                    <a:pt x="8095090" y="197457"/>
                  </a:lnTo>
                  <a:lnTo>
                    <a:pt x="8065771" y="163544"/>
                  </a:lnTo>
                  <a:lnTo>
                    <a:pt x="8033688" y="132284"/>
                  </a:lnTo>
                  <a:lnTo>
                    <a:pt x="7999037" y="103870"/>
                  </a:lnTo>
                  <a:lnTo>
                    <a:pt x="7962009" y="78492"/>
                  </a:lnTo>
                  <a:lnTo>
                    <a:pt x="7922799" y="56344"/>
                  </a:lnTo>
                  <a:lnTo>
                    <a:pt x="7881599" y="37617"/>
                  </a:lnTo>
                  <a:lnTo>
                    <a:pt x="7838603" y="22504"/>
                  </a:lnTo>
                  <a:lnTo>
                    <a:pt x="7794005" y="11195"/>
                  </a:lnTo>
                  <a:lnTo>
                    <a:pt x="7747996" y="3884"/>
                  </a:lnTo>
                  <a:lnTo>
                    <a:pt x="7700009" y="717"/>
                  </a:lnTo>
                  <a:lnTo>
                    <a:pt x="7687817" y="0"/>
                  </a:lnTo>
                  <a:lnTo>
                    <a:pt x="519683" y="0"/>
                  </a:lnTo>
                  <a:lnTo>
                    <a:pt x="472252" y="2258"/>
                  </a:lnTo>
                  <a:lnTo>
                    <a:pt x="425992" y="8643"/>
                  </a:lnTo>
                  <a:lnTo>
                    <a:pt x="381093" y="18979"/>
                  </a:lnTo>
                  <a:lnTo>
                    <a:pt x="337746" y="33089"/>
                  </a:lnTo>
                  <a:lnTo>
                    <a:pt x="296138" y="50799"/>
                  </a:lnTo>
                  <a:lnTo>
                    <a:pt x="256460" y="71932"/>
                  </a:lnTo>
                  <a:lnTo>
                    <a:pt x="218900" y="96313"/>
                  </a:lnTo>
                  <a:lnTo>
                    <a:pt x="183650" y="123765"/>
                  </a:lnTo>
                  <a:lnTo>
                    <a:pt x="150896" y="154113"/>
                  </a:lnTo>
                  <a:lnTo>
                    <a:pt x="120831" y="187182"/>
                  </a:lnTo>
                  <a:lnTo>
                    <a:pt x="93576" y="222897"/>
                  </a:lnTo>
                  <a:lnTo>
                    <a:pt x="69518" y="260776"/>
                  </a:lnTo>
                  <a:lnTo>
                    <a:pt x="48651" y="300950"/>
                  </a:lnTo>
                  <a:lnTo>
                    <a:pt x="31228" y="343142"/>
                  </a:lnTo>
                  <a:lnTo>
                    <a:pt x="17440" y="387174"/>
                  </a:lnTo>
                  <a:lnTo>
                    <a:pt x="7475" y="432872"/>
                  </a:lnTo>
                  <a:lnTo>
                    <a:pt x="1523" y="480060"/>
                  </a:lnTo>
                  <a:lnTo>
                    <a:pt x="761" y="493014"/>
                  </a:lnTo>
                  <a:lnTo>
                    <a:pt x="761" y="2584704"/>
                  </a:lnTo>
                  <a:lnTo>
                    <a:pt x="1523" y="2597658"/>
                  </a:lnTo>
                  <a:lnTo>
                    <a:pt x="3047" y="2611374"/>
                  </a:lnTo>
                  <a:lnTo>
                    <a:pt x="9876" y="2658375"/>
                  </a:lnTo>
                  <a:lnTo>
                    <a:pt x="20573" y="2702152"/>
                  </a:lnTo>
                  <a:lnTo>
                    <a:pt x="20573" y="506730"/>
                  </a:lnTo>
                  <a:lnTo>
                    <a:pt x="22859" y="468630"/>
                  </a:lnTo>
                  <a:lnTo>
                    <a:pt x="31300" y="416806"/>
                  </a:lnTo>
                  <a:lnTo>
                    <a:pt x="44803" y="366483"/>
                  </a:lnTo>
                  <a:lnTo>
                    <a:pt x="63258" y="318024"/>
                  </a:lnTo>
                  <a:lnTo>
                    <a:pt x="86556" y="271794"/>
                  </a:lnTo>
                  <a:lnTo>
                    <a:pt x="114586" y="228156"/>
                  </a:lnTo>
                  <a:lnTo>
                    <a:pt x="147239" y="187475"/>
                  </a:lnTo>
                  <a:lnTo>
                    <a:pt x="184403" y="150114"/>
                  </a:lnTo>
                  <a:lnTo>
                    <a:pt x="221741" y="119634"/>
                  </a:lnTo>
                  <a:lnTo>
                    <a:pt x="266251" y="89723"/>
                  </a:lnTo>
                  <a:lnTo>
                    <a:pt x="313362" y="65009"/>
                  </a:lnTo>
                  <a:lnTo>
                    <a:pt x="362669" y="45615"/>
                  </a:lnTo>
                  <a:lnTo>
                    <a:pt x="413763" y="31662"/>
                  </a:lnTo>
                  <a:lnTo>
                    <a:pt x="466237" y="23274"/>
                  </a:lnTo>
                  <a:lnTo>
                    <a:pt x="519683" y="20574"/>
                  </a:lnTo>
                  <a:lnTo>
                    <a:pt x="7700771" y="20574"/>
                  </a:lnTo>
                  <a:lnTo>
                    <a:pt x="7713726" y="21336"/>
                  </a:lnTo>
                  <a:lnTo>
                    <a:pt x="7761716" y="26025"/>
                  </a:lnTo>
                  <a:lnTo>
                    <a:pt x="7808273" y="35185"/>
                  </a:lnTo>
                  <a:lnTo>
                    <a:pt x="7853178" y="48591"/>
                  </a:lnTo>
                  <a:lnTo>
                    <a:pt x="7896211" y="66017"/>
                  </a:lnTo>
                  <a:lnTo>
                    <a:pt x="7937153" y="87239"/>
                  </a:lnTo>
                  <a:lnTo>
                    <a:pt x="7975786" y="112030"/>
                  </a:lnTo>
                  <a:lnTo>
                    <a:pt x="8011891" y="140166"/>
                  </a:lnTo>
                  <a:lnTo>
                    <a:pt x="8045248" y="171421"/>
                  </a:lnTo>
                  <a:lnTo>
                    <a:pt x="8075639" y="205570"/>
                  </a:lnTo>
                  <a:lnTo>
                    <a:pt x="8102844" y="242388"/>
                  </a:lnTo>
                  <a:lnTo>
                    <a:pt x="8126646" y="281650"/>
                  </a:lnTo>
                  <a:lnTo>
                    <a:pt x="8146824" y="323130"/>
                  </a:lnTo>
                  <a:lnTo>
                    <a:pt x="8163161" y="366604"/>
                  </a:lnTo>
                  <a:lnTo>
                    <a:pt x="8175436" y="411845"/>
                  </a:lnTo>
                  <a:lnTo>
                    <a:pt x="8183431" y="458628"/>
                  </a:lnTo>
                  <a:lnTo>
                    <a:pt x="8186928" y="506730"/>
                  </a:lnTo>
                  <a:lnTo>
                    <a:pt x="8186928" y="2701567"/>
                  </a:lnTo>
                  <a:lnTo>
                    <a:pt x="8196408" y="2664136"/>
                  </a:lnTo>
                  <a:lnTo>
                    <a:pt x="8203680" y="2618162"/>
                  </a:lnTo>
                  <a:lnTo>
                    <a:pt x="8207502" y="2558034"/>
                  </a:lnTo>
                  <a:close/>
                </a:path>
                <a:path w="8208009" h="3077845">
                  <a:moveTo>
                    <a:pt x="8186928" y="2701567"/>
                  </a:moveTo>
                  <a:lnTo>
                    <a:pt x="8186928" y="2570988"/>
                  </a:lnTo>
                  <a:lnTo>
                    <a:pt x="8186165" y="2583942"/>
                  </a:lnTo>
                  <a:lnTo>
                    <a:pt x="8181445" y="2632070"/>
                  </a:lnTo>
                  <a:lnTo>
                    <a:pt x="8172265" y="2678732"/>
                  </a:lnTo>
                  <a:lnTo>
                    <a:pt x="8158849" y="2723711"/>
                  </a:lnTo>
                  <a:lnTo>
                    <a:pt x="8141418" y="2766793"/>
                  </a:lnTo>
                  <a:lnTo>
                    <a:pt x="8120195" y="2807761"/>
                  </a:lnTo>
                  <a:lnTo>
                    <a:pt x="8095402" y="2846398"/>
                  </a:lnTo>
                  <a:lnTo>
                    <a:pt x="8067261" y="2882491"/>
                  </a:lnTo>
                  <a:lnTo>
                    <a:pt x="8035994" y="2915821"/>
                  </a:lnTo>
                  <a:lnTo>
                    <a:pt x="8001824" y="2946174"/>
                  </a:lnTo>
                  <a:lnTo>
                    <a:pt x="7964973" y="2973334"/>
                  </a:lnTo>
                  <a:lnTo>
                    <a:pt x="7925664" y="2997084"/>
                  </a:lnTo>
                  <a:lnTo>
                    <a:pt x="7884117" y="3017210"/>
                  </a:lnTo>
                  <a:lnTo>
                    <a:pt x="7840556" y="3033494"/>
                  </a:lnTo>
                  <a:lnTo>
                    <a:pt x="7795203" y="3045722"/>
                  </a:lnTo>
                  <a:lnTo>
                    <a:pt x="7748280" y="3053677"/>
                  </a:lnTo>
                  <a:lnTo>
                    <a:pt x="7700771" y="3057089"/>
                  </a:lnTo>
                  <a:lnTo>
                    <a:pt x="519683" y="3057144"/>
                  </a:lnTo>
                  <a:lnTo>
                    <a:pt x="471546" y="3055044"/>
                  </a:lnTo>
                  <a:lnTo>
                    <a:pt x="424584" y="3048359"/>
                  </a:lnTo>
                  <a:lnTo>
                    <a:pt x="378993" y="3037294"/>
                  </a:lnTo>
                  <a:lnTo>
                    <a:pt x="335124" y="3022108"/>
                  </a:lnTo>
                  <a:lnTo>
                    <a:pt x="293097" y="3002982"/>
                  </a:lnTo>
                  <a:lnTo>
                    <a:pt x="253185" y="2980147"/>
                  </a:lnTo>
                  <a:lnTo>
                    <a:pt x="215623" y="2953824"/>
                  </a:lnTo>
                  <a:lnTo>
                    <a:pt x="180646" y="2924232"/>
                  </a:lnTo>
                  <a:lnTo>
                    <a:pt x="148489" y="2891589"/>
                  </a:lnTo>
                  <a:lnTo>
                    <a:pt x="119388" y="2856117"/>
                  </a:lnTo>
                  <a:lnTo>
                    <a:pt x="93576" y="2818033"/>
                  </a:lnTo>
                  <a:lnTo>
                    <a:pt x="71290" y="2777559"/>
                  </a:lnTo>
                  <a:lnTo>
                    <a:pt x="52764" y="2734912"/>
                  </a:lnTo>
                  <a:lnTo>
                    <a:pt x="38233" y="2690312"/>
                  </a:lnTo>
                  <a:lnTo>
                    <a:pt x="27933" y="2643980"/>
                  </a:lnTo>
                  <a:lnTo>
                    <a:pt x="22097" y="2596134"/>
                  </a:lnTo>
                  <a:lnTo>
                    <a:pt x="20573" y="2570988"/>
                  </a:lnTo>
                  <a:lnTo>
                    <a:pt x="20573" y="2702152"/>
                  </a:lnTo>
                  <a:lnTo>
                    <a:pt x="36641" y="2749319"/>
                  </a:lnTo>
                  <a:lnTo>
                    <a:pt x="56178" y="2792577"/>
                  </a:lnTo>
                  <a:lnTo>
                    <a:pt x="79551" y="2833901"/>
                  </a:lnTo>
                  <a:lnTo>
                    <a:pt x="106560" y="2872949"/>
                  </a:lnTo>
                  <a:lnTo>
                    <a:pt x="137006" y="2909377"/>
                  </a:lnTo>
                  <a:lnTo>
                    <a:pt x="170687" y="2942844"/>
                  </a:lnTo>
                  <a:lnTo>
                    <a:pt x="209549" y="2974848"/>
                  </a:lnTo>
                  <a:lnTo>
                    <a:pt x="249110" y="3001671"/>
                  </a:lnTo>
                  <a:lnTo>
                    <a:pt x="290728" y="3024511"/>
                  </a:lnTo>
                  <a:lnTo>
                    <a:pt x="334117" y="3043332"/>
                  </a:lnTo>
                  <a:lnTo>
                    <a:pt x="379031" y="3058107"/>
                  </a:lnTo>
                  <a:lnTo>
                    <a:pt x="425069" y="3068775"/>
                  </a:lnTo>
                  <a:lnTo>
                    <a:pt x="471546" y="3075254"/>
                  </a:lnTo>
                  <a:lnTo>
                    <a:pt x="519683" y="3077718"/>
                  </a:lnTo>
                  <a:lnTo>
                    <a:pt x="7687817" y="3077718"/>
                  </a:lnTo>
                  <a:lnTo>
                    <a:pt x="7700009" y="3077000"/>
                  </a:lnTo>
                  <a:lnTo>
                    <a:pt x="7714487" y="3076956"/>
                  </a:lnTo>
                  <a:lnTo>
                    <a:pt x="7761531" y="3072410"/>
                  </a:lnTo>
                  <a:lnTo>
                    <a:pt x="7807289" y="3063738"/>
                  </a:lnTo>
                  <a:lnTo>
                    <a:pt x="7851568" y="3051132"/>
                  </a:lnTo>
                  <a:lnTo>
                    <a:pt x="7894171" y="3034788"/>
                  </a:lnTo>
                  <a:lnTo>
                    <a:pt x="7934904" y="3014902"/>
                  </a:lnTo>
                  <a:lnTo>
                    <a:pt x="7973571" y="2991669"/>
                  </a:lnTo>
                  <a:lnTo>
                    <a:pt x="8009978" y="2965283"/>
                  </a:lnTo>
                  <a:lnTo>
                    <a:pt x="8043928" y="2935941"/>
                  </a:lnTo>
                  <a:lnTo>
                    <a:pt x="8075227" y="2903836"/>
                  </a:lnTo>
                  <a:lnTo>
                    <a:pt x="8103679" y="2869165"/>
                  </a:lnTo>
                  <a:lnTo>
                    <a:pt x="8129090" y="2832122"/>
                  </a:lnTo>
                  <a:lnTo>
                    <a:pt x="8151263" y="2792902"/>
                  </a:lnTo>
                  <a:lnTo>
                    <a:pt x="8170004" y="2751702"/>
                  </a:lnTo>
                  <a:lnTo>
                    <a:pt x="8185117" y="2708715"/>
                  </a:lnTo>
                  <a:lnTo>
                    <a:pt x="8186928" y="2701567"/>
                  </a:lnTo>
                  <a:close/>
                </a:path>
              </a:pathLst>
            </a:custGeom>
            <a:solidFill>
              <a:srgbClr val="BC9404"/>
            </a:solidFill>
          </p:spPr>
          <p:txBody>
            <a:bodyPr wrap="square" lIns="0" tIns="0" rIns="0" bIns="0" rtlCol="0"/>
            <a:lstStyle/>
            <a:p>
              <a:endParaRPr/>
            </a:p>
          </p:txBody>
        </p:sp>
      </p:grpSp>
      <p:sp>
        <p:nvSpPr>
          <p:cNvPr id="8" name="object 8"/>
          <p:cNvSpPr txBox="1"/>
          <p:nvPr/>
        </p:nvSpPr>
        <p:spPr>
          <a:xfrm>
            <a:off x="4250765" y="1941715"/>
            <a:ext cx="4576108" cy="3299461"/>
          </a:xfrm>
          <a:prstGeom prst="rect">
            <a:avLst/>
          </a:prstGeom>
        </p:spPr>
        <p:txBody>
          <a:bodyPr vert="horz" wrap="square" lIns="0" tIns="8731" rIns="0" bIns="0" rtlCol="0">
            <a:spAutoFit/>
          </a:bodyPr>
          <a:lstStyle/>
          <a:p>
            <a:pPr marL="158750">
              <a:spcBef>
                <a:spcPts val="69"/>
              </a:spcBef>
              <a:tabLst>
                <a:tab pos="694928" algn="l"/>
                <a:tab pos="2438797" algn="l"/>
                <a:tab pos="3378200" algn="l"/>
                <a:tab pos="3914378" algn="l"/>
              </a:tabLst>
            </a:pPr>
            <a:r>
              <a:rPr sz="1900" b="1" spc="303" dirty="0">
                <a:latin typeface="Arial"/>
                <a:cs typeface="Arial"/>
              </a:rPr>
              <a:t>in</a:t>
            </a:r>
            <a:r>
              <a:rPr sz="1900" b="1" spc="225" dirty="0">
                <a:latin typeface="Arial"/>
                <a:cs typeface="Arial"/>
              </a:rPr>
              <a:t>t</a:t>
            </a:r>
            <a:r>
              <a:rPr sz="1900" b="1" dirty="0">
                <a:latin typeface="Arial"/>
                <a:cs typeface="Arial"/>
              </a:rPr>
              <a:t>	</a:t>
            </a:r>
            <a:r>
              <a:rPr sz="1900" b="1" spc="122" dirty="0">
                <a:latin typeface="Arial"/>
                <a:cs typeface="Arial"/>
              </a:rPr>
              <a:t>CalcArea(in</a:t>
            </a:r>
            <a:r>
              <a:rPr sz="1900" b="1" spc="78" dirty="0">
                <a:latin typeface="Arial"/>
                <a:cs typeface="Arial"/>
              </a:rPr>
              <a:t>t</a:t>
            </a:r>
            <a:r>
              <a:rPr sz="1900" b="1" dirty="0">
                <a:latin typeface="Arial"/>
                <a:cs typeface="Arial"/>
              </a:rPr>
              <a:t>	</a:t>
            </a:r>
            <a:r>
              <a:rPr sz="1900" b="1" spc="147" dirty="0">
                <a:latin typeface="Arial"/>
                <a:cs typeface="Arial"/>
              </a:rPr>
              <a:t>width</a:t>
            </a:r>
            <a:r>
              <a:rPr sz="1900" b="1" spc="75" dirty="0">
                <a:latin typeface="Arial"/>
                <a:cs typeface="Arial"/>
              </a:rPr>
              <a:t>,</a:t>
            </a:r>
            <a:r>
              <a:rPr sz="1900" b="1" dirty="0">
                <a:latin typeface="Arial"/>
                <a:cs typeface="Arial"/>
              </a:rPr>
              <a:t>	</a:t>
            </a:r>
            <a:r>
              <a:rPr sz="1900" b="1" spc="303" dirty="0">
                <a:latin typeface="Arial"/>
                <a:cs typeface="Arial"/>
              </a:rPr>
              <a:t>in</a:t>
            </a:r>
            <a:r>
              <a:rPr sz="1900" b="1" spc="225" dirty="0">
                <a:latin typeface="Arial"/>
                <a:cs typeface="Arial"/>
              </a:rPr>
              <a:t>t</a:t>
            </a:r>
            <a:r>
              <a:rPr sz="1900" b="1" dirty="0">
                <a:latin typeface="Arial"/>
                <a:cs typeface="Arial"/>
              </a:rPr>
              <a:t>	</a:t>
            </a:r>
            <a:r>
              <a:rPr sz="1900" b="1" spc="147" dirty="0">
                <a:latin typeface="Arial"/>
                <a:cs typeface="Arial"/>
              </a:rPr>
              <a:t>length)</a:t>
            </a:r>
            <a:endParaRPr sz="1900" dirty="0">
              <a:latin typeface="Arial"/>
              <a:cs typeface="Arial"/>
            </a:endParaRPr>
          </a:p>
          <a:p>
            <a:pPr marL="158750">
              <a:spcBef>
                <a:spcPts val="6"/>
              </a:spcBef>
            </a:pPr>
            <a:r>
              <a:rPr sz="1900" b="1" spc="309" dirty="0">
                <a:latin typeface="Arial"/>
                <a:cs typeface="Arial"/>
              </a:rPr>
              <a:t>{</a:t>
            </a:r>
            <a:endParaRPr sz="1900" dirty="0">
              <a:latin typeface="Arial"/>
              <a:cs typeface="Arial"/>
            </a:endParaRPr>
          </a:p>
          <a:p>
            <a:pPr marL="561181">
              <a:spcBef>
                <a:spcPts val="6"/>
              </a:spcBef>
              <a:tabLst>
                <a:tab pos="1097359" algn="l"/>
              </a:tabLst>
            </a:pPr>
            <a:r>
              <a:rPr sz="1900" spc="381" dirty="0">
                <a:latin typeface="Arial"/>
                <a:cs typeface="Arial"/>
              </a:rPr>
              <a:t>int	</a:t>
            </a:r>
            <a:r>
              <a:rPr sz="1900" spc="184" dirty="0">
                <a:latin typeface="Arial"/>
                <a:cs typeface="Arial"/>
              </a:rPr>
              <a:t>area;</a:t>
            </a:r>
            <a:endParaRPr sz="1900" dirty="0">
              <a:latin typeface="Arial"/>
              <a:cs typeface="Arial"/>
            </a:endParaRPr>
          </a:p>
          <a:p>
            <a:pPr marL="561181" marR="1343819">
              <a:lnSpc>
                <a:spcPct val="100299"/>
              </a:lnSpc>
              <a:spcBef>
                <a:spcPts val="3"/>
              </a:spcBef>
              <a:tabLst>
                <a:tab pos="1231899" algn="l"/>
                <a:tab pos="1499791" algn="l"/>
                <a:tab pos="2304653" algn="l"/>
                <a:tab pos="2573338" algn="l"/>
              </a:tabLst>
            </a:pPr>
            <a:r>
              <a:rPr sz="1900" spc="97" dirty="0">
                <a:latin typeface="Arial"/>
                <a:cs typeface="Arial"/>
              </a:rPr>
              <a:t>are</a:t>
            </a:r>
            <a:r>
              <a:rPr sz="1900" spc="106" dirty="0">
                <a:latin typeface="Arial"/>
                <a:cs typeface="Arial"/>
              </a:rPr>
              <a:t>a</a:t>
            </a:r>
            <a:r>
              <a:rPr sz="1900" dirty="0">
                <a:latin typeface="Arial"/>
                <a:cs typeface="Arial"/>
              </a:rPr>
              <a:t>	</a:t>
            </a:r>
            <a:r>
              <a:rPr sz="1900" spc="-63" dirty="0">
                <a:latin typeface="Arial"/>
                <a:cs typeface="Arial"/>
              </a:rPr>
              <a:t>=</a:t>
            </a:r>
            <a:r>
              <a:rPr sz="1900" dirty="0">
                <a:latin typeface="Arial"/>
                <a:cs typeface="Arial"/>
              </a:rPr>
              <a:t>	</a:t>
            </a:r>
            <a:r>
              <a:rPr sz="1900" spc="156" dirty="0" smtClean="0">
                <a:latin typeface="Arial"/>
                <a:cs typeface="Arial"/>
              </a:rPr>
              <a:t>widt</a:t>
            </a:r>
            <a:r>
              <a:rPr sz="1900" spc="191" dirty="0" smtClean="0">
                <a:latin typeface="Arial"/>
                <a:cs typeface="Arial"/>
              </a:rPr>
              <a:t>h</a:t>
            </a:r>
            <a:r>
              <a:rPr sz="1900" spc="309" dirty="0" smtClean="0">
                <a:latin typeface="Arial"/>
                <a:cs typeface="Arial"/>
              </a:rPr>
              <a:t>*</a:t>
            </a:r>
            <a:r>
              <a:rPr sz="1900" spc="216" dirty="0" smtClean="0">
                <a:latin typeface="Arial"/>
                <a:cs typeface="Arial"/>
              </a:rPr>
              <a:t>length</a:t>
            </a:r>
            <a:r>
              <a:rPr sz="1900" spc="216" dirty="0">
                <a:latin typeface="Arial"/>
                <a:cs typeface="Arial"/>
              </a:rPr>
              <a:t>;  </a:t>
            </a:r>
            <a:r>
              <a:rPr sz="1900" spc="222" dirty="0">
                <a:latin typeface="Arial"/>
                <a:cs typeface="Arial"/>
              </a:rPr>
              <a:t>return	</a:t>
            </a:r>
            <a:r>
              <a:rPr sz="1900" spc="184" dirty="0">
                <a:latin typeface="Arial"/>
                <a:cs typeface="Arial"/>
              </a:rPr>
              <a:t>area;</a:t>
            </a:r>
            <a:endParaRPr sz="1900" dirty="0">
              <a:latin typeface="Arial"/>
              <a:cs typeface="Arial"/>
            </a:endParaRPr>
          </a:p>
          <a:p>
            <a:pPr marL="158750">
              <a:spcBef>
                <a:spcPts val="6"/>
              </a:spcBef>
            </a:pPr>
            <a:r>
              <a:rPr sz="1900" b="1" spc="309" dirty="0">
                <a:latin typeface="Arial"/>
                <a:cs typeface="Arial"/>
              </a:rPr>
              <a:t>}</a:t>
            </a:r>
            <a:endParaRPr sz="1900" dirty="0">
              <a:latin typeface="Arial"/>
              <a:cs typeface="Arial"/>
            </a:endParaRPr>
          </a:p>
          <a:p>
            <a:pPr marL="7938" marR="211138">
              <a:spcBef>
                <a:spcPts val="1278"/>
              </a:spcBef>
            </a:pPr>
            <a:r>
              <a:rPr sz="1400" spc="66" dirty="0">
                <a:latin typeface="Junicode"/>
                <a:cs typeface="Junicode"/>
              </a:rPr>
              <a:t>This </a:t>
            </a:r>
            <a:r>
              <a:rPr sz="1400" spc="59" dirty="0">
                <a:latin typeface="Junicode"/>
                <a:cs typeface="Junicode"/>
              </a:rPr>
              <a:t>is </a:t>
            </a:r>
            <a:r>
              <a:rPr sz="1400" spc="66" dirty="0">
                <a:latin typeface="Junicode"/>
                <a:cs typeface="Junicode"/>
              </a:rPr>
              <a:t>a better </a:t>
            </a:r>
            <a:r>
              <a:rPr sz="1400" spc="81" dirty="0">
                <a:latin typeface="Junicode"/>
                <a:cs typeface="Junicode"/>
              </a:rPr>
              <a:t>way </a:t>
            </a:r>
            <a:r>
              <a:rPr sz="1400" spc="47" dirty="0">
                <a:latin typeface="Junicode"/>
                <a:cs typeface="Junicode"/>
              </a:rPr>
              <a:t>to write </a:t>
            </a:r>
            <a:r>
              <a:rPr sz="1400" spc="50" dirty="0">
                <a:latin typeface="Junicode"/>
                <a:cs typeface="Junicode"/>
              </a:rPr>
              <a:t>the </a:t>
            </a:r>
            <a:r>
              <a:rPr sz="1400" spc="47" dirty="0">
                <a:latin typeface="Junicode"/>
                <a:cs typeface="Junicode"/>
              </a:rPr>
              <a:t>previous </a:t>
            </a:r>
            <a:r>
              <a:rPr sz="1400" spc="53" dirty="0">
                <a:latin typeface="Junicode"/>
                <a:cs typeface="Junicode"/>
              </a:rPr>
              <a:t>program. </a:t>
            </a:r>
            <a:r>
              <a:rPr sz="1400" spc="59" dirty="0">
                <a:latin typeface="Junicode"/>
                <a:cs typeface="Junicode"/>
              </a:rPr>
              <a:t>Here  </a:t>
            </a:r>
            <a:r>
              <a:rPr sz="1400" spc="84" dirty="0">
                <a:latin typeface="Junicode"/>
                <a:cs typeface="Junicode"/>
              </a:rPr>
              <a:t>we </a:t>
            </a:r>
            <a:r>
              <a:rPr sz="1400" spc="53" dirty="0">
                <a:latin typeface="Junicode"/>
                <a:cs typeface="Junicode"/>
              </a:rPr>
              <a:t>will </a:t>
            </a:r>
            <a:r>
              <a:rPr sz="1400" spc="69" dirty="0">
                <a:latin typeface="Junicode"/>
                <a:cs typeface="Junicode"/>
              </a:rPr>
              <a:t>be </a:t>
            </a:r>
            <a:r>
              <a:rPr sz="1400" spc="63" dirty="0">
                <a:latin typeface="Junicode"/>
                <a:cs typeface="Junicode"/>
              </a:rPr>
              <a:t>passing </a:t>
            </a:r>
            <a:r>
              <a:rPr sz="1400" spc="71" dirty="0">
                <a:latin typeface="Junicode"/>
                <a:cs typeface="Junicode"/>
              </a:rPr>
              <a:t>and </a:t>
            </a:r>
            <a:r>
              <a:rPr sz="1400" spc="47" dirty="0">
                <a:latin typeface="Junicode"/>
                <a:cs typeface="Junicode"/>
              </a:rPr>
              <a:t>returning </a:t>
            </a:r>
            <a:r>
              <a:rPr sz="1400" spc="56" dirty="0">
                <a:latin typeface="Junicode"/>
                <a:cs typeface="Junicode"/>
              </a:rPr>
              <a:t>only </a:t>
            </a:r>
            <a:r>
              <a:rPr sz="1400" spc="50" dirty="0">
                <a:latin typeface="Junicode"/>
                <a:cs typeface="Junicode"/>
              </a:rPr>
              <a:t>primitive </a:t>
            </a:r>
            <a:r>
              <a:rPr sz="1400" spc="53" dirty="0">
                <a:latin typeface="Junicode"/>
                <a:cs typeface="Junicode"/>
              </a:rPr>
              <a:t>data types.  </a:t>
            </a:r>
            <a:r>
              <a:rPr sz="1400" spc="78" dirty="0">
                <a:latin typeface="Junicode"/>
                <a:cs typeface="Junicode"/>
              </a:rPr>
              <a:t>They </a:t>
            </a:r>
            <a:r>
              <a:rPr sz="1400" spc="69" dirty="0">
                <a:latin typeface="Junicode"/>
                <a:cs typeface="Junicode"/>
              </a:rPr>
              <a:t>are </a:t>
            </a:r>
            <a:r>
              <a:rPr sz="1400" spc="44" dirty="0">
                <a:latin typeface="Junicode"/>
                <a:cs typeface="Junicode"/>
              </a:rPr>
              <a:t>all </a:t>
            </a:r>
            <a:r>
              <a:rPr sz="1400" spc="59" dirty="0">
                <a:latin typeface="Junicode"/>
                <a:cs typeface="Junicode"/>
              </a:rPr>
              <a:t>that </a:t>
            </a:r>
            <a:r>
              <a:rPr sz="1400" spc="44" dirty="0">
                <a:latin typeface="Junicode"/>
                <a:cs typeface="Junicode"/>
              </a:rPr>
              <a:t>is </a:t>
            </a:r>
            <a:r>
              <a:rPr sz="1400" spc="50" dirty="0">
                <a:latin typeface="Junicode"/>
                <a:cs typeface="Junicode"/>
              </a:rPr>
              <a:t>really </a:t>
            </a:r>
            <a:r>
              <a:rPr sz="1400" spc="71" dirty="0">
                <a:latin typeface="Junicode"/>
                <a:cs typeface="Junicode"/>
              </a:rPr>
              <a:t>needed </a:t>
            </a:r>
            <a:r>
              <a:rPr sz="1400" spc="63" dirty="0">
                <a:latin typeface="Junicode"/>
                <a:cs typeface="Junicode"/>
              </a:rPr>
              <a:t>by the </a:t>
            </a:r>
            <a:r>
              <a:rPr sz="1400" spc="59" dirty="0">
                <a:latin typeface="Junicode"/>
                <a:cs typeface="Junicode"/>
              </a:rPr>
              <a:t>functions </a:t>
            </a:r>
            <a:r>
              <a:rPr sz="1400" spc="69" dirty="0">
                <a:latin typeface="Junicode"/>
                <a:cs typeface="Junicode"/>
              </a:rPr>
              <a:t>and  </a:t>
            </a:r>
            <a:r>
              <a:rPr sz="1400" spc="66" dirty="0">
                <a:latin typeface="Junicode"/>
                <a:cs typeface="Junicode"/>
              </a:rPr>
              <a:t>now </a:t>
            </a:r>
            <a:r>
              <a:rPr sz="1400" spc="50" dirty="0">
                <a:latin typeface="Junicode"/>
                <a:cs typeface="Junicode"/>
              </a:rPr>
              <a:t>the </a:t>
            </a:r>
            <a:r>
              <a:rPr sz="1400" spc="47" dirty="0">
                <a:latin typeface="Junicode"/>
                <a:cs typeface="Junicode"/>
              </a:rPr>
              <a:t>functions </a:t>
            </a:r>
            <a:r>
              <a:rPr sz="1400" spc="44" dirty="0">
                <a:latin typeface="Junicode"/>
                <a:cs typeface="Junicode"/>
              </a:rPr>
              <a:t>are </a:t>
            </a:r>
            <a:r>
              <a:rPr sz="1400" spc="59" dirty="0">
                <a:latin typeface="Junicode"/>
                <a:cs typeface="Junicode"/>
              </a:rPr>
              <a:t>more </a:t>
            </a:r>
            <a:r>
              <a:rPr sz="1400" spc="44" dirty="0">
                <a:latin typeface="Junicode"/>
                <a:cs typeface="Junicode"/>
              </a:rPr>
              <a:t>general,</a:t>
            </a:r>
            <a:r>
              <a:rPr sz="1400" spc="-84" dirty="0">
                <a:latin typeface="Junicode"/>
                <a:cs typeface="Junicode"/>
              </a:rPr>
              <a:t> </a:t>
            </a:r>
            <a:r>
              <a:rPr sz="1400" spc="44" dirty="0">
                <a:latin typeface="Junicode"/>
                <a:cs typeface="Junicode"/>
              </a:rPr>
              <a:t>too.</a:t>
            </a:r>
            <a:endParaRPr sz="1400" dirty="0">
              <a:latin typeface="Junicode"/>
              <a:cs typeface="Junicode"/>
            </a:endParaRPr>
          </a:p>
        </p:txBody>
      </p:sp>
      <p:sp>
        <p:nvSpPr>
          <p:cNvPr id="9" name="object 9"/>
          <p:cNvSpPr/>
          <p:nvPr/>
        </p:nvSpPr>
        <p:spPr>
          <a:xfrm>
            <a:off x="8356899" y="5571086"/>
            <a:ext cx="595256" cy="68787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31926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Coupling </a:t>
            </a:r>
            <a:endParaRPr lang="en-US" dirty="0"/>
          </a:p>
        </p:txBody>
      </p:sp>
      <p:sp>
        <p:nvSpPr>
          <p:cNvPr id="6" name="Content Placeholder 5"/>
          <p:cNvSpPr>
            <a:spLocks noGrp="1"/>
          </p:cNvSpPr>
          <p:nvPr>
            <p:ph idx="1"/>
          </p:nvPr>
        </p:nvSpPr>
        <p:spPr/>
        <p:txBody>
          <a:bodyPr/>
          <a:lstStyle/>
          <a:p>
            <a:r>
              <a:rPr lang="en-US" b="1" dirty="0" smtClean="0"/>
              <a:t>Control coupling- </a:t>
            </a:r>
            <a:r>
              <a:rPr lang="en-US" dirty="0" smtClean="0"/>
              <a:t>One module controlling the flow of another, by passing it information on what to do (e.g., passing a what-to-do flag).</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370" y="3423102"/>
            <a:ext cx="44196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168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457200"/>
            <a:ext cx="4176432" cy="564818"/>
          </a:xfrm>
          <a:prstGeom prst="rect">
            <a:avLst/>
          </a:prstGeom>
        </p:spPr>
        <p:txBody>
          <a:bodyPr vert="horz" wrap="square" lIns="0" tIns="10716" rIns="0" bIns="0" rtlCol="0">
            <a:spAutoFit/>
          </a:bodyPr>
          <a:lstStyle/>
          <a:p>
            <a:pPr marL="7938">
              <a:spcBef>
                <a:spcPts val="84"/>
              </a:spcBef>
            </a:pPr>
            <a:r>
              <a:rPr dirty="0" smtClean="0"/>
              <a:t>COHESION</a:t>
            </a:r>
            <a:endParaRPr dirty="0"/>
          </a:p>
        </p:txBody>
      </p:sp>
      <p:sp>
        <p:nvSpPr>
          <p:cNvPr id="4" name="object 4"/>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28</a:t>
            </a:r>
          </a:p>
        </p:txBody>
      </p:sp>
      <p:sp>
        <p:nvSpPr>
          <p:cNvPr id="3" name="object 3"/>
          <p:cNvSpPr txBox="1"/>
          <p:nvPr/>
        </p:nvSpPr>
        <p:spPr>
          <a:xfrm>
            <a:off x="794871" y="1443470"/>
            <a:ext cx="6694021" cy="3717684"/>
          </a:xfrm>
          <a:prstGeom prst="rect">
            <a:avLst/>
          </a:prstGeom>
        </p:spPr>
        <p:txBody>
          <a:bodyPr vert="horz" wrap="square" lIns="0" tIns="57150" rIns="0" bIns="0" rtlCol="0">
            <a:spAutoFit/>
          </a:bodyPr>
          <a:lstStyle/>
          <a:p>
            <a:pPr marL="280988" marR="3175" indent="-273447" algn="just">
              <a:lnSpc>
                <a:spcPts val="3100"/>
              </a:lnSpc>
              <a:spcBef>
                <a:spcPts val="450"/>
              </a:spcBef>
              <a:buClr>
                <a:srgbClr val="F8931D"/>
              </a:buClr>
              <a:buFont typeface="Arial Black"/>
              <a:buChar char="–"/>
              <a:tabLst>
                <a:tab pos="281384" algn="l"/>
              </a:tabLst>
            </a:pPr>
            <a:endParaRPr lang="en-US" sz="2900" spc="143" dirty="0" smtClean="0">
              <a:latin typeface="Junicode"/>
              <a:cs typeface="Junicode"/>
            </a:endParaRPr>
          </a:p>
          <a:p>
            <a:pPr marL="280988" marR="3175" indent="-273447" algn="just">
              <a:lnSpc>
                <a:spcPts val="3100"/>
              </a:lnSpc>
              <a:spcBef>
                <a:spcPts val="450"/>
              </a:spcBef>
              <a:buClr>
                <a:srgbClr val="F8931D"/>
              </a:buClr>
              <a:buFont typeface="Arial Black"/>
              <a:buChar char="–"/>
              <a:tabLst>
                <a:tab pos="281384" algn="l"/>
              </a:tabLst>
            </a:pPr>
            <a:r>
              <a:rPr sz="2900" spc="143" dirty="0" smtClean="0">
                <a:latin typeface="Junicode"/>
                <a:cs typeface="Junicode"/>
              </a:rPr>
              <a:t>The </a:t>
            </a:r>
            <a:r>
              <a:rPr sz="2900" spc="134" dirty="0">
                <a:latin typeface="Junicode"/>
                <a:cs typeface="Junicode"/>
              </a:rPr>
              <a:t>manner </a:t>
            </a:r>
            <a:r>
              <a:rPr sz="2900" spc="127" dirty="0">
                <a:latin typeface="Junicode"/>
                <a:cs typeface="Junicode"/>
              </a:rPr>
              <a:t>and </a:t>
            </a:r>
            <a:r>
              <a:rPr sz="2900" spc="116" dirty="0">
                <a:latin typeface="Junicode"/>
                <a:cs typeface="Junicode"/>
              </a:rPr>
              <a:t>degree </a:t>
            </a:r>
            <a:r>
              <a:rPr sz="2900" spc="109" dirty="0">
                <a:latin typeface="Junicode"/>
                <a:cs typeface="Junicode"/>
              </a:rPr>
              <a:t>to </a:t>
            </a:r>
            <a:r>
              <a:rPr sz="2900" spc="127" dirty="0">
                <a:latin typeface="Junicode"/>
                <a:cs typeface="Junicode"/>
              </a:rPr>
              <a:t>which </a:t>
            </a:r>
            <a:r>
              <a:rPr sz="2900" spc="116" dirty="0">
                <a:latin typeface="Junicode"/>
                <a:cs typeface="Junicode"/>
              </a:rPr>
              <a:t>the </a:t>
            </a:r>
            <a:r>
              <a:rPr sz="2900" spc="103" dirty="0">
                <a:latin typeface="Junicode"/>
                <a:cs typeface="Junicode"/>
              </a:rPr>
              <a:t>tasks  </a:t>
            </a:r>
            <a:r>
              <a:rPr sz="2900" spc="131" dirty="0">
                <a:latin typeface="Junicode"/>
                <a:cs typeface="Junicode"/>
              </a:rPr>
              <a:t>performed by </a:t>
            </a:r>
            <a:r>
              <a:rPr sz="2900" spc="116" dirty="0">
                <a:latin typeface="Junicode"/>
                <a:cs typeface="Junicode"/>
              </a:rPr>
              <a:t>a </a:t>
            </a:r>
            <a:r>
              <a:rPr sz="2900" spc="109" dirty="0">
                <a:latin typeface="Junicode"/>
                <a:cs typeface="Junicode"/>
              </a:rPr>
              <a:t>single </a:t>
            </a:r>
            <a:r>
              <a:rPr sz="2900" spc="119" dirty="0">
                <a:latin typeface="Junicode"/>
                <a:cs typeface="Junicode"/>
              </a:rPr>
              <a:t>software </a:t>
            </a:r>
            <a:r>
              <a:rPr sz="2900" spc="143" dirty="0">
                <a:latin typeface="Junicode"/>
                <a:cs typeface="Junicode"/>
              </a:rPr>
              <a:t>module </a:t>
            </a:r>
            <a:r>
              <a:rPr sz="2900" spc="113" dirty="0">
                <a:latin typeface="Junicode"/>
                <a:cs typeface="Junicode"/>
              </a:rPr>
              <a:t>are  </a:t>
            </a:r>
            <a:r>
              <a:rPr sz="2900" spc="88" dirty="0">
                <a:latin typeface="Junicode"/>
                <a:cs typeface="Junicode"/>
              </a:rPr>
              <a:t>related </a:t>
            </a:r>
            <a:r>
              <a:rPr sz="2900" spc="94" dirty="0">
                <a:latin typeface="Junicode"/>
                <a:cs typeface="Junicode"/>
              </a:rPr>
              <a:t>to </a:t>
            </a:r>
            <a:r>
              <a:rPr sz="2900" spc="109" dirty="0">
                <a:latin typeface="Junicode"/>
                <a:cs typeface="Junicode"/>
              </a:rPr>
              <a:t>one</a:t>
            </a:r>
            <a:r>
              <a:rPr sz="2900" spc="3" dirty="0">
                <a:latin typeface="Junicode"/>
                <a:cs typeface="Junicode"/>
              </a:rPr>
              <a:t> </a:t>
            </a:r>
            <a:r>
              <a:rPr sz="2900" spc="94" dirty="0">
                <a:latin typeface="Junicode"/>
                <a:cs typeface="Junicode"/>
              </a:rPr>
              <a:t>another.</a:t>
            </a:r>
            <a:endParaRPr sz="2900" dirty="0">
              <a:latin typeface="Junicode"/>
              <a:cs typeface="Junicode"/>
            </a:endParaRPr>
          </a:p>
          <a:p>
            <a:pPr>
              <a:spcBef>
                <a:spcPts val="47"/>
              </a:spcBef>
              <a:buClr>
                <a:srgbClr val="F8931D"/>
              </a:buClr>
              <a:buFont typeface="Arial Black"/>
              <a:buChar char="–"/>
            </a:pPr>
            <a:endParaRPr sz="2700" dirty="0">
              <a:latin typeface="Junicode"/>
              <a:cs typeface="Junicode"/>
            </a:endParaRPr>
          </a:p>
          <a:p>
            <a:pPr marL="280988" marR="502841" indent="-273447">
              <a:lnSpc>
                <a:spcPts val="3100"/>
              </a:lnSpc>
              <a:buClr>
                <a:srgbClr val="F8931D"/>
              </a:buClr>
              <a:buFont typeface="Arial Black"/>
              <a:buChar char="–"/>
              <a:tabLst>
                <a:tab pos="281384" algn="l"/>
              </a:tabLst>
            </a:pPr>
            <a:r>
              <a:rPr sz="2900" spc="131" dirty="0">
                <a:latin typeface="Junicode"/>
                <a:cs typeface="Junicode"/>
              </a:rPr>
              <a:t>Measures </a:t>
            </a:r>
            <a:r>
              <a:rPr sz="2900" spc="163" dirty="0">
                <a:latin typeface="Junicode"/>
                <a:cs typeface="Junicode"/>
              </a:rPr>
              <a:t>how </a:t>
            </a:r>
            <a:r>
              <a:rPr sz="2900" spc="113" dirty="0">
                <a:latin typeface="Junicode"/>
                <a:cs typeface="Junicode"/>
              </a:rPr>
              <a:t>well </a:t>
            </a:r>
            <a:r>
              <a:rPr sz="2900" spc="119" dirty="0">
                <a:latin typeface="Junicode"/>
                <a:cs typeface="Junicode"/>
              </a:rPr>
              <a:t>design </a:t>
            </a:r>
            <a:r>
              <a:rPr sz="2900" spc="113" dirty="0">
                <a:latin typeface="Junicode"/>
                <a:cs typeface="Junicode"/>
              </a:rPr>
              <a:t>units </a:t>
            </a:r>
            <a:r>
              <a:rPr sz="2900" spc="109" dirty="0">
                <a:latin typeface="Junicode"/>
                <a:cs typeface="Junicode"/>
              </a:rPr>
              <a:t>are </a:t>
            </a:r>
            <a:r>
              <a:rPr sz="2900" spc="127" dirty="0">
                <a:latin typeface="Junicode"/>
                <a:cs typeface="Junicode"/>
              </a:rPr>
              <a:t>put  </a:t>
            </a:r>
            <a:r>
              <a:rPr sz="2900" spc="103" dirty="0">
                <a:latin typeface="Junicode"/>
                <a:cs typeface="Junicode"/>
              </a:rPr>
              <a:t>together </a:t>
            </a:r>
            <a:r>
              <a:rPr sz="2900" spc="91" dirty="0">
                <a:latin typeface="Junicode"/>
                <a:cs typeface="Junicode"/>
              </a:rPr>
              <a:t>for </a:t>
            </a:r>
            <a:r>
              <a:rPr sz="2900" spc="100" dirty="0">
                <a:latin typeface="Junicode"/>
                <a:cs typeface="Junicode"/>
              </a:rPr>
              <a:t>achieving </a:t>
            </a:r>
            <a:r>
              <a:rPr sz="2900" spc="97" dirty="0">
                <a:latin typeface="Junicode"/>
                <a:cs typeface="Junicode"/>
              </a:rPr>
              <a:t>a </a:t>
            </a:r>
            <a:r>
              <a:rPr sz="2900" spc="91" dirty="0">
                <a:latin typeface="Junicode"/>
                <a:cs typeface="Junicode"/>
              </a:rPr>
              <a:t>particular</a:t>
            </a:r>
            <a:r>
              <a:rPr sz="2900" spc="-47" dirty="0">
                <a:latin typeface="Junicode"/>
                <a:cs typeface="Junicode"/>
              </a:rPr>
              <a:t> </a:t>
            </a:r>
            <a:r>
              <a:rPr sz="2900" spc="88" dirty="0">
                <a:latin typeface="Junicode"/>
                <a:cs typeface="Junicode"/>
              </a:rPr>
              <a:t>tasks.</a:t>
            </a:r>
            <a:endParaRPr sz="2900" dirty="0">
              <a:latin typeface="Junicode"/>
              <a:cs typeface="Junicode"/>
            </a:endParaRPr>
          </a:p>
        </p:txBody>
      </p:sp>
    </p:spTree>
    <p:extLst>
      <p:ext uri="{BB962C8B-B14F-4D97-AF65-F5344CB8AC3E}">
        <p14:creationId xmlns:p14="http://schemas.microsoft.com/office/powerpoint/2010/main" val="3160391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en-US" dirty="0"/>
          </a:p>
        </p:txBody>
      </p:sp>
      <p:sp>
        <p:nvSpPr>
          <p:cNvPr id="3" name="Content Placeholder 2"/>
          <p:cNvSpPr>
            <a:spLocks noGrp="1"/>
          </p:cNvSpPr>
          <p:nvPr>
            <p:ph idx="1"/>
          </p:nvPr>
        </p:nvSpPr>
        <p:spPr/>
        <p:txBody>
          <a:bodyPr/>
          <a:lstStyle/>
          <a:p>
            <a:r>
              <a:rPr lang="en-US" dirty="0" smtClean="0"/>
              <a:t>You wouldn’t attempt to build a house without a blueprint, would you? You’d risk confusion, errors, a floor plan that didn’t make sense, windows and doors in the wrong place . . . a mess. Computer software is considerably more complex than a house; hence, we need a blueprint—the design</a:t>
            </a:r>
            <a:endParaRPr lang="en-US" dirty="0"/>
          </a:p>
        </p:txBody>
      </p:sp>
    </p:spTree>
    <p:extLst>
      <p:ext uri="{BB962C8B-B14F-4D97-AF65-F5344CB8AC3E}">
        <p14:creationId xmlns:p14="http://schemas.microsoft.com/office/powerpoint/2010/main" val="2276408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29</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33400"/>
            <a:ext cx="7391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070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2824" y="264608"/>
            <a:ext cx="5779994" cy="1118816"/>
          </a:xfrm>
          <a:prstGeom prst="rect">
            <a:avLst/>
          </a:prstGeom>
        </p:spPr>
        <p:txBody>
          <a:bodyPr vert="horz" wrap="square" lIns="0" tIns="10716" rIns="0" bIns="0" rtlCol="0">
            <a:spAutoFit/>
          </a:bodyPr>
          <a:lstStyle/>
          <a:p>
            <a:pPr marL="7938">
              <a:spcBef>
                <a:spcPts val="84"/>
              </a:spcBef>
            </a:pPr>
            <a:r>
              <a:rPr dirty="0"/>
              <a:t>LOOSE COUPLING - HIGH COHESION</a:t>
            </a:r>
          </a:p>
        </p:txBody>
      </p:sp>
      <p:sp>
        <p:nvSpPr>
          <p:cNvPr id="5" name="object 5"/>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30</a:t>
            </a:r>
          </a:p>
        </p:txBody>
      </p:sp>
      <p:sp>
        <p:nvSpPr>
          <p:cNvPr id="3" name="object 3"/>
          <p:cNvSpPr/>
          <p:nvPr/>
        </p:nvSpPr>
        <p:spPr>
          <a:xfrm>
            <a:off x="2060090" y="2252230"/>
            <a:ext cx="4597101" cy="202414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87525" y="4567496"/>
            <a:ext cx="6344771" cy="985158"/>
          </a:xfrm>
          <a:prstGeom prst="rect">
            <a:avLst/>
          </a:prstGeom>
        </p:spPr>
        <p:txBody>
          <a:bodyPr vert="horz" wrap="square" lIns="0" tIns="9922" rIns="0" bIns="0" rtlCol="0">
            <a:spAutoFit/>
          </a:bodyPr>
          <a:lstStyle/>
          <a:p>
            <a:pPr marL="7541" marR="3175" algn="ctr">
              <a:lnSpc>
                <a:spcPct val="99100"/>
              </a:lnSpc>
              <a:spcBef>
                <a:spcPts val="78"/>
              </a:spcBef>
            </a:pPr>
            <a:r>
              <a:rPr sz="1600" dirty="0">
                <a:solidFill>
                  <a:srgbClr val="434343"/>
                </a:solidFill>
                <a:latin typeface="Georgia"/>
                <a:cs typeface="Georgia"/>
              </a:rPr>
              <a:t>In </a:t>
            </a:r>
            <a:r>
              <a:rPr sz="1600" spc="-3" dirty="0">
                <a:solidFill>
                  <a:srgbClr val="434343"/>
                </a:solidFill>
                <a:latin typeface="Georgia"/>
                <a:cs typeface="Georgia"/>
              </a:rPr>
              <a:t>essence, high cohesion means </a:t>
            </a:r>
            <a:r>
              <a:rPr sz="1600" b="1" dirty="0">
                <a:solidFill>
                  <a:srgbClr val="434343"/>
                </a:solidFill>
                <a:latin typeface="Georgia"/>
                <a:cs typeface="Georgia"/>
              </a:rPr>
              <a:t>keeping </a:t>
            </a:r>
            <a:r>
              <a:rPr sz="1600" b="1" spc="-3" dirty="0">
                <a:solidFill>
                  <a:srgbClr val="434343"/>
                </a:solidFill>
                <a:latin typeface="Georgia"/>
                <a:cs typeface="Georgia"/>
              </a:rPr>
              <a:t>parts </a:t>
            </a:r>
            <a:r>
              <a:rPr sz="1600" b="1" dirty="0">
                <a:solidFill>
                  <a:srgbClr val="434343"/>
                </a:solidFill>
                <a:latin typeface="Georgia"/>
                <a:cs typeface="Georgia"/>
              </a:rPr>
              <a:t>of a </a:t>
            </a:r>
            <a:r>
              <a:rPr sz="1600" b="1" spc="-3" dirty="0">
                <a:solidFill>
                  <a:srgbClr val="434343"/>
                </a:solidFill>
                <a:latin typeface="Georgia"/>
                <a:cs typeface="Georgia"/>
              </a:rPr>
              <a:t>code </a:t>
            </a:r>
            <a:r>
              <a:rPr sz="1600" b="1" dirty="0">
                <a:solidFill>
                  <a:srgbClr val="434343"/>
                </a:solidFill>
                <a:latin typeface="Georgia"/>
                <a:cs typeface="Georgia"/>
              </a:rPr>
              <a:t>base </a:t>
            </a:r>
            <a:r>
              <a:rPr sz="1600" b="1" spc="-3" dirty="0">
                <a:solidFill>
                  <a:srgbClr val="434343"/>
                </a:solidFill>
                <a:latin typeface="Georgia"/>
                <a:cs typeface="Georgia"/>
              </a:rPr>
              <a:t>that </a:t>
            </a:r>
            <a:r>
              <a:rPr sz="1600" b="1" dirty="0">
                <a:solidFill>
                  <a:srgbClr val="434343"/>
                </a:solidFill>
                <a:latin typeface="Georgia"/>
                <a:cs typeface="Georgia"/>
              </a:rPr>
              <a:t>are  </a:t>
            </a:r>
            <a:r>
              <a:rPr sz="1600" b="1" spc="-3" dirty="0">
                <a:solidFill>
                  <a:srgbClr val="434343"/>
                </a:solidFill>
                <a:latin typeface="Georgia"/>
                <a:cs typeface="Georgia"/>
              </a:rPr>
              <a:t>related to each other </a:t>
            </a:r>
            <a:r>
              <a:rPr sz="1600" b="1" dirty="0">
                <a:solidFill>
                  <a:srgbClr val="434343"/>
                </a:solidFill>
                <a:latin typeface="Georgia"/>
                <a:cs typeface="Georgia"/>
              </a:rPr>
              <a:t>in a single </a:t>
            </a:r>
            <a:r>
              <a:rPr sz="1600" b="1" spc="-3" dirty="0">
                <a:solidFill>
                  <a:srgbClr val="434343"/>
                </a:solidFill>
                <a:latin typeface="Georgia"/>
                <a:cs typeface="Georgia"/>
              </a:rPr>
              <a:t>place</a:t>
            </a:r>
            <a:r>
              <a:rPr sz="1600" spc="-3" dirty="0">
                <a:solidFill>
                  <a:srgbClr val="434343"/>
                </a:solidFill>
                <a:latin typeface="Georgia"/>
                <a:cs typeface="Georgia"/>
              </a:rPr>
              <a:t>. Low coupling, at the </a:t>
            </a:r>
            <a:r>
              <a:rPr sz="1600" spc="-6" dirty="0">
                <a:solidFill>
                  <a:srgbClr val="434343"/>
                </a:solidFill>
                <a:latin typeface="Georgia"/>
                <a:cs typeface="Georgia"/>
              </a:rPr>
              <a:t>same  </a:t>
            </a:r>
            <a:r>
              <a:rPr sz="1600" spc="-3" dirty="0">
                <a:solidFill>
                  <a:srgbClr val="434343"/>
                </a:solidFill>
                <a:latin typeface="Georgia"/>
                <a:cs typeface="Georgia"/>
              </a:rPr>
              <a:t>time, is about </a:t>
            </a:r>
            <a:r>
              <a:rPr sz="1600" b="1" dirty="0">
                <a:solidFill>
                  <a:srgbClr val="434343"/>
                </a:solidFill>
                <a:latin typeface="Georgia"/>
                <a:cs typeface="Georgia"/>
              </a:rPr>
              <a:t>separating </a:t>
            </a:r>
            <a:r>
              <a:rPr sz="1600" b="1" spc="-3" dirty="0">
                <a:solidFill>
                  <a:srgbClr val="434343"/>
                </a:solidFill>
                <a:latin typeface="Georgia"/>
                <a:cs typeface="Georgia"/>
              </a:rPr>
              <a:t>unrelated parts </a:t>
            </a:r>
            <a:r>
              <a:rPr sz="1600" b="1" dirty="0">
                <a:solidFill>
                  <a:srgbClr val="434343"/>
                </a:solidFill>
                <a:latin typeface="Georgia"/>
                <a:cs typeface="Georgia"/>
              </a:rPr>
              <a:t>of </a:t>
            </a:r>
            <a:r>
              <a:rPr sz="1600" b="1" spc="-3" dirty="0">
                <a:solidFill>
                  <a:srgbClr val="434343"/>
                </a:solidFill>
                <a:latin typeface="Georgia"/>
                <a:cs typeface="Georgia"/>
              </a:rPr>
              <a:t>the code </a:t>
            </a:r>
            <a:r>
              <a:rPr sz="1600" b="1" dirty="0">
                <a:solidFill>
                  <a:srgbClr val="434343"/>
                </a:solidFill>
                <a:latin typeface="Georgia"/>
                <a:cs typeface="Georgia"/>
              </a:rPr>
              <a:t>base as much  as</a:t>
            </a:r>
            <a:r>
              <a:rPr sz="1600" b="1" spc="-3" dirty="0">
                <a:solidFill>
                  <a:srgbClr val="434343"/>
                </a:solidFill>
                <a:latin typeface="Georgia"/>
                <a:cs typeface="Georgia"/>
              </a:rPr>
              <a:t> possible</a:t>
            </a:r>
            <a:r>
              <a:rPr sz="1600" spc="-3" dirty="0">
                <a:solidFill>
                  <a:srgbClr val="434343"/>
                </a:solidFill>
                <a:latin typeface="Georgia"/>
                <a:cs typeface="Georgia"/>
              </a:rPr>
              <a:t>.</a:t>
            </a:r>
            <a:endParaRPr sz="1600">
              <a:latin typeface="Georgia"/>
              <a:cs typeface="Georgia"/>
            </a:endParaRPr>
          </a:p>
        </p:txBody>
      </p:sp>
    </p:spTree>
    <p:extLst>
      <p:ext uri="{BB962C8B-B14F-4D97-AF65-F5344CB8AC3E}">
        <p14:creationId xmlns:p14="http://schemas.microsoft.com/office/powerpoint/2010/main" val="358377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3124200"/>
            <a:ext cx="7591349" cy="677108"/>
          </a:xfrm>
        </p:spPr>
        <p:txBody>
          <a:bodyPr>
            <a:normAutofit fontScale="92500" lnSpcReduction="10000"/>
          </a:bodyPr>
          <a:lstStyle/>
          <a:p>
            <a:pPr algn="ctr"/>
            <a:r>
              <a:rPr lang="en-US" sz="4400" b="1" dirty="0">
                <a:effectLst>
                  <a:outerShdw blurRad="38100" dist="38100" dir="2700000" algn="tl">
                    <a:srgbClr val="000000">
                      <a:alpha val="43137"/>
                    </a:srgbClr>
                  </a:outerShdw>
                </a:effectLst>
              </a:rPr>
              <a:t> </a:t>
            </a:r>
            <a:r>
              <a:rPr lang="en-US" sz="4400" b="1" dirty="0" smtClean="0">
                <a:effectLst>
                  <a:outerShdw blurRad="38100" dist="38100" dir="2700000" algn="tl">
                    <a:srgbClr val="000000">
                      <a:alpha val="43137"/>
                    </a:srgbClr>
                  </a:outerShdw>
                </a:effectLst>
              </a:rPr>
              <a:t>TYPES OF COHESION</a:t>
            </a:r>
            <a:endParaRPr 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4509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5159" y="1397761"/>
            <a:ext cx="140335" cy="946150"/>
          </a:xfrm>
          <a:prstGeom prst="rect">
            <a:avLst/>
          </a:prstGeom>
        </p:spPr>
        <p:txBody>
          <a:bodyPr vert="horz" wrap="square" lIns="0" tIns="106045" rIns="0" bIns="0" rtlCol="0">
            <a:spAutoFit/>
          </a:bodyPr>
          <a:lstStyle/>
          <a:p>
            <a:pPr marL="12700">
              <a:lnSpc>
                <a:spcPct val="100000"/>
              </a:lnSpc>
              <a:spcBef>
                <a:spcPts val="835"/>
              </a:spcBef>
            </a:pPr>
            <a:r>
              <a:rPr sz="1400" spc="15" dirty="0">
                <a:solidFill>
                  <a:srgbClr val="2CA1BE"/>
                </a:solidFill>
                <a:latin typeface="Lucida Sans Unicode"/>
                <a:cs typeface="Lucida Sans Unicode"/>
              </a:rPr>
              <a:t>•</a:t>
            </a:r>
            <a:endParaRPr sz="1400">
              <a:latin typeface="Lucida Sans Unicode"/>
              <a:cs typeface="Lucida Sans Unicode"/>
            </a:endParaRPr>
          </a:p>
          <a:p>
            <a:pPr marL="12700">
              <a:lnSpc>
                <a:spcPct val="100000"/>
              </a:lnSpc>
              <a:spcBef>
                <a:spcPts val="740"/>
              </a:spcBef>
            </a:pPr>
            <a:r>
              <a:rPr sz="1400" spc="15" dirty="0">
                <a:solidFill>
                  <a:srgbClr val="2CA1BE"/>
                </a:solidFill>
                <a:latin typeface="Lucida Sans Unicode"/>
                <a:cs typeface="Lucida Sans Unicode"/>
              </a:rPr>
              <a:t>•</a:t>
            </a:r>
            <a:endParaRPr sz="1400">
              <a:latin typeface="Lucida Sans Unicode"/>
              <a:cs typeface="Lucida Sans Unicode"/>
            </a:endParaRPr>
          </a:p>
          <a:p>
            <a:pPr marL="12700">
              <a:lnSpc>
                <a:spcPct val="100000"/>
              </a:lnSpc>
              <a:spcBef>
                <a:spcPts val="730"/>
              </a:spcBef>
            </a:pPr>
            <a:r>
              <a:rPr sz="1400" spc="15" dirty="0">
                <a:solidFill>
                  <a:srgbClr val="2CA1BE"/>
                </a:solidFill>
                <a:latin typeface="Lucida Sans Unicode"/>
                <a:cs typeface="Lucida Sans Unicode"/>
              </a:rPr>
              <a:t>•</a:t>
            </a:r>
            <a:endParaRPr sz="1400">
              <a:latin typeface="Lucida Sans Unicode"/>
              <a:cs typeface="Lucida Sans Unicode"/>
            </a:endParaRPr>
          </a:p>
        </p:txBody>
      </p:sp>
      <p:sp>
        <p:nvSpPr>
          <p:cNvPr id="8" name="object 8"/>
          <p:cNvSpPr txBox="1"/>
          <p:nvPr/>
        </p:nvSpPr>
        <p:spPr>
          <a:xfrm>
            <a:off x="785494" y="2343911"/>
            <a:ext cx="7515168" cy="1705594"/>
          </a:xfrm>
          <a:prstGeom prst="rect">
            <a:avLst/>
          </a:prstGeom>
        </p:spPr>
        <p:txBody>
          <a:bodyPr vert="horz" wrap="square" lIns="0" tIns="26034" rIns="0" bIns="0" rtlCol="0">
            <a:spAutoFit/>
          </a:bodyPr>
          <a:lstStyle/>
          <a:p>
            <a:pPr marL="12700" marR="5080" algn="just">
              <a:lnSpc>
                <a:spcPct val="95800"/>
              </a:lnSpc>
              <a:spcBef>
                <a:spcPts val="204"/>
              </a:spcBef>
            </a:pPr>
            <a:r>
              <a:rPr sz="2400" dirty="0">
                <a:latin typeface="Arial" pitchFamily="34" charset="0"/>
                <a:cs typeface="Arial" pitchFamily="34" charset="0"/>
              </a:rPr>
              <a:t>A functionally cohesive </a:t>
            </a:r>
            <a:r>
              <a:rPr sz="2400" spc="-5" dirty="0">
                <a:latin typeface="Arial" pitchFamily="34" charset="0"/>
                <a:cs typeface="Arial" pitchFamily="34" charset="0"/>
              </a:rPr>
              <a:t>module </a:t>
            </a:r>
            <a:r>
              <a:rPr sz="2400" dirty="0">
                <a:latin typeface="Arial" pitchFamily="34" charset="0"/>
                <a:cs typeface="Arial" pitchFamily="34" charset="0"/>
              </a:rPr>
              <a:t>contains elements </a:t>
            </a:r>
            <a:r>
              <a:rPr sz="2400" spc="-5" dirty="0">
                <a:latin typeface="Arial" pitchFamily="34" charset="0"/>
                <a:cs typeface="Arial" pitchFamily="34" charset="0"/>
              </a:rPr>
              <a:t>that  </a:t>
            </a:r>
            <a:r>
              <a:rPr sz="2400" dirty="0">
                <a:latin typeface="Arial" pitchFamily="34" charset="0"/>
                <a:cs typeface="Arial" pitchFamily="34" charset="0"/>
              </a:rPr>
              <a:t>all </a:t>
            </a:r>
            <a:r>
              <a:rPr sz="2400" spc="-5" dirty="0">
                <a:latin typeface="Arial" pitchFamily="34" charset="0"/>
                <a:cs typeface="Arial" pitchFamily="34" charset="0"/>
              </a:rPr>
              <a:t>contribute to the </a:t>
            </a:r>
            <a:r>
              <a:rPr sz="2400" dirty="0">
                <a:latin typeface="Arial" pitchFamily="34" charset="0"/>
                <a:cs typeface="Arial" pitchFamily="34" charset="0"/>
              </a:rPr>
              <a:t>execution </a:t>
            </a:r>
            <a:r>
              <a:rPr sz="2400" spc="5" dirty="0">
                <a:latin typeface="Arial" pitchFamily="34" charset="0"/>
                <a:cs typeface="Arial" pitchFamily="34" charset="0"/>
              </a:rPr>
              <a:t>of </a:t>
            </a:r>
            <a:r>
              <a:rPr sz="2400" dirty="0">
                <a:latin typeface="Arial" pitchFamily="34" charset="0"/>
                <a:cs typeface="Arial" pitchFamily="34" charset="0"/>
              </a:rPr>
              <a:t>one and only one  problem-related</a:t>
            </a:r>
            <a:r>
              <a:rPr sz="2400" spc="-15" dirty="0">
                <a:latin typeface="Arial" pitchFamily="34" charset="0"/>
                <a:cs typeface="Arial" pitchFamily="34" charset="0"/>
              </a:rPr>
              <a:t> </a:t>
            </a:r>
            <a:r>
              <a:rPr sz="2400" spc="-5" dirty="0">
                <a:latin typeface="Arial" pitchFamily="34" charset="0"/>
                <a:cs typeface="Arial" pitchFamily="34" charset="0"/>
              </a:rPr>
              <a:t>task.</a:t>
            </a:r>
            <a:endParaRPr sz="2400" dirty="0">
              <a:latin typeface="Arial" pitchFamily="34" charset="0"/>
              <a:cs typeface="Arial" pitchFamily="34" charset="0"/>
            </a:endParaRPr>
          </a:p>
          <a:p>
            <a:pPr marL="12700" marR="1015365" algn="just">
              <a:lnSpc>
                <a:spcPts val="2420"/>
              </a:lnSpc>
              <a:spcBef>
                <a:spcPts val="55"/>
              </a:spcBef>
            </a:pPr>
            <a:r>
              <a:rPr sz="2400" spc="-5" dirty="0">
                <a:latin typeface="Arial" pitchFamily="34" charset="0"/>
                <a:cs typeface="Arial" pitchFamily="34" charset="0"/>
              </a:rPr>
              <a:t>Examples </a:t>
            </a:r>
            <a:r>
              <a:rPr sz="2400" spc="5" dirty="0">
                <a:latin typeface="Arial" pitchFamily="34" charset="0"/>
                <a:cs typeface="Arial" pitchFamily="34" charset="0"/>
              </a:rPr>
              <a:t>of </a:t>
            </a:r>
            <a:r>
              <a:rPr sz="2400" dirty="0">
                <a:latin typeface="Arial" pitchFamily="34" charset="0"/>
                <a:cs typeface="Arial" pitchFamily="34" charset="0"/>
              </a:rPr>
              <a:t>functionally cohesive </a:t>
            </a:r>
            <a:r>
              <a:rPr sz="2400" spc="-5" dirty="0">
                <a:latin typeface="Arial" pitchFamily="34" charset="0"/>
                <a:cs typeface="Arial" pitchFamily="34" charset="0"/>
              </a:rPr>
              <a:t>modules </a:t>
            </a:r>
            <a:r>
              <a:rPr sz="2400" dirty="0" smtClean="0">
                <a:latin typeface="Arial" pitchFamily="34" charset="0"/>
                <a:cs typeface="Arial" pitchFamily="34" charset="0"/>
              </a:rPr>
              <a:t>are</a:t>
            </a:r>
            <a:endParaRPr sz="2400" dirty="0">
              <a:latin typeface="Arial" pitchFamily="34" charset="0"/>
              <a:cs typeface="Arial" pitchFamily="34" charset="0"/>
            </a:endParaRPr>
          </a:p>
          <a:p>
            <a:pPr marL="12700" algn="just">
              <a:lnSpc>
                <a:spcPts val="2345"/>
              </a:lnSpc>
            </a:pPr>
            <a:r>
              <a:rPr sz="2400" spc="-5" dirty="0">
                <a:latin typeface="Arial" pitchFamily="34" charset="0"/>
                <a:cs typeface="Arial" pitchFamily="34" charset="0"/>
              </a:rPr>
              <a:t>Calculate </a:t>
            </a:r>
            <a:r>
              <a:rPr sz="2400" dirty="0">
                <a:latin typeface="Arial" pitchFamily="34" charset="0"/>
                <a:cs typeface="Arial" pitchFamily="34" charset="0"/>
              </a:rPr>
              <a:t>net </a:t>
            </a:r>
            <a:r>
              <a:rPr sz="2400" spc="-5" dirty="0">
                <a:latin typeface="Arial" pitchFamily="34" charset="0"/>
                <a:cs typeface="Arial" pitchFamily="34" charset="0"/>
              </a:rPr>
              <a:t>employee </a:t>
            </a:r>
            <a:r>
              <a:rPr sz="2400" dirty="0">
                <a:latin typeface="Arial" pitchFamily="34" charset="0"/>
                <a:cs typeface="Arial" pitchFamily="34" charset="0"/>
              </a:rPr>
              <a:t>salary</a:t>
            </a:r>
          </a:p>
        </p:txBody>
      </p:sp>
      <p:sp>
        <p:nvSpPr>
          <p:cNvPr id="9" name="object 2"/>
          <p:cNvSpPr txBox="1">
            <a:spLocks/>
          </p:cNvSpPr>
          <p:nvPr/>
        </p:nvSpPr>
        <p:spPr>
          <a:xfrm>
            <a:off x="1458885" y="487009"/>
            <a:ext cx="5873862" cy="564818"/>
          </a:xfrm>
          <a:prstGeom prst="rect">
            <a:avLst/>
          </a:prstGeom>
        </p:spPr>
        <p:txBody>
          <a:bodyPr vert="horz" wrap="square" lIns="0" tIns="10716" rIns="0" bIns="0" rtlCol="0">
            <a:spAutoFit/>
          </a:bodyPr>
          <a:lstStyle>
            <a:lvl1pPr>
              <a:defRPr sz="3600" b="1" i="0">
                <a:solidFill>
                  <a:srgbClr val="FFD78A"/>
                </a:solidFill>
                <a:latin typeface="Caladea"/>
                <a:ea typeface="+mj-ea"/>
                <a:cs typeface="Caladea"/>
              </a:defRPr>
            </a:lvl1pPr>
          </a:lstStyle>
          <a:p>
            <a:pPr marL="7938">
              <a:spcBef>
                <a:spcPts val="84"/>
              </a:spcBef>
            </a:pPr>
            <a:r>
              <a:rPr lang="en-US" dirty="0" smtClean="0"/>
              <a:t> FUNCTIONALCOHESION</a:t>
            </a:r>
            <a:endParaRPr lang="en-US" dirty="0"/>
          </a:p>
        </p:txBody>
      </p:sp>
    </p:spTree>
    <p:extLst>
      <p:ext uri="{BB962C8B-B14F-4D97-AF65-F5344CB8AC3E}">
        <p14:creationId xmlns:p14="http://schemas.microsoft.com/office/powerpoint/2010/main" val="3332128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1606" y="1905223"/>
            <a:ext cx="7528559" cy="830356"/>
          </a:xfrm>
          <a:prstGeom prst="rect">
            <a:avLst/>
          </a:prstGeom>
        </p:spPr>
        <p:txBody>
          <a:bodyPr vert="horz" wrap="square" lIns="0" tIns="12700" rIns="0" bIns="0" rtlCol="0">
            <a:spAutoFit/>
          </a:bodyPr>
          <a:lstStyle/>
          <a:p>
            <a:pPr marL="12700" marR="5080">
              <a:lnSpc>
                <a:spcPts val="3310"/>
              </a:lnSpc>
              <a:spcBef>
                <a:spcPts val="140"/>
              </a:spcBef>
            </a:pPr>
            <a:r>
              <a:rPr sz="2700" b="0" dirty="0" smtClean="0">
                <a:solidFill>
                  <a:schemeClr val="tx1"/>
                </a:solidFill>
                <a:latin typeface="Lucida Bright" pitchFamily="18" charset="0"/>
              </a:rPr>
              <a:t>A </a:t>
            </a:r>
            <a:r>
              <a:rPr sz="2800" b="0" spc="-55" dirty="0">
                <a:solidFill>
                  <a:schemeClr val="tx1"/>
                </a:solidFill>
                <a:latin typeface="Lucida Bright" pitchFamily="18" charset="0"/>
                <a:cs typeface="Lucida Sans Unicode"/>
              </a:rPr>
              <a:t>sequentially </a:t>
            </a:r>
            <a:r>
              <a:rPr sz="2800" b="0" spc="-60" dirty="0">
                <a:solidFill>
                  <a:schemeClr val="tx1"/>
                </a:solidFill>
                <a:latin typeface="Lucida Bright" pitchFamily="18" charset="0"/>
                <a:cs typeface="Lucida Sans Unicode"/>
              </a:rPr>
              <a:t>cohesive </a:t>
            </a:r>
            <a:r>
              <a:rPr sz="2700" b="0" spc="-5" dirty="0">
                <a:solidFill>
                  <a:schemeClr val="tx1"/>
                </a:solidFill>
                <a:latin typeface="Lucida Bright" pitchFamily="18" charset="0"/>
              </a:rPr>
              <a:t>module </a:t>
            </a:r>
            <a:r>
              <a:rPr sz="2700" b="0" spc="5" dirty="0">
                <a:solidFill>
                  <a:schemeClr val="tx1"/>
                </a:solidFill>
                <a:latin typeface="Lucida Bright" pitchFamily="18" charset="0"/>
              </a:rPr>
              <a:t>is </a:t>
            </a:r>
            <a:r>
              <a:rPr sz="2700" b="0" spc="-5" dirty="0">
                <a:solidFill>
                  <a:schemeClr val="tx1"/>
                </a:solidFill>
                <a:latin typeface="Lucida Bright" pitchFamily="18" charset="0"/>
              </a:rPr>
              <a:t>one whose  elements are involved in activities such</a:t>
            </a:r>
            <a:r>
              <a:rPr sz="2700" b="0" spc="-20" dirty="0">
                <a:solidFill>
                  <a:schemeClr val="tx1"/>
                </a:solidFill>
                <a:latin typeface="Lucida Bright" pitchFamily="18" charset="0"/>
              </a:rPr>
              <a:t> </a:t>
            </a:r>
            <a:r>
              <a:rPr sz="2700" b="0" spc="-5" dirty="0">
                <a:solidFill>
                  <a:schemeClr val="tx1"/>
                </a:solidFill>
                <a:latin typeface="Lucida Bright" pitchFamily="18" charset="0"/>
              </a:rPr>
              <a:t>that</a:t>
            </a:r>
            <a:endParaRPr sz="2700" b="0" dirty="0">
              <a:solidFill>
                <a:schemeClr val="tx1"/>
              </a:solidFill>
              <a:latin typeface="Lucida Bright" pitchFamily="18" charset="0"/>
              <a:cs typeface="Lucida Sans Unicode"/>
            </a:endParaRPr>
          </a:p>
        </p:txBody>
      </p:sp>
      <p:sp>
        <p:nvSpPr>
          <p:cNvPr id="4" name="object 4"/>
          <p:cNvSpPr txBox="1"/>
          <p:nvPr/>
        </p:nvSpPr>
        <p:spPr>
          <a:xfrm>
            <a:off x="645159" y="2735579"/>
            <a:ext cx="7676515" cy="1277620"/>
          </a:xfrm>
          <a:prstGeom prst="rect">
            <a:avLst/>
          </a:prstGeom>
        </p:spPr>
        <p:txBody>
          <a:bodyPr vert="horz" wrap="square" lIns="0" tIns="3175" rIns="0" bIns="0" rtlCol="0">
            <a:spAutoFit/>
          </a:bodyPr>
          <a:lstStyle/>
          <a:p>
            <a:pPr marL="12700" marR="196850">
              <a:lnSpc>
                <a:spcPct val="102200"/>
              </a:lnSpc>
              <a:spcBef>
                <a:spcPts val="25"/>
              </a:spcBef>
            </a:pPr>
            <a:r>
              <a:rPr sz="2700" spc="-5" dirty="0">
                <a:latin typeface="Lucida Sans Unicode"/>
                <a:cs typeface="Lucida Sans Unicode"/>
              </a:rPr>
              <a:t>output data from one </a:t>
            </a:r>
            <a:r>
              <a:rPr sz="2700" spc="-10" dirty="0">
                <a:latin typeface="Lucida Sans Unicode"/>
                <a:cs typeface="Lucida Sans Unicode"/>
              </a:rPr>
              <a:t>activity </a:t>
            </a:r>
            <a:r>
              <a:rPr sz="2700" spc="-5" dirty="0">
                <a:latin typeface="Lucida Sans Unicode"/>
                <a:cs typeface="Lucida Sans Unicode"/>
              </a:rPr>
              <a:t>serves </a:t>
            </a:r>
            <a:r>
              <a:rPr sz="2700" spc="-10" dirty="0">
                <a:latin typeface="Lucida Sans Unicode"/>
                <a:cs typeface="Lucida Sans Unicode"/>
              </a:rPr>
              <a:t>as </a:t>
            </a:r>
            <a:r>
              <a:rPr sz="2700" dirty="0">
                <a:latin typeface="Lucida Sans Unicode"/>
                <a:cs typeface="Lucida Sans Unicode"/>
              </a:rPr>
              <a:t>input  </a:t>
            </a:r>
            <a:r>
              <a:rPr sz="2700" spc="-5" dirty="0">
                <a:latin typeface="Lucida Sans Unicode"/>
                <a:cs typeface="Lucida Sans Unicode"/>
              </a:rPr>
              <a:t>data to </a:t>
            </a:r>
            <a:r>
              <a:rPr sz="2700" dirty="0">
                <a:latin typeface="Lucida Sans Unicode"/>
                <a:cs typeface="Lucida Sans Unicode"/>
              </a:rPr>
              <a:t>the</a:t>
            </a:r>
            <a:r>
              <a:rPr sz="2700" spc="-20" dirty="0">
                <a:latin typeface="Lucida Sans Unicode"/>
                <a:cs typeface="Lucida Sans Unicode"/>
              </a:rPr>
              <a:t> </a:t>
            </a:r>
            <a:r>
              <a:rPr sz="2700" spc="-5" dirty="0">
                <a:latin typeface="Lucida Sans Unicode"/>
                <a:cs typeface="Lucida Sans Unicode"/>
              </a:rPr>
              <a:t>next.</a:t>
            </a:r>
            <a:endParaRPr sz="2700" dirty="0">
              <a:latin typeface="Lucida Sans Unicode"/>
              <a:cs typeface="Lucida Sans Unicode"/>
            </a:endParaRPr>
          </a:p>
          <a:p>
            <a:pPr marL="12700">
              <a:lnSpc>
                <a:spcPct val="100000"/>
              </a:lnSpc>
              <a:spcBef>
                <a:spcPts val="70"/>
              </a:spcBef>
            </a:pPr>
            <a:r>
              <a:rPr sz="2700" dirty="0">
                <a:latin typeface="Lucida Sans Unicode"/>
                <a:cs typeface="Lucida Sans Unicode"/>
              </a:rPr>
              <a:t>Eg: </a:t>
            </a:r>
            <a:r>
              <a:rPr sz="2700" spc="-5" dirty="0">
                <a:latin typeface="Lucida Sans Unicode"/>
                <a:cs typeface="Lucida Sans Unicode"/>
              </a:rPr>
              <a:t>Module read and validate customer</a:t>
            </a:r>
            <a:r>
              <a:rPr sz="2700" spc="-50" dirty="0">
                <a:latin typeface="Lucida Sans Unicode"/>
                <a:cs typeface="Lucida Sans Unicode"/>
              </a:rPr>
              <a:t> </a:t>
            </a:r>
            <a:r>
              <a:rPr sz="2700" spc="-5" dirty="0">
                <a:latin typeface="Lucida Sans Unicode"/>
                <a:cs typeface="Lucida Sans Unicode"/>
              </a:rPr>
              <a:t>record</a:t>
            </a:r>
            <a:endParaRPr sz="2700" dirty="0">
              <a:latin typeface="Lucida Sans Unicode"/>
              <a:cs typeface="Lucida Sans Unicode"/>
            </a:endParaRPr>
          </a:p>
        </p:txBody>
      </p:sp>
      <p:sp>
        <p:nvSpPr>
          <p:cNvPr id="5" name="object 5"/>
          <p:cNvSpPr txBox="1"/>
          <p:nvPr/>
        </p:nvSpPr>
        <p:spPr>
          <a:xfrm>
            <a:off x="1159510" y="3997959"/>
            <a:ext cx="2018030"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Lucida Sans Unicode"/>
                <a:cs typeface="Lucida Sans Unicode"/>
              </a:rPr>
              <a:t>Read</a:t>
            </a:r>
            <a:r>
              <a:rPr sz="2700" spc="-85" dirty="0">
                <a:latin typeface="Lucida Sans Unicode"/>
                <a:cs typeface="Lucida Sans Unicode"/>
              </a:rPr>
              <a:t> </a:t>
            </a:r>
            <a:r>
              <a:rPr sz="2700" spc="-5" dirty="0">
                <a:latin typeface="Lucida Sans Unicode"/>
                <a:cs typeface="Lucida Sans Unicode"/>
              </a:rPr>
              <a:t>record</a:t>
            </a:r>
            <a:endParaRPr sz="2700">
              <a:latin typeface="Lucida Sans Unicode"/>
              <a:cs typeface="Lucida Sans Unicode"/>
            </a:endParaRPr>
          </a:p>
        </p:txBody>
      </p:sp>
      <p:sp>
        <p:nvSpPr>
          <p:cNvPr id="6" name="object 6"/>
          <p:cNvSpPr txBox="1"/>
          <p:nvPr/>
        </p:nvSpPr>
        <p:spPr>
          <a:xfrm>
            <a:off x="645159" y="3912615"/>
            <a:ext cx="149225" cy="866140"/>
          </a:xfrm>
          <a:prstGeom prst="rect">
            <a:avLst/>
          </a:prstGeom>
        </p:spPr>
        <p:txBody>
          <a:bodyPr vert="horz" wrap="square" lIns="0" tIns="151130" rIns="0" bIns="0" rtlCol="0">
            <a:spAutoFit/>
          </a:bodyPr>
          <a:lstStyle/>
          <a:p>
            <a:pPr marL="12700">
              <a:lnSpc>
                <a:spcPct val="100000"/>
              </a:lnSpc>
              <a:spcBef>
                <a:spcPts val="1190"/>
              </a:spcBef>
            </a:pPr>
            <a:r>
              <a:rPr sz="1850" spc="-10" dirty="0">
                <a:solidFill>
                  <a:srgbClr val="2CA1BE"/>
                </a:solidFill>
                <a:latin typeface="Wingdings 3"/>
                <a:cs typeface="Wingdings 3"/>
              </a:rPr>
              <a:t></a:t>
            </a:r>
            <a:endParaRPr sz="1850">
              <a:latin typeface="Wingdings 3"/>
              <a:cs typeface="Wingdings 3"/>
            </a:endParaRPr>
          </a:p>
          <a:p>
            <a:pPr marL="12700">
              <a:lnSpc>
                <a:spcPct val="100000"/>
              </a:lnSpc>
              <a:spcBef>
                <a:spcPts val="1090"/>
              </a:spcBef>
            </a:pPr>
            <a:r>
              <a:rPr sz="1850" spc="-10" dirty="0">
                <a:solidFill>
                  <a:srgbClr val="2CA1BE"/>
                </a:solidFill>
                <a:latin typeface="Wingdings 3"/>
                <a:cs typeface="Wingdings 3"/>
              </a:rPr>
              <a:t></a:t>
            </a:r>
            <a:endParaRPr sz="1850">
              <a:latin typeface="Wingdings 3"/>
              <a:cs typeface="Wingdings 3"/>
            </a:endParaRPr>
          </a:p>
        </p:txBody>
      </p:sp>
      <p:sp>
        <p:nvSpPr>
          <p:cNvPr id="7" name="object 7"/>
          <p:cNvSpPr txBox="1"/>
          <p:nvPr/>
        </p:nvSpPr>
        <p:spPr>
          <a:xfrm>
            <a:off x="1159510" y="4418329"/>
            <a:ext cx="4203065"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Lucida Sans Unicode"/>
                <a:cs typeface="Lucida Sans Unicode"/>
              </a:rPr>
              <a:t>Validate customer</a:t>
            </a:r>
            <a:r>
              <a:rPr sz="2700" spc="-65" dirty="0">
                <a:latin typeface="Lucida Sans Unicode"/>
                <a:cs typeface="Lucida Sans Unicode"/>
              </a:rPr>
              <a:t> </a:t>
            </a:r>
            <a:r>
              <a:rPr sz="2700" spc="-5" dirty="0">
                <a:latin typeface="Lucida Sans Unicode"/>
                <a:cs typeface="Lucida Sans Unicode"/>
              </a:rPr>
              <a:t>record</a:t>
            </a:r>
            <a:endParaRPr sz="2700" dirty="0">
              <a:latin typeface="Lucida Sans Unicode"/>
              <a:cs typeface="Lucida Sans Unicode"/>
            </a:endParaRPr>
          </a:p>
        </p:txBody>
      </p:sp>
      <p:sp>
        <p:nvSpPr>
          <p:cNvPr id="8" name="object 8"/>
          <p:cNvSpPr txBox="1"/>
          <p:nvPr/>
        </p:nvSpPr>
        <p:spPr>
          <a:xfrm>
            <a:off x="645159" y="4838700"/>
            <a:ext cx="6916420" cy="858519"/>
          </a:xfrm>
          <a:prstGeom prst="rect">
            <a:avLst/>
          </a:prstGeom>
        </p:spPr>
        <p:txBody>
          <a:bodyPr vert="horz" wrap="square" lIns="0" tIns="1905" rIns="0" bIns="0" rtlCol="0">
            <a:spAutoFit/>
          </a:bodyPr>
          <a:lstStyle/>
          <a:p>
            <a:pPr marL="12700" marR="5080">
              <a:lnSpc>
                <a:spcPct val="102499"/>
              </a:lnSpc>
              <a:spcBef>
                <a:spcPts val="15"/>
              </a:spcBef>
            </a:pPr>
            <a:r>
              <a:rPr sz="2700" spc="-5" dirty="0">
                <a:latin typeface="Lucida Sans Unicode"/>
                <a:cs typeface="Lucida Sans Unicode"/>
              </a:rPr>
              <a:t>Here output </a:t>
            </a:r>
            <a:r>
              <a:rPr sz="2700" dirty="0">
                <a:latin typeface="Lucida Sans Unicode"/>
                <a:cs typeface="Lucida Sans Unicode"/>
              </a:rPr>
              <a:t>of </a:t>
            </a:r>
            <a:r>
              <a:rPr sz="2700" spc="-5" dirty="0">
                <a:latin typeface="Lucida Sans Unicode"/>
                <a:cs typeface="Lucida Sans Unicode"/>
              </a:rPr>
              <a:t>one </a:t>
            </a:r>
            <a:r>
              <a:rPr sz="2700" spc="-10" dirty="0">
                <a:latin typeface="Lucida Sans Unicode"/>
                <a:cs typeface="Lucida Sans Unicode"/>
              </a:rPr>
              <a:t>activity </a:t>
            </a:r>
            <a:r>
              <a:rPr sz="2700" spc="-5" dirty="0">
                <a:latin typeface="Lucida Sans Unicode"/>
                <a:cs typeface="Lucida Sans Unicode"/>
              </a:rPr>
              <a:t>is </a:t>
            </a:r>
            <a:r>
              <a:rPr sz="2700" dirty="0">
                <a:latin typeface="Lucida Sans Unicode"/>
                <a:cs typeface="Lucida Sans Unicode"/>
              </a:rPr>
              <a:t>input </a:t>
            </a:r>
            <a:r>
              <a:rPr sz="2700" spc="-10" dirty="0">
                <a:latin typeface="Lucida Sans Unicode"/>
                <a:cs typeface="Lucida Sans Unicode"/>
              </a:rPr>
              <a:t>to </a:t>
            </a:r>
            <a:r>
              <a:rPr sz="2700" dirty="0">
                <a:latin typeface="Lucida Sans Unicode"/>
                <a:cs typeface="Lucida Sans Unicode"/>
              </a:rPr>
              <a:t>the  </a:t>
            </a:r>
            <a:r>
              <a:rPr sz="2700" spc="-5" dirty="0">
                <a:latin typeface="Lucida Sans Unicode"/>
                <a:cs typeface="Lucida Sans Unicode"/>
              </a:rPr>
              <a:t>second</a:t>
            </a:r>
            <a:endParaRPr sz="2700" dirty="0">
              <a:latin typeface="Lucida Sans Unicode"/>
              <a:cs typeface="Lucida Sans Unicode"/>
            </a:endParaRPr>
          </a:p>
        </p:txBody>
      </p:sp>
      <p:sp>
        <p:nvSpPr>
          <p:cNvPr id="9" name="Rectangle 8"/>
          <p:cNvSpPr/>
          <p:nvPr/>
        </p:nvSpPr>
        <p:spPr>
          <a:xfrm>
            <a:off x="1752600" y="501535"/>
            <a:ext cx="5995552" cy="646331"/>
          </a:xfrm>
          <a:prstGeom prst="rect">
            <a:avLst/>
          </a:prstGeom>
        </p:spPr>
        <p:txBody>
          <a:bodyPr wrap="none">
            <a:spAutoFit/>
          </a:bodyPr>
          <a:lstStyle/>
          <a:p>
            <a:pPr marL="7938">
              <a:spcBef>
                <a:spcPts val="84"/>
              </a:spcBef>
            </a:pPr>
            <a:r>
              <a:rPr lang="en-US" dirty="0" smtClean="0"/>
              <a:t>2</a:t>
            </a:r>
            <a:r>
              <a:rPr lang="en-US" sz="3600" b="1" dirty="0" smtClean="0">
                <a:solidFill>
                  <a:srgbClr val="FFD78A"/>
                </a:solidFill>
                <a:latin typeface="Caladea"/>
                <a:ea typeface="+mj-ea"/>
                <a:cs typeface="Caladea"/>
              </a:rPr>
              <a:t>SEQUENTIAL COHESION </a:t>
            </a:r>
            <a:endParaRPr lang="en-US" sz="3600" b="1" dirty="0">
              <a:solidFill>
                <a:srgbClr val="FFD78A"/>
              </a:solidFill>
              <a:latin typeface="Caladea"/>
              <a:ea typeface="+mj-ea"/>
              <a:cs typeface="Caladea"/>
            </a:endParaRPr>
          </a:p>
        </p:txBody>
      </p:sp>
    </p:spTree>
    <p:extLst>
      <p:ext uri="{BB962C8B-B14F-4D97-AF65-F5344CB8AC3E}">
        <p14:creationId xmlns:p14="http://schemas.microsoft.com/office/powerpoint/2010/main" val="1957563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45159" y="1729282"/>
            <a:ext cx="7743825" cy="900888"/>
          </a:xfrm>
          <a:prstGeom prst="rect">
            <a:avLst/>
          </a:prstGeom>
        </p:spPr>
        <p:txBody>
          <a:bodyPr vert="horz" wrap="square" lIns="0" tIns="12700" rIns="0" bIns="0" rtlCol="0">
            <a:spAutoFit/>
          </a:bodyPr>
          <a:lstStyle/>
          <a:p>
            <a:pPr marL="12700">
              <a:lnSpc>
                <a:spcPts val="2335"/>
              </a:lnSpc>
              <a:spcBef>
                <a:spcPts val="100"/>
              </a:spcBef>
            </a:pPr>
            <a:r>
              <a:rPr sz="2000" dirty="0" smtClean="0">
                <a:solidFill>
                  <a:schemeClr val="tx1"/>
                </a:solidFill>
              </a:rPr>
              <a:t>A </a:t>
            </a:r>
            <a:r>
              <a:rPr sz="2050" i="1" spc="-30" dirty="0">
                <a:solidFill>
                  <a:schemeClr val="tx1"/>
                </a:solidFill>
                <a:latin typeface="Lucida Sans Unicode"/>
                <a:cs typeface="Lucida Sans Unicode"/>
              </a:rPr>
              <a:t>communicationally cohesive </a:t>
            </a:r>
            <a:r>
              <a:rPr sz="2000" dirty="0">
                <a:solidFill>
                  <a:schemeClr val="tx1"/>
                </a:solidFill>
              </a:rPr>
              <a:t>module is one whose </a:t>
            </a:r>
            <a:r>
              <a:rPr sz="2000" spc="-5" dirty="0">
                <a:solidFill>
                  <a:schemeClr val="tx1"/>
                </a:solidFill>
              </a:rPr>
              <a:t>elements  </a:t>
            </a:r>
            <a:r>
              <a:rPr sz="2000" dirty="0">
                <a:solidFill>
                  <a:schemeClr val="tx1"/>
                </a:solidFill>
              </a:rPr>
              <a:t>contribute </a:t>
            </a:r>
            <a:r>
              <a:rPr sz="2000" spc="-5" dirty="0">
                <a:solidFill>
                  <a:schemeClr val="tx1"/>
                </a:solidFill>
              </a:rPr>
              <a:t>to activities that use </a:t>
            </a:r>
            <a:r>
              <a:rPr sz="2000" dirty="0">
                <a:solidFill>
                  <a:schemeClr val="tx1"/>
                </a:solidFill>
              </a:rPr>
              <a:t>the same input </a:t>
            </a:r>
            <a:r>
              <a:rPr sz="2000" spc="5" dirty="0">
                <a:solidFill>
                  <a:schemeClr val="tx1"/>
                </a:solidFill>
              </a:rPr>
              <a:t>or </a:t>
            </a:r>
            <a:r>
              <a:rPr sz="2000" dirty="0">
                <a:solidFill>
                  <a:schemeClr val="tx1"/>
                </a:solidFill>
              </a:rPr>
              <a:t>output </a:t>
            </a:r>
            <a:r>
              <a:rPr sz="2000" spc="-5" dirty="0">
                <a:solidFill>
                  <a:schemeClr val="tx1"/>
                </a:solidFill>
              </a:rPr>
              <a:t>data.  </a:t>
            </a:r>
            <a:r>
              <a:rPr sz="2000" dirty="0">
                <a:solidFill>
                  <a:schemeClr val="tx1"/>
                </a:solidFill>
              </a:rPr>
              <a:t>Suppose </a:t>
            </a:r>
            <a:r>
              <a:rPr sz="2000" spc="-5" dirty="0">
                <a:solidFill>
                  <a:schemeClr val="tx1"/>
                </a:solidFill>
              </a:rPr>
              <a:t>we wish to find </a:t>
            </a:r>
            <a:r>
              <a:rPr sz="2000" spc="5" dirty="0">
                <a:solidFill>
                  <a:schemeClr val="tx1"/>
                </a:solidFill>
              </a:rPr>
              <a:t>out </a:t>
            </a:r>
            <a:r>
              <a:rPr sz="2000" dirty="0">
                <a:solidFill>
                  <a:schemeClr val="tx1"/>
                </a:solidFill>
              </a:rPr>
              <a:t>some </a:t>
            </a:r>
            <a:r>
              <a:rPr sz="2000" spc="-5" dirty="0">
                <a:solidFill>
                  <a:schemeClr val="tx1"/>
                </a:solidFill>
              </a:rPr>
              <a:t>facts </a:t>
            </a:r>
            <a:r>
              <a:rPr sz="2000" dirty="0">
                <a:solidFill>
                  <a:schemeClr val="tx1"/>
                </a:solidFill>
              </a:rPr>
              <a:t>about a</a:t>
            </a:r>
            <a:r>
              <a:rPr sz="2000" spc="20" dirty="0">
                <a:solidFill>
                  <a:schemeClr val="tx1"/>
                </a:solidFill>
              </a:rPr>
              <a:t> </a:t>
            </a:r>
            <a:r>
              <a:rPr sz="2000" spc="5" dirty="0">
                <a:solidFill>
                  <a:schemeClr val="tx1"/>
                </a:solidFill>
              </a:rPr>
              <a:t>book</a:t>
            </a:r>
            <a:endParaRPr sz="2000" dirty="0">
              <a:solidFill>
                <a:schemeClr val="tx1"/>
              </a:solidFill>
              <a:latin typeface="Lucida Sans Unicode"/>
              <a:cs typeface="Lucida Sans Unicode"/>
            </a:endParaRPr>
          </a:p>
        </p:txBody>
      </p:sp>
      <p:sp>
        <p:nvSpPr>
          <p:cNvPr id="4" name="object 4"/>
          <p:cNvSpPr txBox="1"/>
          <p:nvPr/>
        </p:nvSpPr>
        <p:spPr>
          <a:xfrm>
            <a:off x="645159" y="2630170"/>
            <a:ext cx="3592829"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Lucida Sans Unicode"/>
                <a:cs typeface="Lucida Sans Unicode"/>
              </a:rPr>
              <a:t>For </a:t>
            </a:r>
            <a:r>
              <a:rPr sz="2000" dirty="0">
                <a:latin typeface="Lucida Sans Unicode"/>
                <a:cs typeface="Lucida Sans Unicode"/>
              </a:rPr>
              <a:t>instance, we </a:t>
            </a:r>
            <a:r>
              <a:rPr sz="2000" spc="-5" dirty="0">
                <a:latin typeface="Lucida Sans Unicode"/>
                <a:cs typeface="Lucida Sans Unicode"/>
              </a:rPr>
              <a:t>may wish</a:t>
            </a:r>
            <a:r>
              <a:rPr sz="2000" spc="-55" dirty="0">
                <a:latin typeface="Lucida Sans Unicode"/>
                <a:cs typeface="Lucida Sans Unicode"/>
              </a:rPr>
              <a:t> </a:t>
            </a:r>
            <a:r>
              <a:rPr sz="2000" dirty="0">
                <a:latin typeface="Lucida Sans Unicode"/>
                <a:cs typeface="Lucida Sans Unicode"/>
              </a:rPr>
              <a:t>to</a:t>
            </a:r>
            <a:endParaRPr sz="2000">
              <a:latin typeface="Lucida Sans Unicode"/>
              <a:cs typeface="Lucida Sans Unicode"/>
            </a:endParaRPr>
          </a:p>
        </p:txBody>
      </p:sp>
      <p:sp>
        <p:nvSpPr>
          <p:cNvPr id="5" name="object 5"/>
          <p:cNvSpPr txBox="1"/>
          <p:nvPr/>
        </p:nvSpPr>
        <p:spPr>
          <a:xfrm>
            <a:off x="1159510" y="2924809"/>
            <a:ext cx="3197860" cy="919480"/>
          </a:xfrm>
          <a:prstGeom prst="rect">
            <a:avLst/>
          </a:prstGeom>
        </p:spPr>
        <p:txBody>
          <a:bodyPr vert="horz" wrap="square" lIns="0" tIns="30480" rIns="0" bIns="0" rtlCol="0">
            <a:spAutoFit/>
          </a:bodyPr>
          <a:lstStyle/>
          <a:p>
            <a:pPr marL="12700" marR="5080">
              <a:lnSpc>
                <a:spcPts val="2320"/>
              </a:lnSpc>
              <a:spcBef>
                <a:spcPts val="240"/>
              </a:spcBef>
            </a:pPr>
            <a:r>
              <a:rPr sz="2000" spc="-5" dirty="0">
                <a:latin typeface="Lucida Sans Unicode"/>
                <a:cs typeface="Lucida Sans Unicode"/>
              </a:rPr>
              <a:t>FIND </a:t>
            </a:r>
            <a:r>
              <a:rPr sz="2000" dirty="0">
                <a:latin typeface="Lucida Sans Unicode"/>
                <a:cs typeface="Lucida Sans Unicode"/>
              </a:rPr>
              <a:t>TITLE OF BOOK  </a:t>
            </a:r>
            <a:r>
              <a:rPr sz="2000" spc="-5" dirty="0">
                <a:latin typeface="Lucida Sans Unicode"/>
                <a:cs typeface="Lucida Sans Unicode"/>
              </a:rPr>
              <a:t>FIND </a:t>
            </a:r>
            <a:r>
              <a:rPr sz="2000" dirty="0">
                <a:latin typeface="Lucida Sans Unicode"/>
                <a:cs typeface="Lucida Sans Unicode"/>
              </a:rPr>
              <a:t>PRICE OF BOOK  </a:t>
            </a:r>
            <a:r>
              <a:rPr sz="2000" spc="-5" dirty="0">
                <a:latin typeface="Lucida Sans Unicode"/>
                <a:cs typeface="Lucida Sans Unicode"/>
              </a:rPr>
              <a:t>FIND </a:t>
            </a:r>
            <a:r>
              <a:rPr sz="2000" dirty="0">
                <a:latin typeface="Lucida Sans Unicode"/>
                <a:cs typeface="Lucida Sans Unicode"/>
              </a:rPr>
              <a:t>PUBLISHER OF</a:t>
            </a:r>
            <a:r>
              <a:rPr sz="2000" spc="-45" dirty="0">
                <a:latin typeface="Lucida Sans Unicode"/>
                <a:cs typeface="Lucida Sans Unicode"/>
              </a:rPr>
              <a:t> </a:t>
            </a:r>
            <a:r>
              <a:rPr sz="2000" dirty="0">
                <a:latin typeface="Lucida Sans Unicode"/>
                <a:cs typeface="Lucida Sans Unicode"/>
              </a:rPr>
              <a:t>BOOK</a:t>
            </a:r>
            <a:endParaRPr sz="2000">
              <a:latin typeface="Lucida Sans Unicode"/>
              <a:cs typeface="Lucida Sans Unicode"/>
            </a:endParaRPr>
          </a:p>
        </p:txBody>
      </p:sp>
      <p:sp>
        <p:nvSpPr>
          <p:cNvPr id="6" name="object 6"/>
          <p:cNvSpPr txBox="1"/>
          <p:nvPr/>
        </p:nvSpPr>
        <p:spPr>
          <a:xfrm>
            <a:off x="645159" y="2878074"/>
            <a:ext cx="117475" cy="1203960"/>
          </a:xfrm>
          <a:prstGeom prst="rect">
            <a:avLst/>
          </a:prstGeom>
        </p:spPr>
        <p:txBody>
          <a:bodyPr vert="horz" wrap="square" lIns="0" tIns="100965" rIns="0" bIns="0" rtlCol="0">
            <a:spAutoFit/>
          </a:bodyPr>
          <a:lstStyle/>
          <a:p>
            <a:pPr marL="12700">
              <a:lnSpc>
                <a:spcPct val="100000"/>
              </a:lnSpc>
              <a:spcBef>
                <a:spcPts val="795"/>
              </a:spcBef>
            </a:pPr>
            <a:r>
              <a:rPr sz="1350" spc="5" dirty="0">
                <a:solidFill>
                  <a:srgbClr val="2CA1BE"/>
                </a:solidFill>
                <a:latin typeface="Wingdings 3"/>
                <a:cs typeface="Wingdings 3"/>
              </a:rPr>
              <a:t></a:t>
            </a:r>
            <a:endParaRPr sz="1350">
              <a:latin typeface="Wingdings 3"/>
              <a:cs typeface="Wingdings 3"/>
            </a:endParaRPr>
          </a:p>
          <a:p>
            <a:pPr marL="12700">
              <a:lnSpc>
                <a:spcPct val="100000"/>
              </a:lnSpc>
              <a:spcBef>
                <a:spcPts val="700"/>
              </a:spcBef>
            </a:pPr>
            <a:r>
              <a:rPr sz="1350" spc="5" dirty="0">
                <a:solidFill>
                  <a:srgbClr val="2CA1BE"/>
                </a:solidFill>
                <a:latin typeface="Wingdings 3"/>
                <a:cs typeface="Wingdings 3"/>
              </a:rPr>
              <a:t></a:t>
            </a:r>
            <a:endParaRPr sz="1350">
              <a:latin typeface="Wingdings 3"/>
              <a:cs typeface="Wingdings 3"/>
            </a:endParaRPr>
          </a:p>
          <a:p>
            <a:pPr marL="12700">
              <a:lnSpc>
                <a:spcPct val="100000"/>
              </a:lnSpc>
              <a:spcBef>
                <a:spcPts val="700"/>
              </a:spcBef>
            </a:pPr>
            <a:r>
              <a:rPr sz="1350" spc="5" dirty="0">
                <a:solidFill>
                  <a:srgbClr val="2CA1BE"/>
                </a:solidFill>
                <a:latin typeface="Wingdings 3"/>
                <a:cs typeface="Wingdings 3"/>
              </a:rPr>
              <a:t></a:t>
            </a:r>
            <a:endParaRPr sz="1350">
              <a:latin typeface="Wingdings 3"/>
              <a:cs typeface="Wingdings 3"/>
            </a:endParaRPr>
          </a:p>
          <a:p>
            <a:pPr marL="12700">
              <a:lnSpc>
                <a:spcPct val="100000"/>
              </a:lnSpc>
              <a:spcBef>
                <a:spcPts val="700"/>
              </a:spcBef>
            </a:pPr>
            <a:r>
              <a:rPr sz="1350" spc="5" dirty="0">
                <a:solidFill>
                  <a:srgbClr val="2CA1BE"/>
                </a:solidFill>
                <a:latin typeface="Wingdings 3"/>
                <a:cs typeface="Wingdings 3"/>
              </a:rPr>
              <a:t></a:t>
            </a:r>
            <a:endParaRPr sz="1350">
              <a:latin typeface="Wingdings 3"/>
              <a:cs typeface="Wingdings 3"/>
            </a:endParaRPr>
          </a:p>
        </p:txBody>
      </p:sp>
      <p:sp>
        <p:nvSpPr>
          <p:cNvPr id="7" name="object 7"/>
          <p:cNvSpPr txBox="1"/>
          <p:nvPr/>
        </p:nvSpPr>
        <p:spPr>
          <a:xfrm>
            <a:off x="1159510" y="3808729"/>
            <a:ext cx="296164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Lucida Sans Unicode"/>
                <a:cs typeface="Lucida Sans Unicode"/>
              </a:rPr>
              <a:t>FIND </a:t>
            </a:r>
            <a:r>
              <a:rPr sz="2000" dirty="0">
                <a:latin typeface="Lucida Sans Unicode"/>
                <a:cs typeface="Lucida Sans Unicode"/>
              </a:rPr>
              <a:t>AUTHOR OF</a:t>
            </a:r>
            <a:r>
              <a:rPr sz="2000" spc="-25" dirty="0">
                <a:latin typeface="Lucida Sans Unicode"/>
                <a:cs typeface="Lucida Sans Unicode"/>
              </a:rPr>
              <a:t> </a:t>
            </a:r>
            <a:r>
              <a:rPr sz="2000" dirty="0">
                <a:latin typeface="Lucida Sans Unicode"/>
                <a:cs typeface="Lucida Sans Unicode"/>
              </a:rPr>
              <a:t>BOOK</a:t>
            </a:r>
            <a:endParaRPr sz="2000">
              <a:latin typeface="Lucida Sans Unicode"/>
              <a:cs typeface="Lucida Sans Unicode"/>
            </a:endParaRPr>
          </a:p>
        </p:txBody>
      </p:sp>
      <p:sp>
        <p:nvSpPr>
          <p:cNvPr id="8" name="object 8"/>
          <p:cNvSpPr txBox="1"/>
          <p:nvPr/>
        </p:nvSpPr>
        <p:spPr>
          <a:xfrm>
            <a:off x="645159" y="4103370"/>
            <a:ext cx="6661150" cy="918210"/>
          </a:xfrm>
          <a:prstGeom prst="rect">
            <a:avLst/>
          </a:prstGeom>
        </p:spPr>
        <p:txBody>
          <a:bodyPr vert="horz" wrap="square" lIns="0" tIns="23495" rIns="0" bIns="0" rtlCol="0">
            <a:spAutoFit/>
          </a:bodyPr>
          <a:lstStyle/>
          <a:p>
            <a:pPr marL="12700" marR="5080">
              <a:lnSpc>
                <a:spcPct val="96500"/>
              </a:lnSpc>
              <a:spcBef>
                <a:spcPts val="185"/>
              </a:spcBef>
            </a:pPr>
            <a:r>
              <a:rPr sz="2000" dirty="0">
                <a:latin typeface="Lucida Sans Unicode"/>
                <a:cs typeface="Lucida Sans Unicode"/>
              </a:rPr>
              <a:t>These four </a:t>
            </a:r>
            <a:r>
              <a:rPr sz="2000" spc="-5" dirty="0">
                <a:latin typeface="Lucida Sans Unicode"/>
                <a:cs typeface="Lucida Sans Unicode"/>
              </a:rPr>
              <a:t>activities are related </a:t>
            </a:r>
            <a:r>
              <a:rPr sz="2000" dirty="0">
                <a:latin typeface="Lucida Sans Unicode"/>
                <a:cs typeface="Lucida Sans Unicode"/>
              </a:rPr>
              <a:t>because </a:t>
            </a:r>
            <a:r>
              <a:rPr sz="2000" spc="-5" dirty="0">
                <a:latin typeface="Lucida Sans Unicode"/>
                <a:cs typeface="Lucida Sans Unicode"/>
              </a:rPr>
              <a:t>they all </a:t>
            </a:r>
            <a:r>
              <a:rPr sz="2000" dirty="0">
                <a:latin typeface="Lucida Sans Unicode"/>
                <a:cs typeface="Lucida Sans Unicode"/>
              </a:rPr>
              <a:t>work  </a:t>
            </a:r>
            <a:r>
              <a:rPr sz="2000" spc="5" dirty="0">
                <a:latin typeface="Lucida Sans Unicode"/>
                <a:cs typeface="Lucida Sans Unicode"/>
              </a:rPr>
              <a:t>on </a:t>
            </a:r>
            <a:r>
              <a:rPr sz="2000" spc="-5" dirty="0">
                <a:latin typeface="Lucida Sans Unicode"/>
                <a:cs typeface="Lucida Sans Unicode"/>
              </a:rPr>
              <a:t>the </a:t>
            </a:r>
            <a:r>
              <a:rPr sz="2000" dirty="0">
                <a:latin typeface="Lucida Sans Unicode"/>
                <a:cs typeface="Lucida Sans Unicode"/>
              </a:rPr>
              <a:t>same input data, </a:t>
            </a:r>
            <a:r>
              <a:rPr sz="2000" spc="-5" dirty="0">
                <a:latin typeface="Lucida Sans Unicode"/>
                <a:cs typeface="Lucida Sans Unicode"/>
              </a:rPr>
              <a:t>the </a:t>
            </a:r>
            <a:r>
              <a:rPr sz="2000" dirty="0">
                <a:latin typeface="Lucida Sans Unicode"/>
                <a:cs typeface="Lucida Sans Unicode"/>
              </a:rPr>
              <a:t>book, which makes </a:t>
            </a:r>
            <a:r>
              <a:rPr sz="2000" spc="-5" dirty="0">
                <a:latin typeface="Lucida Sans Unicode"/>
                <a:cs typeface="Lucida Sans Unicode"/>
              </a:rPr>
              <a:t>the  </a:t>
            </a:r>
            <a:r>
              <a:rPr sz="2000" dirty="0">
                <a:latin typeface="Lucida Sans Unicode"/>
                <a:cs typeface="Lucida Sans Unicode"/>
              </a:rPr>
              <a:t>“module” communicationally</a:t>
            </a:r>
            <a:r>
              <a:rPr sz="2000" spc="-10" dirty="0">
                <a:latin typeface="Lucida Sans Unicode"/>
                <a:cs typeface="Lucida Sans Unicode"/>
              </a:rPr>
              <a:t> </a:t>
            </a:r>
            <a:r>
              <a:rPr sz="2000" dirty="0">
                <a:latin typeface="Lucida Sans Unicode"/>
                <a:cs typeface="Lucida Sans Unicode"/>
              </a:rPr>
              <a:t>cohesive.</a:t>
            </a:r>
            <a:endParaRPr sz="2000">
              <a:latin typeface="Lucida Sans Unicode"/>
              <a:cs typeface="Lucida Sans Unicode"/>
            </a:endParaRPr>
          </a:p>
        </p:txBody>
      </p:sp>
      <p:sp>
        <p:nvSpPr>
          <p:cNvPr id="10" name="Rectangle 9"/>
          <p:cNvSpPr/>
          <p:nvPr/>
        </p:nvSpPr>
        <p:spPr>
          <a:xfrm>
            <a:off x="987829" y="501535"/>
            <a:ext cx="7628435" cy="646331"/>
          </a:xfrm>
          <a:prstGeom prst="rect">
            <a:avLst/>
          </a:prstGeom>
        </p:spPr>
        <p:txBody>
          <a:bodyPr wrap="none">
            <a:spAutoFit/>
          </a:bodyPr>
          <a:lstStyle/>
          <a:p>
            <a:pPr marL="7938">
              <a:spcBef>
                <a:spcPts val="84"/>
              </a:spcBef>
            </a:pPr>
            <a:r>
              <a:rPr lang="en-US" dirty="0" smtClean="0"/>
              <a:t>2</a:t>
            </a:r>
            <a:r>
              <a:rPr lang="en-US" sz="3600" b="1" dirty="0" smtClean="0">
                <a:solidFill>
                  <a:srgbClr val="FFD78A"/>
                </a:solidFill>
                <a:latin typeface="Caladea"/>
                <a:ea typeface="+mj-ea"/>
                <a:cs typeface="Caladea"/>
              </a:rPr>
              <a:t>COMMUNICATIONAL COHESION </a:t>
            </a:r>
            <a:endParaRPr lang="en-US" sz="3600" b="1" dirty="0">
              <a:solidFill>
                <a:srgbClr val="FFD78A"/>
              </a:solidFill>
              <a:latin typeface="Caladea"/>
              <a:ea typeface="+mj-ea"/>
              <a:cs typeface="Caladea"/>
            </a:endParaRPr>
          </a:p>
        </p:txBody>
      </p:sp>
    </p:spTree>
    <p:extLst>
      <p:ext uri="{BB962C8B-B14F-4D97-AF65-F5344CB8AC3E}">
        <p14:creationId xmlns:p14="http://schemas.microsoft.com/office/powerpoint/2010/main" val="999946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302" y="1600200"/>
            <a:ext cx="8763000" cy="895117"/>
          </a:xfrm>
          <a:prstGeom prst="rect">
            <a:avLst/>
          </a:prstGeom>
        </p:spPr>
        <p:txBody>
          <a:bodyPr vert="horz" wrap="square" lIns="0" tIns="63500" rIns="0" bIns="0" rtlCol="0">
            <a:spAutoFit/>
          </a:bodyPr>
          <a:lstStyle/>
          <a:p>
            <a:pPr marL="267970" marR="5080" indent="-255270">
              <a:lnSpc>
                <a:spcPct val="100000"/>
              </a:lnSpc>
              <a:spcBef>
                <a:spcPts val="100"/>
              </a:spcBef>
            </a:pPr>
            <a:r>
              <a:rPr sz="2700" dirty="0">
                <a:solidFill>
                  <a:schemeClr val="tx1"/>
                </a:solidFill>
              </a:rPr>
              <a:t>Eg: </a:t>
            </a:r>
            <a:r>
              <a:rPr sz="2700" spc="-5" dirty="0">
                <a:solidFill>
                  <a:schemeClr val="tx1"/>
                </a:solidFill>
              </a:rPr>
              <a:t>module which produces employee salary  report and calculates </a:t>
            </a:r>
            <a:r>
              <a:rPr sz="2700" spc="-10" dirty="0">
                <a:solidFill>
                  <a:schemeClr val="tx1"/>
                </a:solidFill>
              </a:rPr>
              <a:t>average</a:t>
            </a:r>
            <a:r>
              <a:rPr sz="2700" dirty="0">
                <a:solidFill>
                  <a:schemeClr val="tx1"/>
                </a:solidFill>
              </a:rPr>
              <a:t> </a:t>
            </a:r>
            <a:r>
              <a:rPr sz="2700" spc="-5" dirty="0">
                <a:solidFill>
                  <a:schemeClr val="tx1"/>
                </a:solidFill>
              </a:rPr>
              <a:t>salary</a:t>
            </a:r>
            <a:endParaRPr sz="2700" dirty="0">
              <a:solidFill>
                <a:schemeClr val="tx1"/>
              </a:solidFill>
            </a:endParaRPr>
          </a:p>
        </p:txBody>
      </p:sp>
      <p:sp>
        <p:nvSpPr>
          <p:cNvPr id="4" name="object 4"/>
          <p:cNvSpPr/>
          <p:nvPr/>
        </p:nvSpPr>
        <p:spPr>
          <a:xfrm>
            <a:off x="3505200" y="2743200"/>
            <a:ext cx="2209800" cy="3124200"/>
          </a:xfrm>
          <a:custGeom>
            <a:avLst/>
            <a:gdLst/>
            <a:ahLst/>
            <a:cxnLst/>
            <a:rect l="l" t="t" r="r" b="b"/>
            <a:pathLst>
              <a:path w="2209800" h="3124200">
                <a:moveTo>
                  <a:pt x="2209800" y="0"/>
                </a:moveTo>
                <a:lnTo>
                  <a:pt x="0" y="0"/>
                </a:lnTo>
                <a:lnTo>
                  <a:pt x="0" y="3124200"/>
                </a:lnTo>
                <a:lnTo>
                  <a:pt x="2209800" y="3124200"/>
                </a:lnTo>
                <a:lnTo>
                  <a:pt x="2209800" y="0"/>
                </a:lnTo>
                <a:close/>
              </a:path>
            </a:pathLst>
          </a:custGeom>
          <a:solidFill>
            <a:srgbClr val="2CA1BE"/>
          </a:solidFill>
        </p:spPr>
        <p:txBody>
          <a:bodyPr wrap="square" lIns="0" tIns="0" rIns="0" bIns="0" rtlCol="0"/>
          <a:lstStyle/>
          <a:p>
            <a:endParaRPr/>
          </a:p>
        </p:txBody>
      </p:sp>
      <p:sp>
        <p:nvSpPr>
          <p:cNvPr id="5" name="object 5"/>
          <p:cNvSpPr/>
          <p:nvPr/>
        </p:nvSpPr>
        <p:spPr>
          <a:xfrm>
            <a:off x="3505200" y="2743200"/>
            <a:ext cx="2209800" cy="3124200"/>
          </a:xfrm>
          <a:custGeom>
            <a:avLst/>
            <a:gdLst/>
            <a:ahLst/>
            <a:cxnLst/>
            <a:rect l="l" t="t" r="r" b="b"/>
            <a:pathLst>
              <a:path w="2209800" h="3124200">
                <a:moveTo>
                  <a:pt x="1104900" y="3124200"/>
                </a:moveTo>
                <a:lnTo>
                  <a:pt x="0" y="3124200"/>
                </a:lnTo>
                <a:lnTo>
                  <a:pt x="0" y="0"/>
                </a:lnTo>
                <a:lnTo>
                  <a:pt x="2209800" y="0"/>
                </a:lnTo>
                <a:lnTo>
                  <a:pt x="2209800" y="3124200"/>
                </a:lnTo>
                <a:lnTo>
                  <a:pt x="1104900" y="3124200"/>
                </a:lnTo>
                <a:close/>
              </a:path>
            </a:pathLst>
          </a:custGeom>
          <a:ln w="9344">
            <a:solidFill>
              <a:srgbClr val="000000"/>
            </a:solidFill>
          </a:ln>
        </p:spPr>
        <p:txBody>
          <a:bodyPr wrap="square" lIns="0" tIns="0" rIns="0" bIns="0" rtlCol="0"/>
          <a:lstStyle/>
          <a:p>
            <a:endParaRPr/>
          </a:p>
        </p:txBody>
      </p:sp>
      <p:sp>
        <p:nvSpPr>
          <p:cNvPr id="6" name="object 6"/>
          <p:cNvSpPr/>
          <p:nvPr/>
        </p:nvSpPr>
        <p:spPr>
          <a:xfrm>
            <a:off x="3886200" y="2895600"/>
            <a:ext cx="1295400" cy="1143000"/>
          </a:xfrm>
          <a:custGeom>
            <a:avLst/>
            <a:gdLst/>
            <a:ahLst/>
            <a:cxnLst/>
            <a:rect l="l" t="t" r="r" b="b"/>
            <a:pathLst>
              <a:path w="1295400" h="1143000">
                <a:moveTo>
                  <a:pt x="647700" y="0"/>
                </a:moveTo>
                <a:lnTo>
                  <a:pt x="597027" y="1715"/>
                </a:lnTo>
                <a:lnTo>
                  <a:pt x="547431" y="6778"/>
                </a:lnTo>
                <a:lnTo>
                  <a:pt x="499054" y="15062"/>
                </a:lnTo>
                <a:lnTo>
                  <a:pt x="452040" y="26441"/>
                </a:lnTo>
                <a:lnTo>
                  <a:pt x="406531" y="40790"/>
                </a:lnTo>
                <a:lnTo>
                  <a:pt x="362672" y="57983"/>
                </a:lnTo>
                <a:lnTo>
                  <a:pt x="320604" y="77893"/>
                </a:lnTo>
                <a:lnTo>
                  <a:pt x="280472" y="100395"/>
                </a:lnTo>
                <a:lnTo>
                  <a:pt x="242418" y="125363"/>
                </a:lnTo>
                <a:lnTo>
                  <a:pt x="206585" y="152671"/>
                </a:lnTo>
                <a:lnTo>
                  <a:pt x="173118" y="182193"/>
                </a:lnTo>
                <a:lnTo>
                  <a:pt x="142158" y="213804"/>
                </a:lnTo>
                <a:lnTo>
                  <a:pt x="113849" y="247377"/>
                </a:lnTo>
                <a:lnTo>
                  <a:pt x="88335" y="282786"/>
                </a:lnTo>
                <a:lnTo>
                  <a:pt x="65758" y="319906"/>
                </a:lnTo>
                <a:lnTo>
                  <a:pt x="46262" y="358611"/>
                </a:lnTo>
                <a:lnTo>
                  <a:pt x="29989" y="398775"/>
                </a:lnTo>
                <a:lnTo>
                  <a:pt x="17083" y="440271"/>
                </a:lnTo>
                <a:lnTo>
                  <a:pt x="7688" y="482975"/>
                </a:lnTo>
                <a:lnTo>
                  <a:pt x="1945" y="526759"/>
                </a:lnTo>
                <a:lnTo>
                  <a:pt x="0" y="571500"/>
                </a:lnTo>
                <a:lnTo>
                  <a:pt x="1945" y="616075"/>
                </a:lnTo>
                <a:lnTo>
                  <a:pt x="7688" y="659727"/>
                </a:lnTo>
                <a:lnTo>
                  <a:pt x="17083" y="702328"/>
                </a:lnTo>
                <a:lnTo>
                  <a:pt x="29989" y="743749"/>
                </a:lnTo>
                <a:lnTo>
                  <a:pt x="46262" y="783861"/>
                </a:lnTo>
                <a:lnTo>
                  <a:pt x="65758" y="822537"/>
                </a:lnTo>
                <a:lnTo>
                  <a:pt x="88335" y="859648"/>
                </a:lnTo>
                <a:lnTo>
                  <a:pt x="113849" y="895066"/>
                </a:lnTo>
                <a:lnTo>
                  <a:pt x="142158" y="928662"/>
                </a:lnTo>
                <a:lnTo>
                  <a:pt x="173118" y="960308"/>
                </a:lnTo>
                <a:lnTo>
                  <a:pt x="206585" y="989875"/>
                </a:lnTo>
                <a:lnTo>
                  <a:pt x="242418" y="1017236"/>
                </a:lnTo>
                <a:lnTo>
                  <a:pt x="280472" y="1042262"/>
                </a:lnTo>
                <a:lnTo>
                  <a:pt x="320604" y="1064824"/>
                </a:lnTo>
                <a:lnTo>
                  <a:pt x="362672" y="1084794"/>
                </a:lnTo>
                <a:lnTo>
                  <a:pt x="406531" y="1102044"/>
                </a:lnTo>
                <a:lnTo>
                  <a:pt x="452040" y="1116446"/>
                </a:lnTo>
                <a:lnTo>
                  <a:pt x="499054" y="1127871"/>
                </a:lnTo>
                <a:lnTo>
                  <a:pt x="547431" y="1136190"/>
                </a:lnTo>
                <a:lnTo>
                  <a:pt x="597027" y="1141276"/>
                </a:lnTo>
                <a:lnTo>
                  <a:pt x="647700" y="1143000"/>
                </a:lnTo>
                <a:lnTo>
                  <a:pt x="698372" y="1141276"/>
                </a:lnTo>
                <a:lnTo>
                  <a:pt x="747968" y="1136190"/>
                </a:lnTo>
                <a:lnTo>
                  <a:pt x="796345" y="1127871"/>
                </a:lnTo>
                <a:lnTo>
                  <a:pt x="843359" y="1116446"/>
                </a:lnTo>
                <a:lnTo>
                  <a:pt x="888868" y="1102044"/>
                </a:lnTo>
                <a:lnTo>
                  <a:pt x="932727" y="1084794"/>
                </a:lnTo>
                <a:lnTo>
                  <a:pt x="974795" y="1064824"/>
                </a:lnTo>
                <a:lnTo>
                  <a:pt x="1014927" y="1042262"/>
                </a:lnTo>
                <a:lnTo>
                  <a:pt x="1052981" y="1017236"/>
                </a:lnTo>
                <a:lnTo>
                  <a:pt x="1088814" y="989875"/>
                </a:lnTo>
                <a:lnTo>
                  <a:pt x="1122281" y="960308"/>
                </a:lnTo>
                <a:lnTo>
                  <a:pt x="1153241" y="928662"/>
                </a:lnTo>
                <a:lnTo>
                  <a:pt x="1181550" y="895066"/>
                </a:lnTo>
                <a:lnTo>
                  <a:pt x="1207064" y="859648"/>
                </a:lnTo>
                <a:lnTo>
                  <a:pt x="1229641" y="822537"/>
                </a:lnTo>
                <a:lnTo>
                  <a:pt x="1249137" y="783861"/>
                </a:lnTo>
                <a:lnTo>
                  <a:pt x="1265410" y="743749"/>
                </a:lnTo>
                <a:lnTo>
                  <a:pt x="1278316" y="702328"/>
                </a:lnTo>
                <a:lnTo>
                  <a:pt x="1287711" y="659727"/>
                </a:lnTo>
                <a:lnTo>
                  <a:pt x="1293454" y="616075"/>
                </a:lnTo>
                <a:lnTo>
                  <a:pt x="1295400" y="571500"/>
                </a:lnTo>
                <a:lnTo>
                  <a:pt x="1293454" y="526759"/>
                </a:lnTo>
                <a:lnTo>
                  <a:pt x="1287711" y="482975"/>
                </a:lnTo>
                <a:lnTo>
                  <a:pt x="1278316" y="440271"/>
                </a:lnTo>
                <a:lnTo>
                  <a:pt x="1265410" y="398775"/>
                </a:lnTo>
                <a:lnTo>
                  <a:pt x="1249137" y="358611"/>
                </a:lnTo>
                <a:lnTo>
                  <a:pt x="1229641" y="319906"/>
                </a:lnTo>
                <a:lnTo>
                  <a:pt x="1207064" y="282786"/>
                </a:lnTo>
                <a:lnTo>
                  <a:pt x="1181550" y="247377"/>
                </a:lnTo>
                <a:lnTo>
                  <a:pt x="1153241" y="213804"/>
                </a:lnTo>
                <a:lnTo>
                  <a:pt x="1122281" y="182193"/>
                </a:lnTo>
                <a:lnTo>
                  <a:pt x="1088814" y="152671"/>
                </a:lnTo>
                <a:lnTo>
                  <a:pt x="1052981" y="125363"/>
                </a:lnTo>
                <a:lnTo>
                  <a:pt x="1014927" y="100395"/>
                </a:lnTo>
                <a:lnTo>
                  <a:pt x="974795" y="77893"/>
                </a:lnTo>
                <a:lnTo>
                  <a:pt x="932727" y="57983"/>
                </a:lnTo>
                <a:lnTo>
                  <a:pt x="888868" y="40790"/>
                </a:lnTo>
                <a:lnTo>
                  <a:pt x="843359" y="26441"/>
                </a:lnTo>
                <a:lnTo>
                  <a:pt x="796345" y="15062"/>
                </a:lnTo>
                <a:lnTo>
                  <a:pt x="747968" y="6778"/>
                </a:lnTo>
                <a:lnTo>
                  <a:pt x="698372" y="1715"/>
                </a:lnTo>
                <a:lnTo>
                  <a:pt x="647700" y="0"/>
                </a:lnTo>
                <a:close/>
              </a:path>
            </a:pathLst>
          </a:custGeom>
          <a:solidFill>
            <a:srgbClr val="2CA1BE"/>
          </a:solidFill>
        </p:spPr>
        <p:txBody>
          <a:bodyPr wrap="square" lIns="0" tIns="0" rIns="0" bIns="0" rtlCol="0"/>
          <a:lstStyle/>
          <a:p>
            <a:endParaRPr/>
          </a:p>
        </p:txBody>
      </p:sp>
      <p:sp>
        <p:nvSpPr>
          <p:cNvPr id="7" name="object 7"/>
          <p:cNvSpPr/>
          <p:nvPr/>
        </p:nvSpPr>
        <p:spPr>
          <a:xfrm>
            <a:off x="3886200" y="2895600"/>
            <a:ext cx="1295400" cy="1143000"/>
          </a:xfrm>
          <a:custGeom>
            <a:avLst/>
            <a:gdLst/>
            <a:ahLst/>
            <a:cxnLst/>
            <a:rect l="l" t="t" r="r" b="b"/>
            <a:pathLst>
              <a:path w="1295400" h="1143000">
                <a:moveTo>
                  <a:pt x="647700" y="1143000"/>
                </a:moveTo>
                <a:lnTo>
                  <a:pt x="597027" y="1141276"/>
                </a:lnTo>
                <a:lnTo>
                  <a:pt x="547431" y="1136190"/>
                </a:lnTo>
                <a:lnTo>
                  <a:pt x="499054" y="1127871"/>
                </a:lnTo>
                <a:lnTo>
                  <a:pt x="452040" y="1116446"/>
                </a:lnTo>
                <a:lnTo>
                  <a:pt x="406531" y="1102044"/>
                </a:lnTo>
                <a:lnTo>
                  <a:pt x="362672" y="1084794"/>
                </a:lnTo>
                <a:lnTo>
                  <a:pt x="320604" y="1064824"/>
                </a:lnTo>
                <a:lnTo>
                  <a:pt x="280472" y="1042262"/>
                </a:lnTo>
                <a:lnTo>
                  <a:pt x="242418" y="1017236"/>
                </a:lnTo>
                <a:lnTo>
                  <a:pt x="206585" y="989875"/>
                </a:lnTo>
                <a:lnTo>
                  <a:pt x="173118" y="960308"/>
                </a:lnTo>
                <a:lnTo>
                  <a:pt x="142158" y="928662"/>
                </a:lnTo>
                <a:lnTo>
                  <a:pt x="113849" y="895066"/>
                </a:lnTo>
                <a:lnTo>
                  <a:pt x="88335" y="859648"/>
                </a:lnTo>
                <a:lnTo>
                  <a:pt x="65758" y="822537"/>
                </a:lnTo>
                <a:lnTo>
                  <a:pt x="46262" y="783861"/>
                </a:lnTo>
                <a:lnTo>
                  <a:pt x="29989" y="743749"/>
                </a:lnTo>
                <a:lnTo>
                  <a:pt x="17083" y="702328"/>
                </a:lnTo>
                <a:lnTo>
                  <a:pt x="7688" y="659727"/>
                </a:lnTo>
                <a:lnTo>
                  <a:pt x="1945" y="616075"/>
                </a:lnTo>
                <a:lnTo>
                  <a:pt x="0" y="571500"/>
                </a:lnTo>
                <a:lnTo>
                  <a:pt x="1945" y="526759"/>
                </a:lnTo>
                <a:lnTo>
                  <a:pt x="7688" y="482975"/>
                </a:lnTo>
                <a:lnTo>
                  <a:pt x="17083" y="440271"/>
                </a:lnTo>
                <a:lnTo>
                  <a:pt x="29989" y="398775"/>
                </a:lnTo>
                <a:lnTo>
                  <a:pt x="46262" y="358611"/>
                </a:lnTo>
                <a:lnTo>
                  <a:pt x="65758" y="319906"/>
                </a:lnTo>
                <a:lnTo>
                  <a:pt x="88335" y="282786"/>
                </a:lnTo>
                <a:lnTo>
                  <a:pt x="113849" y="247377"/>
                </a:lnTo>
                <a:lnTo>
                  <a:pt x="142158" y="213804"/>
                </a:lnTo>
                <a:lnTo>
                  <a:pt x="173118" y="182193"/>
                </a:lnTo>
                <a:lnTo>
                  <a:pt x="206585" y="152671"/>
                </a:lnTo>
                <a:lnTo>
                  <a:pt x="242418" y="125363"/>
                </a:lnTo>
                <a:lnTo>
                  <a:pt x="280472" y="100395"/>
                </a:lnTo>
                <a:lnTo>
                  <a:pt x="320604" y="77893"/>
                </a:lnTo>
                <a:lnTo>
                  <a:pt x="362672" y="57983"/>
                </a:lnTo>
                <a:lnTo>
                  <a:pt x="406531" y="40790"/>
                </a:lnTo>
                <a:lnTo>
                  <a:pt x="452040" y="26441"/>
                </a:lnTo>
                <a:lnTo>
                  <a:pt x="499054" y="15062"/>
                </a:lnTo>
                <a:lnTo>
                  <a:pt x="547431" y="6778"/>
                </a:lnTo>
                <a:lnTo>
                  <a:pt x="597027" y="1715"/>
                </a:lnTo>
                <a:lnTo>
                  <a:pt x="647700" y="0"/>
                </a:lnTo>
                <a:lnTo>
                  <a:pt x="698372" y="1715"/>
                </a:lnTo>
                <a:lnTo>
                  <a:pt x="747968" y="6778"/>
                </a:lnTo>
                <a:lnTo>
                  <a:pt x="796345" y="15062"/>
                </a:lnTo>
                <a:lnTo>
                  <a:pt x="843359" y="26441"/>
                </a:lnTo>
                <a:lnTo>
                  <a:pt x="888868" y="40790"/>
                </a:lnTo>
                <a:lnTo>
                  <a:pt x="932727" y="57983"/>
                </a:lnTo>
                <a:lnTo>
                  <a:pt x="974795" y="77893"/>
                </a:lnTo>
                <a:lnTo>
                  <a:pt x="1014927" y="100395"/>
                </a:lnTo>
                <a:lnTo>
                  <a:pt x="1052981" y="125363"/>
                </a:lnTo>
                <a:lnTo>
                  <a:pt x="1088814" y="152671"/>
                </a:lnTo>
                <a:lnTo>
                  <a:pt x="1122281" y="182193"/>
                </a:lnTo>
                <a:lnTo>
                  <a:pt x="1153241" y="213804"/>
                </a:lnTo>
                <a:lnTo>
                  <a:pt x="1181550" y="247377"/>
                </a:lnTo>
                <a:lnTo>
                  <a:pt x="1207064" y="282786"/>
                </a:lnTo>
                <a:lnTo>
                  <a:pt x="1229641" y="319906"/>
                </a:lnTo>
                <a:lnTo>
                  <a:pt x="1249137" y="358611"/>
                </a:lnTo>
                <a:lnTo>
                  <a:pt x="1265410" y="398775"/>
                </a:lnTo>
                <a:lnTo>
                  <a:pt x="1278316" y="440271"/>
                </a:lnTo>
                <a:lnTo>
                  <a:pt x="1287711" y="482975"/>
                </a:lnTo>
                <a:lnTo>
                  <a:pt x="1293454" y="526759"/>
                </a:lnTo>
                <a:lnTo>
                  <a:pt x="1295400" y="571500"/>
                </a:lnTo>
                <a:lnTo>
                  <a:pt x="1293454" y="616075"/>
                </a:lnTo>
                <a:lnTo>
                  <a:pt x="1287711" y="659727"/>
                </a:lnTo>
                <a:lnTo>
                  <a:pt x="1278316" y="702328"/>
                </a:lnTo>
                <a:lnTo>
                  <a:pt x="1265410" y="743749"/>
                </a:lnTo>
                <a:lnTo>
                  <a:pt x="1249137" y="783861"/>
                </a:lnTo>
                <a:lnTo>
                  <a:pt x="1229641" y="822537"/>
                </a:lnTo>
                <a:lnTo>
                  <a:pt x="1207064" y="859648"/>
                </a:lnTo>
                <a:lnTo>
                  <a:pt x="1181550" y="895066"/>
                </a:lnTo>
                <a:lnTo>
                  <a:pt x="1153241" y="928662"/>
                </a:lnTo>
                <a:lnTo>
                  <a:pt x="1122281" y="960308"/>
                </a:lnTo>
                <a:lnTo>
                  <a:pt x="1088814" y="989875"/>
                </a:lnTo>
                <a:lnTo>
                  <a:pt x="1052981" y="1017236"/>
                </a:lnTo>
                <a:lnTo>
                  <a:pt x="1014927" y="1042262"/>
                </a:lnTo>
                <a:lnTo>
                  <a:pt x="974795" y="1064824"/>
                </a:lnTo>
                <a:lnTo>
                  <a:pt x="932727" y="1084794"/>
                </a:lnTo>
                <a:lnTo>
                  <a:pt x="888868" y="1102044"/>
                </a:lnTo>
                <a:lnTo>
                  <a:pt x="843359" y="1116446"/>
                </a:lnTo>
                <a:lnTo>
                  <a:pt x="796345" y="1127871"/>
                </a:lnTo>
                <a:lnTo>
                  <a:pt x="747968" y="1136190"/>
                </a:lnTo>
                <a:lnTo>
                  <a:pt x="698372" y="1141276"/>
                </a:lnTo>
                <a:lnTo>
                  <a:pt x="647700" y="1143000"/>
                </a:lnTo>
                <a:close/>
              </a:path>
            </a:pathLst>
          </a:custGeom>
          <a:ln w="9344">
            <a:solidFill>
              <a:srgbClr val="000000"/>
            </a:solidFill>
          </a:ln>
        </p:spPr>
        <p:txBody>
          <a:bodyPr wrap="square" lIns="0" tIns="0" rIns="0" bIns="0" rtlCol="0"/>
          <a:lstStyle/>
          <a:p>
            <a:endParaRPr/>
          </a:p>
        </p:txBody>
      </p:sp>
      <p:sp>
        <p:nvSpPr>
          <p:cNvPr id="8" name="object 8"/>
          <p:cNvSpPr/>
          <p:nvPr/>
        </p:nvSpPr>
        <p:spPr>
          <a:xfrm>
            <a:off x="3886200" y="4572000"/>
            <a:ext cx="1295400" cy="1143000"/>
          </a:xfrm>
          <a:custGeom>
            <a:avLst/>
            <a:gdLst/>
            <a:ahLst/>
            <a:cxnLst/>
            <a:rect l="l" t="t" r="r" b="b"/>
            <a:pathLst>
              <a:path w="1295400" h="1143000">
                <a:moveTo>
                  <a:pt x="647700" y="0"/>
                </a:moveTo>
                <a:lnTo>
                  <a:pt x="597027" y="1715"/>
                </a:lnTo>
                <a:lnTo>
                  <a:pt x="547431" y="6778"/>
                </a:lnTo>
                <a:lnTo>
                  <a:pt x="499054" y="15062"/>
                </a:lnTo>
                <a:lnTo>
                  <a:pt x="452040" y="26441"/>
                </a:lnTo>
                <a:lnTo>
                  <a:pt x="406531" y="40790"/>
                </a:lnTo>
                <a:lnTo>
                  <a:pt x="362672" y="57983"/>
                </a:lnTo>
                <a:lnTo>
                  <a:pt x="320604" y="77893"/>
                </a:lnTo>
                <a:lnTo>
                  <a:pt x="280472" y="100395"/>
                </a:lnTo>
                <a:lnTo>
                  <a:pt x="242418" y="125363"/>
                </a:lnTo>
                <a:lnTo>
                  <a:pt x="206585" y="152671"/>
                </a:lnTo>
                <a:lnTo>
                  <a:pt x="173118" y="182193"/>
                </a:lnTo>
                <a:lnTo>
                  <a:pt x="142158" y="213804"/>
                </a:lnTo>
                <a:lnTo>
                  <a:pt x="113849" y="247377"/>
                </a:lnTo>
                <a:lnTo>
                  <a:pt x="88335" y="282786"/>
                </a:lnTo>
                <a:lnTo>
                  <a:pt x="65758" y="319906"/>
                </a:lnTo>
                <a:lnTo>
                  <a:pt x="46262" y="358611"/>
                </a:lnTo>
                <a:lnTo>
                  <a:pt x="29989" y="398775"/>
                </a:lnTo>
                <a:lnTo>
                  <a:pt x="17083" y="440271"/>
                </a:lnTo>
                <a:lnTo>
                  <a:pt x="7688" y="482975"/>
                </a:lnTo>
                <a:lnTo>
                  <a:pt x="1945" y="526759"/>
                </a:lnTo>
                <a:lnTo>
                  <a:pt x="0" y="571500"/>
                </a:lnTo>
                <a:lnTo>
                  <a:pt x="1945" y="616075"/>
                </a:lnTo>
                <a:lnTo>
                  <a:pt x="7688" y="659727"/>
                </a:lnTo>
                <a:lnTo>
                  <a:pt x="17083" y="702328"/>
                </a:lnTo>
                <a:lnTo>
                  <a:pt x="29989" y="743749"/>
                </a:lnTo>
                <a:lnTo>
                  <a:pt x="46262" y="783861"/>
                </a:lnTo>
                <a:lnTo>
                  <a:pt x="65758" y="822537"/>
                </a:lnTo>
                <a:lnTo>
                  <a:pt x="88335" y="859648"/>
                </a:lnTo>
                <a:lnTo>
                  <a:pt x="113849" y="895066"/>
                </a:lnTo>
                <a:lnTo>
                  <a:pt x="142158" y="928662"/>
                </a:lnTo>
                <a:lnTo>
                  <a:pt x="173118" y="960308"/>
                </a:lnTo>
                <a:lnTo>
                  <a:pt x="206585" y="989875"/>
                </a:lnTo>
                <a:lnTo>
                  <a:pt x="242418" y="1017236"/>
                </a:lnTo>
                <a:lnTo>
                  <a:pt x="280472" y="1042262"/>
                </a:lnTo>
                <a:lnTo>
                  <a:pt x="320604" y="1064824"/>
                </a:lnTo>
                <a:lnTo>
                  <a:pt x="362672" y="1084794"/>
                </a:lnTo>
                <a:lnTo>
                  <a:pt x="406531" y="1102044"/>
                </a:lnTo>
                <a:lnTo>
                  <a:pt x="452040" y="1116446"/>
                </a:lnTo>
                <a:lnTo>
                  <a:pt x="499054" y="1127871"/>
                </a:lnTo>
                <a:lnTo>
                  <a:pt x="547431" y="1136190"/>
                </a:lnTo>
                <a:lnTo>
                  <a:pt x="597027" y="1141276"/>
                </a:lnTo>
                <a:lnTo>
                  <a:pt x="647700" y="1143000"/>
                </a:lnTo>
                <a:lnTo>
                  <a:pt x="698372" y="1141276"/>
                </a:lnTo>
                <a:lnTo>
                  <a:pt x="747968" y="1136190"/>
                </a:lnTo>
                <a:lnTo>
                  <a:pt x="796345" y="1127871"/>
                </a:lnTo>
                <a:lnTo>
                  <a:pt x="843359" y="1116446"/>
                </a:lnTo>
                <a:lnTo>
                  <a:pt x="888868" y="1102044"/>
                </a:lnTo>
                <a:lnTo>
                  <a:pt x="932727" y="1084794"/>
                </a:lnTo>
                <a:lnTo>
                  <a:pt x="974795" y="1064824"/>
                </a:lnTo>
                <a:lnTo>
                  <a:pt x="1014927" y="1042262"/>
                </a:lnTo>
                <a:lnTo>
                  <a:pt x="1052981" y="1017236"/>
                </a:lnTo>
                <a:lnTo>
                  <a:pt x="1088814" y="989875"/>
                </a:lnTo>
                <a:lnTo>
                  <a:pt x="1122281" y="960308"/>
                </a:lnTo>
                <a:lnTo>
                  <a:pt x="1153241" y="928662"/>
                </a:lnTo>
                <a:lnTo>
                  <a:pt x="1181550" y="895066"/>
                </a:lnTo>
                <a:lnTo>
                  <a:pt x="1207064" y="859648"/>
                </a:lnTo>
                <a:lnTo>
                  <a:pt x="1229641" y="822537"/>
                </a:lnTo>
                <a:lnTo>
                  <a:pt x="1249137" y="783861"/>
                </a:lnTo>
                <a:lnTo>
                  <a:pt x="1265410" y="743749"/>
                </a:lnTo>
                <a:lnTo>
                  <a:pt x="1278316" y="702328"/>
                </a:lnTo>
                <a:lnTo>
                  <a:pt x="1287711" y="659727"/>
                </a:lnTo>
                <a:lnTo>
                  <a:pt x="1293454" y="616075"/>
                </a:lnTo>
                <a:lnTo>
                  <a:pt x="1295400" y="571500"/>
                </a:lnTo>
                <a:lnTo>
                  <a:pt x="1293454" y="526759"/>
                </a:lnTo>
                <a:lnTo>
                  <a:pt x="1287711" y="482975"/>
                </a:lnTo>
                <a:lnTo>
                  <a:pt x="1278316" y="440271"/>
                </a:lnTo>
                <a:lnTo>
                  <a:pt x="1265410" y="398775"/>
                </a:lnTo>
                <a:lnTo>
                  <a:pt x="1249137" y="358611"/>
                </a:lnTo>
                <a:lnTo>
                  <a:pt x="1229641" y="319906"/>
                </a:lnTo>
                <a:lnTo>
                  <a:pt x="1207064" y="282786"/>
                </a:lnTo>
                <a:lnTo>
                  <a:pt x="1181550" y="247377"/>
                </a:lnTo>
                <a:lnTo>
                  <a:pt x="1153241" y="213804"/>
                </a:lnTo>
                <a:lnTo>
                  <a:pt x="1122281" y="182193"/>
                </a:lnTo>
                <a:lnTo>
                  <a:pt x="1088814" y="152671"/>
                </a:lnTo>
                <a:lnTo>
                  <a:pt x="1052981" y="125363"/>
                </a:lnTo>
                <a:lnTo>
                  <a:pt x="1014927" y="100395"/>
                </a:lnTo>
                <a:lnTo>
                  <a:pt x="974795" y="77893"/>
                </a:lnTo>
                <a:lnTo>
                  <a:pt x="932727" y="57983"/>
                </a:lnTo>
                <a:lnTo>
                  <a:pt x="888868" y="40790"/>
                </a:lnTo>
                <a:lnTo>
                  <a:pt x="843359" y="26441"/>
                </a:lnTo>
                <a:lnTo>
                  <a:pt x="796345" y="15062"/>
                </a:lnTo>
                <a:lnTo>
                  <a:pt x="747968" y="6778"/>
                </a:lnTo>
                <a:lnTo>
                  <a:pt x="698372" y="1715"/>
                </a:lnTo>
                <a:lnTo>
                  <a:pt x="647700" y="0"/>
                </a:lnTo>
                <a:close/>
              </a:path>
            </a:pathLst>
          </a:custGeom>
          <a:solidFill>
            <a:srgbClr val="2CA1BE"/>
          </a:solidFill>
        </p:spPr>
        <p:txBody>
          <a:bodyPr wrap="square" lIns="0" tIns="0" rIns="0" bIns="0" rtlCol="0"/>
          <a:lstStyle/>
          <a:p>
            <a:endParaRPr/>
          </a:p>
        </p:txBody>
      </p:sp>
      <p:sp>
        <p:nvSpPr>
          <p:cNvPr id="9" name="object 9"/>
          <p:cNvSpPr/>
          <p:nvPr/>
        </p:nvSpPr>
        <p:spPr>
          <a:xfrm>
            <a:off x="3886200" y="4572000"/>
            <a:ext cx="1295400" cy="1143000"/>
          </a:xfrm>
          <a:custGeom>
            <a:avLst/>
            <a:gdLst/>
            <a:ahLst/>
            <a:cxnLst/>
            <a:rect l="l" t="t" r="r" b="b"/>
            <a:pathLst>
              <a:path w="1295400" h="1143000">
                <a:moveTo>
                  <a:pt x="647700" y="1143000"/>
                </a:moveTo>
                <a:lnTo>
                  <a:pt x="597027" y="1141276"/>
                </a:lnTo>
                <a:lnTo>
                  <a:pt x="547431" y="1136190"/>
                </a:lnTo>
                <a:lnTo>
                  <a:pt x="499054" y="1127871"/>
                </a:lnTo>
                <a:lnTo>
                  <a:pt x="452040" y="1116446"/>
                </a:lnTo>
                <a:lnTo>
                  <a:pt x="406531" y="1102044"/>
                </a:lnTo>
                <a:lnTo>
                  <a:pt x="362672" y="1084794"/>
                </a:lnTo>
                <a:lnTo>
                  <a:pt x="320604" y="1064824"/>
                </a:lnTo>
                <a:lnTo>
                  <a:pt x="280472" y="1042262"/>
                </a:lnTo>
                <a:lnTo>
                  <a:pt x="242418" y="1017236"/>
                </a:lnTo>
                <a:lnTo>
                  <a:pt x="206585" y="989875"/>
                </a:lnTo>
                <a:lnTo>
                  <a:pt x="173118" y="960308"/>
                </a:lnTo>
                <a:lnTo>
                  <a:pt x="142158" y="928662"/>
                </a:lnTo>
                <a:lnTo>
                  <a:pt x="113849" y="895066"/>
                </a:lnTo>
                <a:lnTo>
                  <a:pt x="88335" y="859648"/>
                </a:lnTo>
                <a:lnTo>
                  <a:pt x="65758" y="822537"/>
                </a:lnTo>
                <a:lnTo>
                  <a:pt x="46262" y="783861"/>
                </a:lnTo>
                <a:lnTo>
                  <a:pt x="29989" y="743749"/>
                </a:lnTo>
                <a:lnTo>
                  <a:pt x="17083" y="702328"/>
                </a:lnTo>
                <a:lnTo>
                  <a:pt x="7688" y="659727"/>
                </a:lnTo>
                <a:lnTo>
                  <a:pt x="1945" y="616075"/>
                </a:lnTo>
                <a:lnTo>
                  <a:pt x="0" y="571500"/>
                </a:lnTo>
                <a:lnTo>
                  <a:pt x="1945" y="526759"/>
                </a:lnTo>
                <a:lnTo>
                  <a:pt x="7688" y="482975"/>
                </a:lnTo>
                <a:lnTo>
                  <a:pt x="17083" y="440271"/>
                </a:lnTo>
                <a:lnTo>
                  <a:pt x="29989" y="398775"/>
                </a:lnTo>
                <a:lnTo>
                  <a:pt x="46262" y="358611"/>
                </a:lnTo>
                <a:lnTo>
                  <a:pt x="65758" y="319906"/>
                </a:lnTo>
                <a:lnTo>
                  <a:pt x="88335" y="282786"/>
                </a:lnTo>
                <a:lnTo>
                  <a:pt x="113849" y="247377"/>
                </a:lnTo>
                <a:lnTo>
                  <a:pt x="142158" y="213804"/>
                </a:lnTo>
                <a:lnTo>
                  <a:pt x="173118" y="182193"/>
                </a:lnTo>
                <a:lnTo>
                  <a:pt x="206585" y="152671"/>
                </a:lnTo>
                <a:lnTo>
                  <a:pt x="242418" y="125363"/>
                </a:lnTo>
                <a:lnTo>
                  <a:pt x="280472" y="100395"/>
                </a:lnTo>
                <a:lnTo>
                  <a:pt x="320604" y="77893"/>
                </a:lnTo>
                <a:lnTo>
                  <a:pt x="362672" y="57983"/>
                </a:lnTo>
                <a:lnTo>
                  <a:pt x="406531" y="40790"/>
                </a:lnTo>
                <a:lnTo>
                  <a:pt x="452040" y="26441"/>
                </a:lnTo>
                <a:lnTo>
                  <a:pt x="499054" y="15062"/>
                </a:lnTo>
                <a:lnTo>
                  <a:pt x="547431" y="6778"/>
                </a:lnTo>
                <a:lnTo>
                  <a:pt x="597027" y="1715"/>
                </a:lnTo>
                <a:lnTo>
                  <a:pt x="647700" y="0"/>
                </a:lnTo>
                <a:lnTo>
                  <a:pt x="698372" y="1715"/>
                </a:lnTo>
                <a:lnTo>
                  <a:pt x="747968" y="6778"/>
                </a:lnTo>
                <a:lnTo>
                  <a:pt x="796345" y="15062"/>
                </a:lnTo>
                <a:lnTo>
                  <a:pt x="843359" y="26441"/>
                </a:lnTo>
                <a:lnTo>
                  <a:pt x="888868" y="40790"/>
                </a:lnTo>
                <a:lnTo>
                  <a:pt x="932727" y="57983"/>
                </a:lnTo>
                <a:lnTo>
                  <a:pt x="974795" y="77893"/>
                </a:lnTo>
                <a:lnTo>
                  <a:pt x="1014927" y="100395"/>
                </a:lnTo>
                <a:lnTo>
                  <a:pt x="1052981" y="125363"/>
                </a:lnTo>
                <a:lnTo>
                  <a:pt x="1088814" y="152671"/>
                </a:lnTo>
                <a:lnTo>
                  <a:pt x="1122281" y="182193"/>
                </a:lnTo>
                <a:lnTo>
                  <a:pt x="1153241" y="213804"/>
                </a:lnTo>
                <a:lnTo>
                  <a:pt x="1181550" y="247377"/>
                </a:lnTo>
                <a:lnTo>
                  <a:pt x="1207064" y="282786"/>
                </a:lnTo>
                <a:lnTo>
                  <a:pt x="1229641" y="319906"/>
                </a:lnTo>
                <a:lnTo>
                  <a:pt x="1249137" y="358611"/>
                </a:lnTo>
                <a:lnTo>
                  <a:pt x="1265410" y="398775"/>
                </a:lnTo>
                <a:lnTo>
                  <a:pt x="1278316" y="440271"/>
                </a:lnTo>
                <a:lnTo>
                  <a:pt x="1287711" y="482975"/>
                </a:lnTo>
                <a:lnTo>
                  <a:pt x="1293454" y="526759"/>
                </a:lnTo>
                <a:lnTo>
                  <a:pt x="1295400" y="571500"/>
                </a:lnTo>
                <a:lnTo>
                  <a:pt x="1293454" y="616075"/>
                </a:lnTo>
                <a:lnTo>
                  <a:pt x="1287711" y="659727"/>
                </a:lnTo>
                <a:lnTo>
                  <a:pt x="1278316" y="702328"/>
                </a:lnTo>
                <a:lnTo>
                  <a:pt x="1265410" y="743749"/>
                </a:lnTo>
                <a:lnTo>
                  <a:pt x="1249137" y="783861"/>
                </a:lnTo>
                <a:lnTo>
                  <a:pt x="1229641" y="822537"/>
                </a:lnTo>
                <a:lnTo>
                  <a:pt x="1207064" y="859648"/>
                </a:lnTo>
                <a:lnTo>
                  <a:pt x="1181550" y="895066"/>
                </a:lnTo>
                <a:lnTo>
                  <a:pt x="1153241" y="928662"/>
                </a:lnTo>
                <a:lnTo>
                  <a:pt x="1122281" y="960308"/>
                </a:lnTo>
                <a:lnTo>
                  <a:pt x="1088814" y="989875"/>
                </a:lnTo>
                <a:lnTo>
                  <a:pt x="1052981" y="1017236"/>
                </a:lnTo>
                <a:lnTo>
                  <a:pt x="1014927" y="1042262"/>
                </a:lnTo>
                <a:lnTo>
                  <a:pt x="974795" y="1064824"/>
                </a:lnTo>
                <a:lnTo>
                  <a:pt x="932727" y="1084794"/>
                </a:lnTo>
                <a:lnTo>
                  <a:pt x="888868" y="1102044"/>
                </a:lnTo>
                <a:lnTo>
                  <a:pt x="843359" y="1116446"/>
                </a:lnTo>
                <a:lnTo>
                  <a:pt x="796345" y="1127871"/>
                </a:lnTo>
                <a:lnTo>
                  <a:pt x="747968" y="1136190"/>
                </a:lnTo>
                <a:lnTo>
                  <a:pt x="698372" y="1141276"/>
                </a:lnTo>
                <a:lnTo>
                  <a:pt x="647700" y="11430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4116070" y="3082290"/>
            <a:ext cx="688340" cy="755650"/>
          </a:xfrm>
          <a:prstGeom prst="rect">
            <a:avLst/>
          </a:prstGeom>
        </p:spPr>
        <p:txBody>
          <a:bodyPr vert="horz" wrap="square" lIns="0" tIns="12700" rIns="0" bIns="0" rtlCol="0">
            <a:spAutoFit/>
          </a:bodyPr>
          <a:lstStyle/>
          <a:p>
            <a:pPr marL="12700" marR="5080">
              <a:lnSpc>
                <a:spcPct val="99800"/>
              </a:lnSpc>
              <a:spcBef>
                <a:spcPts val="100"/>
              </a:spcBef>
            </a:pPr>
            <a:r>
              <a:rPr sz="1200" dirty="0">
                <a:latin typeface="Arial"/>
                <a:cs typeface="Arial"/>
              </a:rPr>
              <a:t>Produce  employee  salary  report</a:t>
            </a:r>
            <a:endParaRPr sz="1200">
              <a:latin typeface="Arial"/>
              <a:cs typeface="Arial"/>
            </a:endParaRPr>
          </a:p>
        </p:txBody>
      </p:sp>
      <p:sp>
        <p:nvSpPr>
          <p:cNvPr id="11" name="object 11"/>
          <p:cNvSpPr txBox="1"/>
          <p:nvPr/>
        </p:nvSpPr>
        <p:spPr>
          <a:xfrm>
            <a:off x="4192270" y="4834890"/>
            <a:ext cx="661670" cy="572770"/>
          </a:xfrm>
          <a:prstGeom prst="rect">
            <a:avLst/>
          </a:prstGeom>
        </p:spPr>
        <p:txBody>
          <a:bodyPr vert="horz" wrap="square" lIns="0" tIns="13335" rIns="0" bIns="0" rtlCol="0">
            <a:spAutoFit/>
          </a:bodyPr>
          <a:lstStyle/>
          <a:p>
            <a:pPr marL="12700" marR="5080">
              <a:lnSpc>
                <a:spcPct val="99700"/>
              </a:lnSpc>
              <a:spcBef>
                <a:spcPts val="105"/>
              </a:spcBef>
            </a:pPr>
            <a:r>
              <a:rPr sz="1200" spc="-10" dirty="0">
                <a:latin typeface="Arial"/>
                <a:cs typeface="Arial"/>
              </a:rPr>
              <a:t>C</a:t>
            </a:r>
            <a:r>
              <a:rPr sz="1200" spc="10" dirty="0">
                <a:latin typeface="Arial"/>
                <a:cs typeface="Arial"/>
              </a:rPr>
              <a:t>a</a:t>
            </a:r>
            <a:r>
              <a:rPr sz="1200" spc="-10" dirty="0">
                <a:latin typeface="Arial"/>
                <a:cs typeface="Arial"/>
              </a:rPr>
              <a:t>l</a:t>
            </a:r>
            <a:r>
              <a:rPr sz="1200" dirty="0">
                <a:latin typeface="Arial"/>
                <a:cs typeface="Arial"/>
              </a:rPr>
              <a:t>cula</a:t>
            </a:r>
            <a:r>
              <a:rPr sz="1200" spc="-5" dirty="0">
                <a:latin typeface="Arial"/>
                <a:cs typeface="Arial"/>
              </a:rPr>
              <a:t>t</a:t>
            </a:r>
            <a:r>
              <a:rPr sz="1200" dirty="0">
                <a:latin typeface="Arial"/>
                <a:cs typeface="Arial"/>
              </a:rPr>
              <a:t>e  average  </a:t>
            </a:r>
            <a:r>
              <a:rPr sz="1200" spc="-5" dirty="0">
                <a:latin typeface="Arial"/>
                <a:cs typeface="Arial"/>
              </a:rPr>
              <a:t>salary</a:t>
            </a:r>
            <a:endParaRPr sz="1200">
              <a:latin typeface="Arial"/>
              <a:cs typeface="Arial"/>
            </a:endParaRPr>
          </a:p>
        </p:txBody>
      </p:sp>
      <p:sp>
        <p:nvSpPr>
          <p:cNvPr id="12" name="object 12"/>
          <p:cNvSpPr txBox="1"/>
          <p:nvPr/>
        </p:nvSpPr>
        <p:spPr>
          <a:xfrm>
            <a:off x="991869" y="4757420"/>
            <a:ext cx="171132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Employee</a:t>
            </a:r>
            <a:r>
              <a:rPr sz="1800" spc="-80" dirty="0">
                <a:latin typeface="Arial"/>
                <a:cs typeface="Arial"/>
              </a:rPr>
              <a:t> </a:t>
            </a:r>
            <a:r>
              <a:rPr sz="1800" spc="-5" dirty="0">
                <a:latin typeface="Arial"/>
                <a:cs typeface="Arial"/>
              </a:rPr>
              <a:t>salary  table</a:t>
            </a:r>
            <a:endParaRPr sz="1800">
              <a:latin typeface="Arial"/>
              <a:cs typeface="Arial"/>
            </a:endParaRPr>
          </a:p>
        </p:txBody>
      </p:sp>
      <p:sp>
        <p:nvSpPr>
          <p:cNvPr id="13" name="object 13"/>
          <p:cNvSpPr/>
          <p:nvPr/>
        </p:nvSpPr>
        <p:spPr>
          <a:xfrm>
            <a:off x="914400" y="4572000"/>
            <a:ext cx="1752600" cy="0"/>
          </a:xfrm>
          <a:custGeom>
            <a:avLst/>
            <a:gdLst/>
            <a:ahLst/>
            <a:cxnLst/>
            <a:rect l="l" t="t" r="r" b="b"/>
            <a:pathLst>
              <a:path w="1752600">
                <a:moveTo>
                  <a:pt x="0" y="0"/>
                </a:moveTo>
                <a:lnTo>
                  <a:pt x="1752600" y="0"/>
                </a:lnTo>
              </a:path>
            </a:pathLst>
          </a:custGeom>
          <a:ln w="9344">
            <a:solidFill>
              <a:srgbClr val="000000"/>
            </a:solidFill>
          </a:ln>
        </p:spPr>
        <p:txBody>
          <a:bodyPr wrap="square" lIns="0" tIns="0" rIns="0" bIns="0" rtlCol="0"/>
          <a:lstStyle/>
          <a:p>
            <a:endParaRPr/>
          </a:p>
        </p:txBody>
      </p:sp>
      <p:sp>
        <p:nvSpPr>
          <p:cNvPr id="14" name="object 14"/>
          <p:cNvSpPr/>
          <p:nvPr/>
        </p:nvSpPr>
        <p:spPr>
          <a:xfrm>
            <a:off x="3803650" y="3657600"/>
            <a:ext cx="82550" cy="76200"/>
          </a:xfrm>
          <a:custGeom>
            <a:avLst/>
            <a:gdLst/>
            <a:ahLst/>
            <a:cxnLst/>
            <a:rect l="l" t="t" r="r" b="b"/>
            <a:pathLst>
              <a:path w="82550" h="76200">
                <a:moveTo>
                  <a:pt x="82550" y="0"/>
                </a:moveTo>
                <a:lnTo>
                  <a:pt x="0" y="15239"/>
                </a:lnTo>
                <a:lnTo>
                  <a:pt x="44450" y="76200"/>
                </a:lnTo>
                <a:lnTo>
                  <a:pt x="82550" y="0"/>
                </a:lnTo>
                <a:close/>
              </a:path>
            </a:pathLst>
          </a:custGeom>
          <a:solidFill>
            <a:srgbClr val="000000"/>
          </a:solidFill>
        </p:spPr>
        <p:txBody>
          <a:bodyPr wrap="square" lIns="0" tIns="0" rIns="0" bIns="0" rtlCol="0"/>
          <a:lstStyle/>
          <a:p>
            <a:endParaRPr/>
          </a:p>
        </p:txBody>
      </p:sp>
      <p:sp>
        <p:nvSpPr>
          <p:cNvPr id="15" name="object 15"/>
          <p:cNvSpPr/>
          <p:nvPr/>
        </p:nvSpPr>
        <p:spPr>
          <a:xfrm>
            <a:off x="2664460" y="3690620"/>
            <a:ext cx="1176020" cy="885190"/>
          </a:xfrm>
          <a:custGeom>
            <a:avLst/>
            <a:gdLst/>
            <a:ahLst/>
            <a:cxnLst/>
            <a:rect l="l" t="t" r="r" b="b"/>
            <a:pathLst>
              <a:path w="1176020" h="885189">
                <a:moveTo>
                  <a:pt x="1170939" y="0"/>
                </a:moveTo>
                <a:lnTo>
                  <a:pt x="0" y="877569"/>
                </a:lnTo>
                <a:lnTo>
                  <a:pt x="5079" y="885189"/>
                </a:lnTo>
                <a:lnTo>
                  <a:pt x="1176019" y="6349"/>
                </a:lnTo>
                <a:lnTo>
                  <a:pt x="1170939" y="0"/>
                </a:lnTo>
                <a:close/>
              </a:path>
            </a:pathLst>
          </a:custGeom>
          <a:solidFill>
            <a:srgbClr val="000000"/>
          </a:solidFill>
        </p:spPr>
        <p:txBody>
          <a:bodyPr wrap="square" lIns="0" tIns="0" rIns="0" bIns="0" rtlCol="0"/>
          <a:lstStyle/>
          <a:p>
            <a:endParaRPr/>
          </a:p>
        </p:txBody>
      </p:sp>
      <p:sp>
        <p:nvSpPr>
          <p:cNvPr id="16" name="object 16"/>
          <p:cNvSpPr/>
          <p:nvPr/>
        </p:nvSpPr>
        <p:spPr>
          <a:xfrm>
            <a:off x="3801109" y="5114290"/>
            <a:ext cx="85090" cy="67310"/>
          </a:xfrm>
          <a:custGeom>
            <a:avLst/>
            <a:gdLst/>
            <a:ahLst/>
            <a:cxnLst/>
            <a:rect l="l" t="t" r="r" b="b"/>
            <a:pathLst>
              <a:path w="85089" h="67310">
                <a:moveTo>
                  <a:pt x="34289" y="0"/>
                </a:moveTo>
                <a:lnTo>
                  <a:pt x="0" y="67310"/>
                </a:lnTo>
                <a:lnTo>
                  <a:pt x="85089" y="67310"/>
                </a:lnTo>
                <a:lnTo>
                  <a:pt x="34289" y="0"/>
                </a:lnTo>
                <a:close/>
              </a:path>
            </a:pathLst>
          </a:custGeom>
          <a:solidFill>
            <a:srgbClr val="000000"/>
          </a:solidFill>
        </p:spPr>
        <p:txBody>
          <a:bodyPr wrap="square" lIns="0" tIns="0" rIns="0" bIns="0" rtlCol="0"/>
          <a:lstStyle/>
          <a:p>
            <a:endParaRPr/>
          </a:p>
        </p:txBody>
      </p:sp>
      <p:sp>
        <p:nvSpPr>
          <p:cNvPr id="17" name="object 17"/>
          <p:cNvSpPr/>
          <p:nvPr/>
        </p:nvSpPr>
        <p:spPr>
          <a:xfrm>
            <a:off x="2664460" y="4568190"/>
            <a:ext cx="1169670" cy="590550"/>
          </a:xfrm>
          <a:custGeom>
            <a:avLst/>
            <a:gdLst/>
            <a:ahLst/>
            <a:cxnLst/>
            <a:rect l="l" t="t" r="r" b="b"/>
            <a:pathLst>
              <a:path w="1169670" h="590550">
                <a:moveTo>
                  <a:pt x="5079" y="0"/>
                </a:moveTo>
                <a:lnTo>
                  <a:pt x="0" y="7620"/>
                </a:lnTo>
                <a:lnTo>
                  <a:pt x="1165860" y="590550"/>
                </a:lnTo>
                <a:lnTo>
                  <a:pt x="1169669" y="581660"/>
                </a:lnTo>
                <a:lnTo>
                  <a:pt x="5079" y="0"/>
                </a:lnTo>
                <a:close/>
              </a:path>
            </a:pathLst>
          </a:custGeom>
          <a:solidFill>
            <a:srgbClr val="000000"/>
          </a:solidFill>
        </p:spPr>
        <p:txBody>
          <a:bodyPr wrap="square" lIns="0" tIns="0" rIns="0" bIns="0" rtlCol="0"/>
          <a:lstStyle/>
          <a:p>
            <a:endParaRPr/>
          </a:p>
        </p:txBody>
      </p:sp>
      <p:sp>
        <p:nvSpPr>
          <p:cNvPr id="18" name="object 18"/>
          <p:cNvSpPr/>
          <p:nvPr/>
        </p:nvSpPr>
        <p:spPr>
          <a:xfrm>
            <a:off x="6934200" y="3390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5181600" y="3429000"/>
            <a:ext cx="1767839" cy="0"/>
          </a:xfrm>
          <a:custGeom>
            <a:avLst/>
            <a:gdLst/>
            <a:ahLst/>
            <a:cxnLst/>
            <a:rect l="l" t="t" r="r" b="b"/>
            <a:pathLst>
              <a:path w="1767840">
                <a:moveTo>
                  <a:pt x="0" y="0"/>
                </a:moveTo>
                <a:lnTo>
                  <a:pt x="1767840" y="0"/>
                </a:lnTo>
              </a:path>
            </a:pathLst>
          </a:custGeom>
          <a:ln w="10159">
            <a:solidFill>
              <a:srgbClr val="000000"/>
            </a:solidFill>
          </a:ln>
        </p:spPr>
        <p:txBody>
          <a:bodyPr wrap="square" lIns="0" tIns="0" rIns="0" bIns="0" rtlCol="0"/>
          <a:lstStyle/>
          <a:p>
            <a:endParaRPr/>
          </a:p>
        </p:txBody>
      </p:sp>
      <p:sp>
        <p:nvSpPr>
          <p:cNvPr id="20" name="object 20"/>
          <p:cNvSpPr/>
          <p:nvPr/>
        </p:nvSpPr>
        <p:spPr>
          <a:xfrm>
            <a:off x="6934200" y="50673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5181600" y="5105400"/>
            <a:ext cx="1767839" cy="0"/>
          </a:xfrm>
          <a:custGeom>
            <a:avLst/>
            <a:gdLst/>
            <a:ahLst/>
            <a:cxnLst/>
            <a:rect l="l" t="t" r="r" b="b"/>
            <a:pathLst>
              <a:path w="1767840">
                <a:moveTo>
                  <a:pt x="0" y="0"/>
                </a:moveTo>
                <a:lnTo>
                  <a:pt x="1767840" y="0"/>
                </a:lnTo>
              </a:path>
            </a:pathLst>
          </a:custGeom>
          <a:ln w="10160">
            <a:solidFill>
              <a:srgbClr val="000000"/>
            </a:solidFill>
          </a:ln>
        </p:spPr>
        <p:txBody>
          <a:bodyPr wrap="square" lIns="0" tIns="0" rIns="0" bIns="0" rtlCol="0"/>
          <a:lstStyle/>
          <a:p>
            <a:endParaRPr/>
          </a:p>
        </p:txBody>
      </p:sp>
      <p:sp>
        <p:nvSpPr>
          <p:cNvPr id="22" name="object 22"/>
          <p:cNvSpPr txBox="1"/>
          <p:nvPr/>
        </p:nvSpPr>
        <p:spPr>
          <a:xfrm>
            <a:off x="6554469" y="3463290"/>
            <a:ext cx="171132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Employee</a:t>
            </a:r>
            <a:r>
              <a:rPr sz="1800" spc="-80" dirty="0">
                <a:latin typeface="Arial"/>
                <a:cs typeface="Arial"/>
              </a:rPr>
              <a:t> </a:t>
            </a:r>
            <a:r>
              <a:rPr sz="1800" spc="-5" dirty="0">
                <a:latin typeface="Arial"/>
                <a:cs typeface="Arial"/>
              </a:rPr>
              <a:t>salary  report </a:t>
            </a:r>
            <a:r>
              <a:rPr sz="1800" spc="-10" dirty="0">
                <a:latin typeface="Arial"/>
                <a:cs typeface="Arial"/>
              </a:rPr>
              <a:t>details</a:t>
            </a:r>
            <a:endParaRPr sz="1800">
              <a:latin typeface="Arial"/>
              <a:cs typeface="Arial"/>
            </a:endParaRPr>
          </a:p>
        </p:txBody>
      </p:sp>
      <p:sp>
        <p:nvSpPr>
          <p:cNvPr id="23" name="object 23"/>
          <p:cNvSpPr txBox="1"/>
          <p:nvPr/>
        </p:nvSpPr>
        <p:spPr>
          <a:xfrm>
            <a:off x="6325870" y="5184140"/>
            <a:ext cx="15462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Average</a:t>
            </a:r>
            <a:r>
              <a:rPr sz="1800" spc="-55" dirty="0">
                <a:latin typeface="Arial"/>
                <a:cs typeface="Arial"/>
              </a:rPr>
              <a:t> </a:t>
            </a:r>
            <a:r>
              <a:rPr sz="1800" spc="-10" dirty="0">
                <a:latin typeface="Arial"/>
                <a:cs typeface="Arial"/>
              </a:rPr>
              <a:t>salary</a:t>
            </a:r>
            <a:endParaRPr sz="1800">
              <a:latin typeface="Arial"/>
              <a:cs typeface="Arial"/>
            </a:endParaRPr>
          </a:p>
        </p:txBody>
      </p:sp>
      <p:sp>
        <p:nvSpPr>
          <p:cNvPr id="25" name="Rectangle 24"/>
          <p:cNvSpPr/>
          <p:nvPr/>
        </p:nvSpPr>
        <p:spPr>
          <a:xfrm>
            <a:off x="1039722" y="501535"/>
            <a:ext cx="7628435" cy="646331"/>
          </a:xfrm>
          <a:prstGeom prst="rect">
            <a:avLst/>
          </a:prstGeom>
        </p:spPr>
        <p:txBody>
          <a:bodyPr wrap="none">
            <a:spAutoFit/>
          </a:bodyPr>
          <a:lstStyle/>
          <a:p>
            <a:pPr marL="7938">
              <a:spcBef>
                <a:spcPts val="84"/>
              </a:spcBef>
            </a:pPr>
            <a:r>
              <a:rPr lang="en-US" dirty="0" smtClean="0"/>
              <a:t>2</a:t>
            </a:r>
            <a:r>
              <a:rPr lang="en-US" sz="3600" b="1" dirty="0" smtClean="0">
                <a:solidFill>
                  <a:srgbClr val="FFD78A"/>
                </a:solidFill>
                <a:latin typeface="Caladea"/>
                <a:ea typeface="+mj-ea"/>
                <a:cs typeface="Caladea"/>
              </a:rPr>
              <a:t>COMMUNICATIONAL COHESION </a:t>
            </a:r>
            <a:endParaRPr lang="en-US" sz="3600" b="1" dirty="0">
              <a:solidFill>
                <a:srgbClr val="FFD78A"/>
              </a:solidFill>
              <a:latin typeface="Caladea"/>
              <a:ea typeface="+mj-ea"/>
              <a:cs typeface="Caladea"/>
            </a:endParaRPr>
          </a:p>
        </p:txBody>
      </p:sp>
    </p:spTree>
    <p:extLst>
      <p:ext uri="{BB962C8B-B14F-4D97-AF65-F5344CB8AC3E}">
        <p14:creationId xmlns:p14="http://schemas.microsoft.com/office/powerpoint/2010/main" val="1603208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3013" y="381000"/>
            <a:ext cx="5943600" cy="564818"/>
          </a:xfrm>
          <a:prstGeom prst="rect">
            <a:avLst/>
          </a:prstGeom>
        </p:spPr>
        <p:txBody>
          <a:bodyPr vert="horz" wrap="square" lIns="0" tIns="10716" rIns="0" bIns="0" rtlCol="0">
            <a:spAutoFit/>
          </a:bodyPr>
          <a:lstStyle/>
          <a:p>
            <a:pPr marL="7938">
              <a:spcBef>
                <a:spcPts val="84"/>
              </a:spcBef>
            </a:pPr>
            <a:r>
              <a:rPr dirty="0"/>
              <a:t>PROCEDURAL COHESION</a:t>
            </a:r>
          </a:p>
        </p:txBody>
      </p:sp>
      <p:sp>
        <p:nvSpPr>
          <p:cNvPr id="4" name="object 4"/>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33</a:t>
            </a:r>
          </a:p>
        </p:txBody>
      </p:sp>
      <p:sp>
        <p:nvSpPr>
          <p:cNvPr id="3" name="object 3"/>
          <p:cNvSpPr txBox="1"/>
          <p:nvPr/>
        </p:nvSpPr>
        <p:spPr>
          <a:xfrm>
            <a:off x="794871" y="2133600"/>
            <a:ext cx="7299885" cy="3582071"/>
          </a:xfrm>
          <a:prstGeom prst="rect">
            <a:avLst/>
          </a:prstGeom>
        </p:spPr>
        <p:txBody>
          <a:bodyPr vert="horz" wrap="square" lIns="0" tIns="46038" rIns="0" bIns="0" rtlCol="0">
            <a:spAutoFit/>
          </a:bodyPr>
          <a:lstStyle/>
          <a:p>
            <a:pPr marL="280988" marR="340916" indent="-273447" algn="just">
              <a:lnSpc>
                <a:spcPct val="90700"/>
              </a:lnSpc>
              <a:spcBef>
                <a:spcPts val="363"/>
              </a:spcBef>
              <a:buClr>
                <a:srgbClr val="F8931D"/>
              </a:buClr>
              <a:buFont typeface="Arial Black"/>
              <a:buChar char="–"/>
              <a:tabLst>
                <a:tab pos="281384" algn="l"/>
              </a:tabLst>
            </a:pPr>
            <a:r>
              <a:rPr sz="2500" spc="181" dirty="0">
                <a:latin typeface="Junicode"/>
                <a:cs typeface="Junicode"/>
              </a:rPr>
              <a:t>A </a:t>
            </a:r>
            <a:r>
              <a:rPr sz="2500" spc="127" dirty="0">
                <a:latin typeface="Junicode"/>
                <a:cs typeface="Junicode"/>
              </a:rPr>
              <a:t>module </a:t>
            </a:r>
            <a:r>
              <a:rPr sz="2500" spc="113" dirty="0">
                <a:latin typeface="Junicode"/>
                <a:cs typeface="Junicode"/>
              </a:rPr>
              <a:t>has </a:t>
            </a:r>
            <a:r>
              <a:rPr sz="2500" spc="109" dirty="0">
                <a:latin typeface="Junicode"/>
                <a:cs typeface="Junicode"/>
              </a:rPr>
              <a:t>procedural </a:t>
            </a:r>
            <a:r>
              <a:rPr sz="2500" spc="113" dirty="0">
                <a:latin typeface="Junicode"/>
                <a:cs typeface="Junicode"/>
              </a:rPr>
              <a:t>cohesion </a:t>
            </a:r>
            <a:r>
              <a:rPr sz="2500" spc="71" dirty="0">
                <a:latin typeface="Junicode"/>
                <a:cs typeface="Junicode"/>
              </a:rPr>
              <a:t>if </a:t>
            </a:r>
            <a:r>
              <a:rPr sz="2500" spc="78" dirty="0">
                <a:latin typeface="Junicode"/>
                <a:cs typeface="Junicode"/>
              </a:rPr>
              <a:t>all </a:t>
            </a:r>
            <a:r>
              <a:rPr sz="2500" spc="113" dirty="0">
                <a:latin typeface="Junicode"/>
                <a:cs typeface="Junicode"/>
              </a:rPr>
              <a:t>the  </a:t>
            </a:r>
            <a:r>
              <a:rPr sz="2500" spc="116" dirty="0">
                <a:latin typeface="Junicode"/>
                <a:cs typeface="Junicode"/>
              </a:rPr>
              <a:t>operations </a:t>
            </a:r>
            <a:r>
              <a:rPr sz="2500" spc="81" dirty="0">
                <a:latin typeface="Junicode"/>
                <a:cs typeface="Junicode"/>
              </a:rPr>
              <a:t>it </a:t>
            </a:r>
            <a:r>
              <a:rPr sz="2500" spc="122" dirty="0">
                <a:latin typeface="Junicode"/>
                <a:cs typeface="Junicode"/>
              </a:rPr>
              <a:t>performs </a:t>
            </a:r>
            <a:r>
              <a:rPr sz="2500" spc="106" dirty="0">
                <a:latin typeface="Junicode"/>
                <a:cs typeface="Junicode"/>
              </a:rPr>
              <a:t>are related </a:t>
            </a:r>
            <a:r>
              <a:rPr sz="2500" spc="78" dirty="0">
                <a:latin typeface="Junicode"/>
                <a:cs typeface="Junicode"/>
              </a:rPr>
              <a:t>to </a:t>
            </a:r>
            <a:r>
              <a:rPr sz="2500" spc="134" dirty="0">
                <a:latin typeface="Junicode"/>
                <a:cs typeface="Junicode"/>
              </a:rPr>
              <a:t>a </a:t>
            </a:r>
            <a:r>
              <a:rPr sz="2500" spc="153" dirty="0">
                <a:latin typeface="Junicode"/>
                <a:cs typeface="Junicode"/>
              </a:rPr>
              <a:t>sequence </a:t>
            </a:r>
            <a:r>
              <a:rPr sz="2500" spc="100" dirty="0">
                <a:latin typeface="Junicode"/>
                <a:cs typeface="Junicode"/>
              </a:rPr>
              <a:t>of  </a:t>
            </a:r>
            <a:r>
              <a:rPr sz="2500" spc="113" dirty="0">
                <a:latin typeface="Junicode"/>
                <a:cs typeface="Junicode"/>
              </a:rPr>
              <a:t>steps </a:t>
            </a:r>
            <a:r>
              <a:rPr sz="2500" spc="131" dirty="0">
                <a:latin typeface="Junicode"/>
                <a:cs typeface="Junicode"/>
              </a:rPr>
              <a:t>performed </a:t>
            </a:r>
            <a:r>
              <a:rPr sz="2500" spc="81" dirty="0">
                <a:latin typeface="Junicode"/>
                <a:cs typeface="Junicode"/>
              </a:rPr>
              <a:t>in </a:t>
            </a:r>
            <a:r>
              <a:rPr sz="2500" spc="94" dirty="0">
                <a:latin typeface="Junicode"/>
                <a:cs typeface="Junicode"/>
              </a:rPr>
              <a:t>the</a:t>
            </a:r>
            <a:r>
              <a:rPr sz="2500" spc="-25" dirty="0">
                <a:latin typeface="Junicode"/>
                <a:cs typeface="Junicode"/>
              </a:rPr>
              <a:t> </a:t>
            </a:r>
            <a:r>
              <a:rPr sz="2500" spc="97" dirty="0">
                <a:latin typeface="Junicode"/>
                <a:cs typeface="Junicode"/>
              </a:rPr>
              <a:t>program.</a:t>
            </a:r>
            <a:endParaRPr sz="2500" dirty="0">
              <a:latin typeface="Junicode"/>
              <a:cs typeface="Junicode"/>
            </a:endParaRPr>
          </a:p>
          <a:p>
            <a:pPr algn="just">
              <a:spcBef>
                <a:spcPts val="9"/>
              </a:spcBef>
              <a:buClr>
                <a:srgbClr val="F8931D"/>
              </a:buClr>
              <a:buFont typeface="Arial Black"/>
              <a:buChar char="–"/>
            </a:pPr>
            <a:endParaRPr sz="2500" dirty="0">
              <a:latin typeface="Junicode"/>
              <a:cs typeface="Junicode"/>
            </a:endParaRPr>
          </a:p>
          <a:p>
            <a:pPr marL="280988" marR="3175" indent="-273447" algn="just">
              <a:lnSpc>
                <a:spcPct val="90700"/>
              </a:lnSpc>
              <a:spcBef>
                <a:spcPts val="3"/>
              </a:spcBef>
              <a:buClr>
                <a:srgbClr val="F8931D"/>
              </a:buClr>
              <a:buFont typeface="Arial Black"/>
              <a:buChar char="–"/>
              <a:tabLst>
                <a:tab pos="281384" algn="l"/>
              </a:tabLst>
            </a:pPr>
            <a:r>
              <a:rPr sz="2500" spc="106" dirty="0">
                <a:latin typeface="Junicode"/>
                <a:cs typeface="Junicode"/>
              </a:rPr>
              <a:t>For </a:t>
            </a:r>
            <a:r>
              <a:rPr sz="2500" spc="97" dirty="0">
                <a:latin typeface="Junicode"/>
                <a:cs typeface="Junicode"/>
              </a:rPr>
              <a:t>example, </a:t>
            </a:r>
            <a:r>
              <a:rPr sz="2500" spc="66" dirty="0">
                <a:latin typeface="Junicode"/>
                <a:cs typeface="Junicode"/>
              </a:rPr>
              <a:t>if </a:t>
            </a:r>
            <a:r>
              <a:rPr sz="2500" spc="138" dirty="0">
                <a:latin typeface="Junicode"/>
                <a:cs typeface="Junicode"/>
              </a:rPr>
              <a:t>one </a:t>
            </a:r>
            <a:r>
              <a:rPr sz="2500" spc="113" dirty="0">
                <a:latin typeface="Junicode"/>
                <a:cs typeface="Junicode"/>
              </a:rPr>
              <a:t>of </a:t>
            </a:r>
            <a:r>
              <a:rPr sz="2500" spc="125" dirty="0">
                <a:latin typeface="Junicode"/>
                <a:cs typeface="Junicode"/>
              </a:rPr>
              <a:t>the </a:t>
            </a:r>
            <a:r>
              <a:rPr sz="2500" spc="127" dirty="0">
                <a:latin typeface="Junicode"/>
                <a:cs typeface="Junicode"/>
              </a:rPr>
              <a:t>sequence </a:t>
            </a:r>
            <a:r>
              <a:rPr sz="2500" spc="113" dirty="0">
                <a:latin typeface="Junicode"/>
                <a:cs typeface="Junicode"/>
              </a:rPr>
              <a:t>of </a:t>
            </a:r>
            <a:r>
              <a:rPr sz="2500" spc="119" dirty="0">
                <a:latin typeface="Junicode"/>
                <a:cs typeface="Junicode"/>
              </a:rPr>
              <a:t>operations </a:t>
            </a:r>
            <a:r>
              <a:rPr sz="2500" spc="113" dirty="0">
                <a:latin typeface="Junicode"/>
                <a:cs typeface="Junicode"/>
              </a:rPr>
              <a:t>in  </a:t>
            </a:r>
            <a:r>
              <a:rPr sz="2500" spc="103" dirty="0">
                <a:latin typeface="Junicode"/>
                <a:cs typeface="Junicode"/>
              </a:rPr>
              <a:t>the </a:t>
            </a:r>
            <a:r>
              <a:rPr sz="2500" spc="113" dirty="0">
                <a:latin typeface="Junicode"/>
                <a:cs typeface="Junicode"/>
              </a:rPr>
              <a:t>program </a:t>
            </a:r>
            <a:r>
              <a:rPr sz="2500" spc="172" dirty="0">
                <a:latin typeface="Junicode"/>
                <a:cs typeface="Junicode"/>
              </a:rPr>
              <a:t>was </a:t>
            </a:r>
            <a:r>
              <a:rPr sz="2500" spc="147" dirty="0">
                <a:latin typeface="Junicode"/>
                <a:cs typeface="Junicode"/>
              </a:rPr>
              <a:t>“read </a:t>
            </a:r>
            <a:r>
              <a:rPr sz="2500" spc="97" dirty="0">
                <a:latin typeface="Junicode"/>
                <a:cs typeface="Junicode"/>
              </a:rPr>
              <a:t>input </a:t>
            </a:r>
            <a:r>
              <a:rPr sz="2500" spc="109" dirty="0">
                <a:latin typeface="Junicode"/>
                <a:cs typeface="Junicode"/>
              </a:rPr>
              <a:t>from </a:t>
            </a:r>
            <a:r>
              <a:rPr sz="2500" spc="100" dirty="0">
                <a:latin typeface="Junicode"/>
                <a:cs typeface="Junicode"/>
              </a:rPr>
              <a:t>the </a:t>
            </a:r>
            <a:r>
              <a:rPr sz="2500" spc="97" dirty="0">
                <a:latin typeface="Junicode"/>
                <a:cs typeface="Junicode"/>
              </a:rPr>
              <a:t>keyboard,  </a:t>
            </a:r>
            <a:r>
              <a:rPr sz="2500" spc="103" dirty="0">
                <a:latin typeface="Junicode"/>
                <a:cs typeface="Junicode"/>
              </a:rPr>
              <a:t>validate </a:t>
            </a:r>
            <a:r>
              <a:rPr sz="2500" spc="78" dirty="0">
                <a:latin typeface="Junicode"/>
                <a:cs typeface="Junicode"/>
              </a:rPr>
              <a:t>it, </a:t>
            </a:r>
            <a:r>
              <a:rPr sz="2500" spc="134" dirty="0">
                <a:latin typeface="Junicode"/>
                <a:cs typeface="Junicode"/>
              </a:rPr>
              <a:t>and </a:t>
            </a:r>
            <a:r>
              <a:rPr sz="2500" spc="109" dirty="0">
                <a:latin typeface="Junicode"/>
                <a:cs typeface="Junicode"/>
              </a:rPr>
              <a:t>store </a:t>
            </a:r>
            <a:r>
              <a:rPr sz="2500" spc="122" dirty="0">
                <a:latin typeface="Junicode"/>
                <a:cs typeface="Junicode"/>
              </a:rPr>
              <a:t>the answers </a:t>
            </a:r>
            <a:r>
              <a:rPr sz="2500" spc="109" dirty="0">
                <a:latin typeface="Junicode"/>
                <a:cs typeface="Junicode"/>
              </a:rPr>
              <a:t>in </a:t>
            </a:r>
            <a:r>
              <a:rPr sz="2500" spc="113" dirty="0">
                <a:latin typeface="Junicode"/>
                <a:cs typeface="Junicode"/>
              </a:rPr>
              <a:t>global </a:t>
            </a:r>
            <a:r>
              <a:rPr sz="2500" spc="100" dirty="0">
                <a:latin typeface="Junicode"/>
                <a:cs typeface="Junicode"/>
              </a:rPr>
              <a:t>variables”,  </a:t>
            </a:r>
            <a:r>
              <a:rPr sz="2500" spc="97" dirty="0">
                <a:latin typeface="Junicode"/>
                <a:cs typeface="Junicode"/>
              </a:rPr>
              <a:t>that </a:t>
            </a:r>
            <a:r>
              <a:rPr sz="2500" spc="119" dirty="0">
                <a:latin typeface="Junicode"/>
                <a:cs typeface="Junicode"/>
              </a:rPr>
              <a:t>would </a:t>
            </a:r>
            <a:r>
              <a:rPr sz="2500" spc="113" dirty="0">
                <a:latin typeface="Junicode"/>
                <a:cs typeface="Junicode"/>
              </a:rPr>
              <a:t>be </a:t>
            </a:r>
            <a:r>
              <a:rPr sz="2500" spc="103" dirty="0">
                <a:latin typeface="Junicode"/>
                <a:cs typeface="Junicode"/>
              </a:rPr>
              <a:t>procedural</a:t>
            </a:r>
            <a:r>
              <a:rPr sz="2500" spc="-59" dirty="0">
                <a:latin typeface="Junicode"/>
                <a:cs typeface="Junicode"/>
              </a:rPr>
              <a:t> </a:t>
            </a:r>
            <a:r>
              <a:rPr sz="2500" spc="100" dirty="0">
                <a:latin typeface="Junicode"/>
                <a:cs typeface="Junicode"/>
              </a:rPr>
              <a:t>cohesion.</a:t>
            </a:r>
            <a:endParaRPr sz="2500" dirty="0">
              <a:latin typeface="Junicode"/>
              <a:cs typeface="Junicode"/>
            </a:endParaRPr>
          </a:p>
        </p:txBody>
      </p:sp>
    </p:spTree>
    <p:extLst>
      <p:ext uri="{BB962C8B-B14F-4D97-AF65-F5344CB8AC3E}">
        <p14:creationId xmlns:p14="http://schemas.microsoft.com/office/powerpoint/2010/main" val="3914583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42" y="0"/>
            <a:ext cx="9144000" cy="6771084"/>
          </a:xfrm>
        </p:spPr>
        <p:txBody>
          <a:bodyPr>
            <a:normAutofit lnSpcReduction="10000"/>
          </a:bodyPr>
          <a:lstStyle/>
          <a:p>
            <a:pPr fontAlgn="base"/>
            <a:r>
              <a:rPr lang="en-US" sz="2000" dirty="0"/>
              <a:t>Example for </a:t>
            </a:r>
            <a:r>
              <a:rPr lang="en-US" sz="2000" b="1" dirty="0"/>
              <a:t>Sequential Cohesio</a:t>
            </a:r>
            <a:r>
              <a:rPr lang="en-US" sz="2000" dirty="0"/>
              <a:t>n : Let us take an example of getting data from database. Below will be steps for this task</a:t>
            </a:r>
            <a:r>
              <a:rPr lang="en-US" sz="2000" dirty="0" smtClean="0"/>
              <a:t>.</a:t>
            </a:r>
          </a:p>
          <a:p>
            <a:pPr fontAlgn="base"/>
            <a:r>
              <a:rPr lang="en-US" sz="2000" dirty="0"/>
              <a:t/>
            </a:r>
            <a:br>
              <a:rPr lang="en-US" sz="2000" dirty="0"/>
            </a:br>
            <a:r>
              <a:rPr lang="en-US" sz="2000" dirty="0"/>
              <a:t>1. Get result set from </a:t>
            </a:r>
            <a:r>
              <a:rPr lang="en-US" sz="2000" dirty="0" err="1"/>
              <a:t>sql</a:t>
            </a:r>
            <a:r>
              <a:rPr lang="en-US" sz="2000" dirty="0"/>
              <a:t> command</a:t>
            </a:r>
            <a:br>
              <a:rPr lang="en-US" sz="2000" dirty="0"/>
            </a:br>
            <a:r>
              <a:rPr lang="en-US" sz="2000" dirty="0"/>
              <a:t>2. prepare result set</a:t>
            </a:r>
            <a:br>
              <a:rPr lang="en-US" sz="2000" dirty="0"/>
            </a:br>
            <a:r>
              <a:rPr lang="en-US" sz="2000" dirty="0"/>
              <a:t>3. return result </a:t>
            </a:r>
            <a:r>
              <a:rPr lang="en-US" sz="2000" dirty="0" smtClean="0"/>
              <a:t>set</a:t>
            </a:r>
          </a:p>
          <a:p>
            <a:pPr fontAlgn="base"/>
            <a:r>
              <a:rPr lang="en-US" sz="2000" dirty="0"/>
              <a:t/>
            </a:r>
            <a:br>
              <a:rPr lang="en-US" sz="2000" dirty="0"/>
            </a:br>
            <a:r>
              <a:rPr lang="en-US" sz="2000" dirty="0"/>
              <a:t>In this example sequence is followed and each activity's result is input for next activity. If any of the activity is not executed successfully then next activity will not executed</a:t>
            </a:r>
            <a:r>
              <a:rPr lang="en-US" sz="2000" dirty="0" smtClean="0"/>
              <a:t>.</a:t>
            </a:r>
          </a:p>
          <a:p>
            <a:pPr fontAlgn="base"/>
            <a:endParaRPr lang="en-US" sz="2000" dirty="0"/>
          </a:p>
          <a:p>
            <a:pPr fontAlgn="base"/>
            <a:r>
              <a:rPr lang="en-US" sz="2000" dirty="0"/>
              <a:t>Example </a:t>
            </a:r>
            <a:r>
              <a:rPr lang="en-US" sz="2000" b="1" dirty="0"/>
              <a:t>for Procedure Cohesion </a:t>
            </a:r>
            <a:r>
              <a:rPr lang="en-US" sz="2000" dirty="0"/>
              <a:t>: Let us take example of above module</a:t>
            </a:r>
            <a:r>
              <a:rPr lang="en-US" sz="2000" dirty="0" smtClean="0"/>
              <a:t>.</a:t>
            </a:r>
          </a:p>
          <a:p>
            <a:pPr fontAlgn="base"/>
            <a:r>
              <a:rPr lang="en-US" sz="2000" dirty="0"/>
              <a:t/>
            </a:r>
            <a:br>
              <a:rPr lang="en-US" sz="2000" dirty="0"/>
            </a:br>
            <a:r>
              <a:rPr lang="en-US" sz="2000" dirty="0"/>
              <a:t>1. create connection string</a:t>
            </a:r>
            <a:br>
              <a:rPr lang="en-US" sz="2000" dirty="0"/>
            </a:br>
            <a:r>
              <a:rPr lang="en-US" sz="2000" dirty="0"/>
              <a:t>2. Open connection using </a:t>
            </a:r>
            <a:r>
              <a:rPr lang="en-US" sz="2000" dirty="0" err="1"/>
              <a:t>SqlConnection</a:t>
            </a:r>
            <a:r>
              <a:rPr lang="en-US" sz="2000" dirty="0"/>
              <a:t> class</a:t>
            </a:r>
            <a:br>
              <a:rPr lang="en-US" sz="2000" dirty="0"/>
            </a:br>
            <a:r>
              <a:rPr lang="en-US" sz="2000" dirty="0"/>
              <a:t>3. Execute </a:t>
            </a:r>
            <a:r>
              <a:rPr lang="en-US" sz="2000" dirty="0" err="1"/>
              <a:t>sql</a:t>
            </a:r>
            <a:r>
              <a:rPr lang="en-US" sz="2000" dirty="0"/>
              <a:t> command suing </a:t>
            </a:r>
            <a:r>
              <a:rPr lang="en-US" sz="2000" dirty="0" err="1"/>
              <a:t>SqlCommand</a:t>
            </a:r>
            <a:r>
              <a:rPr lang="en-US" sz="2000" dirty="0"/>
              <a:t/>
            </a:r>
            <a:br>
              <a:rPr lang="en-US" sz="2000" dirty="0"/>
            </a:br>
            <a:r>
              <a:rPr lang="en-US" sz="2000" dirty="0"/>
              <a:t>4. Get </a:t>
            </a:r>
            <a:r>
              <a:rPr lang="en-US" sz="2000" dirty="0" err="1"/>
              <a:t>resultset</a:t>
            </a:r>
            <a:r>
              <a:rPr lang="en-US" sz="2000" dirty="0"/>
              <a:t> using </a:t>
            </a:r>
            <a:r>
              <a:rPr lang="en-US" sz="2000" dirty="0" err="1"/>
              <a:t>SqlDataReader</a:t>
            </a:r>
            <a:r>
              <a:rPr lang="en-US" sz="2000" dirty="0"/>
              <a:t/>
            </a:r>
            <a:br>
              <a:rPr lang="en-US" sz="2000" dirty="0"/>
            </a:br>
            <a:endParaRPr lang="en-US" sz="2000" dirty="0"/>
          </a:p>
          <a:p>
            <a:pPr fontAlgn="base"/>
            <a:r>
              <a:rPr lang="en-US" sz="2000" dirty="0"/>
              <a:t>In this example record is fetched from database. We have to use </a:t>
            </a:r>
            <a:r>
              <a:rPr lang="en-US" sz="2000" dirty="0" err="1"/>
              <a:t>SqlConnection</a:t>
            </a:r>
            <a:r>
              <a:rPr lang="en-US" sz="2000" dirty="0"/>
              <a:t>, </a:t>
            </a:r>
            <a:r>
              <a:rPr lang="en-US" sz="2000" dirty="0" err="1"/>
              <a:t>SqlCommand</a:t>
            </a:r>
            <a:r>
              <a:rPr lang="en-US" sz="2000" dirty="0"/>
              <a:t>, </a:t>
            </a:r>
            <a:r>
              <a:rPr lang="en-US" sz="2000" dirty="0" err="1"/>
              <a:t>SqlDataReader</a:t>
            </a:r>
            <a:r>
              <a:rPr lang="en-US" sz="2000" dirty="0"/>
              <a:t> which is different in terms of functionality. But all of them make a complete procedure to get records from database.</a:t>
            </a:r>
          </a:p>
          <a:p>
            <a:endParaRPr lang="en-US" sz="2000" dirty="0"/>
          </a:p>
        </p:txBody>
      </p:sp>
    </p:spTree>
    <p:extLst>
      <p:ext uri="{BB962C8B-B14F-4D97-AF65-F5344CB8AC3E}">
        <p14:creationId xmlns:p14="http://schemas.microsoft.com/office/powerpoint/2010/main" val="1509583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22579"/>
            <a:ext cx="6019800" cy="1107996"/>
          </a:xfrm>
        </p:spPr>
        <p:txBody>
          <a:bodyPr/>
          <a:lstStyle/>
          <a:p>
            <a:r>
              <a:rPr lang="en-US" dirty="0" smtClean="0"/>
              <a:t>TEMPORAL COHESION</a:t>
            </a:r>
            <a:endParaRPr lang="en-US" dirty="0"/>
          </a:p>
        </p:txBody>
      </p:sp>
      <p:sp>
        <p:nvSpPr>
          <p:cNvPr id="3" name="Text Placeholder 2"/>
          <p:cNvSpPr>
            <a:spLocks noGrp="1"/>
          </p:cNvSpPr>
          <p:nvPr>
            <p:ph type="body" idx="1"/>
          </p:nvPr>
        </p:nvSpPr>
        <p:spPr>
          <a:xfrm>
            <a:off x="762000" y="1905000"/>
            <a:ext cx="7591349" cy="3939540"/>
          </a:xfrm>
        </p:spPr>
        <p:txBody>
          <a:bodyPr>
            <a:normAutofit lnSpcReduction="10000"/>
          </a:bodyPr>
          <a:lstStyle/>
          <a:p>
            <a:pPr algn="just"/>
            <a:r>
              <a:rPr lang="en-US" b="1" dirty="0"/>
              <a:t>Temporal cohesion is when parts of a module are grouped by when they are processed - the parts are processed at a particular time in program execution (e.g. a function which is called after catching an exception which closes open files, creates an error log, and notifies the user).</a:t>
            </a:r>
          </a:p>
        </p:txBody>
      </p:sp>
    </p:spTree>
    <p:extLst>
      <p:ext uri="{BB962C8B-B14F-4D97-AF65-F5344CB8AC3E}">
        <p14:creationId xmlns:p14="http://schemas.microsoft.com/office/powerpoint/2010/main" val="426732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important?</a:t>
            </a:r>
          </a:p>
        </p:txBody>
      </p:sp>
      <p:sp>
        <p:nvSpPr>
          <p:cNvPr id="3" name="Content Placeholder 2"/>
          <p:cNvSpPr>
            <a:spLocks noGrp="1"/>
          </p:cNvSpPr>
          <p:nvPr>
            <p:ph idx="1"/>
          </p:nvPr>
        </p:nvSpPr>
        <p:spPr/>
        <p:txBody>
          <a:bodyPr>
            <a:normAutofit fontScale="62500" lnSpcReduction="20000"/>
          </a:bodyPr>
          <a:lstStyle/>
          <a:p>
            <a:pPr algn="just"/>
            <a:r>
              <a:rPr lang="en-US" dirty="0" smtClean="0"/>
              <a:t>Design is the place where quality is fostered in software engineering as it provides us with representations of software that can be assessed for quality. </a:t>
            </a:r>
          </a:p>
          <a:p>
            <a:pPr algn="just"/>
            <a:r>
              <a:rPr lang="en-US" dirty="0" smtClean="0"/>
              <a:t>Design is the only way that we can accurately translate a customer's requirements into a finished software product or system.</a:t>
            </a:r>
          </a:p>
          <a:p>
            <a:pPr algn="just"/>
            <a:r>
              <a:rPr lang="en-US" dirty="0" smtClean="0"/>
              <a:t> Software design serves as the foundation for all the software engineering and software support steps that follow. </a:t>
            </a:r>
          </a:p>
          <a:p>
            <a:pPr algn="just"/>
            <a:r>
              <a:rPr lang="en-US" dirty="0" smtClean="0"/>
              <a:t>Without design, we risk building an unstable system—one that will fail when small changes are made; one that may be difficult to test; one whose quality cannot be assessed until late in the software process, when time is short and many dollars have already been spent.</a:t>
            </a:r>
            <a:endParaRPr lang="en-US" dirty="0"/>
          </a:p>
        </p:txBody>
      </p:sp>
    </p:spTree>
    <p:extLst>
      <p:ext uri="{BB962C8B-B14F-4D97-AF65-F5344CB8AC3E}">
        <p14:creationId xmlns:p14="http://schemas.microsoft.com/office/powerpoint/2010/main" val="38839806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15776" y="683470"/>
            <a:ext cx="7848600" cy="595596"/>
          </a:xfrm>
          <a:prstGeom prst="rect">
            <a:avLst/>
          </a:prstGeom>
        </p:spPr>
        <p:txBody>
          <a:bodyPr vert="horz" wrap="square" lIns="0" tIns="10716" rIns="0" bIns="0" rtlCol="0">
            <a:spAutoFit/>
          </a:bodyPr>
          <a:lstStyle/>
          <a:p>
            <a:pPr marL="11906">
              <a:spcBef>
                <a:spcPts val="84"/>
              </a:spcBef>
            </a:pPr>
            <a:r>
              <a:rPr lang="en-US" sz="3800" dirty="0"/>
              <a:t>COINCIDENTAL COHESION</a:t>
            </a:r>
            <a:endParaRPr sz="3800" dirty="0"/>
          </a:p>
        </p:txBody>
      </p:sp>
      <p:sp>
        <p:nvSpPr>
          <p:cNvPr id="5" name="object 5"/>
          <p:cNvSpPr txBox="1">
            <a:spLocks noGrp="1"/>
          </p:cNvSpPr>
          <p:nvPr>
            <p:ph type="sldNum" sz="quarter" idx="4294967295"/>
          </p:nvPr>
        </p:nvSpPr>
        <p:spPr>
          <a:xfrm>
            <a:off x="7620000" y="18289"/>
            <a:ext cx="1066800" cy="283010"/>
          </a:xfrm>
          <a:prstGeom prst="rect">
            <a:avLst/>
          </a:prstGeom>
        </p:spPr>
        <p:txBody>
          <a:bodyPr vert="horz" wrap="square" lIns="0" tIns="5953" rIns="0" bIns="0" rtlCol="0">
            <a:spAutoFit/>
          </a:bodyPr>
          <a:lstStyle/>
          <a:p>
            <a:pPr marL="23813">
              <a:spcBef>
                <a:spcPts val="47"/>
              </a:spcBef>
            </a:pPr>
            <a:r>
              <a:rPr spc="-153" dirty="0"/>
              <a:t>32</a:t>
            </a:r>
          </a:p>
        </p:txBody>
      </p:sp>
      <p:sp>
        <p:nvSpPr>
          <p:cNvPr id="3" name="object 3"/>
          <p:cNvSpPr txBox="1"/>
          <p:nvPr/>
        </p:nvSpPr>
        <p:spPr>
          <a:xfrm>
            <a:off x="1378925" y="1991443"/>
            <a:ext cx="6186021" cy="1167643"/>
          </a:xfrm>
          <a:prstGeom prst="rect">
            <a:avLst/>
          </a:prstGeom>
        </p:spPr>
        <p:txBody>
          <a:bodyPr vert="horz" wrap="square" lIns="0" tIns="95647" rIns="0" bIns="0" rtlCol="0">
            <a:spAutoFit/>
          </a:bodyPr>
          <a:lstStyle/>
          <a:p>
            <a:pPr marL="7938" marR="3175" indent="40084">
              <a:lnSpc>
                <a:spcPct val="79800"/>
              </a:lnSpc>
              <a:spcBef>
                <a:spcPts val="753"/>
              </a:spcBef>
            </a:pPr>
            <a:r>
              <a:rPr sz="2900" spc="116" dirty="0">
                <a:latin typeface="Junicode"/>
                <a:cs typeface="Junicode"/>
              </a:rPr>
              <a:t>This </a:t>
            </a:r>
            <a:r>
              <a:rPr sz="2900" spc="75" dirty="0">
                <a:latin typeface="Junicode"/>
                <a:cs typeface="Junicode"/>
              </a:rPr>
              <a:t>is </a:t>
            </a:r>
            <a:r>
              <a:rPr sz="2900" spc="109" dirty="0">
                <a:latin typeface="Junicode"/>
                <a:cs typeface="Junicode"/>
              </a:rPr>
              <a:t>the </a:t>
            </a:r>
            <a:r>
              <a:rPr sz="2900" spc="113" dirty="0">
                <a:latin typeface="Junicode"/>
                <a:cs typeface="Junicode"/>
              </a:rPr>
              <a:t>weakest </a:t>
            </a:r>
            <a:r>
              <a:rPr sz="2900" spc="122" dirty="0">
                <a:latin typeface="Junicode"/>
                <a:cs typeface="Junicode"/>
              </a:rPr>
              <a:t>form </a:t>
            </a:r>
            <a:r>
              <a:rPr sz="2900" spc="100" dirty="0">
                <a:latin typeface="Junicode"/>
                <a:cs typeface="Junicode"/>
              </a:rPr>
              <a:t>of </a:t>
            </a:r>
            <a:r>
              <a:rPr sz="2900" spc="106" dirty="0">
                <a:latin typeface="Junicode"/>
                <a:cs typeface="Junicode"/>
              </a:rPr>
              <a:t>cohesion. </a:t>
            </a:r>
            <a:r>
              <a:rPr sz="2900" spc="84" dirty="0">
                <a:latin typeface="Junicode"/>
                <a:cs typeface="Junicode"/>
              </a:rPr>
              <a:t>Its  </a:t>
            </a:r>
            <a:r>
              <a:rPr sz="2900" spc="109" dirty="0">
                <a:latin typeface="Junicode"/>
                <a:cs typeface="Junicode"/>
              </a:rPr>
              <a:t>element </a:t>
            </a:r>
            <a:r>
              <a:rPr sz="2900" spc="106" dirty="0">
                <a:latin typeface="Junicode"/>
                <a:cs typeface="Junicode"/>
              </a:rPr>
              <a:t>have </a:t>
            </a:r>
            <a:r>
              <a:rPr sz="2900" spc="125" dirty="0">
                <a:latin typeface="Junicode"/>
                <a:cs typeface="Junicode"/>
              </a:rPr>
              <a:t>no </a:t>
            </a:r>
            <a:r>
              <a:rPr sz="2900" spc="109" dirty="0">
                <a:latin typeface="Junicode"/>
                <a:cs typeface="Junicode"/>
              </a:rPr>
              <a:t>meaningful</a:t>
            </a:r>
            <a:r>
              <a:rPr sz="2900" spc="-81" dirty="0">
                <a:latin typeface="Junicode"/>
                <a:cs typeface="Junicode"/>
              </a:rPr>
              <a:t> </a:t>
            </a:r>
            <a:r>
              <a:rPr sz="2900" spc="91" dirty="0">
                <a:latin typeface="Junicode"/>
                <a:cs typeface="Junicode"/>
              </a:rPr>
              <a:t>relationship. </a:t>
            </a:r>
            <a:endParaRPr sz="2900" dirty="0">
              <a:latin typeface="Junicode"/>
              <a:cs typeface="Junicode"/>
            </a:endParaRPr>
          </a:p>
        </p:txBody>
      </p:sp>
      <p:sp>
        <p:nvSpPr>
          <p:cNvPr id="4" name="object 4"/>
          <p:cNvSpPr/>
          <p:nvPr/>
        </p:nvSpPr>
        <p:spPr>
          <a:xfrm>
            <a:off x="3200400" y="4267200"/>
            <a:ext cx="3150499" cy="210318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3233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45159" y="1600200"/>
            <a:ext cx="7685405" cy="5105244"/>
          </a:xfrm>
          <a:prstGeom prst="rect">
            <a:avLst/>
          </a:prstGeom>
        </p:spPr>
        <p:txBody>
          <a:bodyPr vert="horz" wrap="square" lIns="0" tIns="63500" rIns="0" bIns="0" rtlCol="0">
            <a:spAutoFit/>
          </a:bodyPr>
          <a:lstStyle/>
          <a:p>
            <a:pPr marL="12700" marR="5080" algn="just">
              <a:lnSpc>
                <a:spcPct val="116700"/>
              </a:lnSpc>
            </a:pPr>
            <a:r>
              <a:rPr lang="en-US" sz="2800" b="0" dirty="0" smtClean="0">
                <a:solidFill>
                  <a:schemeClr val="tx1"/>
                </a:solidFill>
                <a:latin typeface="Arial" pitchFamily="34" charset="0"/>
                <a:cs typeface="Arial" pitchFamily="34" charset="0"/>
              </a:rPr>
              <a:t>Elements of component are related logically and not functionally. • Several logically related elements are in the same component and one of the elements is selected by the client component.</a:t>
            </a:r>
            <a:br>
              <a:rPr lang="en-US" sz="2800" b="0" dirty="0" smtClean="0">
                <a:solidFill>
                  <a:schemeClr val="tx1"/>
                </a:solidFill>
                <a:latin typeface="Arial" pitchFamily="34" charset="0"/>
                <a:cs typeface="Arial" pitchFamily="34" charset="0"/>
              </a:rPr>
            </a:br>
            <a:r>
              <a:rPr lang="en-US" sz="2800" b="0" dirty="0" smtClean="0">
                <a:solidFill>
                  <a:schemeClr val="tx1"/>
                </a:solidFill>
                <a:latin typeface="Arial" pitchFamily="34" charset="0"/>
                <a:cs typeface="Arial" pitchFamily="34" charset="0"/>
              </a:rPr>
              <a:t>Example-1 • A component reads inputs from tape, disk, and network. All the code for these functions are in the same component. • Operations are related, but the functions are significantly different.</a:t>
            </a:r>
            <a:endParaRPr sz="2800" dirty="0">
              <a:solidFill>
                <a:schemeClr val="tx1"/>
              </a:solidFill>
              <a:latin typeface="Arial" pitchFamily="34" charset="0"/>
              <a:cs typeface="Arial" pitchFamily="34" charset="0"/>
            </a:endParaRPr>
          </a:p>
        </p:txBody>
      </p:sp>
      <p:sp>
        <p:nvSpPr>
          <p:cNvPr id="5" name="Rectangle 4"/>
          <p:cNvSpPr/>
          <p:nvPr/>
        </p:nvSpPr>
        <p:spPr>
          <a:xfrm>
            <a:off x="1752600" y="501535"/>
            <a:ext cx="4980851" cy="646331"/>
          </a:xfrm>
          <a:prstGeom prst="rect">
            <a:avLst/>
          </a:prstGeom>
        </p:spPr>
        <p:txBody>
          <a:bodyPr wrap="none">
            <a:spAutoFit/>
          </a:bodyPr>
          <a:lstStyle/>
          <a:p>
            <a:pPr marL="7938">
              <a:spcBef>
                <a:spcPts val="84"/>
              </a:spcBef>
            </a:pPr>
            <a:r>
              <a:rPr lang="en-US" sz="3600" b="1" dirty="0" smtClean="0">
                <a:solidFill>
                  <a:srgbClr val="FFD78A"/>
                </a:solidFill>
                <a:latin typeface="Caladea"/>
                <a:ea typeface="+mj-ea"/>
                <a:cs typeface="Caladea"/>
              </a:rPr>
              <a:t>LOGICAL COHESION </a:t>
            </a:r>
            <a:endParaRPr lang="en-US" sz="3600" b="1" dirty="0">
              <a:solidFill>
                <a:srgbClr val="FFD78A"/>
              </a:solidFill>
              <a:latin typeface="Caladea"/>
              <a:ea typeface="+mj-ea"/>
              <a:cs typeface="Caladea"/>
            </a:endParaRPr>
          </a:p>
        </p:txBody>
      </p:sp>
    </p:spTree>
    <p:extLst>
      <p:ext uri="{BB962C8B-B14F-4D97-AF65-F5344CB8AC3E}">
        <p14:creationId xmlns:p14="http://schemas.microsoft.com/office/powerpoint/2010/main" val="2620109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Text Placeholder 2"/>
          <p:cNvSpPr>
            <a:spLocks noGrp="1"/>
          </p:cNvSpPr>
          <p:nvPr>
            <p:ph type="body" idx="1"/>
          </p:nvPr>
        </p:nvSpPr>
        <p:spPr>
          <a:xfrm>
            <a:off x="685800" y="1905000"/>
            <a:ext cx="7591349" cy="4431983"/>
          </a:xfrm>
        </p:spPr>
        <p:txBody>
          <a:bodyPr>
            <a:normAutofit lnSpcReduction="10000"/>
          </a:bodyPr>
          <a:lstStyle/>
          <a:p>
            <a:pPr algn="just"/>
            <a:r>
              <a:rPr lang="en-US" dirty="0"/>
              <a:t>Refactoring is a reorganization technique that simplifies the design (or internal code structure) of a component without changing its function or external </a:t>
            </a:r>
            <a:r>
              <a:rPr lang="en-US" dirty="0" smtClean="0"/>
              <a:t>behavior. </a:t>
            </a:r>
            <a:r>
              <a:rPr lang="en-US" dirty="0"/>
              <a:t>It removes redundancy, unused design elements, inefficient or unnecessary algorithms, poorly constructed or inappropriate data structures, or any other design failures.</a:t>
            </a:r>
          </a:p>
        </p:txBody>
      </p:sp>
    </p:spTree>
    <p:extLst>
      <p:ext uri="{BB962C8B-B14F-4D97-AF65-F5344CB8AC3E}">
        <p14:creationId xmlns:p14="http://schemas.microsoft.com/office/powerpoint/2010/main" val="1762901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 </a:t>
            </a:r>
          </a:p>
        </p:txBody>
      </p:sp>
      <p:sp>
        <p:nvSpPr>
          <p:cNvPr id="3" name="Text Placeholder 2"/>
          <p:cNvSpPr>
            <a:spLocks noGrp="1"/>
          </p:cNvSpPr>
          <p:nvPr>
            <p:ph type="body" idx="1"/>
          </p:nvPr>
        </p:nvSpPr>
        <p:spPr>
          <a:xfrm>
            <a:off x="762000" y="1905000"/>
            <a:ext cx="7591349" cy="4431983"/>
          </a:xfrm>
        </p:spPr>
        <p:txBody>
          <a:bodyPr>
            <a:normAutofit lnSpcReduction="10000"/>
          </a:bodyPr>
          <a:lstStyle/>
          <a:p>
            <a:pPr algn="just"/>
            <a:r>
              <a:rPr lang="en-US" dirty="0"/>
              <a:t>Refinement is actually a process of elaboration. We begin with a statement of function (or description of information) that is defined at a high level of abstraction and reach at the lower level of abstraction. In each step (of the refinement), one or several instructions of the given program are decomposed into more detailed instructions.</a:t>
            </a:r>
          </a:p>
        </p:txBody>
      </p:sp>
    </p:spTree>
    <p:extLst>
      <p:ext uri="{BB962C8B-B14F-4D97-AF65-F5344CB8AC3E}">
        <p14:creationId xmlns:p14="http://schemas.microsoft.com/office/powerpoint/2010/main" val="283488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 </a:t>
            </a:r>
          </a:p>
        </p:txBody>
      </p:sp>
      <p:sp>
        <p:nvSpPr>
          <p:cNvPr id="3" name="Text Placeholder 2"/>
          <p:cNvSpPr>
            <a:spLocks noGrp="1"/>
          </p:cNvSpPr>
          <p:nvPr>
            <p:ph type="body" idx="1"/>
          </p:nvPr>
        </p:nvSpPr>
        <p:spPr>
          <a:xfrm>
            <a:off x="762000" y="1441132"/>
            <a:ext cx="7591349" cy="3447098"/>
          </a:xfrm>
        </p:spPr>
        <p:txBody>
          <a:bodyPr>
            <a:normAutofit lnSpcReduction="10000"/>
          </a:bodyPr>
          <a:lstStyle/>
          <a:p>
            <a:pPr algn="just"/>
            <a:r>
              <a:rPr lang="en-US" dirty="0" smtClean="0"/>
              <a:t>Abstraction </a:t>
            </a:r>
            <a:r>
              <a:rPr lang="en-US" dirty="0"/>
              <a:t>and refinement are complementary concepts. Abstraction enables a designer to specify procedure and data and yet suppress </a:t>
            </a:r>
            <a:r>
              <a:rPr lang="en-US" dirty="0" smtClean="0"/>
              <a:t>low level </a:t>
            </a:r>
            <a:r>
              <a:rPr lang="en-US" dirty="0"/>
              <a:t>details. Refinement helps the designer to reveal low-level details as design progresses.</a:t>
            </a:r>
          </a:p>
        </p:txBody>
      </p:sp>
    </p:spTree>
    <p:extLst>
      <p:ext uri="{BB962C8B-B14F-4D97-AF65-F5344CB8AC3E}">
        <p14:creationId xmlns:p14="http://schemas.microsoft.com/office/powerpoint/2010/main" val="391546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lating the analysis model into a software desig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8096250" cy="541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332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Design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data design transforms the information domain model created during analysis into the data structures that will be required to implement the software. </a:t>
            </a:r>
          </a:p>
          <a:p>
            <a:pPr algn="just"/>
            <a:r>
              <a:rPr lang="en-US" dirty="0" smtClean="0"/>
              <a:t>The data objects and relationships defined in the entity relationship diagram and the detailed data content depicted in the data dictionary provide the basis for the data design activity. </a:t>
            </a:r>
          </a:p>
          <a:p>
            <a:pPr algn="just"/>
            <a:r>
              <a:rPr lang="en-US" dirty="0" smtClean="0"/>
              <a:t>Part of data design may occur in conjunction with the design of software architecture. </a:t>
            </a:r>
          </a:p>
          <a:p>
            <a:pPr algn="just"/>
            <a:r>
              <a:rPr lang="en-US" dirty="0" smtClean="0"/>
              <a:t>More detailed data design occurs as each software component is designed</a:t>
            </a:r>
            <a:endParaRPr lang="en-US" dirty="0"/>
          </a:p>
        </p:txBody>
      </p:sp>
    </p:spTree>
    <p:extLst>
      <p:ext uri="{BB962C8B-B14F-4D97-AF65-F5344CB8AC3E}">
        <p14:creationId xmlns:p14="http://schemas.microsoft.com/office/powerpoint/2010/main" val="273490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a:t>
            </a:r>
            <a:endParaRPr lang="en-US" dirty="0"/>
          </a:p>
        </p:txBody>
      </p:sp>
      <p:sp>
        <p:nvSpPr>
          <p:cNvPr id="3" name="Content Placeholder 2"/>
          <p:cNvSpPr>
            <a:spLocks noGrp="1"/>
          </p:cNvSpPr>
          <p:nvPr>
            <p:ph idx="1"/>
          </p:nvPr>
        </p:nvSpPr>
        <p:spPr/>
        <p:txBody>
          <a:bodyPr/>
          <a:lstStyle/>
          <a:p>
            <a:pPr algn="just"/>
            <a:r>
              <a:rPr lang="en-US" sz="3200" dirty="0" smtClean="0"/>
              <a:t>The architectural design defines the relationship between major structural elements of the software, the “design patterns” that can be used to achieve the requirements that have been defined for the system, and the constraints that affect the way in which architectural design patterns can be applied.</a:t>
            </a:r>
            <a:endParaRPr lang="en-US" sz="3200" dirty="0"/>
          </a:p>
        </p:txBody>
      </p:sp>
    </p:spTree>
    <p:extLst>
      <p:ext uri="{BB962C8B-B14F-4D97-AF65-F5344CB8AC3E}">
        <p14:creationId xmlns:p14="http://schemas.microsoft.com/office/powerpoint/2010/main" val="1403625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p:txBody>
          <a:bodyPr/>
          <a:lstStyle/>
          <a:p>
            <a:r>
              <a:rPr lang="en-US" dirty="0" smtClean="0"/>
              <a:t>The interface design describes how the software communicates within itself, with systems that interoperate with it, and with humans who use it.</a:t>
            </a:r>
            <a:endParaRPr lang="en-US" dirty="0"/>
          </a:p>
        </p:txBody>
      </p:sp>
    </p:spTree>
    <p:extLst>
      <p:ext uri="{BB962C8B-B14F-4D97-AF65-F5344CB8AC3E}">
        <p14:creationId xmlns:p14="http://schemas.microsoft.com/office/powerpoint/2010/main" val="3594937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Level Design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Data, architectural, and interface design must be translated into operational software. To accomplish this, the design must be represented at a level of abstraction that is close to code. Component-level design establishes the algorithmic detail required to manipulate data structures, effect communication between software components via their interfaces, and implement the processing algorithms allocated to each component.</a:t>
            </a:r>
            <a:endParaRPr lang="en-US" dirty="0"/>
          </a:p>
        </p:txBody>
      </p:sp>
    </p:spTree>
    <p:extLst>
      <p:ext uri="{BB962C8B-B14F-4D97-AF65-F5344CB8AC3E}">
        <p14:creationId xmlns:p14="http://schemas.microsoft.com/office/powerpoint/2010/main" val="100287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1464</Words>
  <Application>Microsoft Office PowerPoint</Application>
  <PresentationFormat>On-screen Show (4:3)</PresentationFormat>
  <Paragraphs>165</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Design</vt:lpstr>
      <vt:lpstr>Software Design </vt:lpstr>
      <vt:lpstr>What is it?</vt:lpstr>
      <vt:lpstr>Why is it important?</vt:lpstr>
      <vt:lpstr>Why is it important?</vt:lpstr>
      <vt:lpstr>PowerPoint Presentation</vt:lpstr>
      <vt:lpstr>Data Design</vt:lpstr>
      <vt:lpstr>Architectural Design</vt:lpstr>
      <vt:lpstr>Interface Design</vt:lpstr>
      <vt:lpstr>Component Level Design</vt:lpstr>
      <vt:lpstr>PowerPoint Presentation</vt:lpstr>
      <vt:lpstr>Modularization</vt:lpstr>
      <vt:lpstr>Abstraction</vt:lpstr>
      <vt:lpstr>PowerPoint Presentation</vt:lpstr>
      <vt:lpstr>PowerPoint Presentation</vt:lpstr>
      <vt:lpstr>PowerPoint Presentation</vt:lpstr>
      <vt:lpstr>Encapsulation</vt:lpstr>
      <vt:lpstr>PowerPoint Presentation</vt:lpstr>
      <vt:lpstr>Information Hiding</vt:lpstr>
      <vt:lpstr>Coupling</vt:lpstr>
      <vt:lpstr>COUPLING: DEGREE OF DEPENDENCE AMONG COMPONENTS</vt:lpstr>
      <vt:lpstr>PowerPoint Presentation</vt:lpstr>
      <vt:lpstr>CONTENT COUPLING</vt:lpstr>
      <vt:lpstr>COMMON COUPLING</vt:lpstr>
      <vt:lpstr>PowerPoint Presentation</vt:lpstr>
      <vt:lpstr>STAMP COUPING</vt:lpstr>
      <vt:lpstr>DATA COUPLING</vt:lpstr>
      <vt:lpstr>DATA COUPLING – MORE EXAMPLE</vt:lpstr>
      <vt:lpstr>Control Coupling </vt:lpstr>
      <vt:lpstr>COHESION</vt:lpstr>
      <vt:lpstr>PowerPoint Presentation</vt:lpstr>
      <vt:lpstr>LOOSE COUPLING - HIGH COHESION</vt:lpstr>
      <vt:lpstr>PowerPoint Presentation</vt:lpstr>
      <vt:lpstr>PowerPoint Presentation</vt:lpstr>
      <vt:lpstr>A sequentially cohesive module is one whose  elements are involved in activities such that</vt:lpstr>
      <vt:lpstr>A communicationally cohesive module is one whose elements  contribute to activities that use the same input or output data.  Suppose we wish to find out some facts about a book</vt:lpstr>
      <vt:lpstr>Eg: module which produces employee salary  report and calculates average salary</vt:lpstr>
      <vt:lpstr>PROCEDURAL COHESION</vt:lpstr>
      <vt:lpstr>PowerPoint Presentation</vt:lpstr>
      <vt:lpstr>TEMPORAL COHESION</vt:lpstr>
      <vt:lpstr>COINCIDENTAL COHESION</vt:lpstr>
      <vt:lpstr>Elements of component are related logically and not functionally. • Several logically related elements are in the same component and one of the elements is selected by the client component. Example-1 • A component reads inputs from tape, disk, and network. All the code for these functions are in the same component. • Operations are related, but the functions are significantly different.</vt:lpstr>
      <vt:lpstr>REFACTORING</vt:lpstr>
      <vt:lpstr>REFINEMENT </vt:lpstr>
      <vt:lpstr>REFINEMENT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dc:title>
  <dc:creator>Ahsan Ashfaq</dc:creator>
  <cp:lastModifiedBy>Ahsan Ashfaq</cp:lastModifiedBy>
  <cp:revision>1</cp:revision>
  <dcterms:created xsi:type="dcterms:W3CDTF">2022-02-27T14:32:55Z</dcterms:created>
  <dcterms:modified xsi:type="dcterms:W3CDTF">2022-02-27T14:34:55Z</dcterms:modified>
</cp:coreProperties>
</file>