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36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49F42A-DDBA-4E2C-9A57-60D8A0EFB7B2}"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232611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9F42A-DDBA-4E2C-9A57-60D8A0EFB7B2}"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283943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9F42A-DDBA-4E2C-9A57-60D8A0EFB7B2}"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3649235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D5AF92F-AE94-4182-A8A8-CE91CDDEC447}" type="slidenum">
              <a:rPr lang="en-US" smtClean="0">
                <a:solidFill>
                  <a:srgbClr val="93A299">
                    <a:lumMod val="50000"/>
                  </a:srgbClr>
                </a:solidFill>
              </a:rPr>
              <a:pPr/>
              <a:t>‹#›</a:t>
            </a:fld>
            <a:endParaRPr lang="en-US">
              <a:solidFill>
                <a:srgbClr val="93A299">
                  <a:lumMod val="50000"/>
                </a:srgbClr>
              </a:solidFill>
            </a:endParaRP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9849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968532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32777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7" name="Slide Number Placeholder 6"/>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103124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8" name="Footer Placeholder 7"/>
          <p:cNvSpPr>
            <a:spLocks noGrp="1"/>
          </p:cNvSpPr>
          <p:nvPr>
            <p:ph type="ftr" sz="quarter" idx="11"/>
          </p:nvPr>
        </p:nvSpPr>
        <p:spPr/>
        <p:txBody>
          <a:bodyPr/>
          <a:lstStyle/>
          <a:p>
            <a:endParaRPr lang="en-US">
              <a:solidFill>
                <a:srgbClr val="564B3C"/>
              </a:solidFill>
            </a:endParaRPr>
          </a:p>
        </p:txBody>
      </p:sp>
      <p:sp>
        <p:nvSpPr>
          <p:cNvPr id="9" name="Slide Number Placeholder 8"/>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045512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4" name="Footer Placeholder 3"/>
          <p:cNvSpPr>
            <a:spLocks noGrp="1"/>
          </p:cNvSpPr>
          <p:nvPr>
            <p:ph type="ftr" sz="quarter" idx="11"/>
          </p:nvPr>
        </p:nvSpPr>
        <p:spPr/>
        <p:txBody>
          <a:bodyPr/>
          <a:lstStyle/>
          <a:p>
            <a:endParaRPr lang="en-US">
              <a:solidFill>
                <a:srgbClr val="564B3C"/>
              </a:solidFill>
            </a:endParaRPr>
          </a:p>
        </p:txBody>
      </p:sp>
      <p:sp>
        <p:nvSpPr>
          <p:cNvPr id="5" name="Slide Number Placeholder 4"/>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361239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3" name="Footer Placeholder 2"/>
          <p:cNvSpPr>
            <a:spLocks noGrp="1"/>
          </p:cNvSpPr>
          <p:nvPr>
            <p:ph type="ftr" sz="quarter" idx="11"/>
          </p:nvPr>
        </p:nvSpPr>
        <p:spPr/>
        <p:txBody>
          <a:bodyPr/>
          <a:lstStyle/>
          <a:p>
            <a:endParaRPr lang="en-US">
              <a:solidFill>
                <a:srgbClr val="564B3C"/>
              </a:solidFill>
            </a:endParaRPr>
          </a:p>
        </p:txBody>
      </p:sp>
      <p:sp>
        <p:nvSpPr>
          <p:cNvPr id="4" name="Slide Number Placeholder 3"/>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4158727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7" name="Slide Number Placeholder 6"/>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3274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9F42A-DDBA-4E2C-9A57-60D8A0EFB7B2}"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1612321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7" name="Slide Number Placeholder 6"/>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64628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452516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62179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9F42A-DDBA-4E2C-9A57-60D8A0EFB7B2}"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412195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49F42A-DDBA-4E2C-9A57-60D8A0EFB7B2}"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4167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49F42A-DDBA-4E2C-9A57-60D8A0EFB7B2}"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415233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49F42A-DDBA-4E2C-9A57-60D8A0EFB7B2}"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9642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9F42A-DDBA-4E2C-9A57-60D8A0EFB7B2}"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261639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9F42A-DDBA-4E2C-9A57-60D8A0EFB7B2}"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301071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9F42A-DDBA-4E2C-9A57-60D8A0EFB7B2}"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27D41-8562-4395-ACA0-3D299F730341}" type="slidenum">
              <a:rPr lang="en-US" smtClean="0"/>
              <a:t>‹#›</a:t>
            </a:fld>
            <a:endParaRPr lang="en-US"/>
          </a:p>
        </p:txBody>
      </p:sp>
    </p:spTree>
    <p:extLst>
      <p:ext uri="{BB962C8B-B14F-4D97-AF65-F5344CB8AC3E}">
        <p14:creationId xmlns:p14="http://schemas.microsoft.com/office/powerpoint/2010/main" val="175866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9F42A-DDBA-4E2C-9A57-60D8A0EFB7B2}" type="datetimeFigureOut">
              <a:rPr lang="en-US" smtClean="0"/>
              <a:t>8/15/2023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27D41-8562-4395-ACA0-3D299F730341}" type="slidenum">
              <a:rPr lang="en-US" smtClean="0"/>
              <a:t>‹#›</a:t>
            </a:fld>
            <a:endParaRPr lang="en-US"/>
          </a:p>
        </p:txBody>
      </p:sp>
    </p:spTree>
    <p:extLst>
      <p:ext uri="{BB962C8B-B14F-4D97-AF65-F5344CB8AC3E}">
        <p14:creationId xmlns:p14="http://schemas.microsoft.com/office/powerpoint/2010/main" val="421930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615702-55D5-4C0F-A4C0-6B09C0BB7B3F}" type="datetimeFigureOut">
              <a:rPr lang="en-US" smtClean="0">
                <a:solidFill>
                  <a:srgbClr val="564B3C"/>
                </a:solidFill>
              </a:rPr>
              <a:pPr/>
              <a:t>8/15/2023</a:t>
            </a:fld>
            <a:endParaRPr lang="en-US">
              <a:solidFill>
                <a:srgbClr val="564B3C"/>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solidFill>
                <a:srgbClr val="564B3C"/>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D5AF92F-AE94-4182-A8A8-CE91CDDEC447}" type="slidenum">
              <a:rPr lang="en-US" smtClean="0">
                <a:solidFill>
                  <a:srgbClr val="564B3C"/>
                </a:solidFill>
              </a:rPr>
              <a:pPr/>
              <a:t>‹#›</a:t>
            </a:fld>
            <a:endParaRPr lang="en-US">
              <a:solidFill>
                <a:srgbClr val="564B3C"/>
              </a:solidFill>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72761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on Software Design</a:t>
            </a:r>
            <a:endParaRPr lang="en-US" dirty="0"/>
          </a:p>
        </p:txBody>
      </p:sp>
    </p:spTree>
    <p:extLst>
      <p:ext uri="{BB962C8B-B14F-4D97-AF65-F5344CB8AC3E}">
        <p14:creationId xmlns:p14="http://schemas.microsoft.com/office/powerpoint/2010/main" val="1522103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Dictionary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Data </a:t>
            </a:r>
            <a:r>
              <a:rPr lang="en-US" dirty="0"/>
              <a:t>dictionary is the centralized collection of information about data. It stores meaning and origin of data, its relationship with other data, data format for usage etc. Data dictionary has rigorous definitions of all names in order to facilitate user and software designers</a:t>
            </a:r>
            <a:r>
              <a:rPr lang="en-US" dirty="0" smtClean="0"/>
              <a:t>.</a:t>
            </a:r>
          </a:p>
          <a:p>
            <a:r>
              <a:rPr lang="en-US" dirty="0" smtClean="0"/>
              <a:t>It contains the description of all the elements used in analysis and design models.</a:t>
            </a:r>
            <a:endParaRPr lang="en-US" dirty="0"/>
          </a:p>
          <a:p>
            <a:r>
              <a:rPr lang="en-US" dirty="0"/>
              <a:t>Data dictionary is often referenced as meta-data (data about data) repository. </a:t>
            </a:r>
            <a:endParaRPr lang="en-US" dirty="0" smtClean="0"/>
          </a:p>
          <a:p>
            <a:r>
              <a:rPr lang="en-US" dirty="0" smtClean="0"/>
              <a:t>Please go through some templates of DFD from Google.</a:t>
            </a:r>
            <a:endParaRPr lang="en-US" dirty="0"/>
          </a:p>
          <a:p>
            <a:endParaRPr lang="en-US" dirty="0"/>
          </a:p>
        </p:txBody>
      </p:sp>
    </p:spTree>
    <p:extLst>
      <p:ext uri="{BB962C8B-B14F-4D97-AF65-F5344CB8AC3E}">
        <p14:creationId xmlns:p14="http://schemas.microsoft.com/office/powerpoint/2010/main" val="3024015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User Interface Design</a:t>
            </a:r>
            <a:br>
              <a:rPr lang="en-US" dirty="0"/>
            </a:br>
            <a:endParaRPr lang="en-US" dirty="0"/>
          </a:p>
        </p:txBody>
      </p:sp>
      <p:sp>
        <p:nvSpPr>
          <p:cNvPr id="3" name="Content Placeholder 2"/>
          <p:cNvSpPr>
            <a:spLocks noGrp="1"/>
          </p:cNvSpPr>
          <p:nvPr>
            <p:ph idx="1"/>
          </p:nvPr>
        </p:nvSpPr>
        <p:spPr>
          <a:xfrm>
            <a:off x="457200" y="1752600"/>
            <a:ext cx="8229600" cy="4572000"/>
          </a:xfrm>
        </p:spPr>
        <p:txBody>
          <a:bodyPr>
            <a:normAutofit fontScale="85000" lnSpcReduction="20000"/>
          </a:bodyPr>
          <a:lstStyle/>
          <a:p>
            <a:r>
              <a:rPr lang="en-US" dirty="0"/>
              <a:t>User interface is the front-end application view to which user interacts in order to use the software. User can manipulate and control the software as well as hardware by means of user interface. Today, user interface is found at almost every place where digital technology exists, right from computers, mobile phones, cars, music players, airplanes, ships etc</a:t>
            </a:r>
            <a:r>
              <a:rPr lang="en-US" dirty="0" smtClean="0"/>
              <a:t>.</a:t>
            </a:r>
          </a:p>
          <a:p>
            <a:endParaRPr lang="en-US" dirty="0"/>
          </a:p>
          <a:p>
            <a:r>
              <a:rPr lang="en-US" dirty="0"/>
              <a:t>User interface is part of software and is designed such a way that it is expected to provide the user insight of the software. UI provides fundamental platform for human-computer interaction</a:t>
            </a:r>
            <a:r>
              <a:rPr lang="en-US" dirty="0" smtClean="0"/>
              <a:t>.</a:t>
            </a:r>
          </a:p>
          <a:p>
            <a:endParaRPr lang="en-US" dirty="0"/>
          </a:p>
          <a:p>
            <a:r>
              <a:rPr lang="en-US" dirty="0"/>
              <a:t>UI can be graphical, text-based, audio-video based, depending upon the underlying hardware and software combination. UI can be hardware or software or a combination of both.</a:t>
            </a:r>
          </a:p>
          <a:p>
            <a:endParaRPr lang="en-US" dirty="0"/>
          </a:p>
        </p:txBody>
      </p:sp>
    </p:spTree>
    <p:extLst>
      <p:ext uri="{BB962C8B-B14F-4D97-AF65-F5344CB8AC3E}">
        <p14:creationId xmlns:p14="http://schemas.microsoft.com/office/powerpoint/2010/main" val="3253952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752600"/>
            <a:ext cx="8229600" cy="4724400"/>
          </a:xfrm>
        </p:spPr>
        <p:txBody>
          <a:bodyPr>
            <a:normAutofit/>
          </a:bodyPr>
          <a:lstStyle/>
          <a:p>
            <a:r>
              <a:rPr lang="en-US" dirty="0"/>
              <a:t>The software becomes more popular if its user interface is:</a:t>
            </a:r>
          </a:p>
          <a:p>
            <a:pPr lvl="1"/>
            <a:r>
              <a:rPr lang="en-US" dirty="0"/>
              <a:t>Attractive</a:t>
            </a:r>
          </a:p>
          <a:p>
            <a:pPr lvl="1"/>
            <a:r>
              <a:rPr lang="en-US" dirty="0"/>
              <a:t>Simple to use</a:t>
            </a:r>
          </a:p>
          <a:p>
            <a:pPr lvl="1"/>
            <a:r>
              <a:rPr lang="en-US" dirty="0"/>
              <a:t>Responsive in short time</a:t>
            </a:r>
          </a:p>
          <a:p>
            <a:pPr lvl="1"/>
            <a:r>
              <a:rPr lang="en-US" dirty="0"/>
              <a:t>Clear to understand</a:t>
            </a:r>
          </a:p>
          <a:p>
            <a:pPr lvl="1"/>
            <a:r>
              <a:rPr lang="en-US" dirty="0"/>
              <a:t>Consistent on all interfacing screens</a:t>
            </a:r>
          </a:p>
          <a:p>
            <a:endParaRPr lang="en-US" dirty="0" smtClean="0"/>
          </a:p>
          <a:p>
            <a:r>
              <a:rPr lang="en-US" dirty="0" smtClean="0"/>
              <a:t>UI </a:t>
            </a:r>
            <a:r>
              <a:rPr lang="en-US" dirty="0"/>
              <a:t>is broadly divided into two categories:</a:t>
            </a:r>
          </a:p>
          <a:p>
            <a:pPr lvl="1"/>
            <a:r>
              <a:rPr lang="en-US" dirty="0"/>
              <a:t>Command Line Interface</a:t>
            </a:r>
          </a:p>
          <a:p>
            <a:pPr lvl="1"/>
            <a:r>
              <a:rPr lang="en-US" dirty="0"/>
              <a:t>Graphical User Interface</a:t>
            </a:r>
          </a:p>
          <a:p>
            <a:endParaRPr lang="en-US" dirty="0"/>
          </a:p>
        </p:txBody>
      </p:sp>
    </p:spTree>
    <p:extLst>
      <p:ext uri="{BB962C8B-B14F-4D97-AF65-F5344CB8AC3E}">
        <p14:creationId xmlns:p14="http://schemas.microsoft.com/office/powerpoint/2010/main" val="294313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Command Line Interface (CLI)</a:t>
            </a:r>
            <a:br>
              <a:rPr lang="en-US" dirty="0"/>
            </a:br>
            <a:endParaRPr lang="en-US" dirty="0"/>
          </a:p>
        </p:txBody>
      </p:sp>
      <p:sp>
        <p:nvSpPr>
          <p:cNvPr id="3" name="Content Placeholder 2"/>
          <p:cNvSpPr>
            <a:spLocks noGrp="1"/>
          </p:cNvSpPr>
          <p:nvPr>
            <p:ph idx="1"/>
          </p:nvPr>
        </p:nvSpPr>
        <p:spPr>
          <a:xfrm>
            <a:off x="457200" y="1752600"/>
            <a:ext cx="8229600" cy="4724400"/>
          </a:xfrm>
        </p:spPr>
        <p:txBody>
          <a:bodyPr>
            <a:normAutofit fontScale="92500" lnSpcReduction="20000"/>
          </a:bodyPr>
          <a:lstStyle/>
          <a:p>
            <a:r>
              <a:rPr lang="en-US" dirty="0"/>
              <a:t>CLI has been a great tool of interaction with computers until the video display monitors came into existence. CLI is first choice of many technical users and programmers. CLI is minimum interface a software can provide to its users.</a:t>
            </a:r>
          </a:p>
          <a:p>
            <a:r>
              <a:rPr lang="en-US" dirty="0"/>
              <a:t>CLI provides a command prompt, the place where the user types the command and feeds to the system. The user needs to remember the syntax of command and its use. Earlier CLI were not programmed to handle the user errors effectively.</a:t>
            </a:r>
          </a:p>
          <a:p>
            <a:r>
              <a:rPr lang="en-US" dirty="0"/>
              <a:t>A command is a text-based reference to set of instructions, which are expected to be executed by the system.</a:t>
            </a:r>
          </a:p>
          <a:p>
            <a:r>
              <a:rPr lang="en-US" dirty="0"/>
              <a:t>CLI uses less amount of computer resource as compared to GUI.</a:t>
            </a:r>
          </a:p>
        </p:txBody>
      </p:sp>
    </p:spTree>
    <p:extLst>
      <p:ext uri="{BB962C8B-B14F-4D97-AF65-F5344CB8AC3E}">
        <p14:creationId xmlns:p14="http://schemas.microsoft.com/office/powerpoint/2010/main" val="875816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 Elements</a:t>
            </a:r>
            <a:br>
              <a:rPr lang="en-US" dirty="0"/>
            </a:br>
            <a:endParaRPr lang="en-US" dirty="0"/>
          </a:p>
        </p:txBody>
      </p:sp>
      <p:sp>
        <p:nvSpPr>
          <p:cNvPr id="3" name="Content Placeholder 2"/>
          <p:cNvSpPr>
            <a:spLocks noGrp="1"/>
          </p:cNvSpPr>
          <p:nvPr>
            <p:ph idx="1"/>
          </p:nvPr>
        </p:nvSpPr>
        <p:spPr/>
        <p:txBody>
          <a:bodyPr>
            <a:normAutofit/>
          </a:bodyPr>
          <a:lstStyle/>
          <a:p>
            <a:r>
              <a:rPr lang="en-US" dirty="0"/>
              <a:t>A text-based command line interface can have the following elements:</a:t>
            </a:r>
          </a:p>
          <a:p>
            <a:pPr lvl="1"/>
            <a:r>
              <a:rPr lang="en-US" b="1" dirty="0"/>
              <a:t>Command Prompt</a:t>
            </a:r>
            <a:r>
              <a:rPr lang="en-US" dirty="0"/>
              <a:t> - It is text-based </a:t>
            </a:r>
            <a:r>
              <a:rPr lang="en-US" dirty="0" err="1"/>
              <a:t>notifier</a:t>
            </a:r>
            <a:r>
              <a:rPr lang="en-US" dirty="0"/>
              <a:t> that is mostly shows the context in which the user is working. It is generated by the software system.</a:t>
            </a:r>
          </a:p>
          <a:p>
            <a:pPr lvl="1"/>
            <a:r>
              <a:rPr lang="en-US" b="1" dirty="0"/>
              <a:t>Cursor</a:t>
            </a:r>
            <a:r>
              <a:rPr lang="en-US" dirty="0"/>
              <a:t> - It is a small horizontal line or a vertical bar of the height of line, to represent position of character while typing. Cursor is mostly found in blinking state. It moves as the user writes or deletes something.</a:t>
            </a:r>
          </a:p>
          <a:p>
            <a:pPr lvl="1"/>
            <a:r>
              <a:rPr lang="en-US" b="1" dirty="0"/>
              <a:t>Command</a:t>
            </a:r>
            <a:r>
              <a:rPr lang="en-US" dirty="0"/>
              <a:t> - A command is an executable instruction. It may have one or more parameters. Output on command execution is shown inline on the screen. When output is produced, command prompt is displayed on the next line.</a:t>
            </a:r>
          </a:p>
          <a:p>
            <a:endParaRPr lang="en-US" dirty="0"/>
          </a:p>
        </p:txBody>
      </p:sp>
    </p:spTree>
    <p:extLst>
      <p:ext uri="{BB962C8B-B14F-4D97-AF65-F5344CB8AC3E}">
        <p14:creationId xmlns:p14="http://schemas.microsoft.com/office/powerpoint/2010/main" val="2615325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Graphical User Interface</a:t>
            </a:r>
            <a:br>
              <a:rPr lang="en-US" dirty="0"/>
            </a:br>
            <a:endParaRPr lang="en-US" dirty="0"/>
          </a:p>
        </p:txBody>
      </p:sp>
      <p:sp>
        <p:nvSpPr>
          <p:cNvPr id="3" name="Content Placeholder 2"/>
          <p:cNvSpPr>
            <a:spLocks noGrp="1"/>
          </p:cNvSpPr>
          <p:nvPr>
            <p:ph idx="1"/>
          </p:nvPr>
        </p:nvSpPr>
        <p:spPr/>
        <p:txBody>
          <a:bodyPr/>
          <a:lstStyle/>
          <a:p>
            <a:r>
              <a:rPr lang="en-US" dirty="0"/>
              <a:t>Graphical User Interface provides the user graphical means to interact with the system. GUI can be combination of both hardware and software. Using GUI, user interprets the software.</a:t>
            </a:r>
          </a:p>
          <a:p>
            <a:r>
              <a:rPr lang="en-US" dirty="0"/>
              <a:t>Typically, GUI is more resource consuming than that of CLI. With advancing technology, the programmers and designers create complex GUI designs that work with more efficiency, accuracy and speed.</a:t>
            </a:r>
          </a:p>
          <a:p>
            <a:endParaRPr lang="en-US" dirty="0"/>
          </a:p>
        </p:txBody>
      </p:sp>
    </p:spTree>
    <p:extLst>
      <p:ext uri="{BB962C8B-B14F-4D97-AF65-F5344CB8AC3E}">
        <p14:creationId xmlns:p14="http://schemas.microsoft.com/office/powerpoint/2010/main" val="741193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 Elements</a:t>
            </a:r>
            <a:br>
              <a:rPr lang="en-US" dirty="0"/>
            </a:br>
            <a:endParaRPr lang="en-US" dirty="0"/>
          </a:p>
        </p:txBody>
      </p:sp>
      <p:sp>
        <p:nvSpPr>
          <p:cNvPr id="3" name="Content Placeholder 2"/>
          <p:cNvSpPr>
            <a:spLocks noGrp="1"/>
          </p:cNvSpPr>
          <p:nvPr>
            <p:ph idx="1"/>
          </p:nvPr>
        </p:nvSpPr>
        <p:spPr>
          <a:xfrm>
            <a:off x="457200" y="1752600"/>
            <a:ext cx="3352800" cy="4373563"/>
          </a:xfrm>
        </p:spPr>
        <p:txBody>
          <a:bodyPr>
            <a:normAutofit fontScale="92500"/>
          </a:bodyPr>
          <a:lstStyle/>
          <a:p>
            <a:r>
              <a:rPr lang="en-US" dirty="0"/>
              <a:t>GUI provides a set of components to interact with software or hardware.</a:t>
            </a:r>
          </a:p>
          <a:p>
            <a:r>
              <a:rPr lang="en-US" dirty="0"/>
              <a:t>Every graphical component provides a way to work with the system. A GUI system has following elements such as: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85938"/>
            <a:ext cx="5238135"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588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Window</a:t>
            </a:r>
            <a:r>
              <a:rPr lang="en-US" dirty="0"/>
              <a:t> - An area where contents of application are displayed. Contents in a window can be displayed in the form of icons or lists, if the window represents file structure. It is easier for a user to navigate in the file system in an exploring window. Windows can be minimized, resized or maximized to the size of screen. They can be moved anywhere on the screen. A window may contain another window of the same application, called child window.</a:t>
            </a:r>
          </a:p>
          <a:p>
            <a:r>
              <a:rPr lang="en-US" b="1" dirty="0"/>
              <a:t>Tabs</a:t>
            </a:r>
            <a:r>
              <a:rPr lang="en-US" dirty="0"/>
              <a:t> - If an application allows executing multiple instances of itself, they appear on the screen as separate windows.</a:t>
            </a:r>
            <a:r>
              <a:rPr lang="en-US" b="1" dirty="0"/>
              <a:t> Tabbed Document Interface</a:t>
            </a:r>
            <a:r>
              <a:rPr lang="en-US" dirty="0"/>
              <a:t> has come up to open multiple documents in the same window. This interface also helps in viewing preference panel in application. All modern web-browsers use this feature.</a:t>
            </a:r>
          </a:p>
          <a:p>
            <a:r>
              <a:rPr lang="en-US" b="1" dirty="0"/>
              <a:t>Menu</a:t>
            </a:r>
            <a:r>
              <a:rPr lang="en-US" dirty="0"/>
              <a:t> - Menu is an array of standard commands, grouped together and placed at a visible place (usually top) inside the application window. The menu can be programmed to appear or hide on mouse clicks.</a:t>
            </a:r>
          </a:p>
          <a:p>
            <a:r>
              <a:rPr lang="en-US" b="1" dirty="0"/>
              <a:t>Icon</a:t>
            </a:r>
            <a:r>
              <a:rPr lang="en-US" dirty="0"/>
              <a:t> - An icon is small picture representing an associated application. When these icons are clicked or double clicked, the application window is opened. Icon displays application and programs installed on a system in the form of small pictures.</a:t>
            </a:r>
          </a:p>
          <a:p>
            <a:r>
              <a:rPr lang="en-US" b="1" dirty="0"/>
              <a:t>Cursor</a:t>
            </a:r>
            <a:r>
              <a:rPr lang="en-US" dirty="0"/>
              <a:t> - Interacting devices such as mouse, touch pad, digital pen are represented in GUI as cursors. On screen cursor follows the instructions from hardware in almost real-time. Cursors are also named pointers in GUI systems. They are used to select menus, windows and other application features.</a:t>
            </a:r>
          </a:p>
          <a:p>
            <a:endParaRPr lang="en-US" dirty="0"/>
          </a:p>
        </p:txBody>
      </p:sp>
    </p:spTree>
    <p:extLst>
      <p:ext uri="{BB962C8B-B14F-4D97-AF65-F5344CB8AC3E}">
        <p14:creationId xmlns:p14="http://schemas.microsoft.com/office/powerpoint/2010/main" val="1509112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specific GUI components</a:t>
            </a:r>
            <a:br>
              <a:rPr lang="en-US" dirty="0"/>
            </a:br>
            <a:endParaRPr lang="en-US" dirty="0"/>
          </a:p>
        </p:txBody>
      </p:sp>
      <p:sp>
        <p:nvSpPr>
          <p:cNvPr id="3" name="Content Placeholder 2"/>
          <p:cNvSpPr>
            <a:spLocks noGrp="1"/>
          </p:cNvSpPr>
          <p:nvPr>
            <p:ph idx="1"/>
          </p:nvPr>
        </p:nvSpPr>
        <p:spPr>
          <a:xfrm>
            <a:off x="457200" y="1600200"/>
            <a:ext cx="8382000" cy="4953000"/>
          </a:xfrm>
        </p:spPr>
        <p:txBody>
          <a:bodyPr>
            <a:normAutofit fontScale="70000" lnSpcReduction="20000"/>
          </a:bodyPr>
          <a:lstStyle/>
          <a:p>
            <a:r>
              <a:rPr lang="en-US" dirty="0"/>
              <a:t>A GUI of an application contains one or more of the listed GUI elements</a:t>
            </a:r>
            <a:r>
              <a:rPr lang="en-US" dirty="0" smtClean="0"/>
              <a:t>:</a:t>
            </a:r>
          </a:p>
          <a:p>
            <a:endParaRPr lang="en-US" dirty="0"/>
          </a:p>
          <a:p>
            <a:pPr lvl="1"/>
            <a:r>
              <a:rPr lang="en-US" b="1" dirty="0"/>
              <a:t>Application Window</a:t>
            </a:r>
            <a:r>
              <a:rPr lang="en-US" dirty="0"/>
              <a:t> - Most application windows uses the constructs supplied by operating systems but many use their own customer created windows to contain the contents of application</a:t>
            </a:r>
            <a:r>
              <a:rPr lang="en-US" dirty="0" smtClean="0"/>
              <a:t>.</a:t>
            </a:r>
            <a:endParaRPr lang="en-US" dirty="0"/>
          </a:p>
          <a:p>
            <a:pPr lvl="1"/>
            <a:r>
              <a:rPr lang="en-US" b="1" dirty="0"/>
              <a:t>Dialogue Box </a:t>
            </a:r>
            <a:r>
              <a:rPr lang="en-US" dirty="0"/>
              <a:t>- It is a child window that contains message for the user and request for some action to be taken. For Example: Application generate a dialogue to get confirmation from user to delete a file</a:t>
            </a:r>
            <a:r>
              <a:rPr lang="en-US" dirty="0" smtClean="0"/>
              <a:t>.</a:t>
            </a:r>
            <a:endParaRPr lang="en-US" b="1" dirty="0" smtClean="0"/>
          </a:p>
          <a:p>
            <a:pPr lvl="1"/>
            <a:r>
              <a:rPr lang="en-US" b="1" dirty="0" smtClean="0"/>
              <a:t>Text-Box</a:t>
            </a:r>
            <a:r>
              <a:rPr lang="en-US" dirty="0"/>
              <a:t> - Provides an area for user to type and enter text-based data.</a:t>
            </a:r>
          </a:p>
          <a:p>
            <a:pPr lvl="1"/>
            <a:r>
              <a:rPr lang="en-US" b="1" dirty="0"/>
              <a:t>Buttons</a:t>
            </a:r>
            <a:r>
              <a:rPr lang="en-US" dirty="0"/>
              <a:t> - They imitate real life buttons and are used to submit inputs to the software.</a:t>
            </a:r>
          </a:p>
          <a:p>
            <a:pPr lvl="1"/>
            <a:r>
              <a:rPr lang="en-US" b="1" dirty="0"/>
              <a:t>Radio-button</a:t>
            </a:r>
            <a:r>
              <a:rPr lang="en-US" dirty="0"/>
              <a:t> - Displays available options for selection. Only one can be selected among all offered.</a:t>
            </a:r>
          </a:p>
          <a:p>
            <a:pPr lvl="1"/>
            <a:r>
              <a:rPr lang="en-US" b="1" dirty="0"/>
              <a:t>Check-box</a:t>
            </a:r>
            <a:r>
              <a:rPr lang="en-US" dirty="0"/>
              <a:t> - Functions similar to list-box. When an option is selected, the box is marked as checked. Multiple options represented by check boxes can be selected.</a:t>
            </a:r>
          </a:p>
          <a:p>
            <a:pPr lvl="1"/>
            <a:r>
              <a:rPr lang="en-US" b="1" dirty="0"/>
              <a:t>List-box </a:t>
            </a:r>
            <a:r>
              <a:rPr lang="en-US" dirty="0"/>
              <a:t>- Provides list of available items for selection. More than one item can be selected</a:t>
            </a:r>
            <a:r>
              <a:rPr lang="en-US" dirty="0" smtClean="0"/>
              <a:t>.</a:t>
            </a:r>
          </a:p>
          <a:p>
            <a:pPr lvl="1"/>
            <a:endParaRPr lang="en-US" dirty="0"/>
          </a:p>
          <a:p>
            <a:r>
              <a:rPr lang="en-US" dirty="0"/>
              <a:t>Other impressive GUI components are:</a:t>
            </a:r>
          </a:p>
          <a:p>
            <a:pPr lvl="1"/>
            <a:r>
              <a:rPr lang="en-US" dirty="0"/>
              <a:t>Sliders</a:t>
            </a:r>
          </a:p>
          <a:p>
            <a:pPr lvl="1"/>
            <a:r>
              <a:rPr lang="en-US" dirty="0" smtClean="0"/>
              <a:t>Combo-box</a:t>
            </a:r>
            <a:endParaRPr lang="en-US" dirty="0"/>
          </a:p>
          <a:p>
            <a:pPr lvl="1"/>
            <a:r>
              <a:rPr lang="en-US" dirty="0"/>
              <a:t>Drop-down list</a:t>
            </a:r>
          </a:p>
          <a:p>
            <a:endParaRPr lang="en-US" dirty="0"/>
          </a:p>
        </p:txBody>
      </p:sp>
    </p:spTree>
    <p:extLst>
      <p:ext uri="{BB962C8B-B14F-4D97-AF65-F5344CB8AC3E}">
        <p14:creationId xmlns:p14="http://schemas.microsoft.com/office/powerpoint/2010/main" val="1689713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Interface Design Activities</a:t>
            </a:r>
            <a:br>
              <a:rPr lang="en-US" dirty="0"/>
            </a:br>
            <a:endParaRPr lang="en-US" dirty="0"/>
          </a:p>
        </p:txBody>
      </p:sp>
      <p:sp>
        <p:nvSpPr>
          <p:cNvPr id="3" name="Content Placeholder 2"/>
          <p:cNvSpPr>
            <a:spLocks noGrp="1"/>
          </p:cNvSpPr>
          <p:nvPr>
            <p:ph idx="1"/>
          </p:nvPr>
        </p:nvSpPr>
        <p:spPr>
          <a:xfrm>
            <a:off x="457200" y="1752600"/>
            <a:ext cx="8229600" cy="4876800"/>
          </a:xfrm>
        </p:spPr>
        <p:txBody>
          <a:bodyPr>
            <a:normAutofit fontScale="55000" lnSpcReduction="20000"/>
          </a:bodyPr>
          <a:lstStyle/>
          <a:p>
            <a:r>
              <a:rPr lang="en-US" dirty="0"/>
              <a:t>There are a number of activities performed for designing user interface. The process of GUI design and implementation is alike SDLC. Any model can be used for GUI implementation among Waterfall, Iterative or Spiral Model</a:t>
            </a:r>
            <a:r>
              <a:rPr lang="en-US" dirty="0" smtClean="0"/>
              <a:t>. A </a:t>
            </a:r>
            <a:r>
              <a:rPr lang="en-US" dirty="0"/>
              <a:t>model used for GUI design and development should fulfill these GUI specific steps</a:t>
            </a:r>
            <a:r>
              <a:rPr lang="en-US" dirty="0" smtClean="0"/>
              <a:t>.</a:t>
            </a:r>
          </a:p>
          <a:p>
            <a:endParaRPr lang="en-US" dirty="0"/>
          </a:p>
          <a:p>
            <a:r>
              <a:rPr lang="en-US" b="1" dirty="0"/>
              <a:t>GUI Requirement Gathering</a:t>
            </a:r>
            <a:r>
              <a:rPr lang="en-US" dirty="0"/>
              <a:t> - The designers may like to have list of all functional and non-functional requirements of GUI. This can be taken from user and their existing software solution.</a:t>
            </a:r>
          </a:p>
          <a:p>
            <a:endParaRPr lang="en-US" b="1" dirty="0" smtClean="0"/>
          </a:p>
          <a:p>
            <a:r>
              <a:rPr lang="en-US" b="1" dirty="0" smtClean="0"/>
              <a:t>User </a:t>
            </a:r>
            <a:r>
              <a:rPr lang="en-US" b="1" dirty="0"/>
              <a:t>Analysis</a:t>
            </a:r>
            <a:r>
              <a:rPr lang="en-US" dirty="0"/>
              <a:t> - The designer studies who is going to use the software GUI. The target audience matters as the design details change according to the knowledge and competency level of the user. If user is technical savvy, advanced and complex GUI can be incorporated. For a novice user, more information is included on how-to of software.</a:t>
            </a:r>
          </a:p>
          <a:p>
            <a:endParaRPr lang="en-US" b="1" dirty="0" smtClean="0"/>
          </a:p>
          <a:p>
            <a:r>
              <a:rPr lang="en-US" b="1" dirty="0" smtClean="0"/>
              <a:t>Task </a:t>
            </a:r>
            <a:r>
              <a:rPr lang="en-US" b="1" dirty="0"/>
              <a:t>Analysis</a:t>
            </a:r>
            <a:r>
              <a:rPr lang="en-US" dirty="0"/>
              <a:t> - Designers have to analyze what task is to be done by the software solution. Here in GUI, it does not matter how it will be done. Tasks can be represented in hierarchical manner taking one major task and dividing it further into smaller sub-tasks. Tasks provide goals for GUI presentation. Flow of information among sub-tasks determines the flow of GUI contents in the software.</a:t>
            </a:r>
          </a:p>
          <a:p>
            <a:endParaRPr lang="en-US" b="1" dirty="0" smtClean="0"/>
          </a:p>
          <a:p>
            <a:r>
              <a:rPr lang="en-US" b="1" dirty="0" smtClean="0"/>
              <a:t>GUI </a:t>
            </a:r>
            <a:r>
              <a:rPr lang="en-US" b="1" dirty="0"/>
              <a:t>Design &amp; implementation</a:t>
            </a:r>
            <a:r>
              <a:rPr lang="en-US" dirty="0"/>
              <a:t> - Designers after having information about requirements, tasks and user environment, design the GUI and implements into code and embed the GUI with working or dummy software in the background. It is then self-tested by the developers.</a:t>
            </a:r>
          </a:p>
          <a:p>
            <a:endParaRPr lang="en-US" b="1" dirty="0" smtClean="0"/>
          </a:p>
          <a:p>
            <a:r>
              <a:rPr lang="en-US" b="1" dirty="0" smtClean="0"/>
              <a:t>Testing</a:t>
            </a:r>
            <a:r>
              <a:rPr lang="en-US" dirty="0"/>
              <a:t> - GUI testing can be done in various ways. Organization can have in-house inspection, direct involvement of users and release of beta version are few of them. Testing may include usability, compatibility, user acceptance etc.</a:t>
            </a:r>
          </a:p>
          <a:p>
            <a:endParaRPr lang="en-US" dirty="0"/>
          </a:p>
        </p:txBody>
      </p:sp>
    </p:spTree>
    <p:extLst>
      <p:ext uri="{BB962C8B-B14F-4D97-AF65-F5344CB8AC3E}">
        <p14:creationId xmlns:p14="http://schemas.microsoft.com/office/powerpoint/2010/main" val="1163244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design-1</a:t>
            </a:r>
            <a:endParaRPr lang="en-US" dirty="0"/>
          </a:p>
        </p:txBody>
      </p:sp>
      <p:sp>
        <p:nvSpPr>
          <p:cNvPr id="3" name="Content Placeholder 2"/>
          <p:cNvSpPr>
            <a:spLocks noGrp="1"/>
          </p:cNvSpPr>
          <p:nvPr>
            <p:ph idx="1"/>
          </p:nvPr>
        </p:nvSpPr>
        <p:spPr/>
        <p:txBody>
          <a:bodyPr/>
          <a:lstStyle/>
          <a:p>
            <a:r>
              <a:rPr lang="en-US" dirty="0"/>
              <a:t>Identifying the sub-systems and establishing framework for sub-system control and communication. </a:t>
            </a:r>
          </a:p>
          <a:p>
            <a:r>
              <a:rPr lang="en-US" dirty="0" smtClean="0"/>
              <a:t>Explained </a:t>
            </a:r>
            <a:r>
              <a:rPr lang="en-US" dirty="0"/>
              <a:t>using the following architecture </a:t>
            </a:r>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6542"/>
            <a:ext cx="73914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09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 – 2</a:t>
            </a:r>
          </a:p>
        </p:txBody>
      </p:sp>
      <p:sp>
        <p:nvSpPr>
          <p:cNvPr id="3" name="Content Placeholder 2"/>
          <p:cNvSpPr>
            <a:spLocks noGrp="1"/>
          </p:cNvSpPr>
          <p:nvPr>
            <p:ph idx="1"/>
          </p:nvPr>
        </p:nvSpPr>
        <p:spPr/>
        <p:txBody>
          <a:bodyPr/>
          <a:lstStyle/>
          <a:p>
            <a:r>
              <a:rPr lang="en-US" dirty="0" smtClean="0"/>
              <a:t>Activities </a:t>
            </a:r>
            <a:r>
              <a:rPr lang="en-US" dirty="0"/>
              <a:t>necessary for architectural designing; </a:t>
            </a:r>
          </a:p>
          <a:p>
            <a:pPr lvl="1"/>
            <a:r>
              <a:rPr lang="en-US" dirty="0" smtClean="0"/>
              <a:t>System Structuring</a:t>
            </a:r>
          </a:p>
          <a:p>
            <a:pPr lvl="1"/>
            <a:r>
              <a:rPr lang="en-US" dirty="0" smtClean="0"/>
              <a:t>Control </a:t>
            </a:r>
            <a:r>
              <a:rPr lang="en-US" dirty="0"/>
              <a:t>modeling </a:t>
            </a:r>
          </a:p>
          <a:p>
            <a:pPr lvl="1"/>
            <a:r>
              <a:rPr lang="en-US" dirty="0" smtClean="0"/>
              <a:t>Modular </a:t>
            </a:r>
            <a:r>
              <a:rPr lang="en-US" dirty="0"/>
              <a:t>decomposition </a:t>
            </a:r>
            <a:endParaRPr lang="en-US" dirty="0" smtClean="0"/>
          </a:p>
          <a:p>
            <a:pPr marL="411480" lvl="1" indent="0">
              <a:buNone/>
            </a:pPr>
            <a:endParaRPr lang="en-US" dirty="0"/>
          </a:p>
          <a:p>
            <a:r>
              <a:rPr lang="en-US" dirty="0" smtClean="0"/>
              <a:t>The </a:t>
            </a:r>
            <a:r>
              <a:rPr lang="en-US" dirty="0"/>
              <a:t>output of the architectural design process is an architectural design document. </a:t>
            </a:r>
          </a:p>
        </p:txBody>
      </p:sp>
    </p:spTree>
    <p:extLst>
      <p:ext uri="{BB962C8B-B14F-4D97-AF65-F5344CB8AC3E}">
        <p14:creationId xmlns:p14="http://schemas.microsoft.com/office/powerpoint/2010/main" val="130624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 – 3</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4191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76800" y="1848157"/>
            <a:ext cx="3733800" cy="426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prstClr val="white"/>
                </a:solidFill>
              </a:rPr>
              <a:t>Client and Server are the subsystems that are controlling the other modules. </a:t>
            </a:r>
          </a:p>
          <a:p>
            <a:pPr marL="285750" indent="-285750">
              <a:buFont typeface="Arial" pitchFamily="34" charset="0"/>
              <a:buChar char="•"/>
            </a:pPr>
            <a:endParaRPr lang="en-US" dirty="0">
              <a:solidFill>
                <a:prstClr val="white"/>
              </a:solidFill>
            </a:endParaRPr>
          </a:p>
          <a:p>
            <a:pPr marL="285750" indent="-285750">
              <a:buFont typeface="Arial" pitchFamily="34" charset="0"/>
              <a:buChar char="•"/>
            </a:pPr>
            <a:r>
              <a:rPr lang="en-US" dirty="0">
                <a:solidFill>
                  <a:prstClr val="white"/>
                </a:solidFill>
              </a:rPr>
              <a:t>Other modules are the rectangles in white. E.g., Network Prediction, Play, Chat Room, Game Room etc. </a:t>
            </a:r>
          </a:p>
          <a:p>
            <a:pPr algn="ctr"/>
            <a:endParaRPr lang="en-US" dirty="0">
              <a:solidFill>
                <a:prstClr val="white"/>
              </a:solidFill>
            </a:endParaRPr>
          </a:p>
        </p:txBody>
      </p:sp>
    </p:spTree>
    <p:extLst>
      <p:ext uri="{BB962C8B-B14F-4D97-AF65-F5344CB8AC3E}">
        <p14:creationId xmlns:p14="http://schemas.microsoft.com/office/powerpoint/2010/main" val="3485872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SPECIFICATION - 1</a:t>
            </a:r>
          </a:p>
        </p:txBody>
      </p:sp>
      <p:sp>
        <p:nvSpPr>
          <p:cNvPr id="3" name="Content Placeholder 2"/>
          <p:cNvSpPr>
            <a:spLocks noGrp="1"/>
          </p:cNvSpPr>
          <p:nvPr>
            <p:ph idx="1"/>
          </p:nvPr>
        </p:nvSpPr>
        <p:spPr/>
        <p:txBody>
          <a:bodyPr/>
          <a:lstStyle/>
          <a:p>
            <a:r>
              <a:rPr lang="en-US" dirty="0" smtClean="0"/>
              <a:t>. </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54387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91200" y="1905000"/>
            <a:ext cx="2743200" cy="3971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dirty="0">
                <a:solidFill>
                  <a:prstClr val="white"/>
                </a:solidFill>
              </a:rPr>
              <a:t>For each sub-system, an abstract specification of the services it provides and the constraints under which it must operate is produced</a:t>
            </a:r>
          </a:p>
        </p:txBody>
      </p:sp>
    </p:spTree>
    <p:extLst>
      <p:ext uri="{BB962C8B-B14F-4D97-AF65-F5344CB8AC3E}">
        <p14:creationId xmlns:p14="http://schemas.microsoft.com/office/powerpoint/2010/main" val="395593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SPECIFICATION – 2</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983"/>
          <a:stretch/>
        </p:blipFill>
        <p:spPr bwMode="auto">
          <a:xfrm>
            <a:off x="0" y="1447800"/>
            <a:ext cx="518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81600" y="1600200"/>
            <a:ext cx="36576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prstClr val="white"/>
                </a:solidFill>
              </a:rPr>
              <a:t>Orange Boxes are the subsystems. </a:t>
            </a:r>
          </a:p>
          <a:p>
            <a:pPr marL="285750" indent="-285750">
              <a:buFont typeface="Arial" pitchFamily="34" charset="0"/>
              <a:buChar char="•"/>
            </a:pPr>
            <a:endParaRPr lang="en-US" dirty="0">
              <a:solidFill>
                <a:prstClr val="white"/>
              </a:solidFill>
            </a:endParaRPr>
          </a:p>
          <a:p>
            <a:pPr marL="285750" indent="-285750">
              <a:buFont typeface="Arial" pitchFamily="34" charset="0"/>
              <a:buChar char="•"/>
            </a:pPr>
            <a:r>
              <a:rPr lang="en-US" dirty="0">
                <a:solidFill>
                  <a:prstClr val="white"/>
                </a:solidFill>
              </a:rPr>
              <a:t>White Boxes are the services provided by the subsystems.</a:t>
            </a:r>
          </a:p>
          <a:p>
            <a:pPr marL="285750" indent="-285750">
              <a:buFont typeface="Arial" pitchFamily="34" charset="0"/>
              <a:buChar char="•"/>
            </a:pPr>
            <a:endParaRPr lang="en-US" dirty="0">
              <a:solidFill>
                <a:prstClr val="white"/>
              </a:solidFill>
            </a:endParaRPr>
          </a:p>
          <a:p>
            <a:pPr marL="285750" indent="-285750">
              <a:buFont typeface="Arial" pitchFamily="34" charset="0"/>
              <a:buChar char="•"/>
            </a:pPr>
            <a:r>
              <a:rPr lang="en-US" dirty="0">
                <a:solidFill>
                  <a:prstClr val="white"/>
                </a:solidFill>
              </a:rPr>
              <a:t>Services include </a:t>
            </a:r>
          </a:p>
          <a:p>
            <a:pPr marL="742950" lvl="1" indent="-285750">
              <a:buFont typeface="Arial" pitchFamily="34" charset="0"/>
              <a:buChar char="•"/>
            </a:pPr>
            <a:r>
              <a:rPr lang="en-US" dirty="0">
                <a:solidFill>
                  <a:prstClr val="white"/>
                </a:solidFill>
              </a:rPr>
              <a:t>Visual Representation </a:t>
            </a:r>
          </a:p>
          <a:p>
            <a:pPr marL="742950" lvl="1" indent="-285750">
              <a:buFont typeface="Arial" pitchFamily="34" charset="0"/>
              <a:buChar char="•"/>
            </a:pPr>
            <a:r>
              <a:rPr lang="en-US" dirty="0">
                <a:solidFill>
                  <a:prstClr val="white"/>
                </a:solidFill>
              </a:rPr>
              <a:t>Communication Layer</a:t>
            </a:r>
          </a:p>
          <a:p>
            <a:pPr marL="742950" lvl="1" indent="-285750">
              <a:buFont typeface="Arial" pitchFamily="34" charset="0"/>
              <a:buChar char="•"/>
            </a:pPr>
            <a:r>
              <a:rPr lang="en-US" dirty="0">
                <a:solidFill>
                  <a:prstClr val="white"/>
                </a:solidFill>
              </a:rPr>
              <a:t>User I/O </a:t>
            </a:r>
          </a:p>
          <a:p>
            <a:pPr marL="742950" lvl="1" indent="-285750">
              <a:buFont typeface="Arial" pitchFamily="34" charset="0"/>
              <a:buChar char="•"/>
            </a:pPr>
            <a:r>
              <a:rPr lang="en-US" dirty="0">
                <a:solidFill>
                  <a:prstClr val="white"/>
                </a:solidFill>
              </a:rPr>
              <a:t>Client Side Copy</a:t>
            </a:r>
          </a:p>
        </p:txBody>
      </p:sp>
    </p:spTree>
    <p:extLst>
      <p:ext uri="{BB962C8B-B14F-4D97-AF65-F5344CB8AC3E}">
        <p14:creationId xmlns:p14="http://schemas.microsoft.com/office/powerpoint/2010/main" val="383536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DESIGN - 1</a:t>
            </a:r>
          </a:p>
        </p:txBody>
      </p:sp>
      <p:sp>
        <p:nvSpPr>
          <p:cNvPr id="3" name="Content Placeholder 2"/>
          <p:cNvSpPr>
            <a:spLocks noGrp="1"/>
          </p:cNvSpPr>
          <p:nvPr>
            <p:ph idx="1"/>
          </p:nvPr>
        </p:nvSpPr>
        <p:spPr/>
        <p:txBody>
          <a:bodyPr/>
          <a:lstStyle/>
          <a:p>
            <a:r>
              <a:rPr lang="en-US" dirty="0" smtClean="0"/>
              <a:t>For </a:t>
            </a:r>
            <a:r>
              <a:rPr lang="en-US" dirty="0"/>
              <a:t>each sub-system, its interface is designed and documented.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46482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62600" y="2590800"/>
            <a:ext cx="3276600" cy="3857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prstClr val="white"/>
                </a:solidFill>
              </a:rPr>
              <a:t>The textboxes below shows a few functions in the interface for the client. These are used by the player object. There will be separate interfaces for each module.</a:t>
            </a:r>
          </a:p>
        </p:txBody>
      </p:sp>
    </p:spTree>
    <p:extLst>
      <p:ext uri="{BB962C8B-B14F-4D97-AF65-F5344CB8AC3E}">
        <p14:creationId xmlns:p14="http://schemas.microsoft.com/office/powerpoint/2010/main" val="1353148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DESIGN - 1</a:t>
            </a:r>
          </a:p>
        </p:txBody>
      </p:sp>
      <p:sp>
        <p:nvSpPr>
          <p:cNvPr id="3" name="Content Placeholder 2"/>
          <p:cNvSpPr>
            <a:spLocks noGrp="1"/>
          </p:cNvSpPr>
          <p:nvPr>
            <p:ph idx="1"/>
          </p:nvPr>
        </p:nvSpPr>
        <p:spPr/>
        <p:txBody>
          <a:bodyPr/>
          <a:lstStyle/>
          <a:p>
            <a:r>
              <a:rPr lang="en-US" dirty="0"/>
              <a:t>Services are allocated to different components and the interfaces of the components are designed. </a:t>
            </a:r>
          </a:p>
          <a:p>
            <a:endParaRPr lang="en-US" dirty="0" smtClean="0"/>
          </a:p>
          <a:p>
            <a:r>
              <a:rPr lang="en-US" dirty="0" smtClean="0"/>
              <a:t>This </a:t>
            </a:r>
            <a:r>
              <a:rPr lang="en-US" dirty="0"/>
              <a:t>phase entails detailed implementation design of the interfaces that are identified in the interface </a:t>
            </a:r>
            <a:r>
              <a:rPr lang="en-US" dirty="0" smtClean="0"/>
              <a:t>design.</a:t>
            </a:r>
          </a:p>
          <a:p>
            <a:endParaRPr lang="en-US" dirty="0"/>
          </a:p>
          <a:p>
            <a:r>
              <a:rPr lang="en-US" dirty="0" smtClean="0"/>
              <a:t>Services </a:t>
            </a:r>
            <a:r>
              <a:rPr lang="en-US" dirty="0"/>
              <a:t>that are allocated to each subsystem are designed as to be implemented.</a:t>
            </a:r>
          </a:p>
        </p:txBody>
      </p:sp>
    </p:spTree>
    <p:extLst>
      <p:ext uri="{BB962C8B-B14F-4D97-AF65-F5344CB8AC3E}">
        <p14:creationId xmlns:p14="http://schemas.microsoft.com/office/powerpoint/2010/main" val="355116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DESIGN - 1</a:t>
            </a:r>
          </a:p>
        </p:txBody>
      </p:sp>
      <p:sp>
        <p:nvSpPr>
          <p:cNvPr id="3" name="Content Placeholder 2"/>
          <p:cNvSpPr>
            <a:spLocks noGrp="1"/>
          </p:cNvSpPr>
          <p:nvPr>
            <p:ph idx="1"/>
          </p:nvPr>
        </p:nvSpPr>
        <p:spPr/>
        <p:txBody>
          <a:bodyPr/>
          <a:lstStyle/>
          <a:p>
            <a:r>
              <a:rPr lang="en-US" dirty="0"/>
              <a:t>The data structures used in the system implementation are designed in detail and specified. </a:t>
            </a:r>
          </a:p>
          <a:p>
            <a:r>
              <a:rPr lang="en-US" dirty="0" smtClean="0"/>
              <a:t>Example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971800"/>
            <a:ext cx="44577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3505200"/>
            <a:ext cx="2743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Client information is stored in the buckets by mapping them to the buckets via a </a:t>
            </a:r>
            <a:r>
              <a:rPr lang="en-US" dirty="0" err="1">
                <a:solidFill>
                  <a:prstClr val="white"/>
                </a:solidFill>
              </a:rPr>
              <a:t>hashfunction</a:t>
            </a:r>
            <a:r>
              <a:rPr lang="en-US" dirty="0">
                <a:solidFill>
                  <a:prstClr val="white"/>
                </a:solidFill>
              </a:rPr>
              <a:t>. </a:t>
            </a:r>
          </a:p>
        </p:txBody>
      </p:sp>
    </p:spTree>
    <p:extLst>
      <p:ext uri="{BB962C8B-B14F-4D97-AF65-F5344CB8AC3E}">
        <p14:creationId xmlns:p14="http://schemas.microsoft.com/office/powerpoint/2010/main" val="360495013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877</Words>
  <Application>Microsoft Office PowerPoint</Application>
  <PresentationFormat>On-screen Show (4:3)</PresentationFormat>
  <Paragraphs>110</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Apothecary</vt:lpstr>
      <vt:lpstr>More on Software Design</vt:lpstr>
      <vt:lpstr>Architectural design-1</vt:lpstr>
      <vt:lpstr>ARCHITECTURE DESIGN – 2</vt:lpstr>
      <vt:lpstr>ARCHITECTURE DESIGN – 3</vt:lpstr>
      <vt:lpstr>ABSTRACT SPECIFICATION - 1</vt:lpstr>
      <vt:lpstr>ABSTRACT SPECIFICATION – 2</vt:lpstr>
      <vt:lpstr>INTERFACE DESIGN - 1</vt:lpstr>
      <vt:lpstr>COMPONENT DESIGN - 1</vt:lpstr>
      <vt:lpstr>DATA STRUCTURE DESIGN - 1</vt:lpstr>
      <vt:lpstr>Data Dictionary </vt:lpstr>
      <vt:lpstr>Software User Interface Design </vt:lpstr>
      <vt:lpstr>PowerPoint Presentation</vt:lpstr>
      <vt:lpstr>Command Line Interface (CLI) </vt:lpstr>
      <vt:lpstr>CLI Elements </vt:lpstr>
      <vt:lpstr>Graphical User Interface </vt:lpstr>
      <vt:lpstr>GUI Elements </vt:lpstr>
      <vt:lpstr>PowerPoint Presentation</vt:lpstr>
      <vt:lpstr>Application specific GUI components </vt:lpstr>
      <vt:lpstr>User Interface Design Activities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 Ashfaq</dc:creator>
  <cp:lastModifiedBy>Ahsan Ashfaq</cp:lastModifiedBy>
  <cp:revision>3</cp:revision>
  <dcterms:created xsi:type="dcterms:W3CDTF">2023-08-08T17:39:13Z</dcterms:created>
  <dcterms:modified xsi:type="dcterms:W3CDTF">2023-08-15T16:57:36Z</dcterms:modified>
</cp:coreProperties>
</file>