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57" r:id="rId3"/>
    <p:sldId id="275" r:id="rId4"/>
    <p:sldId id="276" r:id="rId5"/>
    <p:sldId id="291" r:id="rId6"/>
    <p:sldId id="273" r:id="rId7"/>
    <p:sldId id="261" r:id="rId8"/>
    <p:sldId id="262" r:id="rId9"/>
    <p:sldId id="274"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63" r:id="rId23"/>
    <p:sldId id="264" r:id="rId24"/>
    <p:sldId id="290" r:id="rId25"/>
    <p:sldId id="292" r:id="rId26"/>
    <p:sldId id="265" r:id="rId27"/>
    <p:sldId id="266" r:id="rId28"/>
    <p:sldId id="267" r:id="rId29"/>
    <p:sldId id="268" r:id="rId30"/>
    <p:sldId id="269" r:id="rId31"/>
    <p:sldId id="270" r:id="rId32"/>
    <p:sldId id="27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1478" y="-1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CC7A0-D723-4FC7-B123-DFDFA5F962A5}" type="datetimeFigureOut">
              <a:rPr lang="en-US" smtClean="0"/>
              <a:t>8/15/2023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D9A530-E220-4A6A-A3CB-376CC4A7C4F7}" type="slidenum">
              <a:rPr lang="en-US" smtClean="0"/>
              <a:t>‹#›</a:t>
            </a:fld>
            <a:endParaRPr lang="en-US"/>
          </a:p>
        </p:txBody>
      </p:sp>
    </p:spTree>
    <p:extLst>
      <p:ext uri="{BB962C8B-B14F-4D97-AF65-F5344CB8AC3E}">
        <p14:creationId xmlns:p14="http://schemas.microsoft.com/office/powerpoint/2010/main" val="2254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Fault</a:t>
            </a:r>
            <a:r>
              <a:rPr lang="en-US" baseline="0" dirty="0" smtClean="0"/>
              <a:t> causes error and error leads to failure.</a:t>
            </a:r>
            <a:endParaRPr lang="en-US" dirty="0"/>
          </a:p>
        </p:txBody>
      </p:sp>
      <p:sp>
        <p:nvSpPr>
          <p:cNvPr id="4" name="Slide Number Placeholder 3"/>
          <p:cNvSpPr>
            <a:spLocks noGrp="1"/>
          </p:cNvSpPr>
          <p:nvPr>
            <p:ph type="sldNum" sz="quarter" idx="10"/>
          </p:nvPr>
        </p:nvSpPr>
        <p:spPr/>
        <p:txBody>
          <a:bodyPr/>
          <a:lstStyle/>
          <a:p>
            <a:fld id="{428D95DE-2455-48C2-896C-F60B61457DCC}" type="slidenum">
              <a:rPr lang="en-US" smtClean="0"/>
              <a:t>4</a:t>
            </a:fld>
            <a:endParaRPr lang="en-US"/>
          </a:p>
        </p:txBody>
      </p:sp>
    </p:spTree>
    <p:extLst>
      <p:ext uri="{BB962C8B-B14F-4D97-AF65-F5344CB8AC3E}">
        <p14:creationId xmlns:p14="http://schemas.microsoft.com/office/powerpoint/2010/main" val="276191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615702-55D5-4C0F-A4C0-6B09C0BB7B3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F92F-AE94-4182-A8A8-CE91CDDEC447}"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15702-55D5-4C0F-A4C0-6B09C0BB7B3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F92F-AE94-4182-A8A8-CE91CDDEC4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15702-55D5-4C0F-A4C0-6B09C0BB7B3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F92F-AE94-4182-A8A8-CE91CDDEC4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15702-55D5-4C0F-A4C0-6B09C0BB7B3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F92F-AE94-4182-A8A8-CE91CDDEC4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15702-55D5-4C0F-A4C0-6B09C0BB7B3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5AF92F-AE94-4182-A8A8-CE91CDDEC447}"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615702-55D5-4C0F-A4C0-6B09C0BB7B3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AF92F-AE94-4182-A8A8-CE91CDDEC4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615702-55D5-4C0F-A4C0-6B09C0BB7B3F}"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5AF92F-AE94-4182-A8A8-CE91CDDEC447}"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615702-55D5-4C0F-A4C0-6B09C0BB7B3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5AF92F-AE94-4182-A8A8-CE91CDDEC4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15702-55D5-4C0F-A4C0-6B09C0BB7B3F}"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5AF92F-AE94-4182-A8A8-CE91CDDEC4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15702-55D5-4C0F-A4C0-6B09C0BB7B3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AF92F-AE94-4182-A8A8-CE91CDDEC447}"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15702-55D5-4C0F-A4C0-6B09C0BB7B3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5AF92F-AE94-4182-A8A8-CE91CDDEC4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D615702-55D5-4C0F-A4C0-6B09C0BB7B3F}" type="datetimeFigureOut">
              <a:rPr lang="en-US" smtClean="0"/>
              <a:t>8/15/2023</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2D5AF92F-AE94-4182-A8A8-CE91CDDEC447}"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endParaRPr lang="en-US" dirty="0"/>
          </a:p>
        </p:txBody>
      </p:sp>
    </p:spTree>
    <p:extLst>
      <p:ext uri="{BB962C8B-B14F-4D97-AF65-F5344CB8AC3E}">
        <p14:creationId xmlns:p14="http://schemas.microsoft.com/office/powerpoint/2010/main" val="2344616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ECP</a:t>
            </a:r>
            <a:endParaRPr lang="en-US" dirty="0"/>
          </a:p>
        </p:txBody>
      </p:sp>
      <p:sp>
        <p:nvSpPr>
          <p:cNvPr id="3" name="Content Placeholder 2"/>
          <p:cNvSpPr>
            <a:spLocks noGrp="1"/>
          </p:cNvSpPr>
          <p:nvPr>
            <p:ph idx="1"/>
          </p:nvPr>
        </p:nvSpPr>
        <p:spPr/>
        <p:txBody>
          <a:bodyPr>
            <a:normAutofit/>
          </a:bodyPr>
          <a:lstStyle/>
          <a:p>
            <a:pPr fontAlgn="base"/>
            <a:r>
              <a:rPr lang="en-US" dirty="0" smtClean="0"/>
              <a:t>One </a:t>
            </a:r>
            <a:r>
              <a:rPr lang="en-US" dirty="0"/>
              <a:t>application is accepting input range from 1 to 100, </a:t>
            </a:r>
            <a:endParaRPr lang="en-US" dirty="0" smtClean="0"/>
          </a:p>
          <a:p>
            <a:pPr fontAlgn="base"/>
            <a:r>
              <a:rPr lang="en-US" b="1" dirty="0" smtClean="0"/>
              <a:t>Test Cases:</a:t>
            </a:r>
          </a:p>
          <a:p>
            <a:pPr fontAlgn="base"/>
            <a:r>
              <a:rPr lang="en-US" dirty="0" smtClean="0"/>
              <a:t>One </a:t>
            </a:r>
            <a:r>
              <a:rPr lang="en-US" dirty="0"/>
              <a:t>is for valid input class i.e. selects any value from input between ranges 1 to 100. </a:t>
            </a:r>
          </a:p>
          <a:p>
            <a:pPr fontAlgn="base"/>
            <a:r>
              <a:rPr lang="en-US" dirty="0"/>
              <a:t>One is for invalid data below lower limit i.e. any one value below 1.</a:t>
            </a:r>
          </a:p>
          <a:p>
            <a:pPr fontAlgn="base"/>
            <a:r>
              <a:rPr lang="en-US" dirty="0"/>
              <a:t>One is for invalid data above upper limit i.e. any value above 100.</a:t>
            </a:r>
          </a:p>
          <a:p>
            <a:endParaRPr lang="en-US" dirty="0"/>
          </a:p>
        </p:txBody>
      </p:sp>
    </p:spTree>
    <p:extLst>
      <p:ext uri="{BB962C8B-B14F-4D97-AF65-F5344CB8AC3E}">
        <p14:creationId xmlns:p14="http://schemas.microsoft.com/office/powerpoint/2010/main" val="4214511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BVA</a:t>
            </a:r>
            <a:endParaRPr lang="en-US" dirty="0"/>
          </a:p>
        </p:txBody>
      </p:sp>
      <p:sp>
        <p:nvSpPr>
          <p:cNvPr id="3" name="Content Placeholder 2"/>
          <p:cNvSpPr>
            <a:spLocks noGrp="1"/>
          </p:cNvSpPr>
          <p:nvPr>
            <p:ph idx="1"/>
          </p:nvPr>
        </p:nvSpPr>
        <p:spPr/>
        <p:txBody>
          <a:bodyPr/>
          <a:lstStyle/>
          <a:p>
            <a:pPr fontAlgn="base"/>
            <a:r>
              <a:rPr lang="en-US" dirty="0"/>
              <a:t>One application is accepting input range from 1 to 100, </a:t>
            </a:r>
          </a:p>
          <a:p>
            <a:pPr fontAlgn="base"/>
            <a:r>
              <a:rPr lang="en-US" b="1" dirty="0" smtClean="0"/>
              <a:t>Test Cases: </a:t>
            </a:r>
          </a:p>
          <a:p>
            <a:pPr fontAlgn="base"/>
            <a:r>
              <a:rPr lang="en-US" dirty="0" smtClean="0"/>
              <a:t>One </a:t>
            </a:r>
            <a:r>
              <a:rPr lang="en-US" dirty="0"/>
              <a:t>test case for exact boundary values of input domains each means 1 and 100.</a:t>
            </a:r>
          </a:p>
          <a:p>
            <a:pPr fontAlgn="base"/>
            <a:r>
              <a:rPr lang="en-US" dirty="0"/>
              <a:t>One test case for just below boundary value of input domains each means 0 and 99.</a:t>
            </a:r>
          </a:p>
          <a:p>
            <a:pPr fontAlgn="base"/>
            <a:r>
              <a:rPr lang="en-US" dirty="0"/>
              <a:t>One test case for just above boundary values of input domains each means 2 and 101.</a:t>
            </a:r>
          </a:p>
          <a:p>
            <a:endParaRPr lang="en-US" dirty="0"/>
          </a:p>
        </p:txBody>
      </p:sp>
    </p:spTree>
    <p:extLst>
      <p:ext uri="{BB962C8B-B14F-4D97-AF65-F5344CB8AC3E}">
        <p14:creationId xmlns:p14="http://schemas.microsoft.com/office/powerpoint/2010/main" val="3873437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Cause Effect graph example</a:t>
            </a:r>
            <a:endParaRPr lang="en-US" dirty="0"/>
          </a:p>
        </p:txBody>
      </p:sp>
      <p:sp>
        <p:nvSpPr>
          <p:cNvPr id="3" name="Content Placeholder 2"/>
          <p:cNvSpPr>
            <a:spLocks noGrp="1"/>
          </p:cNvSpPr>
          <p:nvPr>
            <p:ph idx="1"/>
          </p:nvPr>
        </p:nvSpPr>
        <p:spPr/>
        <p:txBody>
          <a:bodyPr/>
          <a:lstStyle/>
          <a:p>
            <a:r>
              <a:rPr lang="en-US" b="1" dirty="0"/>
              <a:t>The Causes of this situation are:</a:t>
            </a:r>
            <a:r>
              <a:rPr lang="en-US" dirty="0"/>
              <a:t/>
            </a:r>
            <a:br>
              <a:rPr lang="en-US" dirty="0"/>
            </a:br>
            <a:r>
              <a:rPr lang="en-US" dirty="0"/>
              <a:t>C1 – First character is A</a:t>
            </a:r>
            <a:br>
              <a:rPr lang="en-US" dirty="0"/>
            </a:br>
            <a:r>
              <a:rPr lang="en-US" dirty="0"/>
              <a:t>C2 – First character is B</a:t>
            </a:r>
            <a:br>
              <a:rPr lang="en-US" dirty="0"/>
            </a:br>
            <a:r>
              <a:rPr lang="en-US" dirty="0"/>
              <a:t>C3 – the Second character is a digit</a:t>
            </a:r>
          </a:p>
          <a:p>
            <a:r>
              <a:rPr lang="en-US" b="1" dirty="0"/>
              <a:t>The Effects (results) for this situation are:</a:t>
            </a:r>
            <a:r>
              <a:rPr lang="en-US" dirty="0"/>
              <a:t/>
            </a:r>
            <a:br>
              <a:rPr lang="en-US" dirty="0"/>
            </a:br>
            <a:r>
              <a:rPr lang="en-US" dirty="0"/>
              <a:t>E1 – Update the file</a:t>
            </a:r>
            <a:br>
              <a:rPr lang="en-US" dirty="0"/>
            </a:br>
            <a:r>
              <a:rPr lang="en-US" dirty="0"/>
              <a:t>E2 – Print message “X”</a:t>
            </a:r>
            <a:br>
              <a:rPr lang="en-US" dirty="0"/>
            </a:br>
            <a:r>
              <a:rPr lang="en-US" dirty="0"/>
              <a:t>E3 – Print message “Y”</a:t>
            </a:r>
          </a:p>
          <a:p>
            <a:endParaRPr lang="en-US" dirty="0"/>
          </a:p>
        </p:txBody>
      </p:sp>
    </p:spTree>
    <p:extLst>
      <p:ext uri="{BB962C8B-B14F-4D97-AF65-F5344CB8AC3E}">
        <p14:creationId xmlns:p14="http://schemas.microsoft.com/office/powerpoint/2010/main" val="305729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Cause Effect graph example</a:t>
            </a:r>
          </a:p>
        </p:txBody>
      </p:sp>
      <p:sp>
        <p:nvSpPr>
          <p:cNvPr id="3" name="Content Placeholder 2"/>
          <p:cNvSpPr>
            <a:spLocks noGrp="1"/>
          </p:cNvSpPr>
          <p:nvPr>
            <p:ph idx="1"/>
          </p:nvPr>
        </p:nvSpPr>
        <p:spPr/>
        <p:txBody>
          <a:bodyPr/>
          <a:lstStyle/>
          <a:p>
            <a:r>
              <a:rPr lang="en-US" dirty="0"/>
              <a:t>In this example, let’s start with Effect E1.</a:t>
            </a:r>
          </a:p>
          <a:p>
            <a:r>
              <a:rPr lang="en-US" dirty="0"/>
              <a:t>Effect E1 is for updating the file. The file is updated when</a:t>
            </a:r>
            <a:br>
              <a:rPr lang="en-US" dirty="0"/>
            </a:br>
            <a:r>
              <a:rPr lang="en-US" dirty="0"/>
              <a:t>–  The first character is “A” and the second character is a digit</a:t>
            </a:r>
            <a:br>
              <a:rPr lang="en-US" dirty="0"/>
            </a:br>
            <a:r>
              <a:rPr lang="en-US" dirty="0"/>
              <a:t>–  The first character is “B” and the second character is a digit</a:t>
            </a:r>
            <a:br>
              <a:rPr lang="en-US" dirty="0"/>
            </a:br>
            <a:r>
              <a:rPr lang="en-US" dirty="0"/>
              <a:t>–  The first character can either be “A” or “B” and cannot be both.</a:t>
            </a:r>
          </a:p>
          <a:p>
            <a:endParaRPr lang="en-US" dirty="0"/>
          </a:p>
        </p:txBody>
      </p:sp>
    </p:spTree>
    <p:extLst>
      <p:ext uri="{BB962C8B-B14F-4D97-AF65-F5344CB8AC3E}">
        <p14:creationId xmlns:p14="http://schemas.microsoft.com/office/powerpoint/2010/main" val="178224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Cause Effect graph example</a:t>
            </a:r>
          </a:p>
        </p:txBody>
      </p:sp>
      <p:pic>
        <p:nvPicPr>
          <p:cNvPr id="3074" name="Picture 2" descr="Cause and effect graph testing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685800"/>
            <a:ext cx="55880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52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Domain Analysis Example</a:t>
            </a:r>
            <a:endParaRPr lang="en-US" dirty="0"/>
          </a:p>
        </p:txBody>
      </p:sp>
      <p:sp>
        <p:nvSpPr>
          <p:cNvPr id="3" name="Content Placeholder 2"/>
          <p:cNvSpPr>
            <a:spLocks noGrp="1"/>
          </p:cNvSpPr>
          <p:nvPr>
            <p:ph idx="1"/>
          </p:nvPr>
        </p:nvSpPr>
        <p:spPr/>
        <p:txBody>
          <a:bodyPr>
            <a:normAutofit/>
          </a:bodyPr>
          <a:lstStyle/>
          <a:p>
            <a:pPr algn="just"/>
            <a:r>
              <a:rPr lang="en-US" sz="2800" dirty="0"/>
              <a:t>Consider a games exhibition for Children, 6 competitions are laid out, and tickets have to be given according to the age and gender input. The ticketing is one of the modules to be tested in for the whole functionality of Games exhibition.</a:t>
            </a:r>
          </a:p>
          <a:p>
            <a:pPr algn="just"/>
            <a:r>
              <a:rPr lang="en-US" sz="2800" dirty="0"/>
              <a:t>According to the scenario, we got six scenarios based on the age and the competitions:</a:t>
            </a:r>
          </a:p>
          <a:p>
            <a:pPr algn="just"/>
            <a:endParaRPr lang="en-US" sz="2800" dirty="0"/>
          </a:p>
        </p:txBody>
      </p:sp>
    </p:spTree>
    <p:extLst>
      <p:ext uri="{BB962C8B-B14F-4D97-AF65-F5344CB8AC3E}">
        <p14:creationId xmlns:p14="http://schemas.microsoft.com/office/powerpoint/2010/main" val="2876205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Domain Analysis Example</a:t>
            </a:r>
          </a:p>
        </p:txBody>
      </p:sp>
      <p:sp>
        <p:nvSpPr>
          <p:cNvPr id="3" name="Content Placeholder 2"/>
          <p:cNvSpPr>
            <a:spLocks noGrp="1"/>
          </p:cNvSpPr>
          <p:nvPr>
            <p:ph idx="1"/>
          </p:nvPr>
        </p:nvSpPr>
        <p:spPr/>
        <p:txBody>
          <a:bodyPr>
            <a:normAutofit fontScale="92500" lnSpcReduction="20000"/>
          </a:bodyPr>
          <a:lstStyle/>
          <a:p>
            <a:pPr marL="571500" indent="-457200">
              <a:buFont typeface="+mj-lt"/>
              <a:buAutoNum type="arabicPeriod"/>
            </a:pPr>
            <a:r>
              <a:rPr lang="en-US" dirty="0"/>
              <a:t>Age &gt;5 and &lt;10, Boy should participate in Storytelling.</a:t>
            </a:r>
          </a:p>
          <a:p>
            <a:pPr marL="571500" indent="-457200">
              <a:buFont typeface="+mj-lt"/>
              <a:buAutoNum type="arabicPeriod"/>
            </a:pPr>
            <a:r>
              <a:rPr lang="en-US" dirty="0"/>
              <a:t>Age &gt;5 and &lt;10 , girl should participate in Drawing Competition.</a:t>
            </a:r>
          </a:p>
          <a:p>
            <a:pPr marL="571500" indent="-457200">
              <a:buFont typeface="+mj-lt"/>
              <a:buAutoNum type="arabicPeriod"/>
            </a:pPr>
            <a:r>
              <a:rPr lang="en-US" dirty="0"/>
              <a:t>Age &gt;10 and &lt;15, Boy should participate in Quiz.</a:t>
            </a:r>
          </a:p>
          <a:p>
            <a:pPr marL="571500" indent="-457200">
              <a:buFont typeface="+mj-lt"/>
              <a:buAutoNum type="arabicPeriod"/>
            </a:pPr>
            <a:r>
              <a:rPr lang="en-US" dirty="0"/>
              <a:t>Age &gt;10 and &lt;15 , girl should participate in Essay writing.</a:t>
            </a:r>
          </a:p>
          <a:p>
            <a:pPr marL="571500" indent="-457200">
              <a:buFont typeface="+mj-lt"/>
              <a:buAutoNum type="arabicPeriod"/>
            </a:pPr>
            <a:r>
              <a:rPr lang="en-US" dirty="0"/>
              <a:t>Age&lt;5, both boys and girls should participate in Rhymes Competition.</a:t>
            </a:r>
          </a:p>
          <a:p>
            <a:pPr marL="571500" indent="-457200">
              <a:buFont typeface="+mj-lt"/>
              <a:buAutoNum type="arabicPeriod"/>
            </a:pPr>
            <a:r>
              <a:rPr lang="en-US" dirty="0"/>
              <a:t>Age &gt;15, both boys and girls should participate in Poetry competition.</a:t>
            </a:r>
          </a:p>
          <a:p>
            <a:pPr marL="114300" indent="0">
              <a:buNone/>
            </a:pPr>
            <a:r>
              <a:rPr lang="en-US" dirty="0"/>
              <a:t>Here the input will be Age and Gender and hence the ticket for the competition will be issued. This case partition of inputs or simply grouping of values come into the picture.</a:t>
            </a:r>
          </a:p>
        </p:txBody>
      </p:sp>
    </p:spTree>
    <p:extLst>
      <p:ext uri="{BB962C8B-B14F-4D97-AF65-F5344CB8AC3E}">
        <p14:creationId xmlns:p14="http://schemas.microsoft.com/office/powerpoint/2010/main" val="345646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descr="UML Behavioral Diagrams: State Transition Diagram - Georgia Tec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595312"/>
            <a:ext cx="8455025" cy="626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6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State Transition Test Example</a:t>
            </a:r>
            <a:endParaRPr lang="en-US" dirty="0"/>
          </a:p>
        </p:txBody>
      </p:sp>
      <p:sp>
        <p:nvSpPr>
          <p:cNvPr id="3" name="Content Placeholder 2"/>
          <p:cNvSpPr>
            <a:spLocks noGrp="1"/>
          </p:cNvSpPr>
          <p:nvPr>
            <p:ph idx="1"/>
          </p:nvPr>
        </p:nvSpPr>
        <p:spPr/>
        <p:txBody>
          <a:bodyPr/>
          <a:lstStyle/>
          <a:p>
            <a:pPr algn="just"/>
            <a:endParaRPr lang="en-US" b="1" dirty="0" smtClean="0"/>
          </a:p>
          <a:p>
            <a:pPr algn="just"/>
            <a:endParaRPr lang="en-US" b="1" dirty="0"/>
          </a:p>
          <a:p>
            <a:pPr algn="just"/>
            <a:endParaRPr lang="en-US" b="1" dirty="0" smtClean="0"/>
          </a:p>
          <a:p>
            <a:pPr algn="just"/>
            <a:r>
              <a:rPr lang="en-US" b="1" dirty="0" smtClean="0"/>
              <a:t>Login page of a software which locks the user name after three wrong attempts of password.</a:t>
            </a:r>
            <a:endParaRPr lang="en-US" b="1" dirty="0"/>
          </a:p>
        </p:txBody>
      </p:sp>
    </p:spTree>
    <p:extLst>
      <p:ext uri="{BB962C8B-B14F-4D97-AF65-F5344CB8AC3E}">
        <p14:creationId xmlns:p14="http://schemas.microsoft.com/office/powerpoint/2010/main" val="226564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8534400" cy="1600200"/>
          </a:xfrm>
        </p:spPr>
        <p:txBody>
          <a:bodyPr>
            <a:normAutofit/>
          </a:bodyPr>
          <a:lstStyle/>
          <a:p>
            <a:r>
              <a:rPr lang="en-US" dirty="0"/>
              <a:t>State Transition Test Example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838200"/>
            <a:ext cx="63912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18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just"/>
            <a:r>
              <a:rPr lang="en-US" dirty="0"/>
              <a:t>Software Testing is evaluation of the software against requirements gathered from users and system specifications. </a:t>
            </a:r>
            <a:endParaRPr lang="en-US" dirty="0" smtClean="0"/>
          </a:p>
          <a:p>
            <a:pPr algn="just"/>
            <a:r>
              <a:rPr lang="en-US" dirty="0" smtClean="0"/>
              <a:t>It is the process of determining and assuring that the software system fulfills its scope and possesses quality in terms of functional and non functional requirements.</a:t>
            </a:r>
          </a:p>
          <a:p>
            <a:pPr algn="just"/>
            <a:r>
              <a:rPr lang="en-US" dirty="0" smtClean="0"/>
              <a:t>Software </a:t>
            </a:r>
            <a:r>
              <a:rPr lang="en-US" dirty="0"/>
              <a:t>testing comprises of Validation and Verification.</a:t>
            </a:r>
          </a:p>
        </p:txBody>
      </p:sp>
    </p:spTree>
    <p:extLst>
      <p:ext uri="{BB962C8B-B14F-4D97-AF65-F5344CB8AC3E}">
        <p14:creationId xmlns:p14="http://schemas.microsoft.com/office/powerpoint/2010/main" val="650102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r>
              <a:rPr lang="en-US" dirty="0" smtClean="0"/>
              <a:t>1 : Valid transitions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143000"/>
            <a:ext cx="761047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42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 : </a:t>
            </a:r>
            <a:r>
              <a:rPr lang="en-US" dirty="0" smtClean="0"/>
              <a:t>Invalid </a:t>
            </a:r>
            <a:r>
              <a:rPr lang="en-US" dirty="0"/>
              <a:t>transitions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990600"/>
            <a:ext cx="76295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13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testing</a:t>
            </a:r>
          </a:p>
        </p:txBody>
      </p:sp>
      <p:sp>
        <p:nvSpPr>
          <p:cNvPr id="3" name="Content Placeholder 2"/>
          <p:cNvSpPr>
            <a:spLocks noGrp="1"/>
          </p:cNvSpPr>
          <p:nvPr>
            <p:ph idx="1"/>
          </p:nvPr>
        </p:nvSpPr>
        <p:spPr>
          <a:xfrm>
            <a:off x="571500" y="609600"/>
            <a:ext cx="8382000" cy="2971800"/>
          </a:xfrm>
        </p:spPr>
        <p:txBody>
          <a:bodyPr>
            <a:normAutofit/>
          </a:bodyPr>
          <a:lstStyle/>
          <a:p>
            <a:r>
              <a:rPr lang="en-US" dirty="0"/>
              <a:t>It is conducted to test program and its implementation, in order to improve code efficiency or structure. It is also known as ‘Structural’ testing.</a:t>
            </a:r>
          </a:p>
          <a:p>
            <a:endParaRPr lang="en-US" dirty="0" smtClean="0"/>
          </a:p>
          <a:p>
            <a:r>
              <a:rPr lang="en-US" dirty="0" smtClean="0"/>
              <a:t>In </a:t>
            </a:r>
            <a:r>
              <a:rPr lang="en-US" dirty="0"/>
              <a:t>this testing method, the design and structure of the code are known to the tester. Programmers of the code conduct this test on the code.</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3371850"/>
            <a:ext cx="7239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42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White-box testing techniques</a:t>
            </a:r>
          </a:p>
        </p:txBody>
      </p:sp>
      <p:sp>
        <p:nvSpPr>
          <p:cNvPr id="3" name="Content Placeholder 2"/>
          <p:cNvSpPr>
            <a:spLocks noGrp="1"/>
          </p:cNvSpPr>
          <p:nvPr>
            <p:ph idx="1"/>
          </p:nvPr>
        </p:nvSpPr>
        <p:spPr/>
        <p:txBody>
          <a:bodyPr>
            <a:normAutofit fontScale="92500" lnSpcReduction="20000"/>
          </a:bodyPr>
          <a:lstStyle/>
          <a:p>
            <a:pPr algn="just"/>
            <a:r>
              <a:rPr lang="en-US" dirty="0"/>
              <a:t>The below are some White-box testing techniques:</a:t>
            </a:r>
          </a:p>
          <a:p>
            <a:pPr algn="just"/>
            <a:r>
              <a:rPr lang="en-US" b="1" dirty="0"/>
              <a:t>Control-flow testing</a:t>
            </a:r>
            <a:r>
              <a:rPr lang="en-US" dirty="0"/>
              <a:t> - The purpose of the control-flow testing to set up test cases which covers all statements and branch conditions. The branch conditions are tested for both being true and false, so that all statements can be covered</a:t>
            </a:r>
            <a:r>
              <a:rPr lang="en-US" dirty="0" smtClean="0"/>
              <a:t>. We have different criteria such as </a:t>
            </a:r>
          </a:p>
          <a:p>
            <a:pPr lvl="1" algn="just"/>
            <a:r>
              <a:rPr lang="en-US" dirty="0" smtClean="0"/>
              <a:t>Statement Testing</a:t>
            </a:r>
          </a:p>
          <a:p>
            <a:pPr lvl="1" algn="just"/>
            <a:r>
              <a:rPr lang="en-US" dirty="0" smtClean="0"/>
              <a:t>Decision Testing</a:t>
            </a:r>
          </a:p>
          <a:p>
            <a:pPr lvl="1" algn="just"/>
            <a:r>
              <a:rPr lang="en-US" dirty="0" smtClean="0"/>
              <a:t>Condition Testing</a:t>
            </a:r>
            <a:endParaRPr lang="en-US" dirty="0"/>
          </a:p>
          <a:p>
            <a:pPr algn="just"/>
            <a:r>
              <a:rPr lang="en-US" b="1" dirty="0"/>
              <a:t>Data-flow testing</a:t>
            </a:r>
            <a:r>
              <a:rPr lang="en-US" dirty="0"/>
              <a:t> - This testing technique emphasis to cover all the data variables included in the program. It tests where the variables were declared and defined and where they were used or changed.</a:t>
            </a:r>
          </a:p>
          <a:p>
            <a:pPr algn="just"/>
            <a:endParaRPr lang="en-US" dirty="0"/>
          </a:p>
        </p:txBody>
      </p:sp>
    </p:spTree>
    <p:extLst>
      <p:ext uri="{BB962C8B-B14F-4D97-AF65-F5344CB8AC3E}">
        <p14:creationId xmlns:p14="http://schemas.microsoft.com/office/powerpoint/2010/main" val="1466429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White-box testing techniques</a:t>
            </a:r>
          </a:p>
        </p:txBody>
      </p:sp>
      <p:sp>
        <p:nvSpPr>
          <p:cNvPr id="3" name="Content Placeholder 2"/>
          <p:cNvSpPr>
            <a:spLocks noGrp="1"/>
          </p:cNvSpPr>
          <p:nvPr>
            <p:ph idx="1"/>
          </p:nvPr>
        </p:nvSpPr>
        <p:spPr/>
        <p:txBody>
          <a:bodyPr>
            <a:normAutofit lnSpcReduction="10000"/>
          </a:bodyPr>
          <a:lstStyle/>
          <a:p>
            <a:pPr algn="just">
              <a:lnSpc>
                <a:spcPct val="150000"/>
              </a:lnSpc>
            </a:pPr>
            <a:r>
              <a:rPr lang="en-US" b="1" dirty="0"/>
              <a:t>Mutation Testing </a:t>
            </a:r>
            <a:r>
              <a:rPr lang="en-US" dirty="0"/>
              <a:t>is a type of software testing where we mutate (change) certain statements in the source code and check if the test cases are able to find the errors</a:t>
            </a:r>
            <a:r>
              <a:rPr lang="en-US" dirty="0" smtClean="0"/>
              <a:t>.</a:t>
            </a:r>
          </a:p>
          <a:p>
            <a:pPr algn="just">
              <a:lnSpc>
                <a:spcPct val="150000"/>
              </a:lnSpc>
            </a:pPr>
            <a:r>
              <a:rPr lang="en-US" dirty="0" smtClean="0"/>
              <a:t> </a:t>
            </a:r>
            <a:r>
              <a:rPr lang="en-US" dirty="0"/>
              <a:t>It is a type of White Box Testing which is mainly used for Unit Testing. </a:t>
            </a:r>
            <a:endParaRPr lang="en-US" dirty="0" smtClean="0"/>
          </a:p>
          <a:p>
            <a:pPr algn="just">
              <a:lnSpc>
                <a:spcPct val="150000"/>
              </a:lnSpc>
            </a:pPr>
            <a:r>
              <a:rPr lang="en-US" dirty="0" smtClean="0"/>
              <a:t>The </a:t>
            </a:r>
            <a:r>
              <a:rPr lang="en-US" dirty="0"/>
              <a:t>changes in mutant program are kept extremely small, so it does not affect the overall objective of the program.</a:t>
            </a:r>
          </a:p>
        </p:txBody>
      </p:sp>
    </p:spTree>
    <p:extLst>
      <p:ext uri="{BB962C8B-B14F-4D97-AF65-F5344CB8AC3E}">
        <p14:creationId xmlns:p14="http://schemas.microsoft.com/office/powerpoint/2010/main" val="1761584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White-box testing techniques</a:t>
            </a:r>
          </a:p>
        </p:txBody>
      </p:sp>
      <p:sp>
        <p:nvSpPr>
          <p:cNvPr id="3" name="Content Placeholder 2"/>
          <p:cNvSpPr>
            <a:spLocks noGrp="1"/>
          </p:cNvSpPr>
          <p:nvPr>
            <p:ph idx="1"/>
          </p:nvPr>
        </p:nvSpPr>
        <p:spPr/>
        <p:txBody>
          <a:bodyPr>
            <a:normAutofit fontScale="92500"/>
          </a:bodyPr>
          <a:lstStyle/>
          <a:p>
            <a:pPr marL="12700">
              <a:lnSpc>
                <a:spcPct val="100000"/>
              </a:lnSpc>
              <a:spcBef>
                <a:spcPts val="95"/>
              </a:spcBef>
            </a:pPr>
            <a:r>
              <a:rPr lang="en-US" spc="-5" dirty="0">
                <a:latin typeface="Calibri"/>
                <a:cs typeface="Calibri"/>
              </a:rPr>
              <a:t>A </a:t>
            </a:r>
            <a:r>
              <a:rPr lang="en-US" spc="-25" dirty="0">
                <a:latin typeface="Calibri"/>
                <a:cs typeface="Calibri"/>
              </a:rPr>
              <a:t>program </a:t>
            </a:r>
            <a:r>
              <a:rPr lang="en-US" spc="-10" dirty="0">
                <a:latin typeface="Calibri"/>
                <a:cs typeface="Calibri"/>
              </a:rPr>
              <a:t>slice </a:t>
            </a:r>
            <a:r>
              <a:rPr lang="en-US" spc="-5" dirty="0">
                <a:latin typeface="Calibri"/>
                <a:cs typeface="Calibri"/>
              </a:rPr>
              <a:t>is a </a:t>
            </a:r>
            <a:r>
              <a:rPr lang="en-US" spc="-15" dirty="0">
                <a:latin typeface="Calibri"/>
                <a:cs typeface="Calibri"/>
              </a:rPr>
              <a:t>subset </a:t>
            </a:r>
            <a:r>
              <a:rPr lang="en-US" spc="-5" dirty="0">
                <a:latin typeface="Calibri"/>
                <a:cs typeface="Calibri"/>
              </a:rPr>
              <a:t>of a</a:t>
            </a:r>
            <a:r>
              <a:rPr lang="en-US" spc="140" dirty="0">
                <a:latin typeface="Calibri"/>
                <a:cs typeface="Calibri"/>
              </a:rPr>
              <a:t> </a:t>
            </a:r>
            <a:r>
              <a:rPr lang="en-US" spc="-25" dirty="0" smtClean="0">
                <a:latin typeface="Calibri"/>
                <a:cs typeface="Calibri"/>
              </a:rPr>
              <a:t>program which is done to identify </a:t>
            </a:r>
          </a:p>
          <a:p>
            <a:pPr marL="12700">
              <a:lnSpc>
                <a:spcPct val="100000"/>
              </a:lnSpc>
              <a:spcBef>
                <a:spcPts val="244"/>
              </a:spcBef>
            </a:pPr>
            <a:r>
              <a:rPr lang="en-US" dirty="0">
                <a:solidFill>
                  <a:srgbClr val="E36C09"/>
                </a:solidFill>
                <a:latin typeface="Calibri"/>
                <a:cs typeface="Calibri"/>
              </a:rPr>
              <a:t>If I </a:t>
            </a:r>
            <a:r>
              <a:rPr lang="en-US" spc="-5" dirty="0">
                <a:solidFill>
                  <a:srgbClr val="E36C09"/>
                </a:solidFill>
                <a:latin typeface="Calibri"/>
                <a:cs typeface="Calibri"/>
              </a:rPr>
              <a:t>change </a:t>
            </a:r>
            <a:r>
              <a:rPr lang="en-US" dirty="0">
                <a:solidFill>
                  <a:srgbClr val="E36C09"/>
                </a:solidFill>
                <a:latin typeface="Calibri"/>
                <a:cs typeface="Calibri"/>
              </a:rPr>
              <a:t>a </a:t>
            </a:r>
            <a:r>
              <a:rPr lang="en-US" spc="-15" dirty="0">
                <a:solidFill>
                  <a:srgbClr val="E36C09"/>
                </a:solidFill>
                <a:latin typeface="Calibri"/>
                <a:cs typeface="Calibri"/>
              </a:rPr>
              <a:t>statement </a:t>
            </a:r>
            <a:r>
              <a:rPr lang="en-US" dirty="0">
                <a:solidFill>
                  <a:srgbClr val="E36C09"/>
                </a:solidFill>
                <a:latin typeface="Calibri"/>
                <a:cs typeface="Calibri"/>
              </a:rPr>
              <a:t>in</a:t>
            </a:r>
            <a:r>
              <a:rPr lang="en-US" spc="-65" dirty="0">
                <a:solidFill>
                  <a:srgbClr val="E36C09"/>
                </a:solidFill>
                <a:latin typeface="Calibri"/>
                <a:cs typeface="Calibri"/>
              </a:rPr>
              <a:t> </a:t>
            </a:r>
            <a:r>
              <a:rPr lang="en-US" spc="-15" dirty="0">
                <a:solidFill>
                  <a:srgbClr val="E36C09"/>
                </a:solidFill>
                <a:latin typeface="Calibri"/>
                <a:cs typeface="Calibri"/>
              </a:rPr>
              <a:t>program:</a:t>
            </a:r>
            <a:endParaRPr lang="en-US" dirty="0">
              <a:latin typeface="Calibri"/>
              <a:cs typeface="Calibri"/>
            </a:endParaRPr>
          </a:p>
          <a:p>
            <a:pPr marL="469900" marR="5080">
              <a:lnSpc>
                <a:spcPct val="105000"/>
              </a:lnSpc>
            </a:pPr>
            <a:r>
              <a:rPr lang="en-US" spc="-10" dirty="0">
                <a:latin typeface="Calibri"/>
                <a:cs typeface="Calibri"/>
              </a:rPr>
              <a:t>What </a:t>
            </a:r>
            <a:r>
              <a:rPr lang="en-US" spc="-5" dirty="0">
                <a:latin typeface="Calibri"/>
                <a:cs typeface="Calibri"/>
              </a:rPr>
              <a:t>other </a:t>
            </a:r>
            <a:r>
              <a:rPr lang="en-US" spc="-15" dirty="0">
                <a:latin typeface="Calibri"/>
                <a:cs typeface="Calibri"/>
              </a:rPr>
              <a:t>statements </a:t>
            </a:r>
            <a:r>
              <a:rPr lang="en-US" spc="-10" dirty="0">
                <a:latin typeface="Calibri"/>
                <a:cs typeface="Calibri"/>
              </a:rPr>
              <a:t>would </a:t>
            </a:r>
            <a:r>
              <a:rPr lang="en-US" spc="-5" dirty="0">
                <a:latin typeface="Calibri"/>
                <a:cs typeface="Calibri"/>
              </a:rPr>
              <a:t>be </a:t>
            </a:r>
            <a:r>
              <a:rPr lang="en-US" spc="-15" dirty="0">
                <a:latin typeface="Calibri"/>
                <a:cs typeface="Calibri"/>
              </a:rPr>
              <a:t>affected?  </a:t>
            </a:r>
            <a:r>
              <a:rPr lang="en-US" spc="-5" dirty="0">
                <a:latin typeface="Calibri"/>
                <a:cs typeface="Calibri"/>
              </a:rPr>
              <a:t>(Impact</a:t>
            </a:r>
            <a:r>
              <a:rPr lang="en-US" spc="-45" dirty="0">
                <a:latin typeface="Calibri"/>
                <a:cs typeface="Calibri"/>
              </a:rPr>
              <a:t> </a:t>
            </a:r>
            <a:r>
              <a:rPr lang="en-US" spc="-5" dirty="0">
                <a:latin typeface="Calibri"/>
                <a:cs typeface="Calibri"/>
              </a:rPr>
              <a:t>analysis)</a:t>
            </a:r>
            <a:endParaRPr lang="en-US" dirty="0">
              <a:latin typeface="Calibri"/>
              <a:cs typeface="Calibri"/>
            </a:endParaRPr>
          </a:p>
          <a:p>
            <a:pPr marL="469900" marR="52069">
              <a:lnSpc>
                <a:spcPts val="3030"/>
              </a:lnSpc>
              <a:spcBef>
                <a:spcPts val="120"/>
              </a:spcBef>
            </a:pPr>
            <a:r>
              <a:rPr lang="en-US" spc="-10" dirty="0">
                <a:latin typeface="Calibri"/>
                <a:cs typeface="Calibri"/>
              </a:rPr>
              <a:t>What </a:t>
            </a:r>
            <a:r>
              <a:rPr lang="en-US" spc="-5" dirty="0">
                <a:latin typeface="Calibri"/>
                <a:cs typeface="Calibri"/>
              </a:rPr>
              <a:t>other </a:t>
            </a:r>
            <a:r>
              <a:rPr lang="en-US" spc="-15" dirty="0">
                <a:latin typeface="Calibri"/>
                <a:cs typeface="Calibri"/>
              </a:rPr>
              <a:t>statement </a:t>
            </a:r>
            <a:r>
              <a:rPr lang="en-US" spc="-5" dirty="0">
                <a:latin typeface="Calibri"/>
                <a:cs typeface="Calibri"/>
              </a:rPr>
              <a:t>needs </a:t>
            </a:r>
            <a:r>
              <a:rPr lang="en-US" spc="-15" dirty="0">
                <a:latin typeface="Calibri"/>
                <a:cs typeface="Calibri"/>
              </a:rPr>
              <a:t>to </a:t>
            </a:r>
            <a:r>
              <a:rPr lang="en-US" spc="-5" dirty="0">
                <a:latin typeface="Calibri"/>
                <a:cs typeface="Calibri"/>
              </a:rPr>
              <a:t>be </a:t>
            </a:r>
            <a:r>
              <a:rPr lang="en-US" spc="-15" dirty="0">
                <a:latin typeface="Calibri"/>
                <a:cs typeface="Calibri"/>
              </a:rPr>
              <a:t>tested?  </a:t>
            </a:r>
            <a:r>
              <a:rPr lang="en-US" spc="-10" dirty="0">
                <a:latin typeface="Calibri"/>
                <a:cs typeface="Calibri"/>
              </a:rPr>
              <a:t>(Regression</a:t>
            </a:r>
            <a:r>
              <a:rPr lang="en-US" spc="-50" dirty="0">
                <a:latin typeface="Calibri"/>
                <a:cs typeface="Calibri"/>
              </a:rPr>
              <a:t> </a:t>
            </a:r>
            <a:r>
              <a:rPr lang="en-US" spc="-10" dirty="0">
                <a:latin typeface="Calibri"/>
                <a:cs typeface="Calibri"/>
              </a:rPr>
              <a:t>test)</a:t>
            </a:r>
            <a:endParaRPr lang="en-US" dirty="0">
              <a:latin typeface="Calibri"/>
              <a:cs typeface="Calibri"/>
            </a:endParaRPr>
          </a:p>
          <a:p>
            <a:pPr>
              <a:lnSpc>
                <a:spcPct val="100000"/>
              </a:lnSpc>
              <a:spcBef>
                <a:spcPts val="15"/>
              </a:spcBef>
            </a:pPr>
            <a:endParaRPr lang="en-US" sz="2500" dirty="0">
              <a:cs typeface="Times New Roman"/>
            </a:endParaRPr>
          </a:p>
          <a:p>
            <a:pPr marL="352425" marR="1718310" indent="-340360">
              <a:lnSpc>
                <a:spcPct val="105000"/>
              </a:lnSpc>
              <a:spcBef>
                <a:spcPts val="5"/>
              </a:spcBef>
            </a:pPr>
            <a:r>
              <a:rPr lang="en-US" spc="-5" dirty="0">
                <a:solidFill>
                  <a:srgbClr val="E36C09"/>
                </a:solidFill>
                <a:latin typeface="Calibri"/>
                <a:cs typeface="Calibri"/>
              </a:rPr>
              <a:t>The </a:t>
            </a:r>
            <a:r>
              <a:rPr lang="en-US" spc="-10" dirty="0">
                <a:solidFill>
                  <a:srgbClr val="E36C09"/>
                </a:solidFill>
                <a:latin typeface="Calibri"/>
                <a:cs typeface="Calibri"/>
              </a:rPr>
              <a:t>values live </a:t>
            </a:r>
            <a:r>
              <a:rPr lang="en-US" spc="-15" dirty="0">
                <a:solidFill>
                  <a:srgbClr val="E36C09"/>
                </a:solidFill>
                <a:latin typeface="Calibri"/>
                <a:cs typeface="Calibri"/>
              </a:rPr>
              <a:t>at </a:t>
            </a:r>
            <a:r>
              <a:rPr lang="en-US" dirty="0">
                <a:solidFill>
                  <a:srgbClr val="E36C09"/>
                </a:solidFill>
                <a:latin typeface="Calibri"/>
                <a:cs typeface="Calibri"/>
              </a:rPr>
              <a:t>this </a:t>
            </a:r>
            <a:r>
              <a:rPr lang="en-US" spc="-15" dirty="0">
                <a:solidFill>
                  <a:srgbClr val="E36C09"/>
                </a:solidFill>
                <a:latin typeface="Calibri"/>
                <a:cs typeface="Calibri"/>
              </a:rPr>
              <a:t>statement:  </a:t>
            </a:r>
            <a:r>
              <a:rPr lang="en-US" spc="-10" dirty="0">
                <a:latin typeface="Calibri"/>
                <a:cs typeface="Calibri"/>
              </a:rPr>
              <a:t>Defined</a:t>
            </a:r>
            <a:r>
              <a:rPr lang="en-US" spc="5" dirty="0">
                <a:latin typeface="Calibri"/>
                <a:cs typeface="Calibri"/>
              </a:rPr>
              <a:t> </a:t>
            </a:r>
            <a:r>
              <a:rPr lang="en-US" spc="-5" dirty="0">
                <a:latin typeface="Calibri"/>
                <a:cs typeface="Calibri"/>
              </a:rPr>
              <a:t>where?</a:t>
            </a:r>
            <a:endParaRPr lang="en-US" dirty="0">
              <a:latin typeface="Calibri"/>
              <a:cs typeface="Calibri"/>
            </a:endParaRPr>
          </a:p>
          <a:p>
            <a:pPr marL="352425" marR="3119755">
              <a:lnSpc>
                <a:spcPct val="105000"/>
              </a:lnSpc>
            </a:pPr>
            <a:r>
              <a:rPr lang="en-US" dirty="0">
                <a:latin typeface="Calibri"/>
                <a:cs typeface="Calibri"/>
              </a:rPr>
              <a:t>Modified </a:t>
            </a:r>
            <a:r>
              <a:rPr lang="en-US" spc="-10" dirty="0">
                <a:latin typeface="Calibri"/>
                <a:cs typeface="Calibri"/>
              </a:rPr>
              <a:t>Where?  </a:t>
            </a:r>
          </a:p>
          <a:p>
            <a:pPr marL="352425" marR="3119755">
              <a:lnSpc>
                <a:spcPct val="105000"/>
              </a:lnSpc>
            </a:pPr>
            <a:endParaRPr lang="en-US" sz="2750" dirty="0">
              <a:cs typeface="Times New Roman"/>
            </a:endParaRPr>
          </a:p>
          <a:p>
            <a:pPr marL="12700">
              <a:lnSpc>
                <a:spcPct val="100000"/>
              </a:lnSpc>
              <a:spcBef>
                <a:spcPts val="95"/>
              </a:spcBef>
            </a:pPr>
            <a:endParaRPr lang="en-US" dirty="0">
              <a:latin typeface="Calibri"/>
              <a:cs typeface="Calibri"/>
            </a:endParaRPr>
          </a:p>
        </p:txBody>
      </p:sp>
    </p:spTree>
    <p:extLst>
      <p:ext uri="{BB962C8B-B14F-4D97-AF65-F5344CB8AC3E}">
        <p14:creationId xmlns:p14="http://schemas.microsoft.com/office/powerpoint/2010/main" val="2099675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Levels</a:t>
            </a:r>
          </a:p>
        </p:txBody>
      </p:sp>
      <p:sp>
        <p:nvSpPr>
          <p:cNvPr id="3" name="Content Placeholder 2"/>
          <p:cNvSpPr>
            <a:spLocks noGrp="1"/>
          </p:cNvSpPr>
          <p:nvPr>
            <p:ph idx="1"/>
          </p:nvPr>
        </p:nvSpPr>
        <p:spPr>
          <a:xfrm>
            <a:off x="533400" y="533400"/>
            <a:ext cx="8229600" cy="4800600"/>
          </a:xfrm>
        </p:spPr>
        <p:txBody>
          <a:bodyPr>
            <a:normAutofit fontScale="92500" lnSpcReduction="20000"/>
          </a:bodyPr>
          <a:lstStyle/>
          <a:p>
            <a:r>
              <a:rPr lang="en-US" dirty="0"/>
              <a:t>Testing itself may be defined at various levels of SDLC. The testing process runs parallel to software development. Before jumping on the next stage, a stage is tested, validated and </a:t>
            </a:r>
            <a:r>
              <a:rPr lang="en-US" dirty="0" smtClean="0"/>
              <a:t>verified. Testing </a:t>
            </a:r>
            <a:r>
              <a:rPr lang="en-US" dirty="0"/>
              <a:t>separately is done just to make sure that there are no hidden bugs or issues left in the software. Software is tested on various levels -</a:t>
            </a:r>
          </a:p>
          <a:p>
            <a:endParaRPr lang="en-US" b="1" dirty="0" smtClean="0"/>
          </a:p>
          <a:p>
            <a:r>
              <a:rPr lang="en-US" b="1" dirty="0" smtClean="0"/>
              <a:t>Unit Testing: </a:t>
            </a:r>
            <a:r>
              <a:rPr lang="en-US" dirty="0" smtClean="0"/>
              <a:t>While </a:t>
            </a:r>
            <a:r>
              <a:rPr lang="en-US" dirty="0"/>
              <a:t>coding, the programmer performs some tests on that unit of program to know if it is error free. Testing is performed under </a:t>
            </a:r>
            <a:r>
              <a:rPr lang="en-US" dirty="0" smtClean="0"/>
              <a:t>white-box or black box </a:t>
            </a:r>
            <a:r>
              <a:rPr lang="en-US" dirty="0"/>
              <a:t>testing approach. Unit testing helps developers decide that individual units of the program are working as per requirement and are error free.</a:t>
            </a:r>
          </a:p>
          <a:p>
            <a:endParaRPr lang="en-US" b="1" dirty="0" smtClean="0"/>
          </a:p>
          <a:p>
            <a:r>
              <a:rPr lang="en-US" b="1" dirty="0" smtClean="0"/>
              <a:t>Integration Testing: </a:t>
            </a:r>
            <a:r>
              <a:rPr lang="en-US" dirty="0" smtClean="0"/>
              <a:t>Even </a:t>
            </a:r>
            <a:r>
              <a:rPr lang="en-US" dirty="0"/>
              <a:t>if the units of software are working fine individually, there is a need to find out if the units if integrated together would also work without errors. For example, argument passing and data </a:t>
            </a:r>
            <a:r>
              <a:rPr lang="en-US" dirty="0" err="1"/>
              <a:t>updation</a:t>
            </a:r>
            <a:r>
              <a:rPr lang="en-US" dirty="0"/>
              <a:t> etc.</a:t>
            </a:r>
          </a:p>
          <a:p>
            <a:endParaRPr lang="en-US" dirty="0"/>
          </a:p>
        </p:txBody>
      </p:sp>
    </p:spTree>
    <p:extLst>
      <p:ext uri="{BB962C8B-B14F-4D97-AF65-F5344CB8AC3E}">
        <p14:creationId xmlns:p14="http://schemas.microsoft.com/office/powerpoint/2010/main" val="2953555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level</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System </a:t>
            </a:r>
            <a:r>
              <a:rPr lang="en-US" b="1" dirty="0"/>
              <a:t>Testing</a:t>
            </a:r>
          </a:p>
          <a:p>
            <a:endParaRPr lang="en-US" dirty="0" smtClean="0"/>
          </a:p>
          <a:p>
            <a:r>
              <a:rPr lang="en-US" dirty="0" smtClean="0"/>
              <a:t>The </a:t>
            </a:r>
            <a:r>
              <a:rPr lang="en-US" dirty="0"/>
              <a:t>software is compiled as product and then it is tested as a whole. This can be accomplished using one or more of the following tests:</a:t>
            </a:r>
          </a:p>
          <a:p>
            <a:pPr lvl="1"/>
            <a:endParaRPr lang="en-US" b="1" dirty="0" smtClean="0"/>
          </a:p>
          <a:p>
            <a:pPr lvl="1"/>
            <a:r>
              <a:rPr lang="en-US" b="1" dirty="0" smtClean="0"/>
              <a:t>Functionality </a:t>
            </a:r>
            <a:r>
              <a:rPr lang="en-US" b="1" dirty="0"/>
              <a:t>testing</a:t>
            </a:r>
            <a:r>
              <a:rPr lang="en-US" dirty="0"/>
              <a:t> - Tests all functionalities of the software against the requirement.</a:t>
            </a:r>
          </a:p>
          <a:p>
            <a:pPr lvl="1"/>
            <a:r>
              <a:rPr lang="en-US" b="1" dirty="0"/>
              <a:t>Performance testing</a:t>
            </a:r>
            <a:r>
              <a:rPr lang="en-US" dirty="0"/>
              <a:t> - This test proves how efficient the software is. It tests the effectiveness and average time taken by the software to do desired task. Performance testing is done by means of load testing and stress testing where the software is put under high user and data load under various environment conditions.</a:t>
            </a:r>
          </a:p>
          <a:p>
            <a:pPr lvl="1"/>
            <a:r>
              <a:rPr lang="en-US" b="1" dirty="0"/>
              <a:t>Security &amp; Portability</a:t>
            </a:r>
            <a:r>
              <a:rPr lang="en-US" dirty="0"/>
              <a:t> - These tests are done when the software is meant to work on various platforms and accessed by number of persons.</a:t>
            </a:r>
          </a:p>
          <a:p>
            <a:endParaRPr lang="en-US" dirty="0" smtClean="0"/>
          </a:p>
          <a:p>
            <a:endParaRPr lang="en-US" dirty="0"/>
          </a:p>
        </p:txBody>
      </p:sp>
    </p:spTree>
    <p:extLst>
      <p:ext uri="{BB962C8B-B14F-4D97-AF65-F5344CB8AC3E}">
        <p14:creationId xmlns:p14="http://schemas.microsoft.com/office/powerpoint/2010/main" val="2010188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level</a:t>
            </a:r>
            <a:endParaRPr lang="en-US" dirty="0"/>
          </a:p>
        </p:txBody>
      </p:sp>
      <p:sp>
        <p:nvSpPr>
          <p:cNvPr id="3" name="Rectangle 2"/>
          <p:cNvSpPr/>
          <p:nvPr/>
        </p:nvSpPr>
        <p:spPr>
          <a:xfrm>
            <a:off x="228600" y="609600"/>
            <a:ext cx="8458200" cy="5078313"/>
          </a:xfrm>
          <a:prstGeom prst="rect">
            <a:avLst/>
          </a:prstGeom>
        </p:spPr>
        <p:txBody>
          <a:bodyPr wrap="square">
            <a:spAutoFit/>
          </a:bodyPr>
          <a:lstStyle/>
          <a:p>
            <a:pPr marL="285750" indent="-285750">
              <a:buFont typeface="Arial" pitchFamily="34" charset="0"/>
              <a:buChar char="•"/>
            </a:pPr>
            <a:r>
              <a:rPr lang="en-US" b="1" dirty="0"/>
              <a:t>Acceptance </a:t>
            </a:r>
            <a:r>
              <a:rPr lang="en-US" b="1" dirty="0" smtClean="0"/>
              <a:t>Testing</a:t>
            </a:r>
          </a:p>
          <a:p>
            <a:pPr marL="285750" indent="-285750">
              <a:buFont typeface="Arial" pitchFamily="34" charset="0"/>
              <a:buChar char="•"/>
            </a:pPr>
            <a:r>
              <a:rPr lang="en-US" dirty="0" smtClean="0"/>
              <a:t>When </a:t>
            </a:r>
            <a:r>
              <a:rPr lang="en-US" dirty="0"/>
              <a:t>the software is ready to hand over to the customer it has to go through last phase of testing where it is tested for user-interaction and response. This is important because even if the software matches all user requirements and if user does not like the way it appears or works, it may be rejected</a:t>
            </a:r>
            <a:r>
              <a:rPr lang="en-US" dirty="0" smtClean="0"/>
              <a:t>.</a:t>
            </a:r>
          </a:p>
          <a:p>
            <a:pPr marL="285750" indent="-285750">
              <a:buFont typeface="Arial" pitchFamily="34" charset="0"/>
              <a:buChar char="•"/>
            </a:pPr>
            <a:endParaRPr lang="en-US" dirty="0" smtClean="0"/>
          </a:p>
          <a:p>
            <a:pPr marL="742950" lvl="1" indent="-285750">
              <a:buFont typeface="Arial" pitchFamily="34" charset="0"/>
              <a:buChar char="•"/>
            </a:pPr>
            <a:r>
              <a:rPr lang="en-US" b="1" dirty="0" smtClean="0"/>
              <a:t>Alpha </a:t>
            </a:r>
            <a:r>
              <a:rPr lang="en-US" b="1" dirty="0"/>
              <a:t>testing</a:t>
            </a:r>
            <a:r>
              <a:rPr lang="en-US" dirty="0"/>
              <a:t> - The team of developer themselves perform alpha testing </a:t>
            </a:r>
            <a:r>
              <a:rPr lang="en-US" dirty="0" smtClean="0"/>
              <a:t>by </a:t>
            </a:r>
            <a:r>
              <a:rPr lang="en-US" dirty="0"/>
              <a:t>using the system as if it is being used in work environment. They try to find out how user would react to some action in software and how the system should respond to inputs</a:t>
            </a:r>
            <a:r>
              <a:rPr lang="en-US" dirty="0" smtClean="0"/>
              <a:t>.</a:t>
            </a:r>
          </a:p>
          <a:p>
            <a:pPr marL="742950" lvl="1" indent="-285750">
              <a:buFont typeface="Arial" pitchFamily="34" charset="0"/>
              <a:buChar char="•"/>
            </a:pPr>
            <a:endParaRPr lang="en-US" b="1" dirty="0" smtClean="0"/>
          </a:p>
          <a:p>
            <a:pPr marL="742950" lvl="1" indent="-285750">
              <a:buFont typeface="Arial" pitchFamily="34" charset="0"/>
              <a:buChar char="•"/>
            </a:pPr>
            <a:r>
              <a:rPr lang="en-US" b="1" dirty="0" smtClean="0"/>
              <a:t>Beta </a:t>
            </a:r>
            <a:r>
              <a:rPr lang="en-US" b="1" dirty="0"/>
              <a:t>testing</a:t>
            </a:r>
            <a:r>
              <a:rPr lang="en-US" dirty="0"/>
              <a:t> - After the software is tested internally, it is handed over to the users to use it under their production environment only for testing purpose. This is not as yet the delivered product. Developers expect that users at this stage will bring minute problems, which were skipped to </a:t>
            </a:r>
            <a:r>
              <a:rPr lang="en-US" dirty="0" smtClean="0"/>
              <a:t>attend.</a:t>
            </a:r>
          </a:p>
          <a:p>
            <a:pPr marL="285750" indent="-285750">
              <a:buFont typeface="Arial" pitchFamily="34" charset="0"/>
              <a:buChar char="•"/>
            </a:pPr>
            <a:r>
              <a:rPr lang="en-US" dirty="0" smtClean="0"/>
              <a:t>.</a:t>
            </a:r>
            <a:endParaRPr lang="en-US" dirty="0"/>
          </a:p>
        </p:txBody>
      </p:sp>
    </p:spTree>
    <p:extLst>
      <p:ext uri="{BB962C8B-B14F-4D97-AF65-F5344CB8AC3E}">
        <p14:creationId xmlns:p14="http://schemas.microsoft.com/office/powerpoint/2010/main" val="968922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level</a:t>
            </a:r>
            <a:endParaRPr lang="en-US" dirty="0"/>
          </a:p>
        </p:txBody>
      </p:sp>
      <p:sp>
        <p:nvSpPr>
          <p:cNvPr id="3" name="Content Placeholder 2"/>
          <p:cNvSpPr>
            <a:spLocks noGrp="1"/>
          </p:cNvSpPr>
          <p:nvPr>
            <p:ph idx="1"/>
          </p:nvPr>
        </p:nvSpPr>
        <p:spPr/>
        <p:txBody>
          <a:bodyPr/>
          <a:lstStyle/>
          <a:p>
            <a:pPr marL="285750" indent="-285750"/>
            <a:r>
              <a:rPr lang="en-US" b="1" dirty="0"/>
              <a:t>Regression Testing</a:t>
            </a:r>
          </a:p>
          <a:p>
            <a:r>
              <a:rPr lang="en-US" dirty="0"/>
              <a:t>Whenever a software product is updated with new code, feature or functionality, it is tested thoroughly to detect if there is any negative impact of the added code. This is known as regression testing</a:t>
            </a:r>
          </a:p>
        </p:txBody>
      </p:sp>
    </p:spTree>
    <p:extLst>
      <p:ext uri="{BB962C8B-B14F-4D97-AF65-F5344CB8AC3E}">
        <p14:creationId xmlns:p14="http://schemas.microsoft.com/office/powerpoint/2010/main" val="3252203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1">
                    <a:lumMod val="75000"/>
                  </a:schemeClr>
                </a:solidFill>
              </a:rPr>
              <a:t>Verification and Validation</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altLang="en-US" b="1" dirty="0">
                <a:latin typeface="Times New Roman" pitchFamily="18" charset="0"/>
              </a:rPr>
              <a:t>Verification</a:t>
            </a:r>
          </a:p>
          <a:p>
            <a:pPr lvl="1"/>
            <a:r>
              <a:rPr lang="en-US" altLang="en-US" dirty="0">
                <a:latin typeface="Times New Roman" pitchFamily="18" charset="0"/>
              </a:rPr>
              <a:t>Evaluation of software system that help in determining whether the product of a given development phase satisfy the requirements established before the start of that phase</a:t>
            </a:r>
          </a:p>
          <a:p>
            <a:pPr lvl="2"/>
            <a:r>
              <a:rPr lang="en-US" altLang="en-US" b="1" dirty="0">
                <a:latin typeface="Times New Roman" pitchFamily="18" charset="0"/>
              </a:rPr>
              <a:t>Building the product correctly</a:t>
            </a:r>
          </a:p>
          <a:p>
            <a:r>
              <a:rPr lang="en-US" altLang="en-US" b="1" dirty="0" smtClean="0">
                <a:latin typeface="Times New Roman" pitchFamily="18" charset="0"/>
              </a:rPr>
              <a:t>Validation</a:t>
            </a:r>
            <a:endParaRPr lang="en-US" altLang="en-US" b="1" dirty="0">
              <a:latin typeface="Times New Roman" pitchFamily="18" charset="0"/>
            </a:endParaRPr>
          </a:p>
          <a:p>
            <a:pPr lvl="1"/>
            <a:r>
              <a:rPr lang="en-US" altLang="en-US" dirty="0">
                <a:latin typeface="Times New Roman" pitchFamily="18" charset="0"/>
              </a:rPr>
              <a:t>Evaluation of software system that help in determining whether the product meets its intended use</a:t>
            </a:r>
          </a:p>
          <a:p>
            <a:pPr lvl="2"/>
            <a:r>
              <a:rPr lang="en-US" altLang="en-US" b="1" dirty="0">
                <a:latin typeface="Times New Roman" pitchFamily="18" charset="0"/>
              </a:rPr>
              <a:t>Building the correct product</a:t>
            </a:r>
          </a:p>
          <a:p>
            <a:endParaRPr lang="en-US" dirty="0"/>
          </a:p>
        </p:txBody>
      </p:sp>
    </p:spTree>
    <p:extLst>
      <p:ext uri="{BB962C8B-B14F-4D97-AF65-F5344CB8AC3E}">
        <p14:creationId xmlns:p14="http://schemas.microsoft.com/office/powerpoint/2010/main" val="2870245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Documentation</a:t>
            </a:r>
          </a:p>
        </p:txBody>
      </p:sp>
      <p:sp>
        <p:nvSpPr>
          <p:cNvPr id="3" name="Content Placeholder 2"/>
          <p:cNvSpPr>
            <a:spLocks noGrp="1"/>
          </p:cNvSpPr>
          <p:nvPr>
            <p:ph idx="1"/>
          </p:nvPr>
        </p:nvSpPr>
        <p:spPr>
          <a:xfrm>
            <a:off x="533400" y="609600"/>
            <a:ext cx="8229600" cy="4876800"/>
          </a:xfrm>
        </p:spPr>
        <p:txBody>
          <a:bodyPr>
            <a:normAutofit/>
          </a:bodyPr>
          <a:lstStyle/>
          <a:p>
            <a:r>
              <a:rPr lang="en-US" b="1" dirty="0"/>
              <a:t>Before Testing</a:t>
            </a:r>
          </a:p>
          <a:p>
            <a:r>
              <a:rPr lang="en-US" dirty="0"/>
              <a:t>Testing starts with test cases generation. Following documents are needed for reference </a:t>
            </a:r>
            <a:r>
              <a:rPr lang="en-US" dirty="0" smtClean="0"/>
              <a:t>–</a:t>
            </a:r>
          </a:p>
          <a:p>
            <a:endParaRPr lang="en-US" dirty="0"/>
          </a:p>
          <a:p>
            <a:pPr lvl="1"/>
            <a:r>
              <a:rPr lang="en-US" b="1" dirty="0"/>
              <a:t>SRS document</a:t>
            </a:r>
            <a:r>
              <a:rPr lang="en-US" dirty="0"/>
              <a:t> - Functional Requirements document</a:t>
            </a:r>
          </a:p>
          <a:p>
            <a:pPr lvl="1"/>
            <a:endParaRPr lang="en-US" b="1" dirty="0" smtClean="0"/>
          </a:p>
          <a:p>
            <a:pPr lvl="1"/>
            <a:r>
              <a:rPr lang="en-US" b="1" dirty="0" smtClean="0"/>
              <a:t>Test </a:t>
            </a:r>
            <a:r>
              <a:rPr lang="en-US" b="1" dirty="0"/>
              <a:t>Policy document</a:t>
            </a:r>
            <a:r>
              <a:rPr lang="en-US" dirty="0"/>
              <a:t> - This describes how far testing should take place before releasing the product.</a:t>
            </a:r>
          </a:p>
          <a:p>
            <a:pPr lvl="1"/>
            <a:endParaRPr lang="en-US" b="1" dirty="0" smtClean="0"/>
          </a:p>
          <a:p>
            <a:pPr lvl="1"/>
            <a:r>
              <a:rPr lang="en-US" b="1" dirty="0" smtClean="0"/>
              <a:t>Test </a:t>
            </a:r>
            <a:r>
              <a:rPr lang="en-US" b="1" dirty="0"/>
              <a:t>Strategy document</a:t>
            </a:r>
            <a:r>
              <a:rPr lang="en-US" dirty="0"/>
              <a:t> - This mentions detail aspects of test team, responsibility matrix and rights/responsibility of test manager and test engineer.</a:t>
            </a:r>
          </a:p>
          <a:p>
            <a:pPr lvl="1"/>
            <a:endParaRPr lang="en-US" b="1" dirty="0" smtClean="0"/>
          </a:p>
          <a:p>
            <a:endParaRPr lang="en-US" dirty="0"/>
          </a:p>
        </p:txBody>
      </p:sp>
    </p:spTree>
    <p:extLst>
      <p:ext uri="{BB962C8B-B14F-4D97-AF65-F5344CB8AC3E}">
        <p14:creationId xmlns:p14="http://schemas.microsoft.com/office/powerpoint/2010/main" val="1570872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documentation</a:t>
            </a:r>
            <a:endParaRPr lang="en-US" dirty="0"/>
          </a:p>
        </p:txBody>
      </p:sp>
      <p:sp>
        <p:nvSpPr>
          <p:cNvPr id="3" name="Content Placeholder 2"/>
          <p:cNvSpPr>
            <a:spLocks noGrp="1"/>
          </p:cNvSpPr>
          <p:nvPr>
            <p:ph idx="1"/>
          </p:nvPr>
        </p:nvSpPr>
        <p:spPr>
          <a:xfrm>
            <a:off x="533400" y="685800"/>
            <a:ext cx="8229600" cy="4724400"/>
          </a:xfrm>
        </p:spPr>
        <p:txBody>
          <a:bodyPr>
            <a:normAutofit fontScale="92500" lnSpcReduction="20000"/>
          </a:bodyPr>
          <a:lstStyle/>
          <a:p>
            <a:r>
              <a:rPr lang="en-US" b="1" dirty="0"/>
              <a:t>While Being Tested</a:t>
            </a:r>
          </a:p>
          <a:p>
            <a:r>
              <a:rPr lang="en-US" dirty="0"/>
              <a:t>The following documents may be required while testing is started and is being done:</a:t>
            </a:r>
          </a:p>
          <a:p>
            <a:pPr lvl="1"/>
            <a:endParaRPr lang="en-US" b="1" dirty="0" smtClean="0"/>
          </a:p>
          <a:p>
            <a:pPr lvl="1"/>
            <a:r>
              <a:rPr lang="en-US" b="1" dirty="0" smtClean="0"/>
              <a:t>Test </a:t>
            </a:r>
            <a:r>
              <a:rPr lang="en-US" b="1" dirty="0"/>
              <a:t>Case document</a:t>
            </a:r>
            <a:r>
              <a:rPr lang="en-US" dirty="0"/>
              <a:t> - This document contains list of tests required to be conducted. It includes Unit test plan, Integration test plan, System test plan and Acceptance test plan.</a:t>
            </a:r>
          </a:p>
          <a:p>
            <a:pPr lvl="1"/>
            <a:endParaRPr lang="en-US" b="1" dirty="0" smtClean="0"/>
          </a:p>
          <a:p>
            <a:pPr lvl="1"/>
            <a:r>
              <a:rPr lang="en-US" b="1" dirty="0" smtClean="0"/>
              <a:t>Test </a:t>
            </a:r>
            <a:r>
              <a:rPr lang="en-US" b="1" dirty="0"/>
              <a:t>description</a:t>
            </a:r>
            <a:r>
              <a:rPr lang="en-US" dirty="0"/>
              <a:t> - This document is a detailed description of all test cases and procedures to execute them.</a:t>
            </a:r>
          </a:p>
          <a:p>
            <a:pPr lvl="1"/>
            <a:endParaRPr lang="en-US" b="1" dirty="0" smtClean="0"/>
          </a:p>
          <a:p>
            <a:pPr lvl="1"/>
            <a:r>
              <a:rPr lang="en-US" b="1" dirty="0" smtClean="0"/>
              <a:t>Test </a:t>
            </a:r>
            <a:r>
              <a:rPr lang="en-US" b="1" dirty="0"/>
              <a:t>case report</a:t>
            </a:r>
            <a:r>
              <a:rPr lang="en-US" dirty="0"/>
              <a:t> - This document contains test case report as a result of the test.</a:t>
            </a:r>
          </a:p>
          <a:p>
            <a:pPr lvl="1"/>
            <a:endParaRPr lang="en-US" b="1" dirty="0" smtClean="0"/>
          </a:p>
          <a:p>
            <a:pPr lvl="1"/>
            <a:r>
              <a:rPr lang="en-US" b="1" dirty="0" smtClean="0"/>
              <a:t>Test </a:t>
            </a:r>
            <a:r>
              <a:rPr lang="en-US" b="1" dirty="0"/>
              <a:t>logs</a:t>
            </a:r>
            <a:r>
              <a:rPr lang="en-US" dirty="0"/>
              <a:t> - This document contains test logs for every test case report.</a:t>
            </a:r>
          </a:p>
          <a:p>
            <a:endParaRPr lang="en-US" dirty="0"/>
          </a:p>
        </p:txBody>
      </p:sp>
    </p:spTree>
    <p:extLst>
      <p:ext uri="{BB962C8B-B14F-4D97-AF65-F5344CB8AC3E}">
        <p14:creationId xmlns:p14="http://schemas.microsoft.com/office/powerpoint/2010/main" val="240620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documentation</a:t>
            </a:r>
            <a:endParaRPr lang="en-US" dirty="0"/>
          </a:p>
        </p:txBody>
      </p:sp>
      <p:sp>
        <p:nvSpPr>
          <p:cNvPr id="3" name="Content Placeholder 2"/>
          <p:cNvSpPr>
            <a:spLocks noGrp="1"/>
          </p:cNvSpPr>
          <p:nvPr>
            <p:ph idx="1"/>
          </p:nvPr>
        </p:nvSpPr>
        <p:spPr/>
        <p:txBody>
          <a:bodyPr/>
          <a:lstStyle/>
          <a:p>
            <a:r>
              <a:rPr lang="en-US" b="1" dirty="0"/>
              <a:t>After Testing</a:t>
            </a:r>
          </a:p>
          <a:p>
            <a:r>
              <a:rPr lang="en-US" dirty="0"/>
              <a:t>The following documents may be generated after testing :</a:t>
            </a:r>
          </a:p>
          <a:p>
            <a:pPr lvl="1"/>
            <a:endParaRPr lang="en-US" b="1" dirty="0" smtClean="0"/>
          </a:p>
          <a:p>
            <a:pPr lvl="1"/>
            <a:r>
              <a:rPr lang="en-US" b="1" dirty="0" smtClean="0"/>
              <a:t>Test </a:t>
            </a:r>
            <a:r>
              <a:rPr lang="en-US" b="1" dirty="0"/>
              <a:t>summary</a:t>
            </a:r>
            <a:r>
              <a:rPr lang="en-US" dirty="0"/>
              <a:t> - This test summary is collective analysis of all test reports and logs. It summarizes and concludes if the software is ready to be launched. The software is released under version control system if it is ready to launch.</a:t>
            </a:r>
          </a:p>
          <a:p>
            <a:endParaRPr lang="en-US" dirty="0"/>
          </a:p>
        </p:txBody>
      </p:sp>
    </p:spTree>
    <p:extLst>
      <p:ext uri="{BB962C8B-B14F-4D97-AF65-F5344CB8AC3E}">
        <p14:creationId xmlns:p14="http://schemas.microsoft.com/office/powerpoint/2010/main" val="3324464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1">
                    <a:lumMod val="75000"/>
                  </a:schemeClr>
                </a:solidFill>
              </a:rPr>
              <a:t>Failure </a:t>
            </a:r>
            <a:r>
              <a:rPr lang="en-US" b="1" dirty="0" err="1" smtClean="0">
                <a:solidFill>
                  <a:schemeClr val="accent1">
                    <a:lumMod val="75000"/>
                  </a:schemeClr>
                </a:solidFill>
              </a:rPr>
              <a:t>Vs</a:t>
            </a:r>
            <a:r>
              <a:rPr lang="en-US" b="1" dirty="0" smtClean="0">
                <a:solidFill>
                  <a:schemeClr val="accent1">
                    <a:lumMod val="75000"/>
                  </a:schemeClr>
                </a:solidFill>
              </a:rPr>
              <a:t> Error </a:t>
            </a:r>
            <a:r>
              <a:rPr lang="en-US" b="1" dirty="0" err="1" smtClean="0">
                <a:solidFill>
                  <a:schemeClr val="accent1">
                    <a:lumMod val="75000"/>
                  </a:schemeClr>
                </a:solidFill>
              </a:rPr>
              <a:t>vs</a:t>
            </a:r>
            <a:r>
              <a:rPr lang="en-US" b="1" dirty="0" smtClean="0">
                <a:solidFill>
                  <a:schemeClr val="accent1">
                    <a:lumMod val="75000"/>
                  </a:schemeClr>
                </a:solidFill>
              </a:rPr>
              <a:t> error </a:t>
            </a:r>
            <a:r>
              <a:rPr lang="en-US" b="1" dirty="0" err="1" smtClean="0">
                <a:solidFill>
                  <a:schemeClr val="accent1">
                    <a:lumMod val="75000"/>
                  </a:schemeClr>
                </a:solidFill>
              </a:rPr>
              <a:t>vs</a:t>
            </a:r>
            <a:r>
              <a:rPr lang="en-US" b="1" dirty="0" smtClean="0">
                <a:solidFill>
                  <a:schemeClr val="accent1">
                    <a:lumMod val="75000"/>
                  </a:schemeClr>
                </a:solidFill>
              </a:rPr>
              <a:t> defect</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a:t/>
            </a:r>
            <a:br>
              <a:rPr lang="en-US" dirty="0"/>
            </a:br>
            <a:r>
              <a:rPr lang="en-US" b="1" dirty="0" smtClean="0"/>
              <a:t>Error</a:t>
            </a:r>
            <a:r>
              <a:rPr lang="en-US" dirty="0"/>
              <a:t>:</a:t>
            </a:r>
          </a:p>
          <a:p>
            <a:pPr lvl="1"/>
            <a:r>
              <a:rPr lang="en-US" b="1" dirty="0"/>
              <a:t>What</a:t>
            </a:r>
            <a:r>
              <a:rPr lang="en-US" dirty="0"/>
              <a:t>: An error is a human-made mistake or a misunderstanding in the software development process.</a:t>
            </a:r>
          </a:p>
          <a:p>
            <a:pPr lvl="1"/>
            <a:r>
              <a:rPr lang="en-US" b="1" dirty="0"/>
              <a:t>Result</a:t>
            </a:r>
            <a:r>
              <a:rPr lang="en-US" dirty="0"/>
              <a:t>: Errors can lead to defects (bugs) in the software.</a:t>
            </a:r>
          </a:p>
          <a:p>
            <a:r>
              <a:rPr lang="en-US" b="1" dirty="0"/>
              <a:t>Bug</a:t>
            </a:r>
            <a:r>
              <a:rPr lang="en-US" dirty="0"/>
              <a:t>:</a:t>
            </a:r>
          </a:p>
          <a:p>
            <a:pPr lvl="1"/>
            <a:r>
              <a:rPr lang="en-US" b="1" dirty="0"/>
              <a:t>What</a:t>
            </a:r>
            <a:r>
              <a:rPr lang="en-US" dirty="0"/>
              <a:t>: A bug is a defect or an issue in the software that causes it to behave incorrectly.</a:t>
            </a:r>
          </a:p>
          <a:p>
            <a:pPr lvl="1"/>
            <a:r>
              <a:rPr lang="en-US" b="1" dirty="0"/>
              <a:t>Result</a:t>
            </a:r>
            <a:r>
              <a:rPr lang="en-US" dirty="0"/>
              <a:t>: Bugs can lead to failures when the software doesn't work as expected.</a:t>
            </a:r>
          </a:p>
          <a:p>
            <a:r>
              <a:rPr lang="en-US" b="1" dirty="0"/>
              <a:t>Failure</a:t>
            </a:r>
            <a:r>
              <a:rPr lang="en-US" dirty="0"/>
              <a:t>:</a:t>
            </a:r>
          </a:p>
          <a:p>
            <a:pPr lvl="1"/>
            <a:r>
              <a:rPr lang="en-US" b="1" dirty="0"/>
              <a:t>What</a:t>
            </a:r>
            <a:r>
              <a:rPr lang="en-US" dirty="0"/>
              <a:t>: A failure occurs when the software doesn't meet its intended behavior or doesn't satisfy the specified requirements during actual use.</a:t>
            </a:r>
          </a:p>
          <a:p>
            <a:pPr lvl="1"/>
            <a:r>
              <a:rPr lang="en-US" b="1" dirty="0"/>
              <a:t>Cause</a:t>
            </a:r>
            <a:r>
              <a:rPr lang="en-US" dirty="0"/>
              <a:t>: Failures are typically caused by bugs that are triggered under specific conditions.</a:t>
            </a:r>
          </a:p>
          <a:p>
            <a:r>
              <a:rPr lang="en-US" b="1" dirty="0"/>
              <a:t>Defect</a:t>
            </a:r>
            <a:r>
              <a:rPr lang="en-US" dirty="0"/>
              <a:t>:</a:t>
            </a:r>
          </a:p>
          <a:p>
            <a:pPr lvl="1"/>
            <a:r>
              <a:rPr lang="en-US" b="1" dirty="0"/>
              <a:t>What</a:t>
            </a:r>
            <a:r>
              <a:rPr lang="en-US" dirty="0"/>
              <a:t>: A defect, often referred to as a "fault" or "anomaly," is a flaw or imperfection in the software's design, code, or documentation.</a:t>
            </a:r>
          </a:p>
          <a:p>
            <a:pPr lvl="1"/>
            <a:r>
              <a:rPr lang="en-US" b="1" dirty="0"/>
              <a:t>Role</a:t>
            </a:r>
            <a:r>
              <a:rPr lang="en-US" dirty="0"/>
              <a:t>: Defects are the underlying cause of bugs when they result in incorrect behavior or unexpected issues</a:t>
            </a:r>
            <a:r>
              <a:rPr lang="en-US" dirty="0" smtClean="0"/>
              <a:t>.</a:t>
            </a:r>
            <a:endParaRPr lang="en-US" dirty="0"/>
          </a:p>
        </p:txBody>
      </p:sp>
    </p:spTree>
    <p:extLst>
      <p:ext uri="{BB962C8B-B14F-4D97-AF65-F5344CB8AC3E}">
        <p14:creationId xmlns:p14="http://schemas.microsoft.com/office/powerpoint/2010/main" val="2941319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To clarify further, let's use a simple example:</a:t>
            </a:r>
          </a:p>
          <a:p>
            <a:r>
              <a:rPr lang="en-US" b="1" dirty="0"/>
              <a:t>Example</a:t>
            </a:r>
            <a:r>
              <a:rPr lang="en-US" dirty="0"/>
              <a:t>: Suppose a software requirement specifies that a user should be able to enter a positive number, and the software should then calculate the square root of that number. If the software sometimes gives incorrect square root values for certain inputs, there's a bug in the square root calculation.</a:t>
            </a:r>
          </a:p>
          <a:p>
            <a:r>
              <a:rPr lang="en-US" b="1" dirty="0"/>
              <a:t>Error</a:t>
            </a:r>
            <a:r>
              <a:rPr lang="en-US" dirty="0"/>
              <a:t>: If the developer misunderstood the requirement and allowed negative numbers as input, that's an error.</a:t>
            </a:r>
          </a:p>
          <a:p>
            <a:r>
              <a:rPr lang="en-US" b="1" dirty="0"/>
              <a:t>Bug</a:t>
            </a:r>
            <a:r>
              <a:rPr lang="en-US" dirty="0"/>
              <a:t>: The incorrect square root calculation for certain inputs is the bug.</a:t>
            </a:r>
          </a:p>
          <a:p>
            <a:r>
              <a:rPr lang="en-US" b="1" dirty="0"/>
              <a:t>Failure</a:t>
            </a:r>
            <a:r>
              <a:rPr lang="en-US" dirty="0"/>
              <a:t>: If the software consistently gives incorrect square root values for positive inputs, causing user confusion, that's a failure.</a:t>
            </a:r>
          </a:p>
          <a:p>
            <a:r>
              <a:rPr lang="en-US" b="1" dirty="0"/>
              <a:t>Defect</a:t>
            </a:r>
            <a:r>
              <a:rPr lang="en-US" dirty="0"/>
              <a:t>: The flaw in the square root calculation logic causing incorrect results is the defect.</a:t>
            </a:r>
          </a:p>
          <a:p>
            <a:r>
              <a:rPr lang="en-US" dirty="0"/>
              <a:t/>
            </a:r>
            <a:br>
              <a:rPr lang="en-US" dirty="0"/>
            </a:br>
            <a:endParaRPr lang="en-US" dirty="0"/>
          </a:p>
          <a:p>
            <a:endParaRPr lang="en-US" dirty="0"/>
          </a:p>
        </p:txBody>
      </p:sp>
    </p:spTree>
    <p:extLst>
      <p:ext uri="{BB962C8B-B14F-4D97-AF65-F5344CB8AC3E}">
        <p14:creationId xmlns:p14="http://schemas.microsoft.com/office/powerpoint/2010/main" val="364441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Manual </a:t>
            </a:r>
            <a:r>
              <a:rPr lang="en-US" dirty="0" err="1"/>
              <a:t>Vs</a:t>
            </a:r>
            <a:r>
              <a:rPr lang="en-US" dirty="0"/>
              <a:t> Automated Testing</a:t>
            </a:r>
          </a:p>
        </p:txBody>
      </p:sp>
      <p:sp>
        <p:nvSpPr>
          <p:cNvPr id="3" name="Content Placeholder 2"/>
          <p:cNvSpPr>
            <a:spLocks noGrp="1"/>
          </p:cNvSpPr>
          <p:nvPr>
            <p:ph idx="1"/>
          </p:nvPr>
        </p:nvSpPr>
        <p:spPr/>
        <p:txBody>
          <a:bodyPr>
            <a:normAutofit lnSpcReduction="10000"/>
          </a:bodyPr>
          <a:lstStyle/>
          <a:p>
            <a:pPr algn="just"/>
            <a:r>
              <a:rPr lang="en-US" b="1" dirty="0" smtClean="0"/>
              <a:t>Manual</a:t>
            </a:r>
            <a:r>
              <a:rPr lang="en-US" dirty="0"/>
              <a:t> - This testing is performed without taking help of automated testing tools. The software tester prepares test cases for different sections and levels of the code, executes the tests and reports the result to the manager.</a:t>
            </a:r>
          </a:p>
          <a:p>
            <a:pPr algn="just"/>
            <a:r>
              <a:rPr lang="en-US" dirty="0"/>
              <a:t>Manual testing is time and resource consuming. The tester needs to confirm whether or not right test cases are used. Major portion of testing involves manual testing.</a:t>
            </a:r>
          </a:p>
          <a:p>
            <a:pPr algn="just"/>
            <a:r>
              <a:rPr lang="en-US" b="1" dirty="0"/>
              <a:t>Automated</a:t>
            </a:r>
            <a:r>
              <a:rPr lang="en-US" dirty="0"/>
              <a:t> This testing is a testing procedure done with aid of automated testing tools. The limitations with manual testing can be overcome using automated test tools.</a:t>
            </a:r>
          </a:p>
          <a:p>
            <a:pPr algn="just"/>
            <a:endParaRPr lang="en-US" dirty="0"/>
          </a:p>
        </p:txBody>
      </p:sp>
    </p:spTree>
    <p:extLst>
      <p:ext uri="{BB962C8B-B14F-4D97-AF65-F5344CB8AC3E}">
        <p14:creationId xmlns:p14="http://schemas.microsoft.com/office/powerpoint/2010/main" val="1131950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Approaches</a:t>
            </a:r>
          </a:p>
        </p:txBody>
      </p:sp>
      <p:sp>
        <p:nvSpPr>
          <p:cNvPr id="3" name="Content Placeholder 2"/>
          <p:cNvSpPr>
            <a:spLocks noGrp="1"/>
          </p:cNvSpPr>
          <p:nvPr>
            <p:ph idx="1"/>
          </p:nvPr>
        </p:nvSpPr>
        <p:spPr/>
        <p:txBody>
          <a:bodyPr>
            <a:normAutofit lnSpcReduction="10000"/>
          </a:bodyPr>
          <a:lstStyle/>
          <a:p>
            <a:r>
              <a:rPr lang="en-US" dirty="0"/>
              <a:t>Tests can be conducted based on two </a:t>
            </a:r>
            <a:r>
              <a:rPr lang="en-US" dirty="0" smtClean="0"/>
              <a:t>approaches:-</a:t>
            </a:r>
          </a:p>
          <a:p>
            <a:pPr marL="114300" indent="0">
              <a:buNone/>
            </a:pPr>
            <a:endParaRPr lang="en-US" dirty="0"/>
          </a:p>
          <a:p>
            <a:pPr lvl="1"/>
            <a:r>
              <a:rPr lang="en-US" dirty="0"/>
              <a:t>Functionality testing</a:t>
            </a:r>
          </a:p>
          <a:p>
            <a:pPr lvl="1"/>
            <a:r>
              <a:rPr lang="en-US" dirty="0"/>
              <a:t>Implementation testing</a:t>
            </a:r>
          </a:p>
          <a:p>
            <a:endParaRPr lang="en-US" dirty="0" smtClean="0"/>
          </a:p>
          <a:p>
            <a:r>
              <a:rPr lang="en-US" dirty="0" smtClean="0"/>
              <a:t>When </a:t>
            </a:r>
            <a:r>
              <a:rPr lang="en-US" dirty="0"/>
              <a:t>functionality is being tested without taking the actual implementation in concern it is known as black-box testing. The other side is known as white-box testing where not only functionality is tested but the way it is implemented is also analyzed.</a:t>
            </a:r>
          </a:p>
          <a:p>
            <a:endParaRPr lang="en-US" dirty="0"/>
          </a:p>
        </p:txBody>
      </p:sp>
    </p:spTree>
    <p:extLst>
      <p:ext uri="{BB962C8B-B14F-4D97-AF65-F5344CB8AC3E}">
        <p14:creationId xmlns:p14="http://schemas.microsoft.com/office/powerpoint/2010/main" val="2427854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Black-box testing</a:t>
            </a:r>
          </a:p>
        </p:txBody>
      </p:sp>
      <p:sp>
        <p:nvSpPr>
          <p:cNvPr id="3" name="Content Placeholder 2"/>
          <p:cNvSpPr>
            <a:spLocks noGrp="1"/>
          </p:cNvSpPr>
          <p:nvPr>
            <p:ph idx="1"/>
          </p:nvPr>
        </p:nvSpPr>
        <p:spPr>
          <a:xfrm>
            <a:off x="381000" y="609600"/>
            <a:ext cx="4191000" cy="4876800"/>
          </a:xfrm>
        </p:spPr>
        <p:txBody>
          <a:bodyPr>
            <a:normAutofit fontScale="92500" lnSpcReduction="20000"/>
          </a:bodyPr>
          <a:lstStyle/>
          <a:p>
            <a:pPr algn="just"/>
            <a:r>
              <a:rPr lang="en-US" dirty="0"/>
              <a:t>It is carried out to test functionality of the program. It is also called ‘Behavioral’ testing. The tester in this case, has a set of input values and respective desired results. On providing input, if the output matches with the desired results, the program is </a:t>
            </a:r>
            <a:r>
              <a:rPr lang="en-US" dirty="0" smtClean="0"/>
              <a:t>tested </a:t>
            </a:r>
            <a:r>
              <a:rPr lang="en-US" dirty="0"/>
              <a:t>‘ok’, and problematic otherwise</a:t>
            </a:r>
            <a:r>
              <a:rPr lang="en-US" dirty="0" smtClean="0"/>
              <a:t>.</a:t>
            </a:r>
          </a:p>
          <a:p>
            <a:pPr algn="just"/>
            <a:endParaRPr lang="en-US" dirty="0"/>
          </a:p>
          <a:p>
            <a:pPr algn="just"/>
            <a:r>
              <a:rPr lang="en-US" dirty="0"/>
              <a:t>In this testing method, the design and structure of the code are not known to the tester, and testing engineers and end users conduct this test on the software.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667000"/>
            <a:ext cx="41433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990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848600" cy="1600200"/>
          </a:xfrm>
        </p:spPr>
        <p:txBody>
          <a:bodyPr>
            <a:normAutofit fontScale="90000"/>
          </a:bodyPr>
          <a:lstStyle/>
          <a:p>
            <a:r>
              <a:rPr lang="en-US" dirty="0"/>
              <a:t>Black-box testing </a:t>
            </a:r>
            <a:r>
              <a:rPr lang="en-US" dirty="0" smtClean="0"/>
              <a:t>Approaches</a:t>
            </a:r>
            <a:endParaRPr lang="en-US" dirty="0"/>
          </a:p>
        </p:txBody>
      </p:sp>
      <p:sp>
        <p:nvSpPr>
          <p:cNvPr id="3" name="Content Placeholder 2"/>
          <p:cNvSpPr>
            <a:spLocks noGrp="1"/>
          </p:cNvSpPr>
          <p:nvPr>
            <p:ph idx="1"/>
          </p:nvPr>
        </p:nvSpPr>
        <p:spPr>
          <a:xfrm>
            <a:off x="533400" y="533400"/>
            <a:ext cx="8229600" cy="4800600"/>
          </a:xfrm>
        </p:spPr>
        <p:txBody>
          <a:bodyPr>
            <a:normAutofit fontScale="92500" lnSpcReduction="20000"/>
          </a:bodyPr>
          <a:lstStyle/>
          <a:p>
            <a:r>
              <a:rPr lang="en-US" b="1" dirty="0"/>
              <a:t>Equivalence class </a:t>
            </a:r>
            <a:r>
              <a:rPr lang="en-US" b="1" dirty="0" smtClean="0"/>
              <a:t> Partitioning (ECP)</a:t>
            </a:r>
            <a:r>
              <a:rPr lang="en-US" dirty="0" smtClean="0"/>
              <a:t>- </a:t>
            </a:r>
            <a:r>
              <a:rPr lang="en-US" dirty="0"/>
              <a:t>The input is divided into similar classes. If one element of a class passes the test, it is assumed that all the class is passed.</a:t>
            </a:r>
          </a:p>
          <a:p>
            <a:r>
              <a:rPr lang="en-US" b="1" dirty="0"/>
              <a:t>Boundary values</a:t>
            </a:r>
            <a:r>
              <a:rPr lang="en-US" dirty="0"/>
              <a:t> - The input is divided into higher and lower end values. If these values pass the test, it is assumed that all values in between may pass too.</a:t>
            </a:r>
          </a:p>
          <a:p>
            <a:r>
              <a:rPr lang="en-US" b="1" dirty="0"/>
              <a:t>Cause-effect graphing</a:t>
            </a:r>
            <a:r>
              <a:rPr lang="en-US" dirty="0"/>
              <a:t> - In both previous methods, only one input value at a time is tested. Cause (input) – Effect (output) is a testing technique where combinations of input values are tested in a systematic way.</a:t>
            </a:r>
          </a:p>
          <a:p>
            <a:r>
              <a:rPr lang="en-US" b="1" dirty="0" smtClean="0"/>
              <a:t>Domain Analysis </a:t>
            </a:r>
            <a:r>
              <a:rPr lang="en-US" b="1" dirty="0"/>
              <a:t>Testing</a:t>
            </a:r>
            <a:r>
              <a:rPr lang="en-US" dirty="0"/>
              <a:t> - Domain analysis is a technique that can be used to identify efficient and effective test cases when multiple variables can or should be tested together. </a:t>
            </a:r>
          </a:p>
          <a:p>
            <a:r>
              <a:rPr lang="en-US" b="1" dirty="0" smtClean="0"/>
              <a:t>State-based </a:t>
            </a:r>
            <a:r>
              <a:rPr lang="en-US" b="1" dirty="0"/>
              <a:t>testing</a:t>
            </a:r>
            <a:r>
              <a:rPr lang="en-US" dirty="0"/>
              <a:t> - The system changes state on provision of input. These systems are tested based on their states and input.</a:t>
            </a:r>
          </a:p>
          <a:p>
            <a:endParaRPr lang="en-US" dirty="0"/>
          </a:p>
        </p:txBody>
      </p:sp>
    </p:spTree>
    <p:extLst>
      <p:ext uri="{BB962C8B-B14F-4D97-AF65-F5344CB8AC3E}">
        <p14:creationId xmlns:p14="http://schemas.microsoft.com/office/powerpoint/2010/main" val="26330113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4566</TotalTime>
  <Words>1358</Words>
  <Application>Microsoft Office PowerPoint</Application>
  <PresentationFormat>On-screen Show (4:3)</PresentationFormat>
  <Paragraphs>166</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NewsPrint</vt:lpstr>
      <vt:lpstr>Software testing</vt:lpstr>
      <vt:lpstr>INTRODUCTION</vt:lpstr>
      <vt:lpstr>Verification and Validation</vt:lpstr>
      <vt:lpstr>Failure Vs Error vs error vs defect</vt:lpstr>
      <vt:lpstr>PowerPoint Presentation</vt:lpstr>
      <vt:lpstr>Manual Vs Automated Testing</vt:lpstr>
      <vt:lpstr>Testing Approaches</vt:lpstr>
      <vt:lpstr>Black-box testing</vt:lpstr>
      <vt:lpstr>Black-box testing Approaches</vt:lpstr>
      <vt:lpstr>Example of ECP</vt:lpstr>
      <vt:lpstr>Example of BVA</vt:lpstr>
      <vt:lpstr>Cause Effect graph example</vt:lpstr>
      <vt:lpstr>Cause Effect graph example</vt:lpstr>
      <vt:lpstr>Cause Effect graph example</vt:lpstr>
      <vt:lpstr>Domain Analysis Example</vt:lpstr>
      <vt:lpstr>Domain Analysis Example</vt:lpstr>
      <vt:lpstr>PowerPoint Presentation</vt:lpstr>
      <vt:lpstr>State Transition Test Example</vt:lpstr>
      <vt:lpstr>State Transition Test Example</vt:lpstr>
      <vt:lpstr>Example 1 : Valid transitions</vt:lpstr>
      <vt:lpstr>Example 1 : Invalid transitions</vt:lpstr>
      <vt:lpstr>White-box testing</vt:lpstr>
      <vt:lpstr>White-box testing techniques</vt:lpstr>
      <vt:lpstr>White-box testing techniques</vt:lpstr>
      <vt:lpstr>White-box testing techniques</vt:lpstr>
      <vt:lpstr>Testing Levels</vt:lpstr>
      <vt:lpstr>Testing level</vt:lpstr>
      <vt:lpstr>Testing level</vt:lpstr>
      <vt:lpstr>Testing level</vt:lpstr>
      <vt:lpstr>Testing Documentation</vt:lpstr>
      <vt:lpstr>Testing documentation</vt:lpstr>
      <vt:lpstr>Testing documentation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bhatti</dc:creator>
  <cp:lastModifiedBy>Ahsan Ashfaq</cp:lastModifiedBy>
  <cp:revision>77</cp:revision>
  <dcterms:created xsi:type="dcterms:W3CDTF">2016-12-04T07:08:35Z</dcterms:created>
  <dcterms:modified xsi:type="dcterms:W3CDTF">2023-08-15T17:12:32Z</dcterms:modified>
</cp:coreProperties>
</file>