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36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3FF198-B320-4B34-901A-0272583CA95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22007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FF198-B320-4B34-901A-0272583CA95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366121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FF198-B320-4B34-901A-0272583CA95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3424278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D5AF92F-AE94-4182-A8A8-CE91CDDEC447}" type="slidenum">
              <a:rPr lang="en-US" smtClean="0">
                <a:solidFill>
                  <a:srgbClr val="93A299">
                    <a:lumMod val="50000"/>
                  </a:srgbClr>
                </a:solidFill>
              </a:rPr>
              <a:pPr/>
              <a:t>‹#›</a:t>
            </a:fld>
            <a:endParaRPr lang="en-US">
              <a:solidFill>
                <a:srgbClr val="93A299">
                  <a:lumMod val="50000"/>
                </a:srgbClr>
              </a:solidFill>
            </a:endParaRP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46696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347056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85556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31972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8" name="Footer Placeholder 7"/>
          <p:cNvSpPr>
            <a:spLocks noGrp="1"/>
          </p:cNvSpPr>
          <p:nvPr>
            <p:ph type="ftr" sz="quarter" idx="11"/>
          </p:nvPr>
        </p:nvSpPr>
        <p:spPr/>
        <p:txBody>
          <a:bodyPr/>
          <a:lstStyle/>
          <a:p>
            <a:endParaRPr lang="en-US">
              <a:solidFill>
                <a:srgbClr val="564B3C"/>
              </a:solidFill>
            </a:endParaRPr>
          </a:p>
        </p:txBody>
      </p:sp>
      <p:sp>
        <p:nvSpPr>
          <p:cNvPr id="9" name="Slide Number Placeholder 8"/>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171213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4" name="Footer Placeholder 3"/>
          <p:cNvSpPr>
            <a:spLocks noGrp="1"/>
          </p:cNvSpPr>
          <p:nvPr>
            <p:ph type="ftr" sz="quarter" idx="11"/>
          </p:nvPr>
        </p:nvSpPr>
        <p:spPr/>
        <p:txBody>
          <a:bodyPr/>
          <a:lstStyle/>
          <a:p>
            <a:endParaRPr lang="en-US">
              <a:solidFill>
                <a:srgbClr val="564B3C"/>
              </a:solidFill>
            </a:endParaRPr>
          </a:p>
        </p:txBody>
      </p:sp>
      <p:sp>
        <p:nvSpPr>
          <p:cNvPr id="5" name="Slide Number Placeholder 4"/>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426024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3" name="Footer Placeholder 2"/>
          <p:cNvSpPr>
            <a:spLocks noGrp="1"/>
          </p:cNvSpPr>
          <p:nvPr>
            <p:ph type="ftr" sz="quarter" idx="11"/>
          </p:nvPr>
        </p:nvSpPr>
        <p:spPr/>
        <p:txBody>
          <a:bodyPr/>
          <a:lstStyle/>
          <a:p>
            <a:endParaRPr lang="en-US">
              <a:solidFill>
                <a:srgbClr val="564B3C"/>
              </a:solidFill>
            </a:endParaRPr>
          </a:p>
        </p:txBody>
      </p:sp>
      <p:sp>
        <p:nvSpPr>
          <p:cNvPr id="4" name="Slide Number Placeholder 3"/>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2062083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7" name="Slide Number Placeholder 6"/>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3236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FF198-B320-4B34-901A-0272583CA95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185185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7" name="Slide Number Placeholder 6"/>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564B3C"/>
              </a:solidFill>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21715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337027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15702-55D5-4C0F-A4C0-6B09C0BB7B3F}" type="datetimeFigureOut">
              <a:rPr lang="en-US" smtClean="0">
                <a:solidFill>
                  <a:srgbClr val="564B3C"/>
                </a:solidFill>
              </a:rPr>
              <a:pPr/>
              <a:t>6/2/2023</a:t>
            </a:fld>
            <a:endParaRPr lang="en-US">
              <a:solidFill>
                <a:srgbClr val="564B3C"/>
              </a:solidFill>
            </a:endParaRPr>
          </a:p>
        </p:txBody>
      </p:sp>
      <p:sp>
        <p:nvSpPr>
          <p:cNvPr id="5" name="Footer Placeholder 4"/>
          <p:cNvSpPr>
            <a:spLocks noGrp="1"/>
          </p:cNvSpPr>
          <p:nvPr>
            <p:ph type="ftr" sz="quarter" idx="11"/>
          </p:nvPr>
        </p:nvSpPr>
        <p:spPr/>
        <p:txBody>
          <a:bodyPr/>
          <a:lstStyle/>
          <a:p>
            <a:endParaRPr lang="en-US">
              <a:solidFill>
                <a:srgbClr val="564B3C"/>
              </a:solidFill>
            </a:endParaRPr>
          </a:p>
        </p:txBody>
      </p:sp>
      <p:sp>
        <p:nvSpPr>
          <p:cNvPr id="6" name="Slide Number Placeholder 5"/>
          <p:cNvSpPr>
            <a:spLocks noGrp="1"/>
          </p:cNvSpPr>
          <p:nvPr>
            <p:ph type="sldNum" sz="quarter" idx="12"/>
          </p:nvPr>
        </p:nvSpPr>
        <p:spPr/>
        <p:txBody>
          <a:bodyPr/>
          <a:lstStyle/>
          <a:p>
            <a:fld id="{2D5AF92F-AE94-4182-A8A8-CE91CDDEC447}" type="slidenum">
              <a:rPr lang="en-US" smtClean="0">
                <a:solidFill>
                  <a:srgbClr val="564B3C"/>
                </a:solidFill>
              </a:rPr>
              <a:pPr/>
              <a:t>‹#›</a:t>
            </a:fld>
            <a:endParaRPr lang="en-US">
              <a:solidFill>
                <a:srgbClr val="564B3C"/>
              </a:solidFill>
            </a:endParaRPr>
          </a:p>
        </p:txBody>
      </p:sp>
    </p:spTree>
    <p:extLst>
      <p:ext uri="{BB962C8B-B14F-4D97-AF65-F5344CB8AC3E}">
        <p14:creationId xmlns:p14="http://schemas.microsoft.com/office/powerpoint/2010/main" val="382393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3FF198-B320-4B34-901A-0272583CA95C}"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186891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3FF198-B320-4B34-901A-0272583CA95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410375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3FF198-B320-4B34-901A-0272583CA95C}"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62103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3FF198-B320-4B34-901A-0272583CA95C}"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387906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FF198-B320-4B34-901A-0272583CA95C}"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5775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FF198-B320-4B34-901A-0272583CA95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14872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FF198-B320-4B34-901A-0272583CA95C}"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1334-82F7-45AD-9ABE-5BC59013A805}" type="slidenum">
              <a:rPr lang="en-US" smtClean="0"/>
              <a:t>‹#›</a:t>
            </a:fld>
            <a:endParaRPr lang="en-US"/>
          </a:p>
        </p:txBody>
      </p:sp>
    </p:spTree>
    <p:extLst>
      <p:ext uri="{BB962C8B-B14F-4D97-AF65-F5344CB8AC3E}">
        <p14:creationId xmlns:p14="http://schemas.microsoft.com/office/powerpoint/2010/main" val="57015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FF198-B320-4B34-901A-0272583CA95C}" type="datetimeFigureOut">
              <a:rPr lang="en-US" smtClean="0"/>
              <a:t>6/2/2023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11334-82F7-45AD-9ABE-5BC59013A805}" type="slidenum">
              <a:rPr lang="en-US" smtClean="0"/>
              <a:t>‹#›</a:t>
            </a:fld>
            <a:endParaRPr lang="en-US"/>
          </a:p>
        </p:txBody>
      </p:sp>
    </p:spTree>
    <p:extLst>
      <p:ext uri="{BB962C8B-B14F-4D97-AF65-F5344CB8AC3E}">
        <p14:creationId xmlns:p14="http://schemas.microsoft.com/office/powerpoint/2010/main" val="185443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615702-55D5-4C0F-A4C0-6B09C0BB7B3F}" type="datetimeFigureOut">
              <a:rPr lang="en-US" smtClean="0">
                <a:solidFill>
                  <a:srgbClr val="564B3C"/>
                </a:solidFill>
              </a:rPr>
              <a:pPr/>
              <a:t>6/2/2023</a:t>
            </a:fld>
            <a:endParaRPr lang="en-US">
              <a:solidFill>
                <a:srgbClr val="564B3C"/>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solidFill>
                <a:srgbClr val="564B3C"/>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D5AF92F-AE94-4182-A8A8-CE91CDDEC447}" type="slidenum">
              <a:rPr lang="en-US" smtClean="0">
                <a:solidFill>
                  <a:srgbClr val="564B3C"/>
                </a:solidFill>
              </a:rPr>
              <a:pPr/>
              <a:t>‹#›</a:t>
            </a:fld>
            <a:endParaRPr lang="en-US">
              <a:solidFill>
                <a:srgbClr val="564B3C"/>
              </a:solidFill>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875469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Maintenance</a:t>
            </a:r>
            <a:endParaRPr lang="en-US" dirty="0"/>
          </a:p>
        </p:txBody>
      </p:sp>
    </p:spTree>
    <p:extLst>
      <p:ext uri="{BB962C8B-B14F-4D97-AF65-F5344CB8AC3E}">
        <p14:creationId xmlns:p14="http://schemas.microsoft.com/office/powerpoint/2010/main" val="3748933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a:t>
            </a:r>
            <a:endParaRPr lang="en-US" dirty="0"/>
          </a:p>
        </p:txBody>
      </p:sp>
      <p:sp>
        <p:nvSpPr>
          <p:cNvPr id="3" name="Content Placeholder 2"/>
          <p:cNvSpPr>
            <a:spLocks noGrp="1"/>
          </p:cNvSpPr>
          <p:nvPr>
            <p:ph idx="1"/>
          </p:nvPr>
        </p:nvSpPr>
        <p:spPr/>
        <p:txBody>
          <a:bodyPr/>
          <a:lstStyle/>
          <a:p>
            <a:pPr algn="just"/>
            <a:r>
              <a:rPr lang="en-US" dirty="0" smtClean="0"/>
              <a:t>Software maintenance is widely accepted part of SDLC now a days. It stands for all the modifications and </a:t>
            </a:r>
            <a:r>
              <a:rPr lang="en-US" dirty="0" err="1" smtClean="0"/>
              <a:t>updations</a:t>
            </a:r>
            <a:r>
              <a:rPr lang="en-US" dirty="0" smtClean="0"/>
              <a:t> done after the delivery of software product</a:t>
            </a:r>
            <a:endParaRPr lang="en-US" dirty="0"/>
          </a:p>
        </p:txBody>
      </p:sp>
    </p:spTree>
    <p:extLst>
      <p:ext uri="{BB962C8B-B14F-4D97-AF65-F5344CB8AC3E}">
        <p14:creationId xmlns:p14="http://schemas.microsoft.com/office/powerpoint/2010/main" val="423680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maintenance</a:t>
            </a:r>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dirty="0"/>
              <a:t>In a software lifetime, type of maintenance may vary based on its nature. It may be just a routine maintenance tasks as some bug discovered by some user or it may be a large event in itself based on maintenance size or nature. Following are some types of maintenance based on their characteristics:</a:t>
            </a:r>
          </a:p>
          <a:p>
            <a:pPr lvl="1"/>
            <a:endParaRPr lang="en-US" b="1" dirty="0" smtClean="0"/>
          </a:p>
          <a:p>
            <a:pPr lvl="1"/>
            <a:r>
              <a:rPr lang="en-US" b="1" dirty="0" smtClean="0"/>
              <a:t>Corrective </a:t>
            </a:r>
            <a:r>
              <a:rPr lang="en-US" b="1" dirty="0"/>
              <a:t>Maintenance</a:t>
            </a:r>
            <a:r>
              <a:rPr lang="en-US" dirty="0"/>
              <a:t> - This includes modifications and </a:t>
            </a:r>
            <a:r>
              <a:rPr lang="en-US" dirty="0" err="1"/>
              <a:t>updations</a:t>
            </a:r>
            <a:r>
              <a:rPr lang="en-US" dirty="0"/>
              <a:t> done in order to correct or fix problems, which are either discovered by user or concluded by user error reports.</a:t>
            </a:r>
          </a:p>
          <a:p>
            <a:pPr lvl="1"/>
            <a:endParaRPr lang="en-US" b="1" dirty="0" smtClean="0"/>
          </a:p>
          <a:p>
            <a:pPr lvl="1"/>
            <a:r>
              <a:rPr lang="en-US" b="1" dirty="0" smtClean="0"/>
              <a:t>Adaptive </a:t>
            </a:r>
            <a:r>
              <a:rPr lang="en-US" b="1" dirty="0"/>
              <a:t>Maintenance</a:t>
            </a:r>
            <a:r>
              <a:rPr lang="en-US" dirty="0"/>
              <a:t> - This includes modifications and </a:t>
            </a:r>
            <a:r>
              <a:rPr lang="en-US" dirty="0" err="1"/>
              <a:t>updations</a:t>
            </a:r>
            <a:r>
              <a:rPr lang="en-US" dirty="0"/>
              <a:t> applied to keep the software product up-to date and tuned to the ever changing world of technology and business environment.</a:t>
            </a:r>
          </a:p>
          <a:p>
            <a:pPr lvl="1"/>
            <a:endParaRPr lang="en-US" b="1" dirty="0" smtClean="0"/>
          </a:p>
          <a:p>
            <a:pPr lvl="1"/>
            <a:r>
              <a:rPr lang="en-US" b="1" dirty="0" smtClean="0"/>
              <a:t>Perfective </a:t>
            </a:r>
            <a:r>
              <a:rPr lang="en-US" b="1" dirty="0"/>
              <a:t>Maintenance</a:t>
            </a:r>
            <a:r>
              <a:rPr lang="en-US" dirty="0"/>
              <a:t> - This includes modifications and updates done in order to keep the software usable over long period of time. It includes new features, new user requirements for refining the software and improve its reliability and performance.</a:t>
            </a:r>
          </a:p>
          <a:p>
            <a:pPr lvl="1"/>
            <a:endParaRPr lang="en-US" b="1" dirty="0" smtClean="0"/>
          </a:p>
          <a:p>
            <a:pPr lvl="1"/>
            <a:r>
              <a:rPr lang="en-US" b="1" dirty="0" smtClean="0"/>
              <a:t>Preventive </a:t>
            </a:r>
            <a:r>
              <a:rPr lang="en-US" b="1" dirty="0"/>
              <a:t>Maintenance</a:t>
            </a:r>
            <a:r>
              <a:rPr lang="en-US" dirty="0"/>
              <a:t> - This includes modifications and </a:t>
            </a:r>
            <a:r>
              <a:rPr lang="en-US" dirty="0" err="1"/>
              <a:t>updations</a:t>
            </a:r>
            <a:r>
              <a:rPr lang="en-US" dirty="0"/>
              <a:t> to prevent future problems of the software. It aims to attend problems, which are not significant at this moment but may cause serious issues in future.</a:t>
            </a:r>
          </a:p>
        </p:txBody>
      </p:sp>
    </p:spTree>
    <p:extLst>
      <p:ext uri="{BB962C8B-B14F-4D97-AF65-F5344CB8AC3E}">
        <p14:creationId xmlns:p14="http://schemas.microsoft.com/office/powerpoint/2010/main" val="1318183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Maintenance</a:t>
            </a:r>
          </a:p>
        </p:txBody>
      </p:sp>
      <p:sp>
        <p:nvSpPr>
          <p:cNvPr id="3" name="Content Placeholder 2"/>
          <p:cNvSpPr>
            <a:spLocks noGrp="1"/>
          </p:cNvSpPr>
          <p:nvPr>
            <p:ph idx="1"/>
          </p:nvPr>
        </p:nvSpPr>
        <p:spPr>
          <a:xfrm>
            <a:off x="457200" y="1676400"/>
            <a:ext cx="3810000" cy="4953000"/>
          </a:xfrm>
        </p:spPr>
        <p:txBody>
          <a:bodyPr>
            <a:normAutofit fontScale="77500" lnSpcReduction="20000"/>
          </a:bodyPr>
          <a:lstStyle/>
          <a:p>
            <a:r>
              <a:rPr lang="en-US" dirty="0"/>
              <a:t>Reports suggest that the cost of maintenance is high. </a:t>
            </a:r>
            <a:endParaRPr lang="en-US" dirty="0" smtClean="0"/>
          </a:p>
          <a:p>
            <a:endParaRPr lang="en-US" dirty="0" smtClean="0"/>
          </a:p>
          <a:p>
            <a:r>
              <a:rPr lang="en-US" dirty="0" smtClean="0"/>
              <a:t>A </a:t>
            </a:r>
            <a:r>
              <a:rPr lang="en-US" dirty="0"/>
              <a:t>study on estimating software maintenance found that the cost of maintenance is as high as 67% of the cost of entire software process </a:t>
            </a:r>
            <a:r>
              <a:rPr lang="en-US" dirty="0" smtClean="0"/>
              <a:t>cycle. On </a:t>
            </a:r>
            <a:r>
              <a:rPr lang="en-US" dirty="0"/>
              <a:t>an average, the cost of software maintenance is more than 50% of all SDLC phases. </a:t>
            </a:r>
            <a:endParaRPr lang="en-US" dirty="0" smtClean="0"/>
          </a:p>
          <a:p>
            <a:endParaRPr lang="en-US" dirty="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52600"/>
            <a:ext cx="41529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599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Activities</a:t>
            </a:r>
          </a:p>
        </p:txBody>
      </p:sp>
      <p:sp>
        <p:nvSpPr>
          <p:cNvPr id="3" name="Content Placeholder 2"/>
          <p:cNvSpPr>
            <a:spLocks noGrp="1"/>
          </p:cNvSpPr>
          <p:nvPr>
            <p:ph idx="1"/>
          </p:nvPr>
        </p:nvSpPr>
        <p:spPr>
          <a:xfrm>
            <a:off x="457200" y="1752600"/>
            <a:ext cx="4267200" cy="4952999"/>
          </a:xfrm>
        </p:spPr>
        <p:txBody>
          <a:bodyPr>
            <a:normAutofit/>
          </a:bodyPr>
          <a:lstStyle/>
          <a:p>
            <a:r>
              <a:rPr lang="en-US" dirty="0"/>
              <a:t>IEEE provides a framework for sequential maintenance process activities. It can be used in iterative manner and can be extended so that customized items and processes can be included.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52600"/>
            <a:ext cx="411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990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activities</a:t>
            </a:r>
            <a:endParaRPr lang="en-US" dirty="0"/>
          </a:p>
        </p:txBody>
      </p:sp>
      <p:sp>
        <p:nvSpPr>
          <p:cNvPr id="3" name="Content Placeholder 2"/>
          <p:cNvSpPr>
            <a:spLocks noGrp="1"/>
          </p:cNvSpPr>
          <p:nvPr>
            <p:ph idx="1"/>
          </p:nvPr>
        </p:nvSpPr>
        <p:spPr>
          <a:xfrm>
            <a:off x="457200" y="1752600"/>
            <a:ext cx="8458200" cy="4876800"/>
          </a:xfrm>
        </p:spPr>
        <p:txBody>
          <a:bodyPr>
            <a:normAutofit fontScale="77500" lnSpcReduction="20000"/>
          </a:bodyPr>
          <a:lstStyle/>
          <a:p>
            <a:r>
              <a:rPr lang="en-US" dirty="0"/>
              <a:t>These activities go hand-in-hand with each of the following phase:</a:t>
            </a:r>
          </a:p>
          <a:p>
            <a:endParaRPr lang="en-US" b="1" dirty="0" smtClean="0"/>
          </a:p>
          <a:p>
            <a:pPr lvl="1"/>
            <a:r>
              <a:rPr lang="en-US" b="1" dirty="0" smtClean="0"/>
              <a:t>Identification </a:t>
            </a:r>
            <a:r>
              <a:rPr lang="en-US" b="1" dirty="0"/>
              <a:t>&amp; Tracing</a:t>
            </a:r>
            <a:r>
              <a:rPr lang="en-US" dirty="0"/>
              <a:t> - It involves activities pertaining to identification of requirement of modification or maintenance. It is generated by user or system may itself report via logs or error messages</a:t>
            </a:r>
            <a:r>
              <a:rPr lang="en-US" dirty="0" smtClean="0"/>
              <a:t>. Here</a:t>
            </a:r>
            <a:r>
              <a:rPr lang="en-US" dirty="0"/>
              <a:t>, the maintenance type is classified also.</a:t>
            </a:r>
          </a:p>
          <a:p>
            <a:pPr lvl="1"/>
            <a:endParaRPr lang="en-US" b="1" dirty="0" smtClean="0"/>
          </a:p>
          <a:p>
            <a:pPr lvl="1"/>
            <a:r>
              <a:rPr lang="en-US" b="1" dirty="0" smtClean="0"/>
              <a:t>Analysis</a:t>
            </a:r>
            <a:r>
              <a:rPr lang="en-US" dirty="0"/>
              <a:t> - The modification is analyzed for its impact on the system including safety and security implications. If probable impact is severe, alternative solution is looked for. A set of required modifications is then materialized into requirement specifications. The cost of modification/maintenance is analyzed and estimation is concluded.</a:t>
            </a:r>
          </a:p>
          <a:p>
            <a:pPr lvl="1"/>
            <a:endParaRPr lang="en-US" b="1" dirty="0" smtClean="0"/>
          </a:p>
          <a:p>
            <a:pPr lvl="1"/>
            <a:r>
              <a:rPr lang="en-US" b="1" dirty="0" smtClean="0"/>
              <a:t>Design</a:t>
            </a:r>
            <a:r>
              <a:rPr lang="en-US" dirty="0"/>
              <a:t> - New modules, which need to be replaced or modified, are designed against requirement specifications set in the previous stage. Test cases are created for validation and verification.</a:t>
            </a:r>
          </a:p>
          <a:p>
            <a:pPr lvl="1"/>
            <a:endParaRPr lang="en-US" b="1" dirty="0" smtClean="0"/>
          </a:p>
          <a:p>
            <a:pPr lvl="1"/>
            <a:r>
              <a:rPr lang="en-US" b="1" dirty="0" smtClean="0"/>
              <a:t>Implementation</a:t>
            </a:r>
            <a:r>
              <a:rPr lang="en-US" dirty="0"/>
              <a:t> - The new modules are coded with the help of structured design created in the design </a:t>
            </a:r>
            <a:r>
              <a:rPr lang="en-US" dirty="0" err="1"/>
              <a:t>step.Every</a:t>
            </a:r>
            <a:r>
              <a:rPr lang="en-US" dirty="0"/>
              <a:t> programmer is expected to do unit testing in parallel.</a:t>
            </a:r>
          </a:p>
          <a:p>
            <a:endParaRPr lang="en-US" dirty="0"/>
          </a:p>
        </p:txBody>
      </p:sp>
    </p:spTree>
    <p:extLst>
      <p:ext uri="{BB962C8B-B14F-4D97-AF65-F5344CB8AC3E}">
        <p14:creationId xmlns:p14="http://schemas.microsoft.com/office/powerpoint/2010/main" val="3712437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activities</a:t>
            </a:r>
            <a:endParaRPr lang="en-US" dirty="0"/>
          </a:p>
        </p:txBody>
      </p:sp>
      <p:sp>
        <p:nvSpPr>
          <p:cNvPr id="3" name="Content Placeholder 2"/>
          <p:cNvSpPr>
            <a:spLocks noGrp="1"/>
          </p:cNvSpPr>
          <p:nvPr>
            <p:ph idx="1"/>
          </p:nvPr>
        </p:nvSpPr>
        <p:spPr>
          <a:xfrm>
            <a:off x="457200" y="1752600"/>
            <a:ext cx="8229600" cy="4800600"/>
          </a:xfrm>
        </p:spPr>
        <p:txBody>
          <a:bodyPr>
            <a:normAutofit fontScale="70000" lnSpcReduction="20000"/>
          </a:bodyPr>
          <a:lstStyle/>
          <a:p>
            <a:r>
              <a:rPr lang="en-US" b="1" dirty="0"/>
              <a:t>System Testing</a:t>
            </a:r>
            <a:r>
              <a:rPr lang="en-US" dirty="0"/>
              <a:t> - Integration testing is done among newly created modules. Integration testing is also carried out between new modules and the system. Finally the system is tested as a whole, following regressive testing procedures.</a:t>
            </a:r>
          </a:p>
          <a:p>
            <a:endParaRPr lang="en-US" b="1" dirty="0" smtClean="0"/>
          </a:p>
          <a:p>
            <a:r>
              <a:rPr lang="en-US" b="1" dirty="0" smtClean="0"/>
              <a:t>Acceptance </a:t>
            </a:r>
            <a:r>
              <a:rPr lang="en-US" b="1" dirty="0"/>
              <a:t>Testing</a:t>
            </a:r>
            <a:r>
              <a:rPr lang="en-US" dirty="0"/>
              <a:t> - After testing the system internally, it is tested for acceptance with the help of users. If at this state, user complaints some issues they are addressed or noted to address in next iteration.</a:t>
            </a:r>
          </a:p>
          <a:p>
            <a:endParaRPr lang="en-US" b="1" dirty="0" smtClean="0"/>
          </a:p>
          <a:p>
            <a:r>
              <a:rPr lang="en-US" b="1" dirty="0" smtClean="0"/>
              <a:t>Delivery</a:t>
            </a:r>
            <a:r>
              <a:rPr lang="en-US" dirty="0"/>
              <a:t> - After acceptance test, the system is deployed all over the organization either by small update package or fresh installation of the system. The final testing takes place at client end after the software is delivered.</a:t>
            </a:r>
          </a:p>
          <a:p>
            <a:r>
              <a:rPr lang="en-US" dirty="0"/>
              <a:t>Training facility is provided if required, in addition to the hard copy of user manual.</a:t>
            </a:r>
          </a:p>
          <a:p>
            <a:endParaRPr lang="en-US" b="1" dirty="0" smtClean="0"/>
          </a:p>
          <a:p>
            <a:r>
              <a:rPr lang="en-US" b="1" dirty="0" smtClean="0"/>
              <a:t>Maintenance </a:t>
            </a:r>
            <a:r>
              <a:rPr lang="en-US" b="1" dirty="0"/>
              <a:t>management</a:t>
            </a:r>
            <a:r>
              <a:rPr lang="en-US" dirty="0"/>
              <a:t> - Configuration management is an essential part of system maintenance. It is aided with version control tools to control versions, semi-version or patch management.</a:t>
            </a:r>
          </a:p>
        </p:txBody>
      </p:sp>
    </p:spTree>
    <p:extLst>
      <p:ext uri="{BB962C8B-B14F-4D97-AF65-F5344CB8AC3E}">
        <p14:creationId xmlns:p14="http://schemas.microsoft.com/office/powerpoint/2010/main" val="17549900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205</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Apothecary</vt:lpstr>
      <vt:lpstr>Software Maintenance</vt:lpstr>
      <vt:lpstr>Software Maintenance</vt:lpstr>
      <vt:lpstr>Types of maintenance</vt:lpstr>
      <vt:lpstr>Cost of Maintenance</vt:lpstr>
      <vt:lpstr>Maintenance Activities</vt:lpstr>
      <vt:lpstr>Maintenance activities</vt:lpstr>
      <vt:lpstr>Maintenance activities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dc:title>
  <dc:creator>Ahsan Ashfaq</dc:creator>
  <cp:lastModifiedBy>Ahsan Ashfaq</cp:lastModifiedBy>
  <cp:revision>1</cp:revision>
  <dcterms:created xsi:type="dcterms:W3CDTF">2023-06-01T19:23:22Z</dcterms:created>
  <dcterms:modified xsi:type="dcterms:W3CDTF">2023-06-01T19:27:08Z</dcterms:modified>
</cp:coreProperties>
</file>