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 id="2147483674" r:id="rId3"/>
  </p:sldMasterIdLst>
  <p:notesMasterIdLst>
    <p:notesMasterId r:id="rId42"/>
  </p:notesMasterIdLst>
  <p:sldIdLst>
    <p:sldId id="256" r:id="rId4"/>
    <p:sldId id="257" r:id="rId5"/>
    <p:sldId id="295" r:id="rId6"/>
    <p:sldId id="261" r:id="rId7"/>
    <p:sldId id="260" r:id="rId8"/>
    <p:sldId id="311" r:id="rId9"/>
    <p:sldId id="298" r:id="rId10"/>
    <p:sldId id="299" r:id="rId11"/>
    <p:sldId id="300" r:id="rId12"/>
    <p:sldId id="301" r:id="rId13"/>
    <p:sldId id="306" r:id="rId14"/>
    <p:sldId id="270" r:id="rId15"/>
    <p:sldId id="271" r:id="rId16"/>
    <p:sldId id="296" r:id="rId17"/>
    <p:sldId id="274" r:id="rId18"/>
    <p:sldId id="275" r:id="rId19"/>
    <p:sldId id="277" r:id="rId20"/>
    <p:sldId id="279" r:id="rId21"/>
    <p:sldId id="281" r:id="rId22"/>
    <p:sldId id="278" r:id="rId23"/>
    <p:sldId id="282" r:id="rId24"/>
    <p:sldId id="276" r:id="rId25"/>
    <p:sldId id="284" r:id="rId26"/>
    <p:sldId id="285" r:id="rId27"/>
    <p:sldId id="286" r:id="rId28"/>
    <p:sldId id="287" r:id="rId29"/>
    <p:sldId id="289" r:id="rId30"/>
    <p:sldId id="291" r:id="rId31"/>
    <p:sldId id="290" r:id="rId32"/>
    <p:sldId id="293" r:id="rId33"/>
    <p:sldId id="292" r:id="rId34"/>
    <p:sldId id="294" r:id="rId35"/>
    <p:sldId id="308" r:id="rId36"/>
    <p:sldId id="268" r:id="rId37"/>
    <p:sldId id="310" r:id="rId38"/>
    <p:sldId id="305" r:id="rId39"/>
    <p:sldId id="262" r:id="rId40"/>
    <p:sldId id="303" r:id="rId41"/>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Arial Unicode MS" pitchFamily="34" charset="-128"/>
        <a:cs typeface="Arial Unicode MS" pitchFamily="34" charset="-128"/>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Arial Unicode MS" pitchFamily="34" charset="-128"/>
        <a:cs typeface="Arial Unicode MS" pitchFamily="34" charset="-128"/>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Arial Unicode MS" pitchFamily="34" charset="-128"/>
        <a:cs typeface="Arial Unicode MS" pitchFamily="34" charset="-128"/>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Arial Unicode MS" pitchFamily="34" charset="-128"/>
        <a:cs typeface="Arial Unicode MS" pitchFamily="34" charset="-128"/>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718" autoAdjust="0"/>
  </p:normalViewPr>
  <p:slideViewPr>
    <p:cSldViewPr>
      <p:cViewPr varScale="1">
        <p:scale>
          <a:sx n="64" d="100"/>
          <a:sy n="64" d="100"/>
        </p:scale>
        <p:origin x="-1374" y="-102"/>
      </p:cViewPr>
      <p:guideLst>
        <p:guide orient="horz" pos="2160"/>
        <p:guide pos="2880"/>
      </p:guideLst>
    </p:cSldViewPr>
  </p:slideViewPr>
  <p:outlineViewPr>
    <p:cViewPr varScale="1">
      <p:scale>
        <a:sx n="170" d="200"/>
        <a:sy n="170" d="200"/>
      </p:scale>
      <p:origin x="102" y="1535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333500" y="812800"/>
            <a:ext cx="4889500" cy="4006850"/>
          </a:xfrm>
          <a:prstGeom prst="rect">
            <a:avLst/>
          </a:prstGeom>
          <a:noFill/>
          <a:ln w="9525">
            <a:noFill/>
            <a:round/>
            <a:headEnd/>
            <a:tailEnd/>
          </a:ln>
          <a:effectLst/>
        </p:spPr>
      </p:sp>
      <p:sp>
        <p:nvSpPr>
          <p:cNvPr id="3074"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5"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8" charset="0"/>
              </a:defRPr>
            </a:lvl1pPr>
          </a:lstStyle>
          <a:p>
            <a:endParaRPr lang="de-DE"/>
          </a:p>
        </p:txBody>
      </p:sp>
      <p:sp>
        <p:nvSpPr>
          <p:cNvPr id="3076"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8" charset="0"/>
              </a:defRPr>
            </a:lvl1pPr>
          </a:lstStyle>
          <a:p>
            <a:endParaRPr lang="de-DE"/>
          </a:p>
        </p:txBody>
      </p:sp>
      <p:sp>
        <p:nvSpPr>
          <p:cNvPr id="3077"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8" charset="0"/>
              </a:defRPr>
            </a:lvl1pPr>
          </a:lstStyle>
          <a:p>
            <a:endParaRPr lang="de-DE"/>
          </a:p>
        </p:txBody>
      </p:sp>
      <p:sp>
        <p:nvSpPr>
          <p:cNvPr id="3078"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8" charset="0"/>
              </a:defRPr>
            </a:lvl1pPr>
          </a:lstStyle>
          <a:p>
            <a:fld id="{C48DE49B-5166-49C2-A239-F40E82F79746}" type="slidenum">
              <a:rPr lang="de-DE"/>
              <a:pPr/>
              <a:t>‹#›</a:t>
            </a:fld>
            <a:endParaRPr 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83F192D-AE80-4E9F-AC90-17AC0CC71D8A}" type="slidenum">
              <a:rPr lang="de-DE"/>
              <a:pPr/>
              <a:t>1</a:t>
            </a:fld>
            <a:endParaRPr lang="de-DE"/>
          </a:p>
        </p:txBody>
      </p:sp>
      <p:sp>
        <p:nvSpPr>
          <p:cNvPr id="51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25BA63C3-CDE5-4C41-906E-892AC677B24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EDDFA3C-5FBC-45E9-A47C-19ACED1B90D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B818BD2-996E-4688-B086-9B9989E3A89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de-DE"/>
          </a:p>
        </p:txBody>
      </p:sp>
      <p:sp>
        <p:nvSpPr>
          <p:cNvPr id="5" name="Footer Placeholder 4"/>
          <p:cNvSpPr>
            <a:spLocks noGrp="1"/>
          </p:cNvSpPr>
          <p:nvPr>
            <p:ph type="ftr" idx="11"/>
          </p:nvPr>
        </p:nvSpPr>
        <p:spPr/>
        <p:txBody>
          <a:bodyPr/>
          <a:lstStyle>
            <a:lvl1pPr>
              <a:defRPr/>
            </a:lvl1pPr>
          </a:lstStyle>
          <a:p>
            <a:endParaRPr lang="de-DE"/>
          </a:p>
        </p:txBody>
      </p:sp>
      <p:sp>
        <p:nvSpPr>
          <p:cNvPr id="6" name="Slide Number Placeholder 5"/>
          <p:cNvSpPr>
            <a:spLocks noGrp="1"/>
          </p:cNvSpPr>
          <p:nvPr>
            <p:ph type="sldNum" idx="12"/>
          </p:nvPr>
        </p:nvSpPr>
        <p:spPr/>
        <p:txBody>
          <a:bodyPr/>
          <a:lstStyle>
            <a:lvl1pPr>
              <a:defRPr/>
            </a:lvl1pPr>
          </a:lstStyle>
          <a:p>
            <a:fld id="{744E36C4-3903-4CA2-B2C4-9C307CC9F649}" type="slidenum">
              <a:rPr lang="de-DE"/>
              <a:pPr/>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idx="10"/>
          </p:nvPr>
        </p:nvSpPr>
        <p:spPr/>
        <p:txBody>
          <a:bodyPr/>
          <a:lstStyle>
            <a:lvl1pPr>
              <a:defRPr/>
            </a:lvl1pPr>
          </a:lstStyle>
          <a:p>
            <a:endParaRPr lang="de-DE"/>
          </a:p>
        </p:txBody>
      </p:sp>
      <p:sp>
        <p:nvSpPr>
          <p:cNvPr id="5" name="Footer Placeholder 4"/>
          <p:cNvSpPr>
            <a:spLocks noGrp="1"/>
          </p:cNvSpPr>
          <p:nvPr>
            <p:ph type="ftr" idx="11"/>
          </p:nvPr>
        </p:nvSpPr>
        <p:spPr/>
        <p:txBody>
          <a:bodyPr/>
          <a:lstStyle>
            <a:lvl1pPr>
              <a:defRPr/>
            </a:lvl1pPr>
          </a:lstStyle>
          <a:p>
            <a:endParaRPr lang="de-DE"/>
          </a:p>
        </p:txBody>
      </p:sp>
      <p:sp>
        <p:nvSpPr>
          <p:cNvPr id="6" name="Slide Number Placeholder 5"/>
          <p:cNvSpPr>
            <a:spLocks noGrp="1"/>
          </p:cNvSpPr>
          <p:nvPr>
            <p:ph type="sldNum" idx="12"/>
          </p:nvPr>
        </p:nvSpPr>
        <p:spPr/>
        <p:txBody>
          <a:bodyPr/>
          <a:lstStyle>
            <a:lvl1pPr>
              <a:defRPr/>
            </a:lvl1pPr>
          </a:lstStyle>
          <a:p>
            <a:fld id="{8FF0A2D0-06C4-4B15-BEB8-425351CAB25B}" type="slidenum">
              <a:rPr lang="de-DE"/>
              <a:pPr/>
              <a:t>‹#›</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endParaRPr lang="de-DE"/>
          </a:p>
        </p:txBody>
      </p:sp>
      <p:sp>
        <p:nvSpPr>
          <p:cNvPr id="4" name="Footer Placeholder 3"/>
          <p:cNvSpPr>
            <a:spLocks noGrp="1"/>
          </p:cNvSpPr>
          <p:nvPr>
            <p:ph type="ftr" idx="11"/>
          </p:nvPr>
        </p:nvSpPr>
        <p:spPr/>
        <p:txBody>
          <a:bodyPr/>
          <a:lstStyle/>
          <a:p>
            <a:endParaRPr lang="de-DE"/>
          </a:p>
        </p:txBody>
      </p:sp>
      <p:sp>
        <p:nvSpPr>
          <p:cNvPr id="5" name="Slide Number Placeholder 4"/>
          <p:cNvSpPr>
            <a:spLocks noGrp="1"/>
          </p:cNvSpPr>
          <p:nvPr>
            <p:ph type="sldNum" idx="12"/>
          </p:nvPr>
        </p:nvSpPr>
        <p:spPr/>
        <p:txBody>
          <a:bodyPr/>
          <a:lstStyle/>
          <a:p>
            <a:fld id="{76519F4F-FE3B-4FE7-9F3D-D8DE552A0497}" type="slidenum">
              <a:rPr lang="de-DE" smtClean="0"/>
              <a:pPr/>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endParaRPr lang="de-DE"/>
          </a:p>
        </p:txBody>
      </p:sp>
      <p:sp>
        <p:nvSpPr>
          <p:cNvPr id="4" name="Footer Placeholder 3"/>
          <p:cNvSpPr>
            <a:spLocks noGrp="1"/>
          </p:cNvSpPr>
          <p:nvPr>
            <p:ph type="ftr" idx="11"/>
          </p:nvPr>
        </p:nvSpPr>
        <p:spPr/>
        <p:txBody>
          <a:bodyPr/>
          <a:lstStyle/>
          <a:p>
            <a:endParaRPr lang="de-DE"/>
          </a:p>
        </p:txBody>
      </p:sp>
      <p:sp>
        <p:nvSpPr>
          <p:cNvPr id="5" name="Slide Number Placeholder 4"/>
          <p:cNvSpPr>
            <a:spLocks noGrp="1"/>
          </p:cNvSpPr>
          <p:nvPr>
            <p:ph type="sldNum" idx="12"/>
          </p:nvPr>
        </p:nvSpPr>
        <p:spPr/>
        <p:txBody>
          <a:bodyPr/>
          <a:lstStyle/>
          <a:p>
            <a:fld id="{76519F4F-FE3B-4FE7-9F3D-D8DE552A0497}" type="slidenum">
              <a:rPr lang="de-DE" smtClean="0"/>
              <a:pPr/>
              <a:t>‹#›</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de-DE"/>
          </a:p>
        </p:txBody>
      </p:sp>
      <p:sp>
        <p:nvSpPr>
          <p:cNvPr id="5" name="Footer Placeholder 4"/>
          <p:cNvSpPr>
            <a:spLocks noGrp="1"/>
          </p:cNvSpPr>
          <p:nvPr>
            <p:ph type="ftr" idx="11"/>
          </p:nvPr>
        </p:nvSpPr>
        <p:spPr/>
        <p:txBody>
          <a:bodyPr/>
          <a:lstStyle>
            <a:lvl1pPr>
              <a:defRPr/>
            </a:lvl1pPr>
          </a:lstStyle>
          <a:p>
            <a:endParaRPr lang="de-DE"/>
          </a:p>
        </p:txBody>
      </p:sp>
      <p:sp>
        <p:nvSpPr>
          <p:cNvPr id="6" name="Slide Number Placeholder 5"/>
          <p:cNvSpPr>
            <a:spLocks noGrp="1"/>
          </p:cNvSpPr>
          <p:nvPr>
            <p:ph type="sldNum" idx="12"/>
          </p:nvPr>
        </p:nvSpPr>
        <p:spPr/>
        <p:txBody>
          <a:bodyPr/>
          <a:lstStyle>
            <a:lvl1pPr>
              <a:defRPr/>
            </a:lvl1pPr>
          </a:lstStyle>
          <a:p>
            <a:fld id="{D4C414F0-D5D5-44B8-88AC-A1DF463A38B5}" type="slidenum">
              <a:rPr lang="de-DE"/>
              <a:pPr/>
              <a:t>‹#›</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de-DE"/>
          </a:p>
        </p:txBody>
      </p:sp>
      <p:sp>
        <p:nvSpPr>
          <p:cNvPr id="6" name="Footer Placeholder 5"/>
          <p:cNvSpPr>
            <a:spLocks noGrp="1"/>
          </p:cNvSpPr>
          <p:nvPr>
            <p:ph type="ftr" idx="11"/>
          </p:nvPr>
        </p:nvSpPr>
        <p:spPr/>
        <p:txBody>
          <a:bodyPr/>
          <a:lstStyle>
            <a:lvl1pPr>
              <a:defRPr/>
            </a:lvl1pPr>
          </a:lstStyle>
          <a:p>
            <a:endParaRPr lang="de-DE"/>
          </a:p>
        </p:txBody>
      </p:sp>
      <p:sp>
        <p:nvSpPr>
          <p:cNvPr id="7" name="Slide Number Placeholder 6"/>
          <p:cNvSpPr>
            <a:spLocks noGrp="1"/>
          </p:cNvSpPr>
          <p:nvPr>
            <p:ph type="sldNum" idx="12"/>
          </p:nvPr>
        </p:nvSpPr>
        <p:spPr/>
        <p:txBody>
          <a:bodyPr/>
          <a:lstStyle>
            <a:lvl1pPr>
              <a:defRPr/>
            </a:lvl1pPr>
          </a:lstStyle>
          <a:p>
            <a:fld id="{B9CB0580-96C9-4CB7-96A7-F83DF18DA37D}" type="slidenum">
              <a:rPr lang="de-DE"/>
              <a:pPr/>
              <a:t>‹#›</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de-DE"/>
          </a:p>
        </p:txBody>
      </p:sp>
      <p:sp>
        <p:nvSpPr>
          <p:cNvPr id="8" name="Footer Placeholder 7"/>
          <p:cNvSpPr>
            <a:spLocks noGrp="1"/>
          </p:cNvSpPr>
          <p:nvPr>
            <p:ph type="ftr" idx="11"/>
          </p:nvPr>
        </p:nvSpPr>
        <p:spPr/>
        <p:txBody>
          <a:bodyPr/>
          <a:lstStyle>
            <a:lvl1pPr>
              <a:defRPr/>
            </a:lvl1pPr>
          </a:lstStyle>
          <a:p>
            <a:endParaRPr lang="de-DE"/>
          </a:p>
        </p:txBody>
      </p:sp>
      <p:sp>
        <p:nvSpPr>
          <p:cNvPr id="9" name="Slide Number Placeholder 8"/>
          <p:cNvSpPr>
            <a:spLocks noGrp="1"/>
          </p:cNvSpPr>
          <p:nvPr>
            <p:ph type="sldNum" idx="12"/>
          </p:nvPr>
        </p:nvSpPr>
        <p:spPr/>
        <p:txBody>
          <a:bodyPr/>
          <a:lstStyle>
            <a:lvl1pPr>
              <a:defRPr/>
            </a:lvl1pPr>
          </a:lstStyle>
          <a:p>
            <a:fld id="{84AA526D-EB3A-4E89-8F0B-41B487A49347}" type="slidenum">
              <a:rPr lang="de-DE"/>
              <a:pPr/>
              <a:t>‹#›</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de-DE"/>
          </a:p>
        </p:txBody>
      </p:sp>
      <p:sp>
        <p:nvSpPr>
          <p:cNvPr id="4" name="Footer Placeholder 3"/>
          <p:cNvSpPr>
            <a:spLocks noGrp="1"/>
          </p:cNvSpPr>
          <p:nvPr>
            <p:ph type="ftr" idx="11"/>
          </p:nvPr>
        </p:nvSpPr>
        <p:spPr/>
        <p:txBody>
          <a:bodyPr/>
          <a:lstStyle>
            <a:lvl1pPr>
              <a:defRPr/>
            </a:lvl1pPr>
          </a:lstStyle>
          <a:p>
            <a:endParaRPr lang="de-DE"/>
          </a:p>
        </p:txBody>
      </p:sp>
      <p:sp>
        <p:nvSpPr>
          <p:cNvPr id="5" name="Slide Number Placeholder 4"/>
          <p:cNvSpPr>
            <a:spLocks noGrp="1"/>
          </p:cNvSpPr>
          <p:nvPr>
            <p:ph type="sldNum" idx="12"/>
          </p:nvPr>
        </p:nvSpPr>
        <p:spPr/>
        <p:txBody>
          <a:bodyPr/>
          <a:lstStyle>
            <a:lvl1pPr>
              <a:defRPr/>
            </a:lvl1pPr>
          </a:lstStyle>
          <a:p>
            <a:fld id="{F7BAA9AA-7269-4FFD-9E0F-09C642BA2954}" type="slidenum">
              <a:rPr lang="de-DE"/>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74D9D70-FB0A-4D5C-AEC5-DAC33F27681A}"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de-DE"/>
          </a:p>
        </p:txBody>
      </p:sp>
      <p:sp>
        <p:nvSpPr>
          <p:cNvPr id="3" name="Footer Placeholder 2"/>
          <p:cNvSpPr>
            <a:spLocks noGrp="1"/>
          </p:cNvSpPr>
          <p:nvPr>
            <p:ph type="ftr" idx="11"/>
          </p:nvPr>
        </p:nvSpPr>
        <p:spPr/>
        <p:txBody>
          <a:bodyPr/>
          <a:lstStyle>
            <a:lvl1pPr>
              <a:defRPr/>
            </a:lvl1pPr>
          </a:lstStyle>
          <a:p>
            <a:endParaRPr lang="de-DE"/>
          </a:p>
        </p:txBody>
      </p:sp>
      <p:sp>
        <p:nvSpPr>
          <p:cNvPr id="4" name="Slide Number Placeholder 3"/>
          <p:cNvSpPr>
            <a:spLocks noGrp="1"/>
          </p:cNvSpPr>
          <p:nvPr>
            <p:ph type="sldNum" idx="12"/>
          </p:nvPr>
        </p:nvSpPr>
        <p:spPr/>
        <p:txBody>
          <a:bodyPr/>
          <a:lstStyle>
            <a:lvl1pPr>
              <a:defRPr/>
            </a:lvl1pPr>
          </a:lstStyle>
          <a:p>
            <a:fld id="{1AAAB455-7C2C-4064-96F2-23C3C93CC58F}" type="slidenum">
              <a:rPr lang="de-DE"/>
              <a:pPr/>
              <a:t>‹#›</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de-DE"/>
          </a:p>
        </p:txBody>
      </p:sp>
      <p:sp>
        <p:nvSpPr>
          <p:cNvPr id="6" name="Footer Placeholder 5"/>
          <p:cNvSpPr>
            <a:spLocks noGrp="1"/>
          </p:cNvSpPr>
          <p:nvPr>
            <p:ph type="ftr" idx="11"/>
          </p:nvPr>
        </p:nvSpPr>
        <p:spPr/>
        <p:txBody>
          <a:bodyPr/>
          <a:lstStyle>
            <a:lvl1pPr>
              <a:defRPr/>
            </a:lvl1pPr>
          </a:lstStyle>
          <a:p>
            <a:endParaRPr lang="de-DE"/>
          </a:p>
        </p:txBody>
      </p:sp>
      <p:sp>
        <p:nvSpPr>
          <p:cNvPr id="7" name="Slide Number Placeholder 6"/>
          <p:cNvSpPr>
            <a:spLocks noGrp="1"/>
          </p:cNvSpPr>
          <p:nvPr>
            <p:ph type="sldNum" idx="12"/>
          </p:nvPr>
        </p:nvSpPr>
        <p:spPr/>
        <p:txBody>
          <a:bodyPr/>
          <a:lstStyle>
            <a:lvl1pPr>
              <a:defRPr/>
            </a:lvl1pPr>
          </a:lstStyle>
          <a:p>
            <a:fld id="{7F9703B3-57AF-47A4-A41B-80EF42AC4D5A}" type="slidenum">
              <a:rPr lang="de-DE"/>
              <a:pPr/>
              <a:t>‹#›</a:t>
            </a:fld>
            <a:endParaRPr lang="de-D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de-DE"/>
          </a:p>
        </p:txBody>
      </p:sp>
      <p:sp>
        <p:nvSpPr>
          <p:cNvPr id="6" name="Footer Placeholder 5"/>
          <p:cNvSpPr>
            <a:spLocks noGrp="1"/>
          </p:cNvSpPr>
          <p:nvPr>
            <p:ph type="ftr" idx="11"/>
          </p:nvPr>
        </p:nvSpPr>
        <p:spPr/>
        <p:txBody>
          <a:bodyPr/>
          <a:lstStyle>
            <a:lvl1pPr>
              <a:defRPr/>
            </a:lvl1pPr>
          </a:lstStyle>
          <a:p>
            <a:endParaRPr lang="de-DE"/>
          </a:p>
        </p:txBody>
      </p:sp>
      <p:sp>
        <p:nvSpPr>
          <p:cNvPr id="7" name="Slide Number Placeholder 6"/>
          <p:cNvSpPr>
            <a:spLocks noGrp="1"/>
          </p:cNvSpPr>
          <p:nvPr>
            <p:ph type="sldNum" idx="12"/>
          </p:nvPr>
        </p:nvSpPr>
        <p:spPr/>
        <p:txBody>
          <a:bodyPr/>
          <a:lstStyle>
            <a:lvl1pPr>
              <a:defRPr/>
            </a:lvl1pPr>
          </a:lstStyle>
          <a:p>
            <a:fld id="{3532992D-790C-4A71-B9B7-88EA03B3D3DB}" type="slidenum">
              <a:rPr lang="de-DE"/>
              <a:pPr/>
              <a:t>‹#›</a:t>
            </a:fld>
            <a:endParaRPr lang="de-D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de-DE"/>
          </a:p>
        </p:txBody>
      </p:sp>
      <p:sp>
        <p:nvSpPr>
          <p:cNvPr id="5" name="Footer Placeholder 4"/>
          <p:cNvSpPr>
            <a:spLocks noGrp="1"/>
          </p:cNvSpPr>
          <p:nvPr>
            <p:ph type="ftr" idx="11"/>
          </p:nvPr>
        </p:nvSpPr>
        <p:spPr/>
        <p:txBody>
          <a:bodyPr/>
          <a:lstStyle>
            <a:lvl1pPr>
              <a:defRPr/>
            </a:lvl1pPr>
          </a:lstStyle>
          <a:p>
            <a:endParaRPr lang="de-DE"/>
          </a:p>
        </p:txBody>
      </p:sp>
      <p:sp>
        <p:nvSpPr>
          <p:cNvPr id="6" name="Slide Number Placeholder 5"/>
          <p:cNvSpPr>
            <a:spLocks noGrp="1"/>
          </p:cNvSpPr>
          <p:nvPr>
            <p:ph type="sldNum" idx="12"/>
          </p:nvPr>
        </p:nvSpPr>
        <p:spPr/>
        <p:txBody>
          <a:bodyPr/>
          <a:lstStyle>
            <a:lvl1pPr>
              <a:defRPr/>
            </a:lvl1pPr>
          </a:lstStyle>
          <a:p>
            <a:fld id="{A05C8302-0BA5-476D-B357-282FB3A1F0F0}" type="slidenum">
              <a:rPr lang="de-DE"/>
              <a:pPr/>
              <a:t>‹#›</a:t>
            </a:fld>
            <a:endParaRPr lang="de-D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de-DE"/>
          </a:p>
        </p:txBody>
      </p:sp>
      <p:sp>
        <p:nvSpPr>
          <p:cNvPr id="5" name="Footer Placeholder 4"/>
          <p:cNvSpPr>
            <a:spLocks noGrp="1"/>
          </p:cNvSpPr>
          <p:nvPr>
            <p:ph type="ftr" idx="11"/>
          </p:nvPr>
        </p:nvSpPr>
        <p:spPr/>
        <p:txBody>
          <a:bodyPr/>
          <a:lstStyle>
            <a:lvl1pPr>
              <a:defRPr/>
            </a:lvl1pPr>
          </a:lstStyle>
          <a:p>
            <a:endParaRPr lang="de-DE"/>
          </a:p>
        </p:txBody>
      </p:sp>
      <p:sp>
        <p:nvSpPr>
          <p:cNvPr id="6" name="Slide Number Placeholder 5"/>
          <p:cNvSpPr>
            <a:spLocks noGrp="1"/>
          </p:cNvSpPr>
          <p:nvPr>
            <p:ph type="sldNum" idx="12"/>
          </p:nvPr>
        </p:nvSpPr>
        <p:spPr/>
        <p:txBody>
          <a:bodyPr/>
          <a:lstStyle>
            <a:lvl1pPr>
              <a:defRPr/>
            </a:lvl1pPr>
          </a:lstStyle>
          <a:p>
            <a:fld id="{0F39C530-5551-4204-ADEE-A8F731B165B9}" type="slidenum">
              <a:rPr lang="de-DE"/>
              <a:pPr/>
              <a:t>‹#›</a:t>
            </a:fld>
            <a:endParaRPr lang="de-D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98C84CE-45C0-4E52-8D20-0150EFC07CF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D93EF-2B70-4B94-9FFF-476AF3772CE5}"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26CE5-1A92-4EA0-BFDA-AABA5A1FC5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1A607F88-3B12-47C7-868C-5A709355396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57928818-05E6-4831-9477-B7349046CFD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E27265D6-C1F7-42D4-A741-A8645E37805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F816EAF9-0C73-419F-B15B-30330896139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C4280F4C-E19F-401E-9B8B-9C36102F520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7EBD287D-5F9A-46D7-8030-35A641793DA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Lst>
              <a:defRPr sz="1400">
                <a:solidFill>
                  <a:srgbClr val="000000"/>
                </a:solidFill>
                <a:latin typeface="Times New Roman" pitchFamily="18"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latin typeface="Times New Roman" pitchFamily="18"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latin typeface="Times New Roman" pitchFamily="18" charset="0"/>
              </a:defRPr>
            </a:lvl1pPr>
          </a:lstStyle>
          <a:p>
            <a:fld id="{B6D86F02-7949-49B7-AFCA-74EE5292F8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Arial Unicode MS" pitchFamily="34" charset="-128"/>
          <a:cs typeface="Arial Unicode MS" pitchFamily="34" charset="-128"/>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Lst>
              <a:defRPr sz="1400">
                <a:solidFill>
                  <a:srgbClr val="000000"/>
                </a:solidFill>
                <a:latin typeface="Times New Roman" pitchFamily="18" charset="0"/>
              </a:defRPr>
            </a:lvl1pPr>
          </a:lstStyle>
          <a:p>
            <a:endParaRPr lang="de-DE"/>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latin typeface="Times New Roman" pitchFamily="18" charset="0"/>
              </a:defRPr>
            </a:lvl1pPr>
          </a:lstStyle>
          <a:p>
            <a:endParaRPr lang="de-DE"/>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latin typeface="Times New Roman" pitchFamily="18" charset="0"/>
              </a:defRPr>
            </a:lvl1pPr>
          </a:lstStyle>
          <a:p>
            <a:fld id="{76519F4F-FE3B-4FE7-9F3D-D8DE552A0497}" type="slidenum">
              <a:rPr lang="de-DE"/>
              <a:pPr/>
              <a:t>‹#›</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000080"/>
          </a:solidFill>
          <a:latin typeface="Arial" pitchFamily="34" charset="0"/>
          <a:ea typeface="Arial Unicode MS" pitchFamily="34" charset="-128"/>
          <a:cs typeface="Arial Unicode MS" pitchFamily="34" charset="-128"/>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25" y="303213"/>
            <a:ext cx="9072563"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825" y="1763713"/>
            <a:ext cx="9072563"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3FAD93EF-2B70-4B94-9FFF-476AF3772CE5}" type="datetimeFigureOut">
              <a:rPr lang="en-US" smtClean="0"/>
              <a:pPr/>
              <a:t>11/11/2010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CD626CE5-1A92-4EA0-BFDA-AABA5A1FC5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503238" y="346075"/>
            <a:ext cx="9070975" cy="2443162"/>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6600" dirty="0" smtClean="0"/>
              <a:t/>
            </a:r>
            <a:br>
              <a:rPr lang="de-DE" sz="6600" dirty="0" smtClean="0"/>
            </a:br>
            <a:r>
              <a:rPr lang="de-DE" sz="6600" dirty="0" smtClean="0"/>
              <a:t>Genetic </a:t>
            </a:r>
            <a:r>
              <a:rPr lang="de-DE" sz="6600" dirty="0"/>
              <a:t>Algorithm</a:t>
            </a:r>
          </a:p>
        </p:txBody>
      </p:sp>
      <p:sp>
        <p:nvSpPr>
          <p:cNvPr id="4098" name="Rectangle 2"/>
          <p:cNvSpPr>
            <a:spLocks noGrp="1" noChangeArrowheads="1"/>
          </p:cNvSpPr>
          <p:nvPr>
            <p:ph type="body" idx="1"/>
          </p:nvPr>
        </p:nvSpPr>
        <p:spPr>
          <a:xfrm>
            <a:off x="503238" y="1768475"/>
            <a:ext cx="9070975" cy="4899025"/>
          </a:xfrm>
          <a:ln/>
        </p:spPr>
        <p:txBody>
          <a:bodyPr/>
          <a:lstStyle/>
          <a:p>
            <a:pPr marL="1327150" indent="-573088">
              <a:buClr>
                <a:srgbClr val="000080"/>
              </a:buClr>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1327150" indent="-573088">
              <a:buClr>
                <a:srgbClr val="000080"/>
              </a:buClr>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1327150" indent="-573088">
              <a:buClr>
                <a:srgbClr val="000080"/>
              </a:buClr>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1327150" indent="-573088" algn="ctr">
              <a:buClr>
                <a:srgbClr val="000080"/>
              </a:buClr>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smtClean="0"/>
              <a:t>Nobal </a:t>
            </a:r>
            <a:r>
              <a:rPr lang="de-DE" dirty="0" smtClean="0"/>
              <a:t>Niraula</a:t>
            </a:r>
            <a:endParaRPr lang="de-DE" dirty="0" smtClean="0"/>
          </a:p>
          <a:p>
            <a:pPr marL="1327150" indent="-573088" algn="ctr">
              <a:buClr>
                <a:srgbClr val="000080"/>
              </a:buClr>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000" dirty="0" smtClean="0"/>
              <a:t>University of Memphis</a:t>
            </a:r>
          </a:p>
          <a:p>
            <a:pPr marL="1327150" indent="-573088" algn="ctr">
              <a:buClr>
                <a:srgbClr val="000080"/>
              </a:buClr>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000" dirty="0" smtClean="0"/>
              <a:t>Nov 11, 2010</a:t>
            </a:r>
            <a:endParaRPr lang="de-DE" sz="2000" dirty="0"/>
          </a:p>
        </p:txBody>
      </p:sp>
      <p:sp>
        <p:nvSpPr>
          <p:cNvPr id="4" name="Slide Number Placeholder 3"/>
          <p:cNvSpPr>
            <a:spLocks noGrp="1"/>
          </p:cNvSpPr>
          <p:nvPr>
            <p:ph type="sldNum" idx="12"/>
          </p:nvPr>
        </p:nvSpPr>
        <p:spPr/>
        <p:txBody>
          <a:bodyPr/>
          <a:lstStyle/>
          <a:p>
            <a:fld id="{8FF0A2D0-06C4-4B15-BEB8-425351CAB25B}" type="slidenum">
              <a:rPr lang="de-DE" smtClean="0"/>
              <a:pPr/>
              <a:t>1</a:t>
            </a:fld>
            <a:endParaRPr lang="de-DE"/>
          </a:p>
        </p:txBody>
      </p:sp>
      <p:pic>
        <p:nvPicPr>
          <p:cNvPr id="5" name="Picture 4"/>
          <p:cNvPicPr>
            <a:picLocks noChangeArrowheads="1"/>
          </p:cNvPicPr>
          <p:nvPr/>
        </p:nvPicPr>
        <p:blipFill>
          <a:blip r:embed="rId3" cstate="print"/>
          <a:srcRect/>
          <a:stretch>
            <a:fillRect/>
          </a:stretch>
        </p:blipFill>
        <p:spPr bwMode="auto">
          <a:xfrm>
            <a:off x="1230312" y="5303837"/>
            <a:ext cx="8035925" cy="1447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Learn Biology </a:t>
            </a:r>
            <a:r>
              <a:rPr lang="en-US" dirty="0" smtClean="0"/>
              <a:t>(4) </a:t>
            </a:r>
            <a:r>
              <a:rPr lang="en-US" dirty="0" smtClean="0">
                <a:sym typeface="Wingdings" pitchFamily="2" charset="2"/>
              </a:rPr>
              <a:t></a:t>
            </a:r>
            <a:endParaRPr lang="en-US" dirty="0"/>
          </a:p>
        </p:txBody>
      </p:sp>
      <p:sp>
        <p:nvSpPr>
          <p:cNvPr id="3" name="Content Placeholder 2"/>
          <p:cNvSpPr>
            <a:spLocks noGrp="1"/>
          </p:cNvSpPr>
          <p:nvPr>
            <p:ph idx="1"/>
          </p:nvPr>
        </p:nvSpPr>
        <p:spPr>
          <a:xfrm>
            <a:off x="503239" y="1768476"/>
            <a:ext cx="8728074" cy="2468561"/>
          </a:xfrm>
        </p:spPr>
        <p:txBody>
          <a:bodyPr>
            <a:normAutofit fontScale="92500" lnSpcReduction="10000"/>
          </a:bodyPr>
          <a:lstStyle/>
          <a:p>
            <a:pPr>
              <a:buFont typeface="Wingdings" pitchFamily="2" charset="2"/>
              <a:buChar char="q"/>
            </a:pPr>
            <a:r>
              <a:rPr lang="en-US" dirty="0" smtClean="0"/>
              <a:t>Natural Selection</a:t>
            </a:r>
          </a:p>
          <a:p>
            <a:pPr lvl="1" algn="just">
              <a:buFont typeface="Wingdings" pitchFamily="2" charset="2"/>
              <a:buChar char="Ø"/>
            </a:pPr>
            <a:r>
              <a:rPr lang="en-US" dirty="0" smtClean="0"/>
              <a:t>Darwin's </a:t>
            </a:r>
            <a:r>
              <a:rPr lang="en-US" dirty="0" smtClean="0"/>
              <a:t>theory of </a:t>
            </a:r>
            <a:r>
              <a:rPr lang="en-US" dirty="0" smtClean="0"/>
              <a:t>evolution: </a:t>
            </a:r>
            <a:r>
              <a:rPr lang="en-US" dirty="0" smtClean="0"/>
              <a:t>only the organisms best adapted to their environment tend to survive and transmit their genetic characteristics in increasing numbers to succeeding generations while those less adapted tend to be eliminated.</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10</a:t>
            </a:fld>
            <a:endParaRPr lang="de-DE"/>
          </a:p>
        </p:txBody>
      </p:sp>
      <p:pic>
        <p:nvPicPr>
          <p:cNvPr id="89090" name="Picture 2" descr="http://www.bbc.co.uk/iplayer/images/episode/p0022nyy_640_360.jpg"/>
          <p:cNvPicPr>
            <a:picLocks noChangeAspect="1" noChangeArrowheads="1"/>
          </p:cNvPicPr>
          <p:nvPr/>
        </p:nvPicPr>
        <p:blipFill>
          <a:blip r:embed="rId2" cstate="print"/>
          <a:srcRect/>
          <a:stretch>
            <a:fillRect/>
          </a:stretch>
        </p:blipFill>
        <p:spPr bwMode="auto">
          <a:xfrm>
            <a:off x="1382712" y="4084637"/>
            <a:ext cx="6096000" cy="2286001"/>
          </a:xfrm>
          <a:prstGeom prst="rect">
            <a:avLst/>
          </a:prstGeom>
          <a:noFill/>
        </p:spPr>
      </p:pic>
      <p:sp>
        <p:nvSpPr>
          <p:cNvPr id="6" name="Rectangle 5"/>
          <p:cNvSpPr/>
          <p:nvPr/>
        </p:nvSpPr>
        <p:spPr>
          <a:xfrm>
            <a:off x="1611312" y="6446837"/>
            <a:ext cx="5583644" cy="349968"/>
          </a:xfrm>
          <a:prstGeom prst="rect">
            <a:avLst/>
          </a:prstGeom>
        </p:spPr>
        <p:txBody>
          <a:bodyPr wrap="none">
            <a:spAutoFit/>
          </a:bodyPr>
          <a:lstStyle/>
          <a:p>
            <a:r>
              <a:rPr lang="en-US" dirty="0" smtClean="0"/>
              <a:t>Source: http</a:t>
            </a:r>
            <a:r>
              <a:rPr lang="en-US" dirty="0" smtClean="0"/>
              <a:t>://www.bbc.co.uk/programmes/p0022nyy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is inspired from Nature</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solidFill>
                  <a:schemeClr val="tx1"/>
                </a:solidFill>
              </a:rPr>
              <a:t>A genetic algorithm maintains a</a:t>
            </a:r>
            <a:r>
              <a:rPr lang="en-US" dirty="0" smtClean="0"/>
              <a:t> </a:t>
            </a:r>
            <a:r>
              <a:rPr lang="en-US" dirty="0" smtClean="0">
                <a:solidFill>
                  <a:schemeClr val="accent6"/>
                </a:solidFill>
              </a:rPr>
              <a:t>population of candidate solutions </a:t>
            </a:r>
            <a:r>
              <a:rPr lang="en-US" dirty="0" smtClean="0">
                <a:solidFill>
                  <a:schemeClr val="tx1"/>
                </a:solidFill>
              </a:rPr>
              <a:t>for the</a:t>
            </a:r>
            <a:r>
              <a:rPr lang="en-US" dirty="0" smtClean="0"/>
              <a:t> </a:t>
            </a:r>
            <a:r>
              <a:rPr lang="en-US" dirty="0" smtClean="0">
                <a:solidFill>
                  <a:schemeClr val="accent6"/>
                </a:solidFill>
              </a:rPr>
              <a:t>problem</a:t>
            </a:r>
            <a:r>
              <a:rPr lang="en-US" dirty="0" smtClean="0"/>
              <a:t> </a:t>
            </a:r>
            <a:r>
              <a:rPr lang="en-US" dirty="0" smtClean="0">
                <a:solidFill>
                  <a:schemeClr val="tx1"/>
                </a:solidFill>
              </a:rPr>
              <a:t>at hand,</a:t>
            </a:r>
            <a:r>
              <a:rPr lang="en-US" dirty="0" smtClean="0"/>
              <a:t/>
            </a:r>
            <a:br>
              <a:rPr lang="en-US" dirty="0" smtClean="0"/>
            </a:br>
            <a:r>
              <a:rPr lang="en-US" dirty="0" smtClean="0">
                <a:solidFill>
                  <a:schemeClr val="tx1"/>
                </a:solidFill>
              </a:rPr>
              <a:t>and makes it evolve by </a:t>
            </a:r>
            <a:r>
              <a:rPr lang="en-US" dirty="0" smtClean="0">
                <a:solidFill>
                  <a:schemeClr val="accent6"/>
                </a:solidFill>
              </a:rPr>
              <a:t>iteratively applying a set of stochastic operators</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VS </a:t>
            </a:r>
            <a:r>
              <a:rPr lang="en-US" dirty="0" smtClean="0"/>
              <a:t>GA</a:t>
            </a:r>
            <a:endParaRPr lang="en-US" dirty="0"/>
          </a:p>
        </p:txBody>
      </p:sp>
      <p:sp>
        <p:nvSpPr>
          <p:cNvPr id="3" name="Content Placeholder 2"/>
          <p:cNvSpPr>
            <a:spLocks noGrp="1"/>
          </p:cNvSpPr>
          <p:nvPr>
            <p:ph idx="1"/>
          </p:nvPr>
        </p:nvSpPr>
        <p:spPr/>
        <p:txBody>
          <a:bodyPr/>
          <a:lstStyle/>
          <a:p>
            <a:pPr>
              <a:spcBef>
                <a:spcPct val="50000"/>
              </a:spcBef>
              <a:buFont typeface="Wingdings" pitchFamily="2" charset="2"/>
              <a:buChar char="q"/>
            </a:pPr>
            <a:r>
              <a:rPr lang="en-US" dirty="0" smtClean="0">
                <a:latin typeface="Arial" pitchFamily="34" charset="0"/>
                <a:cs typeface="Arial" pitchFamily="34" charset="0"/>
              </a:rPr>
              <a:t>The computer model introduces simplifications (relative to the real biological mechanisms), </a:t>
            </a:r>
          </a:p>
          <a:p>
            <a:pPr>
              <a:spcBef>
                <a:spcPct val="50000"/>
              </a:spcBef>
            </a:pPr>
            <a:r>
              <a:rPr lang="en-US" b="1" dirty="0" smtClean="0">
                <a:solidFill>
                  <a:schemeClr val="accent6"/>
                </a:solidFill>
                <a:latin typeface="Arial" pitchFamily="34" charset="0"/>
                <a:cs typeface="Arial" pitchFamily="34" charset="0"/>
              </a:rPr>
              <a:t>BUT</a:t>
            </a:r>
            <a:r>
              <a:rPr lang="en-US" dirty="0" smtClean="0">
                <a:solidFill>
                  <a:schemeClr val="accent6"/>
                </a:solidFill>
                <a:latin typeface="Arial" pitchFamily="34" charset="0"/>
                <a:cs typeface="Arial" pitchFamily="34" charset="0"/>
              </a:rPr>
              <a:t> </a:t>
            </a:r>
          </a:p>
          <a:p>
            <a:pPr>
              <a:spcBef>
                <a:spcPct val="50000"/>
              </a:spcBef>
              <a:buFont typeface="Wingdings" pitchFamily="2" charset="2"/>
              <a:buChar char="q"/>
            </a:pPr>
            <a:r>
              <a:rPr lang="en-US" dirty="0" smtClean="0">
                <a:latin typeface="Arial" pitchFamily="34" charset="0"/>
                <a:cs typeface="Arial" pitchFamily="34" charset="0"/>
              </a:rPr>
              <a:t>surprisingly complex and interesting structures have emerged out of evolutionary algorithms</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Algorithm</a:t>
            </a:r>
            <a:endParaRPr lang="en-US" dirty="0"/>
          </a:p>
        </p:txBody>
      </p:sp>
      <p:sp>
        <p:nvSpPr>
          <p:cNvPr id="3" name="Content Placeholder 2"/>
          <p:cNvSpPr>
            <a:spLocks noGrp="1"/>
          </p:cNvSpPr>
          <p:nvPr>
            <p:ph idx="1"/>
          </p:nvPr>
        </p:nvSpPr>
        <p:spPr/>
        <p:txBody>
          <a:bodyPr>
            <a:normAutofit fontScale="62500" lnSpcReduction="20000"/>
          </a:bodyPr>
          <a:lstStyle/>
          <a:p>
            <a:pPr>
              <a:spcBef>
                <a:spcPct val="50000"/>
              </a:spcBef>
            </a:pPr>
            <a:r>
              <a:rPr lang="en-US" dirty="0" smtClean="0"/>
              <a:t>produce an initial population of individuals</a:t>
            </a:r>
          </a:p>
          <a:p>
            <a:pPr>
              <a:spcBef>
                <a:spcPct val="50000"/>
              </a:spcBef>
            </a:pPr>
            <a:r>
              <a:rPr lang="en-US" dirty="0" smtClean="0"/>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dirty="0" smtClean="0"/>
              <a:t>	select fitter individuals for reproduction</a:t>
            </a:r>
          </a:p>
          <a:p>
            <a:pPr>
              <a:spcBef>
                <a:spcPct val="50000"/>
              </a:spcBef>
            </a:pPr>
            <a:r>
              <a:rPr lang="en-US" dirty="0" smtClean="0"/>
              <a:t>	recombine between individuals</a:t>
            </a:r>
          </a:p>
          <a:p>
            <a:pPr>
              <a:spcBef>
                <a:spcPct val="50000"/>
              </a:spcBef>
            </a:pPr>
            <a:r>
              <a:rPr lang="en-US" dirty="0" smtClean="0"/>
              <a:t>	mutate individuals</a:t>
            </a:r>
          </a:p>
          <a:p>
            <a:pPr>
              <a:spcBef>
                <a:spcPct val="50000"/>
              </a:spcBef>
            </a:pPr>
            <a:r>
              <a:rPr lang="en-US" dirty="0" smtClean="0"/>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13</a:t>
            </a:fld>
            <a:endParaRPr lang="de-D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a:t>
            </a:r>
            <a:r>
              <a:rPr lang="en-US" dirty="0" smtClean="0"/>
              <a:t>Components</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14</a:t>
            </a:fld>
            <a:endParaRPr lang="de-DE"/>
          </a:p>
        </p:txBody>
      </p:sp>
      <p:pic>
        <p:nvPicPr>
          <p:cNvPr id="77826" name="Picture 2" descr="http://www.engineering.lancs.ac.uk/lureg/group_research/wave_energy_research/.../.../images/Collector2.jpg"/>
          <p:cNvPicPr>
            <a:picLocks noChangeAspect="1" noChangeArrowheads="1"/>
          </p:cNvPicPr>
          <p:nvPr/>
        </p:nvPicPr>
        <p:blipFill>
          <a:blip r:embed="rId2" cstate="print"/>
          <a:srcRect/>
          <a:stretch>
            <a:fillRect/>
          </a:stretch>
        </p:blipFill>
        <p:spPr bwMode="auto">
          <a:xfrm>
            <a:off x="1458912" y="1798637"/>
            <a:ext cx="6121957" cy="4642485"/>
          </a:xfrm>
          <a:prstGeom prst="rect">
            <a:avLst/>
          </a:prstGeom>
          <a:noFill/>
        </p:spPr>
      </p:pic>
      <p:sp>
        <p:nvSpPr>
          <p:cNvPr id="6" name="Rectangle 5"/>
          <p:cNvSpPr/>
          <p:nvPr/>
        </p:nvSpPr>
        <p:spPr>
          <a:xfrm>
            <a:off x="773112" y="6599237"/>
            <a:ext cx="7010400" cy="349968"/>
          </a:xfrm>
          <a:prstGeom prst="rect">
            <a:avLst/>
          </a:prstGeom>
        </p:spPr>
        <p:txBody>
          <a:bodyPr wrap="square">
            <a:spAutoFit/>
          </a:bodyPr>
          <a:lstStyle/>
          <a:p>
            <a:pPr algn="ctr"/>
            <a:r>
              <a:rPr lang="en-US" dirty="0" smtClean="0"/>
              <a:t>Source: http://www.engineering.lancs.ac.uk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Components With Example</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The MAXONE problem </a:t>
            </a:r>
            <a:r>
              <a:rPr lang="en-US" dirty="0" smtClean="0"/>
              <a:t>: </a:t>
            </a:r>
            <a:r>
              <a:rPr lang="en-US" dirty="0" smtClean="0">
                <a:latin typeface="Arial" pitchFamily="34" charset="0"/>
                <a:cs typeface="Arial" pitchFamily="34" charset="0"/>
              </a:rPr>
              <a:t>Suppose we want to maximize the number of ones in a string of </a:t>
            </a:r>
            <a:r>
              <a:rPr lang="en-US" i="1" dirty="0" smtClean="0">
                <a:cs typeface="Times New Roman" pitchFamily="18" charset="0"/>
              </a:rPr>
              <a:t>L</a:t>
            </a:r>
            <a:r>
              <a:rPr lang="en-US" dirty="0" smtClean="0">
                <a:latin typeface="Arial" pitchFamily="34" charset="0"/>
                <a:cs typeface="Arial" pitchFamily="34" charset="0"/>
              </a:rPr>
              <a:t> binary digits</a:t>
            </a:r>
          </a:p>
          <a:p>
            <a:pPr>
              <a:buFont typeface="Wingdings" pitchFamily="2" charset="2"/>
              <a:buChar char="q"/>
            </a:pPr>
            <a:r>
              <a:rPr lang="en-US" dirty="0" smtClean="0">
                <a:latin typeface="Arial" pitchFamily="34" charset="0"/>
                <a:cs typeface="Arial" pitchFamily="34" charset="0"/>
              </a:rPr>
              <a:t>It may seem trivial because we know the answer in advance</a:t>
            </a:r>
          </a:p>
          <a:p>
            <a:pPr>
              <a:spcBef>
                <a:spcPct val="50000"/>
              </a:spcBef>
              <a:buFont typeface="Wingdings" pitchFamily="2" charset="2"/>
              <a:buChar char="q"/>
            </a:pPr>
            <a:r>
              <a:rPr lang="en-US" dirty="0" smtClean="0">
                <a:latin typeface="Arial" pitchFamily="34" charset="0"/>
                <a:cs typeface="Arial" pitchFamily="34" charset="0"/>
              </a:rPr>
              <a:t>However, we can think of it as maximizing the number of correct answers, each encoded by 1, to </a:t>
            </a:r>
            <a:r>
              <a:rPr lang="en-US" i="1" dirty="0" smtClean="0">
                <a:latin typeface="Arial" pitchFamily="34" charset="0"/>
                <a:cs typeface="Arial" pitchFamily="34" charset="0"/>
              </a:rPr>
              <a:t>L </a:t>
            </a:r>
            <a:r>
              <a:rPr lang="en-US" dirty="0" smtClean="0">
                <a:latin typeface="Arial" pitchFamily="34" charset="0"/>
                <a:cs typeface="Arial" pitchFamily="34" charset="0"/>
              </a:rPr>
              <a:t>yes/no difficult questions`</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15</a:t>
            </a:fld>
            <a:endParaRPr lang="de-D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Components: Representation</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Encoding </a:t>
            </a:r>
          </a:p>
          <a:p>
            <a:pPr>
              <a:buFont typeface="Wingdings" pitchFamily="2" charset="2"/>
              <a:buChar char="q"/>
            </a:pPr>
            <a:r>
              <a:rPr lang="en-US" dirty="0" smtClean="0"/>
              <a:t>An individual is encoded (naturally) as a string of </a:t>
            </a:r>
            <a:r>
              <a:rPr lang="en-US" i="1" dirty="0" smtClean="0">
                <a:latin typeface="Times New Roman" pitchFamily="18" charset="0"/>
                <a:cs typeface="Times New Roman" pitchFamily="18" charset="0"/>
              </a:rPr>
              <a:t>l</a:t>
            </a:r>
            <a:r>
              <a:rPr lang="en-US" dirty="0" smtClean="0"/>
              <a:t> binary digits</a:t>
            </a:r>
          </a:p>
          <a:p>
            <a:pPr lvl="1">
              <a:buFont typeface="Wingdings" pitchFamily="2" charset="2"/>
              <a:buChar char="Ø"/>
            </a:pPr>
            <a:r>
              <a:rPr lang="en-US" sz="2400" dirty="0" smtClean="0"/>
              <a:t> Let’s say L = 10. Then, 1 = 0000000001 (10 bits)</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16</a:t>
            </a:fld>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62500" lnSpcReduction="20000"/>
          </a:bodyPr>
          <a:lstStyle/>
          <a:p>
            <a:pPr>
              <a:spcBef>
                <a:spcPct val="50000"/>
              </a:spcBef>
            </a:pPr>
            <a:r>
              <a:rPr lang="en-US" sz="5100" dirty="0" smtClean="0">
                <a:solidFill>
                  <a:srgbClr val="FF0000"/>
                </a:solidFill>
              </a:rPr>
              <a:t>produce an initial population of individuals</a:t>
            </a:r>
          </a:p>
          <a:p>
            <a:pPr>
              <a:spcBef>
                <a:spcPct val="50000"/>
              </a:spcBef>
            </a:pPr>
            <a:r>
              <a:rPr lang="en-US" dirty="0" smtClean="0"/>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dirty="0" smtClean="0"/>
              <a:t>	select fitter individuals for reproduction</a:t>
            </a:r>
          </a:p>
          <a:p>
            <a:pPr>
              <a:spcBef>
                <a:spcPct val="50000"/>
              </a:spcBef>
            </a:pPr>
            <a:r>
              <a:rPr lang="en-US" dirty="0" smtClean="0"/>
              <a:t>	recombine between individuals</a:t>
            </a:r>
          </a:p>
          <a:p>
            <a:pPr>
              <a:spcBef>
                <a:spcPct val="50000"/>
              </a:spcBef>
            </a:pPr>
            <a:r>
              <a:rPr lang="en-US" dirty="0" smtClean="0"/>
              <a:t>	mutate individuals</a:t>
            </a:r>
          </a:p>
          <a:p>
            <a:pPr>
              <a:spcBef>
                <a:spcPct val="50000"/>
              </a:spcBef>
            </a:pPr>
            <a:r>
              <a:rPr lang="en-US" dirty="0" smtClean="0"/>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17</a:t>
            </a:fld>
            <a:endParaRPr lang="de-D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Population</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q"/>
            </a:pPr>
            <a:r>
              <a:rPr lang="en-US" sz="3800" dirty="0" smtClean="0"/>
              <a:t>We start with a population of </a:t>
            </a:r>
            <a:r>
              <a:rPr lang="en-US" sz="3800" i="1" dirty="0" smtClean="0"/>
              <a:t>n</a:t>
            </a:r>
            <a:r>
              <a:rPr lang="en-US" sz="3800" dirty="0" smtClean="0"/>
              <a:t> random strings. Suppose that </a:t>
            </a:r>
            <a:r>
              <a:rPr lang="en-US" sz="3800" i="1" dirty="0" smtClean="0">
                <a:latin typeface="Times New Roman" pitchFamily="18" charset="0"/>
                <a:cs typeface="Times New Roman" pitchFamily="18" charset="0"/>
              </a:rPr>
              <a:t>l</a:t>
            </a:r>
            <a:r>
              <a:rPr lang="en-US" sz="3800" dirty="0" smtClean="0"/>
              <a:t> = 10 and </a:t>
            </a:r>
            <a:r>
              <a:rPr lang="en-US" sz="3800" i="1" dirty="0" smtClean="0"/>
              <a:t>n</a:t>
            </a:r>
            <a:r>
              <a:rPr lang="en-US" sz="3800" dirty="0" smtClean="0"/>
              <a:t> = 6</a:t>
            </a:r>
          </a:p>
          <a:p>
            <a:pPr>
              <a:spcBef>
                <a:spcPct val="50000"/>
              </a:spcBef>
              <a:buFont typeface="Wingdings" pitchFamily="2" charset="2"/>
              <a:buChar char="q"/>
            </a:pPr>
            <a:r>
              <a:rPr lang="en-US" sz="3800" dirty="0" smtClean="0">
                <a:latin typeface="Arial" pitchFamily="34" charset="0"/>
                <a:cs typeface="Arial" pitchFamily="34" charset="0"/>
              </a:rPr>
              <a:t>We toss a fair coin 60 times and get the following initial population:</a:t>
            </a:r>
          </a:p>
          <a:p>
            <a:pPr>
              <a:spcBef>
                <a:spcPct val="50000"/>
              </a:spcBef>
            </a:pPr>
            <a:r>
              <a:rPr lang="en-US" sz="3800" dirty="0" smtClean="0">
                <a:latin typeface="Arial" pitchFamily="34" charset="0"/>
                <a:cs typeface="Arial" pitchFamily="34" charset="0"/>
              </a:rPr>
              <a:t>		</a:t>
            </a:r>
            <a:r>
              <a:rPr lang="en-US" sz="3800" i="1" dirty="0" smtClean="0">
                <a:cs typeface="Times New Roman" pitchFamily="18" charset="0"/>
              </a:rPr>
              <a:t>s</a:t>
            </a:r>
            <a:r>
              <a:rPr lang="en-US" sz="3800" baseline="-25000" dirty="0" smtClean="0">
                <a:cs typeface="Times New Roman" pitchFamily="18" charset="0"/>
              </a:rPr>
              <a:t>1</a:t>
            </a:r>
            <a:r>
              <a:rPr lang="en-US" sz="3800" dirty="0" smtClean="0">
                <a:cs typeface="Times New Roman" pitchFamily="18" charset="0"/>
              </a:rPr>
              <a:t> = 1111010101	</a:t>
            </a:r>
          </a:p>
          <a:p>
            <a:pPr>
              <a:spcBef>
                <a:spcPct val="50000"/>
              </a:spcBef>
            </a:pPr>
            <a:r>
              <a:rPr lang="en-US" sz="3800" dirty="0" smtClean="0">
                <a:cs typeface="Times New Roman" pitchFamily="18" charset="0"/>
              </a:rPr>
              <a:t>		</a:t>
            </a:r>
            <a:r>
              <a:rPr lang="en-US" sz="3800" i="1" dirty="0" smtClean="0">
                <a:cs typeface="Times New Roman" pitchFamily="18" charset="0"/>
              </a:rPr>
              <a:t>s</a:t>
            </a:r>
            <a:r>
              <a:rPr lang="en-US" sz="3800" baseline="-25000" dirty="0" smtClean="0">
                <a:cs typeface="Times New Roman" pitchFamily="18" charset="0"/>
              </a:rPr>
              <a:t>2</a:t>
            </a:r>
            <a:r>
              <a:rPr lang="en-US" sz="3800" dirty="0" smtClean="0">
                <a:cs typeface="Times New Roman" pitchFamily="18" charset="0"/>
              </a:rPr>
              <a:t> = 0111000101	</a:t>
            </a:r>
          </a:p>
          <a:p>
            <a:pPr>
              <a:spcBef>
                <a:spcPct val="50000"/>
              </a:spcBef>
            </a:pPr>
            <a:r>
              <a:rPr lang="en-US" sz="3800" dirty="0" smtClean="0">
                <a:cs typeface="Times New Roman" pitchFamily="18" charset="0"/>
              </a:rPr>
              <a:t>		</a:t>
            </a:r>
            <a:r>
              <a:rPr lang="en-US" sz="3800" i="1" dirty="0" smtClean="0">
                <a:cs typeface="Times New Roman" pitchFamily="18" charset="0"/>
              </a:rPr>
              <a:t>s</a:t>
            </a:r>
            <a:r>
              <a:rPr lang="en-US" sz="3800" baseline="-25000" dirty="0" smtClean="0">
                <a:cs typeface="Times New Roman" pitchFamily="18" charset="0"/>
              </a:rPr>
              <a:t>3</a:t>
            </a:r>
            <a:r>
              <a:rPr lang="en-US" sz="3800" dirty="0" smtClean="0">
                <a:cs typeface="Times New Roman" pitchFamily="18" charset="0"/>
              </a:rPr>
              <a:t> = 1110110101	</a:t>
            </a:r>
          </a:p>
          <a:p>
            <a:pPr>
              <a:spcBef>
                <a:spcPct val="50000"/>
              </a:spcBef>
            </a:pPr>
            <a:r>
              <a:rPr lang="en-US" sz="3800" dirty="0" smtClean="0">
                <a:cs typeface="Times New Roman" pitchFamily="18" charset="0"/>
              </a:rPr>
              <a:t>		</a:t>
            </a:r>
            <a:r>
              <a:rPr lang="en-US" sz="3800" i="1" dirty="0" smtClean="0">
                <a:cs typeface="Times New Roman" pitchFamily="18" charset="0"/>
              </a:rPr>
              <a:t>s</a:t>
            </a:r>
            <a:r>
              <a:rPr lang="en-US" sz="3800" baseline="-25000" dirty="0" smtClean="0">
                <a:cs typeface="Times New Roman" pitchFamily="18" charset="0"/>
              </a:rPr>
              <a:t>4</a:t>
            </a:r>
            <a:r>
              <a:rPr lang="en-US" sz="3800" dirty="0" smtClean="0">
                <a:cs typeface="Times New Roman" pitchFamily="18" charset="0"/>
              </a:rPr>
              <a:t> = 0100010011	</a:t>
            </a:r>
          </a:p>
          <a:p>
            <a:pPr>
              <a:spcBef>
                <a:spcPct val="50000"/>
              </a:spcBef>
            </a:pPr>
            <a:r>
              <a:rPr lang="en-US" sz="3800" dirty="0" smtClean="0">
                <a:cs typeface="Times New Roman" pitchFamily="18" charset="0"/>
              </a:rPr>
              <a:t>		</a:t>
            </a:r>
            <a:r>
              <a:rPr lang="en-US" sz="3800" i="1" dirty="0" smtClean="0">
                <a:cs typeface="Times New Roman" pitchFamily="18" charset="0"/>
              </a:rPr>
              <a:t>s</a:t>
            </a:r>
            <a:r>
              <a:rPr lang="en-US" sz="3800" baseline="-25000" dirty="0" smtClean="0">
                <a:cs typeface="Times New Roman" pitchFamily="18" charset="0"/>
              </a:rPr>
              <a:t>5</a:t>
            </a:r>
            <a:r>
              <a:rPr lang="en-US" sz="3800" dirty="0" smtClean="0">
                <a:cs typeface="Times New Roman" pitchFamily="18" charset="0"/>
              </a:rPr>
              <a:t> = 1110111101	</a:t>
            </a:r>
          </a:p>
          <a:p>
            <a:pPr>
              <a:spcBef>
                <a:spcPct val="50000"/>
              </a:spcBef>
            </a:pPr>
            <a:r>
              <a:rPr lang="en-US" sz="3800" dirty="0" smtClean="0">
                <a:cs typeface="Times New Roman" pitchFamily="18" charset="0"/>
              </a:rPr>
              <a:t>		</a:t>
            </a:r>
            <a:r>
              <a:rPr lang="en-US" sz="3800" i="1" dirty="0" smtClean="0">
                <a:cs typeface="Times New Roman" pitchFamily="18" charset="0"/>
              </a:rPr>
              <a:t>s</a:t>
            </a:r>
            <a:r>
              <a:rPr lang="en-US" sz="3800" baseline="-25000" dirty="0" smtClean="0">
                <a:cs typeface="Times New Roman" pitchFamily="18" charset="0"/>
              </a:rPr>
              <a:t>6</a:t>
            </a:r>
            <a:r>
              <a:rPr lang="en-US" sz="3800" dirty="0" smtClean="0">
                <a:cs typeface="Times New Roman" pitchFamily="18" charset="0"/>
              </a:rPr>
              <a:t> = 0100110000	</a:t>
            </a:r>
            <a:endParaRPr lang="en-US" dirty="0" smtClean="0"/>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18</a:t>
            </a:fld>
            <a:endParaRPr lang="de-D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55000" lnSpcReduction="20000"/>
          </a:bodyPr>
          <a:lstStyle/>
          <a:p>
            <a:pPr>
              <a:spcBef>
                <a:spcPct val="50000"/>
              </a:spcBef>
            </a:pPr>
            <a:r>
              <a:rPr lang="en-US" dirty="0" smtClean="0">
                <a:solidFill>
                  <a:schemeClr val="tx1"/>
                </a:solidFill>
              </a:rPr>
              <a:t>produce an initial population of individuals</a:t>
            </a:r>
          </a:p>
          <a:p>
            <a:pPr>
              <a:spcBef>
                <a:spcPct val="50000"/>
              </a:spcBef>
            </a:pPr>
            <a:r>
              <a:rPr lang="en-US" sz="5100" dirty="0" smtClean="0">
                <a:solidFill>
                  <a:srgbClr val="FF0000"/>
                </a:solidFill>
              </a:rPr>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dirty="0" smtClean="0"/>
              <a:t>	select fitter individuals for reproduction</a:t>
            </a:r>
          </a:p>
          <a:p>
            <a:pPr>
              <a:spcBef>
                <a:spcPct val="50000"/>
              </a:spcBef>
            </a:pPr>
            <a:r>
              <a:rPr lang="en-US" dirty="0" smtClean="0"/>
              <a:t>	recombine between individuals</a:t>
            </a:r>
          </a:p>
          <a:p>
            <a:pPr>
              <a:spcBef>
                <a:spcPct val="50000"/>
              </a:spcBef>
            </a:pPr>
            <a:r>
              <a:rPr lang="en-US" dirty="0" smtClean="0"/>
              <a:t>	mutate individuals</a:t>
            </a:r>
          </a:p>
          <a:p>
            <a:pPr>
              <a:spcBef>
                <a:spcPct val="50000"/>
              </a:spcBef>
            </a:pPr>
            <a:r>
              <a:rPr lang="en-US" dirty="0" smtClean="0"/>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19</a:t>
            </a:fld>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 Introduction to Genetic Algorithm (GA)</a:t>
            </a:r>
          </a:p>
          <a:p>
            <a:pPr>
              <a:buFont typeface="Wingdings" pitchFamily="2" charset="2"/>
              <a:buChar char="q"/>
            </a:pPr>
            <a:r>
              <a:rPr lang="en-US" dirty="0" smtClean="0"/>
              <a:t> GA Components</a:t>
            </a:r>
          </a:p>
          <a:p>
            <a:pPr lvl="1">
              <a:buFont typeface="Wingdings" pitchFamily="2" charset="2"/>
              <a:buChar char="Ø"/>
            </a:pPr>
            <a:r>
              <a:rPr lang="en-US" dirty="0" smtClean="0"/>
              <a:t>Representation</a:t>
            </a:r>
          </a:p>
          <a:p>
            <a:pPr lvl="1">
              <a:buFont typeface="Wingdings" pitchFamily="2" charset="2"/>
              <a:buChar char="Ø"/>
            </a:pPr>
            <a:r>
              <a:rPr lang="en-US" dirty="0" smtClean="0"/>
              <a:t>Recombination</a:t>
            </a:r>
          </a:p>
          <a:p>
            <a:pPr lvl="1">
              <a:buFont typeface="Wingdings" pitchFamily="2" charset="2"/>
              <a:buChar char="Ø"/>
            </a:pPr>
            <a:r>
              <a:rPr lang="en-US" dirty="0" smtClean="0"/>
              <a:t>Mutation</a:t>
            </a:r>
          </a:p>
          <a:p>
            <a:pPr lvl="1">
              <a:buFont typeface="Wingdings" pitchFamily="2" charset="2"/>
              <a:buChar char="Ø"/>
            </a:pPr>
            <a:r>
              <a:rPr lang="en-US" dirty="0" smtClean="0"/>
              <a:t>Parent Selection</a:t>
            </a:r>
          </a:p>
          <a:p>
            <a:pPr lvl="1">
              <a:buFont typeface="Wingdings" pitchFamily="2" charset="2"/>
              <a:buChar char="Ø"/>
            </a:pPr>
            <a:r>
              <a:rPr lang="en-US" dirty="0" smtClean="0"/>
              <a:t>Survivor selection</a:t>
            </a:r>
          </a:p>
          <a:p>
            <a:pPr>
              <a:buFont typeface="Wingdings" pitchFamily="2" charset="2"/>
              <a:buChar char="q"/>
            </a:pPr>
            <a:r>
              <a:rPr lang="en-US" dirty="0" smtClean="0"/>
              <a:t>Example</a:t>
            </a:r>
          </a:p>
          <a:p>
            <a:pPr lvl="1">
              <a:buFont typeface="Wingdings" pitchFamily="2" charset="2"/>
              <a:buChar char="Ø"/>
            </a:pP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Fitness Function: </a:t>
            </a:r>
            <a:r>
              <a:rPr lang="en-US" i="1" dirty="0" smtClean="0"/>
              <a:t>f</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pPr>
              <a:spcBef>
                <a:spcPct val="50000"/>
              </a:spcBef>
            </a:pPr>
            <a:r>
              <a:rPr lang="en-US" sz="3600" dirty="0" smtClean="0">
                <a:latin typeface="Arial" pitchFamily="34" charset="0"/>
                <a:cs typeface="Arial" pitchFamily="34" charset="0"/>
              </a:rPr>
              <a:t>We toss a fair coin 60 times and get the following initial population:</a:t>
            </a:r>
          </a:p>
          <a:p>
            <a:pPr>
              <a:spcBef>
                <a:spcPct val="50000"/>
              </a:spcBef>
            </a:pPr>
            <a:r>
              <a:rPr lang="en-US" dirty="0" smtClean="0">
                <a:latin typeface="Arial" pitchFamily="34" charset="0"/>
                <a:cs typeface="Arial" pitchFamily="34" charset="0"/>
              </a:rPr>
              <a:t>		</a:t>
            </a:r>
            <a:r>
              <a:rPr lang="en-US" i="1" dirty="0" smtClean="0">
                <a:cs typeface="Times New Roman" pitchFamily="18" charset="0"/>
              </a:rPr>
              <a:t>s</a:t>
            </a:r>
            <a:r>
              <a:rPr lang="en-US" baseline="-25000" dirty="0" smtClean="0">
                <a:cs typeface="Times New Roman" pitchFamily="18" charset="0"/>
              </a:rPr>
              <a:t>1</a:t>
            </a:r>
            <a:r>
              <a:rPr lang="en-US" dirty="0" smtClean="0">
                <a:cs typeface="Times New Roman" pitchFamily="18" charset="0"/>
              </a:rPr>
              <a:t> = 1111010101	</a:t>
            </a:r>
            <a:r>
              <a:rPr lang="en-US" i="1" dirty="0" smtClean="0">
                <a:solidFill>
                  <a:srgbClr val="FF0000"/>
                </a:solidFill>
                <a:cs typeface="Times New Roman" pitchFamily="18" charset="0"/>
              </a:rPr>
              <a:t>f </a:t>
            </a:r>
            <a:r>
              <a:rPr lang="en-US" dirty="0" smtClean="0">
                <a:solidFill>
                  <a:srgbClr val="FF0000"/>
                </a:solidFill>
                <a:cs typeface="Times New Roman" pitchFamily="18" charset="0"/>
              </a:rPr>
              <a:t>(</a:t>
            </a:r>
            <a:r>
              <a:rPr lang="en-US" i="1" dirty="0" smtClean="0">
                <a:solidFill>
                  <a:srgbClr val="FF0000"/>
                </a:solidFill>
                <a:cs typeface="Times New Roman" pitchFamily="18" charset="0"/>
              </a:rPr>
              <a:t>s</a:t>
            </a:r>
            <a:r>
              <a:rPr lang="en-US" baseline="-25000" dirty="0" smtClean="0">
                <a:solidFill>
                  <a:srgbClr val="FF0000"/>
                </a:solidFill>
                <a:cs typeface="Times New Roman" pitchFamily="18" charset="0"/>
              </a:rPr>
              <a:t>1</a:t>
            </a:r>
            <a:r>
              <a:rPr lang="en-US" dirty="0" smtClean="0">
                <a:solidFill>
                  <a:srgbClr val="FF0000"/>
                </a:solidFill>
                <a:cs typeface="Times New Roman" pitchFamily="18" charset="0"/>
              </a:rPr>
              <a:t>) = 7</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2</a:t>
            </a:r>
            <a:r>
              <a:rPr lang="en-US" dirty="0" smtClean="0">
                <a:cs typeface="Times New Roman" pitchFamily="18" charset="0"/>
              </a:rPr>
              <a:t> = 0111000101	</a:t>
            </a:r>
            <a:r>
              <a:rPr lang="en-US" i="1" dirty="0" smtClean="0">
                <a:solidFill>
                  <a:srgbClr val="FF0000"/>
                </a:solidFill>
                <a:cs typeface="Times New Roman" pitchFamily="18" charset="0"/>
              </a:rPr>
              <a:t>f </a:t>
            </a:r>
            <a:r>
              <a:rPr lang="en-US" dirty="0" smtClean="0">
                <a:solidFill>
                  <a:srgbClr val="FF0000"/>
                </a:solidFill>
                <a:cs typeface="Times New Roman" pitchFamily="18" charset="0"/>
              </a:rPr>
              <a:t>(</a:t>
            </a:r>
            <a:r>
              <a:rPr lang="en-US" i="1" dirty="0" smtClean="0">
                <a:solidFill>
                  <a:srgbClr val="FF0000"/>
                </a:solidFill>
                <a:cs typeface="Times New Roman" pitchFamily="18" charset="0"/>
              </a:rPr>
              <a:t>s</a:t>
            </a:r>
            <a:r>
              <a:rPr lang="en-US" baseline="-25000" dirty="0" smtClean="0">
                <a:solidFill>
                  <a:srgbClr val="FF0000"/>
                </a:solidFill>
                <a:cs typeface="Times New Roman" pitchFamily="18" charset="0"/>
              </a:rPr>
              <a:t>2</a:t>
            </a:r>
            <a:r>
              <a:rPr lang="en-US" dirty="0" smtClean="0">
                <a:solidFill>
                  <a:srgbClr val="FF0000"/>
                </a:solidFill>
                <a:cs typeface="Times New Roman" pitchFamily="18" charset="0"/>
              </a:rPr>
              <a:t>) = 5</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3</a:t>
            </a:r>
            <a:r>
              <a:rPr lang="en-US" dirty="0" smtClean="0">
                <a:cs typeface="Times New Roman" pitchFamily="18" charset="0"/>
              </a:rPr>
              <a:t> = 1110110101	</a:t>
            </a:r>
            <a:r>
              <a:rPr lang="en-US" i="1" dirty="0" smtClean="0">
                <a:solidFill>
                  <a:srgbClr val="FF0000"/>
                </a:solidFill>
                <a:cs typeface="Times New Roman" pitchFamily="18" charset="0"/>
              </a:rPr>
              <a:t>f </a:t>
            </a:r>
            <a:r>
              <a:rPr lang="en-US" dirty="0" smtClean="0">
                <a:solidFill>
                  <a:srgbClr val="FF0000"/>
                </a:solidFill>
                <a:cs typeface="Times New Roman" pitchFamily="18" charset="0"/>
              </a:rPr>
              <a:t>(</a:t>
            </a:r>
            <a:r>
              <a:rPr lang="en-US" i="1" dirty="0" smtClean="0">
                <a:solidFill>
                  <a:srgbClr val="FF0000"/>
                </a:solidFill>
                <a:cs typeface="Times New Roman" pitchFamily="18" charset="0"/>
              </a:rPr>
              <a:t>s</a:t>
            </a:r>
            <a:r>
              <a:rPr lang="en-US" baseline="-25000" dirty="0" smtClean="0">
                <a:solidFill>
                  <a:srgbClr val="FF0000"/>
                </a:solidFill>
                <a:cs typeface="Times New Roman" pitchFamily="18" charset="0"/>
              </a:rPr>
              <a:t>3</a:t>
            </a:r>
            <a:r>
              <a:rPr lang="en-US" dirty="0" smtClean="0">
                <a:solidFill>
                  <a:srgbClr val="FF0000"/>
                </a:solidFill>
                <a:cs typeface="Times New Roman" pitchFamily="18" charset="0"/>
              </a:rPr>
              <a:t>) = 7</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4</a:t>
            </a:r>
            <a:r>
              <a:rPr lang="en-US" dirty="0" smtClean="0">
                <a:cs typeface="Times New Roman" pitchFamily="18" charset="0"/>
              </a:rPr>
              <a:t> = 0100010011	</a:t>
            </a:r>
            <a:r>
              <a:rPr lang="en-US" i="1" dirty="0" smtClean="0">
                <a:solidFill>
                  <a:srgbClr val="FF0000"/>
                </a:solidFill>
                <a:cs typeface="Times New Roman" pitchFamily="18" charset="0"/>
              </a:rPr>
              <a:t>f </a:t>
            </a:r>
            <a:r>
              <a:rPr lang="en-US" dirty="0" smtClean="0">
                <a:solidFill>
                  <a:srgbClr val="FF0000"/>
                </a:solidFill>
                <a:cs typeface="Times New Roman" pitchFamily="18" charset="0"/>
              </a:rPr>
              <a:t>(</a:t>
            </a:r>
            <a:r>
              <a:rPr lang="en-US" i="1" dirty="0" smtClean="0">
                <a:solidFill>
                  <a:srgbClr val="FF0000"/>
                </a:solidFill>
                <a:cs typeface="Times New Roman" pitchFamily="18" charset="0"/>
              </a:rPr>
              <a:t>s</a:t>
            </a:r>
            <a:r>
              <a:rPr lang="en-US" baseline="-25000" dirty="0" smtClean="0">
                <a:solidFill>
                  <a:srgbClr val="FF0000"/>
                </a:solidFill>
                <a:cs typeface="Times New Roman" pitchFamily="18" charset="0"/>
              </a:rPr>
              <a:t>4</a:t>
            </a:r>
            <a:r>
              <a:rPr lang="en-US" dirty="0" smtClean="0">
                <a:solidFill>
                  <a:srgbClr val="FF0000"/>
                </a:solidFill>
                <a:cs typeface="Times New Roman" pitchFamily="18" charset="0"/>
              </a:rPr>
              <a:t>) = 4</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5</a:t>
            </a:r>
            <a:r>
              <a:rPr lang="en-US" dirty="0" smtClean="0">
                <a:cs typeface="Times New Roman" pitchFamily="18" charset="0"/>
              </a:rPr>
              <a:t> = 1110111101	</a:t>
            </a:r>
            <a:r>
              <a:rPr lang="en-US" i="1" dirty="0" smtClean="0">
                <a:solidFill>
                  <a:srgbClr val="FF0000"/>
                </a:solidFill>
                <a:cs typeface="Times New Roman" pitchFamily="18" charset="0"/>
              </a:rPr>
              <a:t>f </a:t>
            </a:r>
            <a:r>
              <a:rPr lang="en-US" dirty="0" smtClean="0">
                <a:solidFill>
                  <a:srgbClr val="FF0000"/>
                </a:solidFill>
                <a:cs typeface="Times New Roman" pitchFamily="18" charset="0"/>
              </a:rPr>
              <a:t>(</a:t>
            </a:r>
            <a:r>
              <a:rPr lang="en-US" i="1" dirty="0" smtClean="0">
                <a:solidFill>
                  <a:srgbClr val="FF0000"/>
                </a:solidFill>
                <a:cs typeface="Times New Roman" pitchFamily="18" charset="0"/>
              </a:rPr>
              <a:t>s</a:t>
            </a:r>
            <a:r>
              <a:rPr lang="en-US" baseline="-25000" dirty="0" smtClean="0">
                <a:solidFill>
                  <a:srgbClr val="FF0000"/>
                </a:solidFill>
                <a:cs typeface="Times New Roman" pitchFamily="18" charset="0"/>
              </a:rPr>
              <a:t>5</a:t>
            </a:r>
            <a:r>
              <a:rPr lang="en-US" dirty="0" smtClean="0">
                <a:solidFill>
                  <a:srgbClr val="FF0000"/>
                </a:solidFill>
                <a:cs typeface="Times New Roman" pitchFamily="18" charset="0"/>
              </a:rPr>
              <a:t>) = 8</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6</a:t>
            </a:r>
            <a:r>
              <a:rPr lang="en-US" dirty="0" smtClean="0">
                <a:cs typeface="Times New Roman" pitchFamily="18" charset="0"/>
              </a:rPr>
              <a:t> = 0100110000	</a:t>
            </a:r>
            <a:r>
              <a:rPr lang="en-US" i="1" dirty="0" smtClean="0">
                <a:solidFill>
                  <a:srgbClr val="FF0000"/>
                </a:solidFill>
                <a:cs typeface="Times New Roman" pitchFamily="18" charset="0"/>
              </a:rPr>
              <a:t>f </a:t>
            </a:r>
            <a:r>
              <a:rPr lang="en-US" dirty="0" smtClean="0">
                <a:solidFill>
                  <a:srgbClr val="FF0000"/>
                </a:solidFill>
                <a:cs typeface="Times New Roman" pitchFamily="18" charset="0"/>
              </a:rPr>
              <a:t>(</a:t>
            </a:r>
            <a:r>
              <a:rPr lang="en-US" i="1" dirty="0" smtClean="0">
                <a:solidFill>
                  <a:srgbClr val="FF0000"/>
                </a:solidFill>
                <a:cs typeface="Times New Roman" pitchFamily="18" charset="0"/>
              </a:rPr>
              <a:t>s</a:t>
            </a:r>
            <a:r>
              <a:rPr lang="en-US" baseline="-25000" dirty="0" smtClean="0">
                <a:solidFill>
                  <a:srgbClr val="FF0000"/>
                </a:solidFill>
                <a:cs typeface="Times New Roman" pitchFamily="18" charset="0"/>
              </a:rPr>
              <a:t>6</a:t>
            </a:r>
            <a:r>
              <a:rPr lang="en-US" dirty="0" smtClean="0">
                <a:solidFill>
                  <a:srgbClr val="FF0000"/>
                </a:solidFill>
                <a:cs typeface="Times New Roman" pitchFamily="18" charset="0"/>
              </a:rPr>
              <a:t>) = </a:t>
            </a:r>
            <a:r>
              <a:rPr lang="en-US" dirty="0" smtClean="0">
                <a:solidFill>
                  <a:srgbClr val="FF0000"/>
                </a:solidFill>
                <a:cs typeface="Times New Roman" pitchFamily="18" charset="0"/>
              </a:rPr>
              <a:t>3</a:t>
            </a:r>
          </a:p>
          <a:p>
            <a:pPr>
              <a:spcBef>
                <a:spcPct val="50000"/>
              </a:spcBef>
            </a:pPr>
            <a:r>
              <a:rPr lang="en-US" dirty="0" smtClean="0">
                <a:solidFill>
                  <a:schemeClr val="tx1"/>
                </a:solidFill>
                <a:cs typeface="Times New Roman" pitchFamily="18" charset="0"/>
              </a:rPr>
              <a:t>---------------------------------------------------</a:t>
            </a:r>
          </a:p>
          <a:p>
            <a:pPr>
              <a:spcBef>
                <a:spcPct val="50000"/>
              </a:spcBef>
            </a:pPr>
            <a:r>
              <a:rPr lang="en-US" dirty="0" smtClean="0">
                <a:solidFill>
                  <a:srgbClr val="FF0000"/>
                </a:solidFill>
                <a:cs typeface="Times New Roman" pitchFamily="18" charset="0"/>
              </a:rPr>
              <a:t>					</a:t>
            </a:r>
            <a:r>
              <a:rPr lang="en-US" dirty="0" smtClean="0">
                <a:solidFill>
                  <a:srgbClr val="FF0000"/>
                </a:solidFill>
                <a:cs typeface="Times New Roman" pitchFamily="18" charset="0"/>
              </a:rPr>
              <a:t>	</a:t>
            </a:r>
            <a:r>
              <a:rPr lang="en-US" dirty="0" smtClean="0">
                <a:solidFill>
                  <a:srgbClr val="FF0000"/>
                </a:solidFill>
                <a:cs typeface="Times New Roman" pitchFamily="18" charset="0"/>
              </a:rPr>
              <a:t>		= 34</a:t>
            </a:r>
            <a:endParaRPr lang="en-US" dirty="0" smtClean="0">
              <a:solidFill>
                <a:srgbClr val="FF0000"/>
              </a:solidFill>
              <a:cs typeface="Times New Roman" pitchFamily="18" charset="0"/>
            </a:endParaRP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55000" lnSpcReduction="20000"/>
          </a:bodyPr>
          <a:lstStyle/>
          <a:p>
            <a:pPr>
              <a:spcBef>
                <a:spcPct val="50000"/>
              </a:spcBef>
            </a:pPr>
            <a:r>
              <a:rPr lang="en-US" dirty="0" smtClean="0">
                <a:solidFill>
                  <a:schemeClr val="tx1"/>
                </a:solidFill>
              </a:rPr>
              <a:t>produce an initial population of individuals</a:t>
            </a:r>
          </a:p>
          <a:p>
            <a:pPr>
              <a:spcBef>
                <a:spcPct val="50000"/>
              </a:spcBef>
            </a:pPr>
            <a:r>
              <a:rPr lang="en-US" dirty="0" smtClean="0"/>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sz="4500" dirty="0" smtClean="0">
                <a:solidFill>
                  <a:srgbClr val="FF0000"/>
                </a:solidFill>
              </a:rPr>
              <a:t>	select fitter individuals for reproduction</a:t>
            </a:r>
          </a:p>
          <a:p>
            <a:pPr>
              <a:spcBef>
                <a:spcPct val="50000"/>
              </a:spcBef>
            </a:pPr>
            <a:r>
              <a:rPr lang="en-US" dirty="0" smtClean="0"/>
              <a:t>	recombine between individuals</a:t>
            </a:r>
          </a:p>
          <a:p>
            <a:pPr>
              <a:spcBef>
                <a:spcPct val="50000"/>
              </a:spcBef>
            </a:pPr>
            <a:r>
              <a:rPr lang="en-US" dirty="0" smtClean="0"/>
              <a:t>	mutate individuals</a:t>
            </a:r>
          </a:p>
          <a:p>
            <a:pPr>
              <a:spcBef>
                <a:spcPct val="50000"/>
              </a:spcBef>
            </a:pPr>
            <a:r>
              <a:rPr lang="en-US" dirty="0" smtClean="0"/>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21</a:t>
            </a:fld>
            <a:endParaRPr lang="de-D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(1)</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US" dirty="0" smtClean="0">
                <a:latin typeface="Arial" pitchFamily="34" charset="0"/>
                <a:cs typeface="Arial" pitchFamily="34" charset="0"/>
              </a:rPr>
              <a:t>Next </a:t>
            </a:r>
            <a:r>
              <a:rPr lang="en-US" dirty="0" smtClean="0">
                <a:latin typeface="Arial" pitchFamily="34" charset="0"/>
                <a:cs typeface="Arial" pitchFamily="34" charset="0"/>
              </a:rPr>
              <a:t>we apply fitness proportionate selection with the roulette wheel method:</a:t>
            </a:r>
          </a:p>
          <a:p>
            <a:endParaRPr lang="en-US" dirty="0" smtClean="0">
              <a:latin typeface="Arial" pitchFamily="34" charset="0"/>
              <a:cs typeface="Arial" pitchFamily="34" charset="0"/>
            </a:endParaRPr>
          </a:p>
          <a:p>
            <a:endParaRPr lang="en-US" dirty="0" smtClean="0"/>
          </a:p>
          <a:p>
            <a:endParaRPr lang="en-US" dirty="0" smtClean="0"/>
          </a:p>
          <a:p>
            <a:pPr algn="just">
              <a:buFont typeface="Wingdings" pitchFamily="2" charset="2"/>
              <a:buChar char="q"/>
            </a:pPr>
            <a:r>
              <a:rPr lang="en-US" dirty="0" smtClean="0">
                <a:latin typeface="Arial" pitchFamily="34" charset="0"/>
                <a:cs typeface="Arial" pitchFamily="34" charset="0"/>
              </a:rPr>
              <a:t>We </a:t>
            </a:r>
            <a:r>
              <a:rPr lang="en-US" dirty="0" smtClean="0">
                <a:latin typeface="Arial" pitchFamily="34" charset="0"/>
                <a:cs typeface="Arial" pitchFamily="34" charset="0"/>
              </a:rPr>
              <a:t>repeat the extraction as many times as the number of individuals </a:t>
            </a:r>
          </a:p>
          <a:p>
            <a:pPr algn="just">
              <a:buFont typeface="Wingdings" pitchFamily="2" charset="2"/>
              <a:buChar char="q"/>
            </a:pPr>
            <a:r>
              <a:rPr lang="en-US" dirty="0" smtClean="0">
                <a:latin typeface="Arial" pitchFamily="34" charset="0"/>
                <a:cs typeface="Arial" pitchFamily="34" charset="0"/>
              </a:rPr>
              <a:t>we need to have the same parent population size (6 in our case)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22</a:t>
            </a:fld>
            <a:endParaRPr lang="de-DE"/>
          </a:p>
        </p:txBody>
      </p:sp>
      <p:grpSp>
        <p:nvGrpSpPr>
          <p:cNvPr id="30" name="Group 29"/>
          <p:cNvGrpSpPr/>
          <p:nvPr/>
        </p:nvGrpSpPr>
        <p:grpSpPr>
          <a:xfrm>
            <a:off x="1230312" y="2644659"/>
            <a:ext cx="8152668" cy="2278178"/>
            <a:chOff x="1230312" y="2625596"/>
            <a:chExt cx="8152668" cy="2278178"/>
          </a:xfrm>
        </p:grpSpPr>
        <p:grpSp>
          <p:nvGrpSpPr>
            <p:cNvPr id="28" name="Group 27"/>
            <p:cNvGrpSpPr/>
            <p:nvPr/>
          </p:nvGrpSpPr>
          <p:grpSpPr>
            <a:xfrm>
              <a:off x="5497512" y="2713037"/>
              <a:ext cx="3885468" cy="2190737"/>
              <a:chOff x="5497512" y="2713037"/>
              <a:chExt cx="3885468" cy="2190737"/>
            </a:xfrm>
          </p:grpSpPr>
          <p:sp>
            <p:nvSpPr>
              <p:cNvPr id="24" name="Text Box 20"/>
              <p:cNvSpPr txBox="1">
                <a:spLocks noChangeArrowheads="1"/>
              </p:cNvSpPr>
              <p:nvPr/>
            </p:nvSpPr>
            <p:spPr bwMode="auto">
              <a:xfrm>
                <a:off x="5497512" y="2713037"/>
                <a:ext cx="3885468" cy="779316"/>
              </a:xfrm>
              <a:prstGeom prst="rect">
                <a:avLst/>
              </a:prstGeom>
              <a:ln>
                <a:solidFill>
                  <a:schemeClr val="accent1"/>
                </a:solidFill>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lgn="l" rtl="0">
                  <a:spcBef>
                    <a:spcPct val="50000"/>
                  </a:spcBef>
                </a:pPr>
                <a:r>
                  <a:rPr lang="en-US" sz="2400" dirty="0">
                    <a:solidFill>
                      <a:schemeClr val="bg2"/>
                    </a:solidFill>
                    <a:latin typeface="Arial" pitchFamily="34" charset="0"/>
                    <a:cs typeface="Arial" pitchFamily="34" charset="0"/>
                  </a:rPr>
                  <a:t>Individual </a:t>
                </a:r>
                <a:r>
                  <a:rPr lang="en-US" sz="2400" i="1" dirty="0" err="1">
                    <a:solidFill>
                      <a:schemeClr val="bg2"/>
                    </a:solidFill>
                    <a:cs typeface="Times New Roman" pitchFamily="18" charset="0"/>
                  </a:rPr>
                  <a:t>i</a:t>
                </a:r>
                <a:r>
                  <a:rPr lang="en-US" sz="2400" dirty="0">
                    <a:solidFill>
                      <a:schemeClr val="bg2"/>
                    </a:solidFill>
                    <a:latin typeface="Arial" pitchFamily="34" charset="0"/>
                    <a:cs typeface="Arial" pitchFamily="34" charset="0"/>
                  </a:rPr>
                  <a:t> will have a </a:t>
                </a:r>
                <a:r>
                  <a:rPr lang="en-US" sz="2400" dirty="0" smtClean="0">
                    <a:solidFill>
                      <a:schemeClr val="bg2"/>
                    </a:solidFill>
                    <a:latin typeface="Arial" pitchFamily="34" charset="0"/>
                    <a:cs typeface="Arial" pitchFamily="34" charset="0"/>
                  </a:rPr>
                  <a:t>probability to be chosen </a:t>
                </a:r>
                <a:endParaRPr lang="en-US" sz="2400" dirty="0">
                  <a:solidFill>
                    <a:schemeClr val="bg2"/>
                  </a:solidFill>
                  <a:latin typeface="Arial" pitchFamily="34" charset="0"/>
                  <a:cs typeface="Arial" pitchFamily="34" charset="0"/>
                </a:endParaRPr>
              </a:p>
            </p:txBody>
          </p:sp>
          <p:graphicFrame>
            <p:nvGraphicFramePr>
              <p:cNvPr id="25" name="Object 0"/>
              <p:cNvGraphicFramePr>
                <a:graphicFrameLocks noChangeAspect="1"/>
              </p:cNvGraphicFramePr>
              <p:nvPr/>
            </p:nvGraphicFramePr>
            <p:xfrm>
              <a:off x="6743213" y="3475037"/>
              <a:ext cx="1421299" cy="1428737"/>
            </p:xfrm>
            <a:graphic>
              <a:graphicData uri="http://schemas.openxmlformats.org/presentationml/2006/ole">
                <p:oleObj spid="_x0000_s2050" name="Equation" r:id="rId3" imgW="507960" imgH="533160" progId="Equation.3">
                  <p:embed/>
                </p:oleObj>
              </a:graphicData>
            </a:graphic>
          </p:graphicFrame>
        </p:grpSp>
        <p:grpSp>
          <p:nvGrpSpPr>
            <p:cNvPr id="29" name="Group 28"/>
            <p:cNvGrpSpPr/>
            <p:nvPr/>
          </p:nvGrpSpPr>
          <p:grpSpPr>
            <a:xfrm>
              <a:off x="1230312" y="2625596"/>
              <a:ext cx="4191000" cy="2209801"/>
              <a:chOff x="1230312" y="2625596"/>
              <a:chExt cx="4191000" cy="2209801"/>
            </a:xfrm>
          </p:grpSpPr>
          <p:sp>
            <p:nvSpPr>
              <p:cNvPr id="7" name="Line 7"/>
              <p:cNvSpPr>
                <a:spLocks noChangeShapeType="1"/>
              </p:cNvSpPr>
              <p:nvPr/>
            </p:nvSpPr>
            <p:spPr bwMode="auto">
              <a:xfrm>
                <a:off x="2267478" y="2625596"/>
                <a:ext cx="0" cy="220980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8" name="Text Box 12"/>
              <p:cNvSpPr txBox="1">
                <a:spLocks noChangeArrowheads="1"/>
              </p:cNvSpPr>
              <p:nvPr/>
            </p:nvSpPr>
            <p:spPr bwMode="auto">
              <a:xfrm>
                <a:off x="1921757" y="2763708"/>
                <a:ext cx="167099" cy="4143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pPr algn="l" rtl="0" eaLnBrk="0" hangingPunct="0"/>
                <a:endParaRPr kumimoji="1" lang="en-US"/>
              </a:p>
            </p:txBody>
          </p:sp>
          <p:sp>
            <p:nvSpPr>
              <p:cNvPr id="9" name="Oval 6"/>
              <p:cNvSpPr>
                <a:spLocks noChangeArrowheads="1"/>
              </p:cNvSpPr>
              <p:nvPr/>
            </p:nvSpPr>
            <p:spPr bwMode="auto">
              <a:xfrm>
                <a:off x="1230312" y="2625597"/>
                <a:ext cx="2143478" cy="22098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hangingPunct="0"/>
                <a:endParaRPr kumimoji="1" lang="en-US" dirty="0">
                  <a:solidFill>
                    <a:schemeClr val="accent1">
                      <a:lumMod val="75000"/>
                    </a:schemeClr>
                  </a:solidFill>
                </a:endParaRPr>
              </a:p>
            </p:txBody>
          </p:sp>
          <p:sp>
            <p:nvSpPr>
              <p:cNvPr id="10" name="Line 8"/>
              <p:cNvSpPr>
                <a:spLocks noChangeShapeType="1"/>
              </p:cNvSpPr>
              <p:nvPr/>
            </p:nvSpPr>
            <p:spPr bwMode="auto">
              <a:xfrm flipV="1">
                <a:off x="2267478" y="2701798"/>
                <a:ext cx="334434" cy="959644"/>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11" name="Line 9"/>
              <p:cNvSpPr>
                <a:spLocks noChangeShapeType="1"/>
              </p:cNvSpPr>
              <p:nvPr/>
            </p:nvSpPr>
            <p:spPr bwMode="auto">
              <a:xfrm flipV="1">
                <a:off x="2267478" y="3158996"/>
                <a:ext cx="944034" cy="502444"/>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12" name="Line 10"/>
              <p:cNvSpPr>
                <a:spLocks noChangeShapeType="1"/>
              </p:cNvSpPr>
              <p:nvPr/>
            </p:nvSpPr>
            <p:spPr bwMode="auto">
              <a:xfrm>
                <a:off x="2267478" y="3661440"/>
                <a:ext cx="622300" cy="966788"/>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13" name="Line 11"/>
              <p:cNvSpPr>
                <a:spLocks noChangeShapeType="1"/>
              </p:cNvSpPr>
              <p:nvPr/>
            </p:nvSpPr>
            <p:spPr bwMode="auto">
              <a:xfrm flipH="1" flipV="1">
                <a:off x="1763712" y="2777996"/>
                <a:ext cx="503765" cy="883442"/>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14" name="Text Box 13"/>
              <p:cNvSpPr txBox="1">
                <a:spLocks noChangeArrowheads="1"/>
              </p:cNvSpPr>
              <p:nvPr/>
            </p:nvSpPr>
            <p:spPr bwMode="auto">
              <a:xfrm>
                <a:off x="2613201" y="2832764"/>
                <a:ext cx="345722" cy="41433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lgn="l" rtl="0" eaLnBrk="0" hangingPunct="0">
                  <a:spcBef>
                    <a:spcPct val="50000"/>
                  </a:spcBef>
                </a:pPr>
                <a:r>
                  <a:rPr kumimoji="1" lang="en-US" dirty="0">
                    <a:solidFill>
                      <a:schemeClr val="bg2"/>
                    </a:solidFill>
                  </a:rPr>
                  <a:t>2</a:t>
                </a:r>
              </a:p>
            </p:txBody>
          </p:sp>
          <p:sp>
            <p:nvSpPr>
              <p:cNvPr id="15" name="Text Box 14"/>
              <p:cNvSpPr txBox="1">
                <a:spLocks noChangeArrowheads="1"/>
              </p:cNvSpPr>
              <p:nvPr/>
            </p:nvSpPr>
            <p:spPr bwMode="auto">
              <a:xfrm>
                <a:off x="2060046" y="2763708"/>
                <a:ext cx="345722" cy="41433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lgn="l" rtl="0" eaLnBrk="0" hangingPunct="0">
                  <a:spcBef>
                    <a:spcPct val="50000"/>
                  </a:spcBef>
                </a:pPr>
                <a:r>
                  <a:rPr kumimoji="1" lang="en-US">
                    <a:solidFill>
                      <a:schemeClr val="bg2"/>
                    </a:solidFill>
                  </a:rPr>
                  <a:t>1</a:t>
                </a:r>
              </a:p>
            </p:txBody>
          </p:sp>
          <p:sp>
            <p:nvSpPr>
              <p:cNvPr id="16" name="Text Box 15"/>
              <p:cNvSpPr txBox="1">
                <a:spLocks noChangeArrowheads="1"/>
              </p:cNvSpPr>
              <p:nvPr/>
            </p:nvSpPr>
            <p:spPr bwMode="auto">
              <a:xfrm>
                <a:off x="1535112" y="3082796"/>
                <a:ext cx="345722" cy="41433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lgn="l" rtl="0" eaLnBrk="0" hangingPunct="0">
                  <a:spcBef>
                    <a:spcPct val="50000"/>
                  </a:spcBef>
                </a:pPr>
                <a:r>
                  <a:rPr kumimoji="1" lang="en-US" dirty="0">
                    <a:solidFill>
                      <a:schemeClr val="bg2"/>
                    </a:solidFill>
                  </a:rPr>
                  <a:t>n</a:t>
                </a:r>
              </a:p>
            </p:txBody>
          </p:sp>
          <p:sp>
            <p:nvSpPr>
              <p:cNvPr id="17" name="Text Box 16"/>
              <p:cNvSpPr txBox="1">
                <a:spLocks noChangeArrowheads="1"/>
              </p:cNvSpPr>
              <p:nvPr/>
            </p:nvSpPr>
            <p:spPr bwMode="auto">
              <a:xfrm>
                <a:off x="2820634" y="3592384"/>
                <a:ext cx="345722" cy="41433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lgn="l" rtl="0" eaLnBrk="0" hangingPunct="0">
                  <a:spcBef>
                    <a:spcPct val="50000"/>
                  </a:spcBef>
                </a:pPr>
                <a:r>
                  <a:rPr kumimoji="1" lang="en-US">
                    <a:solidFill>
                      <a:schemeClr val="bg2"/>
                    </a:solidFill>
                  </a:rPr>
                  <a:t>3</a:t>
                </a:r>
              </a:p>
            </p:txBody>
          </p:sp>
          <p:sp>
            <p:nvSpPr>
              <p:cNvPr id="18" name="Line 18"/>
              <p:cNvSpPr>
                <a:spLocks noChangeShapeType="1"/>
              </p:cNvSpPr>
              <p:nvPr/>
            </p:nvSpPr>
            <p:spPr bwMode="auto">
              <a:xfrm flipH="1">
                <a:off x="2958923" y="2970878"/>
                <a:ext cx="760589" cy="483394"/>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19" name="Text Box 19"/>
              <p:cNvSpPr txBox="1">
                <a:spLocks noChangeArrowheads="1"/>
              </p:cNvSpPr>
              <p:nvPr/>
            </p:nvSpPr>
            <p:spPr bwMode="auto">
              <a:xfrm>
                <a:off x="3719512" y="2760831"/>
                <a:ext cx="1701800" cy="77925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pPr rtl="0" eaLnBrk="0" hangingPunct="0">
                  <a:spcBef>
                    <a:spcPct val="50000"/>
                  </a:spcBef>
                </a:pPr>
                <a:r>
                  <a:rPr kumimoji="1" lang="en-US" sz="1600" b="1" dirty="0">
                    <a:solidFill>
                      <a:schemeClr val="accent2">
                        <a:lumMod val="75000"/>
                      </a:schemeClr>
                    </a:solidFill>
                  </a:rPr>
                  <a:t>Area is Proportional to fitness value</a:t>
                </a:r>
              </a:p>
            </p:txBody>
          </p:sp>
          <p:sp>
            <p:nvSpPr>
              <p:cNvPr id="21" name="Line 29"/>
              <p:cNvSpPr>
                <a:spLocks noChangeShapeType="1"/>
              </p:cNvSpPr>
              <p:nvPr/>
            </p:nvSpPr>
            <p:spPr bwMode="auto">
              <a:xfrm flipH="1">
                <a:off x="1687512" y="3647153"/>
                <a:ext cx="579966" cy="959644"/>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lstStyle/>
              <a:p>
                <a:endParaRPr lang="en-US"/>
              </a:p>
            </p:txBody>
          </p:sp>
          <p:sp>
            <p:nvSpPr>
              <p:cNvPr id="22" name="Rectangle 32"/>
              <p:cNvSpPr>
                <a:spLocks noChangeArrowheads="1"/>
              </p:cNvSpPr>
              <p:nvPr/>
            </p:nvSpPr>
            <p:spPr bwMode="auto">
              <a:xfrm>
                <a:off x="2198335" y="4282946"/>
                <a:ext cx="276578" cy="20716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solidFill>
                      <a:schemeClr val="bg2"/>
                    </a:solidFill>
                  </a:rPr>
                  <a:t>4</a:t>
                </a:r>
              </a:p>
            </p:txBody>
          </p:sp>
          <p:sp>
            <p:nvSpPr>
              <p:cNvPr id="23" name="Line 34"/>
              <p:cNvSpPr>
                <a:spLocks noChangeShapeType="1"/>
              </p:cNvSpPr>
              <p:nvPr/>
            </p:nvSpPr>
            <p:spPr bwMode="auto">
              <a:xfrm flipH="1" flipV="1">
                <a:off x="1230312" y="3539996"/>
                <a:ext cx="1037166" cy="121444"/>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lstStyle/>
              <a:p>
                <a:endParaRPr 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(2)</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Suppose that, after performing selection, we get the following population</a:t>
            </a:r>
            <a:r>
              <a:rPr lang="en-US" dirty="0" smtClean="0"/>
              <a:t>:</a:t>
            </a:r>
          </a:p>
          <a:p>
            <a:r>
              <a:rPr lang="en-US" dirty="0" smtClean="0"/>
              <a:t>	s1</a:t>
            </a:r>
            <a:r>
              <a:rPr lang="en-US" dirty="0" smtClean="0"/>
              <a:t>` = 1111010101	(s1)</a:t>
            </a:r>
          </a:p>
          <a:p>
            <a:r>
              <a:rPr lang="en-US" dirty="0" smtClean="0"/>
              <a:t>	</a:t>
            </a:r>
            <a:r>
              <a:rPr lang="en-US" dirty="0" smtClean="0"/>
              <a:t>s2</a:t>
            </a:r>
            <a:r>
              <a:rPr lang="en-US" dirty="0" smtClean="0"/>
              <a:t>` = 1110110101	(s3)</a:t>
            </a:r>
          </a:p>
          <a:p>
            <a:r>
              <a:rPr lang="en-US" dirty="0" smtClean="0"/>
              <a:t>	</a:t>
            </a:r>
            <a:r>
              <a:rPr lang="en-US" dirty="0" smtClean="0"/>
              <a:t>s3</a:t>
            </a:r>
            <a:r>
              <a:rPr lang="en-US" dirty="0" smtClean="0"/>
              <a:t>` = 1110111101	(s5)</a:t>
            </a:r>
          </a:p>
          <a:p>
            <a:r>
              <a:rPr lang="en-US" dirty="0" smtClean="0"/>
              <a:t>	</a:t>
            </a:r>
            <a:r>
              <a:rPr lang="en-US" dirty="0" smtClean="0"/>
              <a:t>s4</a:t>
            </a:r>
            <a:r>
              <a:rPr lang="en-US" dirty="0" smtClean="0"/>
              <a:t>` = 0111000101 	(s2)</a:t>
            </a:r>
          </a:p>
          <a:p>
            <a:r>
              <a:rPr lang="en-US" dirty="0" smtClean="0"/>
              <a:t>	</a:t>
            </a:r>
            <a:r>
              <a:rPr lang="en-US" dirty="0" smtClean="0"/>
              <a:t>s5</a:t>
            </a:r>
            <a:r>
              <a:rPr lang="en-US" dirty="0" smtClean="0"/>
              <a:t>` = 0100010011 	(s4)</a:t>
            </a:r>
          </a:p>
          <a:p>
            <a:r>
              <a:rPr lang="en-US" dirty="0" smtClean="0"/>
              <a:t>	</a:t>
            </a:r>
            <a:r>
              <a:rPr lang="en-US" dirty="0" smtClean="0"/>
              <a:t>s6</a:t>
            </a:r>
            <a:r>
              <a:rPr lang="en-US" dirty="0" smtClean="0"/>
              <a:t>` = 1110111101 	(s5)</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23</a:t>
            </a:fld>
            <a:endParaRPr lang="de-D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55000" lnSpcReduction="20000"/>
          </a:bodyPr>
          <a:lstStyle/>
          <a:p>
            <a:pPr>
              <a:spcBef>
                <a:spcPct val="50000"/>
              </a:spcBef>
            </a:pPr>
            <a:r>
              <a:rPr lang="en-US" dirty="0" smtClean="0">
                <a:solidFill>
                  <a:schemeClr val="tx1"/>
                </a:solidFill>
              </a:rPr>
              <a:t>produce an initial population of individuals</a:t>
            </a:r>
          </a:p>
          <a:p>
            <a:pPr>
              <a:spcBef>
                <a:spcPct val="50000"/>
              </a:spcBef>
            </a:pPr>
            <a:r>
              <a:rPr lang="en-US" dirty="0" smtClean="0"/>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dirty="0" smtClean="0">
                <a:solidFill>
                  <a:schemeClr val="tx1"/>
                </a:solidFill>
              </a:rPr>
              <a:t>	select fitter individuals for reproduction</a:t>
            </a:r>
          </a:p>
          <a:p>
            <a:pPr>
              <a:spcBef>
                <a:spcPct val="50000"/>
              </a:spcBef>
            </a:pPr>
            <a:r>
              <a:rPr lang="en-US" sz="4500" dirty="0" smtClean="0">
                <a:solidFill>
                  <a:srgbClr val="FF0000"/>
                </a:solidFill>
              </a:rPr>
              <a:t>	recombine between individuals</a:t>
            </a:r>
          </a:p>
          <a:p>
            <a:pPr>
              <a:spcBef>
                <a:spcPct val="50000"/>
              </a:spcBef>
            </a:pPr>
            <a:r>
              <a:rPr lang="en-US" dirty="0" smtClean="0"/>
              <a:t>	mutate individuals</a:t>
            </a:r>
          </a:p>
          <a:p>
            <a:pPr>
              <a:spcBef>
                <a:spcPct val="50000"/>
              </a:spcBef>
            </a:pPr>
            <a:r>
              <a:rPr lang="en-US" dirty="0" smtClean="0"/>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24</a:t>
            </a:fld>
            <a:endParaRPr lang="de-D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Recombination (1)</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 </a:t>
            </a:r>
            <a:r>
              <a:rPr lang="en-US" dirty="0" smtClean="0"/>
              <a:t>aka Crossover</a:t>
            </a:r>
          </a:p>
          <a:p>
            <a:pPr algn="just">
              <a:buFont typeface="Wingdings" pitchFamily="2" charset="2"/>
              <a:buChar char="q"/>
            </a:pPr>
            <a:r>
              <a:rPr lang="en-US" dirty="0" smtClean="0">
                <a:latin typeface="Arial" charset="0"/>
                <a:cs typeface="Arial" charset="0"/>
              </a:rPr>
              <a:t>For </a:t>
            </a:r>
            <a:r>
              <a:rPr lang="en-US" dirty="0" smtClean="0">
                <a:latin typeface="Arial" charset="0"/>
                <a:cs typeface="Arial" charset="0"/>
              </a:rPr>
              <a:t>each couple we decide according to crossover probability (for instance 0.6) whether to actually perform crossover or </a:t>
            </a:r>
            <a:r>
              <a:rPr lang="en-US" dirty="0" smtClean="0">
                <a:latin typeface="Arial" charset="0"/>
                <a:cs typeface="Arial" charset="0"/>
              </a:rPr>
              <a:t>not</a:t>
            </a:r>
          </a:p>
          <a:p>
            <a:pPr algn="just">
              <a:buFont typeface="Wingdings" pitchFamily="2" charset="2"/>
              <a:buChar char="q"/>
            </a:pPr>
            <a:r>
              <a:rPr lang="en-US" dirty="0" smtClean="0">
                <a:latin typeface="Arial" charset="0"/>
                <a:cs typeface="Arial" charset="0"/>
              </a:rPr>
              <a:t>Suppose </a:t>
            </a:r>
            <a:r>
              <a:rPr lang="en-US" dirty="0" smtClean="0">
                <a:latin typeface="Arial" charset="0"/>
                <a:cs typeface="Arial" charset="0"/>
              </a:rPr>
              <a:t>that we decide to actually perform crossover only for couples (</a:t>
            </a:r>
            <a:r>
              <a:rPr lang="en-US" i="1" dirty="0" smtClean="0">
                <a:latin typeface="Arial" charset="0"/>
                <a:cs typeface="Arial" charset="0"/>
              </a:rPr>
              <a:t>s</a:t>
            </a:r>
            <a:r>
              <a:rPr lang="en-US" baseline="-25000" dirty="0" smtClean="0">
                <a:latin typeface="Arial" charset="0"/>
                <a:cs typeface="Arial" charset="0"/>
              </a:rPr>
              <a:t>1</a:t>
            </a:r>
            <a:r>
              <a:rPr lang="en-US" dirty="0" smtClean="0">
                <a:latin typeface="Arial" charset="0"/>
                <a:cs typeface="Arial" charset="0"/>
              </a:rPr>
              <a:t>`, </a:t>
            </a:r>
            <a:r>
              <a:rPr lang="en-US" i="1" dirty="0" smtClean="0">
                <a:latin typeface="Arial" charset="0"/>
                <a:cs typeface="Arial" charset="0"/>
              </a:rPr>
              <a:t>s</a:t>
            </a:r>
            <a:r>
              <a:rPr lang="en-US" baseline="-25000" dirty="0" smtClean="0">
                <a:latin typeface="Arial" charset="0"/>
                <a:cs typeface="Arial" charset="0"/>
              </a:rPr>
              <a:t>2</a:t>
            </a:r>
            <a:r>
              <a:rPr lang="en-US" dirty="0" smtClean="0">
                <a:latin typeface="Arial" charset="0"/>
                <a:cs typeface="Arial" charset="0"/>
              </a:rPr>
              <a:t>`) and (</a:t>
            </a:r>
            <a:r>
              <a:rPr lang="en-US" i="1" dirty="0" smtClean="0">
                <a:latin typeface="Arial" charset="0"/>
                <a:cs typeface="Arial" charset="0"/>
              </a:rPr>
              <a:t>s</a:t>
            </a:r>
            <a:r>
              <a:rPr lang="en-US" baseline="-25000" dirty="0" smtClean="0">
                <a:latin typeface="Arial" charset="0"/>
                <a:cs typeface="Arial" charset="0"/>
              </a:rPr>
              <a:t>5</a:t>
            </a:r>
            <a:r>
              <a:rPr lang="en-US" dirty="0" smtClean="0">
                <a:latin typeface="Arial" charset="0"/>
                <a:cs typeface="Arial" charset="0"/>
              </a:rPr>
              <a:t>`, </a:t>
            </a:r>
            <a:r>
              <a:rPr lang="en-US" i="1" dirty="0" smtClean="0">
                <a:latin typeface="Arial" charset="0"/>
                <a:cs typeface="Arial" charset="0"/>
              </a:rPr>
              <a:t>s</a:t>
            </a:r>
            <a:r>
              <a:rPr lang="en-US" baseline="-25000" dirty="0" smtClean="0">
                <a:latin typeface="Arial" charset="0"/>
                <a:cs typeface="Arial" charset="0"/>
              </a:rPr>
              <a:t>6</a:t>
            </a:r>
            <a:r>
              <a:rPr lang="en-US" dirty="0" smtClean="0">
                <a:latin typeface="Arial" charset="0"/>
                <a:cs typeface="Arial" charset="0"/>
              </a:rPr>
              <a:t>`). </a:t>
            </a:r>
            <a:endParaRPr lang="en-US" dirty="0" smtClean="0">
              <a:latin typeface="Arial" charset="0"/>
              <a:cs typeface="Arial" charset="0"/>
            </a:endParaRPr>
          </a:p>
          <a:p>
            <a:pPr algn="just">
              <a:buFont typeface="Wingdings" pitchFamily="2" charset="2"/>
              <a:buChar char="q"/>
            </a:pPr>
            <a:r>
              <a:rPr lang="en-US" dirty="0" smtClean="0">
                <a:latin typeface="Arial" charset="0"/>
                <a:cs typeface="Arial" charset="0"/>
              </a:rPr>
              <a:t>For </a:t>
            </a:r>
            <a:r>
              <a:rPr lang="en-US" dirty="0" smtClean="0">
                <a:latin typeface="Arial" charset="0"/>
                <a:cs typeface="Arial" charset="0"/>
              </a:rPr>
              <a:t>each couple, we randomly extract a crossover point, for instance 2 for the first and 5 for the second</a:t>
            </a:r>
          </a:p>
          <a:p>
            <a:pPr>
              <a:buFont typeface="Wingdings" pitchFamily="2" charset="2"/>
              <a:buChar char="q"/>
            </a:pPr>
            <a:endParaRPr lang="en-US" dirty="0" smtClean="0"/>
          </a:p>
          <a:p>
            <a:pPr>
              <a:buFont typeface="Wingdings" pitchFamily="2" charset="2"/>
              <a:buChar char="q"/>
            </a:pP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25</a:t>
            </a:fld>
            <a:endParaRPr lang="de-D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Recombination </a:t>
            </a:r>
            <a:r>
              <a:rPr lang="en-US" dirty="0" smtClean="0"/>
              <a:t>(2)</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26</a:t>
            </a:fld>
            <a:endParaRPr lang="de-DE"/>
          </a:p>
        </p:txBody>
      </p:sp>
      <p:pic>
        <p:nvPicPr>
          <p:cNvPr id="60419" name="Picture 3"/>
          <p:cNvPicPr>
            <a:picLocks noChangeAspect="1" noChangeArrowheads="1"/>
          </p:cNvPicPr>
          <p:nvPr/>
        </p:nvPicPr>
        <p:blipFill>
          <a:blip r:embed="rId2" cstate="print"/>
          <a:srcRect/>
          <a:stretch>
            <a:fillRect/>
          </a:stretch>
        </p:blipFill>
        <p:spPr bwMode="auto">
          <a:xfrm>
            <a:off x="1077912" y="1646237"/>
            <a:ext cx="80010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55000" lnSpcReduction="20000"/>
          </a:bodyPr>
          <a:lstStyle/>
          <a:p>
            <a:pPr>
              <a:spcBef>
                <a:spcPct val="50000"/>
              </a:spcBef>
            </a:pPr>
            <a:r>
              <a:rPr lang="en-US" dirty="0" smtClean="0">
                <a:solidFill>
                  <a:schemeClr val="tx1"/>
                </a:solidFill>
              </a:rPr>
              <a:t>produce an initial population of individuals</a:t>
            </a:r>
          </a:p>
          <a:p>
            <a:pPr>
              <a:spcBef>
                <a:spcPct val="50000"/>
              </a:spcBef>
            </a:pPr>
            <a:r>
              <a:rPr lang="en-US" dirty="0" smtClean="0"/>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dirty="0" smtClean="0">
                <a:solidFill>
                  <a:schemeClr val="tx1"/>
                </a:solidFill>
              </a:rPr>
              <a:t>	select fitter individuals for reproduction</a:t>
            </a:r>
          </a:p>
          <a:p>
            <a:pPr>
              <a:spcBef>
                <a:spcPct val="50000"/>
              </a:spcBef>
            </a:pPr>
            <a:r>
              <a:rPr lang="en-US" dirty="0" smtClean="0">
                <a:solidFill>
                  <a:schemeClr val="tx1"/>
                </a:solidFill>
              </a:rPr>
              <a:t>	recombine between individuals</a:t>
            </a:r>
          </a:p>
          <a:p>
            <a:pPr>
              <a:spcBef>
                <a:spcPct val="50000"/>
              </a:spcBef>
            </a:pPr>
            <a:r>
              <a:rPr lang="en-US" sz="4500" dirty="0" smtClean="0">
                <a:solidFill>
                  <a:srgbClr val="FF0000"/>
                </a:solidFill>
              </a:rPr>
              <a:t>	mutate individuals</a:t>
            </a:r>
          </a:p>
          <a:p>
            <a:pPr>
              <a:spcBef>
                <a:spcPct val="50000"/>
              </a:spcBef>
            </a:pPr>
            <a:r>
              <a:rPr lang="en-US" dirty="0" smtClean="0"/>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27</a:t>
            </a:fld>
            <a:endParaRPr lang="de-D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(1)</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28</a:t>
            </a:fld>
            <a:endParaRPr lang="de-DE"/>
          </a:p>
        </p:txBody>
      </p:sp>
      <p:sp>
        <p:nvSpPr>
          <p:cNvPr id="5" name="Rectangle 4"/>
          <p:cNvSpPr/>
          <p:nvPr/>
        </p:nvSpPr>
        <p:spPr>
          <a:xfrm>
            <a:off x="1001713" y="2103437"/>
            <a:ext cx="3124200" cy="4014945"/>
          </a:xfrm>
          <a:prstGeom prst="rect">
            <a:avLst/>
          </a:prstGeom>
        </p:spPr>
        <p:txBody>
          <a:bodyPr wrap="square">
            <a:spAutoFit/>
          </a:bodyPr>
          <a:lstStyle/>
          <a:p>
            <a:pPr>
              <a:spcBef>
                <a:spcPct val="50000"/>
              </a:spcBef>
              <a:buFont typeface="Wingdings" pitchFamily="2" charset="2"/>
              <a:buChar char="q"/>
            </a:pPr>
            <a:r>
              <a:rPr lang="en-US" dirty="0" smtClean="0">
                <a:latin typeface="Arial" charset="0"/>
                <a:cs typeface="Arial" charset="0"/>
              </a:rPr>
              <a:t>Before applying mutation:</a:t>
            </a:r>
          </a:p>
          <a:p>
            <a:pPr>
              <a:spcBef>
                <a:spcPct val="50000"/>
              </a:spcBef>
            </a:pPr>
            <a:r>
              <a:rPr lang="en-US" dirty="0" smtClean="0">
                <a:latin typeface="Arial" charset="0"/>
                <a:cs typeface="Arial" charset="0"/>
              </a:rPr>
              <a:t>		 </a:t>
            </a:r>
            <a:r>
              <a:rPr lang="en-US" i="1" dirty="0" smtClean="0">
                <a:cs typeface="Times New Roman" pitchFamily="18" charset="0"/>
              </a:rPr>
              <a:t>s</a:t>
            </a:r>
            <a:r>
              <a:rPr lang="en-US" baseline="-25000" dirty="0" smtClean="0">
                <a:cs typeface="Times New Roman" pitchFamily="18" charset="0"/>
              </a:rPr>
              <a:t>1</a:t>
            </a:r>
            <a:r>
              <a:rPr lang="en-US" dirty="0" smtClean="0">
                <a:cs typeface="Times New Roman" pitchFamily="18" charset="0"/>
              </a:rPr>
              <a:t>`` = 11101</a:t>
            </a:r>
            <a:r>
              <a:rPr lang="en-US" dirty="0" smtClean="0">
                <a:solidFill>
                  <a:srgbClr val="FF0000"/>
                </a:solidFill>
                <a:cs typeface="Times New Roman" pitchFamily="18" charset="0"/>
              </a:rPr>
              <a:t>1</a:t>
            </a:r>
            <a:r>
              <a:rPr lang="en-US" dirty="0" smtClean="0">
                <a:cs typeface="Times New Roman" pitchFamily="18" charset="0"/>
              </a:rPr>
              <a:t>0101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2</a:t>
            </a:r>
            <a:r>
              <a:rPr lang="en-US" dirty="0" smtClean="0">
                <a:cs typeface="Times New Roman" pitchFamily="18" charset="0"/>
              </a:rPr>
              <a:t>`` = 1111</a:t>
            </a:r>
            <a:r>
              <a:rPr lang="en-US" dirty="0" smtClean="0">
                <a:solidFill>
                  <a:srgbClr val="FF0000"/>
                </a:solidFill>
                <a:cs typeface="Times New Roman" pitchFamily="18" charset="0"/>
              </a:rPr>
              <a:t>0</a:t>
            </a:r>
            <a:r>
              <a:rPr lang="en-US" dirty="0" smtClean="0">
                <a:cs typeface="Times New Roman" pitchFamily="18" charset="0"/>
              </a:rPr>
              <a:t>1010</a:t>
            </a:r>
            <a:r>
              <a:rPr lang="en-US" dirty="0" smtClean="0">
                <a:solidFill>
                  <a:srgbClr val="FF0000"/>
                </a:solidFill>
                <a:cs typeface="Times New Roman" pitchFamily="18" charset="0"/>
              </a:rPr>
              <a:t>1</a:t>
            </a:r>
            <a:r>
              <a:rPr lang="en-US" dirty="0" smtClean="0">
                <a:cs typeface="Times New Roman" pitchFamily="18" charset="0"/>
              </a:rPr>
              <a:t>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3</a:t>
            </a:r>
            <a:r>
              <a:rPr lang="en-US" dirty="0" smtClean="0">
                <a:cs typeface="Times New Roman" pitchFamily="18" charset="0"/>
              </a:rPr>
              <a:t>`` = 11101</a:t>
            </a:r>
            <a:r>
              <a:rPr lang="en-US" dirty="0" smtClean="0">
                <a:solidFill>
                  <a:srgbClr val="FF0000"/>
                </a:solidFill>
                <a:cs typeface="Times New Roman" pitchFamily="18" charset="0"/>
              </a:rPr>
              <a:t>1</a:t>
            </a:r>
            <a:r>
              <a:rPr lang="en-US" dirty="0" smtClean="0">
                <a:cs typeface="Times New Roman" pitchFamily="18" charset="0"/>
              </a:rPr>
              <a:t>11</a:t>
            </a:r>
            <a:r>
              <a:rPr lang="en-US" dirty="0" smtClean="0">
                <a:solidFill>
                  <a:srgbClr val="FF0000"/>
                </a:solidFill>
                <a:cs typeface="Times New Roman" pitchFamily="18" charset="0"/>
              </a:rPr>
              <a:t>0</a:t>
            </a:r>
            <a:r>
              <a:rPr lang="en-US" dirty="0" smtClean="0">
                <a:cs typeface="Times New Roman" pitchFamily="18" charset="0"/>
              </a:rPr>
              <a:t>1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4</a:t>
            </a:r>
            <a:r>
              <a:rPr lang="en-US" dirty="0" smtClean="0">
                <a:cs typeface="Times New Roman" pitchFamily="18" charset="0"/>
              </a:rPr>
              <a:t>`` = 0111000101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5</a:t>
            </a:r>
            <a:r>
              <a:rPr lang="en-US" dirty="0" smtClean="0">
                <a:cs typeface="Times New Roman" pitchFamily="18" charset="0"/>
              </a:rPr>
              <a:t>`` = 0100011101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6</a:t>
            </a:r>
            <a:r>
              <a:rPr lang="en-US" dirty="0" smtClean="0">
                <a:cs typeface="Times New Roman" pitchFamily="18" charset="0"/>
              </a:rPr>
              <a:t>`` = 11101100</a:t>
            </a:r>
            <a:r>
              <a:rPr lang="en-US" dirty="0" smtClean="0">
                <a:solidFill>
                  <a:srgbClr val="FF0000"/>
                </a:solidFill>
                <a:cs typeface="Times New Roman" pitchFamily="18" charset="0"/>
              </a:rPr>
              <a:t>1</a:t>
            </a:r>
            <a:r>
              <a:rPr lang="en-US" dirty="0" smtClean="0">
                <a:cs typeface="Times New Roman" pitchFamily="18" charset="0"/>
              </a:rPr>
              <a:t>1</a:t>
            </a:r>
            <a:endParaRPr lang="en-US" dirty="0"/>
          </a:p>
        </p:txBody>
      </p:sp>
      <p:sp>
        <p:nvSpPr>
          <p:cNvPr id="7" name="Rectangle 6"/>
          <p:cNvSpPr/>
          <p:nvPr/>
        </p:nvSpPr>
        <p:spPr>
          <a:xfrm>
            <a:off x="4483172" y="2103437"/>
            <a:ext cx="3124200" cy="4014945"/>
          </a:xfrm>
          <a:prstGeom prst="rect">
            <a:avLst/>
          </a:prstGeom>
        </p:spPr>
        <p:txBody>
          <a:bodyPr wrap="square">
            <a:spAutoFit/>
          </a:bodyPr>
          <a:lstStyle/>
          <a:p>
            <a:pPr>
              <a:spcBef>
                <a:spcPct val="50000"/>
              </a:spcBef>
              <a:buFont typeface="Wingdings" pitchFamily="2" charset="2"/>
              <a:buChar char="q"/>
            </a:pPr>
            <a:r>
              <a:rPr lang="en-US" dirty="0" smtClean="0">
                <a:latin typeface="Arial" charset="0"/>
                <a:cs typeface="Arial" charset="0"/>
              </a:rPr>
              <a:t>After applying </a:t>
            </a:r>
            <a:r>
              <a:rPr lang="en-US" dirty="0" smtClean="0">
                <a:latin typeface="Arial" charset="0"/>
                <a:cs typeface="Arial" charset="0"/>
              </a:rPr>
              <a:t>mutation:</a:t>
            </a:r>
          </a:p>
          <a:p>
            <a:pPr>
              <a:spcBef>
                <a:spcPct val="50000"/>
              </a:spcBef>
            </a:pPr>
            <a:r>
              <a:rPr lang="en-US" dirty="0" smtClean="0">
                <a:latin typeface="Arial" charset="0"/>
                <a:cs typeface="Arial" charset="0"/>
              </a:rPr>
              <a:t>		 </a:t>
            </a:r>
            <a:r>
              <a:rPr lang="en-US" i="1" dirty="0" smtClean="0">
                <a:cs typeface="Times New Roman" pitchFamily="18" charset="0"/>
              </a:rPr>
              <a:t>s</a:t>
            </a:r>
            <a:r>
              <a:rPr lang="en-US" baseline="-25000" dirty="0" smtClean="0">
                <a:cs typeface="Times New Roman" pitchFamily="18" charset="0"/>
              </a:rPr>
              <a:t>1</a:t>
            </a:r>
            <a:r>
              <a:rPr lang="en-US" dirty="0" smtClean="0">
                <a:cs typeface="Times New Roman" pitchFamily="18" charset="0"/>
              </a:rPr>
              <a:t>`</a:t>
            </a:r>
            <a:r>
              <a:rPr lang="en-US" dirty="0" smtClean="0">
                <a:cs typeface="Times New Roman" pitchFamily="18" charset="0"/>
              </a:rPr>
              <a:t>`` = 11101</a:t>
            </a:r>
            <a:r>
              <a:rPr lang="en-US" dirty="0" smtClean="0">
                <a:solidFill>
                  <a:srgbClr val="FF0000"/>
                </a:solidFill>
                <a:cs typeface="Times New Roman" pitchFamily="18" charset="0"/>
              </a:rPr>
              <a:t>0</a:t>
            </a:r>
            <a:r>
              <a:rPr lang="en-US" dirty="0" smtClean="0">
                <a:cs typeface="Times New Roman" pitchFamily="18" charset="0"/>
              </a:rPr>
              <a:t>0101 </a:t>
            </a:r>
            <a:r>
              <a:rPr lang="en-US" dirty="0" smtClean="0">
                <a:cs typeface="Times New Roman" pitchFamily="18" charset="0"/>
              </a:rPr>
              <a:t>	</a:t>
            </a:r>
            <a:endParaRPr lang="en-US" dirty="0" smtClean="0">
              <a:cs typeface="Times New Roman" pitchFamily="18" charset="0"/>
            </a:endParaRP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2</a:t>
            </a:r>
            <a:r>
              <a:rPr lang="en-US" dirty="0" smtClean="0">
                <a:cs typeface="Times New Roman" pitchFamily="18" charset="0"/>
              </a:rPr>
              <a:t>`</a:t>
            </a:r>
            <a:r>
              <a:rPr lang="en-US" dirty="0" smtClean="0">
                <a:cs typeface="Times New Roman" pitchFamily="18" charset="0"/>
              </a:rPr>
              <a:t>`</a:t>
            </a:r>
            <a:r>
              <a:rPr lang="en-US" dirty="0" smtClean="0">
                <a:cs typeface="Times New Roman" pitchFamily="18" charset="0"/>
              </a:rPr>
              <a:t>` = 1111</a:t>
            </a:r>
            <a:r>
              <a:rPr lang="en-US" dirty="0" smtClean="0">
                <a:solidFill>
                  <a:srgbClr val="FF0000"/>
                </a:solidFill>
                <a:cs typeface="Times New Roman" pitchFamily="18" charset="0"/>
              </a:rPr>
              <a:t>1</a:t>
            </a:r>
            <a:r>
              <a:rPr lang="en-US" dirty="0" smtClean="0">
                <a:cs typeface="Times New Roman" pitchFamily="18" charset="0"/>
              </a:rPr>
              <a:t>1010</a:t>
            </a:r>
            <a:r>
              <a:rPr lang="en-US" dirty="0" smtClean="0">
                <a:solidFill>
                  <a:srgbClr val="FF0000"/>
                </a:solidFill>
                <a:cs typeface="Times New Roman" pitchFamily="18" charset="0"/>
              </a:rPr>
              <a:t>0</a:t>
            </a:r>
            <a:r>
              <a:rPr lang="en-US" dirty="0" smtClean="0">
                <a:cs typeface="Times New Roman" pitchFamily="18" charset="0"/>
              </a:rPr>
              <a:t>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3</a:t>
            </a:r>
            <a:r>
              <a:rPr lang="en-US" dirty="0" smtClean="0">
                <a:cs typeface="Times New Roman" pitchFamily="18" charset="0"/>
              </a:rPr>
              <a:t>`</a:t>
            </a:r>
            <a:r>
              <a:rPr lang="en-US" dirty="0" smtClean="0">
                <a:cs typeface="Times New Roman" pitchFamily="18" charset="0"/>
              </a:rPr>
              <a:t>`</a:t>
            </a:r>
            <a:r>
              <a:rPr lang="en-US" dirty="0" smtClean="0">
                <a:cs typeface="Times New Roman" pitchFamily="18" charset="0"/>
              </a:rPr>
              <a:t>` </a:t>
            </a:r>
            <a:r>
              <a:rPr lang="en-US" dirty="0" smtClean="0">
                <a:cs typeface="Times New Roman" pitchFamily="18" charset="0"/>
              </a:rPr>
              <a:t>= </a:t>
            </a:r>
            <a:r>
              <a:rPr lang="en-US" dirty="0" smtClean="0">
                <a:cs typeface="Times New Roman" pitchFamily="18" charset="0"/>
              </a:rPr>
              <a:t>11101</a:t>
            </a:r>
            <a:r>
              <a:rPr lang="en-US" dirty="0" smtClean="0">
                <a:solidFill>
                  <a:srgbClr val="FF0000"/>
                </a:solidFill>
                <a:cs typeface="Times New Roman" pitchFamily="18" charset="0"/>
              </a:rPr>
              <a:t>0</a:t>
            </a:r>
            <a:r>
              <a:rPr lang="en-US" dirty="0" smtClean="0">
                <a:cs typeface="Times New Roman" pitchFamily="18" charset="0"/>
              </a:rPr>
              <a:t>11</a:t>
            </a:r>
            <a:r>
              <a:rPr lang="en-US" dirty="0" smtClean="0">
                <a:solidFill>
                  <a:srgbClr val="FF0000"/>
                </a:solidFill>
                <a:cs typeface="Times New Roman" pitchFamily="18" charset="0"/>
              </a:rPr>
              <a:t>1</a:t>
            </a:r>
            <a:r>
              <a:rPr lang="en-US" dirty="0" smtClean="0">
                <a:cs typeface="Times New Roman" pitchFamily="18" charset="0"/>
              </a:rPr>
              <a:t>1</a:t>
            </a:r>
            <a:r>
              <a:rPr lang="en-US" dirty="0" smtClean="0">
                <a:cs typeface="Times New Roman" pitchFamily="18" charset="0"/>
              </a:rPr>
              <a:t>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4</a:t>
            </a:r>
            <a:r>
              <a:rPr lang="en-US" dirty="0" smtClean="0">
                <a:cs typeface="Times New Roman" pitchFamily="18" charset="0"/>
              </a:rPr>
              <a:t>`</a:t>
            </a:r>
            <a:r>
              <a:rPr lang="en-US" dirty="0" smtClean="0">
                <a:cs typeface="Times New Roman" pitchFamily="18" charset="0"/>
              </a:rPr>
              <a:t>`` </a:t>
            </a:r>
            <a:r>
              <a:rPr lang="en-US" dirty="0" smtClean="0">
                <a:cs typeface="Times New Roman" pitchFamily="18" charset="0"/>
              </a:rPr>
              <a:t>= 0111000101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5</a:t>
            </a:r>
            <a:r>
              <a:rPr lang="en-US" dirty="0" smtClean="0">
                <a:cs typeface="Times New Roman" pitchFamily="18" charset="0"/>
              </a:rPr>
              <a:t>`</a:t>
            </a:r>
            <a:r>
              <a:rPr lang="en-US" dirty="0" smtClean="0">
                <a:cs typeface="Times New Roman" pitchFamily="18" charset="0"/>
              </a:rPr>
              <a:t>`` </a:t>
            </a:r>
            <a:r>
              <a:rPr lang="en-US" dirty="0" smtClean="0">
                <a:cs typeface="Times New Roman" pitchFamily="18" charset="0"/>
              </a:rPr>
              <a:t>= 0100011101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6</a:t>
            </a:r>
            <a:r>
              <a:rPr lang="en-US" dirty="0" smtClean="0">
                <a:cs typeface="Times New Roman" pitchFamily="18" charset="0"/>
              </a:rPr>
              <a:t>`</a:t>
            </a:r>
            <a:r>
              <a:rPr lang="en-US" dirty="0" smtClean="0">
                <a:cs typeface="Times New Roman" pitchFamily="18" charset="0"/>
              </a:rPr>
              <a:t>`</a:t>
            </a:r>
            <a:r>
              <a:rPr lang="en-US" dirty="0" smtClean="0">
                <a:cs typeface="Times New Roman" pitchFamily="18" charset="0"/>
              </a:rPr>
              <a:t>` </a:t>
            </a:r>
            <a:r>
              <a:rPr lang="en-US" dirty="0" smtClean="0">
                <a:cs typeface="Times New Roman" pitchFamily="18" charset="0"/>
              </a:rPr>
              <a:t>= </a:t>
            </a:r>
            <a:r>
              <a:rPr lang="en-US" dirty="0" smtClean="0">
                <a:cs typeface="Times New Roman" pitchFamily="18" charset="0"/>
              </a:rPr>
              <a:t>11101100</a:t>
            </a:r>
            <a:r>
              <a:rPr lang="en-US" dirty="0" smtClean="0">
                <a:solidFill>
                  <a:srgbClr val="FF0000"/>
                </a:solidFill>
                <a:cs typeface="Times New Roman" pitchFamily="18" charset="0"/>
              </a:rPr>
              <a:t>0</a:t>
            </a:r>
            <a:r>
              <a:rPr lang="en-US" dirty="0" smtClean="0">
                <a:cs typeface="Times New Roman" pitchFamily="18" charset="0"/>
              </a:rPr>
              <a:t>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(2)</a:t>
            </a:r>
            <a:endParaRPr lang="en-US" dirty="0"/>
          </a:p>
        </p:txBody>
      </p:sp>
      <p:sp>
        <p:nvSpPr>
          <p:cNvPr id="3" name="Content Placeholder 2"/>
          <p:cNvSpPr>
            <a:spLocks noGrp="1"/>
          </p:cNvSpPr>
          <p:nvPr>
            <p:ph idx="1"/>
          </p:nvPr>
        </p:nvSpPr>
        <p:spPr/>
        <p:txBody>
          <a:bodyPr>
            <a:normAutofit/>
          </a:bodyPr>
          <a:lstStyle/>
          <a:p>
            <a:pPr algn="just">
              <a:spcBef>
                <a:spcPct val="50000"/>
              </a:spcBef>
              <a:buFont typeface="Wingdings" pitchFamily="2" charset="2"/>
              <a:buChar char="q"/>
            </a:pPr>
            <a:r>
              <a:rPr lang="en-US" dirty="0" smtClean="0">
                <a:latin typeface="Arial" charset="0"/>
                <a:cs typeface="Arial" charset="0"/>
              </a:rPr>
              <a:t>The final step is to apply random mutation: for each bit that we are to copy to the new population we allow a small probability of error (for instance </a:t>
            </a:r>
            <a:r>
              <a:rPr lang="en-US" dirty="0" smtClean="0">
                <a:latin typeface="Arial" charset="0"/>
                <a:cs typeface="Arial" charset="0"/>
              </a:rPr>
              <a:t>0.1)</a:t>
            </a:r>
          </a:p>
          <a:p>
            <a:pPr algn="just">
              <a:spcBef>
                <a:spcPct val="50000"/>
              </a:spcBef>
              <a:buFont typeface="Wingdings" pitchFamily="2" charset="2"/>
              <a:buChar char="q"/>
            </a:pPr>
            <a:r>
              <a:rPr lang="en-US" dirty="0" smtClean="0"/>
              <a:t> Causes </a:t>
            </a:r>
            <a:r>
              <a:rPr lang="en-US" dirty="0" smtClean="0"/>
              <a:t>movement in the search space</a:t>
            </a:r>
            <a:br>
              <a:rPr lang="en-US" dirty="0" smtClean="0"/>
            </a:br>
            <a:r>
              <a:rPr lang="en-US" dirty="0" smtClean="0"/>
              <a:t>(local or </a:t>
            </a:r>
            <a:r>
              <a:rPr lang="en-US" dirty="0" smtClean="0"/>
              <a:t>global)</a:t>
            </a:r>
          </a:p>
          <a:p>
            <a:pPr algn="just">
              <a:spcBef>
                <a:spcPct val="50000"/>
              </a:spcBef>
              <a:buFont typeface="Wingdings" pitchFamily="2" charset="2"/>
              <a:buChar char="q"/>
            </a:pPr>
            <a:r>
              <a:rPr lang="en-US" dirty="0" smtClean="0"/>
              <a:t> Restores </a:t>
            </a:r>
            <a:r>
              <a:rPr lang="en-US" dirty="0" smtClean="0"/>
              <a:t>lost information to the population</a:t>
            </a:r>
          </a:p>
          <a:p>
            <a:pPr algn="just">
              <a:spcBef>
                <a:spcPct val="50000"/>
              </a:spcBef>
              <a:buFont typeface="Wingdings" pitchFamily="2" charset="2"/>
              <a:buChar char="q"/>
            </a:pPr>
            <a:endParaRPr lang="en-US" dirty="0" smtClean="0">
              <a:latin typeface="Arial" charset="0"/>
              <a:cs typeface="Arial" charset="0"/>
            </a:endParaRPr>
          </a:p>
        </p:txBody>
      </p:sp>
      <p:sp>
        <p:nvSpPr>
          <p:cNvPr id="4" name="Slide Number Placeholder 3"/>
          <p:cNvSpPr>
            <a:spLocks noGrp="1"/>
          </p:cNvSpPr>
          <p:nvPr>
            <p:ph type="sldNum" idx="12"/>
          </p:nvPr>
        </p:nvSpPr>
        <p:spPr/>
        <p:txBody>
          <a:bodyPr/>
          <a:lstStyle/>
          <a:p>
            <a:fld id="{8FF0A2D0-06C4-4B15-BEB8-425351CAB25B}" type="slidenum">
              <a:rPr lang="de-DE" smtClean="0"/>
              <a:pPr/>
              <a:t>29</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sources</a:t>
            </a: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b="1" dirty="0" smtClean="0"/>
              <a:t>Most of the contents are taken from :</a:t>
            </a:r>
          </a:p>
          <a:p>
            <a:pPr lvl="1">
              <a:buFont typeface="Wingdings" pitchFamily="2" charset="2"/>
              <a:buChar char="Ø"/>
            </a:pPr>
            <a:r>
              <a:rPr lang="en-US" sz="2400" i="1" dirty="0" smtClean="0"/>
              <a:t>Genetic </a:t>
            </a:r>
            <a:r>
              <a:rPr lang="en-US" sz="2400" i="1" dirty="0" smtClean="0"/>
              <a:t>Algorithms: A Tutorial </a:t>
            </a:r>
            <a:r>
              <a:rPr lang="en-US" sz="2400" dirty="0" smtClean="0"/>
              <a:t>By Dr. </a:t>
            </a:r>
            <a:r>
              <a:rPr lang="en-US" sz="2400" dirty="0" err="1" smtClean="0"/>
              <a:t>Nysret</a:t>
            </a:r>
            <a:r>
              <a:rPr lang="en-US" sz="2400" dirty="0" smtClean="0"/>
              <a:t> </a:t>
            </a:r>
            <a:r>
              <a:rPr lang="en-US" sz="2400" dirty="0" err="1" smtClean="0"/>
              <a:t>Musliu</a:t>
            </a:r>
            <a:r>
              <a:rPr lang="en-US" sz="2400" dirty="0" smtClean="0"/>
              <a:t>, </a:t>
            </a:r>
            <a:r>
              <a:rPr lang="en-US" sz="2400" dirty="0" smtClean="0"/>
              <a:t>Associate Professor Database and Artificial Intelligence Group, Vienna University of Technology.</a:t>
            </a:r>
          </a:p>
          <a:p>
            <a:pPr lvl="1">
              <a:buFont typeface="Wingdings" pitchFamily="2" charset="2"/>
              <a:buChar char="Ø"/>
            </a:pPr>
            <a:r>
              <a:rPr lang="en-US" sz="2400" i="1" dirty="0" smtClean="0"/>
              <a:t>Introduction to Genetic Algorithms</a:t>
            </a:r>
            <a:r>
              <a:rPr lang="en-US" sz="2400" dirty="0" smtClean="0"/>
              <a:t>,  </a:t>
            </a:r>
            <a:r>
              <a:rPr lang="it-IT" sz="2400" dirty="0" smtClean="0"/>
              <a:t>Assaf Zaritsky Ben-Gurion University, Israel (www.cs.bgu.ac.il/~assafza)</a:t>
            </a:r>
            <a:endParaRPr lang="en-US" sz="2400" dirty="0" smtClean="0"/>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3</a:t>
            </a:fld>
            <a:endParaRPr lang="de-D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Algorithm</a:t>
            </a:r>
            <a:endParaRPr lang="en-US" dirty="0"/>
          </a:p>
        </p:txBody>
      </p:sp>
      <p:sp>
        <p:nvSpPr>
          <p:cNvPr id="3" name="Content Placeholder 2"/>
          <p:cNvSpPr>
            <a:spLocks noGrp="1"/>
          </p:cNvSpPr>
          <p:nvPr>
            <p:ph idx="1"/>
          </p:nvPr>
        </p:nvSpPr>
        <p:spPr/>
        <p:txBody>
          <a:bodyPr>
            <a:normAutofit fontScale="55000" lnSpcReduction="20000"/>
          </a:bodyPr>
          <a:lstStyle/>
          <a:p>
            <a:pPr>
              <a:spcBef>
                <a:spcPct val="50000"/>
              </a:spcBef>
            </a:pPr>
            <a:r>
              <a:rPr lang="en-US" dirty="0" smtClean="0"/>
              <a:t>produce an initial population of individuals</a:t>
            </a:r>
          </a:p>
          <a:p>
            <a:pPr>
              <a:spcBef>
                <a:spcPct val="50000"/>
              </a:spcBef>
            </a:pPr>
            <a:r>
              <a:rPr lang="en-US" dirty="0" smtClean="0"/>
              <a:t>evaluate the fitness of all individuals</a:t>
            </a:r>
          </a:p>
          <a:p>
            <a:pPr>
              <a:spcBef>
                <a:spcPct val="50000"/>
              </a:spcBef>
            </a:pPr>
            <a:r>
              <a:rPr lang="en-US" b="1" dirty="0" smtClean="0"/>
              <a:t>while</a:t>
            </a:r>
            <a:r>
              <a:rPr lang="en-US" dirty="0" smtClean="0"/>
              <a:t> termination condition not met </a:t>
            </a:r>
            <a:r>
              <a:rPr lang="en-US" b="1" dirty="0" smtClean="0"/>
              <a:t>do</a:t>
            </a:r>
            <a:endParaRPr lang="en-US" dirty="0" smtClean="0"/>
          </a:p>
          <a:p>
            <a:pPr>
              <a:spcBef>
                <a:spcPct val="50000"/>
              </a:spcBef>
            </a:pPr>
            <a:r>
              <a:rPr lang="en-US" dirty="0" smtClean="0"/>
              <a:t>	select fitter individuals for reproduction</a:t>
            </a:r>
          </a:p>
          <a:p>
            <a:pPr>
              <a:spcBef>
                <a:spcPct val="50000"/>
              </a:spcBef>
            </a:pPr>
            <a:r>
              <a:rPr lang="en-US" dirty="0" smtClean="0"/>
              <a:t>	recombine between individuals</a:t>
            </a:r>
          </a:p>
          <a:p>
            <a:pPr>
              <a:spcBef>
                <a:spcPct val="50000"/>
              </a:spcBef>
            </a:pPr>
            <a:r>
              <a:rPr lang="en-US" dirty="0" smtClean="0"/>
              <a:t>	mutate individuals</a:t>
            </a:r>
          </a:p>
          <a:p>
            <a:pPr>
              <a:spcBef>
                <a:spcPct val="50000"/>
              </a:spcBef>
            </a:pPr>
            <a:r>
              <a:rPr lang="en-US" sz="4500" dirty="0" smtClean="0">
                <a:solidFill>
                  <a:srgbClr val="FF0000"/>
                </a:solidFill>
              </a:rPr>
              <a:t>	evaluate the fitness of the modified individuals</a:t>
            </a:r>
          </a:p>
          <a:p>
            <a:pPr>
              <a:spcBef>
                <a:spcPct val="50000"/>
              </a:spcBef>
            </a:pPr>
            <a:r>
              <a:rPr lang="en-US" dirty="0" smtClean="0"/>
              <a:t>	generate a new population</a:t>
            </a:r>
          </a:p>
          <a:p>
            <a:pPr>
              <a:spcBef>
                <a:spcPct val="50000"/>
              </a:spcBef>
            </a:pPr>
            <a:r>
              <a:rPr lang="en-US" b="1" dirty="0" smtClean="0"/>
              <a:t>End while</a:t>
            </a: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30</a:t>
            </a:fld>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Fitness of New Population</a:t>
            </a:r>
            <a:endParaRPr lang="en-US" dirty="0"/>
          </a:p>
        </p:txBody>
      </p:sp>
      <p:sp>
        <p:nvSpPr>
          <p:cNvPr id="3" name="Content Placeholder 2"/>
          <p:cNvSpPr>
            <a:spLocks noGrp="1"/>
          </p:cNvSpPr>
          <p:nvPr>
            <p:ph idx="1"/>
          </p:nvPr>
        </p:nvSpPr>
        <p:spPr/>
        <p:txBody>
          <a:bodyPr>
            <a:normAutofit fontScale="70000" lnSpcReduction="20000"/>
          </a:bodyPr>
          <a:lstStyle/>
          <a:p>
            <a:pPr>
              <a:spcBef>
                <a:spcPct val="50000"/>
              </a:spcBef>
              <a:buFont typeface="Wingdings" pitchFamily="2" charset="2"/>
              <a:buChar char="q"/>
            </a:pPr>
            <a:r>
              <a:rPr lang="en-US" dirty="0" smtClean="0">
                <a:latin typeface="Arial" charset="0"/>
                <a:cs typeface="Arial" charset="0"/>
              </a:rPr>
              <a:t>After </a:t>
            </a:r>
            <a:r>
              <a:rPr lang="en-US" dirty="0" smtClean="0">
                <a:latin typeface="Arial" charset="0"/>
                <a:cs typeface="Arial" charset="0"/>
              </a:rPr>
              <a:t>Applying Mutation</a:t>
            </a:r>
            <a:r>
              <a:rPr lang="en-US" dirty="0" smtClean="0">
                <a:latin typeface="Arial" charset="0"/>
                <a:cs typeface="Arial" charset="0"/>
              </a:rPr>
              <a:t>:</a:t>
            </a:r>
          </a:p>
          <a:p>
            <a:pPr>
              <a:spcBef>
                <a:spcPct val="50000"/>
              </a:spcBef>
            </a:pPr>
            <a:r>
              <a:rPr lang="en-US" dirty="0" smtClean="0">
                <a:latin typeface="Arial" charset="0"/>
                <a:cs typeface="Arial" charset="0"/>
              </a:rPr>
              <a:t>		 </a:t>
            </a:r>
            <a:r>
              <a:rPr lang="en-US" i="1" dirty="0" smtClean="0">
                <a:cs typeface="Times New Roman" pitchFamily="18" charset="0"/>
              </a:rPr>
              <a:t>s</a:t>
            </a:r>
            <a:r>
              <a:rPr lang="en-US" baseline="-25000" dirty="0" smtClean="0">
                <a:cs typeface="Times New Roman" pitchFamily="18" charset="0"/>
              </a:rPr>
              <a:t>1</a:t>
            </a:r>
            <a:r>
              <a:rPr lang="en-US" dirty="0" smtClean="0">
                <a:cs typeface="Times New Roman" pitchFamily="18" charset="0"/>
              </a:rPr>
              <a:t>``` </a:t>
            </a:r>
            <a:r>
              <a:rPr lang="en-US" dirty="0" smtClean="0">
                <a:cs typeface="Times New Roman" pitchFamily="18" charset="0"/>
              </a:rPr>
              <a:t>= 11101</a:t>
            </a:r>
            <a:r>
              <a:rPr lang="en-US" dirty="0" smtClean="0">
                <a:solidFill>
                  <a:srgbClr val="FF0000"/>
                </a:solidFill>
                <a:cs typeface="Times New Roman" pitchFamily="18" charset="0"/>
              </a:rPr>
              <a:t>0</a:t>
            </a:r>
            <a:r>
              <a:rPr lang="en-US" dirty="0" smtClean="0">
                <a:cs typeface="Times New Roman" pitchFamily="18" charset="0"/>
              </a:rPr>
              <a:t>0101 	 f (s1</a:t>
            </a:r>
            <a:r>
              <a:rPr lang="en-US" dirty="0" smtClean="0">
                <a:cs typeface="Times New Roman" pitchFamily="18" charset="0"/>
              </a:rPr>
              <a:t>```) = </a:t>
            </a:r>
            <a:r>
              <a:rPr lang="en-US" dirty="0" smtClean="0">
                <a:cs typeface="Times New Roman" pitchFamily="18" charset="0"/>
              </a:rPr>
              <a:t>6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2</a:t>
            </a:r>
            <a:r>
              <a:rPr lang="en-US" dirty="0" smtClean="0">
                <a:cs typeface="Times New Roman" pitchFamily="18" charset="0"/>
              </a:rPr>
              <a:t>``` </a:t>
            </a:r>
            <a:r>
              <a:rPr lang="en-US" dirty="0" smtClean="0">
                <a:cs typeface="Times New Roman" pitchFamily="18" charset="0"/>
              </a:rPr>
              <a:t>= 1111</a:t>
            </a:r>
            <a:r>
              <a:rPr lang="en-US" dirty="0" smtClean="0">
                <a:solidFill>
                  <a:srgbClr val="FF0000"/>
                </a:solidFill>
                <a:cs typeface="Times New Roman" pitchFamily="18" charset="0"/>
              </a:rPr>
              <a:t>1</a:t>
            </a:r>
            <a:r>
              <a:rPr lang="en-US" dirty="0" smtClean="0">
                <a:cs typeface="Times New Roman" pitchFamily="18" charset="0"/>
              </a:rPr>
              <a:t>1010</a:t>
            </a:r>
            <a:r>
              <a:rPr lang="en-US" dirty="0" smtClean="0">
                <a:solidFill>
                  <a:srgbClr val="FF0000"/>
                </a:solidFill>
                <a:cs typeface="Times New Roman" pitchFamily="18" charset="0"/>
              </a:rPr>
              <a:t>0</a:t>
            </a:r>
            <a:r>
              <a:rPr lang="en-US" dirty="0" smtClean="0">
                <a:cs typeface="Times New Roman" pitchFamily="18" charset="0"/>
              </a:rPr>
              <a:t>	 f (s2</a:t>
            </a:r>
            <a:r>
              <a:rPr lang="en-US" dirty="0" smtClean="0">
                <a:cs typeface="Times New Roman" pitchFamily="18" charset="0"/>
              </a:rPr>
              <a:t>```) </a:t>
            </a:r>
            <a:r>
              <a:rPr lang="en-US" dirty="0" smtClean="0">
                <a:cs typeface="Times New Roman" pitchFamily="18" charset="0"/>
              </a:rPr>
              <a:t>= 7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3</a:t>
            </a:r>
            <a:r>
              <a:rPr lang="en-US" dirty="0" smtClean="0">
                <a:cs typeface="Times New Roman" pitchFamily="18" charset="0"/>
              </a:rPr>
              <a:t>``` </a:t>
            </a:r>
            <a:r>
              <a:rPr lang="en-US" dirty="0" smtClean="0">
                <a:cs typeface="Times New Roman" pitchFamily="18" charset="0"/>
              </a:rPr>
              <a:t>= 11101</a:t>
            </a:r>
            <a:r>
              <a:rPr lang="en-US" dirty="0" smtClean="0">
                <a:solidFill>
                  <a:srgbClr val="FF0000"/>
                </a:solidFill>
                <a:cs typeface="Times New Roman" pitchFamily="18" charset="0"/>
              </a:rPr>
              <a:t>0</a:t>
            </a:r>
            <a:r>
              <a:rPr lang="en-US" dirty="0" smtClean="0">
                <a:cs typeface="Times New Roman" pitchFamily="18" charset="0"/>
              </a:rPr>
              <a:t>11</a:t>
            </a:r>
            <a:r>
              <a:rPr lang="en-US" dirty="0" smtClean="0">
                <a:solidFill>
                  <a:srgbClr val="FF0000"/>
                </a:solidFill>
                <a:cs typeface="Times New Roman" pitchFamily="18" charset="0"/>
              </a:rPr>
              <a:t>1</a:t>
            </a:r>
            <a:r>
              <a:rPr lang="en-US" dirty="0" smtClean="0">
                <a:cs typeface="Times New Roman" pitchFamily="18" charset="0"/>
              </a:rPr>
              <a:t>1	 f (s3</a:t>
            </a:r>
            <a:r>
              <a:rPr lang="en-US" dirty="0" smtClean="0">
                <a:cs typeface="Times New Roman" pitchFamily="18" charset="0"/>
              </a:rPr>
              <a:t>```) </a:t>
            </a:r>
            <a:r>
              <a:rPr lang="en-US" dirty="0" smtClean="0">
                <a:cs typeface="Times New Roman" pitchFamily="18" charset="0"/>
              </a:rPr>
              <a:t>= 8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4</a:t>
            </a:r>
            <a:r>
              <a:rPr lang="en-US" dirty="0" smtClean="0">
                <a:cs typeface="Times New Roman" pitchFamily="18" charset="0"/>
              </a:rPr>
              <a:t>``` </a:t>
            </a:r>
            <a:r>
              <a:rPr lang="en-US" dirty="0" smtClean="0">
                <a:cs typeface="Times New Roman" pitchFamily="18" charset="0"/>
              </a:rPr>
              <a:t>= 0111000101	 f (s4</a:t>
            </a:r>
            <a:r>
              <a:rPr lang="en-US" dirty="0" smtClean="0">
                <a:cs typeface="Times New Roman" pitchFamily="18" charset="0"/>
              </a:rPr>
              <a:t>```) </a:t>
            </a:r>
            <a:r>
              <a:rPr lang="en-US" dirty="0" smtClean="0">
                <a:cs typeface="Times New Roman" pitchFamily="18" charset="0"/>
              </a:rPr>
              <a:t>= 5 </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5</a:t>
            </a:r>
            <a:r>
              <a:rPr lang="en-US" dirty="0" smtClean="0">
                <a:cs typeface="Times New Roman" pitchFamily="18" charset="0"/>
              </a:rPr>
              <a:t>``` </a:t>
            </a:r>
            <a:r>
              <a:rPr lang="en-US" dirty="0" smtClean="0">
                <a:cs typeface="Times New Roman" pitchFamily="18" charset="0"/>
              </a:rPr>
              <a:t>= 0100011101	 f (s5</a:t>
            </a:r>
            <a:r>
              <a:rPr lang="en-US" dirty="0" smtClean="0">
                <a:cs typeface="Times New Roman" pitchFamily="18" charset="0"/>
              </a:rPr>
              <a:t>```) </a:t>
            </a:r>
            <a:r>
              <a:rPr lang="en-US" dirty="0" smtClean="0">
                <a:cs typeface="Times New Roman" pitchFamily="18" charset="0"/>
              </a:rPr>
              <a:t>= 5</a:t>
            </a:r>
          </a:p>
          <a:p>
            <a:pPr>
              <a:spcBef>
                <a:spcPct val="50000"/>
              </a:spcBef>
            </a:pPr>
            <a:r>
              <a:rPr lang="en-US" dirty="0" smtClean="0">
                <a:cs typeface="Times New Roman" pitchFamily="18" charset="0"/>
              </a:rPr>
              <a:t>		 </a:t>
            </a:r>
            <a:r>
              <a:rPr lang="en-US" i="1" dirty="0" smtClean="0">
                <a:cs typeface="Times New Roman" pitchFamily="18" charset="0"/>
              </a:rPr>
              <a:t>s</a:t>
            </a:r>
            <a:r>
              <a:rPr lang="en-US" baseline="-25000" dirty="0" smtClean="0">
                <a:cs typeface="Times New Roman" pitchFamily="18" charset="0"/>
              </a:rPr>
              <a:t>6</a:t>
            </a:r>
            <a:r>
              <a:rPr lang="en-US" dirty="0" smtClean="0">
                <a:cs typeface="Times New Roman" pitchFamily="18" charset="0"/>
              </a:rPr>
              <a:t>``` </a:t>
            </a:r>
            <a:r>
              <a:rPr lang="en-US" dirty="0" smtClean="0">
                <a:cs typeface="Times New Roman" pitchFamily="18" charset="0"/>
              </a:rPr>
              <a:t>= </a:t>
            </a:r>
            <a:r>
              <a:rPr lang="en-US" dirty="0" smtClean="0">
                <a:cs typeface="Times New Roman" pitchFamily="18" charset="0"/>
              </a:rPr>
              <a:t>11101100</a:t>
            </a:r>
            <a:r>
              <a:rPr lang="en-US" dirty="0" smtClean="0">
                <a:solidFill>
                  <a:srgbClr val="FF0000"/>
                </a:solidFill>
                <a:cs typeface="Times New Roman" pitchFamily="18" charset="0"/>
              </a:rPr>
              <a:t>0</a:t>
            </a:r>
            <a:r>
              <a:rPr lang="en-US" dirty="0" smtClean="0">
                <a:cs typeface="Times New Roman" pitchFamily="18" charset="0"/>
              </a:rPr>
              <a:t>1	 f (s6</a:t>
            </a:r>
            <a:r>
              <a:rPr lang="en-US" dirty="0" smtClean="0">
                <a:cs typeface="Times New Roman" pitchFamily="18" charset="0"/>
              </a:rPr>
              <a:t>```) </a:t>
            </a:r>
            <a:r>
              <a:rPr lang="en-US" dirty="0" smtClean="0">
                <a:cs typeface="Times New Roman" pitchFamily="18" charset="0"/>
              </a:rPr>
              <a:t>= 6 </a:t>
            </a:r>
            <a:endParaRPr lang="en-US" dirty="0" smtClean="0">
              <a:cs typeface="Times New Roman" pitchFamily="18" charset="0"/>
            </a:endParaRPr>
          </a:p>
          <a:p>
            <a:pPr>
              <a:spcBef>
                <a:spcPct val="50000"/>
              </a:spcBef>
            </a:pPr>
            <a:r>
              <a:rPr lang="en-US" dirty="0" smtClean="0">
                <a:cs typeface="Times New Roman" pitchFamily="18" charset="0"/>
              </a:rPr>
              <a:t>-------------------------------------------------------------</a:t>
            </a:r>
            <a:endParaRPr lang="en-US" dirty="0" smtClean="0"/>
          </a:p>
          <a:p>
            <a:r>
              <a:rPr lang="en-US" dirty="0" smtClean="0"/>
              <a:t>										    37</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31</a:t>
            </a:fld>
            <a:endParaRPr lang="de-D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(End)</a:t>
            </a:r>
            <a:endParaRPr lang="en-US" dirty="0"/>
          </a:p>
        </p:txBody>
      </p:sp>
      <p:sp>
        <p:nvSpPr>
          <p:cNvPr id="3" name="Content Placeholder 2"/>
          <p:cNvSpPr>
            <a:spLocks noGrp="1"/>
          </p:cNvSpPr>
          <p:nvPr>
            <p:ph idx="1"/>
          </p:nvPr>
        </p:nvSpPr>
        <p:spPr/>
        <p:txBody>
          <a:bodyPr/>
          <a:lstStyle/>
          <a:p>
            <a:pPr>
              <a:spcBef>
                <a:spcPct val="50000"/>
              </a:spcBef>
              <a:buFont typeface="Wingdings" pitchFamily="2" charset="2"/>
              <a:buChar char="q"/>
            </a:pPr>
            <a:r>
              <a:rPr lang="en-US" dirty="0" smtClean="0">
                <a:latin typeface="Arial" charset="0"/>
                <a:cs typeface="Arial" charset="0"/>
              </a:rPr>
              <a:t>In one generation, the total population fitness changed from 34 to 37, thus improved by ~9</a:t>
            </a:r>
            <a:r>
              <a:rPr lang="en-US" dirty="0" smtClean="0">
                <a:latin typeface="Arial" charset="0"/>
                <a:cs typeface="Arial" charset="0"/>
              </a:rPr>
              <a:t>%</a:t>
            </a:r>
            <a:endParaRPr lang="en-US" dirty="0" smtClean="0">
              <a:latin typeface="Arial" charset="0"/>
              <a:cs typeface="Arial" charset="0"/>
            </a:endParaRPr>
          </a:p>
          <a:p>
            <a:pPr>
              <a:spcBef>
                <a:spcPct val="50000"/>
              </a:spcBef>
              <a:buFont typeface="Wingdings" pitchFamily="2" charset="2"/>
              <a:buChar char="q"/>
            </a:pPr>
            <a:r>
              <a:rPr lang="en-US" dirty="0" smtClean="0">
                <a:latin typeface="Arial" charset="0"/>
                <a:cs typeface="Arial" charset="0"/>
              </a:rPr>
              <a:t>At this point, we go through the same process all over again, until a stopping criterion is </a:t>
            </a:r>
            <a:r>
              <a:rPr lang="en-US" dirty="0" smtClean="0">
                <a:latin typeface="Arial" charset="0"/>
                <a:cs typeface="Arial" charset="0"/>
              </a:rPr>
              <a:t>met</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32</a:t>
            </a:fld>
            <a:endParaRPr lang="de-D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dirty="0" smtClean="0"/>
              <a:t>Distribution of Individuals</a:t>
            </a:r>
            <a:endParaRPr lang="en-US" dirty="0"/>
          </a:p>
        </p:txBody>
      </p:sp>
      <p:sp>
        <p:nvSpPr>
          <p:cNvPr id="43011" name="Line 3"/>
          <p:cNvSpPr>
            <a:spLocks noChangeShapeType="1"/>
          </p:cNvSpPr>
          <p:nvPr/>
        </p:nvSpPr>
        <p:spPr bwMode="auto">
          <a:xfrm>
            <a:off x="2268141" y="1518935"/>
            <a:ext cx="0" cy="1749925"/>
          </a:xfrm>
          <a:prstGeom prst="line">
            <a:avLst/>
          </a:prstGeom>
          <a:noFill/>
          <a:ln w="12700">
            <a:solidFill>
              <a:schemeClr val="tx1"/>
            </a:solidFill>
            <a:round/>
            <a:headEnd type="triangle" w="med" len="med"/>
            <a:tailEnd/>
          </a:ln>
          <a:effectLst/>
        </p:spPr>
        <p:txBody>
          <a:bodyPr wrap="none" lIns="100794" tIns="50397" rIns="100794" bIns="50397" anchor="ctr"/>
          <a:lstStyle/>
          <a:p>
            <a:endParaRPr lang="en-US"/>
          </a:p>
        </p:txBody>
      </p:sp>
      <p:sp>
        <p:nvSpPr>
          <p:cNvPr id="43012" name="Line 4"/>
          <p:cNvSpPr>
            <a:spLocks noChangeShapeType="1"/>
          </p:cNvSpPr>
          <p:nvPr/>
        </p:nvSpPr>
        <p:spPr bwMode="auto">
          <a:xfrm>
            <a:off x="2278641" y="3275859"/>
            <a:ext cx="5698353" cy="0"/>
          </a:xfrm>
          <a:prstGeom prst="line">
            <a:avLst/>
          </a:prstGeom>
          <a:noFill/>
          <a:ln w="12700">
            <a:solidFill>
              <a:schemeClr val="tx1"/>
            </a:solidFill>
            <a:round/>
            <a:headEnd/>
            <a:tailEnd type="triangle" w="med" len="med"/>
          </a:ln>
          <a:effectLst/>
        </p:spPr>
        <p:txBody>
          <a:bodyPr wrap="none" lIns="100794" tIns="50397" rIns="100794" bIns="50397" anchor="ctr"/>
          <a:lstStyle/>
          <a:p>
            <a:endParaRPr lang="en-US"/>
          </a:p>
        </p:txBody>
      </p:sp>
      <p:sp>
        <p:nvSpPr>
          <p:cNvPr id="43013" name="Freeform 5"/>
          <p:cNvSpPr>
            <a:spLocks/>
          </p:cNvSpPr>
          <p:nvPr/>
        </p:nvSpPr>
        <p:spPr bwMode="auto">
          <a:xfrm>
            <a:off x="2268141" y="1548684"/>
            <a:ext cx="5651101" cy="1644929"/>
          </a:xfrm>
          <a:custGeom>
            <a:avLst/>
            <a:gdLst/>
            <a:ahLst/>
            <a:cxnLst>
              <a:cxn ang="0">
                <a:pos x="50" y="819"/>
              </a:cxn>
              <a:cxn ang="0">
                <a:pos x="112" y="795"/>
              </a:cxn>
              <a:cxn ang="0">
                <a:pos x="168" y="708"/>
              </a:cxn>
              <a:cxn ang="0">
                <a:pos x="230" y="629"/>
              </a:cxn>
              <a:cxn ang="0">
                <a:pos x="294" y="575"/>
              </a:cxn>
              <a:cxn ang="0">
                <a:pos x="364" y="559"/>
              </a:cxn>
              <a:cxn ang="0">
                <a:pos x="420" y="606"/>
              </a:cxn>
              <a:cxn ang="0">
                <a:pos x="466" y="685"/>
              </a:cxn>
              <a:cxn ang="0">
                <a:pos x="522" y="755"/>
              </a:cxn>
              <a:cxn ang="0">
                <a:pos x="592" y="780"/>
              </a:cxn>
              <a:cxn ang="0">
                <a:pos x="663" y="741"/>
              </a:cxn>
              <a:cxn ang="0">
                <a:pos x="702" y="677"/>
              </a:cxn>
              <a:cxn ang="0">
                <a:pos x="758" y="614"/>
              </a:cxn>
              <a:cxn ang="0">
                <a:pos x="805" y="511"/>
              </a:cxn>
              <a:cxn ang="0">
                <a:pos x="845" y="409"/>
              </a:cxn>
              <a:cxn ang="0">
                <a:pos x="868" y="331"/>
              </a:cxn>
              <a:cxn ang="0">
                <a:pos x="907" y="244"/>
              </a:cxn>
              <a:cxn ang="0">
                <a:pos x="946" y="165"/>
              </a:cxn>
              <a:cxn ang="0">
                <a:pos x="1002" y="72"/>
              </a:cxn>
              <a:cxn ang="0">
                <a:pos x="1073" y="8"/>
              </a:cxn>
              <a:cxn ang="0">
                <a:pos x="1151" y="0"/>
              </a:cxn>
              <a:cxn ang="0">
                <a:pos x="1230" y="24"/>
              </a:cxn>
              <a:cxn ang="0">
                <a:pos x="1300" y="103"/>
              </a:cxn>
              <a:cxn ang="0">
                <a:pos x="1332" y="173"/>
              </a:cxn>
              <a:cxn ang="0">
                <a:pos x="1364" y="252"/>
              </a:cxn>
              <a:cxn ang="0">
                <a:pos x="1404" y="323"/>
              </a:cxn>
              <a:cxn ang="0">
                <a:pos x="1482" y="314"/>
              </a:cxn>
              <a:cxn ang="0">
                <a:pos x="1553" y="244"/>
              </a:cxn>
              <a:cxn ang="0">
                <a:pos x="1623" y="229"/>
              </a:cxn>
              <a:cxn ang="0">
                <a:pos x="1686" y="308"/>
              </a:cxn>
              <a:cxn ang="0">
                <a:pos x="1718" y="386"/>
              </a:cxn>
              <a:cxn ang="0">
                <a:pos x="1741" y="457"/>
              </a:cxn>
              <a:cxn ang="0">
                <a:pos x="1781" y="544"/>
              </a:cxn>
              <a:cxn ang="0">
                <a:pos x="1820" y="623"/>
              </a:cxn>
              <a:cxn ang="0">
                <a:pos x="1882" y="708"/>
              </a:cxn>
              <a:cxn ang="0">
                <a:pos x="1946" y="747"/>
              </a:cxn>
              <a:cxn ang="0">
                <a:pos x="2017" y="693"/>
              </a:cxn>
              <a:cxn ang="0">
                <a:pos x="2079" y="614"/>
              </a:cxn>
              <a:cxn ang="0">
                <a:pos x="2112" y="559"/>
              </a:cxn>
              <a:cxn ang="0">
                <a:pos x="2143" y="465"/>
              </a:cxn>
              <a:cxn ang="0">
                <a:pos x="2174" y="370"/>
              </a:cxn>
              <a:cxn ang="0">
                <a:pos x="2214" y="283"/>
              </a:cxn>
              <a:cxn ang="0">
                <a:pos x="2269" y="221"/>
              </a:cxn>
              <a:cxn ang="0">
                <a:pos x="2354" y="244"/>
              </a:cxn>
              <a:cxn ang="0">
                <a:pos x="2427" y="308"/>
              </a:cxn>
              <a:cxn ang="0">
                <a:pos x="2489" y="370"/>
              </a:cxn>
              <a:cxn ang="0">
                <a:pos x="2568" y="480"/>
              </a:cxn>
              <a:cxn ang="0">
                <a:pos x="2607" y="559"/>
              </a:cxn>
              <a:cxn ang="0">
                <a:pos x="2646" y="645"/>
              </a:cxn>
              <a:cxn ang="0">
                <a:pos x="2702" y="724"/>
              </a:cxn>
              <a:cxn ang="0">
                <a:pos x="2756" y="755"/>
              </a:cxn>
              <a:cxn ang="0">
                <a:pos x="2795" y="685"/>
              </a:cxn>
              <a:cxn ang="0">
                <a:pos x="2859" y="637"/>
              </a:cxn>
              <a:cxn ang="0">
                <a:pos x="2945" y="662"/>
              </a:cxn>
              <a:cxn ang="0">
                <a:pos x="3009" y="747"/>
              </a:cxn>
              <a:cxn ang="0">
                <a:pos x="3071" y="819"/>
              </a:cxn>
              <a:cxn ang="0">
                <a:pos x="3141" y="898"/>
              </a:cxn>
              <a:cxn ang="0">
                <a:pos x="3205" y="929"/>
              </a:cxn>
            </a:cxnLst>
            <a:rect l="0" t="0" r="r" b="b"/>
            <a:pathLst>
              <a:path w="3229" h="940">
                <a:moveTo>
                  <a:pt x="0" y="795"/>
                </a:moveTo>
                <a:lnTo>
                  <a:pt x="27" y="819"/>
                </a:lnTo>
                <a:lnTo>
                  <a:pt x="50" y="819"/>
                </a:lnTo>
                <a:lnTo>
                  <a:pt x="73" y="819"/>
                </a:lnTo>
                <a:lnTo>
                  <a:pt x="97" y="819"/>
                </a:lnTo>
                <a:lnTo>
                  <a:pt x="112" y="795"/>
                </a:lnTo>
                <a:lnTo>
                  <a:pt x="128" y="772"/>
                </a:lnTo>
                <a:lnTo>
                  <a:pt x="145" y="747"/>
                </a:lnTo>
                <a:lnTo>
                  <a:pt x="168" y="708"/>
                </a:lnTo>
                <a:lnTo>
                  <a:pt x="184" y="677"/>
                </a:lnTo>
                <a:lnTo>
                  <a:pt x="199" y="654"/>
                </a:lnTo>
                <a:lnTo>
                  <a:pt x="230" y="629"/>
                </a:lnTo>
                <a:lnTo>
                  <a:pt x="246" y="606"/>
                </a:lnTo>
                <a:lnTo>
                  <a:pt x="269" y="590"/>
                </a:lnTo>
                <a:lnTo>
                  <a:pt x="294" y="575"/>
                </a:lnTo>
                <a:lnTo>
                  <a:pt x="317" y="559"/>
                </a:lnTo>
                <a:lnTo>
                  <a:pt x="341" y="559"/>
                </a:lnTo>
                <a:lnTo>
                  <a:pt x="364" y="559"/>
                </a:lnTo>
                <a:lnTo>
                  <a:pt x="387" y="559"/>
                </a:lnTo>
                <a:lnTo>
                  <a:pt x="404" y="583"/>
                </a:lnTo>
                <a:lnTo>
                  <a:pt x="420" y="606"/>
                </a:lnTo>
                <a:lnTo>
                  <a:pt x="435" y="629"/>
                </a:lnTo>
                <a:lnTo>
                  <a:pt x="451" y="662"/>
                </a:lnTo>
                <a:lnTo>
                  <a:pt x="466" y="685"/>
                </a:lnTo>
                <a:lnTo>
                  <a:pt x="482" y="708"/>
                </a:lnTo>
                <a:lnTo>
                  <a:pt x="499" y="732"/>
                </a:lnTo>
                <a:lnTo>
                  <a:pt x="522" y="755"/>
                </a:lnTo>
                <a:lnTo>
                  <a:pt x="545" y="772"/>
                </a:lnTo>
                <a:lnTo>
                  <a:pt x="569" y="780"/>
                </a:lnTo>
                <a:lnTo>
                  <a:pt x="592" y="780"/>
                </a:lnTo>
                <a:lnTo>
                  <a:pt x="617" y="780"/>
                </a:lnTo>
                <a:lnTo>
                  <a:pt x="640" y="764"/>
                </a:lnTo>
                <a:lnTo>
                  <a:pt x="663" y="741"/>
                </a:lnTo>
                <a:lnTo>
                  <a:pt x="687" y="724"/>
                </a:lnTo>
                <a:lnTo>
                  <a:pt x="695" y="701"/>
                </a:lnTo>
                <a:lnTo>
                  <a:pt x="702" y="677"/>
                </a:lnTo>
                <a:lnTo>
                  <a:pt x="727" y="668"/>
                </a:lnTo>
                <a:lnTo>
                  <a:pt x="741" y="637"/>
                </a:lnTo>
                <a:lnTo>
                  <a:pt x="758" y="614"/>
                </a:lnTo>
                <a:lnTo>
                  <a:pt x="781" y="567"/>
                </a:lnTo>
                <a:lnTo>
                  <a:pt x="789" y="544"/>
                </a:lnTo>
                <a:lnTo>
                  <a:pt x="805" y="511"/>
                </a:lnTo>
                <a:lnTo>
                  <a:pt x="820" y="465"/>
                </a:lnTo>
                <a:lnTo>
                  <a:pt x="836" y="432"/>
                </a:lnTo>
                <a:lnTo>
                  <a:pt x="845" y="409"/>
                </a:lnTo>
                <a:lnTo>
                  <a:pt x="853" y="386"/>
                </a:lnTo>
                <a:lnTo>
                  <a:pt x="868" y="354"/>
                </a:lnTo>
                <a:lnTo>
                  <a:pt x="868" y="331"/>
                </a:lnTo>
                <a:lnTo>
                  <a:pt x="884" y="300"/>
                </a:lnTo>
                <a:lnTo>
                  <a:pt x="892" y="275"/>
                </a:lnTo>
                <a:lnTo>
                  <a:pt x="907" y="244"/>
                </a:lnTo>
                <a:lnTo>
                  <a:pt x="915" y="221"/>
                </a:lnTo>
                <a:lnTo>
                  <a:pt x="932" y="190"/>
                </a:lnTo>
                <a:lnTo>
                  <a:pt x="946" y="165"/>
                </a:lnTo>
                <a:lnTo>
                  <a:pt x="954" y="142"/>
                </a:lnTo>
                <a:lnTo>
                  <a:pt x="977" y="103"/>
                </a:lnTo>
                <a:lnTo>
                  <a:pt x="1002" y="72"/>
                </a:lnTo>
                <a:lnTo>
                  <a:pt x="1025" y="47"/>
                </a:lnTo>
                <a:lnTo>
                  <a:pt x="1050" y="32"/>
                </a:lnTo>
                <a:lnTo>
                  <a:pt x="1073" y="8"/>
                </a:lnTo>
                <a:lnTo>
                  <a:pt x="1104" y="0"/>
                </a:lnTo>
                <a:lnTo>
                  <a:pt x="1128" y="0"/>
                </a:lnTo>
                <a:lnTo>
                  <a:pt x="1151" y="0"/>
                </a:lnTo>
                <a:lnTo>
                  <a:pt x="1182" y="0"/>
                </a:lnTo>
                <a:lnTo>
                  <a:pt x="1207" y="16"/>
                </a:lnTo>
                <a:lnTo>
                  <a:pt x="1230" y="24"/>
                </a:lnTo>
                <a:lnTo>
                  <a:pt x="1261" y="47"/>
                </a:lnTo>
                <a:lnTo>
                  <a:pt x="1277" y="72"/>
                </a:lnTo>
                <a:lnTo>
                  <a:pt x="1300" y="103"/>
                </a:lnTo>
                <a:lnTo>
                  <a:pt x="1317" y="126"/>
                </a:lnTo>
                <a:lnTo>
                  <a:pt x="1325" y="150"/>
                </a:lnTo>
                <a:lnTo>
                  <a:pt x="1332" y="173"/>
                </a:lnTo>
                <a:lnTo>
                  <a:pt x="1340" y="196"/>
                </a:lnTo>
                <a:lnTo>
                  <a:pt x="1356" y="229"/>
                </a:lnTo>
                <a:lnTo>
                  <a:pt x="1364" y="252"/>
                </a:lnTo>
                <a:lnTo>
                  <a:pt x="1379" y="275"/>
                </a:lnTo>
                <a:lnTo>
                  <a:pt x="1395" y="300"/>
                </a:lnTo>
                <a:lnTo>
                  <a:pt x="1404" y="323"/>
                </a:lnTo>
                <a:lnTo>
                  <a:pt x="1427" y="323"/>
                </a:lnTo>
                <a:lnTo>
                  <a:pt x="1458" y="323"/>
                </a:lnTo>
                <a:lnTo>
                  <a:pt x="1482" y="314"/>
                </a:lnTo>
                <a:lnTo>
                  <a:pt x="1505" y="291"/>
                </a:lnTo>
                <a:lnTo>
                  <a:pt x="1528" y="268"/>
                </a:lnTo>
                <a:lnTo>
                  <a:pt x="1553" y="244"/>
                </a:lnTo>
                <a:lnTo>
                  <a:pt x="1576" y="236"/>
                </a:lnTo>
                <a:lnTo>
                  <a:pt x="1600" y="229"/>
                </a:lnTo>
                <a:lnTo>
                  <a:pt x="1623" y="229"/>
                </a:lnTo>
                <a:lnTo>
                  <a:pt x="1646" y="252"/>
                </a:lnTo>
                <a:lnTo>
                  <a:pt x="1671" y="283"/>
                </a:lnTo>
                <a:lnTo>
                  <a:pt x="1686" y="308"/>
                </a:lnTo>
                <a:lnTo>
                  <a:pt x="1702" y="331"/>
                </a:lnTo>
                <a:lnTo>
                  <a:pt x="1710" y="354"/>
                </a:lnTo>
                <a:lnTo>
                  <a:pt x="1718" y="386"/>
                </a:lnTo>
                <a:lnTo>
                  <a:pt x="1725" y="409"/>
                </a:lnTo>
                <a:lnTo>
                  <a:pt x="1733" y="432"/>
                </a:lnTo>
                <a:lnTo>
                  <a:pt x="1741" y="457"/>
                </a:lnTo>
                <a:lnTo>
                  <a:pt x="1758" y="488"/>
                </a:lnTo>
                <a:lnTo>
                  <a:pt x="1764" y="511"/>
                </a:lnTo>
                <a:lnTo>
                  <a:pt x="1781" y="544"/>
                </a:lnTo>
                <a:lnTo>
                  <a:pt x="1789" y="567"/>
                </a:lnTo>
                <a:lnTo>
                  <a:pt x="1804" y="590"/>
                </a:lnTo>
                <a:lnTo>
                  <a:pt x="1820" y="623"/>
                </a:lnTo>
                <a:lnTo>
                  <a:pt x="1836" y="654"/>
                </a:lnTo>
                <a:lnTo>
                  <a:pt x="1859" y="685"/>
                </a:lnTo>
                <a:lnTo>
                  <a:pt x="1882" y="708"/>
                </a:lnTo>
                <a:lnTo>
                  <a:pt x="1899" y="732"/>
                </a:lnTo>
                <a:lnTo>
                  <a:pt x="1922" y="747"/>
                </a:lnTo>
                <a:lnTo>
                  <a:pt x="1946" y="747"/>
                </a:lnTo>
                <a:lnTo>
                  <a:pt x="1969" y="741"/>
                </a:lnTo>
                <a:lnTo>
                  <a:pt x="1994" y="724"/>
                </a:lnTo>
                <a:lnTo>
                  <a:pt x="2017" y="693"/>
                </a:lnTo>
                <a:lnTo>
                  <a:pt x="2033" y="668"/>
                </a:lnTo>
                <a:lnTo>
                  <a:pt x="2056" y="645"/>
                </a:lnTo>
                <a:lnTo>
                  <a:pt x="2079" y="614"/>
                </a:lnTo>
                <a:lnTo>
                  <a:pt x="2079" y="590"/>
                </a:lnTo>
                <a:lnTo>
                  <a:pt x="2104" y="583"/>
                </a:lnTo>
                <a:lnTo>
                  <a:pt x="2112" y="559"/>
                </a:lnTo>
                <a:lnTo>
                  <a:pt x="2127" y="527"/>
                </a:lnTo>
                <a:lnTo>
                  <a:pt x="2135" y="496"/>
                </a:lnTo>
                <a:lnTo>
                  <a:pt x="2143" y="465"/>
                </a:lnTo>
                <a:lnTo>
                  <a:pt x="2151" y="441"/>
                </a:lnTo>
                <a:lnTo>
                  <a:pt x="2166" y="418"/>
                </a:lnTo>
                <a:lnTo>
                  <a:pt x="2174" y="370"/>
                </a:lnTo>
                <a:lnTo>
                  <a:pt x="2191" y="339"/>
                </a:lnTo>
                <a:lnTo>
                  <a:pt x="2197" y="314"/>
                </a:lnTo>
                <a:lnTo>
                  <a:pt x="2214" y="283"/>
                </a:lnTo>
                <a:lnTo>
                  <a:pt x="2230" y="260"/>
                </a:lnTo>
                <a:lnTo>
                  <a:pt x="2245" y="236"/>
                </a:lnTo>
                <a:lnTo>
                  <a:pt x="2269" y="221"/>
                </a:lnTo>
                <a:lnTo>
                  <a:pt x="2292" y="221"/>
                </a:lnTo>
                <a:lnTo>
                  <a:pt x="2323" y="229"/>
                </a:lnTo>
                <a:lnTo>
                  <a:pt x="2354" y="244"/>
                </a:lnTo>
                <a:lnTo>
                  <a:pt x="2379" y="260"/>
                </a:lnTo>
                <a:lnTo>
                  <a:pt x="2410" y="283"/>
                </a:lnTo>
                <a:lnTo>
                  <a:pt x="2427" y="308"/>
                </a:lnTo>
                <a:lnTo>
                  <a:pt x="2450" y="323"/>
                </a:lnTo>
                <a:lnTo>
                  <a:pt x="2473" y="347"/>
                </a:lnTo>
                <a:lnTo>
                  <a:pt x="2489" y="370"/>
                </a:lnTo>
                <a:lnTo>
                  <a:pt x="2520" y="393"/>
                </a:lnTo>
                <a:lnTo>
                  <a:pt x="2545" y="432"/>
                </a:lnTo>
                <a:lnTo>
                  <a:pt x="2568" y="480"/>
                </a:lnTo>
                <a:lnTo>
                  <a:pt x="2584" y="505"/>
                </a:lnTo>
                <a:lnTo>
                  <a:pt x="2599" y="536"/>
                </a:lnTo>
                <a:lnTo>
                  <a:pt x="2607" y="559"/>
                </a:lnTo>
                <a:lnTo>
                  <a:pt x="2615" y="583"/>
                </a:lnTo>
                <a:lnTo>
                  <a:pt x="2630" y="614"/>
                </a:lnTo>
                <a:lnTo>
                  <a:pt x="2646" y="645"/>
                </a:lnTo>
                <a:lnTo>
                  <a:pt x="2663" y="677"/>
                </a:lnTo>
                <a:lnTo>
                  <a:pt x="2677" y="701"/>
                </a:lnTo>
                <a:lnTo>
                  <a:pt x="2702" y="724"/>
                </a:lnTo>
                <a:lnTo>
                  <a:pt x="2709" y="747"/>
                </a:lnTo>
                <a:lnTo>
                  <a:pt x="2733" y="755"/>
                </a:lnTo>
                <a:lnTo>
                  <a:pt x="2756" y="755"/>
                </a:lnTo>
                <a:lnTo>
                  <a:pt x="2764" y="732"/>
                </a:lnTo>
                <a:lnTo>
                  <a:pt x="2781" y="708"/>
                </a:lnTo>
                <a:lnTo>
                  <a:pt x="2795" y="685"/>
                </a:lnTo>
                <a:lnTo>
                  <a:pt x="2812" y="662"/>
                </a:lnTo>
                <a:lnTo>
                  <a:pt x="2835" y="637"/>
                </a:lnTo>
                <a:lnTo>
                  <a:pt x="2859" y="637"/>
                </a:lnTo>
                <a:lnTo>
                  <a:pt x="2882" y="637"/>
                </a:lnTo>
                <a:lnTo>
                  <a:pt x="2914" y="645"/>
                </a:lnTo>
                <a:lnTo>
                  <a:pt x="2945" y="662"/>
                </a:lnTo>
                <a:lnTo>
                  <a:pt x="2969" y="693"/>
                </a:lnTo>
                <a:lnTo>
                  <a:pt x="3000" y="724"/>
                </a:lnTo>
                <a:lnTo>
                  <a:pt x="3009" y="747"/>
                </a:lnTo>
                <a:lnTo>
                  <a:pt x="3023" y="772"/>
                </a:lnTo>
                <a:lnTo>
                  <a:pt x="3048" y="786"/>
                </a:lnTo>
                <a:lnTo>
                  <a:pt x="3071" y="819"/>
                </a:lnTo>
                <a:lnTo>
                  <a:pt x="3102" y="850"/>
                </a:lnTo>
                <a:lnTo>
                  <a:pt x="3118" y="882"/>
                </a:lnTo>
                <a:lnTo>
                  <a:pt x="3141" y="898"/>
                </a:lnTo>
                <a:lnTo>
                  <a:pt x="3158" y="921"/>
                </a:lnTo>
                <a:lnTo>
                  <a:pt x="3181" y="929"/>
                </a:lnTo>
                <a:lnTo>
                  <a:pt x="3205" y="929"/>
                </a:lnTo>
                <a:lnTo>
                  <a:pt x="3228" y="929"/>
                </a:lnTo>
                <a:lnTo>
                  <a:pt x="3216" y="939"/>
                </a:lnTo>
              </a:path>
            </a:pathLst>
          </a:custGeom>
          <a:noFill/>
          <a:ln w="12700" cap="rnd" cmpd="sng">
            <a:solidFill>
              <a:schemeClr val="tx1"/>
            </a:solidFill>
            <a:prstDash val="solid"/>
            <a:round/>
            <a:headEnd type="none" w="med" len="med"/>
            <a:tailEnd type="none" w="med" len="med"/>
          </a:ln>
          <a:effectLst/>
        </p:spPr>
        <p:txBody>
          <a:bodyPr lIns="100794" tIns="50397" rIns="100794" bIns="50397"/>
          <a:lstStyle/>
          <a:p>
            <a:endParaRPr lang="en-US"/>
          </a:p>
        </p:txBody>
      </p:sp>
      <p:sp>
        <p:nvSpPr>
          <p:cNvPr id="43014" name="Rectangle 6"/>
          <p:cNvSpPr>
            <a:spLocks noChangeArrowheads="1"/>
          </p:cNvSpPr>
          <p:nvPr/>
        </p:nvSpPr>
        <p:spPr bwMode="auto">
          <a:xfrm>
            <a:off x="2083917" y="3380855"/>
            <a:ext cx="5914541" cy="471041"/>
          </a:xfrm>
          <a:prstGeom prst="rect">
            <a:avLst/>
          </a:prstGeom>
          <a:noFill/>
          <a:ln w="12700">
            <a:noFill/>
            <a:miter lim="800000"/>
            <a:headEnd/>
            <a:tailEnd/>
          </a:ln>
          <a:effectLst/>
        </p:spPr>
        <p:txBody>
          <a:bodyPr wrap="none" lIns="99745" tIns="48997" rIns="99745" bIns="48997">
            <a:spAutoFit/>
          </a:bodyPr>
          <a:lstStyle/>
          <a:p>
            <a:pPr algn="ctr"/>
            <a:r>
              <a:rPr lang="en-US" sz="2600" dirty="0">
                <a:latin typeface="Times New Roman" pitchFamily="18" charset="0"/>
              </a:rPr>
              <a:t>Distribution of Individuals in Generation 0</a:t>
            </a:r>
          </a:p>
        </p:txBody>
      </p:sp>
      <p:sp>
        <p:nvSpPr>
          <p:cNvPr id="43015" name="Line 7"/>
          <p:cNvSpPr>
            <a:spLocks noChangeShapeType="1"/>
          </p:cNvSpPr>
          <p:nvPr/>
        </p:nvSpPr>
        <p:spPr bwMode="auto">
          <a:xfrm>
            <a:off x="2268141" y="4206819"/>
            <a:ext cx="0" cy="1749925"/>
          </a:xfrm>
          <a:prstGeom prst="line">
            <a:avLst/>
          </a:prstGeom>
          <a:noFill/>
          <a:ln w="12700">
            <a:solidFill>
              <a:schemeClr val="tx1"/>
            </a:solidFill>
            <a:round/>
            <a:headEnd type="triangle" w="med" len="med"/>
            <a:tailEnd/>
          </a:ln>
          <a:effectLst/>
        </p:spPr>
        <p:txBody>
          <a:bodyPr wrap="none" lIns="100794" tIns="50397" rIns="100794" bIns="50397" anchor="ctr"/>
          <a:lstStyle/>
          <a:p>
            <a:endParaRPr lang="en-US"/>
          </a:p>
        </p:txBody>
      </p:sp>
      <p:sp>
        <p:nvSpPr>
          <p:cNvPr id="43016" name="Line 8"/>
          <p:cNvSpPr>
            <a:spLocks noChangeShapeType="1"/>
          </p:cNvSpPr>
          <p:nvPr/>
        </p:nvSpPr>
        <p:spPr bwMode="auto">
          <a:xfrm>
            <a:off x="2275141" y="5963744"/>
            <a:ext cx="5698353" cy="0"/>
          </a:xfrm>
          <a:prstGeom prst="line">
            <a:avLst/>
          </a:prstGeom>
          <a:noFill/>
          <a:ln w="12700">
            <a:solidFill>
              <a:schemeClr val="tx1"/>
            </a:solidFill>
            <a:round/>
            <a:headEnd/>
            <a:tailEnd type="triangle" w="med" len="med"/>
          </a:ln>
          <a:effectLst/>
        </p:spPr>
        <p:txBody>
          <a:bodyPr wrap="none" lIns="100794" tIns="50397" rIns="100794" bIns="50397" anchor="ctr"/>
          <a:lstStyle/>
          <a:p>
            <a:endParaRPr lang="en-US"/>
          </a:p>
        </p:txBody>
      </p:sp>
      <p:sp>
        <p:nvSpPr>
          <p:cNvPr id="43017" name="Freeform 9"/>
          <p:cNvSpPr>
            <a:spLocks/>
          </p:cNvSpPr>
          <p:nvPr/>
        </p:nvSpPr>
        <p:spPr bwMode="auto">
          <a:xfrm>
            <a:off x="2268141" y="4236569"/>
            <a:ext cx="5651101" cy="1644929"/>
          </a:xfrm>
          <a:custGeom>
            <a:avLst/>
            <a:gdLst/>
            <a:ahLst/>
            <a:cxnLst>
              <a:cxn ang="0">
                <a:pos x="50" y="819"/>
              </a:cxn>
              <a:cxn ang="0">
                <a:pos x="112" y="795"/>
              </a:cxn>
              <a:cxn ang="0">
                <a:pos x="168" y="708"/>
              </a:cxn>
              <a:cxn ang="0">
                <a:pos x="230" y="629"/>
              </a:cxn>
              <a:cxn ang="0">
                <a:pos x="294" y="575"/>
              </a:cxn>
              <a:cxn ang="0">
                <a:pos x="364" y="559"/>
              </a:cxn>
              <a:cxn ang="0">
                <a:pos x="420" y="606"/>
              </a:cxn>
              <a:cxn ang="0">
                <a:pos x="466" y="685"/>
              </a:cxn>
              <a:cxn ang="0">
                <a:pos x="522" y="755"/>
              </a:cxn>
              <a:cxn ang="0">
                <a:pos x="592" y="780"/>
              </a:cxn>
              <a:cxn ang="0">
                <a:pos x="663" y="741"/>
              </a:cxn>
              <a:cxn ang="0">
                <a:pos x="702" y="677"/>
              </a:cxn>
              <a:cxn ang="0">
                <a:pos x="758" y="614"/>
              </a:cxn>
              <a:cxn ang="0">
                <a:pos x="805" y="511"/>
              </a:cxn>
              <a:cxn ang="0">
                <a:pos x="845" y="409"/>
              </a:cxn>
              <a:cxn ang="0">
                <a:pos x="868" y="331"/>
              </a:cxn>
              <a:cxn ang="0">
                <a:pos x="907" y="244"/>
              </a:cxn>
              <a:cxn ang="0">
                <a:pos x="946" y="165"/>
              </a:cxn>
              <a:cxn ang="0">
                <a:pos x="1002" y="72"/>
              </a:cxn>
              <a:cxn ang="0">
                <a:pos x="1073" y="8"/>
              </a:cxn>
              <a:cxn ang="0">
                <a:pos x="1151" y="0"/>
              </a:cxn>
              <a:cxn ang="0">
                <a:pos x="1230" y="24"/>
              </a:cxn>
              <a:cxn ang="0">
                <a:pos x="1300" y="103"/>
              </a:cxn>
              <a:cxn ang="0">
                <a:pos x="1332" y="173"/>
              </a:cxn>
              <a:cxn ang="0">
                <a:pos x="1364" y="252"/>
              </a:cxn>
              <a:cxn ang="0">
                <a:pos x="1404" y="323"/>
              </a:cxn>
              <a:cxn ang="0">
                <a:pos x="1482" y="314"/>
              </a:cxn>
              <a:cxn ang="0">
                <a:pos x="1553" y="244"/>
              </a:cxn>
              <a:cxn ang="0">
                <a:pos x="1623" y="229"/>
              </a:cxn>
              <a:cxn ang="0">
                <a:pos x="1686" y="308"/>
              </a:cxn>
              <a:cxn ang="0">
                <a:pos x="1718" y="386"/>
              </a:cxn>
              <a:cxn ang="0">
                <a:pos x="1741" y="457"/>
              </a:cxn>
              <a:cxn ang="0">
                <a:pos x="1781" y="544"/>
              </a:cxn>
              <a:cxn ang="0">
                <a:pos x="1820" y="623"/>
              </a:cxn>
              <a:cxn ang="0">
                <a:pos x="1882" y="708"/>
              </a:cxn>
              <a:cxn ang="0">
                <a:pos x="1946" y="747"/>
              </a:cxn>
              <a:cxn ang="0">
                <a:pos x="2017" y="693"/>
              </a:cxn>
              <a:cxn ang="0">
                <a:pos x="2079" y="614"/>
              </a:cxn>
              <a:cxn ang="0">
                <a:pos x="2112" y="559"/>
              </a:cxn>
              <a:cxn ang="0">
                <a:pos x="2143" y="465"/>
              </a:cxn>
              <a:cxn ang="0">
                <a:pos x="2174" y="370"/>
              </a:cxn>
              <a:cxn ang="0">
                <a:pos x="2214" y="283"/>
              </a:cxn>
              <a:cxn ang="0">
                <a:pos x="2269" y="221"/>
              </a:cxn>
              <a:cxn ang="0">
                <a:pos x="2354" y="244"/>
              </a:cxn>
              <a:cxn ang="0">
                <a:pos x="2427" y="308"/>
              </a:cxn>
              <a:cxn ang="0">
                <a:pos x="2489" y="370"/>
              </a:cxn>
              <a:cxn ang="0">
                <a:pos x="2568" y="480"/>
              </a:cxn>
              <a:cxn ang="0">
                <a:pos x="2607" y="559"/>
              </a:cxn>
              <a:cxn ang="0">
                <a:pos x="2646" y="645"/>
              </a:cxn>
              <a:cxn ang="0">
                <a:pos x="2702" y="724"/>
              </a:cxn>
              <a:cxn ang="0">
                <a:pos x="2756" y="755"/>
              </a:cxn>
              <a:cxn ang="0">
                <a:pos x="2795" y="685"/>
              </a:cxn>
              <a:cxn ang="0">
                <a:pos x="2859" y="637"/>
              </a:cxn>
              <a:cxn ang="0">
                <a:pos x="2945" y="662"/>
              </a:cxn>
              <a:cxn ang="0">
                <a:pos x="3009" y="747"/>
              </a:cxn>
              <a:cxn ang="0">
                <a:pos x="3071" y="819"/>
              </a:cxn>
              <a:cxn ang="0">
                <a:pos x="3141" y="898"/>
              </a:cxn>
              <a:cxn ang="0">
                <a:pos x="3205" y="929"/>
              </a:cxn>
            </a:cxnLst>
            <a:rect l="0" t="0" r="r" b="b"/>
            <a:pathLst>
              <a:path w="3229" h="940">
                <a:moveTo>
                  <a:pt x="0" y="795"/>
                </a:moveTo>
                <a:lnTo>
                  <a:pt x="27" y="819"/>
                </a:lnTo>
                <a:lnTo>
                  <a:pt x="50" y="819"/>
                </a:lnTo>
                <a:lnTo>
                  <a:pt x="73" y="819"/>
                </a:lnTo>
                <a:lnTo>
                  <a:pt x="97" y="819"/>
                </a:lnTo>
                <a:lnTo>
                  <a:pt x="112" y="795"/>
                </a:lnTo>
                <a:lnTo>
                  <a:pt x="128" y="772"/>
                </a:lnTo>
                <a:lnTo>
                  <a:pt x="145" y="747"/>
                </a:lnTo>
                <a:lnTo>
                  <a:pt x="168" y="708"/>
                </a:lnTo>
                <a:lnTo>
                  <a:pt x="184" y="677"/>
                </a:lnTo>
                <a:lnTo>
                  <a:pt x="199" y="654"/>
                </a:lnTo>
                <a:lnTo>
                  <a:pt x="230" y="629"/>
                </a:lnTo>
                <a:lnTo>
                  <a:pt x="246" y="606"/>
                </a:lnTo>
                <a:lnTo>
                  <a:pt x="269" y="590"/>
                </a:lnTo>
                <a:lnTo>
                  <a:pt x="294" y="575"/>
                </a:lnTo>
                <a:lnTo>
                  <a:pt x="317" y="559"/>
                </a:lnTo>
                <a:lnTo>
                  <a:pt x="341" y="559"/>
                </a:lnTo>
                <a:lnTo>
                  <a:pt x="364" y="559"/>
                </a:lnTo>
                <a:lnTo>
                  <a:pt x="387" y="559"/>
                </a:lnTo>
                <a:lnTo>
                  <a:pt x="404" y="583"/>
                </a:lnTo>
                <a:lnTo>
                  <a:pt x="420" y="606"/>
                </a:lnTo>
                <a:lnTo>
                  <a:pt x="435" y="629"/>
                </a:lnTo>
                <a:lnTo>
                  <a:pt x="451" y="662"/>
                </a:lnTo>
                <a:lnTo>
                  <a:pt x="466" y="685"/>
                </a:lnTo>
                <a:lnTo>
                  <a:pt x="482" y="708"/>
                </a:lnTo>
                <a:lnTo>
                  <a:pt x="499" y="732"/>
                </a:lnTo>
                <a:lnTo>
                  <a:pt x="522" y="755"/>
                </a:lnTo>
                <a:lnTo>
                  <a:pt x="545" y="772"/>
                </a:lnTo>
                <a:lnTo>
                  <a:pt x="569" y="780"/>
                </a:lnTo>
                <a:lnTo>
                  <a:pt x="592" y="780"/>
                </a:lnTo>
                <a:lnTo>
                  <a:pt x="617" y="780"/>
                </a:lnTo>
                <a:lnTo>
                  <a:pt x="640" y="764"/>
                </a:lnTo>
                <a:lnTo>
                  <a:pt x="663" y="741"/>
                </a:lnTo>
                <a:lnTo>
                  <a:pt x="687" y="724"/>
                </a:lnTo>
                <a:lnTo>
                  <a:pt x="695" y="701"/>
                </a:lnTo>
                <a:lnTo>
                  <a:pt x="702" y="677"/>
                </a:lnTo>
                <a:lnTo>
                  <a:pt x="727" y="668"/>
                </a:lnTo>
                <a:lnTo>
                  <a:pt x="741" y="637"/>
                </a:lnTo>
                <a:lnTo>
                  <a:pt x="758" y="614"/>
                </a:lnTo>
                <a:lnTo>
                  <a:pt x="781" y="567"/>
                </a:lnTo>
                <a:lnTo>
                  <a:pt x="789" y="544"/>
                </a:lnTo>
                <a:lnTo>
                  <a:pt x="805" y="511"/>
                </a:lnTo>
                <a:lnTo>
                  <a:pt x="820" y="465"/>
                </a:lnTo>
                <a:lnTo>
                  <a:pt x="836" y="432"/>
                </a:lnTo>
                <a:lnTo>
                  <a:pt x="845" y="409"/>
                </a:lnTo>
                <a:lnTo>
                  <a:pt x="853" y="386"/>
                </a:lnTo>
                <a:lnTo>
                  <a:pt x="868" y="354"/>
                </a:lnTo>
                <a:lnTo>
                  <a:pt x="868" y="331"/>
                </a:lnTo>
                <a:lnTo>
                  <a:pt x="884" y="300"/>
                </a:lnTo>
                <a:lnTo>
                  <a:pt x="892" y="275"/>
                </a:lnTo>
                <a:lnTo>
                  <a:pt x="907" y="244"/>
                </a:lnTo>
                <a:lnTo>
                  <a:pt x="915" y="221"/>
                </a:lnTo>
                <a:lnTo>
                  <a:pt x="932" y="190"/>
                </a:lnTo>
                <a:lnTo>
                  <a:pt x="946" y="165"/>
                </a:lnTo>
                <a:lnTo>
                  <a:pt x="954" y="142"/>
                </a:lnTo>
                <a:lnTo>
                  <a:pt x="977" y="103"/>
                </a:lnTo>
                <a:lnTo>
                  <a:pt x="1002" y="72"/>
                </a:lnTo>
                <a:lnTo>
                  <a:pt x="1025" y="47"/>
                </a:lnTo>
                <a:lnTo>
                  <a:pt x="1050" y="32"/>
                </a:lnTo>
                <a:lnTo>
                  <a:pt x="1073" y="8"/>
                </a:lnTo>
                <a:lnTo>
                  <a:pt x="1104" y="0"/>
                </a:lnTo>
                <a:lnTo>
                  <a:pt x="1128" y="0"/>
                </a:lnTo>
                <a:lnTo>
                  <a:pt x="1151" y="0"/>
                </a:lnTo>
                <a:lnTo>
                  <a:pt x="1182" y="0"/>
                </a:lnTo>
                <a:lnTo>
                  <a:pt x="1207" y="16"/>
                </a:lnTo>
                <a:lnTo>
                  <a:pt x="1230" y="24"/>
                </a:lnTo>
                <a:lnTo>
                  <a:pt x="1261" y="47"/>
                </a:lnTo>
                <a:lnTo>
                  <a:pt x="1277" y="72"/>
                </a:lnTo>
                <a:lnTo>
                  <a:pt x="1300" y="103"/>
                </a:lnTo>
                <a:lnTo>
                  <a:pt x="1317" y="126"/>
                </a:lnTo>
                <a:lnTo>
                  <a:pt x="1325" y="150"/>
                </a:lnTo>
                <a:lnTo>
                  <a:pt x="1332" y="173"/>
                </a:lnTo>
                <a:lnTo>
                  <a:pt x="1340" y="196"/>
                </a:lnTo>
                <a:lnTo>
                  <a:pt x="1356" y="229"/>
                </a:lnTo>
                <a:lnTo>
                  <a:pt x="1364" y="252"/>
                </a:lnTo>
                <a:lnTo>
                  <a:pt x="1379" y="275"/>
                </a:lnTo>
                <a:lnTo>
                  <a:pt x="1395" y="300"/>
                </a:lnTo>
                <a:lnTo>
                  <a:pt x="1404" y="323"/>
                </a:lnTo>
                <a:lnTo>
                  <a:pt x="1427" y="323"/>
                </a:lnTo>
                <a:lnTo>
                  <a:pt x="1458" y="323"/>
                </a:lnTo>
                <a:lnTo>
                  <a:pt x="1482" y="314"/>
                </a:lnTo>
                <a:lnTo>
                  <a:pt x="1505" y="291"/>
                </a:lnTo>
                <a:lnTo>
                  <a:pt x="1528" y="268"/>
                </a:lnTo>
                <a:lnTo>
                  <a:pt x="1553" y="244"/>
                </a:lnTo>
                <a:lnTo>
                  <a:pt x="1576" y="236"/>
                </a:lnTo>
                <a:lnTo>
                  <a:pt x="1600" y="229"/>
                </a:lnTo>
                <a:lnTo>
                  <a:pt x="1623" y="229"/>
                </a:lnTo>
                <a:lnTo>
                  <a:pt x="1646" y="252"/>
                </a:lnTo>
                <a:lnTo>
                  <a:pt x="1671" y="283"/>
                </a:lnTo>
                <a:lnTo>
                  <a:pt x="1686" y="308"/>
                </a:lnTo>
                <a:lnTo>
                  <a:pt x="1702" y="331"/>
                </a:lnTo>
                <a:lnTo>
                  <a:pt x="1710" y="354"/>
                </a:lnTo>
                <a:lnTo>
                  <a:pt x="1718" y="386"/>
                </a:lnTo>
                <a:lnTo>
                  <a:pt x="1725" y="409"/>
                </a:lnTo>
                <a:lnTo>
                  <a:pt x="1733" y="432"/>
                </a:lnTo>
                <a:lnTo>
                  <a:pt x="1741" y="457"/>
                </a:lnTo>
                <a:lnTo>
                  <a:pt x="1758" y="488"/>
                </a:lnTo>
                <a:lnTo>
                  <a:pt x="1764" y="511"/>
                </a:lnTo>
                <a:lnTo>
                  <a:pt x="1781" y="544"/>
                </a:lnTo>
                <a:lnTo>
                  <a:pt x="1789" y="567"/>
                </a:lnTo>
                <a:lnTo>
                  <a:pt x="1804" y="590"/>
                </a:lnTo>
                <a:lnTo>
                  <a:pt x="1820" y="623"/>
                </a:lnTo>
                <a:lnTo>
                  <a:pt x="1836" y="654"/>
                </a:lnTo>
                <a:lnTo>
                  <a:pt x="1859" y="685"/>
                </a:lnTo>
                <a:lnTo>
                  <a:pt x="1882" y="708"/>
                </a:lnTo>
                <a:lnTo>
                  <a:pt x="1899" y="732"/>
                </a:lnTo>
                <a:lnTo>
                  <a:pt x="1922" y="747"/>
                </a:lnTo>
                <a:lnTo>
                  <a:pt x="1946" y="747"/>
                </a:lnTo>
                <a:lnTo>
                  <a:pt x="1969" y="741"/>
                </a:lnTo>
                <a:lnTo>
                  <a:pt x="1994" y="724"/>
                </a:lnTo>
                <a:lnTo>
                  <a:pt x="2017" y="693"/>
                </a:lnTo>
                <a:lnTo>
                  <a:pt x="2033" y="668"/>
                </a:lnTo>
                <a:lnTo>
                  <a:pt x="2056" y="645"/>
                </a:lnTo>
                <a:lnTo>
                  <a:pt x="2079" y="614"/>
                </a:lnTo>
                <a:lnTo>
                  <a:pt x="2079" y="590"/>
                </a:lnTo>
                <a:lnTo>
                  <a:pt x="2104" y="583"/>
                </a:lnTo>
                <a:lnTo>
                  <a:pt x="2112" y="559"/>
                </a:lnTo>
                <a:lnTo>
                  <a:pt x="2127" y="527"/>
                </a:lnTo>
                <a:lnTo>
                  <a:pt x="2135" y="496"/>
                </a:lnTo>
                <a:lnTo>
                  <a:pt x="2143" y="465"/>
                </a:lnTo>
                <a:lnTo>
                  <a:pt x="2151" y="441"/>
                </a:lnTo>
                <a:lnTo>
                  <a:pt x="2166" y="418"/>
                </a:lnTo>
                <a:lnTo>
                  <a:pt x="2174" y="370"/>
                </a:lnTo>
                <a:lnTo>
                  <a:pt x="2191" y="339"/>
                </a:lnTo>
                <a:lnTo>
                  <a:pt x="2197" y="314"/>
                </a:lnTo>
                <a:lnTo>
                  <a:pt x="2214" y="283"/>
                </a:lnTo>
                <a:lnTo>
                  <a:pt x="2230" y="260"/>
                </a:lnTo>
                <a:lnTo>
                  <a:pt x="2245" y="236"/>
                </a:lnTo>
                <a:lnTo>
                  <a:pt x="2269" y="221"/>
                </a:lnTo>
                <a:lnTo>
                  <a:pt x="2292" y="221"/>
                </a:lnTo>
                <a:lnTo>
                  <a:pt x="2323" y="229"/>
                </a:lnTo>
                <a:lnTo>
                  <a:pt x="2354" y="244"/>
                </a:lnTo>
                <a:lnTo>
                  <a:pt x="2379" y="260"/>
                </a:lnTo>
                <a:lnTo>
                  <a:pt x="2410" y="283"/>
                </a:lnTo>
                <a:lnTo>
                  <a:pt x="2427" y="308"/>
                </a:lnTo>
                <a:lnTo>
                  <a:pt x="2450" y="323"/>
                </a:lnTo>
                <a:lnTo>
                  <a:pt x="2473" y="347"/>
                </a:lnTo>
                <a:lnTo>
                  <a:pt x="2489" y="370"/>
                </a:lnTo>
                <a:lnTo>
                  <a:pt x="2520" y="393"/>
                </a:lnTo>
                <a:lnTo>
                  <a:pt x="2545" y="432"/>
                </a:lnTo>
                <a:lnTo>
                  <a:pt x="2568" y="480"/>
                </a:lnTo>
                <a:lnTo>
                  <a:pt x="2584" y="505"/>
                </a:lnTo>
                <a:lnTo>
                  <a:pt x="2599" y="536"/>
                </a:lnTo>
                <a:lnTo>
                  <a:pt x="2607" y="559"/>
                </a:lnTo>
                <a:lnTo>
                  <a:pt x="2615" y="583"/>
                </a:lnTo>
                <a:lnTo>
                  <a:pt x="2630" y="614"/>
                </a:lnTo>
                <a:lnTo>
                  <a:pt x="2646" y="645"/>
                </a:lnTo>
                <a:lnTo>
                  <a:pt x="2663" y="677"/>
                </a:lnTo>
                <a:lnTo>
                  <a:pt x="2677" y="701"/>
                </a:lnTo>
                <a:lnTo>
                  <a:pt x="2702" y="724"/>
                </a:lnTo>
                <a:lnTo>
                  <a:pt x="2709" y="747"/>
                </a:lnTo>
                <a:lnTo>
                  <a:pt x="2733" y="755"/>
                </a:lnTo>
                <a:lnTo>
                  <a:pt x="2756" y="755"/>
                </a:lnTo>
                <a:lnTo>
                  <a:pt x="2764" y="732"/>
                </a:lnTo>
                <a:lnTo>
                  <a:pt x="2781" y="708"/>
                </a:lnTo>
                <a:lnTo>
                  <a:pt x="2795" y="685"/>
                </a:lnTo>
                <a:lnTo>
                  <a:pt x="2812" y="662"/>
                </a:lnTo>
                <a:lnTo>
                  <a:pt x="2835" y="637"/>
                </a:lnTo>
                <a:lnTo>
                  <a:pt x="2859" y="637"/>
                </a:lnTo>
                <a:lnTo>
                  <a:pt x="2882" y="637"/>
                </a:lnTo>
                <a:lnTo>
                  <a:pt x="2914" y="645"/>
                </a:lnTo>
                <a:lnTo>
                  <a:pt x="2945" y="662"/>
                </a:lnTo>
                <a:lnTo>
                  <a:pt x="2969" y="693"/>
                </a:lnTo>
                <a:lnTo>
                  <a:pt x="3000" y="724"/>
                </a:lnTo>
                <a:lnTo>
                  <a:pt x="3009" y="747"/>
                </a:lnTo>
                <a:lnTo>
                  <a:pt x="3023" y="772"/>
                </a:lnTo>
                <a:lnTo>
                  <a:pt x="3048" y="786"/>
                </a:lnTo>
                <a:lnTo>
                  <a:pt x="3071" y="819"/>
                </a:lnTo>
                <a:lnTo>
                  <a:pt x="3102" y="850"/>
                </a:lnTo>
                <a:lnTo>
                  <a:pt x="3118" y="882"/>
                </a:lnTo>
                <a:lnTo>
                  <a:pt x="3141" y="898"/>
                </a:lnTo>
                <a:lnTo>
                  <a:pt x="3158" y="921"/>
                </a:lnTo>
                <a:lnTo>
                  <a:pt x="3181" y="929"/>
                </a:lnTo>
                <a:lnTo>
                  <a:pt x="3205" y="929"/>
                </a:lnTo>
                <a:lnTo>
                  <a:pt x="3228" y="929"/>
                </a:lnTo>
                <a:lnTo>
                  <a:pt x="3216" y="939"/>
                </a:lnTo>
              </a:path>
            </a:pathLst>
          </a:custGeom>
          <a:noFill/>
          <a:ln w="12700" cap="rnd" cmpd="sng">
            <a:solidFill>
              <a:schemeClr val="tx1"/>
            </a:solidFill>
            <a:prstDash val="solid"/>
            <a:round/>
            <a:headEnd type="none" w="med" len="med"/>
            <a:tailEnd type="none" w="med" len="med"/>
          </a:ln>
          <a:effectLst/>
        </p:spPr>
        <p:txBody>
          <a:bodyPr lIns="100794" tIns="50397" rIns="100794" bIns="50397"/>
          <a:lstStyle/>
          <a:p>
            <a:endParaRPr lang="en-US"/>
          </a:p>
        </p:txBody>
      </p:sp>
      <p:sp>
        <p:nvSpPr>
          <p:cNvPr id="43018" name="Rectangle 10"/>
          <p:cNvSpPr>
            <a:spLocks noChangeArrowheads="1"/>
          </p:cNvSpPr>
          <p:nvPr/>
        </p:nvSpPr>
        <p:spPr bwMode="auto">
          <a:xfrm>
            <a:off x="2047048" y="6068740"/>
            <a:ext cx="5988279" cy="471041"/>
          </a:xfrm>
          <a:prstGeom prst="rect">
            <a:avLst/>
          </a:prstGeom>
          <a:noFill/>
          <a:ln w="12700">
            <a:noFill/>
            <a:miter lim="800000"/>
            <a:headEnd/>
            <a:tailEnd/>
          </a:ln>
          <a:effectLst/>
        </p:spPr>
        <p:txBody>
          <a:bodyPr wrap="none" lIns="99745" tIns="48997" rIns="99745" bIns="48997">
            <a:spAutoFit/>
          </a:bodyPr>
          <a:lstStyle/>
          <a:p>
            <a:pPr algn="ctr"/>
            <a:r>
              <a:rPr lang="en-US" sz="2600" dirty="0">
                <a:latin typeface="Times New Roman" pitchFamily="18" charset="0"/>
              </a:rPr>
              <a:t>Distribution of Individuals in Generation N</a:t>
            </a:r>
          </a:p>
        </p:txBody>
      </p:sp>
      <p:sp>
        <p:nvSpPr>
          <p:cNvPr id="43019" name="Rectangle 11"/>
          <p:cNvSpPr>
            <a:spLocks noChangeArrowheads="1"/>
          </p:cNvSpPr>
          <p:nvPr/>
        </p:nvSpPr>
        <p:spPr bwMode="auto">
          <a:xfrm>
            <a:off x="402525" y="1041206"/>
            <a:ext cx="343021" cy="773467"/>
          </a:xfrm>
          <a:prstGeom prst="rect">
            <a:avLst/>
          </a:prstGeom>
          <a:noFill/>
          <a:ln w="12700">
            <a:noFill/>
            <a:miter lim="800000"/>
            <a:headEnd/>
            <a:tailEnd/>
          </a:ln>
          <a:effectLst/>
        </p:spPr>
        <p:txBody>
          <a:bodyPr wrap="none" lIns="100794" tIns="50397" rIns="100794" bIns="50397" anchor="ctr"/>
          <a:lstStyle/>
          <a:p>
            <a:endParaRPr lang="en-US"/>
          </a:p>
        </p:txBody>
      </p:sp>
      <p:sp>
        <p:nvSpPr>
          <p:cNvPr id="43020" name="Oval 12"/>
          <p:cNvSpPr>
            <a:spLocks noChangeArrowheads="1"/>
          </p:cNvSpPr>
          <p:nvPr/>
        </p:nvSpPr>
        <p:spPr bwMode="auto">
          <a:xfrm>
            <a:off x="3662978" y="2332650"/>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1" name="Oval 13"/>
          <p:cNvSpPr>
            <a:spLocks noChangeArrowheads="1"/>
          </p:cNvSpPr>
          <p:nvPr/>
        </p:nvSpPr>
        <p:spPr bwMode="auto">
          <a:xfrm>
            <a:off x="2695167" y="2526891"/>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2" name="Oval 14"/>
          <p:cNvSpPr>
            <a:spLocks noChangeArrowheads="1"/>
          </p:cNvSpPr>
          <p:nvPr/>
        </p:nvSpPr>
        <p:spPr bwMode="auto">
          <a:xfrm>
            <a:off x="3031188" y="2694884"/>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3" name="Oval 15"/>
          <p:cNvSpPr>
            <a:spLocks noChangeArrowheads="1"/>
          </p:cNvSpPr>
          <p:nvPr/>
        </p:nvSpPr>
        <p:spPr bwMode="auto">
          <a:xfrm>
            <a:off x="3115193" y="2778881"/>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4" name="Oval 16"/>
          <p:cNvSpPr>
            <a:spLocks noChangeArrowheads="1"/>
          </p:cNvSpPr>
          <p:nvPr/>
        </p:nvSpPr>
        <p:spPr bwMode="auto">
          <a:xfrm>
            <a:off x="3199199" y="2862877"/>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5" name="Oval 17"/>
          <p:cNvSpPr>
            <a:spLocks noChangeArrowheads="1"/>
          </p:cNvSpPr>
          <p:nvPr/>
        </p:nvSpPr>
        <p:spPr bwMode="auto">
          <a:xfrm>
            <a:off x="4746294" y="2050912"/>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6" name="Oval 18"/>
          <p:cNvSpPr>
            <a:spLocks noChangeArrowheads="1"/>
          </p:cNvSpPr>
          <p:nvPr/>
        </p:nvSpPr>
        <p:spPr bwMode="auto">
          <a:xfrm>
            <a:off x="4543282" y="1854920"/>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7" name="Oval 19"/>
          <p:cNvSpPr>
            <a:spLocks noChangeArrowheads="1"/>
          </p:cNvSpPr>
          <p:nvPr/>
        </p:nvSpPr>
        <p:spPr bwMode="auto">
          <a:xfrm>
            <a:off x="5259077" y="2318651"/>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8" name="Oval 20"/>
          <p:cNvSpPr>
            <a:spLocks noChangeArrowheads="1"/>
          </p:cNvSpPr>
          <p:nvPr/>
        </p:nvSpPr>
        <p:spPr bwMode="auto">
          <a:xfrm>
            <a:off x="5852363" y="2581140"/>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29" name="Oval 21"/>
          <p:cNvSpPr>
            <a:spLocks noChangeArrowheads="1"/>
          </p:cNvSpPr>
          <p:nvPr/>
        </p:nvSpPr>
        <p:spPr bwMode="auto">
          <a:xfrm>
            <a:off x="6725668" y="2364149"/>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0" name="Oval 22"/>
          <p:cNvSpPr>
            <a:spLocks noChangeArrowheads="1"/>
          </p:cNvSpPr>
          <p:nvPr/>
        </p:nvSpPr>
        <p:spPr bwMode="auto">
          <a:xfrm>
            <a:off x="7539468" y="2876876"/>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1" name="Oval 23"/>
          <p:cNvSpPr>
            <a:spLocks noChangeArrowheads="1"/>
          </p:cNvSpPr>
          <p:nvPr/>
        </p:nvSpPr>
        <p:spPr bwMode="auto">
          <a:xfrm>
            <a:off x="7171945" y="2659886"/>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2" name="Oval 24"/>
          <p:cNvSpPr>
            <a:spLocks noChangeArrowheads="1"/>
          </p:cNvSpPr>
          <p:nvPr/>
        </p:nvSpPr>
        <p:spPr bwMode="auto">
          <a:xfrm>
            <a:off x="7359207" y="5349521"/>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3" name="Oval 25"/>
          <p:cNvSpPr>
            <a:spLocks noChangeArrowheads="1"/>
          </p:cNvSpPr>
          <p:nvPr/>
        </p:nvSpPr>
        <p:spPr bwMode="auto">
          <a:xfrm>
            <a:off x="6522655" y="4787794"/>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4" name="Oval 26"/>
          <p:cNvSpPr>
            <a:spLocks noChangeArrowheads="1"/>
          </p:cNvSpPr>
          <p:nvPr/>
        </p:nvSpPr>
        <p:spPr bwMode="auto">
          <a:xfrm>
            <a:off x="6302141" y="4597053"/>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5" name="Oval 27"/>
          <p:cNvSpPr>
            <a:spLocks noChangeArrowheads="1"/>
          </p:cNvSpPr>
          <p:nvPr/>
        </p:nvSpPr>
        <p:spPr bwMode="auto">
          <a:xfrm>
            <a:off x="6139381" y="4682799"/>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6" name="Oval 28"/>
          <p:cNvSpPr>
            <a:spLocks noChangeArrowheads="1"/>
          </p:cNvSpPr>
          <p:nvPr/>
        </p:nvSpPr>
        <p:spPr bwMode="auto">
          <a:xfrm>
            <a:off x="6032625" y="4850791"/>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7" name="Oval 29"/>
          <p:cNvSpPr>
            <a:spLocks noChangeArrowheads="1"/>
          </p:cNvSpPr>
          <p:nvPr/>
        </p:nvSpPr>
        <p:spPr bwMode="auto">
          <a:xfrm>
            <a:off x="5330831" y="5211276"/>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8" name="Oval 30"/>
          <p:cNvSpPr>
            <a:spLocks noChangeArrowheads="1"/>
          </p:cNvSpPr>
          <p:nvPr/>
        </p:nvSpPr>
        <p:spPr bwMode="auto">
          <a:xfrm>
            <a:off x="4566034" y="4541055"/>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39" name="Oval 31"/>
          <p:cNvSpPr>
            <a:spLocks noChangeArrowheads="1"/>
          </p:cNvSpPr>
          <p:nvPr/>
        </p:nvSpPr>
        <p:spPr bwMode="auto">
          <a:xfrm>
            <a:off x="4308767" y="4210319"/>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40" name="Oval 32"/>
          <p:cNvSpPr>
            <a:spLocks noChangeArrowheads="1"/>
          </p:cNvSpPr>
          <p:nvPr/>
        </p:nvSpPr>
        <p:spPr bwMode="auto">
          <a:xfrm>
            <a:off x="4419025" y="4297815"/>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41" name="Oval 33"/>
          <p:cNvSpPr>
            <a:spLocks noChangeArrowheads="1"/>
          </p:cNvSpPr>
          <p:nvPr/>
        </p:nvSpPr>
        <p:spPr bwMode="auto">
          <a:xfrm>
            <a:off x="3981498" y="4289066"/>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42" name="Oval 34"/>
          <p:cNvSpPr>
            <a:spLocks noChangeArrowheads="1"/>
          </p:cNvSpPr>
          <p:nvPr/>
        </p:nvSpPr>
        <p:spPr bwMode="auto">
          <a:xfrm>
            <a:off x="3844989" y="4521806"/>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
        <p:nvSpPr>
          <p:cNvPr id="43043" name="Oval 35"/>
          <p:cNvSpPr>
            <a:spLocks noChangeArrowheads="1"/>
          </p:cNvSpPr>
          <p:nvPr/>
        </p:nvSpPr>
        <p:spPr bwMode="auto">
          <a:xfrm>
            <a:off x="2637414" y="5272524"/>
            <a:ext cx="70004" cy="69997"/>
          </a:xfrm>
          <a:prstGeom prst="ellipse">
            <a:avLst/>
          </a:prstGeom>
          <a:solidFill>
            <a:schemeClr val="tx1"/>
          </a:solidFill>
          <a:ln w="12700">
            <a:solidFill>
              <a:schemeClr val="tx1"/>
            </a:solidFill>
            <a:round/>
            <a:headEnd/>
            <a:tailEnd/>
          </a:ln>
          <a:effectLst/>
        </p:spPr>
        <p:txBody>
          <a:bodyPr wrap="none" lIns="100794" tIns="50397" rIns="100794" bIns="50397" anchor="ct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sz="2800" dirty="0" smtClean="0"/>
              <a:t>Choosing </a:t>
            </a:r>
            <a:r>
              <a:rPr lang="en-US" sz="2800" dirty="0" smtClean="0"/>
              <a:t>basic implementation issues:</a:t>
            </a:r>
          </a:p>
          <a:p>
            <a:pPr lvl="1">
              <a:buFont typeface="Wingdings" pitchFamily="2" charset="2"/>
              <a:buChar char="Ø"/>
            </a:pPr>
            <a:r>
              <a:rPr lang="en-US" sz="2400" dirty="0" smtClean="0"/>
              <a:t>representation</a:t>
            </a:r>
          </a:p>
          <a:p>
            <a:pPr lvl="1">
              <a:buFont typeface="Wingdings" pitchFamily="2" charset="2"/>
              <a:buChar char="Ø"/>
            </a:pPr>
            <a:r>
              <a:rPr lang="en-US" sz="2400" dirty="0" smtClean="0"/>
              <a:t>population size, mutation rate, ...</a:t>
            </a:r>
          </a:p>
          <a:p>
            <a:pPr lvl="1">
              <a:buFont typeface="Wingdings" pitchFamily="2" charset="2"/>
              <a:buChar char="Ø"/>
            </a:pPr>
            <a:r>
              <a:rPr lang="en-US" sz="2400" dirty="0" smtClean="0"/>
              <a:t>selection, deletion policies</a:t>
            </a:r>
          </a:p>
          <a:p>
            <a:pPr lvl="1">
              <a:buFont typeface="Wingdings" pitchFamily="2" charset="2"/>
              <a:buChar char="Ø"/>
            </a:pPr>
            <a:r>
              <a:rPr lang="en-US" sz="2400" dirty="0" smtClean="0"/>
              <a:t>crossover, mutation operators</a:t>
            </a:r>
          </a:p>
          <a:p>
            <a:pPr>
              <a:buFont typeface="Wingdings" pitchFamily="2" charset="2"/>
              <a:buChar char="q"/>
            </a:pPr>
            <a:r>
              <a:rPr lang="en-US" sz="2800" dirty="0" smtClean="0"/>
              <a:t>Termination Criteria</a:t>
            </a:r>
          </a:p>
          <a:p>
            <a:pPr>
              <a:buFont typeface="Wingdings" pitchFamily="2" charset="2"/>
              <a:buChar char="q"/>
            </a:pPr>
            <a:r>
              <a:rPr lang="en-US" sz="2800" dirty="0" smtClean="0"/>
              <a:t>Performance, scalability</a:t>
            </a:r>
          </a:p>
          <a:p>
            <a:pPr>
              <a:buFont typeface="Wingdings" pitchFamily="2" charset="2"/>
              <a:buChar char="q"/>
            </a:pPr>
            <a:r>
              <a:rPr lang="en-US" sz="2800" dirty="0" smtClean="0"/>
              <a:t>Solution is only as good as the evaluation function (often hardest part)</a:t>
            </a:r>
            <a:endParaRPr lang="en-US" sz="2800" dirty="0"/>
          </a:p>
        </p:txBody>
      </p:sp>
      <p:sp>
        <p:nvSpPr>
          <p:cNvPr id="4" name="Slide Number Placeholder 3"/>
          <p:cNvSpPr>
            <a:spLocks noGrp="1"/>
          </p:cNvSpPr>
          <p:nvPr>
            <p:ph type="sldNum" idx="12"/>
          </p:nvPr>
        </p:nvSpPr>
        <p:spPr/>
        <p:txBody>
          <a:bodyPr/>
          <a:lstStyle/>
          <a:p>
            <a:fld id="{8FF0A2D0-06C4-4B15-BEB8-425351CAB25B}" type="slidenum">
              <a:rPr lang="de-DE" smtClean="0"/>
              <a:pPr/>
              <a:t>34</a:t>
            </a:fld>
            <a:endParaRPr lang="de-D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dirty="0"/>
              <a:t>When to Use a </a:t>
            </a:r>
            <a:r>
              <a:rPr lang="en-US" dirty="0" smtClean="0"/>
              <a:t>GA</a:t>
            </a:r>
            <a:endParaRPr lang="en-US" dirty="0"/>
          </a:p>
        </p:txBody>
      </p:sp>
      <p:sp>
        <p:nvSpPr>
          <p:cNvPr id="75779" name="Rectangle 3"/>
          <p:cNvSpPr>
            <a:spLocks noGrp="1" noChangeArrowheads="1"/>
          </p:cNvSpPr>
          <p:nvPr>
            <p:ph type="body" idx="1"/>
          </p:nvPr>
        </p:nvSpPr>
        <p:spPr>
          <a:noFill/>
          <a:ln/>
        </p:spPr>
        <p:txBody>
          <a:bodyPr/>
          <a:lstStyle/>
          <a:p>
            <a:pPr>
              <a:buFont typeface="Wingdings" pitchFamily="2" charset="2"/>
              <a:buChar char="q"/>
            </a:pPr>
            <a:r>
              <a:rPr lang="en-US" sz="2900" dirty="0"/>
              <a:t>Alternate solutions are too slow or overly complicated</a:t>
            </a:r>
          </a:p>
          <a:p>
            <a:pPr>
              <a:buFont typeface="Wingdings" pitchFamily="2" charset="2"/>
              <a:buChar char="q"/>
            </a:pPr>
            <a:r>
              <a:rPr lang="en-US" sz="2900" dirty="0"/>
              <a:t>Need an exploratory tool to examine new approaches</a:t>
            </a:r>
          </a:p>
          <a:p>
            <a:pPr>
              <a:buFont typeface="Wingdings" pitchFamily="2" charset="2"/>
              <a:buChar char="q"/>
            </a:pPr>
            <a:r>
              <a:rPr lang="en-US" sz="2900" dirty="0"/>
              <a:t>Problem is similar to one that has already been successfully solved by using a GA</a:t>
            </a:r>
          </a:p>
          <a:p>
            <a:pPr>
              <a:buFont typeface="Wingdings" pitchFamily="2" charset="2"/>
              <a:buChar char="q"/>
            </a:pPr>
            <a:r>
              <a:rPr lang="en-US" sz="2900" dirty="0"/>
              <a:t>Want to hybridize with an existing solution</a:t>
            </a:r>
          </a:p>
          <a:p>
            <a:pPr>
              <a:buFont typeface="Wingdings" pitchFamily="2" charset="2"/>
              <a:buChar char="q"/>
            </a:pPr>
            <a:r>
              <a:rPr lang="en-US" sz="2900" dirty="0"/>
              <a:t>Benefits of the GA technology meet key problem requirements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 Inspired from Nature</a:t>
            </a:r>
          </a:p>
          <a:p>
            <a:pPr>
              <a:buFont typeface="Wingdings" pitchFamily="2" charset="2"/>
              <a:buChar char="q"/>
            </a:pPr>
            <a:r>
              <a:rPr lang="en-US" dirty="0" smtClean="0"/>
              <a:t> </a:t>
            </a:r>
            <a:r>
              <a:rPr lang="en-US" dirty="0" smtClean="0"/>
              <a:t>Has many areas of Applications</a:t>
            </a:r>
          </a:p>
          <a:p>
            <a:pPr>
              <a:buFont typeface="Wingdings" pitchFamily="2" charset="2"/>
              <a:buChar char="q"/>
            </a:pPr>
            <a:r>
              <a:rPr lang="en-US" dirty="0" smtClean="0"/>
              <a:t> GA is powerful</a:t>
            </a:r>
          </a:p>
          <a:p>
            <a:pPr>
              <a:buFont typeface="Wingdings" pitchFamily="2" charset="2"/>
              <a:buChar char="q"/>
            </a:pPr>
            <a:endParaRPr lang="en-US" dirty="0" smtClean="0"/>
          </a:p>
          <a:p>
            <a:pPr>
              <a:buFont typeface="Wingdings" pitchFamily="2" charset="2"/>
              <a:buChar char="q"/>
            </a:pP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36</a:t>
            </a:fld>
            <a:endParaRPr lang="de-DE"/>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2000" i="1" dirty="0" smtClean="0"/>
              <a:t>Genetic </a:t>
            </a:r>
            <a:r>
              <a:rPr lang="en-US" sz="2000" i="1" dirty="0" smtClean="0"/>
              <a:t>Algorithms: A Tutorial </a:t>
            </a:r>
            <a:r>
              <a:rPr lang="en-US" sz="2000" dirty="0" smtClean="0"/>
              <a:t>By Dr. </a:t>
            </a:r>
            <a:r>
              <a:rPr lang="en-US" sz="2000" dirty="0" err="1" smtClean="0"/>
              <a:t>Nysret</a:t>
            </a:r>
            <a:r>
              <a:rPr lang="en-US" sz="2000" dirty="0" smtClean="0"/>
              <a:t> </a:t>
            </a:r>
            <a:r>
              <a:rPr lang="en-US" sz="2000" dirty="0" err="1" smtClean="0"/>
              <a:t>Musliu</a:t>
            </a:r>
            <a:r>
              <a:rPr lang="en-US" sz="2000" dirty="0" smtClean="0"/>
              <a:t> , Associate Professor Database and Artificial Intelligence Group, Vienna University of Technology</a:t>
            </a:r>
            <a:r>
              <a:rPr lang="en-US" sz="2000" dirty="0" smtClean="0"/>
              <a:t>.</a:t>
            </a:r>
          </a:p>
          <a:p>
            <a:pPr>
              <a:buFont typeface="Wingdings" pitchFamily="2" charset="2"/>
              <a:buChar char="Ø"/>
            </a:pPr>
            <a:r>
              <a:rPr lang="en-US" sz="2000" dirty="0" smtClean="0"/>
              <a:t>Introduction </a:t>
            </a:r>
            <a:r>
              <a:rPr lang="en-US" sz="2000" dirty="0" smtClean="0"/>
              <a:t>to Genetic Algorithms,  </a:t>
            </a:r>
            <a:r>
              <a:rPr lang="it-IT" sz="2000" dirty="0" smtClean="0"/>
              <a:t>Assaf </a:t>
            </a:r>
            <a:r>
              <a:rPr lang="it-IT" sz="2000" dirty="0" smtClean="0"/>
              <a:t>Zaritsky Ben-Gurion </a:t>
            </a:r>
            <a:r>
              <a:rPr lang="it-IT" sz="2000" dirty="0" smtClean="0"/>
              <a:t>University, </a:t>
            </a:r>
            <a:r>
              <a:rPr lang="it-IT" sz="2000" dirty="0" smtClean="0"/>
              <a:t>Israel (www.cs.bgu.ac.il</a:t>
            </a:r>
            <a:r>
              <a:rPr lang="it-IT" sz="2000" dirty="0" smtClean="0"/>
              <a:t>/~</a:t>
            </a:r>
            <a:r>
              <a:rPr lang="it-IT" sz="2000" dirty="0" smtClean="0"/>
              <a:t>assafza)</a:t>
            </a:r>
            <a:endParaRPr lang="en-US" sz="2000" dirty="0"/>
          </a:p>
        </p:txBody>
      </p:sp>
      <p:sp>
        <p:nvSpPr>
          <p:cNvPr id="4" name="Slide Number Placeholder 3"/>
          <p:cNvSpPr>
            <a:spLocks noGrp="1"/>
          </p:cNvSpPr>
          <p:nvPr>
            <p:ph type="sldNum" idx="12"/>
          </p:nvPr>
        </p:nvSpPr>
        <p:spPr/>
        <p:txBody>
          <a:bodyPr/>
          <a:lstStyle/>
          <a:p>
            <a:fld id="{8FF0A2D0-06C4-4B15-BEB8-425351CAB25B}" type="slidenum">
              <a:rPr lang="de-DE" smtClean="0"/>
              <a:pPr/>
              <a:t>37</a:t>
            </a:fld>
            <a:endParaRPr lang="de-D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8FF0A2D0-06C4-4B15-BEB8-425351CAB25B}" type="slidenum">
              <a:rPr lang="de-DE" smtClean="0"/>
              <a:pPr/>
              <a:t>38</a:t>
            </a:fld>
            <a:endParaRPr lang="de-DE"/>
          </a:p>
        </p:txBody>
      </p:sp>
      <p:sp>
        <p:nvSpPr>
          <p:cNvPr id="5" name="Rectangle 4"/>
          <p:cNvSpPr/>
          <p:nvPr/>
        </p:nvSpPr>
        <p:spPr>
          <a:xfrm>
            <a:off x="3363912" y="3246437"/>
            <a:ext cx="3571812" cy="722057"/>
          </a:xfrm>
          <a:prstGeom prst="rect">
            <a:avLst/>
          </a:prstGeom>
        </p:spPr>
        <p:txBody>
          <a:bodyPr wrap="none">
            <a:spAutoFit/>
          </a:bodyPr>
          <a:lstStyle/>
          <a:p>
            <a:r>
              <a:rPr lang="en-US" sz="4400" b="1" kern="0" dirty="0" smtClean="0">
                <a:solidFill>
                  <a:srgbClr val="000080"/>
                </a:solidFill>
                <a:latin typeface="Arial"/>
                <a:ea typeface="Arial Unicode MS"/>
                <a:cs typeface="Arial Unicode MS"/>
              </a:rPr>
              <a:t>Thank </a:t>
            </a:r>
            <a:r>
              <a:rPr lang="en-US" sz="4400" b="1" kern="0" dirty="0" smtClean="0">
                <a:solidFill>
                  <a:srgbClr val="000080"/>
                </a:solidFill>
                <a:latin typeface="Arial"/>
                <a:ea typeface="Arial Unicode MS"/>
                <a:cs typeface="Arial Unicode MS"/>
              </a:rPr>
              <a:t>You !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GA </a:t>
            </a:r>
            <a:r>
              <a:rPr lang="en-US" dirty="0" smtClean="0"/>
              <a:t>(1)</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4</a:t>
            </a:fld>
            <a:endParaRPr lang="de-DE"/>
          </a:p>
        </p:txBody>
      </p:sp>
      <p:grpSp>
        <p:nvGrpSpPr>
          <p:cNvPr id="57" name="Group 56"/>
          <p:cNvGrpSpPr/>
          <p:nvPr/>
        </p:nvGrpSpPr>
        <p:grpSpPr>
          <a:xfrm>
            <a:off x="315912" y="1646237"/>
            <a:ext cx="9067800" cy="5394325"/>
            <a:chOff x="0" y="762000"/>
            <a:chExt cx="9067800" cy="5394325"/>
          </a:xfrm>
        </p:grpSpPr>
        <p:sp>
          <p:nvSpPr>
            <p:cNvPr id="58" name="Text Box 11"/>
            <p:cNvSpPr txBox="1">
              <a:spLocks noChangeArrowheads="1"/>
            </p:cNvSpPr>
            <p:nvPr/>
          </p:nvSpPr>
          <p:spPr bwMode="auto">
            <a:xfrm>
              <a:off x="381000" y="1981200"/>
              <a:ext cx="2286000" cy="607602"/>
            </a:xfrm>
            <a:prstGeom prst="rect">
              <a:avLst/>
            </a:prstGeom>
            <a:noFill/>
            <a:ln w="9525">
              <a:noFill/>
              <a:miter lim="800000"/>
              <a:headEnd/>
              <a:tailEnd/>
            </a:ln>
            <a:effectLst/>
          </p:spPr>
          <p:txBody>
            <a:bodyPr wrap="square">
              <a:spAutoFit/>
            </a:bodyPr>
            <a:lstStyle/>
            <a:p>
              <a:pPr algn="ctr">
                <a:spcBef>
                  <a:spcPct val="50000"/>
                </a:spcBef>
              </a:pPr>
              <a:r>
                <a:rPr lang="en-US" dirty="0" smtClean="0"/>
                <a:t>Calculus </a:t>
              </a:r>
              <a:r>
                <a:rPr lang="en-US" dirty="0"/>
                <a:t>Base </a:t>
              </a:r>
              <a:r>
                <a:rPr lang="en-US" dirty="0" smtClean="0"/>
                <a:t>Techniques</a:t>
              </a:r>
              <a:endParaRPr lang="en-US" dirty="0"/>
            </a:p>
          </p:txBody>
        </p:sp>
        <p:sp>
          <p:nvSpPr>
            <p:cNvPr id="59" name="Line 18"/>
            <p:cNvSpPr>
              <a:spLocks noChangeShapeType="1"/>
            </p:cNvSpPr>
            <p:nvPr/>
          </p:nvSpPr>
          <p:spPr bwMode="auto">
            <a:xfrm>
              <a:off x="381000" y="2895600"/>
              <a:ext cx="2133600" cy="0"/>
            </a:xfrm>
            <a:prstGeom prst="line">
              <a:avLst/>
            </a:prstGeom>
            <a:noFill/>
            <a:ln w="38100">
              <a:solidFill>
                <a:schemeClr val="tx1"/>
              </a:solidFill>
              <a:round/>
              <a:headEnd/>
              <a:tailEnd/>
            </a:ln>
            <a:effectLst/>
          </p:spPr>
          <p:txBody>
            <a:bodyPr wrap="none" anchor="ctr"/>
            <a:lstStyle/>
            <a:p>
              <a:endParaRPr lang="en-US"/>
            </a:p>
          </p:txBody>
        </p:sp>
        <p:sp>
          <p:nvSpPr>
            <p:cNvPr id="60" name="Line 22"/>
            <p:cNvSpPr>
              <a:spLocks noChangeShapeType="1"/>
            </p:cNvSpPr>
            <p:nvPr/>
          </p:nvSpPr>
          <p:spPr bwMode="auto">
            <a:xfrm>
              <a:off x="381000" y="2895600"/>
              <a:ext cx="0" cy="228600"/>
            </a:xfrm>
            <a:prstGeom prst="line">
              <a:avLst/>
            </a:prstGeom>
            <a:noFill/>
            <a:ln w="38100">
              <a:solidFill>
                <a:schemeClr val="tx1"/>
              </a:solidFill>
              <a:round/>
              <a:headEnd/>
              <a:tailEnd/>
            </a:ln>
            <a:effectLst/>
          </p:spPr>
          <p:txBody>
            <a:bodyPr wrap="none" anchor="ctr"/>
            <a:lstStyle/>
            <a:p>
              <a:endParaRPr lang="en-US"/>
            </a:p>
          </p:txBody>
        </p:sp>
        <p:sp>
          <p:nvSpPr>
            <p:cNvPr id="61" name="Rectangle 35"/>
            <p:cNvSpPr>
              <a:spLocks noChangeArrowheads="1"/>
            </p:cNvSpPr>
            <p:nvPr/>
          </p:nvSpPr>
          <p:spPr bwMode="auto">
            <a:xfrm>
              <a:off x="76200" y="3124200"/>
              <a:ext cx="1371600" cy="457200"/>
            </a:xfrm>
            <a:prstGeom prst="rect">
              <a:avLst/>
            </a:prstGeom>
            <a:noFill/>
            <a:ln w="38100">
              <a:solidFill>
                <a:schemeClr val="tx1"/>
              </a:solidFill>
              <a:miter lim="800000"/>
              <a:headEnd/>
              <a:tailEnd/>
            </a:ln>
            <a:effectLst/>
          </p:spPr>
          <p:txBody>
            <a:bodyPr wrap="none" anchor="ctr"/>
            <a:lstStyle/>
            <a:p>
              <a:endParaRPr lang="en-US"/>
            </a:p>
          </p:txBody>
        </p:sp>
        <p:sp>
          <p:nvSpPr>
            <p:cNvPr id="62" name="Text Box 66"/>
            <p:cNvSpPr txBox="1">
              <a:spLocks noChangeArrowheads="1"/>
            </p:cNvSpPr>
            <p:nvPr/>
          </p:nvSpPr>
          <p:spPr bwMode="auto">
            <a:xfrm>
              <a:off x="0" y="3124200"/>
              <a:ext cx="1524000" cy="349968"/>
            </a:xfrm>
            <a:prstGeom prst="rect">
              <a:avLst/>
            </a:prstGeom>
            <a:noFill/>
            <a:ln w="9525">
              <a:noFill/>
              <a:miter lim="800000"/>
              <a:headEnd/>
              <a:tailEnd/>
            </a:ln>
            <a:effectLst/>
          </p:spPr>
          <p:txBody>
            <a:bodyPr>
              <a:spAutoFit/>
            </a:bodyPr>
            <a:lstStyle/>
            <a:p>
              <a:pPr algn="ctr">
                <a:spcBef>
                  <a:spcPct val="50000"/>
                </a:spcBef>
              </a:pPr>
              <a:r>
                <a:rPr lang="en-US" dirty="0"/>
                <a:t>Fibonacci</a:t>
              </a:r>
            </a:p>
          </p:txBody>
        </p:sp>
        <p:sp>
          <p:nvSpPr>
            <p:cNvPr id="63" name="Text Box 3"/>
            <p:cNvSpPr txBox="1">
              <a:spLocks noChangeArrowheads="1"/>
            </p:cNvSpPr>
            <p:nvPr/>
          </p:nvSpPr>
          <p:spPr bwMode="auto">
            <a:xfrm>
              <a:off x="3429000" y="762000"/>
              <a:ext cx="2514600" cy="495300"/>
            </a:xfrm>
            <a:prstGeom prst="rect">
              <a:avLst/>
            </a:prstGeom>
            <a:solidFill>
              <a:srgbClr val="0099FF"/>
            </a:solidFill>
            <a:ln w="38100">
              <a:solidFill>
                <a:srgbClr val="FF0000"/>
              </a:solidFill>
              <a:miter lim="800000"/>
              <a:headEnd/>
              <a:tailEnd/>
            </a:ln>
            <a:effectLst/>
          </p:spPr>
          <p:txBody>
            <a:bodyPr>
              <a:spAutoFit/>
            </a:bodyPr>
            <a:lstStyle/>
            <a:p>
              <a:pPr>
                <a:spcBef>
                  <a:spcPct val="50000"/>
                </a:spcBef>
              </a:pPr>
              <a:r>
                <a:rPr lang="en-US"/>
                <a:t>Search Techniqes</a:t>
              </a:r>
            </a:p>
          </p:txBody>
        </p:sp>
        <p:sp>
          <p:nvSpPr>
            <p:cNvPr id="64" name="Line 7"/>
            <p:cNvSpPr>
              <a:spLocks noChangeShapeType="1"/>
            </p:cNvSpPr>
            <p:nvPr/>
          </p:nvSpPr>
          <p:spPr bwMode="auto">
            <a:xfrm>
              <a:off x="1524000" y="1600200"/>
              <a:ext cx="6477000" cy="0"/>
            </a:xfrm>
            <a:prstGeom prst="line">
              <a:avLst/>
            </a:prstGeom>
            <a:noFill/>
            <a:ln w="38100">
              <a:solidFill>
                <a:schemeClr val="tx1"/>
              </a:solidFill>
              <a:round/>
              <a:headEnd/>
              <a:tailEnd/>
            </a:ln>
            <a:effectLst/>
          </p:spPr>
          <p:txBody>
            <a:bodyPr wrap="none" anchor="ctr"/>
            <a:lstStyle/>
            <a:p>
              <a:endParaRPr lang="en-US"/>
            </a:p>
          </p:txBody>
        </p:sp>
        <p:sp>
          <p:nvSpPr>
            <p:cNvPr id="65" name="Line 9"/>
            <p:cNvSpPr>
              <a:spLocks noChangeShapeType="1"/>
            </p:cNvSpPr>
            <p:nvPr/>
          </p:nvSpPr>
          <p:spPr bwMode="auto">
            <a:xfrm>
              <a:off x="1524000" y="1600200"/>
              <a:ext cx="0" cy="304800"/>
            </a:xfrm>
            <a:prstGeom prst="line">
              <a:avLst/>
            </a:prstGeom>
            <a:noFill/>
            <a:ln w="38100">
              <a:solidFill>
                <a:schemeClr val="tx1"/>
              </a:solidFill>
              <a:round/>
              <a:headEnd/>
              <a:tailEnd/>
            </a:ln>
            <a:effectLst/>
          </p:spPr>
          <p:txBody>
            <a:bodyPr wrap="none" anchor="ctr"/>
            <a:lstStyle/>
            <a:p>
              <a:endParaRPr lang="en-US"/>
            </a:p>
          </p:txBody>
        </p:sp>
        <p:sp>
          <p:nvSpPr>
            <p:cNvPr id="66" name="Line 10"/>
            <p:cNvSpPr>
              <a:spLocks noChangeShapeType="1"/>
            </p:cNvSpPr>
            <p:nvPr/>
          </p:nvSpPr>
          <p:spPr bwMode="auto">
            <a:xfrm>
              <a:off x="8001000" y="1600200"/>
              <a:ext cx="0" cy="304800"/>
            </a:xfrm>
            <a:prstGeom prst="line">
              <a:avLst/>
            </a:prstGeom>
            <a:noFill/>
            <a:ln w="38100">
              <a:solidFill>
                <a:schemeClr val="tx1"/>
              </a:solidFill>
              <a:round/>
              <a:headEnd/>
              <a:tailEnd/>
            </a:ln>
            <a:effectLst/>
          </p:spPr>
          <p:txBody>
            <a:bodyPr wrap="none" anchor="ctr"/>
            <a:lstStyle/>
            <a:p>
              <a:endParaRPr lang="en-US"/>
            </a:p>
          </p:txBody>
        </p:sp>
        <p:sp>
          <p:nvSpPr>
            <p:cNvPr id="67" name="Rectangle 12"/>
            <p:cNvSpPr>
              <a:spLocks noChangeArrowheads="1"/>
            </p:cNvSpPr>
            <p:nvPr/>
          </p:nvSpPr>
          <p:spPr bwMode="auto">
            <a:xfrm>
              <a:off x="609600" y="1905000"/>
              <a:ext cx="1828800" cy="762000"/>
            </a:xfrm>
            <a:prstGeom prst="rect">
              <a:avLst/>
            </a:prstGeom>
            <a:noFill/>
            <a:ln w="38100">
              <a:solidFill>
                <a:schemeClr val="tx1"/>
              </a:solidFill>
              <a:miter lim="800000"/>
              <a:headEnd/>
              <a:tailEnd/>
            </a:ln>
            <a:effectLst/>
          </p:spPr>
          <p:txBody>
            <a:bodyPr wrap="none" anchor="ctr"/>
            <a:lstStyle/>
            <a:p>
              <a:endParaRPr lang="en-US"/>
            </a:p>
          </p:txBody>
        </p:sp>
        <p:sp>
          <p:nvSpPr>
            <p:cNvPr id="68" name="Text Box 13"/>
            <p:cNvSpPr txBox="1">
              <a:spLocks noChangeArrowheads="1"/>
            </p:cNvSpPr>
            <p:nvPr/>
          </p:nvSpPr>
          <p:spPr bwMode="auto">
            <a:xfrm>
              <a:off x="2971800" y="1905000"/>
              <a:ext cx="3048000" cy="860425"/>
            </a:xfrm>
            <a:prstGeom prst="rect">
              <a:avLst/>
            </a:prstGeom>
            <a:solidFill>
              <a:srgbClr val="0099FF"/>
            </a:solidFill>
            <a:ln w="38100">
              <a:solidFill>
                <a:srgbClr val="FF0000"/>
              </a:solidFill>
              <a:miter lim="800000"/>
              <a:headEnd/>
              <a:tailEnd/>
            </a:ln>
            <a:effectLst/>
          </p:spPr>
          <p:txBody>
            <a:bodyPr>
              <a:spAutoFit/>
            </a:bodyPr>
            <a:lstStyle/>
            <a:p>
              <a:pPr>
                <a:spcBef>
                  <a:spcPct val="50000"/>
                </a:spcBef>
              </a:pPr>
              <a:r>
                <a:rPr lang="en-US"/>
                <a:t>Guided random search techniqes</a:t>
              </a:r>
            </a:p>
          </p:txBody>
        </p:sp>
        <p:sp>
          <p:nvSpPr>
            <p:cNvPr id="69" name="Text Box 15"/>
            <p:cNvSpPr txBox="1">
              <a:spLocks noChangeArrowheads="1"/>
            </p:cNvSpPr>
            <p:nvPr/>
          </p:nvSpPr>
          <p:spPr bwMode="auto">
            <a:xfrm>
              <a:off x="6781800" y="1828800"/>
              <a:ext cx="2057400" cy="607602"/>
            </a:xfrm>
            <a:prstGeom prst="rect">
              <a:avLst/>
            </a:prstGeom>
            <a:noFill/>
            <a:ln w="9525">
              <a:noFill/>
              <a:miter lim="800000"/>
              <a:headEnd/>
              <a:tailEnd/>
            </a:ln>
            <a:effectLst/>
          </p:spPr>
          <p:txBody>
            <a:bodyPr>
              <a:spAutoFit/>
            </a:bodyPr>
            <a:lstStyle/>
            <a:p>
              <a:pPr algn="ctr">
                <a:spcBef>
                  <a:spcPct val="50000"/>
                </a:spcBef>
              </a:pPr>
              <a:r>
                <a:rPr lang="en-US" dirty="0"/>
                <a:t>Enumerative </a:t>
              </a:r>
              <a:r>
                <a:rPr lang="en-US" dirty="0" err="1"/>
                <a:t>Techniqes</a:t>
              </a:r>
              <a:endParaRPr lang="en-US" dirty="0"/>
            </a:p>
          </p:txBody>
        </p:sp>
        <p:sp>
          <p:nvSpPr>
            <p:cNvPr id="70" name="Rectangle 16"/>
            <p:cNvSpPr>
              <a:spLocks noChangeArrowheads="1"/>
            </p:cNvSpPr>
            <p:nvPr/>
          </p:nvSpPr>
          <p:spPr bwMode="auto">
            <a:xfrm>
              <a:off x="6858000" y="1905000"/>
              <a:ext cx="1752600" cy="685800"/>
            </a:xfrm>
            <a:prstGeom prst="rect">
              <a:avLst/>
            </a:prstGeom>
            <a:noFill/>
            <a:ln w="38100">
              <a:solidFill>
                <a:schemeClr val="tx1"/>
              </a:solidFill>
              <a:miter lim="800000"/>
              <a:headEnd/>
              <a:tailEnd/>
            </a:ln>
            <a:effectLst/>
          </p:spPr>
          <p:txBody>
            <a:bodyPr wrap="none" anchor="ctr"/>
            <a:lstStyle/>
            <a:p>
              <a:endParaRPr lang="en-US"/>
            </a:p>
          </p:txBody>
        </p:sp>
        <p:sp>
          <p:nvSpPr>
            <p:cNvPr id="71" name="Line 17"/>
            <p:cNvSpPr>
              <a:spLocks noChangeShapeType="1"/>
            </p:cNvSpPr>
            <p:nvPr/>
          </p:nvSpPr>
          <p:spPr bwMode="auto">
            <a:xfrm>
              <a:off x="1524000" y="2667000"/>
              <a:ext cx="0" cy="228600"/>
            </a:xfrm>
            <a:prstGeom prst="line">
              <a:avLst/>
            </a:prstGeom>
            <a:noFill/>
            <a:ln w="38100">
              <a:solidFill>
                <a:schemeClr val="tx1"/>
              </a:solidFill>
              <a:round/>
              <a:headEnd/>
              <a:tailEnd/>
            </a:ln>
            <a:effectLst/>
          </p:spPr>
          <p:txBody>
            <a:bodyPr wrap="none" anchor="ctr"/>
            <a:lstStyle/>
            <a:p>
              <a:endParaRPr lang="en-US"/>
            </a:p>
          </p:txBody>
        </p:sp>
        <p:sp>
          <p:nvSpPr>
            <p:cNvPr id="72" name="Line 23"/>
            <p:cNvSpPr>
              <a:spLocks noChangeShapeType="1"/>
            </p:cNvSpPr>
            <p:nvPr/>
          </p:nvSpPr>
          <p:spPr bwMode="auto">
            <a:xfrm>
              <a:off x="2514600" y="2895600"/>
              <a:ext cx="0" cy="228600"/>
            </a:xfrm>
            <a:prstGeom prst="line">
              <a:avLst/>
            </a:prstGeom>
            <a:noFill/>
            <a:ln w="38100">
              <a:solidFill>
                <a:schemeClr val="tx1"/>
              </a:solidFill>
              <a:round/>
              <a:headEnd/>
              <a:tailEnd/>
            </a:ln>
            <a:effectLst/>
          </p:spPr>
          <p:txBody>
            <a:bodyPr wrap="none" anchor="ctr"/>
            <a:lstStyle/>
            <a:p>
              <a:endParaRPr lang="en-US"/>
            </a:p>
          </p:txBody>
        </p:sp>
        <p:sp>
          <p:nvSpPr>
            <p:cNvPr id="73" name="Line 24"/>
            <p:cNvSpPr>
              <a:spLocks noChangeShapeType="1"/>
            </p:cNvSpPr>
            <p:nvPr/>
          </p:nvSpPr>
          <p:spPr bwMode="auto">
            <a:xfrm>
              <a:off x="8001000" y="2590800"/>
              <a:ext cx="0" cy="228600"/>
            </a:xfrm>
            <a:prstGeom prst="line">
              <a:avLst/>
            </a:prstGeom>
            <a:noFill/>
            <a:ln w="38100">
              <a:solidFill>
                <a:schemeClr val="tx1"/>
              </a:solidFill>
              <a:round/>
              <a:headEnd/>
              <a:tailEnd/>
            </a:ln>
            <a:effectLst/>
          </p:spPr>
          <p:txBody>
            <a:bodyPr wrap="none" anchor="ctr"/>
            <a:lstStyle/>
            <a:p>
              <a:endParaRPr lang="en-US"/>
            </a:p>
          </p:txBody>
        </p:sp>
        <p:sp>
          <p:nvSpPr>
            <p:cNvPr id="74" name="Line 27"/>
            <p:cNvSpPr>
              <a:spLocks noChangeShapeType="1"/>
            </p:cNvSpPr>
            <p:nvPr/>
          </p:nvSpPr>
          <p:spPr bwMode="auto">
            <a:xfrm>
              <a:off x="6172200" y="2819400"/>
              <a:ext cx="2590800" cy="0"/>
            </a:xfrm>
            <a:prstGeom prst="line">
              <a:avLst/>
            </a:prstGeom>
            <a:noFill/>
            <a:ln w="38100">
              <a:solidFill>
                <a:schemeClr val="tx1"/>
              </a:solidFill>
              <a:round/>
              <a:headEnd/>
              <a:tailEnd/>
            </a:ln>
            <a:effectLst/>
          </p:spPr>
          <p:txBody>
            <a:bodyPr wrap="none" anchor="ctr"/>
            <a:lstStyle/>
            <a:p>
              <a:endParaRPr lang="en-US"/>
            </a:p>
          </p:txBody>
        </p:sp>
        <p:sp>
          <p:nvSpPr>
            <p:cNvPr id="75" name="Line 31"/>
            <p:cNvSpPr>
              <a:spLocks noChangeShapeType="1"/>
            </p:cNvSpPr>
            <p:nvPr/>
          </p:nvSpPr>
          <p:spPr bwMode="auto">
            <a:xfrm>
              <a:off x="6172200" y="2819400"/>
              <a:ext cx="0" cy="304800"/>
            </a:xfrm>
            <a:prstGeom prst="line">
              <a:avLst/>
            </a:prstGeom>
            <a:noFill/>
            <a:ln w="38100">
              <a:solidFill>
                <a:schemeClr val="tx1"/>
              </a:solidFill>
              <a:round/>
              <a:headEnd/>
              <a:tailEnd/>
            </a:ln>
            <a:effectLst/>
          </p:spPr>
          <p:txBody>
            <a:bodyPr wrap="none" anchor="ctr"/>
            <a:lstStyle/>
            <a:p>
              <a:endParaRPr lang="en-US"/>
            </a:p>
          </p:txBody>
        </p:sp>
        <p:sp>
          <p:nvSpPr>
            <p:cNvPr id="76" name="Line 32"/>
            <p:cNvSpPr>
              <a:spLocks noChangeShapeType="1"/>
            </p:cNvSpPr>
            <p:nvPr/>
          </p:nvSpPr>
          <p:spPr bwMode="auto">
            <a:xfrm>
              <a:off x="7543800" y="2819400"/>
              <a:ext cx="0" cy="304800"/>
            </a:xfrm>
            <a:prstGeom prst="line">
              <a:avLst/>
            </a:prstGeom>
            <a:noFill/>
            <a:ln w="38100">
              <a:solidFill>
                <a:schemeClr val="tx1"/>
              </a:solidFill>
              <a:round/>
              <a:headEnd/>
              <a:tailEnd/>
            </a:ln>
            <a:effectLst/>
          </p:spPr>
          <p:txBody>
            <a:bodyPr wrap="none" anchor="ctr"/>
            <a:lstStyle/>
            <a:p>
              <a:endParaRPr lang="en-US"/>
            </a:p>
          </p:txBody>
        </p:sp>
        <p:sp>
          <p:nvSpPr>
            <p:cNvPr id="77" name="Line 33"/>
            <p:cNvSpPr>
              <a:spLocks noChangeShapeType="1"/>
            </p:cNvSpPr>
            <p:nvPr/>
          </p:nvSpPr>
          <p:spPr bwMode="auto">
            <a:xfrm>
              <a:off x="8763000" y="2819400"/>
              <a:ext cx="0" cy="304800"/>
            </a:xfrm>
            <a:prstGeom prst="line">
              <a:avLst/>
            </a:prstGeom>
            <a:noFill/>
            <a:ln w="38100">
              <a:solidFill>
                <a:schemeClr val="tx1"/>
              </a:solidFill>
              <a:round/>
              <a:headEnd/>
              <a:tailEnd/>
            </a:ln>
            <a:effectLst/>
          </p:spPr>
          <p:txBody>
            <a:bodyPr wrap="none" anchor="ctr"/>
            <a:lstStyle/>
            <a:p>
              <a:endParaRPr lang="en-US"/>
            </a:p>
          </p:txBody>
        </p:sp>
        <p:sp>
          <p:nvSpPr>
            <p:cNvPr id="78" name="Rectangle 37"/>
            <p:cNvSpPr>
              <a:spLocks noChangeArrowheads="1"/>
            </p:cNvSpPr>
            <p:nvPr/>
          </p:nvSpPr>
          <p:spPr bwMode="auto">
            <a:xfrm>
              <a:off x="2133600" y="3124200"/>
              <a:ext cx="762000" cy="381000"/>
            </a:xfrm>
            <a:prstGeom prst="rect">
              <a:avLst/>
            </a:prstGeom>
            <a:noFill/>
            <a:ln w="38100">
              <a:solidFill>
                <a:schemeClr val="tx1"/>
              </a:solidFill>
              <a:miter lim="800000"/>
              <a:headEnd/>
              <a:tailEnd/>
            </a:ln>
            <a:effectLst/>
          </p:spPr>
          <p:txBody>
            <a:bodyPr wrap="none" anchor="ctr"/>
            <a:lstStyle/>
            <a:p>
              <a:endParaRPr lang="en-US"/>
            </a:p>
          </p:txBody>
        </p:sp>
        <p:sp>
          <p:nvSpPr>
            <p:cNvPr id="79" name="Rectangle 39"/>
            <p:cNvSpPr>
              <a:spLocks noChangeArrowheads="1"/>
            </p:cNvSpPr>
            <p:nvPr/>
          </p:nvSpPr>
          <p:spPr bwMode="auto">
            <a:xfrm>
              <a:off x="5638800" y="3124200"/>
              <a:ext cx="685800" cy="457200"/>
            </a:xfrm>
            <a:prstGeom prst="rect">
              <a:avLst/>
            </a:prstGeom>
            <a:noFill/>
            <a:ln w="38100">
              <a:solidFill>
                <a:schemeClr val="tx1"/>
              </a:solidFill>
              <a:miter lim="800000"/>
              <a:headEnd/>
              <a:tailEnd/>
            </a:ln>
            <a:effectLst/>
          </p:spPr>
          <p:txBody>
            <a:bodyPr wrap="none" anchor="ctr"/>
            <a:lstStyle/>
            <a:p>
              <a:endParaRPr lang="en-US"/>
            </a:p>
          </p:txBody>
        </p:sp>
        <p:sp>
          <p:nvSpPr>
            <p:cNvPr id="80" name="Rectangle 40"/>
            <p:cNvSpPr>
              <a:spLocks noChangeArrowheads="1"/>
            </p:cNvSpPr>
            <p:nvPr/>
          </p:nvSpPr>
          <p:spPr bwMode="auto">
            <a:xfrm>
              <a:off x="6477000" y="3124200"/>
              <a:ext cx="1752600" cy="762000"/>
            </a:xfrm>
            <a:prstGeom prst="rect">
              <a:avLst/>
            </a:prstGeom>
            <a:noFill/>
            <a:ln w="38100">
              <a:solidFill>
                <a:schemeClr val="tx1"/>
              </a:solidFill>
              <a:miter lim="800000"/>
              <a:headEnd/>
              <a:tailEnd/>
            </a:ln>
            <a:effectLst/>
          </p:spPr>
          <p:txBody>
            <a:bodyPr wrap="none" anchor="ctr"/>
            <a:lstStyle/>
            <a:p>
              <a:endParaRPr lang="en-US"/>
            </a:p>
          </p:txBody>
        </p:sp>
        <p:sp>
          <p:nvSpPr>
            <p:cNvPr id="81" name="Rectangle 41"/>
            <p:cNvSpPr>
              <a:spLocks noChangeArrowheads="1"/>
            </p:cNvSpPr>
            <p:nvPr/>
          </p:nvSpPr>
          <p:spPr bwMode="auto">
            <a:xfrm>
              <a:off x="8382000" y="3124200"/>
              <a:ext cx="685800" cy="457200"/>
            </a:xfrm>
            <a:prstGeom prst="rect">
              <a:avLst/>
            </a:prstGeom>
            <a:noFill/>
            <a:ln w="38100">
              <a:solidFill>
                <a:schemeClr val="tx1"/>
              </a:solidFill>
              <a:miter lim="800000"/>
              <a:headEnd/>
              <a:tailEnd/>
            </a:ln>
            <a:effectLst/>
          </p:spPr>
          <p:txBody>
            <a:bodyPr wrap="none" anchor="ctr"/>
            <a:lstStyle/>
            <a:p>
              <a:endParaRPr lang="en-US"/>
            </a:p>
          </p:txBody>
        </p:sp>
        <p:sp>
          <p:nvSpPr>
            <p:cNvPr id="82" name="Text Box 42"/>
            <p:cNvSpPr txBox="1">
              <a:spLocks noChangeArrowheads="1"/>
            </p:cNvSpPr>
            <p:nvPr/>
          </p:nvSpPr>
          <p:spPr bwMode="auto">
            <a:xfrm>
              <a:off x="8305800" y="3124200"/>
              <a:ext cx="762000" cy="349968"/>
            </a:xfrm>
            <a:prstGeom prst="rect">
              <a:avLst/>
            </a:prstGeom>
            <a:noFill/>
            <a:ln w="9525">
              <a:noFill/>
              <a:miter lim="800000"/>
              <a:headEnd/>
              <a:tailEnd/>
            </a:ln>
            <a:effectLst/>
          </p:spPr>
          <p:txBody>
            <a:bodyPr>
              <a:spAutoFit/>
            </a:bodyPr>
            <a:lstStyle/>
            <a:p>
              <a:pPr algn="ctr">
                <a:spcBef>
                  <a:spcPct val="50000"/>
                </a:spcBef>
              </a:pPr>
              <a:r>
                <a:rPr lang="en-US" dirty="0"/>
                <a:t>BFS</a:t>
              </a:r>
            </a:p>
          </p:txBody>
        </p:sp>
        <p:sp>
          <p:nvSpPr>
            <p:cNvPr id="83" name="Text Box 43"/>
            <p:cNvSpPr txBox="1">
              <a:spLocks noChangeArrowheads="1"/>
            </p:cNvSpPr>
            <p:nvPr/>
          </p:nvSpPr>
          <p:spPr bwMode="auto">
            <a:xfrm>
              <a:off x="5486400" y="3124200"/>
              <a:ext cx="914400" cy="349968"/>
            </a:xfrm>
            <a:prstGeom prst="rect">
              <a:avLst/>
            </a:prstGeom>
            <a:noFill/>
            <a:ln w="9525">
              <a:noFill/>
              <a:miter lim="800000"/>
              <a:headEnd/>
              <a:tailEnd/>
            </a:ln>
            <a:effectLst/>
          </p:spPr>
          <p:txBody>
            <a:bodyPr>
              <a:spAutoFit/>
            </a:bodyPr>
            <a:lstStyle/>
            <a:p>
              <a:pPr algn="ctr">
                <a:spcBef>
                  <a:spcPct val="50000"/>
                </a:spcBef>
              </a:pPr>
              <a:r>
                <a:rPr lang="en-US" dirty="0"/>
                <a:t>DFS</a:t>
              </a:r>
            </a:p>
          </p:txBody>
        </p:sp>
        <p:sp>
          <p:nvSpPr>
            <p:cNvPr id="84" name="Text Box 44"/>
            <p:cNvSpPr txBox="1">
              <a:spLocks noChangeArrowheads="1"/>
            </p:cNvSpPr>
            <p:nvPr/>
          </p:nvSpPr>
          <p:spPr bwMode="auto">
            <a:xfrm>
              <a:off x="6400800" y="3048000"/>
              <a:ext cx="1905000" cy="607602"/>
            </a:xfrm>
            <a:prstGeom prst="rect">
              <a:avLst/>
            </a:prstGeom>
            <a:noFill/>
            <a:ln w="9525">
              <a:noFill/>
              <a:miter lim="800000"/>
              <a:headEnd/>
              <a:tailEnd/>
            </a:ln>
            <a:effectLst/>
          </p:spPr>
          <p:txBody>
            <a:bodyPr>
              <a:spAutoFit/>
            </a:bodyPr>
            <a:lstStyle/>
            <a:p>
              <a:pPr algn="ctr">
                <a:spcBef>
                  <a:spcPct val="50000"/>
                </a:spcBef>
              </a:pPr>
              <a:r>
                <a:rPr lang="en-US" dirty="0"/>
                <a:t>Dynamic Programming</a:t>
              </a:r>
            </a:p>
          </p:txBody>
        </p:sp>
        <p:sp>
          <p:nvSpPr>
            <p:cNvPr id="85" name="Line 26"/>
            <p:cNvSpPr>
              <a:spLocks noChangeShapeType="1"/>
            </p:cNvSpPr>
            <p:nvPr/>
          </p:nvSpPr>
          <p:spPr bwMode="auto">
            <a:xfrm>
              <a:off x="1828800" y="3810000"/>
              <a:ext cx="4267200" cy="0"/>
            </a:xfrm>
            <a:prstGeom prst="line">
              <a:avLst/>
            </a:prstGeom>
            <a:noFill/>
            <a:ln w="38100">
              <a:solidFill>
                <a:schemeClr val="tx1"/>
              </a:solidFill>
              <a:round/>
              <a:headEnd/>
              <a:tailEnd/>
            </a:ln>
            <a:effectLst/>
          </p:spPr>
          <p:txBody>
            <a:bodyPr wrap="none" anchor="ctr"/>
            <a:lstStyle/>
            <a:p>
              <a:endParaRPr lang="en-US"/>
            </a:p>
          </p:txBody>
        </p:sp>
        <p:sp>
          <p:nvSpPr>
            <p:cNvPr id="86" name="Line 28"/>
            <p:cNvSpPr>
              <a:spLocks noChangeShapeType="1"/>
            </p:cNvSpPr>
            <p:nvPr/>
          </p:nvSpPr>
          <p:spPr bwMode="auto">
            <a:xfrm>
              <a:off x="3429000" y="3810000"/>
              <a:ext cx="0" cy="304800"/>
            </a:xfrm>
            <a:prstGeom prst="line">
              <a:avLst/>
            </a:prstGeom>
            <a:noFill/>
            <a:ln w="38100">
              <a:solidFill>
                <a:schemeClr val="tx1"/>
              </a:solidFill>
              <a:round/>
              <a:headEnd/>
              <a:tailEnd/>
            </a:ln>
            <a:effectLst/>
          </p:spPr>
          <p:txBody>
            <a:bodyPr wrap="none" anchor="ctr"/>
            <a:lstStyle/>
            <a:p>
              <a:endParaRPr lang="en-US"/>
            </a:p>
          </p:txBody>
        </p:sp>
        <p:sp>
          <p:nvSpPr>
            <p:cNvPr id="87" name="Line 29"/>
            <p:cNvSpPr>
              <a:spLocks noChangeShapeType="1"/>
            </p:cNvSpPr>
            <p:nvPr/>
          </p:nvSpPr>
          <p:spPr bwMode="auto">
            <a:xfrm>
              <a:off x="4953000" y="3810000"/>
              <a:ext cx="0" cy="304800"/>
            </a:xfrm>
            <a:prstGeom prst="line">
              <a:avLst/>
            </a:prstGeom>
            <a:noFill/>
            <a:ln w="38100">
              <a:solidFill>
                <a:schemeClr val="tx1"/>
              </a:solidFill>
              <a:round/>
              <a:headEnd/>
              <a:tailEnd/>
            </a:ln>
            <a:effectLst/>
          </p:spPr>
          <p:txBody>
            <a:bodyPr wrap="none" anchor="ctr"/>
            <a:lstStyle/>
            <a:p>
              <a:endParaRPr lang="en-US"/>
            </a:p>
          </p:txBody>
        </p:sp>
        <p:sp>
          <p:nvSpPr>
            <p:cNvPr id="88" name="Line 34"/>
            <p:cNvSpPr>
              <a:spLocks noChangeShapeType="1"/>
            </p:cNvSpPr>
            <p:nvPr/>
          </p:nvSpPr>
          <p:spPr bwMode="auto">
            <a:xfrm>
              <a:off x="1828800" y="3810000"/>
              <a:ext cx="0" cy="304800"/>
            </a:xfrm>
            <a:prstGeom prst="line">
              <a:avLst/>
            </a:prstGeom>
            <a:noFill/>
            <a:ln w="38100">
              <a:solidFill>
                <a:schemeClr val="tx1"/>
              </a:solidFill>
              <a:round/>
              <a:headEnd/>
              <a:tailEnd/>
            </a:ln>
            <a:effectLst/>
          </p:spPr>
          <p:txBody>
            <a:bodyPr wrap="none" anchor="ctr"/>
            <a:lstStyle/>
            <a:p>
              <a:endParaRPr lang="en-US"/>
            </a:p>
          </p:txBody>
        </p:sp>
        <p:sp>
          <p:nvSpPr>
            <p:cNvPr id="89" name="Text Box 47"/>
            <p:cNvSpPr txBox="1">
              <a:spLocks noChangeArrowheads="1"/>
            </p:cNvSpPr>
            <p:nvPr/>
          </p:nvSpPr>
          <p:spPr bwMode="auto">
            <a:xfrm>
              <a:off x="1066800" y="4114800"/>
              <a:ext cx="1752600" cy="349968"/>
            </a:xfrm>
            <a:prstGeom prst="rect">
              <a:avLst/>
            </a:prstGeom>
            <a:noFill/>
            <a:ln w="9525">
              <a:noFill/>
              <a:miter lim="800000"/>
              <a:headEnd/>
              <a:tailEnd/>
            </a:ln>
            <a:effectLst/>
          </p:spPr>
          <p:txBody>
            <a:bodyPr wrap="square">
              <a:spAutoFit/>
            </a:bodyPr>
            <a:lstStyle/>
            <a:p>
              <a:pPr>
                <a:spcBef>
                  <a:spcPct val="50000"/>
                </a:spcBef>
              </a:pPr>
              <a:r>
                <a:rPr lang="en-US" dirty="0" err="1"/>
                <a:t>Tabu</a:t>
              </a:r>
              <a:r>
                <a:rPr lang="en-US" dirty="0"/>
                <a:t> Search</a:t>
              </a:r>
            </a:p>
          </p:txBody>
        </p:sp>
        <p:sp>
          <p:nvSpPr>
            <p:cNvPr id="90" name="Rectangle 48"/>
            <p:cNvSpPr>
              <a:spLocks noChangeArrowheads="1"/>
            </p:cNvSpPr>
            <p:nvPr/>
          </p:nvSpPr>
          <p:spPr bwMode="auto">
            <a:xfrm>
              <a:off x="914400" y="4114800"/>
              <a:ext cx="1752600" cy="457200"/>
            </a:xfrm>
            <a:prstGeom prst="rect">
              <a:avLst/>
            </a:prstGeom>
            <a:noFill/>
            <a:ln w="38100">
              <a:solidFill>
                <a:schemeClr val="tx1"/>
              </a:solidFill>
              <a:miter lim="800000"/>
              <a:headEnd/>
              <a:tailEnd/>
            </a:ln>
            <a:effectLst/>
          </p:spPr>
          <p:txBody>
            <a:bodyPr wrap="none" anchor="ctr"/>
            <a:lstStyle/>
            <a:p>
              <a:endParaRPr lang="en-US"/>
            </a:p>
          </p:txBody>
        </p:sp>
        <p:sp>
          <p:nvSpPr>
            <p:cNvPr id="91" name="Text Box 49"/>
            <p:cNvSpPr txBox="1">
              <a:spLocks noChangeArrowheads="1"/>
            </p:cNvSpPr>
            <p:nvPr/>
          </p:nvSpPr>
          <p:spPr bwMode="auto">
            <a:xfrm>
              <a:off x="2895600" y="4191000"/>
              <a:ext cx="1143000" cy="607602"/>
            </a:xfrm>
            <a:prstGeom prst="rect">
              <a:avLst/>
            </a:prstGeom>
            <a:noFill/>
            <a:ln w="9525">
              <a:noFill/>
              <a:miter lim="800000"/>
              <a:headEnd/>
              <a:tailEnd/>
            </a:ln>
            <a:effectLst/>
          </p:spPr>
          <p:txBody>
            <a:bodyPr wrap="square">
              <a:spAutoFit/>
            </a:bodyPr>
            <a:lstStyle/>
            <a:p>
              <a:pPr algn="ctr">
                <a:spcBef>
                  <a:spcPct val="50000"/>
                </a:spcBef>
              </a:pPr>
              <a:r>
                <a:rPr lang="en-US" dirty="0"/>
                <a:t>Hill Climbing</a:t>
              </a:r>
            </a:p>
          </p:txBody>
        </p:sp>
        <p:sp>
          <p:nvSpPr>
            <p:cNvPr id="92" name="Rectangle 50"/>
            <p:cNvSpPr>
              <a:spLocks noChangeArrowheads="1"/>
            </p:cNvSpPr>
            <p:nvPr/>
          </p:nvSpPr>
          <p:spPr bwMode="auto">
            <a:xfrm>
              <a:off x="2819400" y="4114800"/>
              <a:ext cx="1219200" cy="838200"/>
            </a:xfrm>
            <a:prstGeom prst="rect">
              <a:avLst/>
            </a:prstGeom>
            <a:noFill/>
            <a:ln w="38100">
              <a:solidFill>
                <a:schemeClr val="tx1"/>
              </a:solidFill>
              <a:miter lim="800000"/>
              <a:headEnd/>
              <a:tailEnd/>
            </a:ln>
            <a:effectLst/>
          </p:spPr>
          <p:txBody>
            <a:bodyPr wrap="none" anchor="ctr"/>
            <a:lstStyle/>
            <a:p>
              <a:endParaRPr lang="en-US"/>
            </a:p>
          </p:txBody>
        </p:sp>
        <p:sp>
          <p:nvSpPr>
            <p:cNvPr id="93" name="Text Box 52"/>
            <p:cNvSpPr txBox="1">
              <a:spLocks noChangeArrowheads="1"/>
            </p:cNvSpPr>
            <p:nvPr/>
          </p:nvSpPr>
          <p:spPr bwMode="auto">
            <a:xfrm>
              <a:off x="4267200" y="4114800"/>
              <a:ext cx="1524000" cy="822325"/>
            </a:xfrm>
            <a:prstGeom prst="rect">
              <a:avLst/>
            </a:prstGeom>
            <a:noFill/>
            <a:ln w="9525">
              <a:noFill/>
              <a:miter lim="800000"/>
              <a:headEnd/>
              <a:tailEnd/>
            </a:ln>
            <a:effectLst/>
          </p:spPr>
          <p:txBody>
            <a:bodyPr>
              <a:spAutoFit/>
            </a:bodyPr>
            <a:lstStyle/>
            <a:p>
              <a:pPr>
                <a:spcBef>
                  <a:spcPct val="50000"/>
                </a:spcBef>
              </a:pPr>
              <a:r>
                <a:rPr lang="en-US"/>
                <a:t>Simulated Anealing</a:t>
              </a:r>
            </a:p>
          </p:txBody>
        </p:sp>
        <p:sp>
          <p:nvSpPr>
            <p:cNvPr id="94" name="Rectangle 53"/>
            <p:cNvSpPr>
              <a:spLocks noChangeArrowheads="1"/>
            </p:cNvSpPr>
            <p:nvPr/>
          </p:nvSpPr>
          <p:spPr bwMode="auto">
            <a:xfrm>
              <a:off x="4343400" y="4114800"/>
              <a:ext cx="1371600" cy="838200"/>
            </a:xfrm>
            <a:prstGeom prst="rect">
              <a:avLst/>
            </a:prstGeom>
            <a:noFill/>
            <a:ln w="38100">
              <a:solidFill>
                <a:schemeClr val="tx1"/>
              </a:solidFill>
              <a:miter lim="800000"/>
              <a:headEnd/>
              <a:tailEnd/>
            </a:ln>
            <a:effectLst/>
          </p:spPr>
          <p:txBody>
            <a:bodyPr wrap="none" anchor="ctr"/>
            <a:lstStyle/>
            <a:p>
              <a:endParaRPr lang="en-US"/>
            </a:p>
          </p:txBody>
        </p:sp>
        <p:sp>
          <p:nvSpPr>
            <p:cNvPr id="95" name="Text Box 54"/>
            <p:cNvSpPr txBox="1">
              <a:spLocks noChangeArrowheads="1"/>
            </p:cNvSpPr>
            <p:nvPr/>
          </p:nvSpPr>
          <p:spPr bwMode="auto">
            <a:xfrm>
              <a:off x="5867400" y="4054475"/>
              <a:ext cx="1981200" cy="860425"/>
            </a:xfrm>
            <a:prstGeom prst="rect">
              <a:avLst/>
            </a:prstGeom>
            <a:solidFill>
              <a:srgbClr val="0099FF"/>
            </a:solidFill>
            <a:ln w="38100">
              <a:solidFill>
                <a:srgbClr val="FF0000"/>
              </a:solidFill>
              <a:miter lim="800000"/>
              <a:headEnd/>
              <a:tailEnd/>
            </a:ln>
            <a:effectLst/>
          </p:spPr>
          <p:txBody>
            <a:bodyPr>
              <a:spAutoFit/>
            </a:bodyPr>
            <a:lstStyle/>
            <a:p>
              <a:pPr>
                <a:spcBef>
                  <a:spcPct val="50000"/>
                </a:spcBef>
              </a:pPr>
              <a:r>
                <a:rPr lang="en-US"/>
                <a:t>Evolutionary Algorithms</a:t>
              </a:r>
            </a:p>
          </p:txBody>
        </p:sp>
        <p:sp>
          <p:nvSpPr>
            <p:cNvPr id="96" name="Line 58"/>
            <p:cNvSpPr>
              <a:spLocks noChangeShapeType="1"/>
            </p:cNvSpPr>
            <p:nvPr/>
          </p:nvSpPr>
          <p:spPr bwMode="auto">
            <a:xfrm>
              <a:off x="5181600" y="5105400"/>
              <a:ext cx="2286000" cy="0"/>
            </a:xfrm>
            <a:prstGeom prst="line">
              <a:avLst/>
            </a:prstGeom>
            <a:noFill/>
            <a:ln w="38100">
              <a:solidFill>
                <a:schemeClr val="tx1"/>
              </a:solidFill>
              <a:round/>
              <a:headEnd/>
              <a:tailEnd/>
            </a:ln>
            <a:effectLst/>
          </p:spPr>
          <p:txBody>
            <a:bodyPr wrap="none" anchor="ctr"/>
            <a:lstStyle/>
            <a:p>
              <a:endParaRPr lang="en-US"/>
            </a:p>
          </p:txBody>
        </p:sp>
        <p:sp>
          <p:nvSpPr>
            <p:cNvPr id="97" name="Line 59"/>
            <p:cNvSpPr>
              <a:spLocks noChangeShapeType="1"/>
            </p:cNvSpPr>
            <p:nvPr/>
          </p:nvSpPr>
          <p:spPr bwMode="auto">
            <a:xfrm>
              <a:off x="5181600" y="5105400"/>
              <a:ext cx="0" cy="152400"/>
            </a:xfrm>
            <a:prstGeom prst="line">
              <a:avLst/>
            </a:prstGeom>
            <a:noFill/>
            <a:ln w="38100">
              <a:solidFill>
                <a:schemeClr val="tx1"/>
              </a:solidFill>
              <a:round/>
              <a:headEnd/>
              <a:tailEnd/>
            </a:ln>
            <a:effectLst/>
          </p:spPr>
          <p:txBody>
            <a:bodyPr wrap="none" anchor="ctr"/>
            <a:lstStyle/>
            <a:p>
              <a:endParaRPr lang="en-US"/>
            </a:p>
          </p:txBody>
        </p:sp>
        <p:sp>
          <p:nvSpPr>
            <p:cNvPr id="98" name="Text Box 61"/>
            <p:cNvSpPr txBox="1">
              <a:spLocks noChangeArrowheads="1"/>
            </p:cNvSpPr>
            <p:nvPr/>
          </p:nvSpPr>
          <p:spPr bwMode="auto">
            <a:xfrm>
              <a:off x="4038600" y="5257800"/>
              <a:ext cx="2057400" cy="860425"/>
            </a:xfrm>
            <a:prstGeom prst="rect">
              <a:avLst/>
            </a:prstGeom>
            <a:noFill/>
            <a:ln w="38100">
              <a:solidFill>
                <a:schemeClr val="tx1"/>
              </a:solidFill>
              <a:miter lim="800000"/>
              <a:headEnd/>
              <a:tailEnd/>
            </a:ln>
            <a:effectLst/>
          </p:spPr>
          <p:txBody>
            <a:bodyPr>
              <a:spAutoFit/>
            </a:bodyPr>
            <a:lstStyle/>
            <a:p>
              <a:pPr>
                <a:spcBef>
                  <a:spcPct val="50000"/>
                </a:spcBef>
              </a:pPr>
              <a:r>
                <a:rPr lang="en-US"/>
                <a:t>Genetic Programming</a:t>
              </a:r>
            </a:p>
          </p:txBody>
        </p:sp>
        <p:sp>
          <p:nvSpPr>
            <p:cNvPr id="99" name="Text Box 64"/>
            <p:cNvSpPr txBox="1">
              <a:spLocks noChangeArrowheads="1"/>
            </p:cNvSpPr>
            <p:nvPr/>
          </p:nvSpPr>
          <p:spPr bwMode="auto">
            <a:xfrm>
              <a:off x="6781800" y="5257800"/>
              <a:ext cx="1676400" cy="898525"/>
            </a:xfrm>
            <a:prstGeom prst="rect">
              <a:avLst/>
            </a:prstGeom>
            <a:solidFill>
              <a:srgbClr val="0099FF"/>
            </a:solidFill>
            <a:ln w="76200">
              <a:solidFill>
                <a:srgbClr val="FF0000"/>
              </a:solidFill>
              <a:prstDash val="sysDot"/>
              <a:miter lim="800000"/>
              <a:headEnd/>
              <a:tailEnd/>
            </a:ln>
            <a:effectLst/>
          </p:spPr>
          <p:txBody>
            <a:bodyPr>
              <a:spAutoFit/>
            </a:bodyPr>
            <a:lstStyle/>
            <a:p>
              <a:pPr>
                <a:spcBef>
                  <a:spcPct val="50000"/>
                </a:spcBef>
              </a:pPr>
              <a:r>
                <a:rPr lang="en-US"/>
                <a:t>Genetic Algorithms</a:t>
              </a:r>
            </a:p>
          </p:txBody>
        </p:sp>
        <p:sp>
          <p:nvSpPr>
            <p:cNvPr id="100" name="Line 6"/>
            <p:cNvSpPr>
              <a:spLocks noChangeShapeType="1"/>
            </p:cNvSpPr>
            <p:nvPr/>
          </p:nvSpPr>
          <p:spPr bwMode="auto">
            <a:xfrm>
              <a:off x="4572000" y="1295400"/>
              <a:ext cx="0" cy="304800"/>
            </a:xfrm>
            <a:prstGeom prst="line">
              <a:avLst/>
            </a:prstGeom>
            <a:noFill/>
            <a:ln w="38100">
              <a:solidFill>
                <a:srgbClr val="FF0000"/>
              </a:solidFill>
              <a:round/>
              <a:headEnd/>
              <a:tailEnd/>
            </a:ln>
            <a:effectLst/>
          </p:spPr>
          <p:txBody>
            <a:bodyPr wrap="none" anchor="ctr"/>
            <a:lstStyle/>
            <a:p>
              <a:endParaRPr lang="en-US"/>
            </a:p>
          </p:txBody>
        </p:sp>
        <p:sp>
          <p:nvSpPr>
            <p:cNvPr id="101" name="Line 8"/>
            <p:cNvSpPr>
              <a:spLocks noChangeShapeType="1"/>
            </p:cNvSpPr>
            <p:nvPr/>
          </p:nvSpPr>
          <p:spPr bwMode="auto">
            <a:xfrm>
              <a:off x="4572000" y="1600200"/>
              <a:ext cx="0" cy="304800"/>
            </a:xfrm>
            <a:prstGeom prst="line">
              <a:avLst/>
            </a:prstGeom>
            <a:noFill/>
            <a:ln w="38100">
              <a:solidFill>
                <a:srgbClr val="FF0000"/>
              </a:solidFill>
              <a:round/>
              <a:headEnd/>
              <a:tailEnd/>
            </a:ln>
            <a:effectLst/>
          </p:spPr>
          <p:txBody>
            <a:bodyPr wrap="none" anchor="ctr"/>
            <a:lstStyle/>
            <a:p>
              <a:endParaRPr lang="en-US"/>
            </a:p>
          </p:txBody>
        </p:sp>
        <p:sp>
          <p:nvSpPr>
            <p:cNvPr id="102" name="Line 25"/>
            <p:cNvSpPr>
              <a:spLocks noChangeShapeType="1"/>
            </p:cNvSpPr>
            <p:nvPr/>
          </p:nvSpPr>
          <p:spPr bwMode="auto">
            <a:xfrm>
              <a:off x="4572000" y="2743200"/>
              <a:ext cx="0" cy="1066800"/>
            </a:xfrm>
            <a:prstGeom prst="line">
              <a:avLst/>
            </a:prstGeom>
            <a:noFill/>
            <a:ln w="38100">
              <a:solidFill>
                <a:srgbClr val="FF0000"/>
              </a:solidFill>
              <a:round/>
              <a:headEnd/>
              <a:tailEnd/>
            </a:ln>
            <a:effectLst/>
          </p:spPr>
          <p:txBody>
            <a:bodyPr wrap="none" anchor="ctr"/>
            <a:lstStyle/>
            <a:p>
              <a:endParaRPr lang="en-US"/>
            </a:p>
          </p:txBody>
        </p:sp>
        <p:sp>
          <p:nvSpPr>
            <p:cNvPr id="103" name="Line 30"/>
            <p:cNvSpPr>
              <a:spLocks noChangeShapeType="1"/>
            </p:cNvSpPr>
            <p:nvPr/>
          </p:nvSpPr>
          <p:spPr bwMode="auto">
            <a:xfrm>
              <a:off x="6096000" y="3810000"/>
              <a:ext cx="0" cy="228600"/>
            </a:xfrm>
            <a:prstGeom prst="line">
              <a:avLst/>
            </a:prstGeom>
            <a:noFill/>
            <a:ln w="38100">
              <a:solidFill>
                <a:srgbClr val="FF0000"/>
              </a:solidFill>
              <a:round/>
              <a:headEnd/>
              <a:tailEnd/>
            </a:ln>
            <a:effectLst/>
          </p:spPr>
          <p:txBody>
            <a:bodyPr wrap="none" anchor="ctr"/>
            <a:lstStyle/>
            <a:p>
              <a:endParaRPr lang="en-US"/>
            </a:p>
          </p:txBody>
        </p:sp>
        <p:sp>
          <p:nvSpPr>
            <p:cNvPr id="104" name="Line 60"/>
            <p:cNvSpPr>
              <a:spLocks noChangeShapeType="1"/>
            </p:cNvSpPr>
            <p:nvPr/>
          </p:nvSpPr>
          <p:spPr bwMode="auto">
            <a:xfrm>
              <a:off x="7467600" y="5105400"/>
              <a:ext cx="0" cy="152400"/>
            </a:xfrm>
            <a:prstGeom prst="line">
              <a:avLst/>
            </a:prstGeom>
            <a:noFill/>
            <a:ln w="38100">
              <a:solidFill>
                <a:srgbClr val="FF0000"/>
              </a:solidFill>
              <a:round/>
              <a:headEnd/>
              <a:tailEnd/>
            </a:ln>
            <a:effectLst/>
          </p:spPr>
          <p:txBody>
            <a:bodyPr wrap="none" anchor="ctr"/>
            <a:lstStyle/>
            <a:p>
              <a:endParaRPr lang="en-US"/>
            </a:p>
          </p:txBody>
        </p:sp>
        <p:sp>
          <p:nvSpPr>
            <p:cNvPr id="105" name="Line 65"/>
            <p:cNvSpPr>
              <a:spLocks noChangeShapeType="1"/>
            </p:cNvSpPr>
            <p:nvPr/>
          </p:nvSpPr>
          <p:spPr bwMode="auto">
            <a:xfrm>
              <a:off x="6477000" y="4953000"/>
              <a:ext cx="0" cy="152400"/>
            </a:xfrm>
            <a:prstGeom prst="line">
              <a:avLst/>
            </a:prstGeom>
            <a:noFill/>
            <a:ln w="38100">
              <a:solidFill>
                <a:srgbClr val="FF0000"/>
              </a:solidFill>
              <a:round/>
              <a:headEnd/>
              <a:tailEnd/>
            </a:ln>
            <a:effectLst/>
          </p:spPr>
          <p:txBody>
            <a:bodyPr wrap="none" anchor="ctr"/>
            <a:lstStyle/>
            <a:p>
              <a:endParaRPr lang="en-US"/>
            </a:p>
          </p:txBody>
        </p:sp>
        <p:sp>
          <p:nvSpPr>
            <p:cNvPr id="106" name="Text Box 67"/>
            <p:cNvSpPr txBox="1">
              <a:spLocks noChangeArrowheads="1"/>
            </p:cNvSpPr>
            <p:nvPr/>
          </p:nvSpPr>
          <p:spPr bwMode="auto">
            <a:xfrm>
              <a:off x="1905000" y="3124200"/>
              <a:ext cx="1066800" cy="349968"/>
            </a:xfrm>
            <a:prstGeom prst="rect">
              <a:avLst/>
            </a:prstGeom>
            <a:noFill/>
            <a:ln w="9525">
              <a:noFill/>
              <a:miter lim="800000"/>
              <a:headEnd/>
              <a:tailEnd/>
            </a:ln>
            <a:effectLst/>
          </p:spPr>
          <p:txBody>
            <a:bodyPr wrap="square">
              <a:spAutoFit/>
            </a:bodyPr>
            <a:lstStyle/>
            <a:p>
              <a:pPr>
                <a:spcBef>
                  <a:spcPct val="50000"/>
                </a:spcBef>
              </a:pPr>
              <a:r>
                <a:rPr lang="en-US" dirty="0" smtClean="0"/>
                <a:t>	Sort</a:t>
              </a:r>
              <a:endParaRPr lang="en-US" dirty="0"/>
            </a:p>
          </p:txBody>
        </p:sp>
        <p:sp>
          <p:nvSpPr>
            <p:cNvPr id="107" name="Line 70"/>
            <p:cNvSpPr>
              <a:spLocks noChangeShapeType="1"/>
            </p:cNvSpPr>
            <p:nvPr/>
          </p:nvSpPr>
          <p:spPr bwMode="auto">
            <a:xfrm>
              <a:off x="4572000" y="3810000"/>
              <a:ext cx="1524000" cy="0"/>
            </a:xfrm>
            <a:prstGeom prst="line">
              <a:avLst/>
            </a:prstGeom>
            <a:noFill/>
            <a:ln w="38100">
              <a:solidFill>
                <a:srgbClr val="FF0000"/>
              </a:solidFill>
              <a:round/>
              <a:headEnd/>
              <a:tailEnd/>
            </a:ln>
            <a:effectLst/>
          </p:spPr>
          <p:txBody>
            <a:bodyPr wrap="none" anchor="ctr"/>
            <a:lstStyle/>
            <a:p>
              <a:endParaRPr lang="en-US"/>
            </a:p>
          </p:txBody>
        </p:sp>
        <p:sp>
          <p:nvSpPr>
            <p:cNvPr id="108" name="Line 71"/>
            <p:cNvSpPr>
              <a:spLocks noChangeShapeType="1"/>
            </p:cNvSpPr>
            <p:nvPr/>
          </p:nvSpPr>
          <p:spPr bwMode="auto">
            <a:xfrm>
              <a:off x="6477000" y="5105400"/>
              <a:ext cx="990600" cy="0"/>
            </a:xfrm>
            <a:prstGeom prst="line">
              <a:avLst/>
            </a:prstGeom>
            <a:noFill/>
            <a:ln w="38100">
              <a:solidFill>
                <a:srgbClr val="FF0000"/>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GA </a:t>
            </a:r>
            <a:r>
              <a:rPr lang="en-US" dirty="0" smtClean="0"/>
              <a:t>(2)</a:t>
            </a:r>
            <a:endParaRPr lang="en-US" dirty="0"/>
          </a:p>
        </p:txBody>
      </p:sp>
      <p:sp>
        <p:nvSpPr>
          <p:cNvPr id="3" name="Content Placeholder 2"/>
          <p:cNvSpPr>
            <a:spLocks noGrp="1"/>
          </p:cNvSpPr>
          <p:nvPr>
            <p:ph idx="1"/>
          </p:nvPr>
        </p:nvSpPr>
        <p:spPr/>
        <p:txBody>
          <a:bodyPr/>
          <a:lstStyle/>
          <a:p>
            <a:pPr algn="just">
              <a:buFont typeface="Monotype Sorts" pitchFamily="2" charset="2"/>
              <a:buNone/>
            </a:pPr>
            <a:r>
              <a:rPr lang="en-US" sz="2800" i="1" dirty="0" smtClean="0">
                <a:latin typeface="Times New Roman" pitchFamily="18" charset="0"/>
              </a:rPr>
              <a:t>“Genetic Algorithms are good at taking large, potentially huge search spaces and navigating them, looking for optimal combinations of things, solutions you might not otherwise find in a lifetime.”</a:t>
            </a:r>
            <a:r>
              <a:rPr lang="en-US" sz="2800" dirty="0" smtClean="0">
                <a:latin typeface="Times New Roman" pitchFamily="18" charset="0"/>
              </a:rPr>
              <a:t>- Salvatore </a:t>
            </a:r>
            <a:r>
              <a:rPr lang="en-US" sz="2800" dirty="0" err="1" smtClean="0">
                <a:latin typeface="Times New Roman" pitchFamily="18" charset="0"/>
              </a:rPr>
              <a:t>Mangano</a:t>
            </a:r>
            <a:r>
              <a:rPr lang="en-US" sz="2800" dirty="0" smtClean="0">
                <a:latin typeface="Times New Roman" pitchFamily="18" charset="0"/>
              </a:rPr>
              <a:t>, </a:t>
            </a:r>
            <a:r>
              <a:rPr lang="en-US" sz="2800" i="1" dirty="0" smtClean="0">
                <a:latin typeface="Times New Roman" pitchFamily="18" charset="0"/>
              </a:rPr>
              <a:t>Computer Design</a:t>
            </a:r>
            <a:r>
              <a:rPr lang="en-US" sz="2800" dirty="0" smtClean="0">
                <a:latin typeface="Times New Roman" pitchFamily="18" charset="0"/>
              </a:rPr>
              <a:t>, May 1995.</a:t>
            </a:r>
          </a:p>
          <a:p>
            <a:pPr>
              <a:buFont typeface="Wingdings" pitchFamily="2" charset="2"/>
              <a:buChar char="q"/>
            </a:pPr>
            <a:r>
              <a:rPr lang="en-US" sz="2800" dirty="0" smtClean="0"/>
              <a:t>Originally developed by John Holland (1975)</a:t>
            </a:r>
          </a:p>
          <a:p>
            <a:pPr>
              <a:buFont typeface="Wingdings" pitchFamily="2" charset="2"/>
              <a:buChar char="q"/>
            </a:pPr>
            <a:r>
              <a:rPr lang="en-US" sz="2800" dirty="0" smtClean="0"/>
              <a:t>The genetic algorithm (GA) is a search heuristic that mimics the process of natural evolution</a:t>
            </a:r>
          </a:p>
          <a:p>
            <a:pPr>
              <a:buFont typeface="Wingdings" pitchFamily="2" charset="2"/>
              <a:buChar char="q"/>
            </a:pPr>
            <a:r>
              <a:rPr lang="en-US" sz="2800" dirty="0" smtClean="0"/>
              <a:t>Uses </a:t>
            </a:r>
            <a:r>
              <a:rPr lang="en-US" sz="2800" dirty="0" smtClean="0"/>
              <a:t>concepts of </a:t>
            </a:r>
            <a:r>
              <a:rPr lang="en-US" sz="2800" dirty="0" smtClean="0">
                <a:latin typeface="Times New Roman"/>
              </a:rPr>
              <a:t>“</a:t>
            </a:r>
            <a:r>
              <a:rPr lang="en-US" sz="2800" dirty="0" smtClean="0"/>
              <a:t>Natural Selection</a:t>
            </a:r>
            <a:r>
              <a:rPr lang="en-US" sz="2800" dirty="0" smtClean="0">
                <a:latin typeface="Times New Roman"/>
              </a:rPr>
              <a:t>”</a:t>
            </a:r>
            <a:r>
              <a:rPr lang="en-US" sz="2800" dirty="0" smtClean="0"/>
              <a:t> and </a:t>
            </a:r>
            <a:r>
              <a:rPr lang="en-US" sz="2800" dirty="0" smtClean="0">
                <a:latin typeface="Times New Roman"/>
              </a:rPr>
              <a:t>“</a:t>
            </a:r>
            <a:r>
              <a:rPr lang="en-US" sz="2800" dirty="0" smtClean="0"/>
              <a:t>Genetic Inheritance</a:t>
            </a:r>
            <a:r>
              <a:rPr lang="en-US" sz="2800" dirty="0" smtClean="0">
                <a:latin typeface="Times New Roman"/>
              </a:rPr>
              <a:t>”</a:t>
            </a:r>
            <a:r>
              <a:rPr lang="en-US" sz="2800" dirty="0" smtClean="0"/>
              <a:t> (Darwin 1859)</a:t>
            </a:r>
          </a:p>
          <a:p>
            <a:pPr algn="just">
              <a:buFont typeface="Monotype Sorts" pitchFamily="2" charset="2"/>
              <a:buNone/>
            </a:pPr>
            <a:endParaRPr lang="en-US" sz="2800" dirty="0" smtClean="0">
              <a:latin typeface="Times New Roman" pitchFamily="18" charset="0"/>
            </a:endParaRPr>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5</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GA</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Widely-used in business, science and engineering</a:t>
            </a:r>
          </a:p>
          <a:p>
            <a:pPr lvl="1">
              <a:buFont typeface="Wingdings" pitchFamily="2" charset="2"/>
              <a:buChar char="Ø"/>
            </a:pPr>
            <a:r>
              <a:rPr lang="en-US" dirty="0" smtClean="0"/>
              <a:t>Optimization and Search Problems</a:t>
            </a:r>
          </a:p>
          <a:p>
            <a:pPr lvl="1">
              <a:buFont typeface="Wingdings" pitchFamily="2" charset="2"/>
              <a:buChar char="Ø"/>
            </a:pPr>
            <a:r>
              <a:rPr lang="en-US" dirty="0" smtClean="0"/>
              <a:t>Scheduling and Timetabling</a:t>
            </a:r>
          </a:p>
          <a:p>
            <a:pPr lvl="1">
              <a:buFont typeface="Wingdings" pitchFamily="2" charset="2"/>
              <a:buChar char="Ø"/>
            </a:pPr>
            <a:endParaRPr lang="en-US" dirty="0" smtClean="0"/>
          </a:p>
          <a:p>
            <a:pPr lvl="1">
              <a:buFont typeface="Wingdings" pitchFamily="2" charset="2"/>
              <a:buChar char="Ø"/>
            </a:pPr>
            <a:endParaRPr lang="en-US" dirty="0" smtClean="0"/>
          </a:p>
          <a:p>
            <a:pPr lvl="1">
              <a:buFont typeface="Wingdings" pitchFamily="2" charset="2"/>
              <a:buChar char="Ø"/>
            </a:pP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6</a:t>
            </a:fld>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Learn Biology (1) </a:t>
            </a:r>
            <a:r>
              <a:rPr lang="en-US" dirty="0" smtClean="0">
                <a:sym typeface="Wingdings" pitchFamily="2" charset="2"/>
              </a:rPr>
              <a: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smtClean="0"/>
              <a:t>Our body is </a:t>
            </a:r>
            <a:r>
              <a:rPr lang="en-US" dirty="0" smtClean="0"/>
              <a:t>made up of trillions of </a:t>
            </a:r>
            <a:r>
              <a:rPr lang="en-US" b="1" dirty="0" smtClean="0"/>
              <a:t>cells</a:t>
            </a:r>
            <a:r>
              <a:rPr lang="en-US" dirty="0" smtClean="0"/>
              <a:t>. Each cell has a core structure (</a:t>
            </a:r>
            <a:r>
              <a:rPr lang="en-US" b="1" dirty="0" smtClean="0"/>
              <a:t>nucleus</a:t>
            </a:r>
            <a:r>
              <a:rPr lang="en-US" dirty="0" smtClean="0"/>
              <a:t>) that contains your </a:t>
            </a:r>
            <a:r>
              <a:rPr lang="en-US" b="1" dirty="0" smtClean="0"/>
              <a:t>chromosomes</a:t>
            </a:r>
            <a:r>
              <a:rPr lang="en-US" dirty="0" smtClean="0"/>
              <a:t>.</a:t>
            </a:r>
            <a:endParaRPr lang="en-US" dirty="0" smtClean="0"/>
          </a:p>
          <a:p>
            <a:pPr algn="just">
              <a:buFont typeface="Wingdings" pitchFamily="2" charset="2"/>
              <a:buChar char="q"/>
            </a:pPr>
            <a:r>
              <a:rPr lang="en-US" dirty="0" smtClean="0"/>
              <a:t>Each </a:t>
            </a:r>
            <a:r>
              <a:rPr lang="en-US" b="1" dirty="0" smtClean="0"/>
              <a:t>chromosome</a:t>
            </a:r>
            <a:r>
              <a:rPr lang="en-US" dirty="0" smtClean="0"/>
              <a:t> is made up of tightly coiled strands of deoxyribonucleic acid (</a:t>
            </a:r>
            <a:r>
              <a:rPr lang="en-US" b="1" dirty="0" smtClean="0"/>
              <a:t>DNA</a:t>
            </a:r>
            <a:r>
              <a:rPr lang="en-US" dirty="0" smtClean="0"/>
              <a:t>). </a:t>
            </a:r>
            <a:r>
              <a:rPr lang="en-US" b="1" dirty="0" smtClean="0"/>
              <a:t>Genes</a:t>
            </a:r>
            <a:r>
              <a:rPr lang="en-US" dirty="0" smtClean="0"/>
              <a:t> are segments of DNA that determine </a:t>
            </a:r>
            <a:r>
              <a:rPr lang="en-US" b="1" dirty="0" smtClean="0"/>
              <a:t>specific traits</a:t>
            </a:r>
            <a:r>
              <a:rPr lang="en-US" dirty="0" smtClean="0"/>
              <a:t>, such as eye or hair color. You have more than 20,000 </a:t>
            </a:r>
            <a:r>
              <a:rPr lang="en-US" dirty="0" smtClean="0"/>
              <a:t>genes.</a:t>
            </a:r>
          </a:p>
          <a:p>
            <a:pPr algn="just">
              <a:buFont typeface="Wingdings" pitchFamily="2" charset="2"/>
              <a:buChar char="q"/>
            </a:pPr>
            <a:r>
              <a:rPr lang="en-US" dirty="0" smtClean="0"/>
              <a:t>A </a:t>
            </a:r>
            <a:r>
              <a:rPr lang="en-US" dirty="0" smtClean="0"/>
              <a:t>gene </a:t>
            </a:r>
            <a:r>
              <a:rPr lang="en-US" b="1" dirty="0" smtClean="0"/>
              <a:t>mutation</a:t>
            </a:r>
            <a:r>
              <a:rPr lang="en-US" dirty="0" smtClean="0"/>
              <a:t> is an alteration in your DNA. It can be inherited or acquired during your lifetime, as cells age or are exposed to certain chemicals. Some changes in your genes result in genetic disorders.</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7</a:t>
            </a:fld>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Learn </a:t>
            </a:r>
            <a:r>
              <a:rPr lang="en-US" dirty="0" smtClean="0"/>
              <a:t>Biology (2) </a:t>
            </a:r>
            <a:r>
              <a:rPr lang="en-US" dirty="0" smtClean="0">
                <a:sym typeface="Wingdings" pitchFamily="2" charset="2"/>
              </a:rPr>
              <a:t></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8</a:t>
            </a:fld>
            <a:endParaRPr lang="de-DE"/>
          </a:p>
        </p:txBody>
      </p:sp>
      <p:pic>
        <p:nvPicPr>
          <p:cNvPr id="5" name="Picture 10" descr="&#10;    Illustration showing cell, chromosome, gene and DNA&#10;   "/>
          <p:cNvPicPr>
            <a:picLocks noChangeAspect="1" noChangeArrowheads="1"/>
          </p:cNvPicPr>
          <p:nvPr/>
        </p:nvPicPr>
        <p:blipFill>
          <a:blip r:embed="rId2" cstate="print"/>
          <a:srcRect/>
          <a:stretch>
            <a:fillRect/>
          </a:stretch>
        </p:blipFill>
        <p:spPr bwMode="auto">
          <a:xfrm>
            <a:off x="1154112" y="1722437"/>
            <a:ext cx="3505200" cy="2628901"/>
          </a:xfrm>
          <a:prstGeom prst="rect">
            <a:avLst/>
          </a:prstGeom>
          <a:noFill/>
        </p:spPr>
      </p:pic>
      <p:sp>
        <p:nvSpPr>
          <p:cNvPr id="8" name="Rectangle 7"/>
          <p:cNvSpPr/>
          <p:nvPr/>
        </p:nvSpPr>
        <p:spPr>
          <a:xfrm>
            <a:off x="1001712" y="5151437"/>
            <a:ext cx="8458200" cy="349968"/>
          </a:xfrm>
          <a:prstGeom prst="rect">
            <a:avLst/>
          </a:prstGeom>
        </p:spPr>
        <p:txBody>
          <a:bodyPr wrap="square">
            <a:spAutoFit/>
          </a:bodyPr>
          <a:lstStyle/>
          <a:p>
            <a:r>
              <a:rPr lang="en-US" dirty="0" smtClean="0"/>
              <a:t>Source: http</a:t>
            </a:r>
            <a:r>
              <a:rPr lang="en-US" dirty="0" smtClean="0"/>
              <a:t>://www.riversideonline.com/health_reference/Tools/DS00549.cfm</a:t>
            </a:r>
            <a:endParaRPr lang="en-US" dirty="0"/>
          </a:p>
        </p:txBody>
      </p:sp>
      <p:pic>
        <p:nvPicPr>
          <p:cNvPr id="79874" name="Picture 2" descr="The 22 autosomes are numbered by size. The other two chromosomes, X and Y, are the sex chromosomes.  This picture of the human chromosomes lined up in pairs is called a karyotype."/>
          <p:cNvPicPr>
            <a:picLocks noChangeAspect="1" noChangeArrowheads="1"/>
          </p:cNvPicPr>
          <p:nvPr/>
        </p:nvPicPr>
        <p:blipFill>
          <a:blip r:embed="rId3" cstate="print"/>
          <a:srcRect/>
          <a:stretch>
            <a:fillRect/>
          </a:stretch>
        </p:blipFill>
        <p:spPr bwMode="auto">
          <a:xfrm>
            <a:off x="5116512" y="1646237"/>
            <a:ext cx="4000500" cy="2857500"/>
          </a:xfrm>
          <a:prstGeom prst="rect">
            <a:avLst/>
          </a:prstGeom>
          <a:noFill/>
        </p:spPr>
      </p:pic>
      <p:pic>
        <p:nvPicPr>
          <p:cNvPr id="10" name="Picture 2" descr="http://www.tc.bham.ac.uk/~roy/Images/chromosome.gif"/>
          <p:cNvPicPr>
            <a:picLocks noChangeAspect="1" noChangeArrowheads="1"/>
          </p:cNvPicPr>
          <p:nvPr/>
        </p:nvPicPr>
        <p:blipFill>
          <a:blip r:embed="rId4" cstate="print"/>
          <a:srcRect/>
          <a:stretch>
            <a:fillRect/>
          </a:stretch>
        </p:blipFill>
        <p:spPr bwMode="auto">
          <a:xfrm>
            <a:off x="1611312" y="5608637"/>
            <a:ext cx="3152775" cy="1419226"/>
          </a:xfrm>
          <a:prstGeom prst="rect">
            <a:avLst/>
          </a:prstGeom>
          <a:noFill/>
        </p:spPr>
      </p:pic>
      <p:sp>
        <p:nvSpPr>
          <p:cNvPr id="11" name="Rectangle 10"/>
          <p:cNvSpPr/>
          <p:nvPr/>
        </p:nvSpPr>
        <p:spPr>
          <a:xfrm>
            <a:off x="4964112" y="6218237"/>
            <a:ext cx="2667000" cy="664797"/>
          </a:xfrm>
          <a:prstGeom prst="rect">
            <a:avLst/>
          </a:prstGeom>
        </p:spPr>
        <p:txBody>
          <a:bodyPr wrap="square">
            <a:spAutoFit/>
          </a:bodyPr>
          <a:lstStyle/>
          <a:p>
            <a:r>
              <a:rPr lang="en-US" sz="4000" dirty="0" smtClean="0"/>
              <a:t> 1101101</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Learn Biology </a:t>
            </a:r>
            <a:r>
              <a:rPr lang="en-US" dirty="0" smtClean="0"/>
              <a:t>(3) </a:t>
            </a:r>
            <a:r>
              <a:rPr lang="en-US" dirty="0" smtClean="0">
                <a:sym typeface="Wingdings" pitchFamily="2" charset="2"/>
              </a:rPr>
              <a:t></a:t>
            </a:r>
            <a:endParaRPr lang="en-US" dirty="0"/>
          </a:p>
        </p:txBody>
      </p:sp>
      <p:sp>
        <p:nvSpPr>
          <p:cNvPr id="4" name="Slide Number Placeholder 3"/>
          <p:cNvSpPr>
            <a:spLocks noGrp="1"/>
          </p:cNvSpPr>
          <p:nvPr>
            <p:ph type="sldNum" idx="12"/>
          </p:nvPr>
        </p:nvSpPr>
        <p:spPr/>
        <p:txBody>
          <a:bodyPr/>
          <a:lstStyle/>
          <a:p>
            <a:fld id="{8FF0A2D0-06C4-4B15-BEB8-425351CAB25B}" type="slidenum">
              <a:rPr lang="de-DE" smtClean="0"/>
              <a:pPr/>
              <a:t>9</a:t>
            </a:fld>
            <a:endParaRPr lang="de-DE"/>
          </a:p>
        </p:txBody>
      </p:sp>
      <p:pic>
        <p:nvPicPr>
          <p:cNvPr id="81922" name="Picture 2" descr="http://www.uptodate.com/patients/content/images/RHEUM/26881/Gender_determination_PI.jpg"/>
          <p:cNvPicPr>
            <a:picLocks noChangeAspect="1" noChangeArrowheads="1"/>
          </p:cNvPicPr>
          <p:nvPr/>
        </p:nvPicPr>
        <p:blipFill>
          <a:blip r:embed="rId2" cstate="print"/>
          <a:srcRect/>
          <a:stretch>
            <a:fillRect/>
          </a:stretch>
        </p:blipFill>
        <p:spPr bwMode="auto">
          <a:xfrm>
            <a:off x="1916112" y="1951037"/>
            <a:ext cx="5162550" cy="490537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pitchFamily="34" charset="0"/>
            <a:ea typeface="Arial Unicode MS" pitchFamily="34" charset="-128"/>
            <a:cs typeface="Arial Unicode MS"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pitchFamily="34" charset="0"/>
            <a:ea typeface="Arial Unicode MS" pitchFamily="34" charset="-128"/>
            <a:cs typeface="Arial Unicode MS"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1596</TotalTime>
  <Words>1113</Words>
  <Application>Microsoft Office PowerPoint</Application>
  <PresentationFormat>Custom</PresentationFormat>
  <Paragraphs>287</Paragraphs>
  <Slides>38</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38</vt:i4>
      </vt:variant>
    </vt:vector>
  </HeadingPairs>
  <TitlesOfParts>
    <vt:vector size="42" baseType="lpstr">
      <vt:lpstr>Office Theme</vt:lpstr>
      <vt:lpstr>Office Theme</vt:lpstr>
      <vt:lpstr>Custom Design</vt:lpstr>
      <vt:lpstr>Equation</vt:lpstr>
      <vt:lpstr> Genetic Algorithm</vt:lpstr>
      <vt:lpstr>Outline</vt:lpstr>
      <vt:lpstr>Slide sources</vt:lpstr>
      <vt:lpstr>Introduction to GA (1)</vt:lpstr>
      <vt:lpstr>Introduction to GA (2)</vt:lpstr>
      <vt:lpstr>Use of GA</vt:lpstr>
      <vt:lpstr>Let’s Learn Biology (1) </vt:lpstr>
      <vt:lpstr>Let’s Learn Biology (2) </vt:lpstr>
      <vt:lpstr>Let’s Learn Biology (3) </vt:lpstr>
      <vt:lpstr>Let’s Learn Biology (4) </vt:lpstr>
      <vt:lpstr>GA is inspired from Nature</vt:lpstr>
      <vt:lpstr>Nature VS GA</vt:lpstr>
      <vt:lpstr>High-level Algorithm</vt:lpstr>
      <vt:lpstr>GA Components</vt:lpstr>
      <vt:lpstr>GA Components With Example</vt:lpstr>
      <vt:lpstr>GA Components: Representation</vt:lpstr>
      <vt:lpstr>Algorithm</vt:lpstr>
      <vt:lpstr>Initial Population</vt:lpstr>
      <vt:lpstr>Algorithm</vt:lpstr>
      <vt:lpstr>Fitness Function: f()</vt:lpstr>
      <vt:lpstr>Algorithm</vt:lpstr>
      <vt:lpstr>Selection (1)</vt:lpstr>
      <vt:lpstr>Selection (2)</vt:lpstr>
      <vt:lpstr>Algorithm</vt:lpstr>
      <vt:lpstr>Recombination (1)</vt:lpstr>
      <vt:lpstr>Recombination (2)</vt:lpstr>
      <vt:lpstr>Algorithm</vt:lpstr>
      <vt:lpstr>Mutation (1)</vt:lpstr>
      <vt:lpstr>Mutation (2)</vt:lpstr>
      <vt:lpstr>High-level Algorithm</vt:lpstr>
      <vt:lpstr>Fitness of New Population</vt:lpstr>
      <vt:lpstr>Example (End)</vt:lpstr>
      <vt:lpstr>Distribution of Individuals</vt:lpstr>
      <vt:lpstr>Issues</vt:lpstr>
      <vt:lpstr>When to Use a GA</vt:lpstr>
      <vt:lpstr>Conclusion</vt:lpstr>
      <vt:lpstr>References</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nobal</dc:creator>
  <cp:lastModifiedBy>nobal</cp:lastModifiedBy>
  <cp:revision>54</cp:revision>
  <cp:lastPrinted>1601-01-01T00:00:00Z</cp:lastPrinted>
  <dcterms:created xsi:type="dcterms:W3CDTF">2009-04-16T17:32:33Z</dcterms:created>
  <dcterms:modified xsi:type="dcterms:W3CDTF">2010-11-12T01:25:14Z</dcterms:modified>
</cp:coreProperties>
</file>