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Roboto" panose="02000000000000000000" pitchFamily="2" charset="0"/>
      <p:regular r:id="rId11"/>
      <p:bold r:id="rId12"/>
    </p:embeddedFont>
    <p:embeddedFont>
      <p:font typeface="Roboto Bold" panose="02000000000000000000" pitchFamily="2" charset="0"/>
      <p:bold r:id="rId13"/>
    </p:embeddedFont>
    <p:embeddedFont>
      <p:font typeface="Roboto Medium" panose="02000000000000000000" pitchFamily="2" charset="0"/>
      <p:regular r:id="rId14"/>
      <p:italic r:id="rId15"/>
    </p:embeddedFont>
    <p:embeddedFont>
      <p:font typeface="Roboto Slab" pitchFamily="2" charset="0"/>
      <p:regular r:id="rId16"/>
    </p:embeddedFont>
  </p:embeddedFont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5" d="100"/>
          <a:sy n="75" d="100"/>
        </p:scale>
        <p:origin x="52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3051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2.jp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6280190" y="2184083"/>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3257B8"/>
                </a:solidFill>
                <a:latin typeface="Roboto Slab" pitchFamily="34" charset="0"/>
                <a:ea typeface="Roboto Slab" pitchFamily="34" charset="-122"/>
                <a:cs typeface="Roboto Slab" pitchFamily="34" charset="-120"/>
              </a:rPr>
              <a:t>JaniApp : Simplifier Votre Quotidien</a:t>
            </a:r>
            <a:endParaRPr lang="en-US" sz="4450" dirty="0"/>
          </a:p>
        </p:txBody>
      </p:sp>
      <p:sp>
        <p:nvSpPr>
          <p:cNvPr id="4" name="Text 1"/>
          <p:cNvSpPr/>
          <p:nvPr/>
        </p:nvSpPr>
        <p:spPr>
          <a:xfrm>
            <a:off x="6280190" y="3941802"/>
            <a:ext cx="7556421" cy="1451610"/>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JaniApp est une application mobile innovante conçue pour faciliter votre quotidien. Que ce soit pour des tâches du quotidien, des services spécialisés ou des besoins ponctuels, JaniApp offre une plateforme intuitive et sécurisée pour simplifier la mise en relation.</a:t>
            </a:r>
            <a:endParaRPr lang="en-US" sz="1750" dirty="0"/>
          </a:p>
        </p:txBody>
      </p:sp>
      <p:sp>
        <p:nvSpPr>
          <p:cNvPr id="5" name="Shape 2"/>
          <p:cNvSpPr/>
          <p:nvPr/>
        </p:nvSpPr>
        <p:spPr>
          <a:xfrm>
            <a:off x="6280190" y="5665470"/>
            <a:ext cx="362903" cy="362903"/>
          </a:xfrm>
          <a:prstGeom prst="roundRect">
            <a:avLst>
              <a:gd name="adj" fmla="val 25194296"/>
            </a:avLst>
          </a:prstGeom>
          <a:solidFill>
            <a:srgbClr val="A6E275"/>
          </a:solidFill>
          <a:ln w="7620">
            <a:solidFill>
              <a:srgbClr val="FFFFFF"/>
            </a:solidFill>
            <a:prstDash val="solid"/>
          </a:ln>
        </p:spPr>
      </p:sp>
      <p:sp>
        <p:nvSpPr>
          <p:cNvPr id="6" name="Text 3"/>
          <p:cNvSpPr/>
          <p:nvPr/>
        </p:nvSpPr>
        <p:spPr>
          <a:xfrm>
            <a:off x="6399252" y="5798106"/>
            <a:ext cx="124778" cy="97512"/>
          </a:xfrm>
          <a:prstGeom prst="rect">
            <a:avLst/>
          </a:prstGeom>
          <a:noFill/>
          <a:ln/>
        </p:spPr>
        <p:txBody>
          <a:bodyPr wrap="none" lIns="0" tIns="0" rIns="0" bIns="0" rtlCol="0" anchor="t"/>
          <a:lstStyle/>
          <a:p>
            <a:pPr marL="0" indent="0" algn="ctr">
              <a:lnSpc>
                <a:spcPts val="750"/>
              </a:lnSpc>
              <a:buNone/>
            </a:pPr>
            <a:r>
              <a:rPr lang="en-US" sz="750" dirty="0">
                <a:solidFill>
                  <a:srgbClr val="3C3838"/>
                </a:solidFill>
                <a:latin typeface="Roboto Medium" pitchFamily="34" charset="0"/>
                <a:ea typeface="Roboto Medium" pitchFamily="34" charset="-122"/>
                <a:cs typeface="Roboto Medium" pitchFamily="34" charset="-120"/>
              </a:rPr>
              <a:t>oy</a:t>
            </a:r>
            <a:endParaRPr lang="en-US" sz="750" dirty="0"/>
          </a:p>
        </p:txBody>
      </p:sp>
      <p:sp>
        <p:nvSpPr>
          <p:cNvPr id="7" name="Text 4"/>
          <p:cNvSpPr/>
          <p:nvPr/>
        </p:nvSpPr>
        <p:spPr>
          <a:xfrm>
            <a:off x="6756440" y="5648563"/>
            <a:ext cx="2080379" cy="396835"/>
          </a:xfrm>
          <a:prstGeom prst="rect">
            <a:avLst/>
          </a:prstGeom>
          <a:noFill/>
          <a:ln/>
        </p:spPr>
        <p:txBody>
          <a:bodyPr wrap="none" lIns="0" tIns="0" rIns="0" bIns="0" rtlCol="0" anchor="t"/>
          <a:lstStyle/>
          <a:p>
            <a:pPr marL="0" indent="0" algn="l">
              <a:lnSpc>
                <a:spcPts val="3100"/>
              </a:lnSpc>
              <a:buNone/>
            </a:pPr>
            <a:r>
              <a:rPr lang="en-US" sz="2200" b="1" dirty="0">
                <a:solidFill>
                  <a:srgbClr val="15213F"/>
                </a:solidFill>
                <a:latin typeface="Roboto Bold" pitchFamily="34" charset="0"/>
                <a:ea typeface="Roboto Bold" pitchFamily="34" charset="-122"/>
                <a:cs typeface="Roboto Bold" pitchFamily="34" charset="-120"/>
              </a:rPr>
              <a:t>par oudaa yahya</a:t>
            </a:r>
            <a:endParaRPr lang="en-US" sz="2200" dirty="0"/>
          </a:p>
        </p:txBody>
      </p:sp>
      <p:pic>
        <p:nvPicPr>
          <p:cNvPr id="9" name="Image 8">
            <a:extLst>
              <a:ext uri="{FF2B5EF4-FFF2-40B4-BE49-F238E27FC236}">
                <a16:creationId xmlns:a16="http://schemas.microsoft.com/office/drawing/2014/main" id="{6F37672D-12A6-932A-EFC2-BB40DE914DC4}"/>
              </a:ext>
            </a:extLst>
          </p:cNvPr>
          <p:cNvPicPr>
            <a:picLocks noChangeAspect="1"/>
          </p:cNvPicPr>
          <p:nvPr/>
        </p:nvPicPr>
        <p:blipFill>
          <a:blip r:embed="rId3"/>
          <a:srcRect t="3395" b="4937"/>
          <a:stretch/>
        </p:blipFill>
        <p:spPr>
          <a:xfrm>
            <a:off x="1040012" y="279400"/>
            <a:ext cx="3695700" cy="7543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841903"/>
            <a:ext cx="5846445" cy="708779"/>
          </a:xfrm>
          <a:prstGeom prst="rect">
            <a:avLst/>
          </a:prstGeom>
          <a:noFill/>
          <a:ln/>
        </p:spPr>
        <p:txBody>
          <a:bodyPr wrap="none" lIns="0" tIns="0" rIns="0" bIns="0" rtlCol="0" anchor="t"/>
          <a:lstStyle/>
          <a:p>
            <a:pPr marL="0" indent="0">
              <a:lnSpc>
                <a:spcPts val="5550"/>
              </a:lnSpc>
              <a:buNone/>
            </a:pPr>
            <a:r>
              <a:rPr lang="en-US" sz="4450" dirty="0">
                <a:solidFill>
                  <a:srgbClr val="3257B8"/>
                </a:solidFill>
                <a:latin typeface="Roboto Slab" pitchFamily="34" charset="0"/>
                <a:ea typeface="Roboto Slab" pitchFamily="34" charset="-122"/>
                <a:cs typeface="Roboto Slab" pitchFamily="34" charset="-120"/>
              </a:rPr>
              <a:t>L'Expérience JaniApp</a:t>
            </a:r>
            <a:endParaRPr lang="en-US" sz="4450" dirty="0"/>
          </a:p>
        </p:txBody>
      </p:sp>
      <p:sp>
        <p:nvSpPr>
          <p:cNvPr id="3" name="Text 1"/>
          <p:cNvSpPr/>
          <p:nvPr/>
        </p:nvSpPr>
        <p:spPr>
          <a:xfrm>
            <a:off x="793790" y="4094917"/>
            <a:ext cx="2845594" cy="725805"/>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Saisissez votre besoin (ménage, transport, etc.)</a:t>
            </a:r>
            <a:endParaRPr lang="en-US" sz="1750" dirty="0"/>
          </a:p>
        </p:txBody>
      </p:sp>
      <p:sp>
        <p:nvSpPr>
          <p:cNvPr id="4" name="Text 2"/>
          <p:cNvSpPr/>
          <p:nvPr/>
        </p:nvSpPr>
        <p:spPr>
          <a:xfrm>
            <a:off x="4200406" y="4094917"/>
            <a:ext cx="2845594" cy="1088708"/>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JaniApp vous connecte avec des prestataires qualifiés</a:t>
            </a:r>
            <a:endParaRPr lang="en-US" sz="1750" dirty="0"/>
          </a:p>
        </p:txBody>
      </p:sp>
      <p:sp>
        <p:nvSpPr>
          <p:cNvPr id="5" name="Text 3"/>
          <p:cNvSpPr/>
          <p:nvPr/>
        </p:nvSpPr>
        <p:spPr>
          <a:xfrm>
            <a:off x="7607022" y="4094917"/>
            <a:ext cx="2845594" cy="725805"/>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Paiement sécurisé via l'application</a:t>
            </a:r>
            <a:endParaRPr lang="en-US" sz="1750" dirty="0"/>
          </a:p>
        </p:txBody>
      </p:sp>
      <p:sp>
        <p:nvSpPr>
          <p:cNvPr id="6" name="Text 4"/>
          <p:cNvSpPr/>
          <p:nvPr/>
        </p:nvSpPr>
        <p:spPr>
          <a:xfrm>
            <a:off x="11013638" y="4094917"/>
            <a:ext cx="2845594" cy="1088708"/>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Laissez un avis pour garantir un service de qualité</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793790" y="2186940"/>
            <a:ext cx="7263884" cy="708779"/>
          </a:xfrm>
          <a:prstGeom prst="rect">
            <a:avLst/>
          </a:prstGeom>
          <a:noFill/>
          <a:ln/>
        </p:spPr>
        <p:txBody>
          <a:bodyPr wrap="none" lIns="0" tIns="0" rIns="0" bIns="0" rtlCol="0" anchor="t"/>
          <a:lstStyle/>
          <a:p>
            <a:pPr marL="0" indent="0">
              <a:lnSpc>
                <a:spcPts val="5550"/>
              </a:lnSpc>
              <a:buNone/>
            </a:pPr>
            <a:r>
              <a:rPr lang="en-US" sz="4450" dirty="0">
                <a:solidFill>
                  <a:srgbClr val="3257B8"/>
                </a:solidFill>
                <a:latin typeface="Roboto Slab" pitchFamily="34" charset="0"/>
                <a:ea typeface="Roboto Slab" pitchFamily="34" charset="-122"/>
                <a:cs typeface="Roboto Slab" pitchFamily="34" charset="-120"/>
              </a:rPr>
              <a:t>Pourquoi Choisir JaniApp ?</a:t>
            </a:r>
            <a:endParaRPr lang="en-US" sz="4450" dirty="0"/>
          </a:p>
        </p:txBody>
      </p:sp>
      <p:sp>
        <p:nvSpPr>
          <p:cNvPr id="4" name="Shape 1"/>
          <p:cNvSpPr/>
          <p:nvPr/>
        </p:nvSpPr>
        <p:spPr>
          <a:xfrm>
            <a:off x="793790" y="3491032"/>
            <a:ext cx="510302" cy="510302"/>
          </a:xfrm>
          <a:prstGeom prst="roundRect">
            <a:avLst>
              <a:gd name="adj" fmla="val 6667"/>
            </a:avLst>
          </a:prstGeom>
          <a:solidFill>
            <a:srgbClr val="E9ECF2"/>
          </a:solidFill>
          <a:ln/>
        </p:spPr>
      </p:sp>
      <p:sp>
        <p:nvSpPr>
          <p:cNvPr id="5" name="Text 2"/>
          <p:cNvSpPr/>
          <p:nvPr/>
        </p:nvSpPr>
        <p:spPr>
          <a:xfrm>
            <a:off x="878860" y="3533537"/>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15213F"/>
                </a:solidFill>
                <a:latin typeface="Roboto Slab" pitchFamily="34" charset="0"/>
                <a:ea typeface="Roboto Slab" pitchFamily="34" charset="-122"/>
                <a:cs typeface="Roboto Slab" pitchFamily="34" charset="-120"/>
              </a:rPr>
              <a:t>1</a:t>
            </a:r>
            <a:endParaRPr lang="en-US" sz="2650" dirty="0"/>
          </a:p>
        </p:txBody>
      </p:sp>
      <p:sp>
        <p:nvSpPr>
          <p:cNvPr id="6" name="Text 3"/>
          <p:cNvSpPr/>
          <p:nvPr/>
        </p:nvSpPr>
        <p:spPr>
          <a:xfrm>
            <a:off x="1530906" y="3491032"/>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5213F"/>
                </a:solidFill>
                <a:latin typeface="Roboto Slab" pitchFamily="34" charset="0"/>
                <a:ea typeface="Roboto Slab" pitchFamily="34" charset="-122"/>
                <a:cs typeface="Roboto Slab" pitchFamily="34" charset="-120"/>
              </a:rPr>
              <a:t>Facilité d'utilisation</a:t>
            </a:r>
            <a:endParaRPr lang="en-US" sz="2200" dirty="0"/>
          </a:p>
        </p:txBody>
      </p:sp>
      <p:sp>
        <p:nvSpPr>
          <p:cNvPr id="7" name="Text 4"/>
          <p:cNvSpPr/>
          <p:nvPr/>
        </p:nvSpPr>
        <p:spPr>
          <a:xfrm>
            <a:off x="1530906" y="3981450"/>
            <a:ext cx="2927747" cy="362903"/>
          </a:xfrm>
          <a:prstGeom prst="rect">
            <a:avLst/>
          </a:prstGeom>
          <a:noFill/>
          <a:ln/>
        </p:spPr>
        <p:txBody>
          <a:bodyPr wrap="non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Interface intuitive et fluide</a:t>
            </a:r>
            <a:endParaRPr lang="en-US" sz="1750" dirty="0"/>
          </a:p>
        </p:txBody>
      </p:sp>
      <p:sp>
        <p:nvSpPr>
          <p:cNvPr id="8" name="Shape 5"/>
          <p:cNvSpPr/>
          <p:nvPr/>
        </p:nvSpPr>
        <p:spPr>
          <a:xfrm>
            <a:off x="4685467" y="3491032"/>
            <a:ext cx="510302" cy="510302"/>
          </a:xfrm>
          <a:prstGeom prst="roundRect">
            <a:avLst>
              <a:gd name="adj" fmla="val 6667"/>
            </a:avLst>
          </a:prstGeom>
          <a:solidFill>
            <a:srgbClr val="E9ECF2"/>
          </a:solidFill>
          <a:ln/>
        </p:spPr>
      </p:sp>
      <p:sp>
        <p:nvSpPr>
          <p:cNvPr id="9" name="Text 6"/>
          <p:cNvSpPr/>
          <p:nvPr/>
        </p:nvSpPr>
        <p:spPr>
          <a:xfrm>
            <a:off x="4770537" y="3533537"/>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15213F"/>
                </a:solidFill>
                <a:latin typeface="Roboto Slab" pitchFamily="34" charset="0"/>
                <a:ea typeface="Roboto Slab" pitchFamily="34" charset="-122"/>
                <a:cs typeface="Roboto Slab" pitchFamily="34" charset="-120"/>
              </a:rPr>
              <a:t>2</a:t>
            </a:r>
            <a:endParaRPr lang="en-US" sz="2650" dirty="0"/>
          </a:p>
        </p:txBody>
      </p:sp>
      <p:sp>
        <p:nvSpPr>
          <p:cNvPr id="10" name="Text 7"/>
          <p:cNvSpPr/>
          <p:nvPr/>
        </p:nvSpPr>
        <p:spPr>
          <a:xfrm>
            <a:off x="5422583" y="3491032"/>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5213F"/>
                </a:solidFill>
                <a:latin typeface="Roboto Slab" pitchFamily="34" charset="0"/>
                <a:ea typeface="Roboto Slab" pitchFamily="34" charset="-122"/>
                <a:cs typeface="Roboto Slab" pitchFamily="34" charset="-120"/>
              </a:rPr>
              <a:t>Fiabilité</a:t>
            </a:r>
            <a:endParaRPr lang="en-US" sz="2200" dirty="0"/>
          </a:p>
        </p:txBody>
      </p:sp>
      <p:sp>
        <p:nvSpPr>
          <p:cNvPr id="11" name="Text 8"/>
          <p:cNvSpPr/>
          <p:nvPr/>
        </p:nvSpPr>
        <p:spPr>
          <a:xfrm>
            <a:off x="5422583" y="3981450"/>
            <a:ext cx="2927747" cy="725805"/>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Prestataires vérifiés et fiables</a:t>
            </a:r>
            <a:endParaRPr lang="en-US" sz="1750" dirty="0"/>
          </a:p>
        </p:txBody>
      </p:sp>
      <p:sp>
        <p:nvSpPr>
          <p:cNvPr id="12" name="Shape 9"/>
          <p:cNvSpPr/>
          <p:nvPr/>
        </p:nvSpPr>
        <p:spPr>
          <a:xfrm>
            <a:off x="793790" y="5189220"/>
            <a:ext cx="510302" cy="510302"/>
          </a:xfrm>
          <a:prstGeom prst="roundRect">
            <a:avLst>
              <a:gd name="adj" fmla="val 6667"/>
            </a:avLst>
          </a:prstGeom>
          <a:solidFill>
            <a:srgbClr val="E9ECF2"/>
          </a:solidFill>
          <a:ln/>
        </p:spPr>
      </p:sp>
      <p:sp>
        <p:nvSpPr>
          <p:cNvPr id="13" name="Text 10"/>
          <p:cNvSpPr/>
          <p:nvPr/>
        </p:nvSpPr>
        <p:spPr>
          <a:xfrm>
            <a:off x="878860" y="5231725"/>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15213F"/>
                </a:solidFill>
                <a:latin typeface="Roboto Slab" pitchFamily="34" charset="0"/>
                <a:ea typeface="Roboto Slab" pitchFamily="34" charset="-122"/>
                <a:cs typeface="Roboto Slab" pitchFamily="34" charset="-120"/>
              </a:rPr>
              <a:t>3</a:t>
            </a:r>
            <a:endParaRPr lang="en-US" sz="2650" dirty="0"/>
          </a:p>
        </p:txBody>
      </p:sp>
      <p:sp>
        <p:nvSpPr>
          <p:cNvPr id="14" name="Text 11"/>
          <p:cNvSpPr/>
          <p:nvPr/>
        </p:nvSpPr>
        <p:spPr>
          <a:xfrm>
            <a:off x="1530906" y="5189220"/>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5213F"/>
                </a:solidFill>
                <a:latin typeface="Roboto Slab" pitchFamily="34" charset="0"/>
                <a:ea typeface="Roboto Slab" pitchFamily="34" charset="-122"/>
                <a:cs typeface="Roboto Slab" pitchFamily="34" charset="-120"/>
              </a:rPr>
              <a:t>Flexibilité</a:t>
            </a:r>
            <a:endParaRPr lang="en-US" sz="2200" dirty="0"/>
          </a:p>
        </p:txBody>
      </p:sp>
      <p:sp>
        <p:nvSpPr>
          <p:cNvPr id="15" name="Text 12"/>
          <p:cNvSpPr/>
          <p:nvPr/>
        </p:nvSpPr>
        <p:spPr>
          <a:xfrm>
            <a:off x="1530906" y="5679638"/>
            <a:ext cx="6819305" cy="362903"/>
          </a:xfrm>
          <a:prstGeom prst="rect">
            <a:avLst/>
          </a:prstGeom>
          <a:noFill/>
          <a:ln/>
        </p:spPr>
        <p:txBody>
          <a:bodyPr wrap="non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Trouvez un service adapté à vos besoins</a:t>
            </a:r>
            <a:endParaRPr lang="en-US" sz="1750" dirty="0"/>
          </a:p>
        </p:txBody>
      </p:sp>
      <p:pic>
        <p:nvPicPr>
          <p:cNvPr id="17" name="Image 16">
            <a:extLst>
              <a:ext uri="{FF2B5EF4-FFF2-40B4-BE49-F238E27FC236}">
                <a16:creationId xmlns:a16="http://schemas.microsoft.com/office/drawing/2014/main" id="{F0D5BF79-AEAC-1648-90BE-472360E56C8D}"/>
              </a:ext>
            </a:extLst>
          </p:cNvPr>
          <p:cNvPicPr>
            <a:picLocks noChangeAspect="1"/>
          </p:cNvPicPr>
          <p:nvPr/>
        </p:nvPicPr>
        <p:blipFill>
          <a:blip r:embed="rId3"/>
          <a:srcRect t="3822" b="8369"/>
          <a:stretch/>
        </p:blipFill>
        <p:spPr>
          <a:xfrm>
            <a:off x="9221748" y="292099"/>
            <a:ext cx="3695700" cy="722630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 0"/>
          <p:cNvSpPr/>
          <p:nvPr/>
        </p:nvSpPr>
        <p:spPr>
          <a:xfrm>
            <a:off x="793790" y="1337787"/>
            <a:ext cx="5670590" cy="1202214"/>
          </a:xfrm>
          <a:prstGeom prst="rect">
            <a:avLst/>
          </a:prstGeom>
          <a:noFill/>
          <a:ln/>
        </p:spPr>
        <p:txBody>
          <a:bodyPr wrap="none" lIns="0" tIns="0" rIns="0" bIns="0" rtlCol="0" anchor="t"/>
          <a:lstStyle/>
          <a:p>
            <a:pPr marL="0" indent="0">
              <a:lnSpc>
                <a:spcPts val="5550"/>
              </a:lnSpc>
              <a:buNone/>
            </a:pPr>
            <a:r>
              <a:rPr lang="en-US" sz="4450" dirty="0">
                <a:solidFill>
                  <a:srgbClr val="3257B8"/>
                </a:solidFill>
                <a:latin typeface="Roboto Slab" pitchFamily="34" charset="0"/>
                <a:ea typeface="Roboto Slab" pitchFamily="34" charset="-122"/>
                <a:cs typeface="Roboto Slab" pitchFamily="34" charset="-120"/>
              </a:rPr>
              <a:t>Sécurité et Confiance</a:t>
            </a:r>
            <a:endParaRPr lang="en-US" sz="4450" dirty="0"/>
          </a:p>
        </p:txBody>
      </p:sp>
      <p:sp>
        <p:nvSpPr>
          <p:cNvPr id="4" name="Shape 1"/>
          <p:cNvSpPr/>
          <p:nvPr/>
        </p:nvSpPr>
        <p:spPr>
          <a:xfrm>
            <a:off x="566976" y="3552110"/>
            <a:ext cx="4196358" cy="1669852"/>
          </a:xfrm>
          <a:prstGeom prst="roundRect">
            <a:avLst>
              <a:gd name="adj" fmla="val 2038"/>
            </a:avLst>
          </a:prstGeom>
          <a:solidFill>
            <a:srgbClr val="E9ECF2"/>
          </a:solidFill>
          <a:ln/>
        </p:spPr>
      </p:sp>
      <p:sp>
        <p:nvSpPr>
          <p:cNvPr id="5" name="Text 2"/>
          <p:cNvSpPr/>
          <p:nvPr/>
        </p:nvSpPr>
        <p:spPr>
          <a:xfrm>
            <a:off x="1020604" y="3657600"/>
            <a:ext cx="2835235" cy="2145506"/>
          </a:xfrm>
          <a:prstGeom prst="rect">
            <a:avLst/>
          </a:prstGeom>
          <a:noFill/>
          <a:ln/>
        </p:spPr>
        <p:txBody>
          <a:bodyPr wrap="none" lIns="0" tIns="0" rIns="0" bIns="0" rtlCol="0" anchor="t"/>
          <a:lstStyle/>
          <a:p>
            <a:pPr marL="0" indent="0">
              <a:lnSpc>
                <a:spcPts val="2750"/>
              </a:lnSpc>
              <a:buNone/>
            </a:pPr>
            <a:r>
              <a:rPr lang="en-US" sz="2200" dirty="0">
                <a:solidFill>
                  <a:srgbClr val="15213F"/>
                </a:solidFill>
                <a:latin typeface="Roboto Slab" pitchFamily="34" charset="0"/>
                <a:ea typeface="Roboto Slab" pitchFamily="34" charset="-122"/>
                <a:cs typeface="Roboto Slab" pitchFamily="34" charset="-120"/>
              </a:rPr>
              <a:t>Paiements sécurisés</a:t>
            </a:r>
            <a:endParaRPr lang="en-US" sz="2200" dirty="0"/>
          </a:p>
        </p:txBody>
      </p:sp>
      <p:sp>
        <p:nvSpPr>
          <p:cNvPr id="6" name="Text 3"/>
          <p:cNvSpPr/>
          <p:nvPr/>
        </p:nvSpPr>
        <p:spPr>
          <a:xfrm>
            <a:off x="1020604" y="3965654"/>
            <a:ext cx="3742730" cy="725805"/>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Transactions protégées par un système de sécurité avancé</a:t>
            </a:r>
            <a:endParaRPr lang="en-US" sz="1750" dirty="0"/>
          </a:p>
        </p:txBody>
      </p:sp>
      <p:sp>
        <p:nvSpPr>
          <p:cNvPr id="7" name="Shape 4"/>
          <p:cNvSpPr/>
          <p:nvPr/>
        </p:nvSpPr>
        <p:spPr>
          <a:xfrm>
            <a:off x="5103554" y="3552110"/>
            <a:ext cx="4196358" cy="1669852"/>
          </a:xfrm>
          <a:prstGeom prst="roundRect">
            <a:avLst>
              <a:gd name="adj" fmla="val 2038"/>
            </a:avLst>
          </a:prstGeom>
          <a:solidFill>
            <a:srgbClr val="E9ECF2"/>
          </a:solidFill>
          <a:ln/>
        </p:spPr>
      </p:sp>
      <p:sp>
        <p:nvSpPr>
          <p:cNvPr id="8" name="Text 5"/>
          <p:cNvSpPr/>
          <p:nvPr/>
        </p:nvSpPr>
        <p:spPr>
          <a:xfrm>
            <a:off x="5443776" y="3657600"/>
            <a:ext cx="3205162" cy="2145506"/>
          </a:xfrm>
          <a:prstGeom prst="rect">
            <a:avLst/>
          </a:prstGeom>
          <a:noFill/>
          <a:ln/>
        </p:spPr>
        <p:txBody>
          <a:bodyPr wrap="none" lIns="0" tIns="0" rIns="0" bIns="0" rtlCol="0" anchor="t"/>
          <a:lstStyle/>
          <a:p>
            <a:pPr marL="0" indent="0">
              <a:lnSpc>
                <a:spcPts val="2750"/>
              </a:lnSpc>
              <a:buNone/>
            </a:pPr>
            <a:r>
              <a:rPr lang="en-US" sz="2200" dirty="0">
                <a:solidFill>
                  <a:srgbClr val="15213F"/>
                </a:solidFill>
                <a:latin typeface="Roboto Slab" pitchFamily="34" charset="0"/>
                <a:ea typeface="Roboto Slab" pitchFamily="34" charset="-122"/>
                <a:cs typeface="Roboto Slab" pitchFamily="34" charset="-120"/>
              </a:rPr>
              <a:t>Données confidentielles</a:t>
            </a:r>
            <a:endParaRPr lang="en-US" sz="2200" dirty="0"/>
          </a:p>
        </p:txBody>
      </p:sp>
      <p:sp>
        <p:nvSpPr>
          <p:cNvPr id="9" name="Text 6"/>
          <p:cNvSpPr/>
          <p:nvPr/>
        </p:nvSpPr>
        <p:spPr>
          <a:xfrm>
            <a:off x="5443776" y="3965655"/>
            <a:ext cx="3742730" cy="2699346"/>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Respect de la confidentialité des informations personnelles</a:t>
            </a:r>
            <a:endParaRPr lang="en-US" sz="1750" dirty="0"/>
          </a:p>
        </p:txBody>
      </p:sp>
      <p:sp>
        <p:nvSpPr>
          <p:cNvPr id="10" name="Shape 7"/>
          <p:cNvSpPr/>
          <p:nvPr/>
        </p:nvSpPr>
        <p:spPr>
          <a:xfrm>
            <a:off x="9640133" y="3552110"/>
            <a:ext cx="4196358" cy="1669852"/>
          </a:xfrm>
          <a:prstGeom prst="roundRect">
            <a:avLst>
              <a:gd name="adj" fmla="val 2038"/>
            </a:avLst>
          </a:prstGeom>
          <a:solidFill>
            <a:srgbClr val="E9ECF2"/>
          </a:solidFill>
          <a:ln/>
        </p:spPr>
      </p:sp>
      <p:sp>
        <p:nvSpPr>
          <p:cNvPr id="11" name="Text 8"/>
          <p:cNvSpPr/>
          <p:nvPr/>
        </p:nvSpPr>
        <p:spPr>
          <a:xfrm>
            <a:off x="9866948" y="3657600"/>
            <a:ext cx="2835235" cy="2145506"/>
          </a:xfrm>
          <a:prstGeom prst="rect">
            <a:avLst/>
          </a:prstGeom>
          <a:noFill/>
          <a:ln/>
        </p:spPr>
        <p:txBody>
          <a:bodyPr wrap="none" lIns="0" tIns="0" rIns="0" bIns="0" rtlCol="0" anchor="t"/>
          <a:lstStyle/>
          <a:p>
            <a:pPr marL="0" indent="0">
              <a:lnSpc>
                <a:spcPts val="2750"/>
              </a:lnSpc>
              <a:buNone/>
            </a:pPr>
            <a:r>
              <a:rPr lang="en-US" sz="2200" dirty="0">
                <a:solidFill>
                  <a:srgbClr val="15213F"/>
                </a:solidFill>
                <a:latin typeface="Roboto Slab" pitchFamily="34" charset="0"/>
                <a:ea typeface="Roboto Slab" pitchFamily="34" charset="-122"/>
                <a:cs typeface="Roboto Slab" pitchFamily="34" charset="-120"/>
              </a:rPr>
              <a:t>Avis et évaluations</a:t>
            </a:r>
            <a:endParaRPr lang="en-US" sz="2200" dirty="0"/>
          </a:p>
        </p:txBody>
      </p:sp>
      <p:sp>
        <p:nvSpPr>
          <p:cNvPr id="12" name="Text 9"/>
          <p:cNvSpPr/>
          <p:nvPr/>
        </p:nvSpPr>
        <p:spPr>
          <a:xfrm>
            <a:off x="9866948" y="3965655"/>
            <a:ext cx="3742730" cy="2336444"/>
          </a:xfrm>
          <a:prstGeom prst="rect">
            <a:avLst/>
          </a:prstGeom>
          <a:noFill/>
          <a:ln/>
        </p:spPr>
        <p:txBody>
          <a:bodyPr wrap="non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Garantir la transparence et la fiabilité</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Text 0"/>
          <p:cNvSpPr/>
          <p:nvPr/>
        </p:nvSpPr>
        <p:spPr>
          <a:xfrm>
            <a:off x="793790" y="2403872"/>
            <a:ext cx="6403419" cy="708779"/>
          </a:xfrm>
          <a:prstGeom prst="rect">
            <a:avLst/>
          </a:prstGeom>
          <a:noFill/>
          <a:ln/>
        </p:spPr>
        <p:txBody>
          <a:bodyPr wrap="none" lIns="0" tIns="0" rIns="0" bIns="0" rtlCol="0" anchor="t"/>
          <a:lstStyle/>
          <a:p>
            <a:pPr marL="0" indent="0">
              <a:lnSpc>
                <a:spcPts val="5550"/>
              </a:lnSpc>
              <a:buNone/>
            </a:pPr>
            <a:r>
              <a:rPr lang="en-US" sz="4450" dirty="0">
                <a:solidFill>
                  <a:srgbClr val="3257B8"/>
                </a:solidFill>
                <a:latin typeface="Roboto Slab" pitchFamily="34" charset="0"/>
                <a:ea typeface="Roboto Slab" pitchFamily="34" charset="-122"/>
                <a:cs typeface="Roboto Slab" pitchFamily="34" charset="-120"/>
              </a:rPr>
              <a:t>Explorez les Possibilités</a:t>
            </a:r>
            <a:endParaRPr lang="en-US" sz="4450" dirty="0"/>
          </a:p>
        </p:txBody>
      </p:sp>
      <p:pic>
        <p:nvPicPr>
          <p:cNvPr id="4" name="Image 1" descr="preencoded.png"/>
          <p:cNvPicPr>
            <a:picLocks noChangeAspect="1"/>
          </p:cNvPicPr>
          <p:nvPr/>
        </p:nvPicPr>
        <p:blipFill>
          <a:blip r:embed="rId3"/>
          <a:stretch>
            <a:fillRect/>
          </a:stretch>
        </p:blipFill>
        <p:spPr>
          <a:xfrm>
            <a:off x="793790" y="3452813"/>
            <a:ext cx="566976" cy="566976"/>
          </a:xfrm>
          <a:prstGeom prst="rect">
            <a:avLst/>
          </a:prstGeom>
        </p:spPr>
      </p:pic>
      <p:sp>
        <p:nvSpPr>
          <p:cNvPr id="5" name="Text 1"/>
          <p:cNvSpPr/>
          <p:nvPr/>
        </p:nvSpPr>
        <p:spPr>
          <a:xfrm>
            <a:off x="793790" y="4246602"/>
            <a:ext cx="2291953" cy="354330"/>
          </a:xfrm>
          <a:prstGeom prst="rect">
            <a:avLst/>
          </a:prstGeom>
          <a:noFill/>
          <a:ln/>
        </p:spPr>
        <p:txBody>
          <a:bodyPr wrap="none" lIns="0" tIns="0" rIns="0" bIns="0" rtlCol="0" anchor="t"/>
          <a:lstStyle/>
          <a:p>
            <a:pPr marL="0" indent="0" algn="l">
              <a:lnSpc>
                <a:spcPts val="2750"/>
              </a:lnSpc>
              <a:buNone/>
            </a:pPr>
            <a:r>
              <a:rPr lang="en-US" sz="2200" dirty="0">
                <a:solidFill>
                  <a:srgbClr val="15213F"/>
                </a:solidFill>
                <a:latin typeface="Roboto Slab" pitchFamily="34" charset="0"/>
                <a:ea typeface="Roboto Slab" pitchFamily="34" charset="-122"/>
                <a:cs typeface="Roboto Slab" pitchFamily="34" charset="-120"/>
              </a:rPr>
              <a:t>Ménage</a:t>
            </a:r>
            <a:endParaRPr lang="en-US" sz="2200" dirty="0"/>
          </a:p>
        </p:txBody>
      </p:sp>
      <p:sp>
        <p:nvSpPr>
          <p:cNvPr id="6" name="Text 2"/>
          <p:cNvSpPr/>
          <p:nvPr/>
        </p:nvSpPr>
        <p:spPr>
          <a:xfrm>
            <a:off x="793790" y="4737021"/>
            <a:ext cx="2291953" cy="1088708"/>
          </a:xfrm>
          <a:prstGeom prst="rect">
            <a:avLst/>
          </a:prstGeom>
          <a:noFill/>
          <a:ln/>
        </p:spPr>
        <p:txBody>
          <a:bodyPr wrap="squar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Des professionnels du ménage à votre service</a:t>
            </a:r>
            <a:endParaRPr lang="en-US" sz="1750" dirty="0"/>
          </a:p>
        </p:txBody>
      </p:sp>
      <p:pic>
        <p:nvPicPr>
          <p:cNvPr id="7" name="Image 2" descr="preencoded.png"/>
          <p:cNvPicPr>
            <a:picLocks noChangeAspect="1"/>
          </p:cNvPicPr>
          <p:nvPr/>
        </p:nvPicPr>
        <p:blipFill>
          <a:blip r:embed="rId4"/>
          <a:stretch>
            <a:fillRect/>
          </a:stretch>
        </p:blipFill>
        <p:spPr>
          <a:xfrm>
            <a:off x="3425904" y="3452813"/>
            <a:ext cx="566976" cy="566976"/>
          </a:xfrm>
          <a:prstGeom prst="rect">
            <a:avLst/>
          </a:prstGeom>
        </p:spPr>
      </p:pic>
      <p:sp>
        <p:nvSpPr>
          <p:cNvPr id="8" name="Text 3"/>
          <p:cNvSpPr/>
          <p:nvPr/>
        </p:nvSpPr>
        <p:spPr>
          <a:xfrm>
            <a:off x="3425904" y="4246602"/>
            <a:ext cx="2292072" cy="354330"/>
          </a:xfrm>
          <a:prstGeom prst="rect">
            <a:avLst/>
          </a:prstGeom>
          <a:noFill/>
          <a:ln/>
        </p:spPr>
        <p:txBody>
          <a:bodyPr wrap="none" lIns="0" tIns="0" rIns="0" bIns="0" rtlCol="0" anchor="t"/>
          <a:lstStyle/>
          <a:p>
            <a:pPr marL="0" indent="0" algn="l">
              <a:lnSpc>
                <a:spcPts val="2750"/>
              </a:lnSpc>
              <a:buNone/>
            </a:pPr>
            <a:r>
              <a:rPr lang="en-US" sz="2200" dirty="0">
                <a:solidFill>
                  <a:srgbClr val="15213F"/>
                </a:solidFill>
                <a:latin typeface="Roboto Slab" pitchFamily="34" charset="0"/>
                <a:ea typeface="Roboto Slab" pitchFamily="34" charset="-122"/>
                <a:cs typeface="Roboto Slab" pitchFamily="34" charset="-120"/>
              </a:rPr>
              <a:t>Livraison</a:t>
            </a:r>
            <a:endParaRPr lang="en-US" sz="2200" dirty="0"/>
          </a:p>
        </p:txBody>
      </p:sp>
      <p:sp>
        <p:nvSpPr>
          <p:cNvPr id="9" name="Text 4"/>
          <p:cNvSpPr/>
          <p:nvPr/>
        </p:nvSpPr>
        <p:spPr>
          <a:xfrm>
            <a:off x="3425904" y="4737021"/>
            <a:ext cx="2292072" cy="725805"/>
          </a:xfrm>
          <a:prstGeom prst="rect">
            <a:avLst/>
          </a:prstGeom>
          <a:noFill/>
          <a:ln/>
        </p:spPr>
        <p:txBody>
          <a:bodyPr wrap="squar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Faites livrer vos courses et vos colis</a:t>
            </a:r>
            <a:endParaRPr lang="en-US" sz="1750" dirty="0"/>
          </a:p>
        </p:txBody>
      </p:sp>
      <p:pic>
        <p:nvPicPr>
          <p:cNvPr id="10" name="Image 3" descr="preencoded.png"/>
          <p:cNvPicPr>
            <a:picLocks noChangeAspect="1"/>
          </p:cNvPicPr>
          <p:nvPr/>
        </p:nvPicPr>
        <p:blipFill>
          <a:blip r:embed="rId5"/>
          <a:stretch>
            <a:fillRect/>
          </a:stretch>
        </p:blipFill>
        <p:spPr>
          <a:xfrm>
            <a:off x="6058138" y="3452813"/>
            <a:ext cx="566976" cy="566976"/>
          </a:xfrm>
          <a:prstGeom prst="rect">
            <a:avLst/>
          </a:prstGeom>
        </p:spPr>
      </p:pic>
      <p:sp>
        <p:nvSpPr>
          <p:cNvPr id="11" name="Text 5"/>
          <p:cNvSpPr/>
          <p:nvPr/>
        </p:nvSpPr>
        <p:spPr>
          <a:xfrm>
            <a:off x="6058138" y="4246602"/>
            <a:ext cx="2291953" cy="354330"/>
          </a:xfrm>
          <a:prstGeom prst="rect">
            <a:avLst/>
          </a:prstGeom>
          <a:noFill/>
          <a:ln/>
        </p:spPr>
        <p:txBody>
          <a:bodyPr wrap="none" lIns="0" tIns="0" rIns="0" bIns="0" rtlCol="0" anchor="t"/>
          <a:lstStyle/>
          <a:p>
            <a:pPr marL="0" indent="0" algn="l">
              <a:lnSpc>
                <a:spcPts val="2750"/>
              </a:lnSpc>
              <a:buNone/>
            </a:pPr>
            <a:r>
              <a:rPr lang="en-US" sz="2200" dirty="0">
                <a:solidFill>
                  <a:srgbClr val="15213F"/>
                </a:solidFill>
                <a:latin typeface="Roboto Slab" pitchFamily="34" charset="0"/>
                <a:ea typeface="Roboto Slab" pitchFamily="34" charset="-122"/>
                <a:cs typeface="Roboto Slab" pitchFamily="34" charset="-120"/>
              </a:rPr>
              <a:t>Transport</a:t>
            </a:r>
            <a:endParaRPr lang="en-US" sz="2200" dirty="0"/>
          </a:p>
        </p:txBody>
      </p:sp>
      <p:sp>
        <p:nvSpPr>
          <p:cNvPr id="12" name="Text 6"/>
          <p:cNvSpPr/>
          <p:nvPr/>
        </p:nvSpPr>
        <p:spPr>
          <a:xfrm>
            <a:off x="6058138" y="4737021"/>
            <a:ext cx="2291953" cy="725805"/>
          </a:xfrm>
          <a:prstGeom prst="rect">
            <a:avLst/>
          </a:prstGeom>
          <a:noFill/>
          <a:ln/>
        </p:spPr>
        <p:txBody>
          <a:bodyPr wrap="squar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Réservez un trajet en toute simplicité</a:t>
            </a:r>
            <a:endParaRPr lang="en-US" sz="1750" dirty="0"/>
          </a:p>
        </p:txBody>
      </p:sp>
      <p:pic>
        <p:nvPicPr>
          <p:cNvPr id="14" name="Image 13">
            <a:extLst>
              <a:ext uri="{FF2B5EF4-FFF2-40B4-BE49-F238E27FC236}">
                <a16:creationId xmlns:a16="http://schemas.microsoft.com/office/drawing/2014/main" id="{19163DAB-1E62-A409-EC2D-1C222B608EB2}"/>
              </a:ext>
            </a:extLst>
          </p:cNvPr>
          <p:cNvPicPr>
            <a:picLocks noChangeAspect="1"/>
          </p:cNvPicPr>
          <p:nvPr/>
        </p:nvPicPr>
        <p:blipFill>
          <a:blip r:embed="rId6"/>
          <a:srcRect t="34472" b="17998"/>
          <a:stretch/>
        </p:blipFill>
        <p:spPr>
          <a:xfrm>
            <a:off x="10191670" y="2159000"/>
            <a:ext cx="3695700" cy="3911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645438" y="2812494"/>
            <a:ext cx="8926949" cy="576263"/>
          </a:xfrm>
          <a:prstGeom prst="rect">
            <a:avLst/>
          </a:prstGeom>
          <a:noFill/>
          <a:ln/>
        </p:spPr>
        <p:txBody>
          <a:bodyPr wrap="none" lIns="0" tIns="0" rIns="0" bIns="0" rtlCol="0" anchor="t"/>
          <a:lstStyle/>
          <a:p>
            <a:pPr marL="0" indent="0">
              <a:lnSpc>
                <a:spcPts val="4500"/>
              </a:lnSpc>
              <a:buNone/>
            </a:pPr>
            <a:r>
              <a:rPr lang="en-US" sz="3600" dirty="0">
                <a:solidFill>
                  <a:srgbClr val="3257B8"/>
                </a:solidFill>
                <a:latin typeface="Roboto Slab" pitchFamily="34" charset="0"/>
                <a:ea typeface="Roboto Slab" pitchFamily="34" charset="-122"/>
                <a:cs typeface="Roboto Slab" pitchFamily="34" charset="-120"/>
              </a:rPr>
              <a:t>Page d'Accueil - Un Point d'Accès Central</a:t>
            </a:r>
            <a:endParaRPr lang="en-US" sz="3600" dirty="0"/>
          </a:p>
        </p:txBody>
      </p:sp>
      <p:sp>
        <p:nvSpPr>
          <p:cNvPr id="4" name="Shape 1"/>
          <p:cNvSpPr/>
          <p:nvPr/>
        </p:nvSpPr>
        <p:spPr>
          <a:xfrm>
            <a:off x="7303770" y="3665339"/>
            <a:ext cx="22860" cy="4056936"/>
          </a:xfrm>
          <a:prstGeom prst="roundRect">
            <a:avLst>
              <a:gd name="adj" fmla="val 121008"/>
            </a:avLst>
          </a:prstGeom>
          <a:solidFill>
            <a:srgbClr val="CFD2D8"/>
          </a:solidFill>
          <a:ln/>
        </p:spPr>
      </p:sp>
      <p:sp>
        <p:nvSpPr>
          <p:cNvPr id="5" name="Shape 2"/>
          <p:cNvSpPr/>
          <p:nvPr/>
        </p:nvSpPr>
        <p:spPr>
          <a:xfrm>
            <a:off x="6577429" y="4068723"/>
            <a:ext cx="553164" cy="22860"/>
          </a:xfrm>
          <a:prstGeom prst="roundRect">
            <a:avLst>
              <a:gd name="adj" fmla="val 121008"/>
            </a:avLst>
          </a:prstGeom>
          <a:solidFill>
            <a:srgbClr val="CFD2D8"/>
          </a:solidFill>
          <a:ln/>
        </p:spPr>
      </p:sp>
      <p:sp>
        <p:nvSpPr>
          <p:cNvPr id="6" name="Shape 3"/>
          <p:cNvSpPr/>
          <p:nvPr/>
        </p:nvSpPr>
        <p:spPr>
          <a:xfrm>
            <a:off x="7107734" y="3872746"/>
            <a:ext cx="414933" cy="414933"/>
          </a:xfrm>
          <a:prstGeom prst="roundRect">
            <a:avLst>
              <a:gd name="adj" fmla="val 6667"/>
            </a:avLst>
          </a:prstGeom>
          <a:solidFill>
            <a:srgbClr val="E9ECF2"/>
          </a:solidFill>
          <a:ln/>
        </p:spPr>
      </p:sp>
      <p:sp>
        <p:nvSpPr>
          <p:cNvPr id="7" name="Text 4"/>
          <p:cNvSpPr/>
          <p:nvPr/>
        </p:nvSpPr>
        <p:spPr>
          <a:xfrm>
            <a:off x="7176849" y="3907274"/>
            <a:ext cx="276582" cy="345758"/>
          </a:xfrm>
          <a:prstGeom prst="rect">
            <a:avLst/>
          </a:prstGeom>
          <a:noFill/>
          <a:ln/>
        </p:spPr>
        <p:txBody>
          <a:bodyPr wrap="none" lIns="0" tIns="0" rIns="0" bIns="0" rtlCol="0" anchor="t"/>
          <a:lstStyle/>
          <a:p>
            <a:pPr marL="0" indent="0" algn="ctr">
              <a:lnSpc>
                <a:spcPts val="2150"/>
              </a:lnSpc>
              <a:buNone/>
            </a:pPr>
            <a:r>
              <a:rPr lang="en-US" sz="2150" dirty="0">
                <a:solidFill>
                  <a:srgbClr val="15213F"/>
                </a:solidFill>
                <a:latin typeface="Roboto Slab" pitchFamily="34" charset="0"/>
                <a:ea typeface="Roboto Slab" pitchFamily="34" charset="-122"/>
                <a:cs typeface="Roboto Slab" pitchFamily="34" charset="-120"/>
              </a:rPr>
              <a:t>1</a:t>
            </a:r>
            <a:endParaRPr lang="en-US" sz="2150" dirty="0"/>
          </a:p>
        </p:txBody>
      </p:sp>
      <p:sp>
        <p:nvSpPr>
          <p:cNvPr id="8" name="Text 5"/>
          <p:cNvSpPr/>
          <p:nvPr/>
        </p:nvSpPr>
        <p:spPr>
          <a:xfrm>
            <a:off x="645438" y="3849648"/>
            <a:ext cx="5747742" cy="295037"/>
          </a:xfrm>
          <a:prstGeom prst="rect">
            <a:avLst/>
          </a:prstGeom>
          <a:noFill/>
          <a:ln/>
        </p:spPr>
        <p:txBody>
          <a:bodyPr wrap="none" lIns="0" tIns="0" rIns="0" bIns="0" rtlCol="0" anchor="t"/>
          <a:lstStyle/>
          <a:p>
            <a:pPr marL="0" indent="0" algn="r">
              <a:lnSpc>
                <a:spcPts val="2300"/>
              </a:lnSpc>
              <a:buNone/>
            </a:pPr>
            <a:r>
              <a:rPr lang="en-US" sz="1450" dirty="0">
                <a:solidFill>
                  <a:srgbClr val="15213F"/>
                </a:solidFill>
                <a:latin typeface="Roboto" pitchFamily="34" charset="0"/>
                <a:ea typeface="Roboto" pitchFamily="34" charset="-122"/>
                <a:cs typeface="Roboto" pitchFamily="34" charset="-120"/>
              </a:rPr>
              <a:t>Barre de recherche pour trouver rapidement un service</a:t>
            </a:r>
            <a:endParaRPr lang="en-US" sz="1450" dirty="0"/>
          </a:p>
        </p:txBody>
      </p:sp>
      <p:sp>
        <p:nvSpPr>
          <p:cNvPr id="9" name="Shape 6"/>
          <p:cNvSpPr/>
          <p:nvPr/>
        </p:nvSpPr>
        <p:spPr>
          <a:xfrm>
            <a:off x="7499806" y="4990624"/>
            <a:ext cx="553164" cy="22860"/>
          </a:xfrm>
          <a:prstGeom prst="roundRect">
            <a:avLst>
              <a:gd name="adj" fmla="val 121008"/>
            </a:avLst>
          </a:prstGeom>
          <a:solidFill>
            <a:srgbClr val="CFD2D8"/>
          </a:solidFill>
          <a:ln/>
        </p:spPr>
      </p:sp>
      <p:sp>
        <p:nvSpPr>
          <p:cNvPr id="10" name="Shape 7"/>
          <p:cNvSpPr/>
          <p:nvPr/>
        </p:nvSpPr>
        <p:spPr>
          <a:xfrm>
            <a:off x="7107734" y="4794647"/>
            <a:ext cx="414933" cy="414933"/>
          </a:xfrm>
          <a:prstGeom prst="roundRect">
            <a:avLst>
              <a:gd name="adj" fmla="val 6667"/>
            </a:avLst>
          </a:prstGeom>
          <a:solidFill>
            <a:srgbClr val="E9ECF2"/>
          </a:solidFill>
          <a:ln/>
        </p:spPr>
      </p:sp>
      <p:sp>
        <p:nvSpPr>
          <p:cNvPr id="11" name="Text 8"/>
          <p:cNvSpPr/>
          <p:nvPr/>
        </p:nvSpPr>
        <p:spPr>
          <a:xfrm>
            <a:off x="7176849" y="4829175"/>
            <a:ext cx="276582" cy="345758"/>
          </a:xfrm>
          <a:prstGeom prst="rect">
            <a:avLst/>
          </a:prstGeom>
          <a:noFill/>
          <a:ln/>
        </p:spPr>
        <p:txBody>
          <a:bodyPr wrap="none" lIns="0" tIns="0" rIns="0" bIns="0" rtlCol="0" anchor="t"/>
          <a:lstStyle/>
          <a:p>
            <a:pPr marL="0" indent="0" algn="ctr">
              <a:lnSpc>
                <a:spcPts val="2150"/>
              </a:lnSpc>
              <a:buNone/>
            </a:pPr>
            <a:r>
              <a:rPr lang="en-US" sz="2150" dirty="0">
                <a:solidFill>
                  <a:srgbClr val="15213F"/>
                </a:solidFill>
                <a:latin typeface="Roboto Slab" pitchFamily="34" charset="0"/>
                <a:ea typeface="Roboto Slab" pitchFamily="34" charset="-122"/>
                <a:cs typeface="Roboto Slab" pitchFamily="34" charset="-120"/>
              </a:rPr>
              <a:t>2</a:t>
            </a:r>
            <a:endParaRPr lang="en-US" sz="2150" dirty="0"/>
          </a:p>
        </p:txBody>
      </p:sp>
      <p:sp>
        <p:nvSpPr>
          <p:cNvPr id="12" name="Text 9"/>
          <p:cNvSpPr/>
          <p:nvPr/>
        </p:nvSpPr>
        <p:spPr>
          <a:xfrm>
            <a:off x="8237220" y="4771549"/>
            <a:ext cx="5747742" cy="295037"/>
          </a:xfrm>
          <a:prstGeom prst="rect">
            <a:avLst/>
          </a:prstGeom>
          <a:noFill/>
          <a:ln/>
        </p:spPr>
        <p:txBody>
          <a:bodyPr wrap="none" lIns="0" tIns="0" rIns="0" bIns="0" rtlCol="0" anchor="t"/>
          <a:lstStyle/>
          <a:p>
            <a:pPr marL="0" indent="0" algn="l">
              <a:lnSpc>
                <a:spcPts val="2300"/>
              </a:lnSpc>
              <a:buNone/>
            </a:pPr>
            <a:r>
              <a:rPr lang="en-US" sz="1450" dirty="0">
                <a:solidFill>
                  <a:srgbClr val="15213F"/>
                </a:solidFill>
                <a:latin typeface="Roboto" pitchFamily="34" charset="0"/>
                <a:ea typeface="Roboto" pitchFamily="34" charset="-122"/>
                <a:cs typeface="Roboto" pitchFamily="34" charset="-120"/>
              </a:rPr>
              <a:t>Icônes de raccourcis vers différentes catégories</a:t>
            </a:r>
            <a:endParaRPr lang="en-US" sz="1450" dirty="0"/>
          </a:p>
        </p:txBody>
      </p:sp>
      <p:sp>
        <p:nvSpPr>
          <p:cNvPr id="13" name="Shape 10"/>
          <p:cNvSpPr/>
          <p:nvPr/>
        </p:nvSpPr>
        <p:spPr>
          <a:xfrm>
            <a:off x="6577429" y="5820370"/>
            <a:ext cx="553164" cy="22860"/>
          </a:xfrm>
          <a:prstGeom prst="roundRect">
            <a:avLst>
              <a:gd name="adj" fmla="val 121008"/>
            </a:avLst>
          </a:prstGeom>
          <a:solidFill>
            <a:srgbClr val="CFD2D8"/>
          </a:solidFill>
          <a:ln/>
        </p:spPr>
      </p:sp>
      <p:sp>
        <p:nvSpPr>
          <p:cNvPr id="14" name="Shape 11"/>
          <p:cNvSpPr/>
          <p:nvPr/>
        </p:nvSpPr>
        <p:spPr>
          <a:xfrm>
            <a:off x="7107734" y="5624393"/>
            <a:ext cx="414933" cy="414933"/>
          </a:xfrm>
          <a:prstGeom prst="roundRect">
            <a:avLst>
              <a:gd name="adj" fmla="val 6667"/>
            </a:avLst>
          </a:prstGeom>
          <a:solidFill>
            <a:srgbClr val="E9ECF2"/>
          </a:solidFill>
          <a:ln/>
        </p:spPr>
      </p:sp>
      <p:sp>
        <p:nvSpPr>
          <p:cNvPr id="15" name="Text 12"/>
          <p:cNvSpPr/>
          <p:nvPr/>
        </p:nvSpPr>
        <p:spPr>
          <a:xfrm>
            <a:off x="7176849" y="5658922"/>
            <a:ext cx="276582" cy="345758"/>
          </a:xfrm>
          <a:prstGeom prst="rect">
            <a:avLst/>
          </a:prstGeom>
          <a:noFill/>
          <a:ln/>
        </p:spPr>
        <p:txBody>
          <a:bodyPr wrap="none" lIns="0" tIns="0" rIns="0" bIns="0" rtlCol="0" anchor="t"/>
          <a:lstStyle/>
          <a:p>
            <a:pPr marL="0" indent="0" algn="ctr">
              <a:lnSpc>
                <a:spcPts val="2150"/>
              </a:lnSpc>
              <a:buNone/>
            </a:pPr>
            <a:r>
              <a:rPr lang="en-US" sz="2150" dirty="0">
                <a:solidFill>
                  <a:srgbClr val="15213F"/>
                </a:solidFill>
                <a:latin typeface="Roboto Slab" pitchFamily="34" charset="0"/>
                <a:ea typeface="Roboto Slab" pitchFamily="34" charset="-122"/>
                <a:cs typeface="Roboto Slab" pitchFamily="34" charset="-120"/>
              </a:rPr>
              <a:t>3</a:t>
            </a:r>
            <a:endParaRPr lang="en-US" sz="2150" dirty="0"/>
          </a:p>
        </p:txBody>
      </p:sp>
      <p:sp>
        <p:nvSpPr>
          <p:cNvPr id="16" name="Text 13"/>
          <p:cNvSpPr/>
          <p:nvPr/>
        </p:nvSpPr>
        <p:spPr>
          <a:xfrm>
            <a:off x="645438" y="5601295"/>
            <a:ext cx="5747742" cy="295037"/>
          </a:xfrm>
          <a:prstGeom prst="rect">
            <a:avLst/>
          </a:prstGeom>
          <a:noFill/>
          <a:ln/>
        </p:spPr>
        <p:txBody>
          <a:bodyPr wrap="none" lIns="0" tIns="0" rIns="0" bIns="0" rtlCol="0" anchor="t"/>
          <a:lstStyle/>
          <a:p>
            <a:pPr marL="0" indent="0" algn="r">
              <a:lnSpc>
                <a:spcPts val="2300"/>
              </a:lnSpc>
              <a:buNone/>
            </a:pPr>
            <a:r>
              <a:rPr lang="en-US" sz="1450" dirty="0">
                <a:solidFill>
                  <a:srgbClr val="15213F"/>
                </a:solidFill>
                <a:latin typeface="Roboto" pitchFamily="34" charset="0"/>
                <a:ea typeface="Roboto" pitchFamily="34" charset="-122"/>
                <a:cs typeface="Roboto" pitchFamily="34" charset="-120"/>
              </a:rPr>
              <a:t>Annonces défilantes pour mettre en avant des services</a:t>
            </a:r>
            <a:endParaRPr lang="en-US" sz="1450" dirty="0"/>
          </a:p>
        </p:txBody>
      </p:sp>
      <p:sp>
        <p:nvSpPr>
          <p:cNvPr id="17" name="Shape 14"/>
          <p:cNvSpPr/>
          <p:nvPr/>
        </p:nvSpPr>
        <p:spPr>
          <a:xfrm>
            <a:off x="7499806" y="6650236"/>
            <a:ext cx="553164" cy="22860"/>
          </a:xfrm>
          <a:prstGeom prst="roundRect">
            <a:avLst>
              <a:gd name="adj" fmla="val 121008"/>
            </a:avLst>
          </a:prstGeom>
          <a:solidFill>
            <a:srgbClr val="CFD2D8"/>
          </a:solidFill>
          <a:ln/>
        </p:spPr>
      </p:sp>
      <p:sp>
        <p:nvSpPr>
          <p:cNvPr id="18" name="Shape 15"/>
          <p:cNvSpPr/>
          <p:nvPr/>
        </p:nvSpPr>
        <p:spPr>
          <a:xfrm>
            <a:off x="7107734" y="6454259"/>
            <a:ext cx="414933" cy="414933"/>
          </a:xfrm>
          <a:prstGeom prst="roundRect">
            <a:avLst>
              <a:gd name="adj" fmla="val 6667"/>
            </a:avLst>
          </a:prstGeom>
          <a:solidFill>
            <a:srgbClr val="E9ECF2"/>
          </a:solidFill>
          <a:ln/>
        </p:spPr>
      </p:sp>
      <p:sp>
        <p:nvSpPr>
          <p:cNvPr id="19" name="Text 16"/>
          <p:cNvSpPr/>
          <p:nvPr/>
        </p:nvSpPr>
        <p:spPr>
          <a:xfrm>
            <a:off x="7176849" y="6488787"/>
            <a:ext cx="276582" cy="345758"/>
          </a:xfrm>
          <a:prstGeom prst="rect">
            <a:avLst/>
          </a:prstGeom>
          <a:noFill/>
          <a:ln/>
        </p:spPr>
        <p:txBody>
          <a:bodyPr wrap="none" lIns="0" tIns="0" rIns="0" bIns="0" rtlCol="0" anchor="t"/>
          <a:lstStyle/>
          <a:p>
            <a:pPr marL="0" indent="0" algn="ctr">
              <a:lnSpc>
                <a:spcPts val="2150"/>
              </a:lnSpc>
              <a:buNone/>
            </a:pPr>
            <a:r>
              <a:rPr lang="en-US" sz="2150" dirty="0">
                <a:solidFill>
                  <a:srgbClr val="15213F"/>
                </a:solidFill>
                <a:latin typeface="Roboto Slab" pitchFamily="34" charset="0"/>
                <a:ea typeface="Roboto Slab" pitchFamily="34" charset="-122"/>
                <a:cs typeface="Roboto Slab" pitchFamily="34" charset="-120"/>
              </a:rPr>
              <a:t>4</a:t>
            </a:r>
            <a:endParaRPr lang="en-US" sz="2150" dirty="0"/>
          </a:p>
        </p:txBody>
      </p:sp>
      <p:sp>
        <p:nvSpPr>
          <p:cNvPr id="20" name="Text 17"/>
          <p:cNvSpPr/>
          <p:nvPr/>
        </p:nvSpPr>
        <p:spPr>
          <a:xfrm>
            <a:off x="8237220" y="6431161"/>
            <a:ext cx="5747742" cy="295037"/>
          </a:xfrm>
          <a:prstGeom prst="rect">
            <a:avLst/>
          </a:prstGeom>
          <a:noFill/>
          <a:ln/>
        </p:spPr>
        <p:txBody>
          <a:bodyPr wrap="none" lIns="0" tIns="0" rIns="0" bIns="0" rtlCol="0" anchor="t"/>
          <a:lstStyle/>
          <a:p>
            <a:pPr marL="0" indent="0" algn="l">
              <a:lnSpc>
                <a:spcPts val="2300"/>
              </a:lnSpc>
              <a:buNone/>
            </a:pPr>
            <a:r>
              <a:rPr lang="en-US" sz="1450" dirty="0">
                <a:solidFill>
                  <a:srgbClr val="15213F"/>
                </a:solidFill>
                <a:latin typeface="Roboto" pitchFamily="34" charset="0"/>
                <a:ea typeface="Roboto" pitchFamily="34" charset="-122"/>
                <a:cs typeface="Roboto" pitchFamily="34" charset="-120"/>
              </a:rPr>
              <a:t>Invitation à donner son avis pour améliorer l'application</a:t>
            </a:r>
            <a:endParaRPr lang="en-US" sz="14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6280190" y="1194554"/>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3257B8"/>
                </a:solidFill>
                <a:latin typeface="Roboto Slab" pitchFamily="34" charset="0"/>
                <a:ea typeface="Roboto Slab" pitchFamily="34" charset="-122"/>
                <a:cs typeface="Roboto Slab" pitchFamily="34" charset="-120"/>
              </a:rPr>
              <a:t>Page des Métiers : Trouver le Professionnel Idéal</a:t>
            </a:r>
            <a:endParaRPr lang="en-US" sz="4450" dirty="0"/>
          </a:p>
        </p:txBody>
      </p:sp>
      <p:pic>
        <p:nvPicPr>
          <p:cNvPr id="4" name="Image 1" descr="preencoded.png"/>
          <p:cNvPicPr>
            <a:picLocks noChangeAspect="1"/>
          </p:cNvPicPr>
          <p:nvPr/>
        </p:nvPicPr>
        <p:blipFill>
          <a:blip r:embed="rId3"/>
          <a:stretch>
            <a:fillRect/>
          </a:stretch>
        </p:blipFill>
        <p:spPr>
          <a:xfrm>
            <a:off x="6280190" y="2952274"/>
            <a:ext cx="1134070" cy="1360884"/>
          </a:xfrm>
          <a:prstGeom prst="rect">
            <a:avLst/>
          </a:prstGeom>
        </p:spPr>
      </p:pic>
      <p:sp>
        <p:nvSpPr>
          <p:cNvPr id="5" name="Text 1"/>
          <p:cNvSpPr/>
          <p:nvPr/>
        </p:nvSpPr>
        <p:spPr>
          <a:xfrm>
            <a:off x="7754422" y="3179088"/>
            <a:ext cx="6082189" cy="362903"/>
          </a:xfrm>
          <a:prstGeom prst="rect">
            <a:avLst/>
          </a:prstGeom>
          <a:noFill/>
          <a:ln/>
        </p:spPr>
        <p:txBody>
          <a:bodyPr wrap="non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Liste de métiers avec des icônes et une description</a:t>
            </a:r>
            <a:endParaRPr lang="en-US" sz="1750" dirty="0"/>
          </a:p>
        </p:txBody>
      </p:sp>
      <p:pic>
        <p:nvPicPr>
          <p:cNvPr id="6" name="Image 2" descr="preencoded.png"/>
          <p:cNvPicPr>
            <a:picLocks noChangeAspect="1"/>
          </p:cNvPicPr>
          <p:nvPr/>
        </p:nvPicPr>
        <p:blipFill>
          <a:blip r:embed="rId4"/>
          <a:stretch>
            <a:fillRect/>
          </a:stretch>
        </p:blipFill>
        <p:spPr>
          <a:xfrm>
            <a:off x="6280190" y="4313158"/>
            <a:ext cx="1134070" cy="1360884"/>
          </a:xfrm>
          <a:prstGeom prst="rect">
            <a:avLst/>
          </a:prstGeom>
        </p:spPr>
      </p:pic>
      <p:sp>
        <p:nvSpPr>
          <p:cNvPr id="7" name="Text 2"/>
          <p:cNvSpPr/>
          <p:nvPr/>
        </p:nvSpPr>
        <p:spPr>
          <a:xfrm>
            <a:off x="7754422" y="4539972"/>
            <a:ext cx="6082189" cy="362903"/>
          </a:xfrm>
          <a:prstGeom prst="rect">
            <a:avLst/>
          </a:prstGeom>
          <a:noFill/>
          <a:ln/>
        </p:spPr>
        <p:txBody>
          <a:bodyPr wrap="non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Cliquer sur un métier pour voir plus de détails</a:t>
            </a:r>
            <a:endParaRPr lang="en-US" sz="1750" dirty="0"/>
          </a:p>
        </p:txBody>
      </p:sp>
      <p:pic>
        <p:nvPicPr>
          <p:cNvPr id="8" name="Image 3" descr="preencoded.png"/>
          <p:cNvPicPr>
            <a:picLocks noChangeAspect="1"/>
          </p:cNvPicPr>
          <p:nvPr/>
        </p:nvPicPr>
        <p:blipFill>
          <a:blip r:embed="rId5"/>
          <a:stretch>
            <a:fillRect/>
          </a:stretch>
        </p:blipFill>
        <p:spPr>
          <a:xfrm>
            <a:off x="6280190" y="5674042"/>
            <a:ext cx="1134070" cy="1360884"/>
          </a:xfrm>
          <a:prstGeom prst="rect">
            <a:avLst/>
          </a:prstGeom>
        </p:spPr>
      </p:pic>
      <p:sp>
        <p:nvSpPr>
          <p:cNvPr id="9" name="Text 3"/>
          <p:cNvSpPr/>
          <p:nvPr/>
        </p:nvSpPr>
        <p:spPr>
          <a:xfrm>
            <a:off x="7754422" y="5900857"/>
            <a:ext cx="6082189" cy="362903"/>
          </a:xfrm>
          <a:prstGeom prst="rect">
            <a:avLst/>
          </a:prstGeom>
          <a:noFill/>
          <a:ln/>
        </p:spPr>
        <p:txBody>
          <a:bodyPr wrap="non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Faciliter la mise en relation entre clients et professionnels</a:t>
            </a:r>
            <a:endParaRPr lang="en-US" sz="1750" dirty="0"/>
          </a:p>
        </p:txBody>
      </p:sp>
      <p:pic>
        <p:nvPicPr>
          <p:cNvPr id="11" name="Image 10">
            <a:extLst>
              <a:ext uri="{FF2B5EF4-FFF2-40B4-BE49-F238E27FC236}">
                <a16:creationId xmlns:a16="http://schemas.microsoft.com/office/drawing/2014/main" id="{3B694DC7-6026-6EF2-A538-BC11BD633E0E}"/>
              </a:ext>
            </a:extLst>
          </p:cNvPr>
          <p:cNvPicPr>
            <a:picLocks noChangeAspect="1"/>
          </p:cNvPicPr>
          <p:nvPr/>
        </p:nvPicPr>
        <p:blipFill>
          <a:blip r:embed="rId6"/>
          <a:srcRect t="3411" b="4305"/>
          <a:stretch/>
        </p:blipFill>
        <p:spPr>
          <a:xfrm>
            <a:off x="1543050" y="241300"/>
            <a:ext cx="3695700" cy="7594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3" name="Text 0"/>
          <p:cNvSpPr/>
          <p:nvPr/>
        </p:nvSpPr>
        <p:spPr>
          <a:xfrm>
            <a:off x="793790" y="1996916"/>
            <a:ext cx="7556421" cy="2126337"/>
          </a:xfrm>
          <a:prstGeom prst="rect">
            <a:avLst/>
          </a:prstGeom>
          <a:noFill/>
          <a:ln/>
        </p:spPr>
        <p:txBody>
          <a:bodyPr wrap="square" lIns="0" tIns="0" rIns="0" bIns="0" rtlCol="0" anchor="t"/>
          <a:lstStyle/>
          <a:p>
            <a:pPr marL="0" indent="0">
              <a:lnSpc>
                <a:spcPts val="5550"/>
              </a:lnSpc>
              <a:buNone/>
            </a:pPr>
            <a:r>
              <a:rPr lang="en-US" sz="4450" dirty="0">
                <a:solidFill>
                  <a:srgbClr val="3257B8"/>
                </a:solidFill>
                <a:latin typeface="Roboto Slab" pitchFamily="34" charset="0"/>
                <a:ea typeface="Roboto Slab" pitchFamily="34" charset="-122"/>
                <a:cs typeface="Roboto Slab" pitchFamily="34" charset="-120"/>
              </a:rPr>
              <a:t>Gestion des Utilisateurs : Une Communauté Connectée</a:t>
            </a:r>
            <a:endParaRPr lang="en-US" sz="4450" dirty="0"/>
          </a:p>
        </p:txBody>
      </p:sp>
      <p:sp>
        <p:nvSpPr>
          <p:cNvPr id="4" name="Shape 1"/>
          <p:cNvSpPr/>
          <p:nvPr/>
        </p:nvSpPr>
        <p:spPr>
          <a:xfrm>
            <a:off x="793790" y="4463415"/>
            <a:ext cx="170021" cy="362903"/>
          </a:xfrm>
          <a:prstGeom prst="roundRect">
            <a:avLst>
              <a:gd name="adj" fmla="val 20012"/>
            </a:avLst>
          </a:prstGeom>
          <a:solidFill>
            <a:srgbClr val="E9ECF2"/>
          </a:solidFill>
          <a:ln/>
        </p:spPr>
      </p:sp>
      <p:sp>
        <p:nvSpPr>
          <p:cNvPr id="5" name="Text 2"/>
          <p:cNvSpPr/>
          <p:nvPr/>
        </p:nvSpPr>
        <p:spPr>
          <a:xfrm>
            <a:off x="1303973" y="4463415"/>
            <a:ext cx="7046238" cy="362903"/>
          </a:xfrm>
          <a:prstGeom prst="rect">
            <a:avLst/>
          </a:prstGeom>
          <a:noFill/>
          <a:ln/>
        </p:spPr>
        <p:txBody>
          <a:bodyPr wrap="non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Liste d'utilisateurs enregistrés avec des avatars</a:t>
            </a:r>
            <a:endParaRPr lang="en-US" sz="1750" dirty="0"/>
          </a:p>
        </p:txBody>
      </p:sp>
      <p:sp>
        <p:nvSpPr>
          <p:cNvPr id="6" name="Shape 3"/>
          <p:cNvSpPr/>
          <p:nvPr/>
        </p:nvSpPr>
        <p:spPr>
          <a:xfrm>
            <a:off x="1133951" y="5053132"/>
            <a:ext cx="170021" cy="362903"/>
          </a:xfrm>
          <a:prstGeom prst="roundRect">
            <a:avLst>
              <a:gd name="adj" fmla="val 20012"/>
            </a:avLst>
          </a:prstGeom>
          <a:solidFill>
            <a:srgbClr val="E9ECF2"/>
          </a:solidFill>
          <a:ln/>
        </p:spPr>
      </p:sp>
      <p:sp>
        <p:nvSpPr>
          <p:cNvPr id="7" name="Text 4"/>
          <p:cNvSpPr/>
          <p:nvPr/>
        </p:nvSpPr>
        <p:spPr>
          <a:xfrm>
            <a:off x="1644134" y="5053132"/>
            <a:ext cx="6706076" cy="362903"/>
          </a:xfrm>
          <a:prstGeom prst="rect">
            <a:avLst/>
          </a:prstGeom>
          <a:noFill/>
          <a:ln/>
        </p:spPr>
        <p:txBody>
          <a:bodyPr wrap="non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Barre de recherche pour retrouver un utilisateur</a:t>
            </a:r>
            <a:endParaRPr lang="en-US" sz="1750" dirty="0"/>
          </a:p>
        </p:txBody>
      </p:sp>
      <p:sp>
        <p:nvSpPr>
          <p:cNvPr id="8" name="Shape 5"/>
          <p:cNvSpPr/>
          <p:nvPr/>
        </p:nvSpPr>
        <p:spPr>
          <a:xfrm>
            <a:off x="1474232" y="5642848"/>
            <a:ext cx="170021" cy="362903"/>
          </a:xfrm>
          <a:prstGeom prst="roundRect">
            <a:avLst>
              <a:gd name="adj" fmla="val 20012"/>
            </a:avLst>
          </a:prstGeom>
          <a:solidFill>
            <a:srgbClr val="E9ECF2"/>
          </a:solidFill>
          <a:ln/>
        </p:spPr>
      </p:sp>
      <p:sp>
        <p:nvSpPr>
          <p:cNvPr id="9" name="Text 6"/>
          <p:cNvSpPr/>
          <p:nvPr/>
        </p:nvSpPr>
        <p:spPr>
          <a:xfrm>
            <a:off x="1984415" y="5642848"/>
            <a:ext cx="6365796" cy="362903"/>
          </a:xfrm>
          <a:prstGeom prst="rect">
            <a:avLst/>
          </a:prstGeom>
          <a:noFill/>
          <a:ln/>
        </p:spPr>
        <p:txBody>
          <a:bodyPr wrap="non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Gérer les utilisateurs et améliorer l'interaction</a:t>
            </a:r>
            <a:endParaRPr lang="en-US" sz="1750" dirty="0"/>
          </a:p>
        </p:txBody>
      </p:sp>
      <p:pic>
        <p:nvPicPr>
          <p:cNvPr id="11" name="Image 10">
            <a:extLst>
              <a:ext uri="{FF2B5EF4-FFF2-40B4-BE49-F238E27FC236}">
                <a16:creationId xmlns:a16="http://schemas.microsoft.com/office/drawing/2014/main" id="{1992E069-D725-7B28-6C63-4CA39F75D473}"/>
              </a:ext>
            </a:extLst>
          </p:cNvPr>
          <p:cNvPicPr>
            <a:picLocks noChangeAspect="1"/>
          </p:cNvPicPr>
          <p:nvPr/>
        </p:nvPicPr>
        <p:blipFill>
          <a:blip r:embed="rId3"/>
          <a:srcRect t="3086" b="4938"/>
          <a:stretch/>
        </p:blipFill>
        <p:spPr>
          <a:xfrm>
            <a:off x="9290566" y="254000"/>
            <a:ext cx="3695700" cy="75692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277</Words>
  <Application>Microsoft Office PowerPoint</Application>
  <PresentationFormat>Personnalisé</PresentationFormat>
  <Paragraphs>58</Paragraphs>
  <Slides>8</Slides>
  <Notes>8</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8</vt:i4>
      </vt:variant>
    </vt:vector>
  </HeadingPairs>
  <TitlesOfParts>
    <vt:vector size="14" baseType="lpstr">
      <vt:lpstr>Roboto Slab</vt:lpstr>
      <vt:lpstr>Roboto</vt:lpstr>
      <vt:lpstr>Roboto Bold</vt:lpstr>
      <vt:lpstr>Arial</vt:lpstr>
      <vt:lpstr>Roboto Medium</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medyahye tiyib</cp:lastModifiedBy>
  <cp:revision>2</cp:revision>
  <dcterms:created xsi:type="dcterms:W3CDTF">2025-03-09T18:15:14Z</dcterms:created>
  <dcterms:modified xsi:type="dcterms:W3CDTF">2025-03-10T00:12:00Z</dcterms:modified>
</cp:coreProperties>
</file>