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287" r:id="rId4"/>
    <p:sldId id="288" r:id="rId5"/>
    <p:sldId id="296" r:id="rId6"/>
    <p:sldId id="304" r:id="rId7"/>
    <p:sldId id="290" r:id="rId8"/>
    <p:sldId id="303" r:id="rId9"/>
    <p:sldId id="292" r:id="rId10"/>
    <p:sldId id="294" r:id="rId11"/>
    <p:sldId id="302" r:id="rId12"/>
    <p:sldId id="293" r:id="rId13"/>
    <p:sldId id="301" r:id="rId14"/>
    <p:sldId id="300"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7" autoAdjust="0"/>
    <p:restoredTop sz="78455" autoAdjust="0"/>
  </p:normalViewPr>
  <p:slideViewPr>
    <p:cSldViewPr snapToGrid="0">
      <p:cViewPr varScale="1">
        <p:scale>
          <a:sx n="99" d="100"/>
          <a:sy n="99" d="100"/>
        </p:scale>
        <p:origin x="1016" y="1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how-old.ne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how-old.ne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Linear regression has been around for hundreds of years and is widely used in statistical modeling. The simplest form of linear regression (univariate) has one input variable and one output variable. Various</a:t>
            </a:r>
            <a:r>
              <a:rPr lang="en-US" baseline="0" smtClean="0"/>
              <a:t> techniques are used to best-fit a line (hence, LINEAR regression) to the data. Multivariate linear regression is similar, but adds additional terms to the equation (b2, b3, and so on).</a:t>
            </a:r>
          </a:p>
          <a:p>
            <a:endParaRPr lang="en-US" baseline="0" smtClean="0"/>
          </a:p>
          <a:p>
            <a:r>
              <a:rPr lang="en-US" baseline="0" smtClean="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smtClean="0"/>
            </a:br>
            <a:r>
              <a:rPr lang="en-US" baseline="0" smtClean="0"/>
              <a:t/>
            </a:r>
            <a:br>
              <a:rPr lang="en-US" baseline="0" smtClean="0"/>
            </a:br>
            <a:r>
              <a:rPr lang="en-US" baseline="0" smtClean="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Azure ML Cheat Sheet helps</a:t>
            </a:r>
            <a:r>
              <a:rPr lang="en-US" baseline="0" smtClean="0"/>
              <a:t> you pick the right algorithm for a model, even if you're not a trained data scientist. </a:t>
            </a:r>
            <a:r>
              <a:rPr lang="en-US" smtClean="0"/>
              <a:t>One example is if you want to use a set of input values to predict</a:t>
            </a:r>
            <a:r>
              <a:rPr lang="en-US" baseline="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Once deployed as a Web service, a model can be used</a:t>
            </a:r>
            <a:r>
              <a:rPr lang="en-US" baseline="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Good book -- and free!</a:t>
            </a:r>
            <a:r>
              <a:rPr lang="en-US" baseline="0" smtClean="0"/>
              <a:t> Another recommended book on Azure Machine is Learning is "Predictive Analytics with Microsoft Azure Machine Learning " (https://www.amazon.com/Predictive-Analytics-Microsoft-Machine-Learning/dp/1484212010).</a:t>
            </a:r>
            <a:endParaRPr lang="en-US"/>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a:t>
            </a:r>
            <a:r>
              <a:rPr lang="en-US" baseline="0" dirty="0" err="1" smtClean="0"/>
              <a:t>blog.intercom.io</a:t>
            </a:r>
            <a:r>
              <a:rPr lang="en-US" baseline="0" dirty="0" smtClean="0"/>
              <a:t>/machine-learning-way-easier-than-it-looks/.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smtClean="0">
                <a:solidFill>
                  <a:schemeClr val="tx1"/>
                </a:solidFill>
                <a:effectLst/>
                <a:latin typeface="+mn-lt"/>
                <a:ea typeface="+mn-ea"/>
                <a:cs typeface="+mn-cs"/>
                <a:hlinkClick r:id="rId3"/>
              </a:rPr>
              <a:t>https://how-old.net/#</a:t>
            </a:r>
            <a:r>
              <a:rPr lang="en-US" sz="1200" u="none" kern="1200" baseline="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Microsoft has a rich history of employing machine learning in their products, beginning with the Silicon Valley company they purchased in 1999 and created Hotmail from. Hotmail used</a:t>
            </a:r>
            <a:r>
              <a:rPr lang="en-US" baseline="0" smtClean="0"/>
              <a:t> ML to perform advanced spam detection.</a:t>
            </a:r>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Azure Machine Learning</a:t>
            </a:r>
            <a:r>
              <a:rPr lang="en-US" smtClean="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smtClean="0">
                <a:solidFill>
                  <a:schemeClr val="tx1"/>
                </a:solidFill>
                <a:effectLst/>
                <a:latin typeface="+mn-lt"/>
                <a:ea typeface="+mn-ea"/>
                <a:cs typeface="+mn-cs"/>
              </a:rPr>
              <a:t>R</a:t>
            </a:r>
            <a:r>
              <a:rPr lang="en-US" smtClean="0"/>
              <a:t> and </a:t>
            </a:r>
            <a:r>
              <a:rPr lang="en-US" sz="1200" kern="1200" smtClean="0">
                <a:solidFill>
                  <a:schemeClr val="tx1"/>
                </a:solidFill>
                <a:effectLst/>
                <a:latin typeface="+mn-lt"/>
                <a:ea typeface="+mn-ea"/>
                <a:cs typeface="+mn-cs"/>
              </a:rPr>
              <a:t>Python</a:t>
            </a:r>
            <a:r>
              <a:rPr lang="en-US" smtClean="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smtClean="0">
                <a:solidFill>
                  <a:schemeClr val="tx1"/>
                </a:solidFill>
                <a:effectLst/>
                <a:latin typeface="+mn-lt"/>
                <a:ea typeface="+mn-ea"/>
                <a:cs typeface="+mn-cs"/>
              </a:rPr>
              <a:t>Cortana Intelligence Gallery</a:t>
            </a:r>
            <a:r>
              <a:rPr lang="en-US" smtClean="0"/>
              <a:t>.</a:t>
            </a:r>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83158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This quote came from a graduate</a:t>
            </a:r>
            <a:r>
              <a:rPr lang="en-US" baseline="0" smtClean="0"/>
              <a:t> student </a:t>
            </a:r>
            <a:r>
              <a:rPr lang="en-US" smtClean="0"/>
              <a:t>who attended this class at UMass. He had already accepted at offer</a:t>
            </a:r>
            <a:r>
              <a:rPr lang="en-US" baseline="0" smtClean="0"/>
              <a:t> to go to work for </a:t>
            </a:r>
            <a:r>
              <a:rPr lang="en-US" smtClean="0"/>
              <a:t>Microsoft post-graduation. </a:t>
            </a:r>
            <a:r>
              <a:rPr lang="en-US" smtClean="0">
                <a:sym typeface="Wingdings" panose="05000000000000000000" pitchFamily="2" charset="2"/>
              </a:rPr>
              <a:t></a:t>
            </a:r>
            <a:endParaRPr lang="en-US"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1749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ML starts with data, which can come from a variety of sources. The data typically needs to be "cleaned" before</a:t>
            </a:r>
            <a:r>
              <a:rPr lang="en-US" baseline="0" smtClean="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ML Studio provides canned implementations of 25 of </a:t>
            </a:r>
            <a:r>
              <a:rPr lang="en-US" sz="1200" kern="1200" baseline="0" smtClean="0">
                <a:solidFill>
                  <a:schemeClr val="tx1"/>
                </a:solidFill>
                <a:effectLst/>
                <a:latin typeface="+mn-lt"/>
                <a:ea typeface="+mn-ea"/>
                <a:cs typeface="+mn-cs"/>
              </a:rPr>
              <a:t>the classic algorithms used in machine learning.  It divides them into four categories.</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smtClean="0">
                <a:solidFill>
                  <a:schemeClr val="tx1"/>
                </a:solidFill>
                <a:effectLst/>
                <a:latin typeface="+mn-lt"/>
                <a:ea typeface="+mn-ea"/>
                <a:cs typeface="+mn-cs"/>
                <a:hlinkClick r:id="rId3"/>
              </a:rPr>
              <a:t>https://how-old.net/#</a:t>
            </a:r>
            <a:r>
              <a:rPr lang="en-US" sz="1200" kern="120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186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1/24/17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smtClean="0">
                <a:solidFill>
                  <a:srgbClr val="FFFFFF"/>
                </a:solidFill>
                <a:latin typeface="Segoe UI Light" panose="020B0502040204020203" pitchFamily="34" charset="0"/>
              </a:rPr>
              <a:t>Microsoft Azure </a:t>
            </a:r>
            <a:r>
              <a:rPr lang="en-US" sz="4000">
                <a:solidFill>
                  <a:srgbClr val="FFFFFF"/>
                </a:solidFill>
                <a:latin typeface="Segoe UI Light" panose="020B0502040204020203" pitchFamily="34" charset="0"/>
              </a:rPr>
              <a:t>for Research </a:t>
            </a:r>
          </a:p>
          <a:p>
            <a:r>
              <a:rPr lang="en-US" sz="2400">
                <a:solidFill>
                  <a:srgbClr val="FFFFFF"/>
                </a:solidFill>
              </a:rPr>
              <a:t>Accelerate the Speed of Scientific Discovery </a:t>
            </a:r>
          </a:p>
          <a:p>
            <a:pPr>
              <a:lnSpc>
                <a:spcPct val="90000"/>
              </a:lnSpc>
              <a:spcBef>
                <a:spcPct val="20000"/>
              </a:spcBef>
              <a:buClr>
                <a:srgbClr val="4E90CD"/>
              </a:buClr>
              <a:buSzPct val="120000"/>
            </a:pPr>
            <a:endParaRPr lang="en-US" sz="320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smtClean="0">
                <a:solidFill>
                  <a:srgbClr val="FFFFFF"/>
                </a:solidFill>
                <a:ea typeface="Segoe UI" panose="020B0502040204020203" pitchFamily="34" charset="0"/>
                <a:cs typeface="Segoe UI" panose="020B0502040204020203" pitchFamily="34" charset="0"/>
              </a:rPr>
              <a:t>Microsoft A</a:t>
            </a:r>
            <a:r>
              <a:rPr lang="en-US" sz="2000" kern="1800" baseline="30000" smtClean="0">
                <a:solidFill>
                  <a:srgbClr val="FFFFFF"/>
                </a:solidFill>
                <a:ea typeface="Segoe UI" panose="020B0502040204020203" pitchFamily="34" charset="0"/>
                <a:cs typeface="Segoe UI" panose="020B0502040204020203" pitchFamily="34" charset="0"/>
              </a:rPr>
              <a:t>zure </a:t>
            </a:r>
            <a:r>
              <a:rPr lang="en-US" sz="2000" kern="1800" baseline="3000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a:solidFill>
                  <a:srgbClr val="FFFFFF"/>
                </a:solidFill>
                <a:ea typeface="Segoe UI" panose="020B0502040204020203" pitchFamily="34" charset="0"/>
                <a:cs typeface="Segoe UI" panose="020B0502040204020203" pitchFamily="34" charset="0"/>
              </a:rPr>
              <a:t> </a:t>
            </a:r>
            <a:r>
              <a:rPr lang="en-US" kern="1600" baseline="3000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a:solidFill>
                  <a:srgbClr val="C60651"/>
                </a:solidFill>
                <a:latin typeface="Segoe UI Semibold" panose="020B0702040204020203" pitchFamily="34" charset="0"/>
              </a:rPr>
              <a:t>The </a:t>
            </a:r>
            <a:r>
              <a:rPr lang="en-US" sz="3200" baseline="30000" smtClean="0">
                <a:solidFill>
                  <a:srgbClr val="C60651"/>
                </a:solidFill>
                <a:latin typeface="Segoe UI Semibold" panose="020B0702040204020203" pitchFamily="34" charset="0"/>
              </a:rPr>
              <a:t>Microsoft Azure </a:t>
            </a:r>
            <a:r>
              <a:rPr lang="en-US" sz="3200" baseline="30000">
                <a:solidFill>
                  <a:srgbClr val="C60651"/>
                </a:solidFill>
                <a:latin typeface="Segoe UI Semibold" panose="020B0702040204020203" pitchFamily="34" charset="0"/>
              </a:rPr>
              <a:t>for Research program:</a:t>
            </a:r>
            <a:endParaRPr lang="en-US" sz="3200" baseline="3000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a:solidFill>
                  <a:srgbClr val="C60651"/>
                </a:solidFill>
              </a:rPr>
              <a:t>·</a:t>
            </a:r>
            <a:r>
              <a:rPr lang="en-US" sz="2000" baseline="30000">
                <a:solidFill>
                  <a:srgbClr val="C60651"/>
                </a:solidFill>
                <a:latin typeface="Segoe UI Light" panose="020B0502040204020203" pitchFamily="34" charset="0"/>
              </a:rPr>
              <a:t>  </a:t>
            </a:r>
            <a:r>
              <a:rPr lang="en-US" sz="2000" baseline="30000">
                <a:solidFill>
                  <a:srgbClr val="717073"/>
                </a:solidFill>
              </a:rPr>
              <a:t>Free access to </a:t>
            </a:r>
            <a:r>
              <a:rPr lang="en-US" sz="2000" baseline="30000" smtClean="0">
                <a:solidFill>
                  <a:srgbClr val="717073"/>
                </a:solidFill>
              </a:rPr>
              <a:t>Microsoft </a:t>
            </a:r>
            <a:r>
              <a:rPr lang="en-US" sz="2000" baseline="30000">
                <a:solidFill>
                  <a:srgbClr val="717073"/>
                </a:solidFill>
              </a:rPr>
              <a:t>Azure cloud computing and storage  </a:t>
            </a:r>
            <a:r>
              <a:rPr lang="en-US" sz="2000">
                <a:solidFill>
                  <a:srgbClr val="717073"/>
                </a:solidFill>
              </a:rPr>
              <a:t>    </a:t>
            </a:r>
          </a:p>
          <a:p>
            <a:pPr>
              <a:spcAft>
                <a:spcPts val="600"/>
              </a:spcAft>
            </a:pPr>
            <a:r>
              <a:rPr lang="en-US" sz="2000" baseline="30000">
                <a:solidFill>
                  <a:srgbClr val="717073"/>
                </a:solidFill>
              </a:rPr>
              <a:t>   (submit proposals for </a:t>
            </a:r>
            <a:r>
              <a:rPr lang="en-US" altLang="zh-CN" sz="2000" baseline="30000" smtClean="0">
                <a:solidFill>
                  <a:srgbClr val="717073"/>
                </a:solidFill>
              </a:rPr>
              <a:t>Microsoft </a:t>
            </a:r>
            <a:r>
              <a:rPr lang="en-US" sz="2000" baseline="30000" smtClean="0">
                <a:solidFill>
                  <a:srgbClr val="717073"/>
                </a:solidFill>
              </a:rPr>
              <a:t>Azure </a:t>
            </a:r>
            <a:r>
              <a:rPr lang="en-US" sz="2000" baseline="30000">
                <a:solidFill>
                  <a:srgbClr val="717073"/>
                </a:solidFill>
              </a:rPr>
              <a:t>Research Awards)</a:t>
            </a:r>
          </a:p>
          <a:p>
            <a:r>
              <a:rPr lang="en-US" sz="2000" b="1" baseline="30000">
                <a:solidFill>
                  <a:srgbClr val="C60651"/>
                </a:solidFill>
              </a:rPr>
              <a:t>·</a:t>
            </a:r>
            <a:r>
              <a:rPr lang="en-US" sz="2000" baseline="30000">
                <a:solidFill>
                  <a:srgbClr val="C60651"/>
                </a:solidFill>
              </a:rPr>
              <a:t>  </a:t>
            </a:r>
            <a:r>
              <a:rPr lang="en-US" altLang="zh-CN" sz="2000" baseline="30000" smtClean="0">
                <a:solidFill>
                  <a:srgbClr val="717073"/>
                </a:solidFill>
              </a:rPr>
              <a:t>Microsoft </a:t>
            </a:r>
            <a:r>
              <a:rPr lang="en-US" sz="2000" baseline="30000" smtClean="0">
                <a:solidFill>
                  <a:srgbClr val="717073"/>
                </a:solidFill>
              </a:rPr>
              <a:t>Azure </a:t>
            </a:r>
            <a:r>
              <a:rPr lang="en-US" sz="2000" baseline="30000">
                <a:solidFill>
                  <a:srgbClr val="717073"/>
                </a:solidFill>
              </a:rPr>
              <a:t>for Research training classes </a:t>
            </a:r>
          </a:p>
          <a:p>
            <a:r>
              <a:rPr lang="en-US" sz="2000" b="1" baseline="30000">
                <a:solidFill>
                  <a:srgbClr val="C60651"/>
                </a:solidFill>
              </a:rPr>
              <a:t>·</a:t>
            </a:r>
            <a:r>
              <a:rPr lang="en-US" sz="2000" baseline="30000">
                <a:solidFill>
                  <a:srgbClr val="C60651"/>
                </a:solidFill>
              </a:rPr>
              <a:t>  </a:t>
            </a:r>
            <a:r>
              <a:rPr lang="en-US" sz="2000" baseline="30000">
                <a:solidFill>
                  <a:srgbClr val="717073"/>
                </a:solidFill>
              </a:rPr>
              <a:t>Support and technical resources</a:t>
            </a:r>
            <a:endParaRPr lang="en-US" sz="200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a:solidFill>
                  <a:srgbClr val="717073"/>
                </a:solidFill>
              </a:rPr>
              <a:t>Apply the power of cloud computing to your computational and data challenges. Experiment at </a:t>
            </a:r>
            <a:r>
              <a:rPr lang="en-US" sz="2400" baseline="3000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theme" Target="../theme/theme2.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4" Type="http://schemas.openxmlformats.org/officeDocument/2006/relationships/image" Target="../media/image32.png"/><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jp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g"/><Relationship Id="rId9" Type="http://schemas.openxmlformats.org/officeDocument/2006/relationships/image" Target="../media/image17.jpg"/><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err="1" smtClean="0">
                <a:solidFill>
                  <a:srgbClr val="FFFF00"/>
                </a:solidFill>
              </a:rPr>
              <a:t>Abdessamad</a:t>
            </a:r>
            <a:r>
              <a:rPr lang="en-US" dirty="0" smtClean="0">
                <a:solidFill>
                  <a:srgbClr val="FFFF00"/>
                </a:solidFill>
              </a:rPr>
              <a:t> GERARD</a:t>
            </a:r>
            <a:endParaRPr lang="en-US" dirty="0">
              <a:solidFill>
                <a:srgbClr val="FFFF00"/>
              </a:solidFill>
            </a:endParaRPr>
          </a:p>
          <a:p>
            <a:r>
              <a:rPr lang="en-US" dirty="0" err="1" smtClean="0">
                <a:solidFill>
                  <a:srgbClr val="FFFF00"/>
                </a:solidFill>
              </a:rPr>
              <a:t>Abdessamad.gerard@gmail.com</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Régression</a:t>
            </a:r>
            <a:r>
              <a:rPr lang="en-US" dirty="0"/>
              <a:t> </a:t>
            </a:r>
            <a:r>
              <a:rPr lang="en-US" dirty="0" err="1"/>
              <a:t>linéaire</a:t>
            </a:r>
            <a:r>
              <a:rPr lang="en-US" dirty="0"/>
              <a:t> </a:t>
            </a:r>
            <a:r>
              <a:rPr lang="en-US" dirty="0" smtClean="0"/>
              <a:t>simple (</a:t>
            </a:r>
            <a:r>
              <a:rPr lang="en-US" dirty="0" err="1" smtClean="0"/>
              <a:t>Univariée</a:t>
            </a:r>
            <a:r>
              <a:rPr lang="en-US" dirty="0"/>
              <a:t>)</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fr-FR" dirty="0"/>
              <a:t>Droite de régression représentée par une équation de </a:t>
            </a:r>
            <a:r>
              <a:rPr lang="fr-FR" dirty="0" smtClean="0"/>
              <a:t>forme</a:t>
            </a:r>
          </a:p>
          <a:p>
            <a:r>
              <a:rPr lang="fr-FR" dirty="0" smtClean="0"/>
              <a:t>Y </a:t>
            </a:r>
            <a:r>
              <a:rPr lang="fr-FR" dirty="0"/>
              <a:t>= </a:t>
            </a:r>
            <a:r>
              <a:rPr lang="fr-FR" dirty="0" err="1" smtClean="0"/>
              <a:t>ax</a:t>
            </a:r>
            <a:r>
              <a:rPr lang="fr-FR" dirty="0" smtClean="0"/>
              <a:t> </a:t>
            </a:r>
            <a:r>
              <a:rPr lang="fr-FR" dirty="0"/>
              <a:t>+</a:t>
            </a:r>
            <a:r>
              <a:rPr lang="fr-FR" dirty="0" smtClean="0"/>
              <a:t>b</a:t>
            </a:r>
            <a:endParaRPr lang="fr-FR" dirty="0"/>
          </a:p>
          <a:p>
            <a:r>
              <a:rPr lang="fr-FR" dirty="0" smtClean="0"/>
              <a:t>où </a:t>
            </a:r>
            <a:r>
              <a:rPr lang="fr-FR" dirty="0"/>
              <a:t>Y est la variable dépendante </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308324"/>
          </a:xfrm>
          <a:prstGeom prst="rect">
            <a:avLst/>
          </a:prstGeom>
          <a:noFill/>
        </p:spPr>
        <p:txBody>
          <a:bodyPr wrap="square" rtlCol="0">
            <a:spAutoFit/>
          </a:bodyPr>
          <a:lstStyle/>
          <a:p>
            <a:r>
              <a:rPr lang="fr-FR" dirty="0"/>
              <a:t>Erreurs entre un résultat prédit et les résultats réels minimisées en utilisant la méthode des Moindre carrés ou l’algorithme du gradient</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smtClean="0">
                <a:latin typeface="Segoe UI Light" panose="020B0502040204020203" pitchFamily="34" charset="0"/>
                <a:cs typeface="Segoe UI Light" panose="020B0502040204020203" pitchFamily="34" charset="0"/>
              </a:rPr>
              <a:t>http://</a:t>
            </a:r>
            <a:r>
              <a:rPr lang="en-US" sz="4000" err="1" smtClean="0">
                <a:latin typeface="Segoe UI Light" panose="020B0502040204020203" pitchFamily="34" charset="0"/>
                <a:cs typeface="Segoe UI Light" panose="020B0502040204020203" pitchFamily="34" charset="0"/>
              </a:rPr>
              <a:t>aka.ms</a:t>
            </a:r>
            <a:r>
              <a:rPr lang="en-US" sz="4000" smtClean="0">
                <a:latin typeface="Segoe UI Light" panose="020B0502040204020203" pitchFamily="34" charset="0"/>
                <a:cs typeface="Segoe UI Light" panose="020B0502040204020203" pitchFamily="34" charset="0"/>
              </a:rPr>
              <a:t>/</a:t>
            </a:r>
            <a:r>
              <a:rPr lang="en-US" sz="4000" err="1" smtClean="0">
                <a:latin typeface="Segoe UI Light" panose="020B0502040204020203" pitchFamily="34" charset="0"/>
                <a:cs typeface="Segoe UI Light" panose="020B0502040204020203" pitchFamily="34" charset="0"/>
              </a:rPr>
              <a:t>MLCheatSheet</a:t>
            </a:r>
            <a:endParaRPr lang="en-US" sz="40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Déployer</a:t>
            </a:r>
            <a:r>
              <a:rPr lang="en-US" dirty="0" smtClean="0"/>
              <a:t> </a:t>
            </a:r>
            <a:r>
              <a:rPr lang="en-US" dirty="0" err="1" smtClean="0"/>
              <a:t>en</a:t>
            </a:r>
            <a:r>
              <a:rPr lang="en-US" dirty="0" smtClean="0"/>
              <a:t> </a:t>
            </a:r>
            <a:r>
              <a:rPr lang="en-US" dirty="0" err="1" smtClean="0"/>
              <a:t>tant</a:t>
            </a:r>
            <a:r>
              <a:rPr lang="en-US" dirty="0" smtClean="0"/>
              <a:t> que Web Service</a:t>
            </a:r>
            <a:endParaRPr lang="en-US" dirty="0"/>
          </a:p>
        </p:txBody>
      </p:sp>
      <p:sp>
        <p:nvSpPr>
          <p:cNvPr id="3" name="Content Placeholder 2"/>
          <p:cNvSpPr>
            <a:spLocks noGrp="1"/>
          </p:cNvSpPr>
          <p:nvPr>
            <p:ph idx="1"/>
          </p:nvPr>
        </p:nvSpPr>
        <p:spPr/>
        <p:txBody>
          <a:bodyPr/>
          <a:lstStyle/>
          <a:p>
            <a:r>
              <a:rPr lang="fr-FR" dirty="0"/>
              <a:t>Un simple clic dans ML Studio permet de déployer votre Modèle en tant que </a:t>
            </a:r>
            <a:r>
              <a:rPr lang="fr-FR" dirty="0" err="1"/>
              <a:t>WebService</a:t>
            </a:r>
            <a:r>
              <a:rPr lang="fr-FR" dirty="0"/>
              <a:t> et fournit des exemples de code pour l’appeler dans 3 langages.</a:t>
            </a:r>
          </a:p>
        </p:txBody>
      </p:sp>
      <p:pic>
        <p:nvPicPr>
          <p:cNvPr id="4" name="Picture 3"/>
          <p:cNvPicPr>
            <a:picLocks noChangeAspect="1"/>
          </p:cNvPicPr>
          <p:nvPr/>
        </p:nvPicPr>
        <p:blipFill>
          <a:blip r:embed="rId3"/>
          <a:stretch>
            <a:fillRect/>
          </a:stretch>
        </p:blipFill>
        <p:spPr>
          <a:xfrm>
            <a:off x="2992998" y="3119887"/>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bg1"/>
                </a:solidFill>
              </a:rPr>
              <a:t>Free e-Book</a:t>
            </a:r>
            <a:endParaRPr lang="en-US">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a:solidFill>
                  <a:srgbClr val="FFFFFF"/>
                </a:solidFill>
              </a:rPr>
              <a:t>http://</a:t>
            </a:r>
            <a:r>
              <a:rPr lang="en-US" sz="4400" smtClean="0">
                <a:solidFill>
                  <a:srgbClr val="FFFFFF"/>
                </a:solidFill>
              </a:rPr>
              <a:t>bit.ly/a4r-mlbook</a:t>
            </a:r>
            <a:endParaRPr lang="en-US" sz="440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Hands-On Lab</a:t>
            </a:r>
            <a:endParaRPr lang="en-US"/>
          </a:p>
        </p:txBody>
      </p:sp>
      <p:sp>
        <p:nvSpPr>
          <p:cNvPr id="5" name="Text Placeholder 4"/>
          <p:cNvSpPr>
            <a:spLocks noGrp="1"/>
          </p:cNvSpPr>
          <p:nvPr>
            <p:ph type="body" idx="1"/>
          </p:nvPr>
        </p:nvSpPr>
        <p:spPr/>
        <p:txBody>
          <a:bodyPr/>
          <a:lstStyle/>
          <a:p>
            <a:r>
              <a:rPr lang="en-US" smtClean="0"/>
              <a:t>Azure Machine Learning HOL.html</a:t>
            </a:r>
            <a:endParaRPr lang="en-US"/>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err="1" smtClean="0"/>
              <a:t>Qu’est</a:t>
            </a:r>
            <a:r>
              <a:rPr lang="en-US" smtClean="0"/>
              <a:t> </a:t>
            </a:r>
            <a:r>
              <a:rPr lang="en-US" err="1" smtClean="0"/>
              <a:t>ce</a:t>
            </a:r>
            <a:r>
              <a:rPr lang="en-US" smtClean="0"/>
              <a:t> que le Machine Learning ?</a:t>
            </a:r>
            <a:endParaRPr lang="en-US"/>
          </a:p>
        </p:txBody>
      </p:sp>
      <p:sp>
        <p:nvSpPr>
          <p:cNvPr id="3" name="Content Placeholder 2"/>
          <p:cNvSpPr>
            <a:spLocks noGrp="1"/>
          </p:cNvSpPr>
          <p:nvPr>
            <p:ph idx="1"/>
          </p:nvPr>
        </p:nvSpPr>
        <p:spPr>
          <a:xfrm>
            <a:off x="838200" y="1825625"/>
            <a:ext cx="6367818" cy="4351338"/>
          </a:xfrm>
        </p:spPr>
        <p:txBody>
          <a:bodyPr>
            <a:normAutofit lnSpcReduction="10000"/>
          </a:bodyPr>
          <a:lstStyle/>
          <a:p>
            <a:r>
              <a:rPr lang="en-US" err="1" smtClean="0"/>
              <a:t>Branche</a:t>
            </a:r>
            <a:r>
              <a:rPr lang="en-US" smtClean="0"/>
              <a:t> de </a:t>
            </a:r>
            <a:r>
              <a:rPr lang="en-US" err="1" smtClean="0"/>
              <a:t>l’informatique</a:t>
            </a:r>
            <a:r>
              <a:rPr lang="en-US" smtClean="0"/>
              <a:t> </a:t>
            </a:r>
            <a:r>
              <a:rPr lang="en-US" err="1" smtClean="0"/>
              <a:t>dans</a:t>
            </a:r>
            <a:r>
              <a:rPr lang="en-US" smtClean="0"/>
              <a:t> </a:t>
            </a:r>
            <a:r>
              <a:rPr lang="en-US" err="1" smtClean="0"/>
              <a:t>laquelle</a:t>
            </a:r>
            <a:r>
              <a:rPr lang="en-US" smtClean="0"/>
              <a:t> un </a:t>
            </a:r>
            <a:r>
              <a:rPr lang="en-US" err="1" smtClean="0"/>
              <a:t>odirnateur</a:t>
            </a:r>
            <a:r>
              <a:rPr lang="en-US" smtClean="0"/>
              <a:t> ”</a:t>
            </a:r>
            <a:r>
              <a:rPr lang="en-US" err="1" smtClean="0"/>
              <a:t>apprend</a:t>
            </a:r>
            <a:r>
              <a:rPr lang="en-US" smtClean="0"/>
              <a:t>" gr</a:t>
            </a:r>
            <a:r>
              <a:rPr lang="fr-FR" err="1" smtClean="0"/>
              <a:t>âce</a:t>
            </a:r>
            <a:r>
              <a:rPr lang="fr-FR" smtClean="0"/>
              <a:t> aux données pour créer des analyses prédictives</a:t>
            </a:r>
            <a:endParaRPr lang="en-US" smtClean="0"/>
          </a:p>
          <a:p>
            <a:pPr lvl="1"/>
            <a:r>
              <a:rPr lang="en-US" smtClean="0"/>
              <a:t>Detection des </a:t>
            </a:r>
            <a:r>
              <a:rPr lang="en-US" err="1" smtClean="0"/>
              <a:t>fraudes</a:t>
            </a:r>
            <a:r>
              <a:rPr lang="en-US" smtClean="0"/>
              <a:t> </a:t>
            </a:r>
          </a:p>
          <a:p>
            <a:pPr lvl="1"/>
            <a:r>
              <a:rPr lang="en-US" smtClean="0"/>
              <a:t>Recommendations e-commerce</a:t>
            </a:r>
            <a:endParaRPr lang="en-US"/>
          </a:p>
          <a:p>
            <a:pPr lvl="1"/>
            <a:r>
              <a:rPr lang="en-US" err="1" smtClean="0"/>
              <a:t>Voitures</a:t>
            </a:r>
            <a:r>
              <a:rPr lang="en-US" smtClean="0"/>
              <a:t> </a:t>
            </a:r>
            <a:r>
              <a:rPr lang="en-US" err="1" smtClean="0"/>
              <a:t>autonomes</a:t>
            </a:r>
            <a:r>
              <a:rPr lang="en-US" smtClean="0"/>
              <a:t> et plus encore</a:t>
            </a:r>
            <a:endParaRPr lang="en-US"/>
          </a:p>
          <a:p>
            <a:r>
              <a:rPr lang="en-US" err="1" smtClean="0"/>
              <a:t>Apprentissage</a:t>
            </a:r>
            <a:r>
              <a:rPr lang="en-US" smtClean="0"/>
              <a:t> </a:t>
            </a:r>
            <a:r>
              <a:rPr lang="en-US" err="1" smtClean="0"/>
              <a:t>supervisé</a:t>
            </a:r>
            <a:endParaRPr lang="en-US" smtClean="0"/>
          </a:p>
          <a:p>
            <a:pPr lvl="1"/>
            <a:r>
              <a:rPr lang="en-US" smtClean="0"/>
              <a:t>Regression et classification</a:t>
            </a:r>
            <a:endParaRPr lang="en-US"/>
          </a:p>
          <a:p>
            <a:r>
              <a:rPr lang="en-US" err="1" smtClean="0"/>
              <a:t>Apprentissage</a:t>
            </a:r>
            <a:r>
              <a:rPr lang="en-US" smtClean="0"/>
              <a:t> non-</a:t>
            </a:r>
            <a:r>
              <a:rPr lang="en-US" err="1" smtClean="0"/>
              <a:t>supervisé</a:t>
            </a:r>
            <a:endParaRPr lang="en-US" smtClean="0"/>
          </a:p>
          <a:p>
            <a:pPr lvl="1"/>
            <a:r>
              <a:rPr lang="en-US" smtClean="0"/>
              <a:t>Clustering</a:t>
            </a:r>
            <a:endParaRPr lang="en-US"/>
          </a:p>
          <a:p>
            <a:endParaRPr lang="en-US"/>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Machine Learning </a:t>
            </a:r>
            <a:r>
              <a:rPr lang="en-US" err="1" smtClean="0"/>
              <a:t>en</a:t>
            </a:r>
            <a:r>
              <a:rPr lang="en-US" smtClean="0"/>
              <a:t> action</a:t>
            </a:r>
            <a:endParaRPr lang="en-US"/>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et le Machine Learning</a:t>
            </a:r>
            <a:endParaRPr lang="en-US"/>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smtClean="0">
                <a:gradFill>
                  <a:gsLst>
                    <a:gs pos="0">
                      <a:srgbClr val="292929">
                        <a:lumMod val="90000"/>
                        <a:lumOff val="10000"/>
                      </a:srgbClr>
                    </a:gs>
                    <a:gs pos="86000">
                      <a:srgbClr val="292929">
                        <a:lumMod val="90000"/>
                        <a:lumOff val="10000"/>
                      </a:srgbClr>
                    </a:gs>
                  </a:gsLst>
                  <a:lin ang="5400000" scaled="0"/>
                </a:gradFill>
              </a:rPr>
              <a:t>Modified from http://</a:t>
            </a:r>
            <a:r>
              <a:rPr lang="en-US" sz="1400" err="1" smtClean="0">
                <a:gradFill>
                  <a:gsLst>
                    <a:gs pos="0">
                      <a:srgbClr val="292929">
                        <a:lumMod val="90000"/>
                        <a:lumOff val="10000"/>
                      </a:srgbClr>
                    </a:gs>
                    <a:gs pos="86000">
                      <a:srgbClr val="292929">
                        <a:lumMod val="90000"/>
                        <a:lumOff val="10000"/>
                      </a:srgbClr>
                    </a:gs>
                  </a:gsLst>
                  <a:lin ang="5400000" scaled="0"/>
                </a:gradFill>
              </a:rPr>
              <a:t>pulsweb.fr</a:t>
            </a:r>
            <a:r>
              <a:rPr lang="en-US" sz="1400" smtClean="0">
                <a:gradFill>
                  <a:gsLst>
                    <a:gs pos="0">
                      <a:srgbClr val="292929">
                        <a:lumMod val="90000"/>
                        <a:lumOff val="10000"/>
                      </a:srgbClr>
                    </a:gs>
                    <a:gs pos="86000">
                      <a:srgbClr val="292929">
                        <a:lumMod val="90000"/>
                        <a:lumOff val="10000"/>
                      </a:srgbClr>
                    </a:gs>
                  </a:gsLst>
                  <a:lin ang="5400000" scaled="0"/>
                </a:gradFill>
              </a:rPr>
              <a:t>/predict-wine-quality-</a:t>
            </a:r>
            <a:r>
              <a:rPr lang="en-US" sz="1400" err="1" smtClean="0">
                <a:gradFill>
                  <a:gsLst>
                    <a:gs pos="0">
                      <a:srgbClr val="292929">
                        <a:lumMod val="90000"/>
                        <a:lumOff val="10000"/>
                      </a:srgbClr>
                    </a:gs>
                    <a:gs pos="86000">
                      <a:srgbClr val="292929">
                        <a:lumMod val="90000"/>
                        <a:lumOff val="10000"/>
                      </a:srgbClr>
                    </a:gs>
                  </a:gsLst>
                  <a:lin ang="5400000" scaled="0"/>
                </a:gradFill>
              </a:rPr>
              <a:t>azureml</a:t>
            </a:r>
            <a:endParaRPr lang="en-US" sz="140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200" y="1825625"/>
            <a:ext cx="7025640" cy="4351338"/>
          </a:xfrm>
        </p:spPr>
        <p:txBody>
          <a:bodyPr/>
          <a:lstStyle/>
          <a:p>
            <a:r>
              <a:rPr lang="en-US" dirty="0" smtClean="0"/>
              <a:t>Service </a:t>
            </a:r>
            <a:r>
              <a:rPr lang="en-US" dirty="0" err="1" smtClean="0"/>
              <a:t>complètement</a:t>
            </a:r>
            <a:r>
              <a:rPr lang="en-US" dirty="0" smtClean="0"/>
              <a:t> </a:t>
            </a:r>
            <a:r>
              <a:rPr lang="en-US" dirty="0" err="1" smtClean="0"/>
              <a:t>geré</a:t>
            </a:r>
            <a:r>
              <a:rPr lang="en-US" dirty="0" smtClean="0"/>
              <a:t> </a:t>
            </a:r>
            <a:r>
              <a:rPr lang="en-US" dirty="0" err="1" smtClean="0"/>
              <a:t>dans</a:t>
            </a:r>
            <a:r>
              <a:rPr lang="en-US" dirty="0" smtClean="0"/>
              <a:t> </a:t>
            </a:r>
            <a:r>
              <a:rPr lang="en-US" dirty="0"/>
              <a:t>le cloud pour </a:t>
            </a:r>
            <a:r>
              <a:rPr lang="en-US" dirty="0" err="1"/>
              <a:t>créer</a:t>
            </a:r>
            <a:r>
              <a:rPr lang="en-US" dirty="0"/>
              <a:t> et </a:t>
            </a:r>
            <a:r>
              <a:rPr lang="en-US" dirty="0" err="1" smtClean="0"/>
              <a:t>améliorer</a:t>
            </a:r>
            <a:r>
              <a:rPr lang="en-US" dirty="0" smtClean="0"/>
              <a:t> </a:t>
            </a:r>
            <a:r>
              <a:rPr lang="en-US" dirty="0" err="1" smtClean="0"/>
              <a:t>vos</a:t>
            </a:r>
            <a:r>
              <a:rPr lang="en-US" dirty="0" smtClean="0"/>
              <a:t> </a:t>
            </a:r>
            <a:r>
              <a:rPr lang="en-US" dirty="0" err="1" smtClean="0"/>
              <a:t>modèles</a:t>
            </a:r>
            <a:r>
              <a:rPr lang="en-US" dirty="0" smtClean="0"/>
              <a:t> ML</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err="1" smtClean="0">
                <a:solidFill>
                  <a:srgbClr val="FFFFFF"/>
                </a:solidFill>
                <a:latin typeface="Segoe UI Light"/>
                <a:ea typeface="Segoe UI" pitchFamily="34" charset="0"/>
                <a:cs typeface="Segoe UI" pitchFamily="34" charset="0"/>
              </a:rPr>
              <a:t>Gestion</a:t>
            </a:r>
            <a:r>
              <a:rPr lang="en-US" sz="3137" kern="0" dirty="0" smtClean="0">
                <a:solidFill>
                  <a:srgbClr val="FFFFFF"/>
                </a:solidFill>
                <a:latin typeface="Segoe UI Light"/>
                <a:ea typeface="Segoe UI" pitchFamily="34" charset="0"/>
                <a:cs typeface="Segoe UI" pitchFamily="34" charset="0"/>
              </a:rPr>
              <a:t> </a:t>
            </a:r>
            <a:r>
              <a:rPr lang="en-US" sz="3137" kern="0" dirty="0" err="1" smtClean="0">
                <a:solidFill>
                  <a:srgbClr val="FFFFFF"/>
                </a:solidFill>
                <a:latin typeface="Segoe UI Light"/>
                <a:ea typeface="Segoe UI" pitchFamily="34" charset="0"/>
                <a:cs typeface="Segoe UI" pitchFamily="34" charset="0"/>
              </a:rPr>
              <a:t>simplifiée</a:t>
            </a:r>
            <a:endParaRPr lang="en-US" sz="3137" kern="0" dirty="0">
              <a:solidFill>
                <a:srgbClr val="FFFFFF"/>
              </a:solidFill>
              <a:latin typeface="Segoe UI Light"/>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smtClean="0">
                <a:solidFill>
                  <a:srgbClr val="FFFFFF"/>
                </a:solidFill>
                <a:latin typeface="Segoe UI Light"/>
                <a:ea typeface="Segoe UI" pitchFamily="34" charset="0"/>
                <a:cs typeface="Segoe UI" pitchFamily="34" charset="0"/>
              </a:rPr>
              <a:t>Integration </a:t>
            </a:r>
            <a:r>
              <a:rPr lang="en-US" sz="3137" kern="0" err="1" smtClean="0">
                <a:solidFill>
                  <a:srgbClr val="FFFFFF"/>
                </a:solidFill>
                <a:latin typeface="Segoe UI Light"/>
                <a:ea typeface="Segoe UI" pitchFamily="34" charset="0"/>
                <a:cs typeface="Segoe UI" pitchFamily="34" charset="0"/>
              </a:rPr>
              <a:t>facilitée</a:t>
            </a:r>
            <a:endParaRPr lang="en-US" sz="3137" kern="0">
              <a:solidFill>
                <a:srgbClr val="FFFFFF"/>
              </a:solidFill>
              <a:latin typeface="Segoe UI Light"/>
              <a:ea typeface="Segoe UI" pitchFamily="34" charset="0"/>
              <a:cs typeface="Segoe UI" pitchFamily="34" charset="0"/>
            </a:endParaRP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smtClean="0">
                <a:solidFill>
                  <a:srgbClr val="FFFFFF"/>
                </a:solidFill>
                <a:latin typeface="Segoe UI Light"/>
                <a:ea typeface="Segoe UI" pitchFamily="34" charset="0"/>
                <a:cs typeface="Segoe UI" pitchFamily="34" charset="0"/>
              </a:rPr>
              <a:t>Le </a:t>
            </a:r>
            <a:r>
              <a:rPr lang="en-US" sz="3039" kern="0" dirty="0" err="1" smtClean="0">
                <a:solidFill>
                  <a:srgbClr val="FFFFFF"/>
                </a:solidFill>
                <a:latin typeface="Segoe UI Light"/>
                <a:ea typeface="Segoe UI" pitchFamily="34" charset="0"/>
                <a:cs typeface="Segoe UI" pitchFamily="34" charset="0"/>
              </a:rPr>
              <a:t>meilleur</a:t>
            </a:r>
            <a:r>
              <a:rPr lang="en-US" sz="3039" kern="0" dirty="0" smtClean="0">
                <a:solidFill>
                  <a:srgbClr val="FFFFFF"/>
                </a:solidFill>
                <a:latin typeface="Segoe UI Light"/>
                <a:ea typeface="Segoe UI" pitchFamily="34" charset="0"/>
                <a:cs typeface="Segoe UI" pitchFamily="34" charset="0"/>
              </a:rPr>
              <a:t> </a:t>
            </a:r>
            <a:r>
              <a:rPr lang="en-US" sz="3039" kern="0" dirty="0" err="1" smtClean="0">
                <a:solidFill>
                  <a:srgbClr val="FFFFFF"/>
                </a:solidFill>
                <a:latin typeface="Segoe UI Light"/>
                <a:ea typeface="Segoe UI" pitchFamily="34" charset="0"/>
                <a:cs typeface="Segoe UI" pitchFamily="34" charset="0"/>
              </a:rPr>
              <a:t>en</a:t>
            </a:r>
            <a:r>
              <a:rPr lang="en-US" sz="3039" kern="0" dirty="0" smtClean="0">
                <a:solidFill>
                  <a:srgbClr val="FFFFFF"/>
                </a:solidFill>
                <a:latin typeface="Segoe UI Light"/>
                <a:ea typeface="Segoe UI" pitchFamily="34" charset="0"/>
                <a:cs typeface="Segoe UI" pitchFamily="34" charset="0"/>
              </a:rPr>
              <a:t> </a:t>
            </a:r>
            <a:r>
              <a:rPr lang="en-US" sz="3039" kern="0" dirty="0" err="1" smtClean="0">
                <a:solidFill>
                  <a:srgbClr val="FFFFFF"/>
                </a:solidFill>
                <a:latin typeface="Segoe UI Light"/>
                <a:ea typeface="Segoe UI" pitchFamily="34" charset="0"/>
                <a:cs typeface="Segoe UI" pitchFamily="34" charset="0"/>
              </a:rPr>
              <a:t>ClassAlgorithms</a:t>
            </a:r>
            <a:r>
              <a:rPr lang="en-US" sz="3039" kern="0" dirty="0" smtClean="0">
                <a:solidFill>
                  <a:srgbClr val="FFFFFF"/>
                </a:solidFill>
                <a:latin typeface="Segoe UI Light"/>
                <a:ea typeface="Segoe UI" pitchFamily="34" charset="0"/>
                <a:cs typeface="Segoe UI" pitchFamily="34" charset="0"/>
              </a:rPr>
              <a:t> </a:t>
            </a:r>
            <a:r>
              <a:rPr lang="en-US" sz="3039" kern="0" dirty="0">
                <a:solidFill>
                  <a:srgbClr val="FFFFFF"/>
                </a:solidFill>
                <a:latin typeface="Segoe UI Light"/>
                <a:ea typeface="Segoe UI" pitchFamily="34" charset="0"/>
                <a:cs typeface="Segoe UI" pitchFamily="34" charset="0"/>
              </a:rPr>
              <a:t>+ </a:t>
            </a:r>
            <a:r>
              <a:rPr lang="en-US" sz="3039" kern="0" dirty="0" smtClean="0">
                <a:solidFill>
                  <a:srgbClr val="FFFFFF"/>
                </a:solidFill>
                <a:latin typeface="Segoe UI Light"/>
                <a:ea typeface="Segoe UI" pitchFamily="34" charset="0"/>
                <a:cs typeface="Segoe UI" pitchFamily="34" charset="0"/>
              </a:rPr>
              <a:t>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err="1" smtClean="0">
                <a:solidFill>
                  <a:srgbClr val="FFFFFF"/>
                </a:solidFill>
                <a:latin typeface="Segoe UI Light"/>
                <a:ea typeface="Segoe UI" pitchFamily="34" charset="0"/>
                <a:cs typeface="Segoe UI" pitchFamily="34" charset="0"/>
              </a:rPr>
              <a:t>Deployé</a:t>
            </a:r>
            <a:r>
              <a:rPr lang="en-US" sz="3137" kern="0" dirty="0" smtClean="0">
                <a:solidFill>
                  <a:srgbClr val="FFFFFF"/>
                </a:solidFill>
                <a:latin typeface="Segoe UI Light"/>
                <a:ea typeface="Segoe UI" pitchFamily="34" charset="0"/>
                <a:cs typeface="Segoe UI" pitchFamily="34" charset="0"/>
              </a:rPr>
              <a:t> </a:t>
            </a:r>
            <a:r>
              <a:rPr lang="en-US" sz="3137" kern="0" dirty="0" err="1" smtClean="0">
                <a:solidFill>
                  <a:srgbClr val="FFFFFF"/>
                </a:solidFill>
                <a:latin typeface="Segoe UI Light"/>
                <a:ea typeface="Segoe UI" pitchFamily="34" charset="0"/>
                <a:cs typeface="Segoe UI" pitchFamily="34" charset="0"/>
              </a:rPr>
              <a:t>en</a:t>
            </a:r>
            <a:r>
              <a:rPr lang="en-US" sz="3137" kern="0" dirty="0" smtClean="0">
                <a:solidFill>
                  <a:srgbClr val="FFFFFF"/>
                </a:solidFill>
                <a:latin typeface="Segoe UI Light"/>
                <a:ea typeface="Segoe UI" pitchFamily="34" charset="0"/>
                <a:cs typeface="Segoe UI" pitchFamily="34" charset="0"/>
              </a:rPr>
              <a:t> un </a:t>
            </a:r>
            <a:r>
              <a:rPr lang="en-US" sz="3137" kern="0" dirty="0" err="1" smtClean="0">
                <a:solidFill>
                  <a:srgbClr val="FFFFFF"/>
                </a:solidFill>
                <a:latin typeface="Segoe UI Light"/>
                <a:ea typeface="Segoe UI" pitchFamily="34" charset="0"/>
                <a:cs typeface="Segoe UI" pitchFamily="34" charset="0"/>
              </a:rPr>
              <a:t>clin</a:t>
            </a:r>
            <a:r>
              <a:rPr lang="en-US" sz="3137" kern="0" dirty="0" smtClean="0">
                <a:solidFill>
                  <a:srgbClr val="FFFFFF"/>
                </a:solidFill>
                <a:latin typeface="Segoe UI Light"/>
                <a:ea typeface="Segoe UI" pitchFamily="34" charset="0"/>
                <a:cs typeface="Segoe UI" pitchFamily="34" charset="0"/>
              </a:rPr>
              <a:t> </a:t>
            </a:r>
            <a:r>
              <a:rPr lang="en-US" sz="3137" kern="0" dirty="0" err="1" smtClean="0">
                <a:solidFill>
                  <a:srgbClr val="FFFFFF"/>
                </a:solidFill>
                <a:latin typeface="Segoe UI Light"/>
                <a:ea typeface="Segoe UI" pitchFamily="34" charset="0"/>
                <a:cs typeface="Segoe UI" pitchFamily="34" charset="0"/>
              </a:rPr>
              <a:t>d’oeil</a:t>
            </a:r>
            <a:endParaRPr lang="en-US" sz="3137" kern="0" dirty="0">
              <a:solidFill>
                <a:srgbClr val="FFFFFF"/>
              </a:solidFill>
              <a:latin typeface="Segoe UI Light"/>
              <a:ea typeface="Segoe UI" pitchFamily="34" charset="0"/>
              <a:cs typeface="Segoe UI" pitchFamily="34" charset="0"/>
            </a:endParaRPr>
          </a:p>
        </p:txBody>
      </p:sp>
      <p:sp>
        <p:nvSpPr>
          <p:cNvPr id="9" name="Rectangle 8"/>
          <p:cNvSpPr/>
          <p:nvPr/>
        </p:nvSpPr>
        <p:spPr>
          <a:xfrm>
            <a:off x="455120" y="4519463"/>
            <a:ext cx="2607782" cy="1450397"/>
          </a:xfrm>
          <a:prstGeom prst="rect">
            <a:avLst/>
          </a:prstGeom>
        </p:spPr>
        <p:txBody>
          <a:bodyPr wrap="square" lIns="179285">
            <a:spAutoFit/>
          </a:bodyPr>
          <a:lstStyle/>
          <a:p>
            <a:pPr defTabSz="914102" fontAlgn="base">
              <a:spcBef>
                <a:spcPts val="588"/>
              </a:spcBef>
              <a:spcAft>
                <a:spcPct val="0"/>
              </a:spcAft>
            </a:pPr>
            <a:r>
              <a:rPr lang="en-US" sz="1765" kern="0" dirty="0" smtClean="0">
                <a:solidFill>
                  <a:srgbClr val="FFFFFF"/>
                </a:solidFill>
                <a:ea typeface="Segoe UI" pitchFamily="34" charset="0"/>
                <a:cs typeface="Segoe UI" pitchFamily="34" charset="0"/>
              </a:rPr>
              <a:t>Pas de </a:t>
            </a:r>
            <a:r>
              <a:rPr lang="en-US" sz="1765" kern="0" dirty="0" err="1" smtClean="0">
                <a:solidFill>
                  <a:srgbClr val="FFFFFF"/>
                </a:solidFill>
                <a:ea typeface="Segoe UI" pitchFamily="34" charset="0"/>
                <a:cs typeface="Segoe UI" pitchFamily="34" charset="0"/>
              </a:rPr>
              <a:t>logiciel</a:t>
            </a:r>
            <a:r>
              <a:rPr lang="en-US" sz="1765" kern="0" dirty="0" smtClean="0">
                <a:solidFill>
                  <a:srgbClr val="FFFFFF"/>
                </a:solidFill>
                <a:ea typeface="Segoe UI" pitchFamily="34" charset="0"/>
                <a:cs typeface="Segoe UI" pitchFamily="34" charset="0"/>
              </a:rPr>
              <a:t> </a:t>
            </a:r>
            <a:r>
              <a:rPr lang="en-US" sz="1765" kern="0" dirty="0" err="1" smtClean="0">
                <a:solidFill>
                  <a:srgbClr val="FFFFFF"/>
                </a:solidFill>
                <a:ea typeface="Segoe UI" pitchFamily="34" charset="0"/>
                <a:cs typeface="Segoe UI" pitchFamily="34" charset="0"/>
              </a:rPr>
              <a:t>à</a:t>
            </a:r>
            <a:r>
              <a:rPr lang="en-US" sz="1765" kern="0" dirty="0" smtClean="0">
                <a:solidFill>
                  <a:srgbClr val="FFFFFF"/>
                </a:solidFill>
                <a:ea typeface="Segoe UI" pitchFamily="34" charset="0"/>
                <a:cs typeface="Segoe UI" pitchFamily="34" charset="0"/>
              </a:rPr>
              <a:t> installer, pas de hardware </a:t>
            </a:r>
            <a:r>
              <a:rPr lang="en-US" sz="1765" kern="0" dirty="0" err="1" smtClean="0">
                <a:solidFill>
                  <a:srgbClr val="FFFFFF"/>
                </a:solidFill>
                <a:ea typeface="Segoe UI" pitchFamily="34" charset="0"/>
                <a:cs typeface="Segoe UI" pitchFamily="34" charset="0"/>
              </a:rPr>
              <a:t>à</a:t>
            </a:r>
            <a:r>
              <a:rPr lang="en-US" sz="1765" kern="0" dirty="0" smtClean="0">
                <a:solidFill>
                  <a:srgbClr val="FFFFFF"/>
                </a:solidFill>
                <a:ea typeface="Segoe UI" pitchFamily="34" charset="0"/>
                <a:cs typeface="Segoe UI" pitchFamily="34" charset="0"/>
              </a:rPr>
              <a:t> </a:t>
            </a:r>
            <a:r>
              <a:rPr lang="en-US" sz="1765" kern="0" dirty="0" err="1" smtClean="0">
                <a:solidFill>
                  <a:srgbClr val="FFFFFF"/>
                </a:solidFill>
                <a:ea typeface="Segoe UI" pitchFamily="34" charset="0"/>
                <a:cs typeface="Segoe UI" pitchFamily="34" charset="0"/>
              </a:rPr>
              <a:t>paramétrer</a:t>
            </a:r>
            <a:r>
              <a:rPr lang="en-US" sz="1765" kern="0" spc="-98" dirty="0" err="1" smtClean="0">
                <a:solidFill>
                  <a:srgbClr val="FFFFFF"/>
                </a:solidFill>
                <a:ea typeface="Segoe UI" pitchFamily="34" charset="0"/>
                <a:cs typeface="Segoe UI" pitchFamily="34" charset="0"/>
              </a:rPr>
              <a:t>,</a:t>
            </a:r>
            <a:r>
              <a:rPr lang="en-US" sz="1765" kern="0" dirty="0" err="1" smtClean="0">
                <a:solidFill>
                  <a:srgbClr val="FFFFFF"/>
                </a:solidFill>
                <a:ea typeface="Segoe UI" pitchFamily="34" charset="0"/>
                <a:cs typeface="Segoe UI" pitchFamily="34" charset="0"/>
              </a:rPr>
              <a:t>un</a:t>
            </a:r>
            <a:r>
              <a:rPr lang="en-US" sz="1765" kern="0" dirty="0" smtClean="0">
                <a:solidFill>
                  <a:srgbClr val="FFFFFF"/>
                </a:solidFill>
                <a:ea typeface="Segoe UI" pitchFamily="34" charset="0"/>
                <a:cs typeface="Segoe UI" pitchFamily="34" charset="0"/>
              </a:rPr>
              <a:t> </a:t>
            </a:r>
            <a:r>
              <a:rPr lang="en-US" sz="1765" kern="0" dirty="0" err="1" smtClean="0">
                <a:solidFill>
                  <a:srgbClr val="FFFFFF"/>
                </a:solidFill>
                <a:ea typeface="Segoe UI" pitchFamily="34" charset="0"/>
                <a:cs typeface="Segoe UI" pitchFamily="34" charset="0"/>
              </a:rPr>
              <a:t>seul</a:t>
            </a:r>
            <a:r>
              <a:rPr lang="en-US" sz="1765" kern="0" dirty="0" smtClean="0">
                <a:solidFill>
                  <a:srgbClr val="FFFFFF"/>
                </a:solidFill>
                <a:ea typeface="Segoe UI" pitchFamily="34" charset="0"/>
                <a:cs typeface="Segoe UI" pitchFamily="34" charset="0"/>
              </a:rPr>
              <a:t> </a:t>
            </a:r>
            <a:r>
              <a:rPr lang="en-US" sz="1765" kern="0" dirty="0" err="1" smtClean="0">
                <a:solidFill>
                  <a:srgbClr val="FFFFFF"/>
                </a:solidFill>
                <a:ea typeface="Segoe UI" pitchFamily="34" charset="0"/>
                <a:cs typeface="Segoe UI" pitchFamily="34" charset="0"/>
              </a:rPr>
              <a:t>portail</a:t>
            </a:r>
            <a:r>
              <a:rPr lang="en-US" sz="1765" kern="0" dirty="0" smtClean="0">
                <a:solidFill>
                  <a:srgbClr val="FFFFFF"/>
                </a:solidFill>
                <a:ea typeface="Segoe UI" pitchFamily="34" charset="0"/>
                <a:cs typeface="Segoe UI" pitchFamily="34" charset="0"/>
              </a:rPr>
              <a:t> pour </a:t>
            </a:r>
            <a:r>
              <a:rPr lang="en-US" sz="1765" kern="0" dirty="0" err="1" smtClean="0">
                <a:solidFill>
                  <a:srgbClr val="FFFFFF"/>
                </a:solidFill>
                <a:ea typeface="Segoe UI" pitchFamily="34" charset="0"/>
                <a:cs typeface="Segoe UI" pitchFamily="34" charset="0"/>
              </a:rPr>
              <a:t>surveiller</a:t>
            </a:r>
            <a:r>
              <a:rPr lang="en-US" sz="1765" kern="0" dirty="0" smtClean="0">
                <a:solidFill>
                  <a:srgbClr val="FFFFFF"/>
                </a:solidFill>
                <a:ea typeface="Segoe UI" pitchFamily="34" charset="0"/>
                <a:cs typeface="Segoe UI" pitchFamily="34" charset="0"/>
              </a:rPr>
              <a:t> et </a:t>
            </a:r>
            <a:r>
              <a:rPr lang="en-US" sz="1765" kern="0" dirty="0" err="1" smtClean="0">
                <a:solidFill>
                  <a:srgbClr val="FFFFFF"/>
                </a:solidFill>
                <a:ea typeface="Segoe UI" pitchFamily="34" charset="0"/>
                <a:cs typeface="Segoe UI" pitchFamily="34" charset="0"/>
              </a:rPr>
              <a:t>mettre</a:t>
            </a:r>
            <a:r>
              <a:rPr lang="en-US" sz="1765" kern="0" dirty="0" smtClean="0">
                <a:solidFill>
                  <a:srgbClr val="FFFFFF"/>
                </a:solidFill>
                <a:ea typeface="Segoe UI" pitchFamily="34" charset="0"/>
                <a:cs typeface="Segoe UI" pitchFamily="34" charset="0"/>
              </a:rPr>
              <a:t> </a:t>
            </a:r>
            <a:r>
              <a:rPr lang="en-US" sz="1765" kern="0" dirty="0" err="1" smtClean="0">
                <a:solidFill>
                  <a:srgbClr val="FFFFFF"/>
                </a:solidFill>
                <a:ea typeface="Segoe UI" pitchFamily="34" charset="0"/>
                <a:cs typeface="Segoe UI" pitchFamily="34" charset="0"/>
              </a:rPr>
              <a:t>à</a:t>
            </a:r>
            <a:r>
              <a:rPr lang="en-US" sz="1765" kern="0" dirty="0" smtClean="0">
                <a:solidFill>
                  <a:srgbClr val="FFFFFF"/>
                </a:solidFill>
                <a:ea typeface="Segoe UI" pitchFamily="34" charset="0"/>
                <a:cs typeface="Segoe UI" pitchFamily="34" charset="0"/>
              </a:rPr>
              <a:t> jour.</a:t>
            </a:r>
            <a:endParaRPr lang="en-US" sz="1765" kern="0" dirty="0">
              <a:solidFill>
                <a:srgbClr val="FFFFFF"/>
              </a:solidFill>
              <a:ea typeface="Segoe UI" pitchFamily="34" charset="0"/>
              <a:cs typeface="Segoe UI" pitchFamily="34" charset="0"/>
            </a:endParaRPr>
          </a:p>
        </p:txBody>
      </p:sp>
      <p:sp>
        <p:nvSpPr>
          <p:cNvPr id="10" name="Rectangle 9"/>
          <p:cNvSpPr/>
          <p:nvPr/>
        </p:nvSpPr>
        <p:spPr>
          <a:xfrm>
            <a:off x="3257811" y="4520587"/>
            <a:ext cx="2777982" cy="1450397"/>
          </a:xfrm>
          <a:prstGeom prst="rect">
            <a:avLst/>
          </a:prstGeom>
        </p:spPr>
        <p:txBody>
          <a:bodyPr wrap="square" lIns="179285">
            <a:spAutoFit/>
          </a:bodyPr>
          <a:lstStyle/>
          <a:p>
            <a:pPr defTabSz="914102" fontAlgn="base">
              <a:spcBef>
                <a:spcPts val="588"/>
              </a:spcBef>
              <a:spcAft>
                <a:spcPct val="0"/>
              </a:spcAft>
            </a:pPr>
            <a:r>
              <a:rPr lang="en-US" sz="1765" kern="0" err="1" smtClean="0">
                <a:solidFill>
                  <a:srgbClr val="FFFFFF"/>
                </a:solidFill>
                <a:ea typeface="Segoe UI" pitchFamily="34" charset="0"/>
                <a:cs typeface="Segoe UI" pitchFamily="34" charset="0"/>
              </a:rPr>
              <a:t>Simplement</a:t>
            </a:r>
            <a:r>
              <a:rPr lang="en-US" sz="1765" kern="0" dirty="0" smtClean="0">
                <a:solidFill>
                  <a:srgbClr val="FFFFFF"/>
                </a:solidFill>
                <a:ea typeface="Segoe UI" pitchFamily="34" charset="0"/>
                <a:cs typeface="Segoe UI" pitchFamily="34" charset="0"/>
              </a:rPr>
              <a:t> du </a:t>
            </a:r>
            <a:r>
              <a:rPr lang="en-US" sz="1765" kern="0" dirty="0" err="1" smtClean="0">
                <a:solidFill>
                  <a:srgbClr val="FFFFFF"/>
                </a:solidFill>
                <a:ea typeface="Segoe UI" pitchFamily="34" charset="0"/>
                <a:cs typeface="Segoe UI" pitchFamily="34" charset="0"/>
              </a:rPr>
              <a:t>glissé</a:t>
            </a:r>
            <a:r>
              <a:rPr lang="en-US" sz="1765" kern="0" dirty="0" smtClean="0">
                <a:solidFill>
                  <a:srgbClr val="FFFFFF"/>
                </a:solidFill>
                <a:ea typeface="Segoe UI" pitchFamily="34" charset="0"/>
                <a:cs typeface="Segoe UI" pitchFamily="34" charset="0"/>
              </a:rPr>
              <a:t>/</a:t>
            </a:r>
            <a:r>
              <a:rPr lang="en-US" sz="1765" kern="0" dirty="0" err="1" smtClean="0">
                <a:solidFill>
                  <a:srgbClr val="FFFFFF"/>
                </a:solidFill>
                <a:ea typeface="Segoe UI" pitchFamily="34" charset="0"/>
                <a:cs typeface="Segoe UI" pitchFamily="34" charset="0"/>
              </a:rPr>
              <a:t>déposé</a:t>
            </a:r>
            <a:r>
              <a:rPr lang="en-US" sz="1765" kern="0" dirty="0" smtClean="0">
                <a:solidFill>
                  <a:srgbClr val="FFFFFF"/>
                </a:solidFill>
                <a:ea typeface="Segoe UI" pitchFamily="34" charset="0"/>
                <a:cs typeface="Segoe UI" pitchFamily="34" charset="0"/>
              </a:rPr>
              <a:t> pour </a:t>
            </a:r>
            <a:r>
              <a:rPr lang="en-US" sz="1765" kern="0" dirty="0" err="1" smtClean="0">
                <a:solidFill>
                  <a:srgbClr val="FFFFFF"/>
                </a:solidFill>
                <a:ea typeface="Segoe UI" pitchFamily="34" charset="0"/>
                <a:cs typeface="Segoe UI" pitchFamily="34" charset="0"/>
              </a:rPr>
              <a:t>créer</a:t>
            </a:r>
            <a:r>
              <a:rPr lang="en-US" sz="1765" kern="0" dirty="0" smtClean="0">
                <a:solidFill>
                  <a:srgbClr val="FFFFFF"/>
                </a:solidFill>
                <a:ea typeface="Segoe UI" pitchFamily="34" charset="0"/>
                <a:cs typeface="Segoe UI" pitchFamily="34" charset="0"/>
              </a:rPr>
              <a:t> </a:t>
            </a:r>
            <a:r>
              <a:rPr lang="en-US" sz="1765" kern="0" dirty="0" err="1" smtClean="0">
                <a:solidFill>
                  <a:srgbClr val="FFFFFF"/>
                </a:solidFill>
                <a:ea typeface="Segoe UI" pitchFamily="34" charset="0"/>
                <a:cs typeface="Segoe UI" pitchFamily="34" charset="0"/>
              </a:rPr>
              <a:t>vos</a:t>
            </a:r>
            <a:r>
              <a:rPr lang="en-US" sz="1765" kern="0" dirty="0" smtClean="0">
                <a:solidFill>
                  <a:srgbClr val="FFFFFF"/>
                </a:solidFill>
                <a:ea typeface="Segoe UI" pitchFamily="34" charset="0"/>
                <a:cs typeface="Segoe UI" pitchFamily="34" charset="0"/>
              </a:rPr>
              <a:t> </a:t>
            </a:r>
            <a:r>
              <a:rPr lang="en-US" sz="1765" kern="0" dirty="0" err="1" smtClean="0">
                <a:solidFill>
                  <a:srgbClr val="FFFFFF"/>
                </a:solidFill>
                <a:ea typeface="Segoe UI" pitchFamily="34" charset="0"/>
                <a:cs typeface="Segoe UI" pitchFamily="34" charset="0"/>
              </a:rPr>
              <a:t>modèles</a:t>
            </a:r>
            <a:r>
              <a:rPr lang="en-US" sz="1765" kern="0" dirty="0" smtClean="0">
                <a:solidFill>
                  <a:srgbClr val="FFFFFF"/>
                </a:solidFill>
                <a:ea typeface="Segoe UI" pitchFamily="34" charset="0"/>
                <a:cs typeface="Segoe UI" pitchFamily="34" charset="0"/>
              </a:rPr>
              <a:t>. Pas de </a:t>
            </a:r>
            <a:r>
              <a:rPr lang="en-US" sz="1765" kern="0" dirty="0" err="1" smtClean="0">
                <a:solidFill>
                  <a:srgbClr val="FFFFFF"/>
                </a:solidFill>
                <a:ea typeface="Segoe UI" pitchFamily="34" charset="0"/>
                <a:cs typeface="Segoe UI" pitchFamily="34" charset="0"/>
              </a:rPr>
              <a:t>programmation</a:t>
            </a:r>
            <a:r>
              <a:rPr lang="en-US" sz="1765" kern="0" dirty="0" smtClean="0">
                <a:solidFill>
                  <a:srgbClr val="FFFFFF"/>
                </a:solidFill>
                <a:ea typeface="Segoe UI" pitchFamily="34" charset="0"/>
                <a:cs typeface="Segoe UI" pitchFamily="34" charset="0"/>
              </a:rPr>
              <a:t> pour les t</a:t>
            </a:r>
            <a:r>
              <a:rPr lang="fr-FR" sz="1765" kern="0" dirty="0" err="1" smtClean="0">
                <a:solidFill>
                  <a:srgbClr val="FFFFFF"/>
                </a:solidFill>
                <a:ea typeface="Segoe UI" pitchFamily="34" charset="0"/>
                <a:cs typeface="Segoe UI" pitchFamily="34" charset="0"/>
              </a:rPr>
              <a:t>âches</a:t>
            </a:r>
            <a:r>
              <a:rPr lang="fr-FR" sz="1765" kern="0" dirty="0" smtClean="0">
                <a:solidFill>
                  <a:srgbClr val="FFFFFF"/>
                </a:solidFill>
                <a:ea typeface="Segoe UI" pitchFamily="34" charset="0"/>
                <a:cs typeface="Segoe UI" pitchFamily="34" charset="0"/>
              </a:rPr>
              <a:t> habituelles.</a:t>
            </a:r>
            <a:endParaRPr lang="en-US" sz="1765" kern="0" dirty="0">
              <a:solidFill>
                <a:srgbClr val="FFFFFF"/>
              </a:solidFill>
              <a:ea typeface="Segoe UI" pitchFamily="34" charset="0"/>
              <a:cs typeface="Segoe UI" pitchFamily="34" charset="0"/>
            </a:endParaRPr>
          </a:p>
        </p:txBody>
      </p:sp>
      <p:sp>
        <p:nvSpPr>
          <p:cNvPr id="11" name="Rectangle 10"/>
          <p:cNvSpPr/>
          <p:nvPr/>
        </p:nvSpPr>
        <p:spPr>
          <a:xfrm>
            <a:off x="6035793" y="4520587"/>
            <a:ext cx="2607782" cy="1077218"/>
          </a:xfrm>
          <a:prstGeom prst="rect">
            <a:avLst/>
          </a:prstGeom>
        </p:spPr>
        <p:txBody>
          <a:bodyPr wrap="square" lIns="179285">
            <a:spAutoFit/>
          </a:bodyPr>
          <a:lstStyle/>
          <a:p>
            <a:pPr defTabSz="914102" fontAlgn="base">
              <a:spcBef>
                <a:spcPts val="588"/>
              </a:spcBef>
              <a:spcAft>
                <a:spcPct val="0"/>
              </a:spcAft>
            </a:pPr>
            <a:r>
              <a:rPr lang="fr-FR" sz="1600" dirty="0" smtClean="0">
                <a:solidFill>
                  <a:schemeClr val="bg1"/>
                </a:solidFill>
              </a:rPr>
              <a:t>Collection </a:t>
            </a:r>
            <a:r>
              <a:rPr lang="fr-FR" sz="1600" dirty="0">
                <a:solidFill>
                  <a:schemeClr val="bg1"/>
                </a:solidFill>
              </a:rPr>
              <a:t>des meilleurs algorithmes déjà intégrée. Support pour R et les packages CRAN populaires</a:t>
            </a:r>
            <a:r>
              <a:rPr lang="fr-FR" sz="1600" dirty="0" smtClean="0">
                <a:solidFill>
                  <a:schemeClr val="bg1"/>
                </a:solidFill>
              </a:rPr>
              <a:t>.</a:t>
            </a:r>
            <a:endParaRPr lang="fr-FR" sz="1600" dirty="0">
              <a:solidFill>
                <a:schemeClr val="bg1"/>
              </a:solidFill>
            </a:endParaRPr>
          </a:p>
        </p:txBody>
      </p:sp>
      <p:sp>
        <p:nvSpPr>
          <p:cNvPr id="12" name="Rectangle 11"/>
          <p:cNvSpPr/>
          <p:nvPr/>
        </p:nvSpPr>
        <p:spPr>
          <a:xfrm>
            <a:off x="8814710" y="4479501"/>
            <a:ext cx="2607782" cy="1077218"/>
          </a:xfrm>
          <a:prstGeom prst="rect">
            <a:avLst/>
          </a:prstGeom>
        </p:spPr>
        <p:txBody>
          <a:bodyPr wrap="square" lIns="179285">
            <a:spAutoFit/>
          </a:bodyPr>
          <a:lstStyle/>
          <a:p>
            <a:r>
              <a:rPr lang="fr-FR" sz="1600" dirty="0">
                <a:solidFill>
                  <a:schemeClr val="bg1"/>
                </a:solidFill>
              </a:rPr>
              <a:t>Rendez opérationnels </a:t>
            </a:r>
            <a:r>
              <a:rPr lang="fr-FR" sz="1600" dirty="0" smtClean="0">
                <a:solidFill>
                  <a:schemeClr val="bg1"/>
                </a:solidFill>
              </a:rPr>
              <a:t>vos modèles </a:t>
            </a:r>
            <a:r>
              <a:rPr lang="fr-FR" sz="1600" dirty="0">
                <a:solidFill>
                  <a:schemeClr val="bg1"/>
                </a:solidFill>
              </a:rPr>
              <a:t>en un clic. Monétisez dans Machine Learning Marketplace.</a:t>
            </a:r>
          </a:p>
        </p:txBody>
      </p:sp>
    </p:spTree>
    <p:extLst>
      <p:ext uri="{BB962C8B-B14F-4D97-AF65-F5344CB8AC3E}">
        <p14:creationId xmlns:p14="http://schemas.microsoft.com/office/powerpoint/2010/main" val="2960472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Machine Learning Studio</a:t>
            </a:r>
            <a:endParaRPr lang="en-US"/>
          </a:p>
        </p:txBody>
      </p:sp>
      <p:sp>
        <p:nvSpPr>
          <p:cNvPr id="3" name="Content Placeholder 2"/>
          <p:cNvSpPr>
            <a:spLocks noGrp="1"/>
          </p:cNvSpPr>
          <p:nvPr>
            <p:ph idx="1"/>
          </p:nvPr>
        </p:nvSpPr>
        <p:spPr>
          <a:xfrm>
            <a:off x="838199" y="1825625"/>
            <a:ext cx="5720255" cy="4351338"/>
          </a:xfrm>
        </p:spPr>
        <p:txBody>
          <a:bodyPr>
            <a:normAutofit/>
          </a:bodyPr>
          <a:lstStyle/>
          <a:p>
            <a:pPr lvl="0"/>
            <a:r>
              <a:rPr lang="fr-FR" dirty="0"/>
              <a:t>Editeur pour créer, tester, affiner et déployer vos modèles de Machine Learning.</a:t>
            </a:r>
          </a:p>
          <a:p>
            <a:pPr lvl="1"/>
            <a:r>
              <a:rPr lang="fr-FR" dirty="0"/>
              <a:t>Inclut des centaines de modules</a:t>
            </a:r>
          </a:p>
          <a:p>
            <a:pPr lvl="1"/>
            <a:r>
              <a:rPr lang="fr-FR" dirty="0"/>
              <a:t>Inclut les algorithmes communs de classification, </a:t>
            </a:r>
            <a:r>
              <a:rPr lang="fr-FR" dirty="0" smtClean="0"/>
              <a:t>régression </a:t>
            </a:r>
            <a:r>
              <a:rPr lang="fr-FR" dirty="0"/>
              <a:t>et plus encore</a:t>
            </a:r>
          </a:p>
          <a:p>
            <a:pPr lvl="1"/>
            <a:r>
              <a:rPr lang="fr-FR" dirty="0"/>
              <a:t>Supporte de nombreux formats d’entrée </a:t>
            </a:r>
          </a:p>
          <a:p>
            <a:pPr lvl="1"/>
            <a:r>
              <a:rPr lang="fr-FR" dirty="0"/>
              <a:t>Supporte R et </a:t>
            </a:r>
            <a:r>
              <a:rPr lang="fr-FR" dirty="0" smtClean="0"/>
              <a:t>Python</a:t>
            </a:r>
            <a:endParaRPr 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20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Machine Learning Process</a:t>
            </a:r>
            <a:endParaRPr lang="en-US"/>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Algorithmes</a:t>
            </a:r>
            <a:r>
              <a:rPr lang="en-US" dirty="0" smtClean="0"/>
              <a:t> </a:t>
            </a:r>
            <a:r>
              <a:rPr lang="en-US" dirty="0" err="1" smtClean="0"/>
              <a:t>d’Azure</a:t>
            </a:r>
            <a:r>
              <a:rPr lang="en-US" dirty="0" smtClean="0"/>
              <a:t> Machine Learning</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11275</TotalTime>
  <Words>1544</Words>
  <Application>Microsoft Macintosh PowerPoint</Application>
  <PresentationFormat>Grand écran</PresentationFormat>
  <Paragraphs>84</Paragraphs>
  <Slides>15</Slides>
  <Notes>13</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Qu’est ce que le Machine Learning ?</vt:lpstr>
      <vt:lpstr>Machine Learning en action</vt:lpstr>
      <vt:lpstr>Microsoft et le Machine Learning</vt:lpstr>
      <vt:lpstr>Azure Machine Learning</vt:lpstr>
      <vt:lpstr>Présentation PowerPoint</vt:lpstr>
      <vt:lpstr>Azure Machine Learning Studio</vt:lpstr>
      <vt:lpstr>The Machine Learning Process</vt:lpstr>
      <vt:lpstr>Algorithmes d’Azure Machine Learning</vt:lpstr>
      <vt:lpstr>Régression linéaire simple (Univariée)</vt:lpstr>
      <vt:lpstr>http://aka.ms/MLCheatSheet</vt:lpstr>
      <vt:lpstr>Déployer en tant que Web Service</vt:lpstr>
      <vt:lpstr>Free e-Book</vt:lpstr>
      <vt:lpstr>Hands-On Lab</vt:lpstr>
      <vt:lpstr>Présentation PowerPoint</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GERARD Abdessamad</cp:lastModifiedBy>
  <cp:revision>117</cp:revision>
  <dcterms:created xsi:type="dcterms:W3CDTF">2016-04-21T18:51:19Z</dcterms:created>
  <dcterms:modified xsi:type="dcterms:W3CDTF">2017-01-27T10:09:56Z</dcterms:modified>
</cp:coreProperties>
</file>