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34" r:id="rId4"/>
  </p:sldMasterIdLst>
  <p:sldIdLst>
    <p:sldId id="256" r:id="rId5"/>
    <p:sldId id="257" r:id="rId6"/>
    <p:sldId id="258" r:id="rId7"/>
    <p:sldId id="260" r:id="rId8"/>
    <p:sldId id="262" r:id="rId9"/>
    <p:sldId id="261" r:id="rId10"/>
    <p:sldId id="259" r:id="rId11"/>
    <p:sldId id="263"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28" autoAdjust="0"/>
    <p:restoredTop sz="94660"/>
  </p:normalViewPr>
  <p:slideViewPr>
    <p:cSldViewPr snapToGrid="0">
      <p:cViewPr varScale="1">
        <p:scale>
          <a:sx n="82" d="100"/>
          <a:sy n="82" d="100"/>
        </p:scale>
        <p:origin x="72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5256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C485584D-7D79-4248-9986-4CA35242F944}" type="datetimeFigureOut">
              <a:rPr lang="en-US" smtClean="0"/>
              <a:t>6/20/2022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829635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C485584D-7D79-4248-9986-4CA35242F944}"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194418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he-IL"/>
              <a:t>לחץ כדי לערוך סגנון כותרת של תבנית בסיס</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C485584D-7D79-4248-9986-4CA35242F944}"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2817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C485584D-7D79-4248-9986-4CA35242F944}"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9667944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he-IL"/>
              <a:t>לחץ כדי לערוך סגנון כותרת של תבנית בסיס</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he-IL"/>
              <a:t>לחץ כדי לערוך סגנונות טקסט של תבנית בסיס</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C485584D-7D79-4248-9986-4CA35242F944}"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618371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נכון או לא נכון">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he-IL"/>
              <a:t>לחץ כדי לערוך סגנון כותרת של תבנית בסיס</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he-IL"/>
              <a:t>לחץ כדי לערוך סגנונות טקסט של תבנית בסיס</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C485584D-7D79-4248-9986-4CA35242F944}"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879144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0256927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609388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nchor="ct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981327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C485584D-7D79-4248-9986-4CA35242F944}"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63002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C485584D-7D79-4248-9986-4CA35242F944}" type="datetimeFigureOut">
              <a:rPr lang="en-US" smtClean="0"/>
              <a:t>6/20/2022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8297342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C485584D-7D79-4248-9986-4CA35242F944}" type="datetimeFigureOut">
              <a:rPr lang="en-US" smtClean="0"/>
              <a:t>6/20/2022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98277373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C485584D-7D79-4248-9986-4CA35242F944}" type="datetimeFigureOut">
              <a:rPr lang="en-US" smtClean="0"/>
              <a:t>6/20/2022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784714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85584D-7D79-4248-9986-4CA35242F944}" type="datetimeFigureOut">
              <a:rPr lang="en-US" smtClean="0"/>
              <a:t>6/20/2022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00222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C485584D-7D79-4248-9986-4CA35242F944}" type="datetimeFigureOut">
              <a:rPr lang="en-US" smtClean="0"/>
              <a:t>6/20/2022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51259441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he-IL"/>
              <a:t>לחץ כדי לערוך סגנון כותרת של תבנית בסיס</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C485584D-7D79-4248-9986-4CA35242F944}" type="datetimeFigureOut">
              <a:rPr lang="en-US" smtClean="0"/>
              <a:t>6/20/2022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287575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485584D-7D79-4248-9986-4CA35242F944}" type="datetimeFigureOut">
              <a:rPr lang="en-US" smtClean="0"/>
              <a:t>6/20/2022</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9590046-DA73-4BBF-84B5-C08E6F75191A}" type="slidenum">
              <a:rPr lang="en-US" smtClean="0"/>
              <a:t>‹#›</a:t>
            </a:fld>
            <a:endParaRPr lang="en-US"/>
          </a:p>
        </p:txBody>
      </p:sp>
    </p:spTree>
    <p:extLst>
      <p:ext uri="{BB962C8B-B14F-4D97-AF65-F5344CB8AC3E}">
        <p14:creationId xmlns:p14="http://schemas.microsoft.com/office/powerpoint/2010/main" val="23434979"/>
      </p:ext>
    </p:extLst>
  </p:cSld>
  <p:clrMap bg1="dk1" tx1="lt1" bg2="dk2" tx2="lt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Lst>
  <p:txStyles>
    <p:title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eveloper.spotify.com/discover/"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spotify.com/discover/"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Pitch_class" TargetMode="External"/><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פרץ מופשט של כחול ורוד">
            <a:extLst>
              <a:ext uri="{FF2B5EF4-FFF2-40B4-BE49-F238E27FC236}">
                <a16:creationId xmlns:a16="http://schemas.microsoft.com/office/drawing/2014/main" id="{CCBB71D0-D4A5-47AF-2079-9EC9187EC1E7}"/>
              </a:ext>
            </a:extLst>
          </p:cNvPr>
          <p:cNvPicPr>
            <a:picLocks noChangeAspect="1"/>
          </p:cNvPicPr>
          <p:nvPr/>
        </p:nvPicPr>
        <p:blipFill rotWithShape="1">
          <a:blip r:embed="rId2"/>
          <a:srcRect/>
          <a:stretch/>
        </p:blipFill>
        <p:spPr>
          <a:xfrm>
            <a:off x="-85705" y="-4"/>
            <a:ext cx="12191980" cy="6857989"/>
          </a:xfrm>
          <a:prstGeom prst="rect">
            <a:avLst/>
          </a:prstGeom>
        </p:spPr>
      </p:pic>
      <p:sp>
        <p:nvSpPr>
          <p:cNvPr id="2" name="כותרת 1">
            <a:extLst>
              <a:ext uri="{FF2B5EF4-FFF2-40B4-BE49-F238E27FC236}">
                <a16:creationId xmlns:a16="http://schemas.microsoft.com/office/drawing/2014/main" id="{1EA1A2A0-D2EB-8FAA-CBDB-DCFC05C0E9B6}"/>
              </a:ext>
            </a:extLst>
          </p:cNvPr>
          <p:cNvSpPr>
            <a:spLocks noGrp="1"/>
          </p:cNvSpPr>
          <p:nvPr>
            <p:ph type="ctrTitle"/>
          </p:nvPr>
        </p:nvSpPr>
        <p:spPr>
          <a:xfrm>
            <a:off x="2076091" y="2633933"/>
            <a:ext cx="8039818" cy="1643572"/>
          </a:xfrm>
        </p:spPr>
        <p:txBody>
          <a:bodyPr>
            <a:normAutofit/>
          </a:bodyPr>
          <a:lstStyle/>
          <a:p>
            <a:r>
              <a:rPr lang="en-US" dirty="0"/>
              <a:t>SONGS HITS PREDICTION</a:t>
            </a:r>
            <a:endParaRPr lang="he-IL" dirty="0"/>
          </a:p>
        </p:txBody>
      </p:sp>
      <p:sp>
        <p:nvSpPr>
          <p:cNvPr id="3" name="כותרת משנה 2">
            <a:extLst>
              <a:ext uri="{FF2B5EF4-FFF2-40B4-BE49-F238E27FC236}">
                <a16:creationId xmlns:a16="http://schemas.microsoft.com/office/drawing/2014/main" id="{2BBB33A4-084E-EDE2-53A9-4BE1BD4CE9E3}"/>
              </a:ext>
            </a:extLst>
          </p:cNvPr>
          <p:cNvSpPr>
            <a:spLocks noGrp="1"/>
          </p:cNvSpPr>
          <p:nvPr>
            <p:ph type="subTitle" idx="1"/>
          </p:nvPr>
        </p:nvSpPr>
        <p:spPr>
          <a:xfrm>
            <a:off x="1828800" y="5272808"/>
            <a:ext cx="8471139" cy="1489941"/>
          </a:xfrm>
        </p:spPr>
        <p:txBody>
          <a:bodyPr>
            <a:normAutofit fontScale="25000" lnSpcReduction="20000"/>
          </a:bodyPr>
          <a:lstStyle/>
          <a:p>
            <a:pPr algn="l" defTabSz="609630" rtl="0">
              <a:lnSpc>
                <a:spcPts val="2239"/>
              </a:lnSpc>
            </a:pPr>
            <a:r>
              <a:rPr lang="en-US" sz="9600" spc="64" dirty="0">
                <a:latin typeface="HK Grotesk Light"/>
              </a:rPr>
              <a:t>Course: Introduction to Data Science</a:t>
            </a:r>
          </a:p>
          <a:p>
            <a:pPr algn="l" defTabSz="609630" rtl="0">
              <a:lnSpc>
                <a:spcPts val="2239"/>
              </a:lnSpc>
            </a:pPr>
            <a:r>
              <a:rPr lang="en-US" sz="9600" spc="64" dirty="0">
                <a:latin typeface="HK Grotesk Light"/>
              </a:rPr>
              <a:t>Lecturers: Dr. </a:t>
            </a:r>
            <a:r>
              <a:rPr lang="en-US" sz="9600" spc="64" dirty="0" err="1">
                <a:latin typeface="HK Grotesk Light"/>
              </a:rPr>
              <a:t>Naama</a:t>
            </a:r>
            <a:r>
              <a:rPr lang="en-US" sz="9600" spc="64" dirty="0">
                <a:latin typeface="HK Grotesk Light"/>
              </a:rPr>
              <a:t> Kopelman , Dr. Jonathan </a:t>
            </a:r>
            <a:r>
              <a:rPr lang="en-US" sz="9600" spc="64" dirty="0" err="1">
                <a:latin typeface="HK Grotesk Light"/>
              </a:rPr>
              <a:t>Schler</a:t>
            </a:r>
            <a:r>
              <a:rPr lang="en-US" sz="9600" spc="64" dirty="0">
                <a:latin typeface="HK Grotesk Light"/>
              </a:rPr>
              <a:t>. </a:t>
            </a:r>
          </a:p>
          <a:p>
            <a:pPr algn="l" defTabSz="609630" rtl="0">
              <a:lnSpc>
                <a:spcPts val="2239"/>
              </a:lnSpc>
            </a:pPr>
            <a:r>
              <a:rPr lang="en-US" sz="9600" spc="64" dirty="0">
                <a:latin typeface="HK Grotesk Light"/>
              </a:rPr>
              <a:t>Names: Yair </a:t>
            </a:r>
            <a:r>
              <a:rPr lang="en-US" sz="9600" spc="64" dirty="0" err="1">
                <a:latin typeface="HK Grotesk Light"/>
              </a:rPr>
              <a:t>Buryak</a:t>
            </a:r>
            <a:r>
              <a:rPr lang="en-US" sz="9600" spc="64" dirty="0">
                <a:latin typeface="HK Grotesk Light"/>
              </a:rPr>
              <a:t> , Alon Bril</a:t>
            </a:r>
          </a:p>
          <a:p>
            <a:pPr algn="l" defTabSz="609630" rtl="0">
              <a:lnSpc>
                <a:spcPts val="2239"/>
              </a:lnSpc>
            </a:pPr>
            <a:r>
              <a:rPr lang="en-US" sz="9600" spc="64" dirty="0">
                <a:latin typeface="HK Grotesk Light"/>
              </a:rPr>
              <a:t>ID: 319635074, 316265008</a:t>
            </a:r>
          </a:p>
          <a:p>
            <a:endParaRPr lang="he-IL" dirty="0"/>
          </a:p>
        </p:txBody>
      </p:sp>
    </p:spTree>
    <p:extLst>
      <p:ext uri="{BB962C8B-B14F-4D97-AF65-F5344CB8AC3E}">
        <p14:creationId xmlns:p14="http://schemas.microsoft.com/office/powerpoint/2010/main" val="1412634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8" name="Rectangle 17">
            <a:extLst>
              <a:ext uri="{FF2B5EF4-FFF2-40B4-BE49-F238E27FC236}">
                <a16:creationId xmlns:a16="http://schemas.microsoft.com/office/drawing/2014/main" id="{7A675F33-98AF-4B83-A3BB-0780A2314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101010 data lines to infinity">
            <a:extLst>
              <a:ext uri="{FF2B5EF4-FFF2-40B4-BE49-F238E27FC236}">
                <a16:creationId xmlns:a16="http://schemas.microsoft.com/office/drawing/2014/main" id="{1D5DB76B-9B27-1E15-D903-5EB7E8D4CFBC}"/>
              </a:ext>
            </a:extLst>
          </p:cNvPr>
          <p:cNvPicPr>
            <a:picLocks noChangeAspect="1"/>
          </p:cNvPicPr>
          <p:nvPr/>
        </p:nvPicPr>
        <p:blipFill rotWithShape="1">
          <a:blip r:embed="rId2">
            <a:alphaModFix amt="40000"/>
          </a:blip>
          <a:srcRect t="13128"/>
          <a:stretch/>
        </p:blipFill>
        <p:spPr>
          <a:xfrm>
            <a:off x="-3175" y="10"/>
            <a:ext cx="12192000" cy="6857990"/>
          </a:xfrm>
          <a:prstGeom prst="rect">
            <a:avLst/>
          </a:prstGeom>
        </p:spPr>
      </p:pic>
      <p:sp>
        <p:nvSpPr>
          <p:cNvPr id="2" name="תיבת טקסט 1">
            <a:extLst>
              <a:ext uri="{FF2B5EF4-FFF2-40B4-BE49-F238E27FC236}">
                <a16:creationId xmlns:a16="http://schemas.microsoft.com/office/drawing/2014/main" id="{7AF6B686-2D8C-6E3D-557C-2CCC5071A399}"/>
              </a:ext>
            </a:extLst>
          </p:cNvPr>
          <p:cNvSpPr txBox="1"/>
          <p:nvPr/>
        </p:nvSpPr>
        <p:spPr>
          <a:xfrm>
            <a:off x="684212" y="685799"/>
            <a:ext cx="8001000" cy="2971801"/>
          </a:xfrm>
          <a:prstGeom prst="rect">
            <a:avLst/>
          </a:prstGeom>
        </p:spPr>
        <p:txBody>
          <a:bodyPr vert="horz" lIns="91440" tIns="45720" rIns="91440" bIns="45720" rtlCol="0" anchor="b">
            <a:normAutofit/>
          </a:bodyPr>
          <a:lstStyle/>
          <a:p>
            <a:pPr>
              <a:spcBef>
                <a:spcPct val="0"/>
              </a:spcBef>
              <a:spcAft>
                <a:spcPts val="600"/>
              </a:spcAft>
            </a:pPr>
            <a:endParaRPr lang="en-US" sz="4800" cap="all" dirty="0">
              <a:ln w="3175" cmpd="sng">
                <a:noFill/>
              </a:ln>
              <a:latin typeface="+mj-lt"/>
              <a:ea typeface="+mj-ea"/>
              <a:cs typeface="+mj-cs"/>
            </a:endParaRPr>
          </a:p>
        </p:txBody>
      </p:sp>
      <p:sp>
        <p:nvSpPr>
          <p:cNvPr id="3" name="תיבת טקסט 2">
            <a:extLst>
              <a:ext uri="{FF2B5EF4-FFF2-40B4-BE49-F238E27FC236}">
                <a16:creationId xmlns:a16="http://schemas.microsoft.com/office/drawing/2014/main" id="{36FC4EEA-D862-0583-6347-3590349A59E3}"/>
              </a:ext>
            </a:extLst>
          </p:cNvPr>
          <p:cNvSpPr txBox="1"/>
          <p:nvPr/>
        </p:nvSpPr>
        <p:spPr>
          <a:xfrm>
            <a:off x="768187" y="413657"/>
            <a:ext cx="8231188" cy="3693319"/>
          </a:xfrm>
          <a:prstGeom prst="rect">
            <a:avLst/>
          </a:prstGeom>
          <a:noFill/>
        </p:spPr>
        <p:txBody>
          <a:bodyPr wrap="square" rtlCol="1">
            <a:spAutoFit/>
          </a:bodyPr>
          <a:lstStyle/>
          <a:p>
            <a:pPr algn="l"/>
            <a:r>
              <a:rPr lang="en-US" b="1" i="0" dirty="0">
                <a:solidFill>
                  <a:srgbClr val="FF0000"/>
                </a:solidFill>
                <a:effectLst/>
                <a:latin typeface="Circular"/>
              </a:rPr>
              <a:t>Tempo  </a:t>
            </a:r>
            <a:r>
              <a:rPr lang="en-US" b="0" i="0" dirty="0">
                <a:effectLst/>
                <a:latin typeface="Circular"/>
              </a:rPr>
              <a:t>The overall estimated tempo of a track in beats per minute (BPM). In musical terminology, tempo is the speed or pace of a given piece and derives directly from the average beat duration.</a:t>
            </a:r>
          </a:p>
          <a:p>
            <a:pPr algn="l"/>
            <a:endParaRPr lang="en-US" b="0" i="0" dirty="0">
              <a:effectLst/>
              <a:latin typeface="Circular"/>
            </a:endParaRPr>
          </a:p>
          <a:p>
            <a:pPr algn="l"/>
            <a:r>
              <a:rPr lang="en-US" b="1" i="0" dirty="0" err="1">
                <a:solidFill>
                  <a:srgbClr val="FF0000"/>
                </a:solidFill>
                <a:effectLst/>
                <a:latin typeface="Circular"/>
              </a:rPr>
              <a:t>time_signature</a:t>
            </a:r>
            <a:r>
              <a:rPr lang="en-US" b="1" i="0" dirty="0">
                <a:solidFill>
                  <a:srgbClr val="FF0000"/>
                </a:solidFill>
                <a:effectLst/>
                <a:latin typeface="Circular"/>
              </a:rPr>
              <a:t> </a:t>
            </a:r>
            <a:r>
              <a:rPr lang="he-IL" b="1" i="0" dirty="0">
                <a:solidFill>
                  <a:srgbClr val="FF0000"/>
                </a:solidFill>
                <a:effectLst/>
                <a:latin typeface="Circular"/>
              </a:rPr>
              <a:t>  </a:t>
            </a:r>
            <a:r>
              <a:rPr lang="en-US" b="0" i="0" dirty="0">
                <a:effectLst/>
                <a:latin typeface="Circular"/>
              </a:rPr>
              <a:t>An estimated time signature. The time signature (meter) is a notational convention to specify how many beats are in each bar (or measure). The time signature ranges from 3 to 7 indicating time signatures of "3/4", to "7/4".</a:t>
            </a:r>
            <a:r>
              <a:rPr lang="he-IL" b="1" i="0" dirty="0">
                <a:effectLst/>
                <a:latin typeface="Circular"/>
              </a:rPr>
              <a:t> </a:t>
            </a:r>
            <a:r>
              <a:rPr lang="he-IL" b="1" dirty="0">
                <a:latin typeface="Circular"/>
              </a:rPr>
              <a:t> </a:t>
            </a:r>
            <a:endParaRPr lang="en-US" b="1" dirty="0">
              <a:latin typeface="Circular"/>
            </a:endParaRPr>
          </a:p>
          <a:p>
            <a:pPr algn="l"/>
            <a:r>
              <a:rPr lang="en-US" b="1" i="0" dirty="0">
                <a:effectLst/>
                <a:latin typeface="Circular"/>
              </a:rPr>
              <a:t> </a:t>
            </a:r>
            <a:endParaRPr lang="en-US" b="1" dirty="0">
              <a:latin typeface="Circular"/>
            </a:endParaRPr>
          </a:p>
          <a:p>
            <a:pPr algn="l"/>
            <a:r>
              <a:rPr lang="en-US" b="1" i="0" dirty="0">
                <a:solidFill>
                  <a:srgbClr val="FF0000"/>
                </a:solidFill>
                <a:effectLst/>
                <a:latin typeface="Circular"/>
              </a:rPr>
              <a:t>Valence  </a:t>
            </a:r>
            <a:r>
              <a:rPr lang="en-US" b="0" i="0" dirty="0">
                <a:effectLst/>
                <a:latin typeface="Circular"/>
              </a:rPr>
              <a:t>A measure from 0.0 to 1.0 describing the musical positiveness conveyed by a track. Tracks with high valence sound more positive (e.g. happy, cheerful, euphoric), while tracks with low valence sound more negative (e.g. sad, depressed, angry).</a:t>
            </a:r>
            <a:endParaRPr lang="en-US" b="1" i="0" dirty="0">
              <a:effectLst/>
              <a:latin typeface="Circular"/>
            </a:endParaRPr>
          </a:p>
          <a:p>
            <a:br>
              <a:rPr lang="en-US" dirty="0"/>
            </a:br>
            <a:endParaRPr lang="he-IL" dirty="0"/>
          </a:p>
        </p:txBody>
      </p:sp>
    </p:spTree>
    <p:extLst>
      <p:ext uri="{BB962C8B-B14F-4D97-AF65-F5344CB8AC3E}">
        <p14:creationId xmlns:p14="http://schemas.microsoft.com/office/powerpoint/2010/main" val="3889589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A86D5F72-5F82-D581-E4B9-46DCC12046A8}"/>
              </a:ext>
            </a:extLst>
          </p:cNvPr>
          <p:cNvSpPr>
            <a:spLocks noGrp="1"/>
          </p:cNvSpPr>
          <p:nvPr>
            <p:ph type="title"/>
          </p:nvPr>
        </p:nvSpPr>
        <p:spPr>
          <a:xfrm>
            <a:off x="684212" y="485244"/>
            <a:ext cx="8534400" cy="1507067"/>
          </a:xfrm>
        </p:spPr>
        <p:txBody>
          <a:bodyPr>
            <a:normAutofit/>
          </a:bodyPr>
          <a:lstStyle/>
          <a:p>
            <a:r>
              <a:rPr lang="en-US" dirty="0"/>
              <a:t>Intro to research</a:t>
            </a:r>
            <a:endParaRPr lang="he-IL" dirty="0"/>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מציין מיקום תוכן 2">
            <a:extLst>
              <a:ext uri="{FF2B5EF4-FFF2-40B4-BE49-F238E27FC236}">
                <a16:creationId xmlns:a16="http://schemas.microsoft.com/office/drawing/2014/main" id="{402A6963-F601-9CD7-A326-68097B53E89B}"/>
              </a:ext>
            </a:extLst>
          </p:cNvPr>
          <p:cNvSpPr>
            <a:spLocks noGrp="1"/>
          </p:cNvSpPr>
          <p:nvPr>
            <p:ph idx="1"/>
          </p:nvPr>
        </p:nvSpPr>
        <p:spPr>
          <a:xfrm>
            <a:off x="684212" y="2068511"/>
            <a:ext cx="8534400" cy="3615267"/>
          </a:xfrm>
        </p:spPr>
        <p:txBody>
          <a:bodyPr>
            <a:normAutofit/>
          </a:bodyPr>
          <a:lstStyle/>
          <a:p>
            <a:r>
              <a:rPr lang="he-IL" dirty="0">
                <a:solidFill>
                  <a:schemeClr val="tx1"/>
                </a:solidFill>
              </a:rPr>
              <a:t>מוזיקה היא חלק בלתי נפרד מחיינו , בזמן ששנינו מאזינים ללהיט האחרון של ג'סטין ביבר שאלנו את עצמנו : איך אפשר לדעת אם שיר יהיה להיט ? או שבעצם מה הופך שיר לכזה ?  </a:t>
            </a:r>
          </a:p>
        </p:txBody>
      </p:sp>
    </p:spTree>
    <p:extLst>
      <p:ext uri="{BB962C8B-B14F-4D97-AF65-F5344CB8AC3E}">
        <p14:creationId xmlns:p14="http://schemas.microsoft.com/office/powerpoint/2010/main" val="2175930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31" name="Rectangle 30">
            <a:extLst>
              <a:ext uri="{FF2B5EF4-FFF2-40B4-BE49-F238E27FC236}">
                <a16:creationId xmlns:a16="http://schemas.microsoft.com/office/drawing/2014/main" id="{7A675F33-98AF-4B83-A3BB-0780A2314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101010 data lines to infinity">
            <a:extLst>
              <a:ext uri="{FF2B5EF4-FFF2-40B4-BE49-F238E27FC236}">
                <a16:creationId xmlns:a16="http://schemas.microsoft.com/office/drawing/2014/main" id="{15887F9E-F228-61C3-2C3D-FF4C2D519A75}"/>
              </a:ext>
            </a:extLst>
          </p:cNvPr>
          <p:cNvPicPr>
            <a:picLocks noChangeAspect="1"/>
          </p:cNvPicPr>
          <p:nvPr/>
        </p:nvPicPr>
        <p:blipFill rotWithShape="1">
          <a:blip r:embed="rId2">
            <a:alphaModFix amt="40000"/>
          </a:blip>
          <a:srcRect t="13128"/>
          <a:stretch/>
        </p:blipFill>
        <p:spPr>
          <a:xfrm>
            <a:off x="-12169" y="8467"/>
            <a:ext cx="12192000" cy="6857990"/>
          </a:xfrm>
          <a:prstGeom prst="rect">
            <a:avLst/>
          </a:prstGeom>
        </p:spPr>
      </p:pic>
      <p:sp>
        <p:nvSpPr>
          <p:cNvPr id="2" name="כותרת 1">
            <a:extLst>
              <a:ext uri="{FF2B5EF4-FFF2-40B4-BE49-F238E27FC236}">
                <a16:creationId xmlns:a16="http://schemas.microsoft.com/office/drawing/2014/main" id="{B9F5E77D-E0A6-BB89-9B35-BDF15C69A330}"/>
              </a:ext>
            </a:extLst>
          </p:cNvPr>
          <p:cNvSpPr>
            <a:spLocks noGrp="1"/>
          </p:cNvSpPr>
          <p:nvPr>
            <p:ph type="title"/>
          </p:nvPr>
        </p:nvSpPr>
        <p:spPr>
          <a:xfrm>
            <a:off x="4987316" y="763997"/>
            <a:ext cx="4488025" cy="2911151"/>
          </a:xfrm>
        </p:spPr>
        <p:txBody>
          <a:bodyPr vert="horz" lIns="91440" tIns="45720" rIns="91440" bIns="45720" rtlCol="0" anchor="b">
            <a:noAutofit/>
          </a:bodyPr>
          <a:lstStyle/>
          <a:p>
            <a:pPr rtl="0"/>
            <a:r>
              <a:rPr lang="en-US" sz="4800" dirty="0"/>
              <a:t>Data sources</a:t>
            </a:r>
            <a:br>
              <a:rPr lang="en-US" sz="4800" dirty="0"/>
            </a:br>
            <a:br>
              <a:rPr lang="en-US" sz="4800" dirty="0"/>
            </a:br>
            <a:br>
              <a:rPr lang="en-US" sz="4800" dirty="0"/>
            </a:br>
            <a:endParaRPr lang="en-US" sz="4800" dirty="0"/>
          </a:p>
        </p:txBody>
      </p:sp>
      <p:sp>
        <p:nvSpPr>
          <p:cNvPr id="4" name="תיבת טקסט 3">
            <a:extLst>
              <a:ext uri="{FF2B5EF4-FFF2-40B4-BE49-F238E27FC236}">
                <a16:creationId xmlns:a16="http://schemas.microsoft.com/office/drawing/2014/main" id="{190C7CF9-956C-EEF1-49DF-35E03AC75938}"/>
              </a:ext>
            </a:extLst>
          </p:cNvPr>
          <p:cNvSpPr txBox="1"/>
          <p:nvPr/>
        </p:nvSpPr>
        <p:spPr>
          <a:xfrm>
            <a:off x="2245988" y="2961038"/>
            <a:ext cx="10179698" cy="1200329"/>
          </a:xfrm>
          <a:prstGeom prst="rect">
            <a:avLst/>
          </a:prstGeom>
          <a:noFill/>
        </p:spPr>
        <p:txBody>
          <a:bodyPr wrap="square" rtlCol="1">
            <a:spAutoFit/>
          </a:bodyPr>
          <a:lstStyle/>
          <a:p>
            <a:r>
              <a:rPr lang="en-US" dirty="0"/>
              <a:t>Because of our  tracks features we had to use Spotify API </a:t>
            </a:r>
          </a:p>
          <a:p>
            <a:endParaRPr lang="en-US" dirty="0"/>
          </a:p>
          <a:p>
            <a:r>
              <a:rPr lang="en-US" dirty="0"/>
              <a:t>LINK TO API URL : </a:t>
            </a:r>
            <a:r>
              <a:rPr lang="en-US" dirty="0">
                <a:highlight>
                  <a:srgbClr val="C0C0C0"/>
                </a:highlight>
                <a:hlinkClick r:id="rId3"/>
              </a:rPr>
              <a:t>https://developer.spotify.com/discover</a:t>
            </a:r>
            <a:r>
              <a:rPr lang="en-US" dirty="0">
                <a:hlinkClick r:id="rId3"/>
              </a:rPr>
              <a:t>/</a:t>
            </a:r>
            <a:r>
              <a:rPr lang="en-US" dirty="0"/>
              <a:t> </a:t>
            </a:r>
          </a:p>
          <a:p>
            <a:endParaRPr lang="en-US" dirty="0"/>
          </a:p>
        </p:txBody>
      </p:sp>
    </p:spTree>
    <p:extLst>
      <p:ext uri="{BB962C8B-B14F-4D97-AF65-F5344CB8AC3E}">
        <p14:creationId xmlns:p14="http://schemas.microsoft.com/office/powerpoint/2010/main" val="3908327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31" name="Rectangle 30">
            <a:extLst>
              <a:ext uri="{FF2B5EF4-FFF2-40B4-BE49-F238E27FC236}">
                <a16:creationId xmlns:a16="http://schemas.microsoft.com/office/drawing/2014/main" id="{7A675F33-98AF-4B83-A3BB-0780A2314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101010 data lines to infinity">
            <a:extLst>
              <a:ext uri="{FF2B5EF4-FFF2-40B4-BE49-F238E27FC236}">
                <a16:creationId xmlns:a16="http://schemas.microsoft.com/office/drawing/2014/main" id="{15887F9E-F228-61C3-2C3D-FF4C2D519A75}"/>
              </a:ext>
            </a:extLst>
          </p:cNvPr>
          <p:cNvPicPr>
            <a:picLocks noChangeAspect="1"/>
          </p:cNvPicPr>
          <p:nvPr/>
        </p:nvPicPr>
        <p:blipFill rotWithShape="1">
          <a:blip r:embed="rId2">
            <a:alphaModFix amt="40000"/>
          </a:blip>
          <a:srcRect t="13128"/>
          <a:stretch/>
        </p:blipFill>
        <p:spPr>
          <a:xfrm>
            <a:off x="12170" y="-8457"/>
            <a:ext cx="12192000" cy="6857990"/>
          </a:xfrm>
          <a:prstGeom prst="rect">
            <a:avLst/>
          </a:prstGeom>
        </p:spPr>
      </p:pic>
      <p:sp>
        <p:nvSpPr>
          <p:cNvPr id="2" name="כותרת 1">
            <a:extLst>
              <a:ext uri="{FF2B5EF4-FFF2-40B4-BE49-F238E27FC236}">
                <a16:creationId xmlns:a16="http://schemas.microsoft.com/office/drawing/2014/main" id="{B9F5E77D-E0A6-BB89-9B35-BDF15C69A330}"/>
              </a:ext>
            </a:extLst>
          </p:cNvPr>
          <p:cNvSpPr>
            <a:spLocks noGrp="1"/>
          </p:cNvSpPr>
          <p:nvPr>
            <p:ph type="title"/>
          </p:nvPr>
        </p:nvSpPr>
        <p:spPr>
          <a:xfrm>
            <a:off x="1885950" y="763997"/>
            <a:ext cx="7589391" cy="1130241"/>
          </a:xfrm>
        </p:spPr>
        <p:txBody>
          <a:bodyPr vert="horz" lIns="91440" tIns="45720" rIns="91440" bIns="45720" rtlCol="0" anchor="b">
            <a:noAutofit/>
          </a:bodyPr>
          <a:lstStyle/>
          <a:p>
            <a:pPr rtl="0"/>
            <a:r>
              <a:rPr lang="en-US" sz="4800" dirty="0"/>
              <a:t>Handling data</a:t>
            </a:r>
          </a:p>
        </p:txBody>
      </p:sp>
      <p:sp>
        <p:nvSpPr>
          <p:cNvPr id="4" name="תיבת טקסט 3">
            <a:extLst>
              <a:ext uri="{FF2B5EF4-FFF2-40B4-BE49-F238E27FC236}">
                <a16:creationId xmlns:a16="http://schemas.microsoft.com/office/drawing/2014/main" id="{190C7CF9-956C-EEF1-49DF-35E03AC75938}"/>
              </a:ext>
            </a:extLst>
          </p:cNvPr>
          <p:cNvSpPr txBox="1"/>
          <p:nvPr/>
        </p:nvSpPr>
        <p:spPr>
          <a:xfrm>
            <a:off x="1632155" y="2856203"/>
            <a:ext cx="10179698" cy="1200329"/>
          </a:xfrm>
          <a:prstGeom prst="rect">
            <a:avLst/>
          </a:prstGeom>
          <a:noFill/>
        </p:spPr>
        <p:txBody>
          <a:bodyPr wrap="square" rtlCol="1">
            <a:spAutoFit/>
          </a:bodyPr>
          <a:lstStyle/>
          <a:p>
            <a:pPr marL="285750" indent="-285750">
              <a:buFont typeface="Arial" panose="020B0604020202020204" pitchFamily="34" charset="0"/>
              <a:buChar char="•"/>
            </a:pPr>
            <a:r>
              <a:rPr lang="en-US" dirty="0">
                <a:hlinkClick r:id="rId3"/>
              </a:rPr>
              <a:t>/</a:t>
            </a:r>
            <a:r>
              <a:rPr lang="en-US" dirty="0"/>
              <a:t> We pulled from Spotify API , more then 30 top hits playlist for each year from 1990-2022</a:t>
            </a:r>
          </a:p>
          <a:p>
            <a:pPr marL="285750" indent="-285750">
              <a:buFont typeface="Arial" panose="020B0604020202020204" pitchFamily="34" charset="0"/>
              <a:buChar char="•"/>
            </a:pPr>
            <a:r>
              <a:rPr lang="en-US" dirty="0"/>
              <a:t>   Created more then 30 CSV files  , we had to combine them to one big dataset </a:t>
            </a:r>
          </a:p>
          <a:p>
            <a:pPr marL="285750" indent="-285750">
              <a:buFont typeface="Arial" panose="020B0604020202020204" pitchFamily="34" charset="0"/>
              <a:buChar char="•"/>
            </a:pPr>
            <a:r>
              <a:rPr lang="en-US" dirty="0"/>
              <a:t>    The following pics will show how it’s been done </a:t>
            </a:r>
          </a:p>
          <a:p>
            <a:endParaRPr lang="en-US" dirty="0"/>
          </a:p>
        </p:txBody>
      </p:sp>
    </p:spTree>
    <p:extLst>
      <p:ext uri="{BB962C8B-B14F-4D97-AF65-F5344CB8AC3E}">
        <p14:creationId xmlns:p14="http://schemas.microsoft.com/office/powerpoint/2010/main" val="1752114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31" name="Rectangle 30">
            <a:extLst>
              <a:ext uri="{FF2B5EF4-FFF2-40B4-BE49-F238E27FC236}">
                <a16:creationId xmlns:a16="http://schemas.microsoft.com/office/drawing/2014/main" id="{7A675F33-98AF-4B83-A3BB-0780A2314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101010 data lines to infinity">
            <a:extLst>
              <a:ext uri="{FF2B5EF4-FFF2-40B4-BE49-F238E27FC236}">
                <a16:creationId xmlns:a16="http://schemas.microsoft.com/office/drawing/2014/main" id="{15887F9E-F228-61C3-2C3D-FF4C2D519A75}"/>
              </a:ext>
            </a:extLst>
          </p:cNvPr>
          <p:cNvPicPr>
            <a:picLocks noChangeAspect="1"/>
          </p:cNvPicPr>
          <p:nvPr/>
        </p:nvPicPr>
        <p:blipFill rotWithShape="1">
          <a:blip r:embed="rId2">
            <a:alphaModFix amt="40000"/>
          </a:blip>
          <a:srcRect t="13128"/>
          <a:stretch/>
        </p:blipFill>
        <p:spPr>
          <a:xfrm>
            <a:off x="-37836" y="-46897"/>
            <a:ext cx="12192000" cy="6857990"/>
          </a:xfrm>
          <a:prstGeom prst="rect">
            <a:avLst/>
          </a:prstGeom>
        </p:spPr>
      </p:pic>
      <p:sp>
        <p:nvSpPr>
          <p:cNvPr id="2" name="כותרת 1">
            <a:extLst>
              <a:ext uri="{FF2B5EF4-FFF2-40B4-BE49-F238E27FC236}">
                <a16:creationId xmlns:a16="http://schemas.microsoft.com/office/drawing/2014/main" id="{B9F5E77D-E0A6-BB89-9B35-BDF15C69A330}"/>
              </a:ext>
            </a:extLst>
          </p:cNvPr>
          <p:cNvSpPr>
            <a:spLocks noGrp="1"/>
          </p:cNvSpPr>
          <p:nvPr>
            <p:ph type="title"/>
          </p:nvPr>
        </p:nvSpPr>
        <p:spPr>
          <a:xfrm>
            <a:off x="1885950" y="763997"/>
            <a:ext cx="7589391" cy="1130241"/>
          </a:xfrm>
        </p:spPr>
        <p:txBody>
          <a:bodyPr vert="horz" lIns="91440" tIns="45720" rIns="91440" bIns="45720" rtlCol="0" anchor="b">
            <a:noAutofit/>
          </a:bodyPr>
          <a:lstStyle/>
          <a:p>
            <a:pPr rtl="0"/>
            <a:r>
              <a:rPr lang="en-US" sz="4800" dirty="0"/>
              <a:t>PULLING OUT ONE CSV FILE</a:t>
            </a:r>
          </a:p>
        </p:txBody>
      </p:sp>
      <p:pic>
        <p:nvPicPr>
          <p:cNvPr id="5" name="תמונה 4" descr="תמונה שמכילה טקסט&#10;&#10;התיאור נוצר באופן אוטומטי">
            <a:extLst>
              <a:ext uri="{FF2B5EF4-FFF2-40B4-BE49-F238E27FC236}">
                <a16:creationId xmlns:a16="http://schemas.microsoft.com/office/drawing/2014/main" id="{6A377C73-F689-D2C3-09FA-5B516FC33D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3948" y="1875960"/>
            <a:ext cx="7868098" cy="4874682"/>
          </a:xfrm>
          <a:prstGeom prst="rect">
            <a:avLst/>
          </a:prstGeom>
        </p:spPr>
      </p:pic>
      <p:cxnSp>
        <p:nvCxnSpPr>
          <p:cNvPr id="9" name="מחבר: מרפקי 8">
            <a:extLst>
              <a:ext uri="{FF2B5EF4-FFF2-40B4-BE49-F238E27FC236}">
                <a16:creationId xmlns:a16="http://schemas.microsoft.com/office/drawing/2014/main" id="{F4C6B1C8-B201-7DC2-732B-71C7351629BE}"/>
              </a:ext>
            </a:extLst>
          </p:cNvPr>
          <p:cNvCxnSpPr>
            <a:cxnSpLocks/>
          </p:cNvCxnSpPr>
          <p:nvPr/>
        </p:nvCxnSpPr>
        <p:spPr>
          <a:xfrm rot="10800000">
            <a:off x="3495675" y="2048635"/>
            <a:ext cx="2057400" cy="818391"/>
          </a:xfrm>
          <a:prstGeom prst="bentConnector3">
            <a:avLst>
              <a:gd name="adj1" fmla="val 50463"/>
            </a:avLst>
          </a:prstGeom>
          <a:ln w="31750">
            <a:solidFill>
              <a:schemeClr val="accent6">
                <a:alpha val="72000"/>
              </a:schemeClr>
            </a:solidFill>
          </a:ln>
        </p:spPr>
        <p:style>
          <a:lnRef idx="1">
            <a:schemeClr val="accent1"/>
          </a:lnRef>
          <a:fillRef idx="0">
            <a:schemeClr val="accent1"/>
          </a:fillRef>
          <a:effectRef idx="0">
            <a:schemeClr val="accent1"/>
          </a:effectRef>
          <a:fontRef idx="minor">
            <a:schemeClr val="tx1"/>
          </a:fontRef>
        </p:style>
      </p:cxnSp>
      <p:sp>
        <p:nvSpPr>
          <p:cNvPr id="12" name="חץ: ימינה 11">
            <a:extLst>
              <a:ext uri="{FF2B5EF4-FFF2-40B4-BE49-F238E27FC236}">
                <a16:creationId xmlns:a16="http://schemas.microsoft.com/office/drawing/2014/main" id="{269905FC-59CF-FD9C-9808-785E959424BB}"/>
              </a:ext>
            </a:extLst>
          </p:cNvPr>
          <p:cNvSpPr/>
          <p:nvPr/>
        </p:nvSpPr>
        <p:spPr>
          <a:xfrm>
            <a:off x="3427137" y="2370954"/>
            <a:ext cx="895350" cy="90190"/>
          </a:xfrm>
          <a:prstGeom prst="right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תיבת טקסט 12">
            <a:extLst>
              <a:ext uri="{FF2B5EF4-FFF2-40B4-BE49-F238E27FC236}">
                <a16:creationId xmlns:a16="http://schemas.microsoft.com/office/drawing/2014/main" id="{EF380518-5B80-DAD8-8BFD-02F5BCB952D4}"/>
              </a:ext>
            </a:extLst>
          </p:cNvPr>
          <p:cNvSpPr txBox="1"/>
          <p:nvPr/>
        </p:nvSpPr>
        <p:spPr>
          <a:xfrm>
            <a:off x="247650" y="2200275"/>
            <a:ext cx="3063335" cy="923330"/>
          </a:xfrm>
          <a:prstGeom prst="rect">
            <a:avLst/>
          </a:prstGeom>
          <a:noFill/>
        </p:spPr>
        <p:txBody>
          <a:bodyPr wrap="square" rtlCol="1">
            <a:spAutoFit/>
          </a:bodyPr>
          <a:lstStyle/>
          <a:p>
            <a:r>
              <a:rPr lang="en-US" dirty="0"/>
              <a:t>Here we crated an array of track ids for each playlist</a:t>
            </a:r>
            <a:endParaRPr lang="he-IL" dirty="0"/>
          </a:p>
        </p:txBody>
      </p:sp>
      <p:sp>
        <p:nvSpPr>
          <p:cNvPr id="14" name="חץ: ימינה 13">
            <a:extLst>
              <a:ext uri="{FF2B5EF4-FFF2-40B4-BE49-F238E27FC236}">
                <a16:creationId xmlns:a16="http://schemas.microsoft.com/office/drawing/2014/main" id="{16B07E51-853E-04BC-9B70-5A06FE6169BF}"/>
              </a:ext>
            </a:extLst>
          </p:cNvPr>
          <p:cNvSpPr/>
          <p:nvPr/>
        </p:nvSpPr>
        <p:spPr>
          <a:xfrm rot="20210225">
            <a:off x="3100915" y="3337003"/>
            <a:ext cx="1011503" cy="90190"/>
          </a:xfrm>
          <a:prstGeom prst="right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תיבת טקסט 14">
            <a:extLst>
              <a:ext uri="{FF2B5EF4-FFF2-40B4-BE49-F238E27FC236}">
                <a16:creationId xmlns:a16="http://schemas.microsoft.com/office/drawing/2014/main" id="{FAC5B85F-378E-67E1-E75A-B265152F20F1}"/>
              </a:ext>
            </a:extLst>
          </p:cNvPr>
          <p:cNvSpPr txBox="1"/>
          <p:nvPr/>
        </p:nvSpPr>
        <p:spPr>
          <a:xfrm>
            <a:off x="438150" y="3622494"/>
            <a:ext cx="2105025" cy="1200329"/>
          </a:xfrm>
          <a:prstGeom prst="rect">
            <a:avLst/>
          </a:prstGeom>
          <a:noFill/>
        </p:spPr>
        <p:txBody>
          <a:bodyPr wrap="square" rtlCol="1">
            <a:spAutoFit/>
          </a:bodyPr>
          <a:lstStyle/>
          <a:p>
            <a:r>
              <a:rPr lang="en-US" dirty="0"/>
              <a:t>The playlist id for each request from the API server</a:t>
            </a:r>
            <a:endParaRPr lang="he-IL" dirty="0"/>
          </a:p>
        </p:txBody>
      </p:sp>
      <p:sp>
        <p:nvSpPr>
          <p:cNvPr id="16" name="סוגר מסולסל שמאלי 15">
            <a:extLst>
              <a:ext uri="{FF2B5EF4-FFF2-40B4-BE49-F238E27FC236}">
                <a16:creationId xmlns:a16="http://schemas.microsoft.com/office/drawing/2014/main" id="{5366BDEE-BDFA-8ECF-15F8-13A5051510CC}"/>
              </a:ext>
            </a:extLst>
          </p:cNvPr>
          <p:cNvSpPr/>
          <p:nvPr/>
        </p:nvSpPr>
        <p:spPr>
          <a:xfrm>
            <a:off x="4019551" y="3622494"/>
            <a:ext cx="348656" cy="3128148"/>
          </a:xfrm>
          <a:prstGeom prst="leftBrace">
            <a:avLst/>
          </a:prstGeom>
          <a:ln w="44450">
            <a:solidFill>
              <a:srgbClr val="FF0000">
                <a:alpha val="69000"/>
              </a:srgbClr>
            </a:solidFill>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cxnSp>
        <p:nvCxnSpPr>
          <p:cNvPr id="19" name="מחבר חץ ישר 18">
            <a:extLst>
              <a:ext uri="{FF2B5EF4-FFF2-40B4-BE49-F238E27FC236}">
                <a16:creationId xmlns:a16="http://schemas.microsoft.com/office/drawing/2014/main" id="{DE24B321-9880-5294-0D80-8FCD89166DE8}"/>
              </a:ext>
            </a:extLst>
          </p:cNvPr>
          <p:cNvCxnSpPr/>
          <p:nvPr/>
        </p:nvCxnSpPr>
        <p:spPr>
          <a:xfrm>
            <a:off x="2898499" y="5514975"/>
            <a:ext cx="1057275" cy="0"/>
          </a:xfrm>
          <a:prstGeom prst="straightConnector1">
            <a:avLst/>
          </a:prstGeom>
          <a:ln w="25400">
            <a:solidFill>
              <a:srgbClr val="FF0000">
                <a:alpha val="60000"/>
              </a:srgbClr>
            </a:solidFill>
            <a:tailEnd type="triangle"/>
          </a:ln>
        </p:spPr>
        <p:style>
          <a:lnRef idx="1">
            <a:schemeClr val="accent1"/>
          </a:lnRef>
          <a:fillRef idx="0">
            <a:schemeClr val="accent1"/>
          </a:fillRef>
          <a:effectRef idx="0">
            <a:schemeClr val="accent1"/>
          </a:effectRef>
          <a:fontRef idx="minor">
            <a:schemeClr val="tx1"/>
          </a:fontRef>
        </p:style>
      </p:cxnSp>
      <p:sp>
        <p:nvSpPr>
          <p:cNvPr id="20" name="תיבת טקסט 19">
            <a:extLst>
              <a:ext uri="{FF2B5EF4-FFF2-40B4-BE49-F238E27FC236}">
                <a16:creationId xmlns:a16="http://schemas.microsoft.com/office/drawing/2014/main" id="{13465F47-5821-4C4F-F940-0BA292CB3B5A}"/>
              </a:ext>
            </a:extLst>
          </p:cNvPr>
          <p:cNvSpPr txBox="1"/>
          <p:nvPr/>
        </p:nvSpPr>
        <p:spPr>
          <a:xfrm>
            <a:off x="561975" y="5181600"/>
            <a:ext cx="1847850" cy="1477328"/>
          </a:xfrm>
          <a:prstGeom prst="rect">
            <a:avLst/>
          </a:prstGeom>
          <a:noFill/>
        </p:spPr>
        <p:txBody>
          <a:bodyPr wrap="square" rtlCol="1">
            <a:spAutoFit/>
          </a:bodyPr>
          <a:lstStyle/>
          <a:p>
            <a:r>
              <a:rPr lang="en-US" dirty="0"/>
              <a:t>the amount of the tracks that are in the playlist and their ids </a:t>
            </a:r>
            <a:endParaRPr lang="he-IL" dirty="0"/>
          </a:p>
        </p:txBody>
      </p:sp>
    </p:spTree>
    <p:extLst>
      <p:ext uri="{BB962C8B-B14F-4D97-AF65-F5344CB8AC3E}">
        <p14:creationId xmlns:p14="http://schemas.microsoft.com/office/powerpoint/2010/main" val="4052131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F1EF17D-1B70-428C-8A8A-A2C5B390E1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12FAEDF3-CEC8-4BF6-8EA7-4079C47183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98DB8F4-CD77-4FCC-8544-ADE8B478C1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22202DFE-039D-48E4-8536-FA30F24894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1F05E26-510E-4164-83C7-28E4FE9D7E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632161A-50D4-4D96-887A-98FC92093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7" name="Rectangle 16">
            <a:extLst>
              <a:ext uri="{FF2B5EF4-FFF2-40B4-BE49-F238E27FC236}">
                <a16:creationId xmlns:a16="http://schemas.microsoft.com/office/drawing/2014/main" id="{8F4E830A-06F9-4EAA-9E65-110CF2421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101010 data lines to infinity">
            <a:extLst>
              <a:ext uri="{FF2B5EF4-FFF2-40B4-BE49-F238E27FC236}">
                <a16:creationId xmlns:a16="http://schemas.microsoft.com/office/drawing/2014/main" id="{E5ABD13F-1CAC-A285-7DE6-89633DAA1C6F}"/>
              </a:ext>
            </a:extLst>
          </p:cNvPr>
          <p:cNvPicPr>
            <a:picLocks noChangeAspect="1"/>
          </p:cNvPicPr>
          <p:nvPr/>
        </p:nvPicPr>
        <p:blipFill rotWithShape="1">
          <a:blip r:embed="rId2">
            <a:alphaModFix amt="35000"/>
          </a:blip>
          <a:srcRect t="13128"/>
          <a:stretch/>
        </p:blipFill>
        <p:spPr>
          <a:xfrm>
            <a:off x="3174" y="10"/>
            <a:ext cx="12192000" cy="6857990"/>
          </a:xfrm>
          <a:prstGeom prst="rect">
            <a:avLst/>
          </a:prstGeom>
        </p:spPr>
      </p:pic>
      <p:sp>
        <p:nvSpPr>
          <p:cNvPr id="4" name="תיבת טקסט 3">
            <a:extLst>
              <a:ext uri="{FF2B5EF4-FFF2-40B4-BE49-F238E27FC236}">
                <a16:creationId xmlns:a16="http://schemas.microsoft.com/office/drawing/2014/main" id="{F86794D3-89D5-24E4-BBEA-D58556A522F6}"/>
              </a:ext>
            </a:extLst>
          </p:cNvPr>
          <p:cNvSpPr txBox="1"/>
          <p:nvPr/>
        </p:nvSpPr>
        <p:spPr>
          <a:xfrm>
            <a:off x="684212" y="685800"/>
            <a:ext cx="8534400" cy="3615267"/>
          </a:xfrm>
          <a:prstGeom prst="rect">
            <a:avLst/>
          </a:prstGeom>
        </p:spPr>
        <p:txBody>
          <a:bodyPr vert="horz" lIns="91440" tIns="45720" rIns="91440" bIns="45720" rtlCol="0" anchor="ctr">
            <a:normAutofit/>
          </a:bodyPr>
          <a:lstStyle/>
          <a:p>
            <a:pPr>
              <a:spcBef>
                <a:spcPct val="20000"/>
              </a:spcBef>
              <a:spcAft>
                <a:spcPts val="600"/>
              </a:spcAft>
              <a:buClr>
                <a:schemeClr val="tx1"/>
              </a:buClr>
              <a:buSzPct val="80000"/>
              <a:buFont typeface="Wingdings 3" panose="05040102010807070707" pitchFamily="18" charset="2"/>
              <a:buChar char=""/>
            </a:pPr>
            <a:endParaRPr lang="en-US" dirty="0"/>
          </a:p>
          <a:p>
            <a:pPr>
              <a:spcBef>
                <a:spcPct val="20000"/>
              </a:spcBef>
              <a:spcAft>
                <a:spcPts val="600"/>
              </a:spcAft>
              <a:buClr>
                <a:schemeClr val="tx1"/>
              </a:buClr>
              <a:buSzPct val="80000"/>
              <a:buFont typeface="Wingdings 3" panose="05040102010807070707" pitchFamily="18" charset="2"/>
              <a:buChar char=""/>
            </a:pPr>
            <a:endParaRPr lang="en-US" dirty="0"/>
          </a:p>
        </p:txBody>
      </p:sp>
      <p:pic>
        <p:nvPicPr>
          <p:cNvPr id="7" name="תמונה 6">
            <a:extLst>
              <a:ext uri="{FF2B5EF4-FFF2-40B4-BE49-F238E27FC236}">
                <a16:creationId xmlns:a16="http://schemas.microsoft.com/office/drawing/2014/main" id="{4C617E8B-EDE5-19F0-C188-52509470BA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8163" y="0"/>
            <a:ext cx="8700662" cy="3696411"/>
          </a:xfrm>
          <a:prstGeom prst="rect">
            <a:avLst/>
          </a:prstGeom>
        </p:spPr>
      </p:pic>
      <p:sp>
        <p:nvSpPr>
          <p:cNvPr id="9" name="תיבת טקסט 8">
            <a:extLst>
              <a:ext uri="{FF2B5EF4-FFF2-40B4-BE49-F238E27FC236}">
                <a16:creationId xmlns:a16="http://schemas.microsoft.com/office/drawing/2014/main" id="{8B263F83-5789-BAA5-B78C-FA4B26F59824}"/>
              </a:ext>
            </a:extLst>
          </p:cNvPr>
          <p:cNvSpPr txBox="1"/>
          <p:nvPr/>
        </p:nvSpPr>
        <p:spPr>
          <a:xfrm>
            <a:off x="504825" y="352425"/>
            <a:ext cx="2200275" cy="2862322"/>
          </a:xfrm>
          <a:prstGeom prst="rect">
            <a:avLst/>
          </a:prstGeom>
          <a:noFill/>
        </p:spPr>
        <p:txBody>
          <a:bodyPr wrap="square" rtlCol="1">
            <a:spAutoFit/>
          </a:bodyPr>
          <a:lstStyle/>
          <a:p>
            <a:r>
              <a:rPr lang="en-US" dirty="0"/>
              <a:t>Here we are</a:t>
            </a:r>
          </a:p>
          <a:p>
            <a:r>
              <a:rPr lang="en-US" dirty="0"/>
              <a:t>getting for each and each song his features</a:t>
            </a:r>
          </a:p>
          <a:p>
            <a:endParaRPr lang="en-US" dirty="0"/>
          </a:p>
          <a:p>
            <a:endParaRPr lang="en-US" dirty="0"/>
          </a:p>
          <a:p>
            <a:r>
              <a:rPr lang="en-US" dirty="0"/>
              <a:t> (we will explain every feature meaning in the next slide )</a:t>
            </a:r>
            <a:endParaRPr lang="he-IL" dirty="0"/>
          </a:p>
        </p:txBody>
      </p:sp>
    </p:spTree>
    <p:extLst>
      <p:ext uri="{BB962C8B-B14F-4D97-AF65-F5344CB8AC3E}">
        <p14:creationId xmlns:p14="http://schemas.microsoft.com/office/powerpoint/2010/main" val="3611017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31" name="Rectangle 30">
            <a:extLst>
              <a:ext uri="{FF2B5EF4-FFF2-40B4-BE49-F238E27FC236}">
                <a16:creationId xmlns:a16="http://schemas.microsoft.com/office/drawing/2014/main" id="{7A675F33-98AF-4B83-A3BB-0780A2314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Complex maths formulae on a blackboard">
            <a:extLst>
              <a:ext uri="{FF2B5EF4-FFF2-40B4-BE49-F238E27FC236}">
                <a16:creationId xmlns:a16="http://schemas.microsoft.com/office/drawing/2014/main" id="{2D21D15D-362C-5346-9B32-08548D32F653}"/>
              </a:ext>
            </a:extLst>
          </p:cNvPr>
          <p:cNvPicPr>
            <a:picLocks noChangeAspect="1"/>
          </p:cNvPicPr>
          <p:nvPr/>
        </p:nvPicPr>
        <p:blipFill rotWithShape="1">
          <a:blip r:embed="rId2">
            <a:alphaModFix amt="40000"/>
          </a:blip>
          <a:srcRect t="18208" b="4737"/>
          <a:stretch/>
        </p:blipFill>
        <p:spPr>
          <a:xfrm>
            <a:off x="-3175" y="10"/>
            <a:ext cx="12192000" cy="6857990"/>
          </a:xfrm>
          <a:prstGeom prst="rect">
            <a:avLst/>
          </a:prstGeom>
        </p:spPr>
      </p:pic>
      <p:sp>
        <p:nvSpPr>
          <p:cNvPr id="2" name="כותרת 1">
            <a:extLst>
              <a:ext uri="{FF2B5EF4-FFF2-40B4-BE49-F238E27FC236}">
                <a16:creationId xmlns:a16="http://schemas.microsoft.com/office/drawing/2014/main" id="{7B07B9B3-7FC2-5FB7-B126-189B899E61D5}"/>
              </a:ext>
            </a:extLst>
          </p:cNvPr>
          <p:cNvSpPr>
            <a:spLocks noGrp="1"/>
          </p:cNvSpPr>
          <p:nvPr>
            <p:ph type="title"/>
          </p:nvPr>
        </p:nvSpPr>
        <p:spPr>
          <a:xfrm>
            <a:off x="684212" y="685799"/>
            <a:ext cx="8001000" cy="2971801"/>
          </a:xfrm>
        </p:spPr>
        <p:txBody>
          <a:bodyPr vert="horz" lIns="91440" tIns="45720" rIns="91440" bIns="45720" rtlCol="0" anchor="b">
            <a:normAutofit/>
          </a:bodyPr>
          <a:lstStyle/>
          <a:p>
            <a:pPr rtl="0"/>
            <a:r>
              <a:rPr lang="en-US" sz="4800"/>
              <a:t>FEATURES EXPLAINED </a:t>
            </a:r>
          </a:p>
        </p:txBody>
      </p:sp>
    </p:spTree>
    <p:extLst>
      <p:ext uri="{BB962C8B-B14F-4D97-AF65-F5344CB8AC3E}">
        <p14:creationId xmlns:p14="http://schemas.microsoft.com/office/powerpoint/2010/main" val="1947845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31" name="Rectangle 30">
            <a:extLst>
              <a:ext uri="{FF2B5EF4-FFF2-40B4-BE49-F238E27FC236}">
                <a16:creationId xmlns:a16="http://schemas.microsoft.com/office/drawing/2014/main" id="{7A675F33-98AF-4B83-A3BB-0780A2314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101010 data lines to infinity">
            <a:extLst>
              <a:ext uri="{FF2B5EF4-FFF2-40B4-BE49-F238E27FC236}">
                <a16:creationId xmlns:a16="http://schemas.microsoft.com/office/drawing/2014/main" id="{15887F9E-F228-61C3-2C3D-FF4C2D519A75}"/>
              </a:ext>
            </a:extLst>
          </p:cNvPr>
          <p:cNvPicPr>
            <a:picLocks noChangeAspect="1"/>
          </p:cNvPicPr>
          <p:nvPr/>
        </p:nvPicPr>
        <p:blipFill rotWithShape="1">
          <a:blip r:embed="rId2">
            <a:alphaModFix amt="40000"/>
          </a:blip>
          <a:srcRect t="13128"/>
          <a:stretch/>
        </p:blipFill>
        <p:spPr>
          <a:xfrm>
            <a:off x="12170" y="32278"/>
            <a:ext cx="12192000" cy="6857990"/>
          </a:xfrm>
          <a:prstGeom prst="rect">
            <a:avLst/>
          </a:prstGeom>
        </p:spPr>
      </p:pic>
      <p:sp>
        <p:nvSpPr>
          <p:cNvPr id="2" name="כותרת 1">
            <a:extLst>
              <a:ext uri="{FF2B5EF4-FFF2-40B4-BE49-F238E27FC236}">
                <a16:creationId xmlns:a16="http://schemas.microsoft.com/office/drawing/2014/main" id="{B9F5E77D-E0A6-BB89-9B35-BDF15C69A330}"/>
              </a:ext>
            </a:extLst>
          </p:cNvPr>
          <p:cNvSpPr>
            <a:spLocks noGrp="1"/>
          </p:cNvSpPr>
          <p:nvPr>
            <p:ph type="title"/>
          </p:nvPr>
        </p:nvSpPr>
        <p:spPr>
          <a:xfrm>
            <a:off x="1923272" y="290408"/>
            <a:ext cx="7589391" cy="45719"/>
          </a:xfrm>
        </p:spPr>
        <p:txBody>
          <a:bodyPr vert="horz" lIns="91440" tIns="45720" rIns="91440" bIns="45720" rtlCol="0" anchor="b">
            <a:noAutofit/>
          </a:bodyPr>
          <a:lstStyle/>
          <a:p>
            <a:pPr rtl="0"/>
            <a:r>
              <a:rPr lang="en-US" sz="4800" dirty="0"/>
              <a:t>….</a:t>
            </a:r>
          </a:p>
        </p:txBody>
      </p:sp>
      <p:sp>
        <p:nvSpPr>
          <p:cNvPr id="4" name="תיבת טקסט 3">
            <a:extLst>
              <a:ext uri="{FF2B5EF4-FFF2-40B4-BE49-F238E27FC236}">
                <a16:creationId xmlns:a16="http://schemas.microsoft.com/office/drawing/2014/main" id="{190C7CF9-956C-EEF1-49DF-35E03AC75938}"/>
              </a:ext>
            </a:extLst>
          </p:cNvPr>
          <p:cNvSpPr txBox="1"/>
          <p:nvPr/>
        </p:nvSpPr>
        <p:spPr>
          <a:xfrm>
            <a:off x="12170" y="2602309"/>
            <a:ext cx="12167660" cy="3693319"/>
          </a:xfrm>
          <a:prstGeom prst="rect">
            <a:avLst/>
          </a:prstGeom>
          <a:noFill/>
        </p:spPr>
        <p:txBody>
          <a:bodyPr wrap="square" rtlCol="1">
            <a:spAutoFit/>
          </a:bodyPr>
          <a:lstStyle/>
          <a:p>
            <a:pPr marL="285750" indent="-285750">
              <a:buFont typeface="Arial" panose="020B0604020202020204" pitchFamily="34" charset="0"/>
              <a:buChar char="•"/>
            </a:pPr>
            <a:r>
              <a:rPr lang="en-US" b="1" i="0" dirty="0" err="1">
                <a:solidFill>
                  <a:srgbClr val="FF0000"/>
                </a:solidFill>
                <a:effectLst/>
                <a:latin typeface="Circular"/>
              </a:rPr>
              <a:t>acousticness</a:t>
            </a:r>
            <a:r>
              <a:rPr lang="en-US" dirty="0"/>
              <a:t>   </a:t>
            </a:r>
            <a:r>
              <a:rPr lang="en-US" b="0" i="0" dirty="0">
                <a:effectLst/>
                <a:latin typeface="Circular"/>
              </a:rPr>
              <a:t>A confidence measure from 0.0 to 1.0 of whether the track is acoustic. 1.0 represents high confidence the track is acoustic</a:t>
            </a:r>
            <a:r>
              <a:rPr lang="en-US" b="0" i="0" dirty="0">
                <a:solidFill>
                  <a:srgbClr val="222326"/>
                </a:solidFill>
                <a:effectLst/>
                <a:latin typeface="Circular"/>
              </a:rPr>
              <a:t>.</a:t>
            </a:r>
            <a:r>
              <a:rPr lang="en-US" dirty="0"/>
              <a:t>   </a:t>
            </a:r>
          </a:p>
          <a:p>
            <a:pPr marL="285750" indent="-285750">
              <a:buFont typeface="Arial" panose="020B0604020202020204" pitchFamily="34" charset="0"/>
              <a:buChar char="•"/>
            </a:pPr>
            <a:r>
              <a:rPr lang="en-US" b="1" i="0" dirty="0">
                <a:solidFill>
                  <a:srgbClr val="FF0000"/>
                </a:solidFill>
                <a:effectLst/>
                <a:latin typeface="Circular"/>
              </a:rPr>
              <a:t>danceability</a:t>
            </a:r>
            <a:r>
              <a:rPr lang="en-US" dirty="0"/>
              <a:t>   </a:t>
            </a:r>
            <a:r>
              <a:rPr lang="en-US" b="0" i="0" dirty="0" err="1">
                <a:effectLst/>
                <a:latin typeface="Circular"/>
              </a:rPr>
              <a:t>Danceability</a:t>
            </a:r>
            <a:r>
              <a:rPr lang="en-US" b="0" i="0" dirty="0">
                <a:effectLst/>
                <a:latin typeface="Circular"/>
              </a:rPr>
              <a:t> describes how suitable a track is for dancing based on a combination of musical elements including tempo, rhythm stability, beat strength, and overall regularity. A value of 0.0 is least danceable and 1.0 is most danceable</a:t>
            </a:r>
            <a:r>
              <a:rPr lang="en-US" b="0" i="0" dirty="0">
                <a:solidFill>
                  <a:srgbClr val="222326"/>
                </a:solidFill>
                <a:effectLst/>
                <a:latin typeface="Circular"/>
              </a:rPr>
              <a:t>.</a:t>
            </a:r>
          </a:p>
          <a:p>
            <a:pPr marL="285750" indent="-285750">
              <a:buFont typeface="Arial" panose="020B0604020202020204" pitchFamily="34" charset="0"/>
              <a:buChar char="•"/>
            </a:pPr>
            <a:r>
              <a:rPr lang="en-US" b="1" i="0" dirty="0">
                <a:solidFill>
                  <a:srgbClr val="FF0000"/>
                </a:solidFill>
                <a:effectLst/>
                <a:latin typeface="Circular"/>
              </a:rPr>
              <a:t>Energy  </a:t>
            </a:r>
            <a:r>
              <a:rPr lang="en-US" b="0" i="0" dirty="0" err="1">
                <a:effectLst/>
                <a:latin typeface="Circular"/>
              </a:rPr>
              <a:t>Energy</a:t>
            </a:r>
            <a:r>
              <a:rPr lang="en-US" b="0" i="0" dirty="0">
                <a:effectLst/>
                <a:latin typeface="Circular"/>
              </a:rPr>
              <a:t> is a measure from 0.0 to 1.0 and represents a perceptual measure of intensity and activity. Typically, energetic tracks feel fast, loud, and noisy. For example, death metal has high energy, while a Bach prelude scores low on the scale. Perceptual features contributing to this attribute include dynamic range, perceived loudness, timbre, onset rate, and general entropy</a:t>
            </a:r>
          </a:p>
          <a:p>
            <a:pPr marL="285750" indent="-285750">
              <a:buFont typeface="Arial" panose="020B0604020202020204" pitchFamily="34" charset="0"/>
              <a:buChar char="•"/>
            </a:pPr>
            <a:r>
              <a:rPr lang="en-US" b="1" i="0" dirty="0" err="1">
                <a:solidFill>
                  <a:srgbClr val="FF0000"/>
                </a:solidFill>
                <a:effectLst/>
                <a:latin typeface="Circular"/>
              </a:rPr>
              <a:t>Instrumentalness</a:t>
            </a:r>
            <a:r>
              <a:rPr lang="en-US" b="1" i="0" dirty="0">
                <a:solidFill>
                  <a:srgbClr val="FF0000"/>
                </a:solidFill>
                <a:effectLst/>
                <a:latin typeface="Circular"/>
              </a:rPr>
              <a:t>    </a:t>
            </a:r>
            <a:r>
              <a:rPr lang="en-US" b="0" i="0" dirty="0">
                <a:effectLst/>
                <a:latin typeface="Circular"/>
              </a:rPr>
              <a:t>Predicts whether a track contains no vocals. "Ooh" and "aah" sounds are treated as instrumental in this context. Rap or spoken word tracks are clearly "vocal". The closer the </a:t>
            </a:r>
            <a:r>
              <a:rPr lang="en-US" b="0" i="0" dirty="0" err="1">
                <a:effectLst/>
                <a:latin typeface="Circular"/>
              </a:rPr>
              <a:t>instrumentalness</a:t>
            </a:r>
            <a:r>
              <a:rPr lang="en-US" b="0" i="0" dirty="0">
                <a:effectLst/>
                <a:latin typeface="Circular"/>
              </a:rPr>
              <a:t> value is to 1.0, the greater likelihood the track contains no vocal content. Values above 0.5 are intended to represent instrumental tracks, but confidence is higher as the value approaches 1.0.</a:t>
            </a:r>
            <a:endParaRPr lang="en-US" dirty="0"/>
          </a:p>
        </p:txBody>
      </p:sp>
    </p:spTree>
    <p:extLst>
      <p:ext uri="{BB962C8B-B14F-4D97-AF65-F5344CB8AC3E}">
        <p14:creationId xmlns:p14="http://schemas.microsoft.com/office/powerpoint/2010/main" val="1777083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8" name="Rectangle 17">
            <a:extLst>
              <a:ext uri="{FF2B5EF4-FFF2-40B4-BE49-F238E27FC236}">
                <a16:creationId xmlns:a16="http://schemas.microsoft.com/office/drawing/2014/main" id="{7A675F33-98AF-4B83-A3BB-0780A2314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101010 data lines to infinity">
            <a:extLst>
              <a:ext uri="{FF2B5EF4-FFF2-40B4-BE49-F238E27FC236}">
                <a16:creationId xmlns:a16="http://schemas.microsoft.com/office/drawing/2014/main" id="{1D5DB76B-9B27-1E15-D903-5EB7E8D4CFBC}"/>
              </a:ext>
            </a:extLst>
          </p:cNvPr>
          <p:cNvPicPr>
            <a:picLocks noChangeAspect="1"/>
          </p:cNvPicPr>
          <p:nvPr/>
        </p:nvPicPr>
        <p:blipFill rotWithShape="1">
          <a:blip r:embed="rId2">
            <a:alphaModFix amt="40000"/>
          </a:blip>
          <a:srcRect t="13128"/>
          <a:stretch/>
        </p:blipFill>
        <p:spPr>
          <a:xfrm>
            <a:off x="-3175" y="10"/>
            <a:ext cx="12192000" cy="6857990"/>
          </a:xfrm>
          <a:prstGeom prst="rect">
            <a:avLst/>
          </a:prstGeom>
        </p:spPr>
      </p:pic>
      <p:sp>
        <p:nvSpPr>
          <p:cNvPr id="2" name="תיבת טקסט 1">
            <a:extLst>
              <a:ext uri="{FF2B5EF4-FFF2-40B4-BE49-F238E27FC236}">
                <a16:creationId xmlns:a16="http://schemas.microsoft.com/office/drawing/2014/main" id="{7AF6B686-2D8C-6E3D-557C-2CCC5071A399}"/>
              </a:ext>
            </a:extLst>
          </p:cNvPr>
          <p:cNvSpPr txBox="1"/>
          <p:nvPr/>
        </p:nvSpPr>
        <p:spPr>
          <a:xfrm>
            <a:off x="684212" y="685799"/>
            <a:ext cx="8001000" cy="2971801"/>
          </a:xfrm>
          <a:prstGeom prst="rect">
            <a:avLst/>
          </a:prstGeom>
        </p:spPr>
        <p:txBody>
          <a:bodyPr vert="horz" lIns="91440" tIns="45720" rIns="91440" bIns="45720" rtlCol="0" anchor="b">
            <a:normAutofit/>
          </a:bodyPr>
          <a:lstStyle/>
          <a:p>
            <a:pPr>
              <a:spcBef>
                <a:spcPct val="0"/>
              </a:spcBef>
              <a:spcAft>
                <a:spcPts val="600"/>
              </a:spcAft>
            </a:pPr>
            <a:endParaRPr lang="en-US" sz="4800" cap="all" dirty="0">
              <a:ln w="3175" cmpd="sng">
                <a:noFill/>
              </a:ln>
              <a:latin typeface="+mj-lt"/>
              <a:ea typeface="+mj-ea"/>
              <a:cs typeface="+mj-cs"/>
            </a:endParaRPr>
          </a:p>
        </p:txBody>
      </p:sp>
      <p:sp>
        <p:nvSpPr>
          <p:cNvPr id="3" name="תיבת טקסט 2">
            <a:extLst>
              <a:ext uri="{FF2B5EF4-FFF2-40B4-BE49-F238E27FC236}">
                <a16:creationId xmlns:a16="http://schemas.microsoft.com/office/drawing/2014/main" id="{36FC4EEA-D862-0583-6347-3590349A59E3}"/>
              </a:ext>
            </a:extLst>
          </p:cNvPr>
          <p:cNvSpPr txBox="1"/>
          <p:nvPr/>
        </p:nvSpPr>
        <p:spPr>
          <a:xfrm>
            <a:off x="684212" y="447675"/>
            <a:ext cx="8231188" cy="6463308"/>
          </a:xfrm>
          <a:prstGeom prst="rect">
            <a:avLst/>
          </a:prstGeom>
          <a:noFill/>
        </p:spPr>
        <p:txBody>
          <a:bodyPr wrap="square" rtlCol="1">
            <a:spAutoFit/>
          </a:bodyPr>
          <a:lstStyle/>
          <a:p>
            <a:pPr marL="285750" indent="-285750">
              <a:buFont typeface="Arial" panose="020B0604020202020204" pitchFamily="34" charset="0"/>
              <a:buChar char="•"/>
            </a:pPr>
            <a:r>
              <a:rPr lang="en-US" b="1" i="0" dirty="0">
                <a:solidFill>
                  <a:srgbClr val="FF0000"/>
                </a:solidFill>
                <a:effectLst/>
                <a:latin typeface="Circular"/>
              </a:rPr>
              <a:t>Key  </a:t>
            </a:r>
            <a:r>
              <a:rPr lang="en-US" b="0" i="0" dirty="0">
                <a:effectLst/>
                <a:latin typeface="Circular"/>
              </a:rPr>
              <a:t>The key the track is in. Integers map to pitches using standard </a:t>
            </a:r>
            <a:r>
              <a:rPr lang="en-US" b="0" i="0" dirty="0">
                <a:effectLst/>
                <a:latin typeface="Circular"/>
                <a:hlinkClick r:id="rId3">
                  <a:extLst>
                    <a:ext uri="{A12FA001-AC4F-418D-AE19-62706E023703}">
                      <ahyp:hlinkClr xmlns:ahyp="http://schemas.microsoft.com/office/drawing/2018/hyperlinkcolor" val="tx"/>
                    </a:ext>
                  </a:extLst>
                </a:hlinkClick>
              </a:rPr>
              <a:t>Pitch Class notation</a:t>
            </a:r>
            <a:r>
              <a:rPr lang="en-US" b="0" i="0" dirty="0">
                <a:effectLst/>
                <a:latin typeface="Circular"/>
              </a:rPr>
              <a:t>. E.g. 0 = C, 1 = C♯/D♭, 2 = D, and so on. If no key was detected, the value is -1.</a:t>
            </a:r>
          </a:p>
          <a:p>
            <a:pPr marL="285750" indent="-285750">
              <a:buFont typeface="Arial" panose="020B0604020202020204" pitchFamily="34" charset="0"/>
              <a:buChar char="•"/>
            </a:pPr>
            <a:endParaRPr lang="en-US" dirty="0">
              <a:latin typeface="Circular"/>
            </a:endParaRPr>
          </a:p>
          <a:p>
            <a:pPr marL="285750" indent="-285750">
              <a:buFont typeface="Arial" panose="020B0604020202020204" pitchFamily="34" charset="0"/>
              <a:buChar char="•"/>
            </a:pPr>
            <a:r>
              <a:rPr lang="en-US" b="1" i="0" dirty="0">
                <a:solidFill>
                  <a:srgbClr val="FF0000"/>
                </a:solidFill>
                <a:effectLst/>
                <a:latin typeface="Circular"/>
              </a:rPr>
              <a:t>Liveness </a:t>
            </a:r>
            <a:r>
              <a:rPr lang="en-US" b="0" i="0" dirty="0">
                <a:effectLst/>
                <a:latin typeface="Circular"/>
              </a:rPr>
              <a:t>Detects the presence of an audience in the recording. Higher liveness values represent an increased probability that the track was performed live. A value above 0.8 provides strong likelihood that the track is live.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i="0" dirty="0">
                <a:solidFill>
                  <a:srgbClr val="FF0000"/>
                </a:solidFill>
                <a:effectLst/>
                <a:latin typeface="Circular"/>
              </a:rPr>
              <a:t>Loudness </a:t>
            </a:r>
            <a:r>
              <a:rPr lang="en-US" b="0" i="0" dirty="0">
                <a:effectLst/>
                <a:latin typeface="Circular"/>
              </a:rPr>
              <a:t>The overall loudness of a track in decibels (dB). Loudness values are averaged across the entire track and are useful for comparing relative loudness of tracks. Loudness is the quality of a sound that is the primary psychological correlate of physical strength (amplitude). Values typically range between -60 and 0 db.</a:t>
            </a:r>
          </a:p>
          <a:p>
            <a:pPr marL="285750" indent="-285750">
              <a:buFont typeface="Arial" panose="020B0604020202020204" pitchFamily="34" charset="0"/>
              <a:buChar char="•"/>
            </a:pPr>
            <a:endParaRPr lang="en-US" dirty="0">
              <a:latin typeface="Circular"/>
            </a:endParaRPr>
          </a:p>
          <a:p>
            <a:pPr marL="285750" indent="-285750">
              <a:buFont typeface="Arial" panose="020B0604020202020204" pitchFamily="34" charset="0"/>
              <a:buChar char="•"/>
            </a:pPr>
            <a:r>
              <a:rPr lang="en-US" b="1" i="0" dirty="0">
                <a:solidFill>
                  <a:srgbClr val="FF0000"/>
                </a:solidFill>
                <a:effectLst/>
                <a:latin typeface="Circular"/>
              </a:rPr>
              <a:t>Mode </a:t>
            </a:r>
            <a:r>
              <a:rPr lang="en-US" b="0" i="0" dirty="0" err="1">
                <a:effectLst/>
                <a:latin typeface="Circular"/>
              </a:rPr>
              <a:t>Mode</a:t>
            </a:r>
            <a:r>
              <a:rPr lang="en-US" b="0" i="0" dirty="0">
                <a:effectLst/>
                <a:latin typeface="Circular"/>
              </a:rPr>
              <a:t> indicates the modality (major or minor) of a track, the type of scale from which its melodic content is derived. Major is represented by 1 and minor is 0.</a:t>
            </a:r>
          </a:p>
          <a:p>
            <a:pPr marL="285750" indent="-285750">
              <a:buFont typeface="Arial" panose="020B0604020202020204" pitchFamily="34" charset="0"/>
              <a:buChar char="•"/>
            </a:pPr>
            <a:endParaRPr lang="en-US" dirty="0">
              <a:latin typeface="Circular"/>
            </a:endParaRPr>
          </a:p>
          <a:p>
            <a:pPr marL="285750" indent="-285750">
              <a:buFont typeface="Arial" panose="020B0604020202020204" pitchFamily="34" charset="0"/>
              <a:buChar char="•"/>
            </a:pPr>
            <a:r>
              <a:rPr lang="en-US" b="1" i="0" dirty="0" err="1">
                <a:solidFill>
                  <a:srgbClr val="FF0000"/>
                </a:solidFill>
                <a:effectLst/>
                <a:latin typeface="Circular"/>
              </a:rPr>
              <a:t>Speechiness</a:t>
            </a:r>
            <a:r>
              <a:rPr lang="en-US" b="1" i="0" dirty="0">
                <a:solidFill>
                  <a:srgbClr val="FF0000"/>
                </a:solidFill>
                <a:effectLst/>
                <a:latin typeface="Circular"/>
              </a:rPr>
              <a:t> </a:t>
            </a:r>
            <a:r>
              <a:rPr lang="en-US" b="0" i="0" dirty="0" err="1">
                <a:effectLst/>
                <a:latin typeface="Circular"/>
              </a:rPr>
              <a:t>Speechiness</a:t>
            </a:r>
            <a:r>
              <a:rPr lang="en-US" b="0" i="0" dirty="0">
                <a:effectLst/>
                <a:latin typeface="Circular"/>
              </a:rPr>
              <a:t> detects the presence of spoken words in a track. The more exclusively speech-like the recording (e.g. talk show, audio book, poetry), the closer to 1.0 the attribute value. Values above 0.66 describe tracks that are probably made entirely of spoken words. Values between 0.33 and 0.66 describe tracks that may contain both music and speech, either in sections or layered, including such cases as rap music. Values below 0.33 most likely represent music and other non-speech-like tracks.</a:t>
            </a:r>
            <a:endParaRPr lang="he-IL" dirty="0"/>
          </a:p>
        </p:txBody>
      </p:sp>
    </p:spTree>
    <p:extLst>
      <p:ext uri="{BB962C8B-B14F-4D97-AF65-F5344CB8AC3E}">
        <p14:creationId xmlns:p14="http://schemas.microsoft.com/office/powerpoint/2010/main" val="4218934882"/>
      </p:ext>
    </p:extLst>
  </p:cSld>
  <p:clrMapOvr>
    <a:masterClrMapping/>
  </p:clrMapOvr>
</p:sld>
</file>

<file path=ppt/theme/theme1.xml><?xml version="1.0" encoding="utf-8"?>
<a:theme xmlns:a="http://schemas.openxmlformats.org/drawingml/2006/main" name="פרוסה">
  <a:themeElements>
    <a:clrScheme name="פרוסה">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פרוסה">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פרוסה">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792CCEE1EE60B4CA585D860AFDDB185" ma:contentTypeVersion="0" ma:contentTypeDescription="Create a new document." ma:contentTypeScope="" ma:versionID="71bf700dda88375ab3e1681537594608">
  <xsd:schema xmlns:xsd="http://www.w3.org/2001/XMLSchema" xmlns:xs="http://www.w3.org/2001/XMLSchema" xmlns:p="http://schemas.microsoft.com/office/2006/metadata/properties" targetNamespace="http://schemas.microsoft.com/office/2006/metadata/properties" ma:root="true" ma:fieldsID="1da7165a2fbb7820ed23e4e3eabc543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1E2A299-6C5D-4506-9E27-32D6ABA771CC}">
  <ds:schemaRefs>
    <ds:schemaRef ds:uri="http://www.w3.org/XML/1998/namespace"/>
    <ds:schemaRef ds:uri="http://schemas.openxmlformats.org/package/2006/metadata/core-properties"/>
    <ds:schemaRef ds:uri="http://schemas.microsoft.com/office/2006/documentManagement/types"/>
    <ds:schemaRef ds:uri="http://purl.org/dc/terms/"/>
    <ds:schemaRef ds:uri="http://schemas.microsoft.com/office/2006/metadata/properties"/>
    <ds:schemaRef ds:uri="http://purl.org/dc/dcmitype/"/>
    <ds:schemaRef ds:uri="http://purl.org/dc/elements/1.1/"/>
    <ds:schemaRef ds:uri="http://schemas.microsoft.com/office/infopath/2007/PartnerControls"/>
  </ds:schemaRefs>
</ds:datastoreItem>
</file>

<file path=customXml/itemProps2.xml><?xml version="1.0" encoding="utf-8"?>
<ds:datastoreItem xmlns:ds="http://schemas.openxmlformats.org/officeDocument/2006/customXml" ds:itemID="{CFF18229-26B6-4F01-B334-CD486D0C6912}">
  <ds:schemaRefs>
    <ds:schemaRef ds:uri="http://schemas.microsoft.com/sharepoint/v3/contenttype/forms"/>
  </ds:schemaRefs>
</ds:datastoreItem>
</file>

<file path=customXml/itemProps3.xml><?xml version="1.0" encoding="utf-8"?>
<ds:datastoreItem xmlns:ds="http://schemas.openxmlformats.org/officeDocument/2006/customXml" ds:itemID="{F2DFAA91-FF7A-4292-9468-9E95E8875C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Slice</Template>
  <TotalTime>459</TotalTime>
  <Words>849</Words>
  <Application>Microsoft Office PowerPoint</Application>
  <PresentationFormat>מסך רחב</PresentationFormat>
  <Paragraphs>45</Paragraphs>
  <Slides>10</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10</vt:i4>
      </vt:variant>
    </vt:vector>
  </HeadingPairs>
  <TitlesOfParts>
    <vt:vector size="16" baseType="lpstr">
      <vt:lpstr>Arial</vt:lpstr>
      <vt:lpstr>Century Gothic</vt:lpstr>
      <vt:lpstr>Circular</vt:lpstr>
      <vt:lpstr>HK Grotesk Light</vt:lpstr>
      <vt:lpstr>Wingdings 3</vt:lpstr>
      <vt:lpstr>פרוסה</vt:lpstr>
      <vt:lpstr>SONGS HITS PREDICTION</vt:lpstr>
      <vt:lpstr>Intro to research</vt:lpstr>
      <vt:lpstr>Data sources   </vt:lpstr>
      <vt:lpstr>Handling data</vt:lpstr>
      <vt:lpstr>PULLING OUT ONE CSV FILE</vt:lpstr>
      <vt:lpstr>מצגת של PowerPoint‏</vt:lpstr>
      <vt:lpstr>FEATURES EXPLAINED </vt:lpstr>
      <vt:lpstr>….</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SONGS HITS PREDICTION</dc:title>
  <dc:creator>14364</dc:creator>
  <cp:lastModifiedBy>14364</cp:lastModifiedBy>
  <cp:revision>5</cp:revision>
  <dcterms:created xsi:type="dcterms:W3CDTF">2022-05-31T16:34:21Z</dcterms:created>
  <dcterms:modified xsi:type="dcterms:W3CDTF">2022-06-20T11:36:58Z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0x010100D792CCEE1EE60B4CA585D860AFDDB185</vt:lpwstr>
  </property>
</Properties>
</file>