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9" r:id="rId4"/>
    <p:sldId id="258" r:id="rId5"/>
    <p:sldId id="264" r:id="rId6"/>
    <p:sldId id="265" r:id="rId7"/>
    <p:sldId id="266" r:id="rId8"/>
    <p:sldId id="267" r:id="rId9"/>
    <p:sldId id="269" r:id="rId10"/>
    <p:sldId id="270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1" r:id="rId29"/>
    <p:sldId id="289" r:id="rId30"/>
    <p:sldId id="290" r:id="rId31"/>
    <p:sldId id="262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260" r:id="rId42"/>
    <p:sldId id="308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10" r:id="rId51"/>
    <p:sldId id="311" r:id="rId52"/>
    <p:sldId id="312" r:id="rId53"/>
    <p:sldId id="313" r:id="rId54"/>
    <p:sldId id="316" r:id="rId55"/>
    <p:sldId id="314" r:id="rId56"/>
    <p:sldId id="315" r:id="rId57"/>
    <p:sldId id="318" r:id="rId58"/>
    <p:sldId id="317" r:id="rId5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D9FB-FA1C-43F0-BE73-01AA575AD09E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43CD-9682-4925-92AB-A74B17F1DA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186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943CD-9682-4925-92AB-A74B17F1DA8D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517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A926-D6E9-81F2-3C71-47D7F1046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2C825-15E8-F55F-8A44-B96FC3646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9FA72-708C-8428-A179-E6BC8E0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0A97-B0C6-4D54-946E-AE297D3E433F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99588-456F-2F7E-FAE2-AFE3C384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9B419-4980-9F54-CCCA-1B42536C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196-B99D-4FEF-A09D-32B0680FB6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6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509B-BD98-C9F5-8BE3-BED31B4A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73EB9-2CD8-9397-65DD-DF70C63E5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697DF-3962-AA5C-A3F4-523B9EA5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0A97-B0C6-4D54-946E-AE297D3E433F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156A6-134F-D0AD-0887-AD077A84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5C6F-6035-6F94-B31E-7E8CDC13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196-B99D-4FEF-A09D-32B0680FB6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00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B5511-A9A1-1376-ED6D-C696DBB5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3272E-97CE-5858-BB12-0225748B3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2A48A-0AEE-FEF5-E20E-C509C77C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0A97-B0C6-4D54-946E-AE297D3E433F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623AE-F219-BEEC-0CFB-48051B12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E6C80-4A14-F7F3-FF30-939082E2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196-B99D-4FEF-A09D-32B0680FB6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8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8288-0C62-EA2F-2189-59079471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0684-1118-3B4C-82A7-53D8F1B3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D12B-9CCB-56F8-0AB4-D04893DB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0A97-B0C6-4D54-946E-AE297D3E433F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BFC3A-8F00-9032-54F0-49DCFDFD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B0066-BEEE-0847-D6FC-09A1CEBE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196-B99D-4FEF-A09D-32B0680FB6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59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8814-C961-544D-4667-DDF1A226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2FDB9-9C83-7F68-844E-016779181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39DFD-5E68-57CC-7F42-ED9C0A04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0A97-B0C6-4D54-946E-AE297D3E433F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AB8C-4537-FD47-E5A5-ECE998E3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DBF72-FD3E-1A2C-F5C4-A9CEB7DE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196-B99D-4FEF-A09D-32B0680FB6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22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96D2-1B68-37EE-DF4D-FCF856E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4B009-7F9B-BAC7-4CC1-2DA0A775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BBBF9-3DDF-D66E-3297-C0BA07283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74C6E-2B8A-954A-B9C5-92F2FA60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0A97-B0C6-4D54-946E-AE297D3E433F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EE485-22BD-4B55-2CF2-1810FB4D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A0152-13FA-4186-BFF6-4D3AF005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196-B99D-4FEF-A09D-32B0680FB6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81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0541-DA8D-3B9B-E041-0ABA8F31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B4AD4-7D13-B8D7-EF47-67F7EA547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FA06D-F61E-2B9F-6D87-09097B813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BC9DA-D72C-7774-227A-F9AD9169F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EF4FC-CD7D-64C5-53B9-82BAE9733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E5A17-A461-922B-8E23-8EFDC921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0A97-B0C6-4D54-946E-AE297D3E433F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15AF3-A4A1-6F1D-0B32-6ACB5987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AFADA-761D-803E-7C52-6922AD14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196-B99D-4FEF-A09D-32B0680FB6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0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6B13-A791-A837-94B4-2D0F3948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4663A-0366-5AC8-8410-43A16AC2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0A97-B0C6-4D54-946E-AE297D3E433F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D2EF-C2E0-196D-B3E3-0A8CF6D3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5C98E-848D-5A5B-CE05-9FADC3E0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196-B99D-4FEF-A09D-32B0680FB6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541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71DD9-4EB3-F6E6-6AA3-E9A6EE77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0A97-B0C6-4D54-946E-AE297D3E433F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B0AAC-DAA1-1094-05A0-49BDCF12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FB05D-4C43-EBF5-85D8-8FB5D51C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196-B99D-4FEF-A09D-32B0680FB6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751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DC52-737B-2D41-6208-D95CD125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B440-A86D-35A9-8A39-5776052E9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769A0-D705-DABA-81DE-CE1B7F68A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1D06C-B850-B868-CC08-7F786901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0A97-B0C6-4D54-946E-AE297D3E433F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C3516-7539-29BD-9AAD-C335AC22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D39A3-D290-36F0-9C78-CCDE0215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196-B99D-4FEF-A09D-32B0680FB6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602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BCC3-095F-2D3A-7D75-77BAA862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1CBED-8C7F-C4E8-0C54-CBDEA0E91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E4CB3-E5B3-390F-2F28-E38314371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D4E1C-9717-366E-D7F8-D0B98CD1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0A97-B0C6-4D54-946E-AE297D3E433F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78755-FA02-BE24-70DF-D66A82AB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8C004-A702-6B61-B9E1-79687CA0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196-B99D-4FEF-A09D-32B0680FB6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215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2A937-BEE7-5EF4-DF3B-D554B4402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6C344-1D4A-B79B-6382-913992201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6B00-6DC5-7033-BDB5-A2BC20EFF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50A97-B0C6-4D54-946E-AE297D3E433F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166B-72F8-EE75-7DE1-3157589DC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D12C3-4714-C9B8-3434-533F466C4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461196-B99D-4FEF-A09D-32B0680FB6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05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EEF9-0BC6-C10E-EF8A-B3FD244FD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122363"/>
            <a:ext cx="9498563" cy="2387600"/>
          </a:xfrm>
        </p:spPr>
        <p:txBody>
          <a:bodyPr/>
          <a:lstStyle/>
          <a:p>
            <a:r>
              <a:rPr lang="es-MX"/>
              <a:t>PRUEBA TÉCNICA (BODESA)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50621-E350-3F49-EE97-C309679C7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Yair Antonio Castillo Castillo</a:t>
            </a:r>
          </a:p>
          <a:p>
            <a:r>
              <a:rPr lang="es-MX" dirty="0"/>
              <a:t>15 de agosto de 2024</a:t>
            </a:r>
          </a:p>
        </p:txBody>
      </p:sp>
    </p:spTree>
    <p:extLst>
      <p:ext uri="{BB962C8B-B14F-4D97-AF65-F5344CB8AC3E}">
        <p14:creationId xmlns:p14="http://schemas.microsoft.com/office/powerpoint/2010/main" val="278606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87D9-72C6-0078-8A14-FB2DD33A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Visualización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588FC-ACD3-616A-E11A-A1621DCC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Columnas Numéricas</a:t>
            </a:r>
          </a:p>
          <a:p>
            <a:pPr lvl="1"/>
            <a:r>
              <a:rPr lang="es-ES" b="1" dirty="0"/>
              <a:t>Venta: </a:t>
            </a:r>
            <a:r>
              <a:rPr lang="es-ES" dirty="0"/>
              <a:t>El rango de valores en esta columna es de -29,322.93 a 153,384.92.</a:t>
            </a:r>
          </a:p>
          <a:p>
            <a:pPr lvl="1"/>
            <a:r>
              <a:rPr lang="es-ES" b="1" dirty="0" err="1"/>
              <a:t>Vta</a:t>
            </a:r>
            <a:r>
              <a:rPr lang="es-ES" b="1" dirty="0"/>
              <a:t> </a:t>
            </a:r>
            <a:r>
              <a:rPr lang="es-ES" b="1" dirty="0" err="1"/>
              <a:t>Cto</a:t>
            </a:r>
            <a:r>
              <a:rPr lang="es-ES" b="1" dirty="0"/>
              <a:t>: </a:t>
            </a:r>
            <a:r>
              <a:rPr lang="es-ES" dirty="0"/>
              <a:t>El rango de valores en esta columna es de -16,983.6 a 93,268.51.</a:t>
            </a:r>
          </a:p>
          <a:p>
            <a:pPr lvl="1"/>
            <a:r>
              <a:rPr lang="es-ES" b="1" dirty="0"/>
              <a:t>Utilidad: </a:t>
            </a:r>
            <a:r>
              <a:rPr lang="es-ES" dirty="0"/>
              <a:t>El rango de valores en esta columna es de -26,259.32 a 613,55.64.</a:t>
            </a:r>
          </a:p>
          <a:p>
            <a:pPr lvl="1"/>
            <a:r>
              <a:rPr lang="es-ES" b="1" dirty="0"/>
              <a:t>Inventario </a:t>
            </a:r>
            <a:r>
              <a:rPr lang="es-ES" b="1" dirty="0" err="1"/>
              <a:t>cto</a:t>
            </a:r>
            <a:r>
              <a:rPr lang="es-ES" b="1" dirty="0"/>
              <a:t>: </a:t>
            </a:r>
            <a:r>
              <a:rPr lang="es-ES" dirty="0"/>
              <a:t>El rango de valores en esta columna es de -6,033.88 a 246,154.77.</a:t>
            </a:r>
          </a:p>
          <a:p>
            <a:pPr lvl="1"/>
            <a:r>
              <a:rPr lang="es-ES" b="1" dirty="0" err="1"/>
              <a:t>Vta</a:t>
            </a:r>
            <a:r>
              <a:rPr lang="es-ES" b="1" dirty="0"/>
              <a:t> </a:t>
            </a:r>
            <a:r>
              <a:rPr lang="es-ES" b="1" dirty="0" err="1"/>
              <a:t>pzas</a:t>
            </a:r>
            <a:r>
              <a:rPr lang="es-ES" b="1" dirty="0"/>
              <a:t>: </a:t>
            </a:r>
            <a:r>
              <a:rPr lang="es-ES" dirty="0"/>
              <a:t>El rango de valores en esta columna es de -6.0 a 252.0.</a:t>
            </a:r>
          </a:p>
          <a:p>
            <a:pPr lvl="1"/>
            <a:r>
              <a:rPr lang="es-ES" b="1" dirty="0"/>
              <a:t>Inventario </a:t>
            </a:r>
            <a:r>
              <a:rPr lang="es-ES" b="1" dirty="0" err="1"/>
              <a:t>pzas</a:t>
            </a:r>
            <a:r>
              <a:rPr lang="es-ES" b="1" dirty="0"/>
              <a:t>: </a:t>
            </a:r>
            <a:r>
              <a:rPr lang="es-ES" dirty="0"/>
              <a:t>El rango de valores en esta columna es de -5 a 639.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822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98CE-A0B5-95E9-AAFA-89DD6AEE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Correlación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EEDD-A4BB-8759-C061-F33847ADE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Algunas consideraciones:</a:t>
            </a:r>
          </a:p>
          <a:p>
            <a:pPr lvl="1"/>
            <a:r>
              <a:rPr lang="es-ES" dirty="0"/>
              <a:t>Quitar la columna </a:t>
            </a:r>
            <a:r>
              <a:rPr lang="es-ES" b="1" dirty="0"/>
              <a:t>Departamento</a:t>
            </a:r>
            <a:r>
              <a:rPr lang="es-ES" dirty="0"/>
              <a:t> y </a:t>
            </a:r>
            <a:r>
              <a:rPr lang="es-ES" b="1" dirty="0" err="1"/>
              <a:t>Dep</a:t>
            </a:r>
            <a:r>
              <a:rPr lang="es-ES" dirty="0"/>
              <a:t>, que solo tienen un valor.</a:t>
            </a:r>
          </a:p>
          <a:p>
            <a:pPr lvl="1"/>
            <a:r>
              <a:rPr lang="es-ES" dirty="0"/>
              <a:t>Debido a que hay valores </a:t>
            </a:r>
            <a:r>
              <a:rPr lang="es-ES" dirty="0" err="1"/>
              <a:t>NaN</a:t>
            </a:r>
            <a:r>
              <a:rPr lang="es-ES" dirty="0"/>
              <a:t> en las columnas de </a:t>
            </a:r>
            <a:r>
              <a:rPr lang="es-ES" b="1" dirty="0"/>
              <a:t>Venta</a:t>
            </a:r>
            <a:r>
              <a:rPr lang="es-ES" dirty="0"/>
              <a:t>, </a:t>
            </a:r>
            <a:r>
              <a:rPr lang="es-ES" b="1" dirty="0" err="1"/>
              <a:t>Vta</a:t>
            </a:r>
            <a:r>
              <a:rPr lang="es-ES" b="1" dirty="0"/>
              <a:t> </a:t>
            </a:r>
            <a:r>
              <a:rPr lang="es-ES" b="1" dirty="0" err="1"/>
              <a:t>Cto</a:t>
            </a:r>
            <a:r>
              <a:rPr lang="es-ES" dirty="0"/>
              <a:t>, </a:t>
            </a:r>
            <a:r>
              <a:rPr lang="es-ES" b="1" dirty="0"/>
              <a:t>Utilidad</a:t>
            </a:r>
            <a:r>
              <a:rPr lang="es-ES" dirty="0"/>
              <a:t> y </a:t>
            </a:r>
            <a:r>
              <a:rPr lang="es-ES" b="1" dirty="0" err="1"/>
              <a:t>Vta</a:t>
            </a:r>
            <a:r>
              <a:rPr lang="es-ES" b="1" dirty="0"/>
              <a:t> </a:t>
            </a:r>
            <a:r>
              <a:rPr lang="es-ES" b="1" dirty="0" err="1"/>
              <a:t>pzas</a:t>
            </a:r>
            <a:r>
              <a:rPr lang="es-ES" dirty="0"/>
              <a:t>, estos los podemos llenar con 0 porque justamente cuanto no hay datos en la variable </a:t>
            </a:r>
            <a:r>
              <a:rPr lang="es-ES" b="1" dirty="0" err="1"/>
              <a:t>Vta</a:t>
            </a:r>
            <a:r>
              <a:rPr lang="es-ES" b="1" dirty="0"/>
              <a:t> </a:t>
            </a:r>
            <a:r>
              <a:rPr lang="es-ES" b="1" dirty="0" err="1"/>
              <a:t>Pzas</a:t>
            </a:r>
            <a:r>
              <a:rPr lang="es-ES" dirty="0"/>
              <a:t> tampoco hay información en las variables </a:t>
            </a:r>
            <a:r>
              <a:rPr lang="es-ES" b="1" dirty="0"/>
              <a:t>Venta</a:t>
            </a:r>
            <a:r>
              <a:rPr lang="es-ES" dirty="0"/>
              <a:t>, </a:t>
            </a:r>
            <a:r>
              <a:rPr lang="es-ES" b="1" dirty="0" err="1"/>
              <a:t>Vta</a:t>
            </a:r>
            <a:r>
              <a:rPr lang="es-ES" b="1" dirty="0"/>
              <a:t> </a:t>
            </a:r>
            <a:r>
              <a:rPr lang="es-ES" b="1" dirty="0" err="1"/>
              <a:t>Cto</a:t>
            </a:r>
            <a:r>
              <a:rPr lang="es-ES" dirty="0"/>
              <a:t>, </a:t>
            </a:r>
            <a:r>
              <a:rPr lang="es-ES" b="1" dirty="0"/>
              <a:t>Utilidad</a:t>
            </a:r>
            <a:r>
              <a:rPr lang="es-ES" dirty="0"/>
              <a:t>. Esto indica que si no hay </a:t>
            </a:r>
            <a:r>
              <a:rPr lang="es-ES" dirty="0" err="1"/>
              <a:t>ventasde</a:t>
            </a:r>
            <a:r>
              <a:rPr lang="es-ES" dirty="0"/>
              <a:t> piezas tampoco hay ganancia.</a:t>
            </a:r>
          </a:p>
          <a:p>
            <a:r>
              <a:rPr lang="es-ES" dirty="0"/>
              <a:t>Se hará un análisis de correlación entre las variables para checar si hay variables muy correlacionas y nos ayude a omitir algunas columnas que no nos aportan información.	</a:t>
            </a:r>
          </a:p>
        </p:txBody>
      </p:sp>
    </p:spTree>
    <p:extLst>
      <p:ext uri="{BB962C8B-B14F-4D97-AF65-F5344CB8AC3E}">
        <p14:creationId xmlns:p14="http://schemas.microsoft.com/office/powerpoint/2010/main" val="158060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73EC-379B-9934-8E4F-5E248652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Correlación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9CF5FB-F52E-AD7E-C420-8457EA2F1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944" y="1426353"/>
            <a:ext cx="5446511" cy="506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1BE08C-962C-01FB-CDE8-A36619564AA4}"/>
              </a:ext>
            </a:extLst>
          </p:cNvPr>
          <p:cNvSpPr/>
          <p:nvPr/>
        </p:nvSpPr>
        <p:spPr>
          <a:xfrm>
            <a:off x="6314535" y="4033838"/>
            <a:ext cx="1362615" cy="14192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E0790-679A-5EA3-B335-697BAE6216B2}"/>
              </a:ext>
            </a:extLst>
          </p:cNvPr>
          <p:cNvSpPr/>
          <p:nvPr/>
        </p:nvSpPr>
        <p:spPr>
          <a:xfrm>
            <a:off x="3920585" y="1566053"/>
            <a:ext cx="1629315" cy="168514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B1214-EBFA-2AD7-E2E5-D58BD63084F3}"/>
              </a:ext>
            </a:extLst>
          </p:cNvPr>
          <p:cNvSpPr/>
          <p:nvPr/>
        </p:nvSpPr>
        <p:spPr>
          <a:xfrm>
            <a:off x="5775439" y="5413415"/>
            <a:ext cx="312656" cy="3126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3B390-B95C-4A9F-3EFE-93E21B380DEB}"/>
              </a:ext>
            </a:extLst>
          </p:cNvPr>
          <p:cNvSpPr txBox="1"/>
          <p:nvPr/>
        </p:nvSpPr>
        <p:spPr>
          <a:xfrm>
            <a:off x="1697930" y="4334131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Categóricas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727A9-1F78-6C2D-88D0-33BB832B2A3D}"/>
              </a:ext>
            </a:extLst>
          </p:cNvPr>
          <p:cNvSpPr txBox="1"/>
          <p:nvPr/>
        </p:nvSpPr>
        <p:spPr>
          <a:xfrm>
            <a:off x="1935554" y="2195385"/>
            <a:ext cx="128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Numéricas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AD726EBD-88D9-4259-5802-60F771F66831}"/>
              </a:ext>
            </a:extLst>
          </p:cNvPr>
          <p:cNvSpPr/>
          <p:nvPr/>
        </p:nvSpPr>
        <p:spPr>
          <a:xfrm>
            <a:off x="3138968" y="1628370"/>
            <a:ext cx="123806" cy="156051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737E167-CFE0-FA96-C83C-6C9AE0593187}"/>
              </a:ext>
            </a:extLst>
          </p:cNvPr>
          <p:cNvSpPr/>
          <p:nvPr/>
        </p:nvSpPr>
        <p:spPr>
          <a:xfrm>
            <a:off x="3023138" y="3311524"/>
            <a:ext cx="123806" cy="241454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770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C294-C7D4-0132-8EBF-B30CB4ED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Correlación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5E91-1C4E-09F8-1453-6531B95B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250"/>
          </a:xfrm>
        </p:spPr>
        <p:txBody>
          <a:bodyPr>
            <a:normAutofit fontScale="92500"/>
          </a:bodyPr>
          <a:lstStyle/>
          <a:p>
            <a:r>
              <a:rPr lang="es-ES" dirty="0"/>
              <a:t>Se observa que en las variables categóricas tienen una relación de 1:</a:t>
            </a:r>
          </a:p>
          <a:p>
            <a:pPr lvl="1"/>
            <a:r>
              <a:rPr lang="es-ES" b="1" dirty="0"/>
              <a:t>Tienda</a:t>
            </a:r>
            <a:r>
              <a:rPr lang="es-ES" dirty="0"/>
              <a:t> tiene relación de 1 con </a:t>
            </a:r>
            <a:r>
              <a:rPr lang="es-ES" b="1" dirty="0"/>
              <a:t>Centro</a:t>
            </a:r>
            <a:r>
              <a:rPr lang="es-ES" dirty="0"/>
              <a:t>, </a:t>
            </a:r>
            <a:r>
              <a:rPr lang="es-ES" b="1" dirty="0"/>
              <a:t>Formato de tienda</a:t>
            </a:r>
            <a:r>
              <a:rPr lang="es-ES" dirty="0"/>
              <a:t>, </a:t>
            </a:r>
            <a:r>
              <a:rPr lang="es-ES" b="1" dirty="0"/>
              <a:t>Región</a:t>
            </a:r>
            <a:r>
              <a:rPr lang="es-ES" dirty="0"/>
              <a:t> y </a:t>
            </a:r>
            <a:r>
              <a:rPr lang="es-ES" b="1" dirty="0"/>
              <a:t>Cadena</a:t>
            </a:r>
            <a:r>
              <a:rPr lang="es-ES" dirty="0"/>
              <a:t>. Esto indica que las demás variables no aportan información y lo ideal sería solo dejar </a:t>
            </a:r>
            <a:r>
              <a:rPr lang="es-ES" b="1" dirty="0"/>
              <a:t>Tienda</a:t>
            </a:r>
          </a:p>
          <a:p>
            <a:pPr lvl="1"/>
            <a:r>
              <a:rPr lang="es-ES" b="1" dirty="0"/>
              <a:t>Grupo artículos.1 </a:t>
            </a:r>
            <a:r>
              <a:rPr lang="es-ES" dirty="0"/>
              <a:t>y </a:t>
            </a:r>
            <a:r>
              <a:rPr lang="es-ES" b="1" dirty="0"/>
              <a:t>Grupo artículos </a:t>
            </a:r>
            <a:r>
              <a:rPr lang="es-ES" dirty="0"/>
              <a:t>tienen una relación de 1. Aquí también se podría omitir una variable</a:t>
            </a:r>
          </a:p>
          <a:p>
            <a:r>
              <a:rPr lang="es-ES" dirty="0"/>
              <a:t>Variables categóricas: </a:t>
            </a:r>
          </a:p>
          <a:p>
            <a:pPr lvl="1"/>
            <a:r>
              <a:rPr lang="es-ES" dirty="0"/>
              <a:t>Las variables </a:t>
            </a:r>
            <a:r>
              <a:rPr lang="es-ES" b="1" dirty="0"/>
              <a:t>Venta</a:t>
            </a:r>
            <a:r>
              <a:rPr lang="es-ES" dirty="0"/>
              <a:t>, </a:t>
            </a:r>
            <a:r>
              <a:rPr lang="es-ES" b="1" dirty="0" err="1"/>
              <a:t>Vta</a:t>
            </a:r>
            <a:r>
              <a:rPr lang="es-ES" b="1" dirty="0"/>
              <a:t> </a:t>
            </a:r>
            <a:r>
              <a:rPr lang="es-ES" b="1" dirty="0" err="1"/>
              <a:t>Cto</a:t>
            </a:r>
            <a:r>
              <a:rPr lang="es-ES" b="1" dirty="0"/>
              <a:t> </a:t>
            </a:r>
            <a:r>
              <a:rPr lang="es-ES" dirty="0"/>
              <a:t>y </a:t>
            </a:r>
            <a:r>
              <a:rPr lang="es-ES" b="1" dirty="0"/>
              <a:t>Utilidad</a:t>
            </a:r>
            <a:r>
              <a:rPr lang="es-ES" dirty="0"/>
              <a:t>, tienen una correlación muy cercana a 1</a:t>
            </a:r>
          </a:p>
          <a:p>
            <a:r>
              <a:rPr lang="es-MX" dirty="0"/>
              <a:t>Se eliminan las siguientes variables:</a:t>
            </a:r>
          </a:p>
          <a:p>
            <a:pPr lvl="1"/>
            <a:r>
              <a:rPr lang="es-ES" b="1" dirty="0"/>
              <a:t>Centro</a:t>
            </a:r>
            <a:r>
              <a:rPr lang="es-ES" dirty="0"/>
              <a:t>, </a:t>
            </a:r>
            <a:r>
              <a:rPr lang="es-ES" b="1" dirty="0"/>
              <a:t>Formato de tienda</a:t>
            </a:r>
            <a:r>
              <a:rPr lang="es-ES" dirty="0"/>
              <a:t>, </a:t>
            </a:r>
            <a:r>
              <a:rPr lang="es-ES" b="1" dirty="0"/>
              <a:t>Región</a:t>
            </a:r>
            <a:r>
              <a:rPr lang="es-ES" dirty="0"/>
              <a:t>, </a:t>
            </a:r>
            <a:r>
              <a:rPr lang="es-ES" b="1" dirty="0"/>
              <a:t>Cadena</a:t>
            </a:r>
            <a:r>
              <a:rPr lang="es-ES" dirty="0"/>
              <a:t>, </a:t>
            </a:r>
            <a:r>
              <a:rPr lang="es-ES" b="1" dirty="0"/>
              <a:t>Grupo artículos</a:t>
            </a:r>
          </a:p>
          <a:p>
            <a:pPr lvl="1"/>
            <a:r>
              <a:rPr lang="es-ES" dirty="0"/>
              <a:t>Pasamos de tener 17 variables a 10 variables. Esto hace que en análisis sea más rápido sin perder información importante</a:t>
            </a:r>
          </a:p>
          <a:p>
            <a:pPr lvl="1"/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71660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374D-8A7A-544D-52C3-D17CFE20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Visualización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2EF7-E507-007C-0F97-654E151E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1625"/>
            <a:ext cx="10515600" cy="99695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Se puede notar que la diferencia 75% a </a:t>
            </a:r>
            <a:r>
              <a:rPr lang="es-ES" dirty="0" err="1"/>
              <a:t>max</a:t>
            </a:r>
            <a:r>
              <a:rPr lang="es-ES" dirty="0"/>
              <a:t> para las variables </a:t>
            </a:r>
            <a:r>
              <a:rPr lang="es-ES" b="1" dirty="0"/>
              <a:t>Venta</a:t>
            </a:r>
            <a:r>
              <a:rPr lang="es-ES" dirty="0"/>
              <a:t>, </a:t>
            </a:r>
            <a:r>
              <a:rPr lang="es-ES" b="1" dirty="0" err="1"/>
              <a:t>Vta</a:t>
            </a:r>
            <a:r>
              <a:rPr lang="es-ES" b="1" dirty="0"/>
              <a:t> </a:t>
            </a:r>
            <a:r>
              <a:rPr lang="es-ES" b="1" dirty="0" err="1"/>
              <a:t>Cto</a:t>
            </a:r>
            <a:r>
              <a:rPr lang="es-ES" dirty="0"/>
              <a:t>, </a:t>
            </a:r>
            <a:r>
              <a:rPr lang="es-ES" b="1" dirty="0"/>
              <a:t>Utilidad</a:t>
            </a:r>
            <a:r>
              <a:rPr lang="es-ES" dirty="0"/>
              <a:t>, </a:t>
            </a:r>
            <a:r>
              <a:rPr lang="es-ES" b="1" dirty="0"/>
              <a:t>Inventario </a:t>
            </a:r>
            <a:r>
              <a:rPr lang="es-ES" b="1" dirty="0" err="1"/>
              <a:t>cto</a:t>
            </a:r>
            <a:r>
              <a:rPr lang="es-ES" dirty="0"/>
              <a:t>, </a:t>
            </a:r>
            <a:r>
              <a:rPr lang="es-ES" b="1" dirty="0" err="1"/>
              <a:t>Vta</a:t>
            </a:r>
            <a:r>
              <a:rPr lang="es-ES" b="1" dirty="0"/>
              <a:t> </a:t>
            </a:r>
            <a:r>
              <a:rPr lang="es-ES" b="1" dirty="0" err="1"/>
              <a:t>pzas</a:t>
            </a:r>
            <a:r>
              <a:rPr lang="es-ES" dirty="0"/>
              <a:t> e </a:t>
            </a:r>
            <a:r>
              <a:rPr lang="es-ES" b="1" dirty="0"/>
              <a:t>Inventario </a:t>
            </a:r>
            <a:r>
              <a:rPr lang="es-ES" b="1" dirty="0" err="1"/>
              <a:t>pzas</a:t>
            </a:r>
            <a:r>
              <a:rPr lang="es-ES" dirty="0"/>
              <a:t> es muy grande, esto se debe a la cantidad de 0s que hay.</a:t>
            </a:r>
            <a:endParaRPr lang="es-MX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BF82A5-A42F-C1C1-D1E2-CE3BEE524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1671392"/>
            <a:ext cx="10317015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9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7CB3-F5A0-01E0-D27E-63965ECA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Ventas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F6BB-ECB2-22AD-F2A5-EB713027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0404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Checar que productos no se están vendiendo </a:t>
            </a:r>
          </a:p>
          <a:p>
            <a:r>
              <a:rPr lang="es-MX" dirty="0"/>
              <a:t>Se hizo un agrupamiento por cada variable categórica contando la cantidad de 0s que hay para la variable </a:t>
            </a:r>
            <a:r>
              <a:rPr lang="es-MX" b="1" dirty="0" err="1"/>
              <a:t>Vta</a:t>
            </a:r>
            <a:r>
              <a:rPr lang="es-MX" b="1" dirty="0"/>
              <a:t> </a:t>
            </a:r>
            <a:r>
              <a:rPr lang="es-MX" b="1" dirty="0" err="1"/>
              <a:t>pzas</a:t>
            </a:r>
            <a:r>
              <a:rPr lang="es-MX" b="1" dirty="0"/>
              <a:t> </a:t>
            </a:r>
            <a:r>
              <a:rPr lang="es-MX" dirty="0"/>
              <a:t>y que el </a:t>
            </a:r>
            <a:r>
              <a:rPr lang="es-MX" b="1" dirty="0"/>
              <a:t>Inventario </a:t>
            </a:r>
            <a:r>
              <a:rPr lang="es-MX" b="1" dirty="0" err="1"/>
              <a:t>pzas</a:t>
            </a:r>
            <a:r>
              <a:rPr lang="es-MX" b="1" dirty="0"/>
              <a:t> </a:t>
            </a:r>
            <a:r>
              <a:rPr lang="es-MX" dirty="0"/>
              <a:t>sea mayor a 0</a:t>
            </a:r>
          </a:p>
          <a:p>
            <a:r>
              <a:rPr lang="es-MX" dirty="0"/>
              <a:t>Lo anterior para analizar que productos no se están vendiendo, qué marca, qué tienda y en qué época del año.</a:t>
            </a:r>
          </a:p>
          <a:p>
            <a:r>
              <a:rPr lang="es-MX" dirty="0"/>
              <a:t>El número de veces que hay inventario y no se vende nada de ese producto</a:t>
            </a:r>
          </a:p>
          <a:p>
            <a:r>
              <a:rPr lang="es-MX" dirty="0"/>
              <a:t>Se realiza lo anterior agrupando para cualquier combinación para 1, 2, 3 y 4 variables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188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0DE9-368E-C181-84C4-B3459C80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Ventas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8DBE-440B-93AA-B899-7B1CA8D2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7525"/>
          </a:xfrm>
        </p:spPr>
        <p:txBody>
          <a:bodyPr/>
          <a:lstStyle/>
          <a:p>
            <a:pPr algn="ctr"/>
            <a:r>
              <a:rPr lang="es-MX" dirty="0"/>
              <a:t>Top 5 de no ventas para cada variable (1 grupo)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034AE-E2B7-57DF-2E3F-C6BC3633F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797" y="2406896"/>
            <a:ext cx="2199569" cy="2044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6D803A-D6AF-DF07-B8C2-E10F0F989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590" y="4651867"/>
            <a:ext cx="3891982" cy="1978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F1CDC3-F4E2-310F-5CFC-83AE3726C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324" y="2575670"/>
            <a:ext cx="3486955" cy="1843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5E6A6B-5214-8244-0600-56025B82F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436" y="4676776"/>
            <a:ext cx="3225843" cy="195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7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0DE9-368E-C181-84C4-B3459C80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Ventas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8DBE-440B-93AA-B899-7B1CA8D2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7525"/>
          </a:xfrm>
        </p:spPr>
        <p:txBody>
          <a:bodyPr/>
          <a:lstStyle/>
          <a:p>
            <a:pPr algn="ctr"/>
            <a:r>
              <a:rPr lang="es-MX" dirty="0"/>
              <a:t>Top 5 de no ventas para cada 2 variable (2 grupos)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FF157-9C2F-BF53-C9AB-5943886A2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7" y="2678688"/>
            <a:ext cx="4038600" cy="13613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E13A49-41DE-DC4E-03A5-9E9524AD7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754" y="2668657"/>
            <a:ext cx="3149299" cy="13996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EAFB94-40F7-5404-4878-3D9AB8246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752" y="4546536"/>
            <a:ext cx="3949137" cy="13951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AFDE19-4D9A-0F0B-21A3-B1BFB99C4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6" y="4546536"/>
            <a:ext cx="3632518" cy="15604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D4BA97-010D-F988-3274-65FE3F766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256" y="2678688"/>
            <a:ext cx="4471699" cy="13951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C397E1-FF16-7107-01F6-BAB4C65C89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5799" y="4546536"/>
            <a:ext cx="3632518" cy="150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21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0DE9-368E-C181-84C4-B3459C80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Ventas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8DBE-440B-93AA-B899-7B1CA8D2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7525"/>
          </a:xfrm>
        </p:spPr>
        <p:txBody>
          <a:bodyPr/>
          <a:lstStyle/>
          <a:p>
            <a:pPr algn="ctr"/>
            <a:r>
              <a:rPr lang="es-MX" dirty="0"/>
              <a:t>Top 5 de no ventas para cada 3 variable (3 grupos)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A1360B-E4DA-7CB8-3427-BE6EC525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32" y="2343151"/>
            <a:ext cx="5746363" cy="1619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CB0103-2DA3-E575-CFCE-5275115EB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32" y="4413346"/>
            <a:ext cx="5746363" cy="1393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58C09D-1277-0DE4-9563-7A1DDADC2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14" y="2343150"/>
            <a:ext cx="5057775" cy="15916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5ADFF6-A4E1-6DC9-EF91-4E664B39E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903" y="4413346"/>
            <a:ext cx="5617195" cy="137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99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0DE9-368E-C181-84C4-B3459C80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Ventas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8DBE-440B-93AA-B899-7B1CA8D2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7525"/>
          </a:xfrm>
        </p:spPr>
        <p:txBody>
          <a:bodyPr/>
          <a:lstStyle/>
          <a:p>
            <a:pPr algn="ctr"/>
            <a:r>
              <a:rPr lang="es-MX" dirty="0"/>
              <a:t>Top 5 de no ventas para cada 4 variable (4 grupos)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0000D-8321-EAFA-63A4-609870B3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8" y="2704938"/>
            <a:ext cx="11564964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9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9B86-21A4-4C02-19FF-94180A63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574F2-6B25-5410-D0E1-27F23D3F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Presentar los 2 proyectos de la prueba técnica </a:t>
            </a:r>
          </a:p>
          <a:p>
            <a:r>
              <a:rPr lang="es-MX" dirty="0"/>
              <a:t>Explicar el desarrollo de las soluciones que se hizo sobre éstos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3316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7CB3-F5A0-01E0-D27E-63965ECA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Ventas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F6BB-ECB2-22AD-F2A5-EB713027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04045"/>
            <a:ext cx="10515600" cy="4351338"/>
          </a:xfrm>
        </p:spPr>
        <p:txBody>
          <a:bodyPr>
            <a:normAutofit/>
          </a:bodyPr>
          <a:lstStyle/>
          <a:p>
            <a:r>
              <a:rPr lang="es-MX" dirty="0"/>
              <a:t>Checar que productos sí se están vendiendo </a:t>
            </a:r>
          </a:p>
          <a:p>
            <a:r>
              <a:rPr lang="es-MX" dirty="0"/>
              <a:t>Se hizo un agrupamiento por cada variable categórica contando la cantidad de veces que sea diferente de 0s que hay para la variable </a:t>
            </a:r>
            <a:r>
              <a:rPr lang="es-MX" b="1" dirty="0" err="1"/>
              <a:t>Vta</a:t>
            </a:r>
            <a:r>
              <a:rPr lang="es-MX" b="1" dirty="0"/>
              <a:t> </a:t>
            </a:r>
            <a:r>
              <a:rPr lang="es-MX" b="1" dirty="0" err="1"/>
              <a:t>pzas</a:t>
            </a:r>
            <a:r>
              <a:rPr lang="es-MX" b="1" dirty="0"/>
              <a:t> </a:t>
            </a:r>
          </a:p>
          <a:p>
            <a:r>
              <a:rPr lang="es-MX" dirty="0"/>
              <a:t>Lo anterior para analizar que productos se están vendiendo o generan pérdidas, qué marca, qué tienda y en qué época del año.</a:t>
            </a:r>
          </a:p>
          <a:p>
            <a:r>
              <a:rPr lang="es-MX" dirty="0"/>
              <a:t>Se realiza lo anterior agrupando para cualquier combinación para 1, 2, 3 y 4 variables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959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0DE9-368E-C181-84C4-B3459C80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Ventas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8DBE-440B-93AA-B899-7B1CA8D2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7525"/>
          </a:xfrm>
        </p:spPr>
        <p:txBody>
          <a:bodyPr/>
          <a:lstStyle/>
          <a:p>
            <a:pPr algn="ctr"/>
            <a:r>
              <a:rPr lang="es-MX" dirty="0"/>
              <a:t>Top 5 de ventas para cada variable (1 grupo)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C04E1-28D1-571F-AE55-A9EC749B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20" y="2279484"/>
            <a:ext cx="2300479" cy="19558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4F8F-C15A-3186-78BB-14866136C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506" y="2279484"/>
            <a:ext cx="4164632" cy="1914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2FFBF7-1867-E841-1FFF-4963B13DA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472" y="4514851"/>
            <a:ext cx="3907803" cy="1978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3B0CC9-63E3-D86E-F310-362DC2979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300" y="4514851"/>
            <a:ext cx="3372125" cy="19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36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0DE9-368E-C181-84C4-B3459C80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Ventas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8DBE-440B-93AA-B899-7B1CA8D2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393464"/>
            <a:ext cx="10515600" cy="517525"/>
          </a:xfrm>
        </p:spPr>
        <p:txBody>
          <a:bodyPr/>
          <a:lstStyle/>
          <a:p>
            <a:pPr algn="ctr"/>
            <a:r>
              <a:rPr lang="es-MX" dirty="0"/>
              <a:t>Top 5 ventas para cada 2 variable (2 grupos)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06404-4600-4513-160F-212EDFEA6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7" y="1953751"/>
            <a:ext cx="4648704" cy="1459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8B9B58-1161-DBFE-E2AC-51FA075AB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670" y="1910989"/>
            <a:ext cx="3534159" cy="1449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14745C-984B-7D35-F3BA-068E97393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627" y="3481108"/>
            <a:ext cx="4558221" cy="14121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39BB3D-68AF-024B-EDED-B47950329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987" y="3497884"/>
            <a:ext cx="3609524" cy="14306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AED411-DC6F-75F6-3A0D-95E71A082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043747"/>
            <a:ext cx="4893878" cy="14491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4BB294-B16F-2370-F6E1-07121759B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9670" y="5099688"/>
            <a:ext cx="3810426" cy="139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81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0DE9-368E-C181-84C4-B3459C80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Ventas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8DBE-440B-93AA-B899-7B1CA8D2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7525"/>
          </a:xfrm>
        </p:spPr>
        <p:txBody>
          <a:bodyPr/>
          <a:lstStyle/>
          <a:p>
            <a:pPr algn="ctr"/>
            <a:r>
              <a:rPr lang="es-MX" dirty="0"/>
              <a:t>Top 5 de ventas para cada 3 variable (3 grupos)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2E4E6-046A-F3A2-7EBE-CA4EA51D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84" y="2478088"/>
            <a:ext cx="5448299" cy="1532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1632C-06E9-12EC-7B14-3EE1A1DD9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8" y="4612943"/>
            <a:ext cx="5987042" cy="1372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D0B86C-8AA6-CFCB-6364-D6C91C108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26" y="2478088"/>
            <a:ext cx="5448299" cy="150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617D45-2A89-E45E-8267-C12D3547A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625" y="4612943"/>
            <a:ext cx="5219700" cy="13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67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0DE9-368E-C181-84C4-B3459C80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Ventas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8DBE-440B-93AA-B899-7B1CA8D2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7525"/>
          </a:xfrm>
        </p:spPr>
        <p:txBody>
          <a:bodyPr/>
          <a:lstStyle/>
          <a:p>
            <a:pPr algn="ctr"/>
            <a:r>
              <a:rPr lang="es-MX" dirty="0"/>
              <a:t>Top 5 de ventas para cada 4 variable (4 grupos)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242F5-DDE8-7FCA-A0A2-D750B8A99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2885913"/>
            <a:ext cx="11126753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05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913B-63C3-E79C-25FF-1EBF2427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Utilidades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6B5F-035D-CD3D-AB53-E40B7DA32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Ahora se hará un análisis de utilidades para ver productos están generando mayor ganancia y también que productos están generando mayores pérdidas, qué marca, qué tienda y en qué época del año.</a:t>
            </a:r>
          </a:p>
          <a:p>
            <a:r>
              <a:rPr lang="es-MX" dirty="0"/>
              <a:t>Se realiza lo anterior agrupando para cualquier combinación para 1, 2, 3 y 4 variables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3355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9C7E-A79D-437A-591A-EDA3E7EC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Utilidades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642C9-4A89-B053-CCA3-F5E09A23A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194" y="4353631"/>
            <a:ext cx="2064962" cy="1299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14D9C-ADC0-B67C-D068-661DA3B1D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76" y="3092424"/>
            <a:ext cx="2560198" cy="1172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207EF4-7880-B5F6-0D37-00B71532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807" y="5742406"/>
            <a:ext cx="2673737" cy="1115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9D4759-F412-B862-8FDC-59AD080A8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138" y="1733345"/>
            <a:ext cx="2910062" cy="1253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0D7652-A954-7E7F-98D2-CBF3454EA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813" y="5438025"/>
            <a:ext cx="2233388" cy="13786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D4F437-069C-7F3D-ED43-C738107CBC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4827" y="2897764"/>
            <a:ext cx="3043409" cy="11210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A0EEA6-8416-4D19-19C2-4D37EDDFEB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6714" y="1733346"/>
            <a:ext cx="2621522" cy="10805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146018-B250-F243-41BC-C8D4CBFBC9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1631" y="4102663"/>
            <a:ext cx="2626605" cy="11346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54AB00-E726-66BD-43D6-CDD6D515EAA1}"/>
              </a:ext>
            </a:extLst>
          </p:cNvPr>
          <p:cNvSpPr txBox="1"/>
          <p:nvPr/>
        </p:nvSpPr>
        <p:spPr>
          <a:xfrm>
            <a:off x="2089182" y="1286415"/>
            <a:ext cx="217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Mayor utilidad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8582AC-CCF9-ACC0-4991-5C062C988A57}"/>
              </a:ext>
            </a:extLst>
          </p:cNvPr>
          <p:cNvSpPr txBox="1"/>
          <p:nvPr/>
        </p:nvSpPr>
        <p:spPr>
          <a:xfrm>
            <a:off x="8402207" y="1308124"/>
            <a:ext cx="2336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Menor utilidad</a:t>
            </a:r>
          </a:p>
        </p:txBody>
      </p:sp>
    </p:spTree>
    <p:extLst>
      <p:ext uri="{BB962C8B-B14F-4D97-AF65-F5344CB8AC3E}">
        <p14:creationId xmlns:p14="http://schemas.microsoft.com/office/powerpoint/2010/main" val="2029264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DFA4-785C-63A1-CC9D-BC0C8F75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Utilidades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D8427-8E7F-7F5B-1D65-72E291AC4AD2}"/>
              </a:ext>
            </a:extLst>
          </p:cNvPr>
          <p:cNvSpPr txBox="1"/>
          <p:nvPr/>
        </p:nvSpPr>
        <p:spPr>
          <a:xfrm>
            <a:off x="5089557" y="1306939"/>
            <a:ext cx="217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Mayor utilidad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88B436-85A0-48F6-6512-0209E06EF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98" y="1768604"/>
            <a:ext cx="4510281" cy="1417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06B82B-FACB-4EFC-1CB0-AD9D12BC6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78" y="4914532"/>
            <a:ext cx="3808126" cy="1610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A0ABB1-74AA-B1BD-208D-C5117C3BD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30" y="3342125"/>
            <a:ext cx="4516367" cy="13791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556845-5627-E3F6-EF39-73818A16F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939" y="3381210"/>
            <a:ext cx="3998534" cy="15333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EF96EE-B276-5C1C-D38F-8AC194937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3518" y="1807930"/>
            <a:ext cx="4510282" cy="13468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03B123-9A9E-11A0-0EB2-469D55002D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7575" y="5104806"/>
            <a:ext cx="3895953" cy="14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20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DFA4-785C-63A1-CC9D-BC0C8F75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/>
              <a:t>Análisis de Utilidades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D8427-8E7F-7F5B-1D65-72E291AC4AD2}"/>
              </a:ext>
            </a:extLst>
          </p:cNvPr>
          <p:cNvSpPr txBox="1"/>
          <p:nvPr/>
        </p:nvSpPr>
        <p:spPr>
          <a:xfrm>
            <a:off x="5080032" y="1365358"/>
            <a:ext cx="217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/>
              <a:t>Menor utilidad</a:t>
            </a:r>
            <a:endParaRPr lang="es-MX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3C0E5-9908-10A5-FA3E-8EDB2016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23" y="1852321"/>
            <a:ext cx="4610604" cy="14354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F3C1B6-E29C-B103-7BE2-32B730FD3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701" y="1797353"/>
            <a:ext cx="3799809" cy="1581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6D876F-064F-8373-7486-369C94161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07" y="3424148"/>
            <a:ext cx="4944020" cy="14349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F0C90A-45BB-1D3D-5D61-EFC968426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260" y="4995454"/>
            <a:ext cx="4100492" cy="15273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602E6F-8634-2EAF-3A35-CF0B7A4B8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137" y="3424148"/>
            <a:ext cx="5169576" cy="14349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A72AE5-9E67-44DC-F53A-3D0BC3693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7701" y="4950272"/>
            <a:ext cx="4248602" cy="146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46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4CD0-E0D4-15D9-E7C3-D04F0E41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Utilidades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9F249-889C-A1C8-9DC6-7AD30F195C43}"/>
              </a:ext>
            </a:extLst>
          </p:cNvPr>
          <p:cNvSpPr txBox="1"/>
          <p:nvPr/>
        </p:nvSpPr>
        <p:spPr>
          <a:xfrm>
            <a:off x="2089182" y="1286415"/>
            <a:ext cx="217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Mayor utilidad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4AC28-1A59-1A57-B63F-D0051F28E133}"/>
              </a:ext>
            </a:extLst>
          </p:cNvPr>
          <p:cNvSpPr txBox="1"/>
          <p:nvPr/>
        </p:nvSpPr>
        <p:spPr>
          <a:xfrm>
            <a:off x="8402207" y="1308124"/>
            <a:ext cx="2336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Menor utilidad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D8773-2C44-A07A-1C8E-0FEA0C7AC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6" y="1690688"/>
            <a:ext cx="3948687" cy="1049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CF46F9-98FB-FFF7-019D-424E7D976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8" y="2903627"/>
            <a:ext cx="4681921" cy="1049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D891B9-D77D-AB22-676D-369768EE7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" y="4116566"/>
            <a:ext cx="4449521" cy="1175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426D09-B5D9-23BE-7964-410EEBEF1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56" y="5384776"/>
            <a:ext cx="5153646" cy="1296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CF11D4-CCD1-F49A-2815-AB3DEA673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482" y="1837517"/>
            <a:ext cx="4153480" cy="11098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527313-6CE8-C8AF-CCB4-9CCB7433CE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0482" y="3095138"/>
            <a:ext cx="4458280" cy="9556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7104B6-09DD-D0D6-885E-975E6FFCFD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7407" y="4155556"/>
            <a:ext cx="4366520" cy="11459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05FCC0-EED0-1B0F-6F6F-6596BF2EC0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5782" y="5406299"/>
            <a:ext cx="4711262" cy="115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6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EEF9-0BC6-C10E-EF8A-B3FD244FD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122363"/>
            <a:ext cx="9498563" cy="2387600"/>
          </a:xfrm>
        </p:spPr>
        <p:txBody>
          <a:bodyPr/>
          <a:lstStyle/>
          <a:p>
            <a:r>
              <a:rPr lang="es-MX" dirty="0"/>
              <a:t>PROYECTO 1</a:t>
            </a:r>
          </a:p>
        </p:txBody>
      </p:sp>
    </p:spTree>
    <p:extLst>
      <p:ext uri="{BB962C8B-B14F-4D97-AF65-F5344CB8AC3E}">
        <p14:creationId xmlns:p14="http://schemas.microsoft.com/office/powerpoint/2010/main" val="2307899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3DE5-8615-936D-4506-7A04BF1A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Utilidades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D2D43-1C67-D399-2FAE-48FB6F28979D}"/>
              </a:ext>
            </a:extLst>
          </p:cNvPr>
          <p:cNvSpPr txBox="1"/>
          <p:nvPr/>
        </p:nvSpPr>
        <p:spPr>
          <a:xfrm>
            <a:off x="5006991" y="1561676"/>
            <a:ext cx="217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Mayor utilidad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9531E-2ABD-DF3E-B7AD-6F189B992CD4}"/>
              </a:ext>
            </a:extLst>
          </p:cNvPr>
          <p:cNvSpPr txBox="1"/>
          <p:nvPr/>
        </p:nvSpPr>
        <p:spPr>
          <a:xfrm>
            <a:off x="4927985" y="4033730"/>
            <a:ext cx="2336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Menor utilidad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C9E09-223D-D490-1812-BF0B311B5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539" y="2099871"/>
            <a:ext cx="7758922" cy="1574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450034-F058-5B33-8570-488F96A33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4567829"/>
            <a:ext cx="9058275" cy="18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61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EEF9-0BC6-C10E-EF8A-B3FD244FD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122363"/>
            <a:ext cx="9498563" cy="2387600"/>
          </a:xfrm>
        </p:spPr>
        <p:txBody>
          <a:bodyPr/>
          <a:lstStyle/>
          <a:p>
            <a:r>
              <a:rPr lang="es-MX" dirty="0"/>
              <a:t>PARTE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8DC31-0F9F-96DD-CD6E-C3E029C4F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s-MX" dirty="0"/>
              <a:t>Proyección de la demanda para el año 2024</a:t>
            </a:r>
          </a:p>
        </p:txBody>
      </p:sp>
    </p:spTree>
    <p:extLst>
      <p:ext uri="{BB962C8B-B14F-4D97-AF65-F5344CB8AC3E}">
        <p14:creationId xmlns:p14="http://schemas.microsoft.com/office/powerpoint/2010/main" val="1862127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74FF73-DC43-9F23-4D73-6E0DEE24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Visualización de los datos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74F39-B26D-C50B-9F70-97BD54DAA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2180992"/>
            <a:ext cx="11574490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75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A5CD-F49E-7711-1EAF-C4FDD5E4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Visualización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ECD6-93EA-5B0E-312A-2BA1DEBF0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puede observar que tenemos 12 variables y contiene un total de 36 datos.</a:t>
            </a:r>
          </a:p>
          <a:p>
            <a:r>
              <a:rPr lang="es-MX" dirty="0"/>
              <a:t>Hay variables que contienen </a:t>
            </a:r>
            <a:r>
              <a:rPr lang="es-MX" dirty="0" err="1"/>
              <a:t>NaN</a:t>
            </a:r>
            <a:r>
              <a:rPr lang="es-MX" dirty="0"/>
              <a:t> (Se rellenan con 0)</a:t>
            </a:r>
          </a:p>
          <a:p>
            <a:r>
              <a:rPr lang="es-MX" dirty="0"/>
              <a:t>Contiene variables categóricas y variables numéricas</a:t>
            </a:r>
          </a:p>
          <a:p>
            <a:r>
              <a:rPr lang="es-MX" dirty="0"/>
              <a:t>Contiene un variable temporal y otras variables que solo tiene un valor</a:t>
            </a:r>
          </a:p>
        </p:txBody>
      </p:sp>
    </p:spTree>
    <p:extLst>
      <p:ext uri="{BB962C8B-B14F-4D97-AF65-F5344CB8AC3E}">
        <p14:creationId xmlns:p14="http://schemas.microsoft.com/office/powerpoint/2010/main" val="3198097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6AD5-97B4-02A0-699C-C727CCC8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Visualización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33BBC-62CA-E589-1334-E3D946216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531143"/>
            <a:ext cx="5257798" cy="4961731"/>
          </a:xfrm>
        </p:spPr>
        <p:txBody>
          <a:bodyPr>
            <a:normAutofit/>
          </a:bodyPr>
          <a:lstStyle/>
          <a:p>
            <a:r>
              <a:rPr lang="es-ES" sz="2000" b="1" dirty="0"/>
              <a:t>Año natural/Mes: </a:t>
            </a:r>
            <a:r>
              <a:rPr lang="es-ES" sz="2000" dirty="0"/>
              <a:t>Representa el año y mes de los datos.</a:t>
            </a:r>
          </a:p>
          <a:p>
            <a:r>
              <a:rPr lang="es-ES" sz="2000" b="1" dirty="0" err="1"/>
              <a:t>Dep</a:t>
            </a:r>
            <a:r>
              <a:rPr lang="es-ES" sz="2000" b="1" dirty="0"/>
              <a:t>: </a:t>
            </a:r>
            <a:r>
              <a:rPr lang="es-ES" sz="2000" dirty="0"/>
              <a:t>Código de departamento.</a:t>
            </a:r>
          </a:p>
          <a:p>
            <a:r>
              <a:rPr lang="es-ES" sz="2000" b="1" dirty="0"/>
              <a:t>Departamento: </a:t>
            </a:r>
            <a:r>
              <a:rPr lang="es-ES" sz="2000" dirty="0"/>
              <a:t>Nombre del departamento (ACC. DEPORTIVOS significa accesorios deportivos).</a:t>
            </a:r>
          </a:p>
          <a:p>
            <a:r>
              <a:rPr lang="es-ES" sz="2000" b="1" dirty="0"/>
              <a:t>Grupo artículos: </a:t>
            </a:r>
            <a:r>
              <a:rPr lang="es-ES" sz="2000" dirty="0"/>
              <a:t>Nombre del producto.</a:t>
            </a:r>
          </a:p>
          <a:p>
            <a:r>
              <a:rPr lang="es-ES" sz="2000" b="1" dirty="0"/>
              <a:t>Venta: </a:t>
            </a:r>
            <a:r>
              <a:rPr lang="es-ES" sz="2000" dirty="0"/>
              <a:t>Monto de ventas.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0EE0BE-611D-37C1-ABB1-8A97CF388036}"/>
              </a:ext>
            </a:extLst>
          </p:cNvPr>
          <p:cNvSpPr txBox="1">
            <a:spLocks/>
          </p:cNvSpPr>
          <p:nvPr/>
        </p:nvSpPr>
        <p:spPr>
          <a:xfrm>
            <a:off x="6095999" y="1531143"/>
            <a:ext cx="5808453" cy="478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 err="1"/>
              <a:t>Vta</a:t>
            </a:r>
            <a:r>
              <a:rPr lang="es-ES" sz="2000" b="1" dirty="0"/>
              <a:t> </a:t>
            </a:r>
            <a:r>
              <a:rPr lang="es-ES" sz="2000" b="1" dirty="0" err="1"/>
              <a:t>Cto</a:t>
            </a:r>
            <a:r>
              <a:rPr lang="es-ES" sz="2000" b="1" dirty="0"/>
              <a:t>: </a:t>
            </a:r>
            <a:r>
              <a:rPr lang="es-ES" sz="2000" dirty="0"/>
              <a:t>Costo de las ventas.</a:t>
            </a:r>
          </a:p>
          <a:p>
            <a:r>
              <a:rPr lang="es-ES" sz="2000" b="1" dirty="0"/>
              <a:t>Utilidad:</a:t>
            </a:r>
            <a:r>
              <a:rPr lang="es-ES" sz="2000" dirty="0"/>
              <a:t> Ganancia, calculada como la diferencia entre los ingresos de Venta y </a:t>
            </a:r>
            <a:r>
              <a:rPr lang="es-ES" sz="2000" dirty="0" err="1"/>
              <a:t>Vta</a:t>
            </a:r>
            <a:r>
              <a:rPr lang="es-ES" sz="2000" dirty="0"/>
              <a:t> </a:t>
            </a:r>
            <a:r>
              <a:rPr lang="es-ES" sz="2000" dirty="0" err="1"/>
              <a:t>Cto</a:t>
            </a:r>
            <a:r>
              <a:rPr lang="es-ES" sz="2000" dirty="0"/>
              <a:t>.</a:t>
            </a:r>
          </a:p>
          <a:p>
            <a:r>
              <a:rPr lang="es-ES" sz="2000" b="1" dirty="0"/>
              <a:t>Compras </a:t>
            </a:r>
            <a:r>
              <a:rPr lang="es-ES" sz="2000" b="1" dirty="0" err="1"/>
              <a:t>Cto</a:t>
            </a:r>
            <a:r>
              <a:rPr lang="es-ES" sz="2000" b="1" dirty="0"/>
              <a:t>: </a:t>
            </a:r>
            <a:r>
              <a:rPr lang="es-ES" sz="2000" dirty="0"/>
              <a:t>Costo de compras</a:t>
            </a:r>
          </a:p>
          <a:p>
            <a:r>
              <a:rPr lang="es-ES" sz="2000" b="1" dirty="0"/>
              <a:t>Compras </a:t>
            </a:r>
            <a:r>
              <a:rPr lang="es-ES" sz="2000" b="1" dirty="0" err="1"/>
              <a:t>pzas</a:t>
            </a:r>
            <a:r>
              <a:rPr lang="es-ES" sz="2000" b="1" dirty="0"/>
              <a:t>: </a:t>
            </a:r>
            <a:r>
              <a:rPr lang="es-ES" sz="2000" dirty="0"/>
              <a:t>Cantidad de piezas compradas.</a:t>
            </a:r>
          </a:p>
          <a:p>
            <a:r>
              <a:rPr lang="es-ES" sz="2000" b="1" dirty="0" err="1"/>
              <a:t>Vta</a:t>
            </a:r>
            <a:r>
              <a:rPr lang="es-ES" sz="2000" b="1" dirty="0"/>
              <a:t> </a:t>
            </a:r>
            <a:r>
              <a:rPr lang="es-ES" sz="2000" b="1" dirty="0" err="1"/>
              <a:t>pzas</a:t>
            </a:r>
            <a:r>
              <a:rPr lang="es-ES" sz="2000" b="1" dirty="0"/>
              <a:t>: </a:t>
            </a:r>
            <a:r>
              <a:rPr lang="es-ES" sz="2000" dirty="0"/>
              <a:t>Cantidad de piezas vendidas.</a:t>
            </a:r>
          </a:p>
          <a:p>
            <a:r>
              <a:rPr lang="es-ES" sz="2000" b="1" dirty="0" err="1"/>
              <a:t>Inv</a:t>
            </a:r>
            <a:r>
              <a:rPr lang="es-ES" sz="2000" b="1" dirty="0"/>
              <a:t> </a:t>
            </a:r>
            <a:r>
              <a:rPr lang="es-ES" sz="2000" b="1" dirty="0" err="1"/>
              <a:t>pzas</a:t>
            </a:r>
            <a:r>
              <a:rPr lang="es-ES" sz="2000" b="1" dirty="0"/>
              <a:t>: </a:t>
            </a:r>
            <a:r>
              <a:rPr lang="es-ES" sz="2000" dirty="0"/>
              <a:t>Cantidad de piezas en el inventario.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74091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98CE-A0B5-95E9-AAFA-89DD6AEE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Correlación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EEDD-A4BB-8759-C061-F33847ADE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Algunas consideraciones:</a:t>
            </a:r>
          </a:p>
          <a:p>
            <a:pPr lvl="1"/>
            <a:r>
              <a:rPr lang="es-ES" dirty="0"/>
              <a:t>Quitar la columna </a:t>
            </a:r>
            <a:r>
              <a:rPr lang="es-ES" b="1" dirty="0"/>
              <a:t>Departamento, </a:t>
            </a:r>
            <a:r>
              <a:rPr lang="es-ES" b="1" dirty="0" err="1"/>
              <a:t>Dep</a:t>
            </a:r>
            <a:r>
              <a:rPr lang="es-ES" b="1" dirty="0"/>
              <a:t> </a:t>
            </a:r>
            <a:r>
              <a:rPr lang="es-ES" dirty="0"/>
              <a:t>y </a:t>
            </a:r>
            <a:r>
              <a:rPr lang="es-ES" b="1" dirty="0"/>
              <a:t>Grupo artículos</a:t>
            </a:r>
            <a:r>
              <a:rPr lang="es-ES" dirty="0"/>
              <a:t>, que solo tienen un valor.</a:t>
            </a:r>
          </a:p>
          <a:p>
            <a:pPr lvl="1"/>
            <a:r>
              <a:rPr lang="es-ES" dirty="0"/>
              <a:t>Debido a que hay valores </a:t>
            </a:r>
            <a:r>
              <a:rPr lang="es-ES" dirty="0" err="1"/>
              <a:t>NaN</a:t>
            </a:r>
            <a:r>
              <a:rPr lang="es-ES" dirty="0"/>
              <a:t> en las columnas de </a:t>
            </a:r>
            <a:r>
              <a:rPr lang="es-ES" b="1" dirty="0"/>
              <a:t>Compras </a:t>
            </a:r>
            <a:r>
              <a:rPr lang="es-ES" b="1" dirty="0" err="1"/>
              <a:t>Cto</a:t>
            </a:r>
            <a:r>
              <a:rPr lang="es-ES" b="1" dirty="0"/>
              <a:t> </a:t>
            </a:r>
            <a:r>
              <a:rPr lang="es-ES" dirty="0"/>
              <a:t>y </a:t>
            </a:r>
            <a:r>
              <a:rPr lang="es-ES" b="1" dirty="0"/>
              <a:t>Compras </a:t>
            </a:r>
            <a:r>
              <a:rPr lang="es-ES" b="1" dirty="0" err="1"/>
              <a:t>pzas</a:t>
            </a:r>
            <a:r>
              <a:rPr lang="es-ES" dirty="0"/>
              <a:t>, estos los podemos llenar con 0 porque justamente cuanto no hay datos en la variable </a:t>
            </a:r>
            <a:r>
              <a:rPr lang="es-ES" b="1" dirty="0"/>
              <a:t>Compras </a:t>
            </a:r>
            <a:r>
              <a:rPr lang="es-ES" b="1" dirty="0" err="1"/>
              <a:t>pzas</a:t>
            </a:r>
            <a:r>
              <a:rPr lang="es-ES" b="1" dirty="0"/>
              <a:t> </a:t>
            </a:r>
            <a:r>
              <a:rPr lang="es-ES" dirty="0"/>
              <a:t>tampoco hay información en las variables </a:t>
            </a:r>
            <a:r>
              <a:rPr lang="es-ES" b="1" dirty="0"/>
              <a:t>Compras </a:t>
            </a:r>
            <a:r>
              <a:rPr lang="es-ES" b="1" dirty="0" err="1"/>
              <a:t>Cto</a:t>
            </a:r>
            <a:r>
              <a:rPr lang="es-ES" b="1" dirty="0"/>
              <a:t>. </a:t>
            </a:r>
            <a:r>
              <a:rPr lang="es-ES" dirty="0"/>
              <a:t>Esto indica que si no hay compras de piezas tampoco hay costo.</a:t>
            </a:r>
          </a:p>
          <a:p>
            <a:r>
              <a:rPr lang="es-ES" dirty="0"/>
              <a:t>Se hará un análisis de correlación entre las variables para checar si hay variables muy correlacionas y nos ayude a omitir algunas columnas que no nos aportan información.	</a:t>
            </a:r>
          </a:p>
        </p:txBody>
      </p:sp>
    </p:spTree>
    <p:extLst>
      <p:ext uri="{BB962C8B-B14F-4D97-AF65-F5344CB8AC3E}">
        <p14:creationId xmlns:p14="http://schemas.microsoft.com/office/powerpoint/2010/main" val="4287307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AFEB5B6-4F9D-80C0-1677-E42758A1A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1280303"/>
            <a:ext cx="5650573" cy="521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2873EC-379B-9934-8E4F-5E248652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Correlación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E0790-679A-5EA3-B335-697BAE6216B2}"/>
              </a:ext>
            </a:extLst>
          </p:cNvPr>
          <p:cNvSpPr/>
          <p:nvPr/>
        </p:nvSpPr>
        <p:spPr>
          <a:xfrm>
            <a:off x="3370887" y="1454468"/>
            <a:ext cx="1753563" cy="18602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B2958F-9BAB-A0BC-3BE5-FC3A3B6AFB87}"/>
              </a:ext>
            </a:extLst>
          </p:cNvPr>
          <p:cNvSpPr/>
          <p:nvPr/>
        </p:nvSpPr>
        <p:spPr>
          <a:xfrm>
            <a:off x="6238875" y="1454468"/>
            <a:ext cx="628650" cy="18348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D0777-2C34-C849-C3D6-CED3C11D013C}"/>
              </a:ext>
            </a:extLst>
          </p:cNvPr>
          <p:cNvSpPr/>
          <p:nvPr/>
        </p:nvSpPr>
        <p:spPr>
          <a:xfrm>
            <a:off x="6830060" y="3271520"/>
            <a:ext cx="596265" cy="6223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4230B-23CC-CBC4-8664-BABF0FB628FE}"/>
              </a:ext>
            </a:extLst>
          </p:cNvPr>
          <p:cNvSpPr/>
          <p:nvPr/>
        </p:nvSpPr>
        <p:spPr>
          <a:xfrm>
            <a:off x="7421245" y="3871595"/>
            <a:ext cx="596265" cy="6223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154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8C47-06B5-C061-5E0B-8B113235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Correlación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25A4A-E18D-B7E2-FF6A-EC079027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que están muy relacionadas son: </a:t>
            </a:r>
            <a:r>
              <a:rPr lang="es-ES" b="1" dirty="0"/>
              <a:t>Compras </a:t>
            </a:r>
            <a:r>
              <a:rPr lang="es-ES" b="1" dirty="0" err="1"/>
              <a:t>Cto</a:t>
            </a:r>
            <a:r>
              <a:rPr lang="es-ES" dirty="0"/>
              <a:t>-</a:t>
            </a:r>
            <a:r>
              <a:rPr lang="es-ES" b="1" dirty="0"/>
              <a:t>Compras</a:t>
            </a:r>
            <a:r>
              <a:rPr lang="es-ES" dirty="0"/>
              <a:t> </a:t>
            </a:r>
            <a:r>
              <a:rPr lang="es-ES" b="1" dirty="0" err="1"/>
              <a:t>Pzas</a:t>
            </a:r>
            <a:r>
              <a:rPr lang="es-ES" dirty="0"/>
              <a:t>, </a:t>
            </a:r>
            <a:r>
              <a:rPr lang="es-ES" b="1" dirty="0" err="1"/>
              <a:t>Inv</a:t>
            </a:r>
            <a:r>
              <a:rPr lang="es-ES" b="1" dirty="0"/>
              <a:t> </a:t>
            </a:r>
            <a:r>
              <a:rPr lang="es-ES" b="1" dirty="0" err="1"/>
              <a:t>cto-Inv</a:t>
            </a:r>
            <a:r>
              <a:rPr lang="es-ES" b="1" dirty="0"/>
              <a:t> </a:t>
            </a:r>
            <a:r>
              <a:rPr lang="es-ES" b="1" dirty="0" err="1"/>
              <a:t>pza</a:t>
            </a:r>
            <a:r>
              <a:rPr lang="es-ES" dirty="0"/>
              <a:t>, </a:t>
            </a:r>
            <a:r>
              <a:rPr lang="es-ES" b="1" dirty="0" err="1"/>
              <a:t>Vta</a:t>
            </a:r>
            <a:r>
              <a:rPr lang="es-ES" b="1" dirty="0"/>
              <a:t> </a:t>
            </a:r>
            <a:r>
              <a:rPr lang="es-ES" b="1" dirty="0" err="1"/>
              <a:t>Cto-Vta</a:t>
            </a:r>
            <a:r>
              <a:rPr lang="es-ES" b="1" dirty="0"/>
              <a:t> </a:t>
            </a:r>
            <a:r>
              <a:rPr lang="es-ES" b="1" dirty="0" err="1"/>
              <a:t>Pza</a:t>
            </a:r>
            <a:r>
              <a:rPr lang="es-ES" dirty="0"/>
              <a:t>, </a:t>
            </a:r>
            <a:r>
              <a:rPr lang="es-ES" b="1" dirty="0"/>
              <a:t>Venta-</a:t>
            </a:r>
            <a:r>
              <a:rPr lang="es-ES" b="1" dirty="0" err="1"/>
              <a:t>Vta</a:t>
            </a:r>
            <a:r>
              <a:rPr lang="es-ES" b="1" dirty="0"/>
              <a:t> </a:t>
            </a:r>
            <a:r>
              <a:rPr lang="es-ES" b="1" dirty="0" err="1"/>
              <a:t>pzas</a:t>
            </a:r>
            <a:r>
              <a:rPr lang="es-ES" b="1" dirty="0"/>
              <a:t> </a:t>
            </a:r>
            <a:r>
              <a:rPr lang="es-ES" dirty="0"/>
              <a:t>y </a:t>
            </a:r>
            <a:r>
              <a:rPr lang="es-ES" b="1" dirty="0"/>
              <a:t>Ventas-Utilidad</a:t>
            </a:r>
          </a:p>
          <a:p>
            <a:r>
              <a:rPr lang="es-ES" dirty="0"/>
              <a:t>No existe relación perfecta entonces no debemos quitar ninguna variable ya que todas podrían aportar información.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3037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4047-03B5-6476-3C4E-6D35CD04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Proyección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EE1D-0C92-6D32-6EDA-075E3A9A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Proyección de la demanda para el año 2024</a:t>
            </a:r>
          </a:p>
          <a:p>
            <a:r>
              <a:rPr lang="es-MX" dirty="0"/>
              <a:t>Se usaron los datos históricos del 2021-2023 y se usó el modelo de Suavización Exponencial (</a:t>
            </a:r>
            <a:r>
              <a:rPr lang="es-MX" dirty="0" err="1"/>
              <a:t>Exponential</a:t>
            </a:r>
            <a:r>
              <a:rPr lang="es-MX" dirty="0"/>
              <a:t> </a:t>
            </a:r>
            <a:r>
              <a:rPr lang="es-MX" dirty="0" err="1"/>
              <a:t>Smoothing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6327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428E-BB01-CBD8-C94C-CC206BF4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Proyección 2024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5EEB1CB-4201-75BC-6160-C8D4A433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7" y="1438274"/>
            <a:ext cx="5781675" cy="267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60C67A3D-E169-9786-A74F-B8ACC8CD9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25" y="1362073"/>
            <a:ext cx="5993533" cy="267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2B50EDFA-1008-A6D1-B2C4-D7E8C3790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42" y="4117253"/>
            <a:ext cx="5895698" cy="263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1B924B81-A5D9-76B9-4B5F-C2213BEB3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7253"/>
            <a:ext cx="5752280" cy="265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94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C70A-A68B-8391-1EC8-493DD0FE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Descripción del Proyecto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CD1C-988D-7EA1-D4E7-163B9BFD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Consiste 3 partes</a:t>
            </a:r>
          </a:p>
          <a:p>
            <a:pPr lvl="1"/>
            <a:r>
              <a:rPr lang="es-MX" dirty="0"/>
              <a:t>Parte 1: Realizar un análisis descriptivo y explicar el comportamiento del departamento de ACC. DEPORTIVOS</a:t>
            </a:r>
          </a:p>
          <a:p>
            <a:pPr lvl="1"/>
            <a:r>
              <a:rPr lang="es-MX" dirty="0"/>
              <a:t>Parte 2: Realizar una proyección de la demanda para el año 2024</a:t>
            </a:r>
          </a:p>
        </p:txBody>
      </p:sp>
    </p:spTree>
    <p:extLst>
      <p:ext uri="{BB962C8B-B14F-4D97-AF65-F5344CB8AC3E}">
        <p14:creationId xmlns:p14="http://schemas.microsoft.com/office/powerpoint/2010/main" val="111339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709B-AD97-CD17-8D4E-4D621A06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Proyección 2024</a:t>
            </a: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E95CB848-6FC7-D21E-B55B-D718E09E2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1" y="1303053"/>
            <a:ext cx="5637233" cy="265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5AB08726-F553-1F72-1495-964E8902D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03053"/>
            <a:ext cx="5800725" cy="267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06F94C82-8124-3C43-B807-18BC76DC8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8" y="3955869"/>
            <a:ext cx="5813186" cy="265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074809D0-06CD-0F29-6234-33E262604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024" y="3955869"/>
            <a:ext cx="5834847" cy="267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936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EEF9-0BC6-C10E-EF8A-B3FD244FD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122363"/>
            <a:ext cx="9498563" cy="2387600"/>
          </a:xfrm>
        </p:spPr>
        <p:txBody>
          <a:bodyPr/>
          <a:lstStyle/>
          <a:p>
            <a:r>
              <a:rPr lang="es-MX" dirty="0"/>
              <a:t>PROYECTO 2</a:t>
            </a:r>
          </a:p>
        </p:txBody>
      </p:sp>
    </p:spTree>
    <p:extLst>
      <p:ext uri="{BB962C8B-B14F-4D97-AF65-F5344CB8AC3E}">
        <p14:creationId xmlns:p14="http://schemas.microsoft.com/office/powerpoint/2010/main" val="910242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C70A-A68B-8391-1EC8-493DD0FE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Descripción del Proyecto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CD1C-988D-7EA1-D4E7-163B9BFD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Consiste en responder una serie de inicios</a:t>
            </a:r>
          </a:p>
          <a:p>
            <a:pPr lvl="1"/>
            <a:r>
              <a:rPr lang="es-ES" dirty="0"/>
              <a:t>a. Genera clasificaciones de productos por comportamientos de venta</a:t>
            </a:r>
          </a:p>
          <a:p>
            <a:pPr lvl="1"/>
            <a:r>
              <a:rPr lang="es-ES" dirty="0"/>
              <a:t>b. Genera clasificaciones de tiendas por comportamientos de venta</a:t>
            </a:r>
          </a:p>
          <a:p>
            <a:pPr lvl="1"/>
            <a:r>
              <a:rPr lang="es-ES" dirty="0"/>
              <a:t>c. ¿Qué tendencias identificas conforme a la venta? ¿Qué comportamientos identificas?</a:t>
            </a:r>
          </a:p>
          <a:p>
            <a:pPr lvl="1"/>
            <a:r>
              <a:rPr lang="es-ES" dirty="0"/>
              <a:t>d. Desarrolla una predicción para conocer la pérdida de clientes por todas las variables presentadas</a:t>
            </a:r>
          </a:p>
          <a:p>
            <a:pPr lvl="1"/>
            <a:r>
              <a:rPr lang="es-ES" dirty="0"/>
              <a:t>e. Genera una pequeña predicción y mide el margen de error.</a:t>
            </a:r>
          </a:p>
          <a:p>
            <a:pPr lvl="1"/>
            <a:r>
              <a:rPr lang="es-ES" dirty="0"/>
              <a:t>f. Genera capturas de pantalla y pégalas en cada pregunta</a:t>
            </a:r>
          </a:p>
        </p:txBody>
      </p:sp>
    </p:spTree>
    <p:extLst>
      <p:ext uri="{BB962C8B-B14F-4D97-AF65-F5344CB8AC3E}">
        <p14:creationId xmlns:p14="http://schemas.microsoft.com/office/powerpoint/2010/main" val="3524160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B2BF-391F-5FFF-3B26-975C7A8B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Visualización de los datos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DCC15-C67A-946B-0B85-4366601B0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73" y="1842833"/>
            <a:ext cx="10240804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44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A5CD-F49E-7711-1EAF-C4FDD5E4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Visualización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ECD6-93EA-5B0E-312A-2BA1DEBF0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puede observar que tenemos 11 variables y contiene un total de 88010 datos.</a:t>
            </a:r>
          </a:p>
          <a:p>
            <a:r>
              <a:rPr lang="es-MX" dirty="0"/>
              <a:t>No hay variables que contienen </a:t>
            </a:r>
            <a:r>
              <a:rPr lang="es-MX" dirty="0" err="1"/>
              <a:t>NaN</a:t>
            </a:r>
            <a:endParaRPr lang="es-MX" dirty="0"/>
          </a:p>
          <a:p>
            <a:r>
              <a:rPr lang="es-MX" dirty="0"/>
              <a:t>Contiene variables categóricas y variables numéricas</a:t>
            </a:r>
          </a:p>
          <a:p>
            <a:r>
              <a:rPr lang="es-MX" dirty="0"/>
              <a:t>Contiene un variable temporal y otras variables que solo tiene un valor</a:t>
            </a:r>
          </a:p>
        </p:txBody>
      </p:sp>
    </p:spTree>
    <p:extLst>
      <p:ext uri="{BB962C8B-B14F-4D97-AF65-F5344CB8AC3E}">
        <p14:creationId xmlns:p14="http://schemas.microsoft.com/office/powerpoint/2010/main" val="1385307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6AD5-97B4-02A0-699C-C727CCC8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Visualización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33BBC-62CA-E589-1334-E3D946216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531143"/>
            <a:ext cx="5257798" cy="4961731"/>
          </a:xfrm>
        </p:spPr>
        <p:txBody>
          <a:bodyPr>
            <a:normAutofit/>
          </a:bodyPr>
          <a:lstStyle/>
          <a:p>
            <a:r>
              <a:rPr lang="es-ES" sz="2000" b="1" dirty="0"/>
              <a:t>AÑO: </a:t>
            </a:r>
            <a:r>
              <a:rPr lang="es-ES" sz="2000" dirty="0"/>
              <a:t>El año de la transacción.</a:t>
            </a:r>
          </a:p>
          <a:p>
            <a:r>
              <a:rPr lang="es-ES" sz="2000" b="1" dirty="0"/>
              <a:t>MES: </a:t>
            </a:r>
            <a:r>
              <a:rPr lang="es-ES" sz="2000" dirty="0"/>
              <a:t>El mes de la transacción.</a:t>
            </a:r>
          </a:p>
          <a:p>
            <a:r>
              <a:rPr lang="es-ES" sz="2000" b="1" dirty="0"/>
              <a:t>DISTRITO: </a:t>
            </a:r>
            <a:r>
              <a:rPr lang="es-ES" sz="2000" dirty="0"/>
              <a:t>El distrito donde se realizó la transacción.</a:t>
            </a:r>
          </a:p>
          <a:p>
            <a:r>
              <a:rPr lang="es-ES" sz="2000" b="1" dirty="0"/>
              <a:t>ID_TIENDA: </a:t>
            </a:r>
            <a:r>
              <a:rPr lang="es-ES" sz="2000" dirty="0"/>
              <a:t>El identificador de la tienda donde ocurrió la transacción.</a:t>
            </a:r>
          </a:p>
          <a:p>
            <a:r>
              <a:rPr lang="es-ES" sz="2000" b="1" dirty="0"/>
              <a:t>GRUPO DE ARTÍCULOS: </a:t>
            </a:r>
            <a:r>
              <a:rPr lang="es-ES" sz="2000" dirty="0"/>
              <a:t>La categoría del grupo de artículos vendidos.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0EE0BE-611D-37C1-ABB1-8A97CF388036}"/>
              </a:ext>
            </a:extLst>
          </p:cNvPr>
          <p:cNvSpPr txBox="1">
            <a:spLocks/>
          </p:cNvSpPr>
          <p:nvPr/>
        </p:nvSpPr>
        <p:spPr>
          <a:xfrm>
            <a:off x="6095999" y="1531143"/>
            <a:ext cx="5808453" cy="478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/>
              <a:t>MARCA: </a:t>
            </a:r>
            <a:r>
              <a:rPr lang="es-ES" sz="2000" dirty="0"/>
              <a:t>La marca del artículo vendido.</a:t>
            </a:r>
          </a:p>
          <a:p>
            <a:r>
              <a:rPr lang="es-ES" sz="2000" b="1" dirty="0"/>
              <a:t>ARTÍCULO: </a:t>
            </a:r>
            <a:r>
              <a:rPr lang="es-ES" sz="2000" dirty="0"/>
              <a:t>El código específico del artículo.</a:t>
            </a:r>
          </a:p>
          <a:p>
            <a:r>
              <a:rPr lang="es-ES" sz="2000" b="1" dirty="0"/>
              <a:t>#TRX: </a:t>
            </a:r>
            <a:r>
              <a:rPr lang="es-ES" sz="2000" dirty="0"/>
              <a:t>El número de transacciones.</a:t>
            </a:r>
          </a:p>
          <a:p>
            <a:r>
              <a:rPr lang="es-ES" sz="2000" b="1" dirty="0"/>
              <a:t># CLIENTES: </a:t>
            </a:r>
            <a:r>
              <a:rPr lang="es-ES" sz="2000" dirty="0"/>
              <a:t>El número de clientes involucrados en la transacción.</a:t>
            </a:r>
          </a:p>
          <a:p>
            <a:r>
              <a:rPr lang="es-ES" sz="2000" b="1" dirty="0"/>
              <a:t>PIEZAS: </a:t>
            </a:r>
            <a:r>
              <a:rPr lang="es-ES" sz="2000" dirty="0"/>
              <a:t>El número de piezas vendidas.</a:t>
            </a:r>
          </a:p>
          <a:p>
            <a:r>
              <a:rPr lang="es-ES" sz="2000" b="1" dirty="0"/>
              <a:t>VENTAS: </a:t>
            </a:r>
            <a:r>
              <a:rPr lang="es-ES" sz="2000" dirty="0"/>
              <a:t>El monto total de las ventas.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6118424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05FC-21D3-4074-3939-311A5463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Visualización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518C-0903-7665-CC1C-DB52D13C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9078"/>
          </a:xfrm>
        </p:spPr>
        <p:txBody>
          <a:bodyPr>
            <a:normAutofit/>
          </a:bodyPr>
          <a:lstStyle/>
          <a:p>
            <a:r>
              <a:rPr lang="es-MX" sz="3800" b="1" dirty="0"/>
              <a:t>Columnas Categóricas</a:t>
            </a:r>
          </a:p>
          <a:p>
            <a:pPr lvl="1"/>
            <a:r>
              <a:rPr lang="es-MX" b="1" dirty="0"/>
              <a:t>DISTRICT: </a:t>
            </a:r>
            <a:r>
              <a:rPr lang="es-MX" dirty="0"/>
              <a:t>Contiene 24 valores diferentes. Ejemplo: San Fernando, Manzanillo, Jalisco Altos, Guanajuato Norte, Madero.</a:t>
            </a:r>
          </a:p>
          <a:p>
            <a:pPr lvl="1"/>
            <a:r>
              <a:rPr lang="es-MX" b="1" dirty="0"/>
              <a:t>BRAND: </a:t>
            </a:r>
            <a:r>
              <a:rPr lang="es-MX" dirty="0"/>
              <a:t>Contiene 86 valores diferentes. Ejemplo: S/M, ACTECK, KINGSTON TECHNOLOGY, LA IMPERIAL, SANDISK</a:t>
            </a:r>
          </a:p>
        </p:txBody>
      </p:sp>
    </p:spTree>
    <p:extLst>
      <p:ext uri="{BB962C8B-B14F-4D97-AF65-F5344CB8AC3E}">
        <p14:creationId xmlns:p14="http://schemas.microsoft.com/office/powerpoint/2010/main" val="3208016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87D9-72C6-0078-8A14-FB2DD33A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Visualización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588FC-ACD3-616A-E11A-A1621DCC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sz="4000" b="1" dirty="0"/>
              <a:t>Columnas Numéricas</a:t>
            </a:r>
          </a:p>
          <a:p>
            <a:pPr lvl="1"/>
            <a:r>
              <a:rPr lang="es-ES" b="1" dirty="0"/>
              <a:t>YEAR: </a:t>
            </a:r>
            <a:r>
              <a:rPr lang="es-ES" dirty="0"/>
              <a:t>El rango de valores en esta columna es de 2022 a 2023.</a:t>
            </a:r>
          </a:p>
          <a:p>
            <a:pPr lvl="1"/>
            <a:r>
              <a:rPr lang="es-ES" b="1" dirty="0"/>
              <a:t>MONTH: </a:t>
            </a:r>
            <a:r>
              <a:rPr lang="es-ES" dirty="0"/>
              <a:t>El rango de valores en esta columna es de 1 a 12.</a:t>
            </a:r>
          </a:p>
          <a:p>
            <a:pPr lvl="1"/>
            <a:r>
              <a:rPr lang="es-ES" b="1" dirty="0"/>
              <a:t>-D_STORE: </a:t>
            </a:r>
            <a:r>
              <a:rPr lang="es-ES" dirty="0"/>
              <a:t>El rango de valores en esta columna es de 1 a 3005.</a:t>
            </a:r>
          </a:p>
          <a:p>
            <a:pPr lvl="1"/>
            <a:r>
              <a:rPr lang="es-ES" b="1" dirty="0"/>
              <a:t>ITEM GROUP: </a:t>
            </a:r>
            <a:r>
              <a:rPr lang="es-ES" dirty="0"/>
              <a:t>El rango de valores en esta columna es de 370001 a 440501.</a:t>
            </a:r>
          </a:p>
          <a:p>
            <a:pPr lvl="1"/>
            <a:r>
              <a:rPr lang="es-ES" b="1" dirty="0"/>
              <a:t>ITEM: </a:t>
            </a:r>
            <a:r>
              <a:rPr lang="es-ES" dirty="0"/>
              <a:t>El rango de valores en esta columna es de 1628265 a 2876078.</a:t>
            </a:r>
          </a:p>
          <a:p>
            <a:pPr lvl="1"/>
            <a:r>
              <a:rPr lang="es-ES" b="1" dirty="0"/>
              <a:t>#TRX: </a:t>
            </a:r>
            <a:r>
              <a:rPr lang="es-ES" dirty="0"/>
              <a:t>El rango de valores en esta columna es de 1 a 41.</a:t>
            </a:r>
          </a:p>
          <a:p>
            <a:pPr lvl="1"/>
            <a:r>
              <a:rPr lang="es-ES" b="1" dirty="0"/>
              <a:t># CLIENTS: </a:t>
            </a:r>
            <a:r>
              <a:rPr lang="es-ES" dirty="0"/>
              <a:t>El rango de valores en esta columna es de 1 a 41.</a:t>
            </a:r>
          </a:p>
          <a:p>
            <a:pPr lvl="1"/>
            <a:r>
              <a:rPr lang="es-ES" b="1" dirty="0"/>
              <a:t>PIECES: </a:t>
            </a:r>
            <a:r>
              <a:rPr lang="es-ES" dirty="0"/>
              <a:t>El rango de valores en esta columna es de -5 a 55.</a:t>
            </a:r>
          </a:p>
          <a:p>
            <a:pPr lvl="1"/>
            <a:r>
              <a:rPr lang="es-ES" b="1" dirty="0"/>
              <a:t>SALES: </a:t>
            </a:r>
            <a:r>
              <a:rPr lang="es-ES" dirty="0"/>
              <a:t>El rango de valores en esta columna es de -33826.799999999996 a 618978.0.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3643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98CE-A0B5-95E9-AAFA-89DD6AEE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Correlación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EEDD-A4BB-8759-C061-F33847ADE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hará un análisis de correlación entre las variables para checar si hay variables muy correlacionas y nos ayude a omitir algunas columnas que no nos aportan información.	</a:t>
            </a:r>
          </a:p>
        </p:txBody>
      </p:sp>
    </p:spTree>
    <p:extLst>
      <p:ext uri="{BB962C8B-B14F-4D97-AF65-F5344CB8AC3E}">
        <p14:creationId xmlns:p14="http://schemas.microsoft.com/office/powerpoint/2010/main" val="12134632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526AC-AD18-9C5E-04BF-8FE86145F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602" y="1343025"/>
            <a:ext cx="5833711" cy="5410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2873EC-379B-9934-8E4F-5E248652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Correlación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1BE08C-962C-01FB-CDE8-A36619564AA4}"/>
              </a:ext>
            </a:extLst>
          </p:cNvPr>
          <p:cNvSpPr/>
          <p:nvPr/>
        </p:nvSpPr>
        <p:spPr>
          <a:xfrm>
            <a:off x="5995366" y="3613150"/>
            <a:ext cx="1669083" cy="16891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52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EEF9-0BC6-C10E-EF8A-B3FD244FD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122363"/>
            <a:ext cx="9498563" cy="2387600"/>
          </a:xfrm>
        </p:spPr>
        <p:txBody>
          <a:bodyPr/>
          <a:lstStyle/>
          <a:p>
            <a:r>
              <a:rPr lang="es-MX" dirty="0"/>
              <a:t>PARTE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933E3-6F05-9261-080A-5B4D9A1C6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s-MX" dirty="0"/>
              <a:t>Análisis Descriptivo</a:t>
            </a:r>
          </a:p>
        </p:txBody>
      </p:sp>
    </p:spTree>
    <p:extLst>
      <p:ext uri="{BB962C8B-B14F-4D97-AF65-F5344CB8AC3E}">
        <p14:creationId xmlns:p14="http://schemas.microsoft.com/office/powerpoint/2010/main" val="41648362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8C47-06B5-C061-5E0B-8B113235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de Correlación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25A4A-E18D-B7E2-FF6A-EC079027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variables que </a:t>
            </a:r>
            <a:r>
              <a:rPr lang="es-ES" dirty="0" err="1"/>
              <a:t>est’an</a:t>
            </a:r>
            <a:r>
              <a:rPr lang="es-ES" dirty="0"/>
              <a:t> muy relacionadas son: </a:t>
            </a:r>
            <a:r>
              <a:rPr lang="es-ES" b="1" dirty="0"/>
              <a:t>#TRX</a:t>
            </a:r>
            <a:r>
              <a:rPr lang="es-ES" dirty="0"/>
              <a:t>, </a:t>
            </a:r>
            <a:r>
              <a:rPr lang="es-ES" b="1" dirty="0"/>
              <a:t># CLIENTS, PIECES </a:t>
            </a:r>
            <a:r>
              <a:rPr lang="es-ES" dirty="0"/>
              <a:t>y </a:t>
            </a:r>
            <a:r>
              <a:rPr lang="es-ES" b="1" dirty="0"/>
              <a:t>SALES</a:t>
            </a:r>
          </a:p>
          <a:p>
            <a:r>
              <a:rPr lang="es-ES" dirty="0"/>
              <a:t>No existe relación perfecta entonces no debemos quitar ninguna variable ya que todas podrían aportar información.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2898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C377-98D2-4DBC-6C75-DF8B7B30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Genera clasificaciones de productos por comportamientos de venta</a:t>
            </a:r>
            <a:endParaRPr lang="es-MX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59AD-C297-C4F9-89A2-0D211402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hizo una clasificación de la venta de productos por cuántas ventas se hicieron. Se clasificó en Alta, Moderada, Baja y Muy Baja cantidad de Ventas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53B85-17BB-32C9-8DA2-BB1FC486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76" y="3222193"/>
            <a:ext cx="4858428" cy="3191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4D73AD-A037-3BEE-4A30-4A4737C0C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98" y="3188850"/>
            <a:ext cx="4896533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285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78EF-6A7C-D259-FC73-46C9017E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Genera clasificaciones de tiendas por comportamientos de venta</a:t>
            </a:r>
            <a:endParaRPr lang="es-MX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232D-4B4A-FF3F-D0E2-D3B90527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hizo una clasificación de la tienda por cuántas ventas se hicieron en esa tienda. Se clasificó en Alta, Moderada, Baja y Muy Baja cantidad de Ventas</a:t>
            </a:r>
          </a:p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C2CEF-789B-9FB6-E5E8-CDF93E6D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87" y="3203127"/>
            <a:ext cx="4658375" cy="3210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1A5B85-43E3-68F3-0B7C-22E48699F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736" y="3260284"/>
            <a:ext cx="4572638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334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0D6F-B4DC-FF65-80E2-4B1C9D6F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¿Qué tendencias identificas conforme a la venta? ¿Qué comportamientos identificas?</a:t>
            </a:r>
            <a:endParaRPr lang="es-MX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B214-5737-DC61-1C67-48000797B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hizo una visualización para la variable Ventas, TRX y Clientes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63013-EFF9-9245-4CAC-B4C28018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16" y="4365892"/>
            <a:ext cx="5381048" cy="2492108"/>
          </a:xfrm>
          <a:prstGeom prst="rect">
            <a:avLst/>
          </a:prstGeom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3AFE5DDB-050E-B3F2-D793-A26EF3DF2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83" y="2232652"/>
            <a:ext cx="5085917" cy="223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7FAB9593-0450-BA07-3182-366662536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6" y="2232652"/>
            <a:ext cx="4747491" cy="211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749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0D6F-B4DC-FF65-80E2-4B1C9D6F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¿Qué tendencias identificas conforme a la venta? ¿Qué comportamientos identificas?</a:t>
            </a:r>
            <a:endParaRPr lang="es-MX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B214-5737-DC61-1C67-48000797B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Lo primero que se puede notar es que los clientes, las transacciones y las ventas aumentan en la última parte del año, de octubre a noviembre hay un saldo enorme, superando cualquier otro salto de mes a mes. También en 2023 hay más clientes, más transacciones que en 2022 y en un alguno mes del 2022 se supera a ventas del 2023.</a:t>
            </a:r>
          </a:p>
          <a:p>
            <a:r>
              <a:rPr lang="es-ES" dirty="0"/>
              <a:t>Y siempre hay una disminución al inicio del año lo que refleja una menor participación o actividad de compra por parte de los consumidores durante este período, leve recuperación a mediados del año y finalmente tener un despunte para el final del año</a:t>
            </a:r>
          </a:p>
          <a:p>
            <a:r>
              <a:rPr lang="es-ES" dirty="0"/>
              <a:t>En agosto hay un alza, debe ser por el inicio del ciclo escolar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2723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7C46-5EF1-BAFA-2437-48B61A5A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Desarrolla una predicción para conocer la pérdida de clientes por todas las variables presentadas</a:t>
            </a:r>
            <a:endParaRPr lang="es-MX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B87E-D14F-6452-C14E-D20AE3DAE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 entendí la indicación</a:t>
            </a:r>
          </a:p>
        </p:txBody>
      </p:sp>
    </p:spTree>
    <p:extLst>
      <p:ext uri="{BB962C8B-B14F-4D97-AF65-F5344CB8AC3E}">
        <p14:creationId xmlns:p14="http://schemas.microsoft.com/office/powerpoint/2010/main" val="3805159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F8E9-C8CF-0DDE-C2FC-14A8FD1B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Genera una pequeña predicción y mide el margen de error</a:t>
            </a:r>
            <a:endParaRPr lang="es-MX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3750-2A03-E99B-C40C-CE4FCD8F8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Primero se hizo pronóstico de 2024 utilizando información de 2022 y 2023 con un margen de error</a:t>
            </a:r>
          </a:p>
          <a:p>
            <a:r>
              <a:rPr lang="es-MX" dirty="0"/>
              <a:t>Después se hizo un pronóstico de 2023 utilizando solo información del 2022 con un margen de error</a:t>
            </a:r>
          </a:p>
        </p:txBody>
      </p:sp>
    </p:spTree>
    <p:extLst>
      <p:ext uri="{BB962C8B-B14F-4D97-AF65-F5344CB8AC3E}">
        <p14:creationId xmlns:p14="http://schemas.microsoft.com/office/powerpoint/2010/main" val="39190641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9392-6A0F-8ECD-1707-EC50476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Predicción 2024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C9A64-9EAF-9984-339E-E807B3DD0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1" y="1607101"/>
            <a:ext cx="5882409" cy="2904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59C504-0DD7-1934-7FA4-978808ADC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99" y="1607101"/>
            <a:ext cx="5615710" cy="2781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3425EB-860E-554B-E2F7-67062FFDA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510" y="4412707"/>
            <a:ext cx="6460980" cy="24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988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4ED8-8D13-38F5-3557-566989D3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Predicción 2023 (Oct-Dic)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B61AE-24E2-C1BC-BD4E-B1968EF27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3" b="2770"/>
          <a:stretch/>
        </p:blipFill>
        <p:spPr>
          <a:xfrm>
            <a:off x="2341778" y="4231366"/>
            <a:ext cx="7508443" cy="2602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570F2C-F164-BF6E-3A13-82D50B31C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" y="1354653"/>
            <a:ext cx="5605319" cy="2767406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9E662DA1-F34A-B297-3C10-F0574C0E0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84" y="1360809"/>
            <a:ext cx="5276273" cy="276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93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B2BF-391F-5FFF-3B26-975C7A8B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Visualización de los datos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5A08F6-4438-73B1-AC99-CF7334C80AE9}"/>
              </a:ext>
            </a:extLst>
          </p:cNvPr>
          <p:cNvGrpSpPr/>
          <p:nvPr/>
        </p:nvGrpSpPr>
        <p:grpSpPr>
          <a:xfrm>
            <a:off x="1424940" y="1690688"/>
            <a:ext cx="9342119" cy="3892195"/>
            <a:chOff x="838200" y="1333535"/>
            <a:chExt cx="9342119" cy="38921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1B92C3-99B8-993D-6844-06B43CEB9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333535"/>
              <a:ext cx="7506973" cy="384750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89891F-BAC8-5E87-C2D6-614CF1D03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5172" y="1352336"/>
              <a:ext cx="1835147" cy="3873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603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A5CD-F49E-7711-1EAF-C4FDD5E4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Visualización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ECD6-93EA-5B0E-312A-2BA1DEBF0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puede observar que tenemos 17 variables y contiene un total de 124751 datos.</a:t>
            </a:r>
          </a:p>
          <a:p>
            <a:r>
              <a:rPr lang="es-MX" dirty="0"/>
              <a:t>Hay variables que contienen </a:t>
            </a:r>
            <a:r>
              <a:rPr lang="es-MX" dirty="0" err="1"/>
              <a:t>NaN</a:t>
            </a:r>
            <a:endParaRPr lang="es-MX" dirty="0"/>
          </a:p>
          <a:p>
            <a:r>
              <a:rPr lang="es-MX" dirty="0"/>
              <a:t>Contiene variables categóricas y variables numéricas</a:t>
            </a:r>
          </a:p>
          <a:p>
            <a:r>
              <a:rPr lang="es-MX" dirty="0"/>
              <a:t>Contiene un variable temporal y otras variables que solo tiene un valor</a:t>
            </a:r>
          </a:p>
          <a:p>
            <a:r>
              <a:rPr lang="es-MX" dirty="0"/>
              <a:t>Hay dos variables que tiene el mismo nombre (se hará separación para poder identificarlos)</a:t>
            </a:r>
          </a:p>
        </p:txBody>
      </p:sp>
    </p:spTree>
    <p:extLst>
      <p:ext uri="{BB962C8B-B14F-4D97-AF65-F5344CB8AC3E}">
        <p14:creationId xmlns:p14="http://schemas.microsoft.com/office/powerpoint/2010/main" val="1919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6AD5-97B4-02A0-699C-C727CCC8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Visualización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33BBC-62CA-E589-1334-E3D946216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531143"/>
            <a:ext cx="5257798" cy="4961731"/>
          </a:xfrm>
        </p:spPr>
        <p:txBody>
          <a:bodyPr>
            <a:normAutofit/>
          </a:bodyPr>
          <a:lstStyle/>
          <a:p>
            <a:r>
              <a:rPr lang="es-ES" sz="2000" b="1" dirty="0"/>
              <a:t>Año natural/Mes: </a:t>
            </a:r>
            <a:r>
              <a:rPr lang="es-ES" sz="2000" dirty="0"/>
              <a:t>Representa el año y mes de los datos.</a:t>
            </a:r>
          </a:p>
          <a:p>
            <a:r>
              <a:rPr lang="es-ES" sz="2000" b="1" dirty="0" err="1"/>
              <a:t>Dep</a:t>
            </a:r>
            <a:r>
              <a:rPr lang="es-ES" sz="2000" b="1" dirty="0"/>
              <a:t>: </a:t>
            </a:r>
            <a:r>
              <a:rPr lang="es-ES" sz="2000" dirty="0"/>
              <a:t>Código de departamento.</a:t>
            </a:r>
          </a:p>
          <a:p>
            <a:r>
              <a:rPr lang="es-ES" sz="2000" b="1" dirty="0"/>
              <a:t>Departamento: </a:t>
            </a:r>
            <a:r>
              <a:rPr lang="es-ES" sz="2000" dirty="0"/>
              <a:t>Nombre del departamento (ACC. DEPORTIVOS significa accesorios deportivos).</a:t>
            </a:r>
          </a:p>
          <a:p>
            <a:r>
              <a:rPr lang="es-ES" sz="2000" b="1" dirty="0"/>
              <a:t>Grupo artículos: </a:t>
            </a:r>
            <a:r>
              <a:rPr lang="es-ES" sz="2000" dirty="0"/>
              <a:t>Identificador para un grupo específico de artículos.</a:t>
            </a:r>
          </a:p>
          <a:p>
            <a:r>
              <a:rPr lang="es-ES" sz="2000" b="1" dirty="0"/>
              <a:t>Grupo artículos.1: </a:t>
            </a:r>
            <a:r>
              <a:rPr lang="es-ES" sz="2000" dirty="0"/>
              <a:t>Identificador adicional del grupo de productos como puede ser el nombre/tipo del producto.</a:t>
            </a:r>
          </a:p>
          <a:p>
            <a:r>
              <a:rPr lang="es-ES" sz="2000" b="1" dirty="0"/>
              <a:t>Marca: </a:t>
            </a:r>
            <a:r>
              <a:rPr lang="es-ES" sz="2000" dirty="0"/>
              <a:t>Nombre de la marca.</a:t>
            </a:r>
          </a:p>
          <a:p>
            <a:r>
              <a:rPr lang="es-ES" sz="2000" b="1" dirty="0"/>
              <a:t>Centro: </a:t>
            </a:r>
            <a:r>
              <a:rPr lang="es-ES" sz="2000" dirty="0"/>
              <a:t>Código de la tienda.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0EE0BE-611D-37C1-ABB1-8A97CF388036}"/>
              </a:ext>
            </a:extLst>
          </p:cNvPr>
          <p:cNvSpPr txBox="1">
            <a:spLocks/>
          </p:cNvSpPr>
          <p:nvPr/>
        </p:nvSpPr>
        <p:spPr>
          <a:xfrm>
            <a:off x="6095999" y="1531143"/>
            <a:ext cx="5808453" cy="478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/>
              <a:t>Tienda: </a:t>
            </a:r>
            <a:r>
              <a:rPr lang="es-ES" sz="2000" dirty="0"/>
              <a:t>Nombre de la tienda con su ubicación.</a:t>
            </a:r>
            <a:endParaRPr lang="es-ES" sz="2000" b="1" dirty="0"/>
          </a:p>
          <a:p>
            <a:r>
              <a:rPr lang="es-ES" sz="2000" b="1" dirty="0"/>
              <a:t>Formato de tienda: </a:t>
            </a:r>
            <a:r>
              <a:rPr lang="es-ES" sz="2000" dirty="0"/>
              <a:t>Nombre de la tienda.</a:t>
            </a:r>
            <a:endParaRPr lang="es-ES" sz="2000" b="1" dirty="0"/>
          </a:p>
          <a:p>
            <a:r>
              <a:rPr lang="es-ES" sz="2000" b="1" dirty="0"/>
              <a:t>Región: </a:t>
            </a:r>
            <a:r>
              <a:rPr lang="es-ES" sz="2000" dirty="0"/>
              <a:t>Estado de donde se encuentra la tienda.</a:t>
            </a:r>
          </a:p>
          <a:p>
            <a:r>
              <a:rPr lang="es-ES" sz="2000" b="1" dirty="0"/>
              <a:t>Cadena: </a:t>
            </a:r>
            <a:r>
              <a:rPr lang="es-ES" sz="2000" dirty="0"/>
              <a:t>Cadena de la tienda.</a:t>
            </a:r>
          </a:p>
          <a:p>
            <a:r>
              <a:rPr lang="es-ES" sz="2000" b="1" dirty="0"/>
              <a:t>Venta: </a:t>
            </a:r>
            <a:r>
              <a:rPr lang="es-ES" sz="2000" dirty="0"/>
              <a:t>Monto de ventas.</a:t>
            </a:r>
          </a:p>
          <a:p>
            <a:r>
              <a:rPr lang="es-ES" sz="2000" b="1" dirty="0" err="1"/>
              <a:t>Vta</a:t>
            </a:r>
            <a:r>
              <a:rPr lang="es-ES" sz="2000" b="1" dirty="0"/>
              <a:t> </a:t>
            </a:r>
            <a:r>
              <a:rPr lang="es-ES" sz="2000" b="1" dirty="0" err="1"/>
              <a:t>Cto</a:t>
            </a:r>
            <a:r>
              <a:rPr lang="es-ES" sz="2000" b="1" dirty="0"/>
              <a:t>: </a:t>
            </a:r>
            <a:r>
              <a:rPr lang="es-ES" sz="2000" dirty="0"/>
              <a:t>Costo de las ventas.</a:t>
            </a:r>
          </a:p>
          <a:p>
            <a:r>
              <a:rPr lang="es-ES" sz="2000" b="1" dirty="0"/>
              <a:t>Utilidad:</a:t>
            </a:r>
            <a:r>
              <a:rPr lang="es-ES" sz="2000" dirty="0"/>
              <a:t> Ganancia, calculada como la diferencia entre los ingresos de Venta y </a:t>
            </a:r>
            <a:r>
              <a:rPr lang="es-ES" sz="2000" dirty="0" err="1"/>
              <a:t>Vta</a:t>
            </a:r>
            <a:r>
              <a:rPr lang="es-ES" sz="2000" dirty="0"/>
              <a:t> </a:t>
            </a:r>
            <a:r>
              <a:rPr lang="es-ES" sz="2000" dirty="0" err="1"/>
              <a:t>Cto</a:t>
            </a:r>
            <a:r>
              <a:rPr lang="es-ES" sz="2000" dirty="0"/>
              <a:t>.</a:t>
            </a:r>
          </a:p>
          <a:p>
            <a:r>
              <a:rPr lang="es-ES" sz="2000" b="1" dirty="0"/>
              <a:t>Inventario </a:t>
            </a:r>
            <a:r>
              <a:rPr lang="es-ES" sz="2000" b="1" dirty="0" err="1"/>
              <a:t>cto</a:t>
            </a:r>
            <a:r>
              <a:rPr lang="es-ES" sz="2000" b="1" dirty="0"/>
              <a:t>: </a:t>
            </a:r>
            <a:r>
              <a:rPr lang="es-ES" sz="2000" dirty="0"/>
              <a:t>Costo del inventario.</a:t>
            </a:r>
          </a:p>
          <a:p>
            <a:r>
              <a:rPr lang="es-ES" sz="2000" b="1" dirty="0" err="1"/>
              <a:t>Vta</a:t>
            </a:r>
            <a:r>
              <a:rPr lang="es-ES" sz="2000" b="1" dirty="0"/>
              <a:t> </a:t>
            </a:r>
            <a:r>
              <a:rPr lang="es-ES" sz="2000" b="1" dirty="0" err="1"/>
              <a:t>pzas</a:t>
            </a:r>
            <a:r>
              <a:rPr lang="es-ES" sz="2000" b="1" dirty="0"/>
              <a:t>: </a:t>
            </a:r>
            <a:r>
              <a:rPr lang="es-ES" sz="2000" dirty="0"/>
              <a:t>Cantidad de piezas vendidas.</a:t>
            </a:r>
          </a:p>
          <a:p>
            <a:r>
              <a:rPr lang="es-ES" sz="2000" b="1" dirty="0"/>
              <a:t>Inventario </a:t>
            </a:r>
            <a:r>
              <a:rPr lang="es-ES" sz="2000" b="1" dirty="0" err="1"/>
              <a:t>pzas</a:t>
            </a:r>
            <a:r>
              <a:rPr lang="es-ES" sz="2000" b="1" dirty="0"/>
              <a:t>: </a:t>
            </a:r>
            <a:r>
              <a:rPr lang="es-ES" sz="2000" dirty="0"/>
              <a:t>Cantidad de piezas en el inventario.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21853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05FC-21D3-4074-3939-311A5463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Visualización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518C-0903-7665-CC1C-DB52D13C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9078"/>
          </a:xfrm>
        </p:spPr>
        <p:txBody>
          <a:bodyPr>
            <a:normAutofit fontScale="92500" lnSpcReduction="20000"/>
          </a:bodyPr>
          <a:lstStyle/>
          <a:p>
            <a:r>
              <a:rPr lang="es-MX" sz="3800" b="1" dirty="0"/>
              <a:t>Columnas Categóricas</a:t>
            </a:r>
          </a:p>
          <a:p>
            <a:pPr lvl="1"/>
            <a:r>
              <a:rPr lang="es-MX" b="1" dirty="0"/>
              <a:t>Año natural/Mes: </a:t>
            </a:r>
            <a:r>
              <a:rPr lang="es-MX" dirty="0"/>
              <a:t>Contiene12 valores diferentes: ENE 2023, FEB 2023, MAR 2023, ABR 2023, MAY 2023</a:t>
            </a:r>
          </a:p>
          <a:p>
            <a:pPr lvl="1"/>
            <a:r>
              <a:rPr lang="es-MX" b="1" dirty="0"/>
              <a:t>Grupo artículos.1: </a:t>
            </a:r>
            <a:r>
              <a:rPr lang="es-MX" dirty="0"/>
              <a:t>Contiene 229 valores diferentes: RIFLE, PISTOLA, DIABOLOS MUNICIONES, ACCESORIOS PARA CAZA, MIRAS TELESCOPICAS</a:t>
            </a:r>
          </a:p>
          <a:p>
            <a:pPr lvl="1"/>
            <a:r>
              <a:rPr lang="es-MX" b="1" dirty="0"/>
              <a:t>Marca:</a:t>
            </a:r>
            <a:r>
              <a:rPr lang="es-MX" dirty="0"/>
              <a:t> Contiene 151 valores diferentes. MENDOZA, GAMO, CROSMAN, XISICO, HATSAN</a:t>
            </a:r>
          </a:p>
          <a:p>
            <a:pPr lvl="1"/>
            <a:r>
              <a:rPr lang="es-MX" b="1" dirty="0"/>
              <a:t>Centro: </a:t>
            </a:r>
            <a:r>
              <a:rPr lang="es-MX" dirty="0"/>
              <a:t>Contiene 86 valores diferentes: M001, M002, M003, M004, M005</a:t>
            </a:r>
          </a:p>
          <a:p>
            <a:pPr lvl="1"/>
            <a:r>
              <a:rPr lang="es-MX" b="1" dirty="0"/>
              <a:t>Tienda:</a:t>
            </a:r>
            <a:r>
              <a:rPr lang="es-MX" dirty="0"/>
              <a:t> Contiene 86 valores diferentes: La Marina Madero, La Marina San Fernando, La Marina Zapotlán, La Marina La Piedad, La Marina Guanajuato</a:t>
            </a:r>
          </a:p>
          <a:p>
            <a:pPr lvl="1"/>
            <a:r>
              <a:rPr lang="es-MX" b="1" dirty="0"/>
              <a:t>Formato de tienda: </a:t>
            </a:r>
            <a:r>
              <a:rPr lang="es-MX" dirty="0"/>
              <a:t>Contiene 2 valores diferentes: LA MARINA, EL BODEGON</a:t>
            </a:r>
          </a:p>
          <a:p>
            <a:pPr lvl="1"/>
            <a:r>
              <a:rPr lang="es-MX" b="1" dirty="0"/>
              <a:t>Región:</a:t>
            </a:r>
            <a:r>
              <a:rPr lang="es-MX" dirty="0"/>
              <a:t> Contiene 14 valores diferentes: COLIMA, JALISCO, MICHOACAN, GUANAJUATO, JALISCO SUR</a:t>
            </a:r>
          </a:p>
          <a:p>
            <a:pPr lvl="1"/>
            <a:r>
              <a:rPr lang="es-MX" b="1" dirty="0"/>
              <a:t>Cadena:</a:t>
            </a:r>
            <a:r>
              <a:rPr lang="es-MX" dirty="0"/>
              <a:t> Contiene con 2 valores diferentes: LA MARINA, EL BODEGON</a:t>
            </a:r>
          </a:p>
          <a:p>
            <a:pPr lvl="1"/>
            <a:r>
              <a:rPr lang="es-MX" b="1" dirty="0"/>
              <a:t>Grupo artículos: </a:t>
            </a:r>
            <a:r>
              <a:rPr lang="es-MX" dirty="0"/>
              <a:t>Contiene con 249 valores diferentes. 420001, 420002, 420003, 420004, 420005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751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2444</Words>
  <Application>Microsoft Office PowerPoint</Application>
  <PresentationFormat>Widescreen</PresentationFormat>
  <Paragraphs>219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Aptos</vt:lpstr>
      <vt:lpstr>Aptos Display</vt:lpstr>
      <vt:lpstr>Arial</vt:lpstr>
      <vt:lpstr>Office Theme</vt:lpstr>
      <vt:lpstr>PRUEBA TÉCNICA (BODESA)</vt:lpstr>
      <vt:lpstr>Introducción</vt:lpstr>
      <vt:lpstr>PROYECTO 1</vt:lpstr>
      <vt:lpstr>Descripción del Proyecto 1</vt:lpstr>
      <vt:lpstr>PARTE 1 </vt:lpstr>
      <vt:lpstr>Visualización de los datos</vt:lpstr>
      <vt:lpstr>Visualización de los datos</vt:lpstr>
      <vt:lpstr>Visualización de los datos</vt:lpstr>
      <vt:lpstr>Visualización de los datos</vt:lpstr>
      <vt:lpstr>Visualización de los datos</vt:lpstr>
      <vt:lpstr>Análisis de Correlación</vt:lpstr>
      <vt:lpstr>Análisis de Correlación</vt:lpstr>
      <vt:lpstr>Análisis de Correlación</vt:lpstr>
      <vt:lpstr>Visualización de los datos</vt:lpstr>
      <vt:lpstr>Análisis de Ventas</vt:lpstr>
      <vt:lpstr>Análisis de Ventas</vt:lpstr>
      <vt:lpstr>Análisis de Ventas</vt:lpstr>
      <vt:lpstr>Análisis de Ventas</vt:lpstr>
      <vt:lpstr>Análisis de Ventas</vt:lpstr>
      <vt:lpstr>Análisis de Ventas</vt:lpstr>
      <vt:lpstr>Análisis de Ventas</vt:lpstr>
      <vt:lpstr>Análisis de Ventas</vt:lpstr>
      <vt:lpstr>Análisis de Ventas</vt:lpstr>
      <vt:lpstr>Análisis de Ventas</vt:lpstr>
      <vt:lpstr>Análisis de Utilidades</vt:lpstr>
      <vt:lpstr>Análisis de Utilidades</vt:lpstr>
      <vt:lpstr>Análisis de Utilidades</vt:lpstr>
      <vt:lpstr>Análisis de Utilidades</vt:lpstr>
      <vt:lpstr>Análisis de Utilidades</vt:lpstr>
      <vt:lpstr>Análisis de Utilidades</vt:lpstr>
      <vt:lpstr>PARTE 2</vt:lpstr>
      <vt:lpstr>Visualización de los datos</vt:lpstr>
      <vt:lpstr>Visualización de los datos</vt:lpstr>
      <vt:lpstr>Visualización de los datos</vt:lpstr>
      <vt:lpstr>Análisis de Correlación</vt:lpstr>
      <vt:lpstr>Análisis de Correlación</vt:lpstr>
      <vt:lpstr>Análisis de Correlación</vt:lpstr>
      <vt:lpstr>Proyección 2024</vt:lpstr>
      <vt:lpstr>Proyección 2024</vt:lpstr>
      <vt:lpstr>Proyección 2024</vt:lpstr>
      <vt:lpstr>PROYECTO 2</vt:lpstr>
      <vt:lpstr>Descripción del Proyecto 2</vt:lpstr>
      <vt:lpstr>Visualización de los datos</vt:lpstr>
      <vt:lpstr>Visualización de los datos</vt:lpstr>
      <vt:lpstr>Visualización de los datos</vt:lpstr>
      <vt:lpstr>Visualización de los datos</vt:lpstr>
      <vt:lpstr>Visualización de los datos</vt:lpstr>
      <vt:lpstr>Análisis de Correlación</vt:lpstr>
      <vt:lpstr>Análisis de Correlación</vt:lpstr>
      <vt:lpstr>Análisis de Correlación</vt:lpstr>
      <vt:lpstr>Genera clasificaciones de productos por comportamientos de venta</vt:lpstr>
      <vt:lpstr>Genera clasificaciones de tiendas por comportamientos de venta</vt:lpstr>
      <vt:lpstr>¿Qué tendencias identificas conforme a la venta? ¿Qué comportamientos identificas?</vt:lpstr>
      <vt:lpstr>¿Qué tendencias identificas conforme a la venta? ¿Qué comportamientos identificas?</vt:lpstr>
      <vt:lpstr>Desarrolla una predicción para conocer la pérdida de clientes por todas las variables presentadas</vt:lpstr>
      <vt:lpstr>Genera una pequeña predicción y mide el margen de error</vt:lpstr>
      <vt:lpstr>Predicción 2024</vt:lpstr>
      <vt:lpstr>Predicción 2023 (Oct-Dic)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Yair Antonio Castillo  Castillo</dc:creator>
  <cp:lastModifiedBy>Yair Antonio Castillo  Castillo</cp:lastModifiedBy>
  <cp:revision>4</cp:revision>
  <dcterms:created xsi:type="dcterms:W3CDTF">2024-08-15T07:17:51Z</dcterms:created>
  <dcterms:modified xsi:type="dcterms:W3CDTF">2024-08-15T16:38:21Z</dcterms:modified>
</cp:coreProperties>
</file>