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59" r:id="rId5"/>
    <p:sldId id="260" r:id="rId6"/>
    <p:sldId id="265" r:id="rId7"/>
    <p:sldId id="261" r:id="rId8"/>
    <p:sldId id="263" r:id="rId9"/>
    <p:sldId id="264" r:id="rId10"/>
    <p:sldId id="258"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54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E3460421-C692-4E34-B017-F17F0C895969}" type="datetimeFigureOut">
              <a:rPr lang="he-IL" smtClean="0"/>
              <a:t>כ"ט/ניסן/תשפ"ב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7A6BEA96-9BCD-4F02-B9B7-E9EF67441EF0}" type="slidenum">
              <a:rPr lang="he-IL" smtClean="0"/>
              <a:t>‹#›</a:t>
            </a:fld>
            <a:endParaRPr lang="he-IL"/>
          </a:p>
        </p:txBody>
      </p:sp>
    </p:spTree>
    <p:extLst>
      <p:ext uri="{BB962C8B-B14F-4D97-AF65-F5344CB8AC3E}">
        <p14:creationId xmlns:p14="http://schemas.microsoft.com/office/powerpoint/2010/main" val="4034276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rtl="0"/>
                <a:r>
                  <a:rPr lang="en-US" dirty="0"/>
                  <a:t>Infinite plane - </a:t>
                </a:r>
                <a14:m>
                  <m:oMath xmlns:m="http://schemas.openxmlformats.org/officeDocument/2006/math">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P</m:t>
                        </m:r>
                      </m:e>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dirty="0"/>
              </a:p>
              <a:p>
                <a:pPr rtl="0"/>
                <a:r>
                  <a:rPr lang="en-US" dirty="0"/>
                  <a:t>Cube – no rotations (to make computations of </a:t>
                </a:r>
                <a:r>
                  <a:rPr lang="en-US" dirty="0" err="1"/>
                  <a:t>intersetcion</a:t>
                </a:r>
                <a:r>
                  <a:rPr lang="en-US" dirty="0"/>
                  <a:t> easier)</a:t>
                </a:r>
                <a:endParaRPr lang="he-IL" dirty="0"/>
              </a:p>
            </p:txBody>
          </p:sp>
        </mc:Choice>
        <mc:Fallback xmlns="">
          <p:sp>
            <p:nvSpPr>
              <p:cNvPr id="3" name="Notes Placeholder 2"/>
              <p:cNvSpPr>
                <a:spLocks noGrp="1"/>
              </p:cNvSpPr>
              <p:nvPr>
                <p:ph type="body" idx="1"/>
              </p:nvPr>
            </p:nvSpPr>
            <p:spPr/>
            <p:txBody>
              <a:bodyPr/>
              <a:lstStyle/>
              <a:p>
                <a:pPr rtl="0"/>
                <a:r>
                  <a:rPr lang="en-US" dirty="0"/>
                  <a:t>Infinite plane - </a:t>
                </a:r>
                <a:r>
                  <a:rPr lang="en-US" b="0" i="0">
                    <a:latin typeface="Cambria Math" panose="02040503050406030204" pitchFamily="18" charset="0"/>
                  </a:rPr>
                  <a:t>{P│𝑃⋅𝑁=𝐶}</a:t>
                </a:r>
                <a:endParaRPr lang="en-US" dirty="0"/>
              </a:p>
              <a:p>
                <a:pPr rtl="0"/>
                <a:r>
                  <a:rPr lang="en-US" dirty="0"/>
                  <a:t>Cube – no rotations (to make computations of </a:t>
                </a:r>
                <a:r>
                  <a:rPr lang="en-US" dirty="0" err="1"/>
                  <a:t>intersetcion</a:t>
                </a:r>
                <a:r>
                  <a:rPr lang="en-US" dirty="0"/>
                  <a:t> easier)</a:t>
                </a:r>
                <a:endParaRPr lang="he-IL" dirty="0"/>
              </a:p>
            </p:txBody>
          </p:sp>
        </mc:Fallback>
      </mc:AlternateContent>
      <p:sp>
        <p:nvSpPr>
          <p:cNvPr id="4" name="Slide Number Placeholder 3"/>
          <p:cNvSpPr>
            <a:spLocks noGrp="1"/>
          </p:cNvSpPr>
          <p:nvPr>
            <p:ph type="sldNum" sz="quarter" idx="5"/>
          </p:nvPr>
        </p:nvSpPr>
        <p:spPr/>
        <p:txBody>
          <a:bodyPr/>
          <a:lstStyle/>
          <a:p>
            <a:fld id="{7A6BEA96-9BCD-4F02-B9B7-E9EF67441EF0}" type="slidenum">
              <a:rPr lang="he-IL" smtClean="0"/>
              <a:t>4</a:t>
            </a:fld>
            <a:endParaRPr lang="he-IL"/>
          </a:p>
        </p:txBody>
      </p:sp>
    </p:spTree>
    <p:extLst>
      <p:ext uri="{BB962C8B-B14F-4D97-AF65-F5344CB8AC3E}">
        <p14:creationId xmlns:p14="http://schemas.microsoft.com/office/powerpoint/2010/main" val="287552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The specular </a:t>
            </a:r>
            <a:r>
              <a:rPr lang="en-GB" b="1" dirty="0" err="1"/>
              <a:t>color</a:t>
            </a:r>
            <a:r>
              <a:rPr lang="en-GB" b="1" dirty="0"/>
              <a:t> </a:t>
            </a:r>
            <a:r>
              <a:rPr lang="en-GB" dirty="0"/>
              <a:t>of a surface defines the intensity and </a:t>
            </a:r>
            <a:r>
              <a:rPr lang="en-GB" dirty="0" err="1"/>
              <a:t>color</a:t>
            </a:r>
            <a:r>
              <a:rPr lang="en-GB" dirty="0"/>
              <a:t> of that reflection. Materials in real life often have different specular </a:t>
            </a:r>
            <a:r>
              <a:rPr lang="en-GB" dirty="0" err="1"/>
              <a:t>color</a:t>
            </a:r>
            <a:r>
              <a:rPr lang="en-GB" dirty="0"/>
              <a:t> than diffuse </a:t>
            </a:r>
            <a:r>
              <a:rPr lang="en-GB" dirty="0" err="1"/>
              <a:t>color</a:t>
            </a:r>
            <a:r>
              <a:rPr lang="en-GB" dirty="0"/>
              <a:t>. For example, a polished wooden desk would have a brown diffuse </a:t>
            </a:r>
            <a:r>
              <a:rPr lang="en-GB" dirty="0" err="1"/>
              <a:t>color</a:t>
            </a:r>
            <a:r>
              <a:rPr lang="en-GB" dirty="0"/>
              <a:t> but white</a:t>
            </a:r>
          </a:p>
          <a:p>
            <a:r>
              <a:rPr lang="en-GB" dirty="0"/>
              <a:t>specular </a:t>
            </a:r>
            <a:r>
              <a:rPr lang="en-GB" dirty="0" err="1"/>
              <a:t>color</a:t>
            </a:r>
            <a:r>
              <a:rPr lang="en-GB" dirty="0"/>
              <a:t>.</a:t>
            </a:r>
          </a:p>
          <a:p>
            <a:r>
              <a:rPr lang="en-GB" b="1" dirty="0" err="1"/>
              <a:t>Phong</a:t>
            </a:r>
            <a:r>
              <a:rPr lang="en-GB" b="1" dirty="0"/>
              <a:t> - </a:t>
            </a:r>
            <a:r>
              <a:rPr lang="en-GB" dirty="0"/>
              <a:t>high value (around 100) renders small and sharp specular reflections, for shiny surfaces such as metal, and a low value (around 1 or so) renders wide and soft specular reflections, for materials such as clay or stone</a:t>
            </a:r>
            <a:endParaRPr lang="en-GB" b="1" dirty="0"/>
          </a:p>
          <a:p>
            <a:endParaRPr lang="en-GB" dirty="0"/>
          </a:p>
          <a:p>
            <a:r>
              <a:rPr lang="en-GB" b="1" dirty="0"/>
              <a:t>Reflection - </a:t>
            </a:r>
            <a:r>
              <a:rPr lang="en-GB" b="0" dirty="0"/>
              <a:t>For example a red metal pipe might reflect its surrounding but the reflection will have a red tint.</a:t>
            </a:r>
          </a:p>
          <a:p>
            <a:endParaRPr lang="he-IL" b="0" dirty="0"/>
          </a:p>
        </p:txBody>
      </p:sp>
      <p:sp>
        <p:nvSpPr>
          <p:cNvPr id="4" name="Slide Number Placeholder 3"/>
          <p:cNvSpPr>
            <a:spLocks noGrp="1"/>
          </p:cNvSpPr>
          <p:nvPr>
            <p:ph type="sldNum" sz="quarter" idx="5"/>
          </p:nvPr>
        </p:nvSpPr>
        <p:spPr/>
        <p:txBody>
          <a:bodyPr/>
          <a:lstStyle/>
          <a:p>
            <a:fld id="{7A6BEA96-9BCD-4F02-B9B7-E9EF67441EF0}" type="slidenum">
              <a:rPr lang="he-IL" smtClean="0"/>
              <a:t>5</a:t>
            </a:fld>
            <a:endParaRPr lang="he-IL"/>
          </a:p>
        </p:txBody>
      </p:sp>
    </p:spTree>
    <p:extLst>
      <p:ext uri="{BB962C8B-B14F-4D97-AF65-F5344CB8AC3E}">
        <p14:creationId xmlns:p14="http://schemas.microsoft.com/office/powerpoint/2010/main" val="239312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 use point lights with the following attributes</a:t>
            </a:r>
          </a:p>
          <a:p>
            <a:endParaRPr lang="en-US" b="1" dirty="0"/>
          </a:p>
          <a:p>
            <a:r>
              <a:rPr lang="en-US" b="1" dirty="0"/>
              <a:t>Specular intensity – </a:t>
            </a:r>
            <a:r>
              <a:rPr lang="en-US" b="0" dirty="0"/>
              <a:t>want </a:t>
            </a:r>
            <a:r>
              <a:rPr lang="af-ZA" dirty="0"/>
              <a:t>only partial specular lighting.</a:t>
            </a:r>
            <a:r>
              <a:rPr lang="af-ZA" b="0" dirty="0"/>
              <a:t>.</a:t>
            </a:r>
          </a:p>
          <a:p>
            <a:r>
              <a:rPr lang="en-US" b="1" dirty="0"/>
              <a:t> </a:t>
            </a:r>
            <a:r>
              <a:rPr lang="en-GB" dirty="0"/>
              <a:t>If this number is 1, the light intensity will be the same for the diffuse component and the specular component computation. Otherwise, the light </a:t>
            </a:r>
            <a:r>
              <a:rPr lang="en-GB" dirty="0" err="1"/>
              <a:t>color</a:t>
            </a:r>
            <a:r>
              <a:rPr lang="en-GB" dirty="0"/>
              <a:t> will be multiplied by the specular intensity for the specular component computation.</a:t>
            </a:r>
          </a:p>
          <a:p>
            <a:endParaRPr lang="en-GB" b="1" dirty="0"/>
          </a:p>
          <a:p>
            <a:endParaRPr lang="en-GB" b="1" dirty="0"/>
          </a:p>
          <a:p>
            <a:r>
              <a:rPr lang="en-GB" dirty="0"/>
              <a:t>To compute the </a:t>
            </a:r>
            <a:r>
              <a:rPr lang="en-GB" dirty="0" err="1"/>
              <a:t>color</a:t>
            </a:r>
            <a:r>
              <a:rPr lang="en-GB" dirty="0"/>
              <a:t> of the surface, you go over each light in the scene and add the value it induces on the surface. To find out whether the light hits the surface or not, you shoot rays from the light towards the surface and find whether the ray intersects any other surfaces before the required surface - if so, the surface is occluded from the light and the light does not affect it (or partially affects it because of the shadow intensity parameter).</a:t>
            </a:r>
            <a:endParaRPr lang="en-GB" b="1" dirty="0"/>
          </a:p>
        </p:txBody>
      </p:sp>
      <p:sp>
        <p:nvSpPr>
          <p:cNvPr id="4" name="Slide Number Placeholder 3"/>
          <p:cNvSpPr>
            <a:spLocks noGrp="1"/>
          </p:cNvSpPr>
          <p:nvPr>
            <p:ph type="sldNum" sz="quarter" idx="5"/>
          </p:nvPr>
        </p:nvSpPr>
        <p:spPr/>
        <p:txBody>
          <a:bodyPr/>
          <a:lstStyle/>
          <a:p>
            <a:fld id="{7A6BEA96-9BCD-4F02-B9B7-E9EF67441EF0}" type="slidenum">
              <a:rPr lang="he-IL" smtClean="0"/>
              <a:t>7</a:t>
            </a:fld>
            <a:endParaRPr lang="he-IL"/>
          </a:p>
        </p:txBody>
      </p:sp>
    </p:spTree>
    <p:extLst>
      <p:ext uri="{BB962C8B-B14F-4D97-AF65-F5344CB8AC3E}">
        <p14:creationId xmlns:p14="http://schemas.microsoft.com/office/powerpoint/2010/main" val="172894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Max</a:t>
            </a:r>
            <a:r>
              <a:rPr lang="en-US" b="0" dirty="0"/>
              <a:t> - </a:t>
            </a:r>
            <a:r>
              <a:rPr lang="en-GB" dirty="0"/>
              <a:t>o after this amount of recursion the returned </a:t>
            </a:r>
            <a:r>
              <a:rPr lang="en-GB" dirty="0" err="1"/>
              <a:t>color</a:t>
            </a:r>
            <a:r>
              <a:rPr lang="en-GB" dirty="0"/>
              <a:t> would be the background </a:t>
            </a:r>
            <a:r>
              <a:rPr lang="en-GB" dirty="0" err="1"/>
              <a:t>color</a:t>
            </a:r>
            <a:r>
              <a:rPr lang="en-GB" dirty="0"/>
              <a:t> (as if the tenth reflected surface does not exist).</a:t>
            </a:r>
            <a:endParaRPr lang="he-IL" b="1" dirty="0"/>
          </a:p>
        </p:txBody>
      </p:sp>
      <p:sp>
        <p:nvSpPr>
          <p:cNvPr id="4" name="Slide Number Placeholder 3"/>
          <p:cNvSpPr>
            <a:spLocks noGrp="1"/>
          </p:cNvSpPr>
          <p:nvPr>
            <p:ph type="sldNum" sz="quarter" idx="5"/>
          </p:nvPr>
        </p:nvSpPr>
        <p:spPr/>
        <p:txBody>
          <a:bodyPr/>
          <a:lstStyle/>
          <a:p>
            <a:fld id="{7A6BEA96-9BCD-4F02-B9B7-E9EF67441EF0}" type="slidenum">
              <a:rPr lang="he-IL" smtClean="0"/>
              <a:t>9</a:t>
            </a:fld>
            <a:endParaRPr lang="he-IL"/>
          </a:p>
        </p:txBody>
      </p:sp>
    </p:spTree>
    <p:extLst>
      <p:ext uri="{BB962C8B-B14F-4D97-AF65-F5344CB8AC3E}">
        <p14:creationId xmlns:p14="http://schemas.microsoft.com/office/powerpoint/2010/main" val="42236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B5FD-55AF-43A9-835E-676E416C3F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D02E25CA-8C8C-4DEB-96E5-684B98AA0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6B42F422-F874-4026-A270-14B9AF38073E}"/>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5" name="Footer Placeholder 4">
            <a:extLst>
              <a:ext uri="{FF2B5EF4-FFF2-40B4-BE49-F238E27FC236}">
                <a16:creationId xmlns:a16="http://schemas.microsoft.com/office/drawing/2014/main" id="{07EBB181-170E-4CCC-9893-2CA3A046682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360B702-52F8-4C8F-B6C4-37F0734A2F93}"/>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198128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1BA9-3550-4B0D-BAB3-C6FDBAB642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F1D9DBD3-5BC0-408A-911D-DE1E93D610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7EA5F11-C706-4C6E-AAC0-2D706158609C}"/>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5" name="Footer Placeholder 4">
            <a:extLst>
              <a:ext uri="{FF2B5EF4-FFF2-40B4-BE49-F238E27FC236}">
                <a16:creationId xmlns:a16="http://schemas.microsoft.com/office/drawing/2014/main" id="{D790FCA6-29AA-436B-925F-D397DC8F794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1C74B5C-EE23-44FA-BFB9-086E3E6C89D4}"/>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327386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48451C-BD43-436B-BCF8-8D52FEBB40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11A01A00-0646-443B-8172-C94AB8D65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0F24CF2-908E-49C6-AB7A-511D83EB1094}"/>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5" name="Footer Placeholder 4">
            <a:extLst>
              <a:ext uri="{FF2B5EF4-FFF2-40B4-BE49-F238E27FC236}">
                <a16:creationId xmlns:a16="http://schemas.microsoft.com/office/drawing/2014/main" id="{FF986659-4658-4A5D-BEA2-33F3D4C624D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16F3AF-F27D-459B-A4B2-6EE44C52AE05}"/>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19946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8F80-D21F-4D97-AC64-8AFC8E4912A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3AE3AF6-5021-415D-8A65-6D275CDE4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C387E2F-CCE8-433E-A95B-0E215F826EE5}"/>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5" name="Footer Placeholder 4">
            <a:extLst>
              <a:ext uri="{FF2B5EF4-FFF2-40B4-BE49-F238E27FC236}">
                <a16:creationId xmlns:a16="http://schemas.microsoft.com/office/drawing/2014/main" id="{76A91FAC-82DA-4495-A6C3-7B09F4C3CD2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55B4824-4D0A-4165-9644-53E6EF2773E7}"/>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210351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1A02-FC28-4CD0-90AA-EBE3D7DCA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194A4953-B7E7-42FD-83BA-16266F875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04EDD-8E28-4889-B41C-7935C9E88B20}"/>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5" name="Footer Placeholder 4">
            <a:extLst>
              <a:ext uri="{FF2B5EF4-FFF2-40B4-BE49-F238E27FC236}">
                <a16:creationId xmlns:a16="http://schemas.microsoft.com/office/drawing/2014/main" id="{BE6D2616-2B2C-44E0-B21D-DBA598E9EC4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0F102AA-668F-4D99-84C7-8C0B7D07201F}"/>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125071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086A-8416-4E35-94F2-37C5866B5AA7}"/>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9256A74-91BF-436F-AE0C-77E7F5678D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4ACBEB62-3D17-4B20-851F-9EA366A04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7AD53E9B-2583-4F39-9F21-7EC54306832A}"/>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6" name="Footer Placeholder 5">
            <a:extLst>
              <a:ext uri="{FF2B5EF4-FFF2-40B4-BE49-F238E27FC236}">
                <a16:creationId xmlns:a16="http://schemas.microsoft.com/office/drawing/2014/main" id="{2A65CEE3-11F7-4950-93DF-0264E8421FE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2F04B28-CD4C-4409-8D3A-698F97EC364B}"/>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153988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B02A-9CD9-4F6D-A70F-D2499C34EB71}"/>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A57F88FC-A10E-49ED-9BA9-427C7000E2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7E8162-41C5-4677-802F-AFFCB9E37F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784E89C5-2C09-438A-842D-FB17D94C2A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84A73-5FDD-488A-B8F5-D5F1EFB5F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82B0F193-A9D7-484E-85DF-07ED892B59C4}"/>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8" name="Footer Placeholder 7">
            <a:extLst>
              <a:ext uri="{FF2B5EF4-FFF2-40B4-BE49-F238E27FC236}">
                <a16:creationId xmlns:a16="http://schemas.microsoft.com/office/drawing/2014/main" id="{120AF176-9919-4295-81AA-EF3B136A78A4}"/>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70EBA6E8-C072-44ED-8454-D627EAE59992}"/>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240997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0617-3638-4371-BB1E-78F9B56C1FBA}"/>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FAE1E69D-F143-4618-B035-2E2968A4EB51}"/>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4" name="Footer Placeholder 3">
            <a:extLst>
              <a:ext uri="{FF2B5EF4-FFF2-40B4-BE49-F238E27FC236}">
                <a16:creationId xmlns:a16="http://schemas.microsoft.com/office/drawing/2014/main" id="{CB113CA8-9CA0-4439-8FC3-5B70123FFCD8}"/>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F2F315D-A39C-4ED1-B338-5131E0EDFBD5}"/>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169173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12F6A-4C7F-4ACD-A3D9-5DF137754644}"/>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3" name="Footer Placeholder 2">
            <a:extLst>
              <a:ext uri="{FF2B5EF4-FFF2-40B4-BE49-F238E27FC236}">
                <a16:creationId xmlns:a16="http://schemas.microsoft.com/office/drawing/2014/main" id="{52F16886-43C5-409F-94F9-BB9B1EC202B7}"/>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6D436C9C-67C6-4AFE-821A-A1DE4DB36AE4}"/>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52400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79EB-B3CD-4A59-8249-DDB850E7A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99CFE055-5A18-4BFF-A2C6-E448C5F77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E0880D0F-1CCF-478A-ACEB-CBF453BE4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4F7CF-DE77-4310-A1A0-E2F300E23C89}"/>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6" name="Footer Placeholder 5">
            <a:extLst>
              <a:ext uri="{FF2B5EF4-FFF2-40B4-BE49-F238E27FC236}">
                <a16:creationId xmlns:a16="http://schemas.microsoft.com/office/drawing/2014/main" id="{ACBB229D-4528-48B8-A656-C5CA040A79D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E787F2C-6456-47A3-96F8-41EA712B176F}"/>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335555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0B87-8EE2-4E28-8511-97A566F63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56C65D34-853E-4645-8B04-7683EAA58A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090949C8-DE47-4E27-B869-76334E791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666BA-23D0-4219-83D7-F6A1E2A1B9A0}"/>
              </a:ext>
            </a:extLst>
          </p:cNvPr>
          <p:cNvSpPr>
            <a:spLocks noGrp="1"/>
          </p:cNvSpPr>
          <p:nvPr>
            <p:ph type="dt" sz="half" idx="10"/>
          </p:nvPr>
        </p:nvSpPr>
        <p:spPr/>
        <p:txBody>
          <a:bodyPr/>
          <a:lstStyle/>
          <a:p>
            <a:fld id="{1CB3E4F2-8A9E-4295-942F-5EEA4E0F47F9}" type="datetimeFigureOut">
              <a:rPr lang="he-IL" smtClean="0"/>
              <a:t>כ"ט/ניסן/תשפ"ב</a:t>
            </a:fld>
            <a:endParaRPr lang="he-IL"/>
          </a:p>
        </p:txBody>
      </p:sp>
      <p:sp>
        <p:nvSpPr>
          <p:cNvPr id="6" name="Footer Placeholder 5">
            <a:extLst>
              <a:ext uri="{FF2B5EF4-FFF2-40B4-BE49-F238E27FC236}">
                <a16:creationId xmlns:a16="http://schemas.microsoft.com/office/drawing/2014/main" id="{4BC27B50-0078-4F33-8C57-68213EEE2A5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A7832E9-A2D3-4114-9286-9E40B1931B38}"/>
              </a:ext>
            </a:extLst>
          </p:cNvPr>
          <p:cNvSpPr>
            <a:spLocks noGrp="1"/>
          </p:cNvSpPr>
          <p:nvPr>
            <p:ph type="sldNum" sz="quarter" idx="12"/>
          </p:nvPr>
        </p:nvSpPr>
        <p:spPr/>
        <p:txBody>
          <a:bodyPr/>
          <a:lstStyle/>
          <a:p>
            <a:fld id="{A95DC57C-F7A8-43D5-8A33-610C18687576}" type="slidenum">
              <a:rPr lang="he-IL" smtClean="0"/>
              <a:t>‹#›</a:t>
            </a:fld>
            <a:endParaRPr lang="he-IL"/>
          </a:p>
        </p:txBody>
      </p:sp>
    </p:spTree>
    <p:extLst>
      <p:ext uri="{BB962C8B-B14F-4D97-AF65-F5344CB8AC3E}">
        <p14:creationId xmlns:p14="http://schemas.microsoft.com/office/powerpoint/2010/main" val="109454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44C81-2BF1-46C5-8B53-8B9DD38EC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4498B0C-F7BA-43AB-A69D-B628D8933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174220B-C3C3-4F55-9E24-261E26EB1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3E4F2-8A9E-4295-942F-5EEA4E0F47F9}" type="datetimeFigureOut">
              <a:rPr lang="he-IL" smtClean="0"/>
              <a:t>כ"ט/ניסן/תשפ"ב</a:t>
            </a:fld>
            <a:endParaRPr lang="he-IL"/>
          </a:p>
        </p:txBody>
      </p:sp>
      <p:sp>
        <p:nvSpPr>
          <p:cNvPr id="5" name="Footer Placeholder 4">
            <a:extLst>
              <a:ext uri="{FF2B5EF4-FFF2-40B4-BE49-F238E27FC236}">
                <a16:creationId xmlns:a16="http://schemas.microsoft.com/office/drawing/2014/main" id="{7FC70907-DC4D-4EA6-A98A-375C7F243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34C39CA5-3A06-4118-8B37-882D7E283B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DC57C-F7A8-43D5-8A33-610C18687576}" type="slidenum">
              <a:rPr lang="he-IL" smtClean="0"/>
              <a:t>‹#›</a:t>
            </a:fld>
            <a:endParaRPr lang="he-IL"/>
          </a:p>
        </p:txBody>
      </p:sp>
    </p:spTree>
    <p:extLst>
      <p:ext uri="{BB962C8B-B14F-4D97-AF65-F5344CB8AC3E}">
        <p14:creationId xmlns:p14="http://schemas.microsoft.com/office/powerpoint/2010/main" val="3811193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roieliyaub@mail.tau.ac.i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ECC0-A9E7-4FD3-BFD5-A9D3A66A406F}"/>
              </a:ext>
            </a:extLst>
          </p:cNvPr>
          <p:cNvSpPr>
            <a:spLocks noGrp="1"/>
          </p:cNvSpPr>
          <p:nvPr>
            <p:ph type="ctrTitle"/>
          </p:nvPr>
        </p:nvSpPr>
        <p:spPr/>
        <p:txBody>
          <a:bodyPr/>
          <a:lstStyle/>
          <a:p>
            <a:r>
              <a:rPr lang="en-US" dirty="0"/>
              <a:t>Assignment 2</a:t>
            </a:r>
            <a:endParaRPr lang="he-IL" dirty="0"/>
          </a:p>
        </p:txBody>
      </p:sp>
      <p:sp>
        <p:nvSpPr>
          <p:cNvPr id="3" name="Subtitle 2">
            <a:extLst>
              <a:ext uri="{FF2B5EF4-FFF2-40B4-BE49-F238E27FC236}">
                <a16:creationId xmlns:a16="http://schemas.microsoft.com/office/drawing/2014/main" id="{D9A3ADAA-6205-4651-B9B8-163B300B344F}"/>
              </a:ext>
            </a:extLst>
          </p:cNvPr>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192880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69F2-5E6A-41ED-964B-1B7D0D6E3163}"/>
              </a:ext>
            </a:extLst>
          </p:cNvPr>
          <p:cNvSpPr>
            <a:spLocks noGrp="1"/>
          </p:cNvSpPr>
          <p:nvPr>
            <p:ph type="title"/>
          </p:nvPr>
        </p:nvSpPr>
        <p:spPr/>
        <p:txBody>
          <a:bodyPr/>
          <a:lstStyle/>
          <a:p>
            <a:r>
              <a:rPr lang="en-US" dirty="0"/>
              <a:t>Questions?</a:t>
            </a:r>
            <a:endParaRPr lang="he-IL" dirty="0"/>
          </a:p>
        </p:txBody>
      </p:sp>
      <p:sp>
        <p:nvSpPr>
          <p:cNvPr id="3" name="Content Placeholder 2">
            <a:extLst>
              <a:ext uri="{FF2B5EF4-FFF2-40B4-BE49-F238E27FC236}">
                <a16:creationId xmlns:a16="http://schemas.microsoft.com/office/drawing/2014/main" id="{AAAA9BCE-CBB8-4147-91B4-21181A85480E}"/>
              </a:ext>
            </a:extLst>
          </p:cNvPr>
          <p:cNvSpPr>
            <a:spLocks noGrp="1"/>
          </p:cNvSpPr>
          <p:nvPr>
            <p:ph idx="1"/>
          </p:nvPr>
        </p:nvSpPr>
        <p:spPr/>
        <p:txBody>
          <a:bodyPr/>
          <a:lstStyle/>
          <a:p>
            <a:r>
              <a:rPr lang="en-US" dirty="0">
                <a:hlinkClick r:id="rId2"/>
              </a:rPr>
              <a:t>roieliyaub@mail.tau.ac.il</a:t>
            </a:r>
            <a:endParaRPr lang="en-US" dirty="0"/>
          </a:p>
        </p:txBody>
      </p:sp>
    </p:spTree>
    <p:extLst>
      <p:ext uri="{BB962C8B-B14F-4D97-AF65-F5344CB8AC3E}">
        <p14:creationId xmlns:p14="http://schemas.microsoft.com/office/powerpoint/2010/main" val="3594681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830C-2D4D-4920-80C4-5C31B8712E13}"/>
              </a:ext>
            </a:extLst>
          </p:cNvPr>
          <p:cNvSpPr>
            <a:spLocks noGrp="1"/>
          </p:cNvSpPr>
          <p:nvPr>
            <p:ph type="title"/>
          </p:nvPr>
        </p:nvSpPr>
        <p:spPr/>
        <p:txBody>
          <a:bodyPr/>
          <a:lstStyle/>
          <a:p>
            <a:r>
              <a:rPr lang="en-US" dirty="0"/>
              <a:t>Overview</a:t>
            </a:r>
            <a:endParaRPr lang="he-IL" dirty="0"/>
          </a:p>
        </p:txBody>
      </p:sp>
      <p:sp>
        <p:nvSpPr>
          <p:cNvPr id="3" name="Content Placeholder 2">
            <a:extLst>
              <a:ext uri="{FF2B5EF4-FFF2-40B4-BE49-F238E27FC236}">
                <a16:creationId xmlns:a16="http://schemas.microsoft.com/office/drawing/2014/main" id="{D7AB92E8-55B5-4829-9B49-A8981299D6AD}"/>
              </a:ext>
            </a:extLst>
          </p:cNvPr>
          <p:cNvSpPr>
            <a:spLocks noGrp="1"/>
          </p:cNvSpPr>
          <p:nvPr>
            <p:ph idx="1"/>
          </p:nvPr>
        </p:nvSpPr>
        <p:spPr/>
        <p:txBody>
          <a:bodyPr/>
          <a:lstStyle/>
          <a:p>
            <a:r>
              <a:rPr lang="en-US" dirty="0"/>
              <a:t>Implement a basic ray tracer</a:t>
            </a:r>
          </a:p>
          <a:p>
            <a:pPr lvl="1"/>
            <a:r>
              <a:rPr lang="en-US" dirty="0"/>
              <a:t>Shoot a ray through each pixel in the image</a:t>
            </a:r>
          </a:p>
          <a:p>
            <a:pPr lvl="1"/>
            <a:r>
              <a:rPr lang="en-US" dirty="0"/>
              <a:t>Calculate ray intersection with all surfaces in the scene</a:t>
            </a:r>
          </a:p>
          <a:p>
            <a:pPr lvl="1"/>
            <a:r>
              <a:rPr lang="en-US" dirty="0"/>
              <a:t>Compute color according to the material of the surface and the lighting conditions</a:t>
            </a:r>
          </a:p>
          <a:p>
            <a:r>
              <a:rPr lang="en-IL" dirty="0"/>
              <a:t>We will use Python (version 3.8)</a:t>
            </a:r>
          </a:p>
          <a:p>
            <a:pPr lvl="1"/>
            <a:r>
              <a:rPr lang="en-US" dirty="0"/>
              <a:t>Only basic python packages, except </a:t>
            </a:r>
            <a:r>
              <a:rPr lang="en-US" i="1" dirty="0" err="1"/>
              <a:t>numpy</a:t>
            </a:r>
            <a:endParaRPr lang="en-US" i="1" dirty="0"/>
          </a:p>
          <a:p>
            <a:endParaRPr lang="he-IL" dirty="0"/>
          </a:p>
        </p:txBody>
      </p:sp>
    </p:spTree>
    <p:extLst>
      <p:ext uri="{BB962C8B-B14F-4D97-AF65-F5344CB8AC3E}">
        <p14:creationId xmlns:p14="http://schemas.microsoft.com/office/powerpoint/2010/main" val="25071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A244-AF47-4848-BD2E-C64493725D07}"/>
              </a:ext>
            </a:extLst>
          </p:cNvPr>
          <p:cNvSpPr>
            <a:spLocks noGrp="1"/>
          </p:cNvSpPr>
          <p:nvPr>
            <p:ph type="title"/>
          </p:nvPr>
        </p:nvSpPr>
        <p:spPr/>
        <p:txBody>
          <a:bodyPr/>
          <a:lstStyle/>
          <a:p>
            <a:r>
              <a:rPr lang="en-US" dirty="0"/>
              <a:t>Ray Tracing</a:t>
            </a:r>
            <a:endParaRPr lang="he-IL" dirty="0"/>
          </a:p>
        </p:txBody>
      </p:sp>
      <p:sp>
        <p:nvSpPr>
          <p:cNvPr id="3" name="Content Placeholder 2">
            <a:extLst>
              <a:ext uri="{FF2B5EF4-FFF2-40B4-BE49-F238E27FC236}">
                <a16:creationId xmlns:a16="http://schemas.microsoft.com/office/drawing/2014/main" id="{05365B69-4193-4BCC-8E75-A93324ED9664}"/>
              </a:ext>
            </a:extLst>
          </p:cNvPr>
          <p:cNvSpPr>
            <a:spLocks noGrp="1"/>
          </p:cNvSpPr>
          <p:nvPr>
            <p:ph idx="1"/>
          </p:nvPr>
        </p:nvSpPr>
        <p:spPr/>
        <p:txBody>
          <a:bodyPr/>
          <a:lstStyle/>
          <a:p>
            <a:r>
              <a:rPr lang="en-CA" dirty="0"/>
              <a:t>For each pixel in output image, shoot a ray (line segment)</a:t>
            </a:r>
          </a:p>
          <a:p>
            <a:r>
              <a:rPr lang="en-CA" dirty="0"/>
              <a:t>From observer’s eye, through the screen (viewport) into the scene</a:t>
            </a:r>
          </a:p>
          <a:p>
            <a:r>
              <a:rPr lang="en-CA" dirty="0"/>
              <a:t>Calculate intersections with geometry</a:t>
            </a:r>
          </a:p>
        </p:txBody>
      </p:sp>
      <p:pic>
        <p:nvPicPr>
          <p:cNvPr id="2050" name="Picture 2" descr="Ray tracing (graphics) - Wikipedia">
            <a:extLst>
              <a:ext uri="{FF2B5EF4-FFF2-40B4-BE49-F238E27FC236}">
                <a16:creationId xmlns:a16="http://schemas.microsoft.com/office/drawing/2014/main" id="{6799390F-B303-444D-9E94-288084FE3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360426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76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DBC4-53F0-4C41-9BAE-FC2B011441D1}"/>
              </a:ext>
            </a:extLst>
          </p:cNvPr>
          <p:cNvSpPr>
            <a:spLocks noGrp="1"/>
          </p:cNvSpPr>
          <p:nvPr>
            <p:ph type="title"/>
          </p:nvPr>
        </p:nvSpPr>
        <p:spPr/>
        <p:txBody>
          <a:bodyPr/>
          <a:lstStyle/>
          <a:p>
            <a:r>
              <a:rPr lang="en-US" dirty="0"/>
              <a:t>Surfaces</a:t>
            </a:r>
            <a:endParaRPr lang="he-IL" dirty="0"/>
          </a:p>
        </p:txBody>
      </p:sp>
      <p:sp>
        <p:nvSpPr>
          <p:cNvPr id="3" name="Content Placeholder 2">
            <a:extLst>
              <a:ext uri="{FF2B5EF4-FFF2-40B4-BE49-F238E27FC236}">
                <a16:creationId xmlns:a16="http://schemas.microsoft.com/office/drawing/2014/main" id="{9A96263A-4187-4B63-8540-F56BC3BA511F}"/>
              </a:ext>
            </a:extLst>
          </p:cNvPr>
          <p:cNvSpPr>
            <a:spLocks noGrp="1"/>
          </p:cNvSpPr>
          <p:nvPr>
            <p:ph idx="1"/>
          </p:nvPr>
        </p:nvSpPr>
        <p:spPr/>
        <p:txBody>
          <a:bodyPr/>
          <a:lstStyle/>
          <a:p>
            <a:r>
              <a:rPr lang="en-US" dirty="0"/>
              <a:t>Sphere</a:t>
            </a:r>
          </a:p>
          <a:p>
            <a:pPr lvl="1"/>
            <a:r>
              <a:rPr lang="en-US" dirty="0"/>
              <a:t>Defined by the position of its center and its radius</a:t>
            </a:r>
          </a:p>
          <a:p>
            <a:r>
              <a:rPr lang="en-US" dirty="0"/>
              <a:t>Infinite plane</a:t>
            </a:r>
          </a:p>
          <a:p>
            <a:pPr lvl="1"/>
            <a:r>
              <a:rPr lang="en-US" dirty="0"/>
              <a:t>Defined by its normal and an offset along the normal</a:t>
            </a:r>
          </a:p>
          <a:p>
            <a:r>
              <a:rPr lang="en-US" dirty="0"/>
              <a:t>Cube</a:t>
            </a:r>
          </a:p>
          <a:p>
            <a:pPr lvl="1"/>
            <a:r>
              <a:rPr lang="en-US" dirty="0"/>
              <a:t>Defined by the position of its center and its edge length</a:t>
            </a:r>
            <a:endParaRPr lang="he-IL" dirty="0"/>
          </a:p>
        </p:txBody>
      </p:sp>
    </p:spTree>
    <p:extLst>
      <p:ext uri="{BB962C8B-B14F-4D97-AF65-F5344CB8AC3E}">
        <p14:creationId xmlns:p14="http://schemas.microsoft.com/office/powerpoint/2010/main" val="50058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7E0D-AFC7-4E81-9E51-0AA6E1770400}"/>
              </a:ext>
            </a:extLst>
          </p:cNvPr>
          <p:cNvSpPr>
            <a:spLocks noGrp="1"/>
          </p:cNvSpPr>
          <p:nvPr>
            <p:ph type="title"/>
          </p:nvPr>
        </p:nvSpPr>
        <p:spPr/>
        <p:txBody>
          <a:bodyPr/>
          <a:lstStyle/>
          <a:p>
            <a:r>
              <a:rPr lang="en-US" dirty="0"/>
              <a:t>Materials</a:t>
            </a:r>
            <a:endParaRPr lang="he-IL" dirty="0"/>
          </a:p>
        </p:txBody>
      </p:sp>
      <p:sp>
        <p:nvSpPr>
          <p:cNvPr id="3" name="Content Placeholder 2">
            <a:extLst>
              <a:ext uri="{FF2B5EF4-FFF2-40B4-BE49-F238E27FC236}">
                <a16:creationId xmlns:a16="http://schemas.microsoft.com/office/drawing/2014/main" id="{39E5ACD5-1D19-44C8-9C40-7EE901EC0B28}"/>
              </a:ext>
            </a:extLst>
          </p:cNvPr>
          <p:cNvSpPr>
            <a:spLocks noGrp="1"/>
          </p:cNvSpPr>
          <p:nvPr>
            <p:ph idx="1"/>
          </p:nvPr>
        </p:nvSpPr>
        <p:spPr/>
        <p:txBody>
          <a:bodyPr>
            <a:normAutofit fontScale="77500" lnSpcReduction="20000"/>
          </a:bodyPr>
          <a:lstStyle/>
          <a:p>
            <a:r>
              <a:rPr lang="en-US" dirty="0"/>
              <a:t>Diffuse color (RGB)</a:t>
            </a:r>
          </a:p>
          <a:p>
            <a:pPr lvl="1"/>
            <a:r>
              <a:rPr lang="en-US" dirty="0"/>
              <a:t>“Regular” color</a:t>
            </a:r>
          </a:p>
          <a:p>
            <a:pPr lvl="1"/>
            <a:r>
              <a:rPr lang="en-US" dirty="0"/>
              <a:t>The base color is a multiplication of this value and the light received</a:t>
            </a:r>
          </a:p>
          <a:p>
            <a:r>
              <a:rPr lang="en-US" dirty="0"/>
              <a:t>Specular color (RGB)</a:t>
            </a:r>
          </a:p>
          <a:p>
            <a:pPr lvl="1"/>
            <a:r>
              <a:rPr lang="en-US" dirty="0"/>
              <a:t>The reflection of a light source</a:t>
            </a:r>
          </a:p>
          <a:p>
            <a:r>
              <a:rPr lang="en-US" dirty="0" err="1"/>
              <a:t>Phong</a:t>
            </a:r>
            <a:r>
              <a:rPr lang="en-US" dirty="0"/>
              <a:t> </a:t>
            </a:r>
            <a:r>
              <a:rPr lang="en-US" dirty="0" err="1"/>
              <a:t>specularity</a:t>
            </a:r>
            <a:r>
              <a:rPr lang="en-US" dirty="0"/>
              <a:t> coefficient (floating point)</a:t>
            </a:r>
          </a:p>
          <a:p>
            <a:pPr lvl="1"/>
            <a:r>
              <a:rPr lang="en-US" dirty="0"/>
              <a:t>Controls the type of </a:t>
            </a:r>
            <a:r>
              <a:rPr lang="en-US" dirty="0" err="1"/>
              <a:t>specularity</a:t>
            </a:r>
            <a:r>
              <a:rPr lang="en-US" dirty="0"/>
              <a:t> of a surface</a:t>
            </a:r>
          </a:p>
          <a:p>
            <a:r>
              <a:rPr lang="en-US" dirty="0"/>
              <a:t>Reflection color (RGB)</a:t>
            </a:r>
          </a:p>
          <a:p>
            <a:pPr lvl="1"/>
            <a:r>
              <a:rPr lang="en-US" dirty="0"/>
              <a:t>Reflections from the surface are multiplied by this value </a:t>
            </a:r>
          </a:p>
          <a:p>
            <a:pPr lvl="1"/>
            <a:r>
              <a:rPr lang="en-US" dirty="0"/>
              <a:t>If surface is reflective, you need to shoot reflection rays to find objects which would be reflected</a:t>
            </a:r>
          </a:p>
          <a:p>
            <a:r>
              <a:rPr lang="en-US" dirty="0"/>
              <a:t>Transparency (floating point)</a:t>
            </a:r>
          </a:p>
          <a:p>
            <a:pPr lvl="1"/>
            <a:r>
              <a:rPr lang="en-US" dirty="0"/>
              <a:t>If object is transparent, you should shoot rays through the surface to find the surfaces that are behind it</a:t>
            </a:r>
          </a:p>
          <a:p>
            <a:pPr lvl="1"/>
            <a:r>
              <a:rPr lang="en-GB" dirty="0"/>
              <a:t>The reflections are independent of the object's transparency</a:t>
            </a:r>
            <a:endParaRPr lang="en-US" dirty="0"/>
          </a:p>
        </p:txBody>
      </p:sp>
      <p:pic>
        <p:nvPicPr>
          <p:cNvPr id="3074" name="Picture 2" descr="graphics - Raytracing - how to combine diffuse and specular color? - Stack  Overflow">
            <a:extLst>
              <a:ext uri="{FF2B5EF4-FFF2-40B4-BE49-F238E27FC236}">
                <a16:creationId xmlns:a16="http://schemas.microsoft.com/office/drawing/2014/main" id="{676E1F84-9BDF-483C-A50F-5DC273919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8580" y="711200"/>
            <a:ext cx="29718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4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AAED-4DA7-4BF5-90A5-A567F65E2440}"/>
              </a:ext>
            </a:extLst>
          </p:cNvPr>
          <p:cNvSpPr>
            <a:spLocks noGrp="1"/>
          </p:cNvSpPr>
          <p:nvPr>
            <p:ph type="title"/>
          </p:nvPr>
        </p:nvSpPr>
        <p:spPr/>
        <p:txBody>
          <a:bodyPr/>
          <a:lstStyle/>
          <a:p>
            <a:r>
              <a:rPr lang="en-US" dirty="0"/>
              <a:t>Additive colors</a:t>
            </a:r>
            <a:endParaRPr lang="he-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7D5AC2-6E47-4DE8-90EF-A834859913F6}"/>
                  </a:ext>
                </a:extLst>
              </p:cNvPr>
              <p:cNvSpPr>
                <a:spLocks noGrp="1"/>
              </p:cNvSpPr>
              <p:nvPr>
                <p:ph idx="1"/>
              </p:nvPr>
            </p:nvSpPr>
            <p:spPr/>
            <p:txBody>
              <a:bodyPr/>
              <a:lstStyle/>
              <a:p>
                <a14:m>
                  <m:oMath xmlns:m="http://schemas.openxmlformats.org/officeDocument/2006/math">
                    <m:r>
                      <a:rPr lang="en-GB" i="1" dirty="0" smtClean="0">
                        <a:latin typeface="Cambria Math" panose="02040503050406030204" pitchFamily="18" charset="0"/>
                      </a:rPr>
                      <m:t>𝑜𝑢𝑡𝑝𝑢𝑡</m:t>
                    </m:r>
                    <m:r>
                      <a:rPr lang="en-GB" i="1" dirty="0" smtClean="0">
                        <a:latin typeface="Cambria Math" panose="02040503050406030204" pitchFamily="18" charset="0"/>
                      </a:rPr>
                      <m:t> </m:t>
                    </m:r>
                    <m:r>
                      <a:rPr lang="en-GB" i="1" dirty="0" err="1" smtClean="0">
                        <a:latin typeface="Cambria Math" panose="02040503050406030204" pitchFamily="18" charset="0"/>
                      </a:rPr>
                      <m:t>𝑐𝑜𝑙𝑜𝑟</m:t>
                    </m:r>
                    <m:r>
                      <a:rPr lang="en-GB" i="1" dirty="0" smtClean="0">
                        <a:latin typeface="Cambria Math" panose="02040503050406030204" pitchFamily="18" charset="0"/>
                      </a:rPr>
                      <m:t> = (</m:t>
                    </m:r>
                    <m:r>
                      <a:rPr lang="en-GB" i="1" dirty="0" smtClean="0">
                        <a:latin typeface="Cambria Math" panose="02040503050406030204" pitchFamily="18" charset="0"/>
                      </a:rPr>
                      <m:t>𝑏𝑎𝑐𝑘𝑔𝑟𝑜𝑢𝑛𝑑</m:t>
                    </m:r>
                    <m:r>
                      <a:rPr lang="en-GB" i="1" dirty="0" smtClean="0">
                        <a:latin typeface="Cambria Math" panose="02040503050406030204" pitchFamily="18" charset="0"/>
                      </a:rPr>
                      <m:t> </m:t>
                    </m:r>
                    <m:r>
                      <a:rPr lang="en-GB" i="1" dirty="0" err="1" smtClean="0">
                        <a:latin typeface="Cambria Math" panose="02040503050406030204" pitchFamily="18" charset="0"/>
                      </a:rPr>
                      <m:t>𝑐𝑜𝑙𝑜𝑟</m:t>
                    </m:r>
                    <m:r>
                      <a:rPr lang="en-GB" i="1" dirty="0" smtClean="0">
                        <a:latin typeface="Cambria Math" panose="02040503050406030204" pitchFamily="18" charset="0"/>
                      </a:rPr>
                      <m:t>) ∗ </m:t>
                    </m:r>
                    <m:r>
                      <a:rPr lang="en-GB" i="1" dirty="0" smtClean="0">
                        <a:latin typeface="Cambria Math" panose="02040503050406030204" pitchFamily="18" charset="0"/>
                      </a:rPr>
                      <m:t>𝑡𝑟𝑎𝑛𝑠𝑝𝑎𝑟𝑒𝑛𝑐𝑦</m:t>
                    </m:r>
                    <m:r>
                      <a:rPr lang="en-GB" i="1" dirty="0" smtClean="0">
                        <a:latin typeface="Cambria Math" panose="02040503050406030204" pitchFamily="18" charset="0"/>
                      </a:rPr>
                      <m:t> + (</m:t>
                    </m:r>
                    <m:r>
                      <a:rPr lang="en-GB" i="1" dirty="0" smtClean="0">
                        <a:latin typeface="Cambria Math" panose="02040503050406030204" pitchFamily="18" charset="0"/>
                      </a:rPr>
                      <m:t>𝑑𝑖𝑓𝑓𝑢𝑠𝑒</m:t>
                    </m:r>
                    <m:r>
                      <a:rPr lang="en-GB" i="1" dirty="0" smtClean="0">
                        <a:latin typeface="Cambria Math" panose="02040503050406030204" pitchFamily="18" charset="0"/>
                      </a:rPr>
                      <m:t> + </m:t>
                    </m:r>
                    <m:r>
                      <a:rPr lang="en-GB" i="1" dirty="0" smtClean="0">
                        <a:latin typeface="Cambria Math" panose="02040503050406030204" pitchFamily="18" charset="0"/>
                      </a:rPr>
                      <m:t>𝑠𝑝𝑒𝑐𝑢𝑙𝑎𝑟</m:t>
                    </m:r>
                    <m:r>
                      <a:rPr lang="en-GB" i="1" dirty="0" smtClean="0">
                        <a:latin typeface="Cambria Math" panose="02040503050406030204" pitchFamily="18" charset="0"/>
                      </a:rPr>
                      <m:t>) ∗ (</m:t>
                    </m:r>
                    <m:r>
                      <a:rPr lang="en-GB" i="1" dirty="0" smtClean="0">
                        <a:latin typeface="Cambria Math" panose="02040503050406030204" pitchFamily="18" charset="0"/>
                      </a:rPr>
                      <m:t>1</m:t>
                    </m:r>
                    <m:r>
                      <a:rPr lang="en-GB" i="1" dirty="0" smtClean="0">
                        <a:latin typeface="Cambria Math" panose="02040503050406030204" pitchFamily="18" charset="0"/>
                      </a:rPr>
                      <m:t> − </m:t>
                    </m:r>
                    <m:r>
                      <a:rPr lang="en-GB" i="1" dirty="0" smtClean="0">
                        <a:latin typeface="Cambria Math" panose="02040503050406030204" pitchFamily="18" charset="0"/>
                      </a:rPr>
                      <m:t>𝑡𝑟𝑎𝑛𝑠𝑝𝑎𝑟𝑒𝑛𝑐𝑦</m:t>
                    </m:r>
                    <m:r>
                      <a:rPr lang="en-GB" i="1" dirty="0" smtClean="0">
                        <a:latin typeface="Cambria Math" panose="02040503050406030204" pitchFamily="18" charset="0"/>
                      </a:rPr>
                      <m:t>) + (</m:t>
                    </m:r>
                    <m:r>
                      <a:rPr lang="en-GB" i="1" dirty="0" smtClean="0">
                        <a:latin typeface="Cambria Math" panose="02040503050406030204" pitchFamily="18" charset="0"/>
                      </a:rPr>
                      <m:t>𝑟𝑒𝑓𝑙𝑒𝑐𝑡𝑖𝑜𝑛</m:t>
                    </m:r>
                    <m:r>
                      <a:rPr lang="en-GB" i="1" dirty="0" smtClean="0">
                        <a:latin typeface="Cambria Math" panose="02040503050406030204" pitchFamily="18" charset="0"/>
                      </a:rPr>
                      <m:t> </m:t>
                    </m:r>
                    <m:r>
                      <a:rPr lang="en-GB" i="1" dirty="0" err="1" smtClean="0">
                        <a:latin typeface="Cambria Math" panose="02040503050406030204" pitchFamily="18" charset="0"/>
                      </a:rPr>
                      <m:t>𝑐𝑜𝑙𝑜𝑟</m:t>
                    </m:r>
                    <m:r>
                      <a:rPr lang="en-GB" i="1" dirty="0" smtClean="0">
                        <a:latin typeface="Cambria Math" panose="02040503050406030204" pitchFamily="18" charset="0"/>
                      </a:rPr>
                      <m:t>) </m:t>
                    </m:r>
                  </m:oMath>
                </a14:m>
                <a:endParaRPr lang="he-IL" dirty="0"/>
              </a:p>
            </p:txBody>
          </p:sp>
        </mc:Choice>
        <mc:Fallback xmlns="">
          <p:sp>
            <p:nvSpPr>
              <p:cNvPr id="3" name="Content Placeholder 2">
                <a:extLst>
                  <a:ext uri="{FF2B5EF4-FFF2-40B4-BE49-F238E27FC236}">
                    <a16:creationId xmlns:a16="http://schemas.microsoft.com/office/drawing/2014/main" id="{6A7D5AC2-6E47-4DE8-90EF-A834859913F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1624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1E4-9013-4D5F-BFC6-9DC7E39BEFF5}"/>
              </a:ext>
            </a:extLst>
          </p:cNvPr>
          <p:cNvSpPr>
            <a:spLocks noGrp="1"/>
          </p:cNvSpPr>
          <p:nvPr>
            <p:ph type="title"/>
          </p:nvPr>
        </p:nvSpPr>
        <p:spPr/>
        <p:txBody>
          <a:bodyPr/>
          <a:lstStyle/>
          <a:p>
            <a:r>
              <a:rPr lang="en-US" dirty="0"/>
              <a:t>Lights</a:t>
            </a:r>
            <a:endParaRPr lang="he-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FB7BB2-2B72-472A-97AE-46F818CF0D9B}"/>
                  </a:ext>
                </a:extLst>
              </p:cNvPr>
              <p:cNvSpPr>
                <a:spLocks noGrp="1"/>
              </p:cNvSpPr>
              <p:nvPr>
                <p:ph idx="1"/>
              </p:nvPr>
            </p:nvSpPr>
            <p:spPr/>
            <p:txBody>
              <a:bodyPr>
                <a:normAutofit fontScale="92500" lnSpcReduction="20000"/>
              </a:bodyPr>
              <a:lstStyle/>
              <a:p>
                <a:r>
                  <a:rPr lang="en-US" dirty="0"/>
                  <a:t>Position (XYZ)</a:t>
                </a:r>
              </a:p>
              <a:p>
                <a:r>
                  <a:rPr lang="en-US" dirty="0"/>
                  <a:t>Color (RGB)</a:t>
                </a:r>
              </a:p>
              <a:p>
                <a:pPr lvl="1"/>
                <a:r>
                  <a:rPr lang="en-US" dirty="0"/>
                  <a:t>Multiplies the surface diffuse and specular colors</a:t>
                </a:r>
              </a:p>
              <a:p>
                <a:r>
                  <a:rPr lang="en-US" dirty="0"/>
                  <a:t>Specular intensity (floating point)</a:t>
                </a:r>
              </a:p>
              <a:p>
                <a:pPr lvl="1"/>
                <a:r>
                  <a:rPr lang="en-US" dirty="0"/>
                  <a:t>Multiplies the specular color</a:t>
                </a:r>
              </a:p>
              <a:p>
                <a:r>
                  <a:rPr lang="en-US" dirty="0"/>
                  <a:t>Light radius</a:t>
                </a:r>
              </a:p>
              <a:p>
                <a:pPr lvl="1"/>
                <a:r>
                  <a:rPr lang="en-US" dirty="0"/>
                  <a:t>Used to compute soft shadows</a:t>
                </a:r>
              </a:p>
              <a:p>
                <a:r>
                  <a:rPr lang="en-US" dirty="0"/>
                  <a:t>Shadow intensity (floating point)</a:t>
                </a:r>
              </a:p>
              <a:p>
                <a:pPr lvl="1"/>
                <a:r>
                  <a:rPr lang="en-US" dirty="0"/>
                  <a:t>To allow light to partially go through surfaces</a:t>
                </a:r>
              </a:p>
              <a:p>
                <a:pPr lvl="1"/>
                <a:r>
                  <a:rPr lang="en-US" dirty="0"/>
                  <a:t>The light received by a surface which is hidden from the source is multiplied by</a:t>
                </a:r>
                <a:br>
                  <a:rPr lang="en-US" dirty="0"/>
                </a:br>
                <a:r>
                  <a:rPr lang="en-US" dirty="0"/>
                  <a:t>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h</m:t>
                    </m:r>
                    <m:r>
                      <a:rPr lang="en-US" b="0" i="1" smtClean="0">
                        <a:latin typeface="Cambria Math" panose="02040503050406030204" pitchFamily="18" charset="0"/>
                      </a:rPr>
                      <m:t>𝑎𝑑𝑜𝑤</m:t>
                    </m:r>
                    <m:r>
                      <a:rPr lang="en-US" b="0" i="1" smtClean="0">
                        <a:latin typeface="Cambria Math" panose="02040503050406030204" pitchFamily="18" charset="0"/>
                      </a:rPr>
                      <m:t> </m:t>
                    </m:r>
                    <m:r>
                      <a:rPr lang="en-US" b="0" i="1" smtClean="0">
                        <a:latin typeface="Cambria Math" panose="02040503050406030204" pitchFamily="18" charset="0"/>
                      </a:rPr>
                      <m:t>𝑖𝑛𝑡𝑒𝑛𝑠𝑖𝑡𝑦</m:t>
                    </m:r>
                  </m:oMath>
                </a14:m>
                <a:endParaRPr lang="en-US" dirty="0"/>
              </a:p>
              <a:p>
                <a:pPr lvl="1"/>
                <a:r>
                  <a:rPr lang="en-US" dirty="0"/>
                  <a:t>Not accumulated</a:t>
                </a:r>
              </a:p>
            </p:txBody>
          </p:sp>
        </mc:Choice>
        <mc:Fallback>
          <p:sp>
            <p:nvSpPr>
              <p:cNvPr id="3" name="Content Placeholder 2">
                <a:extLst>
                  <a:ext uri="{FF2B5EF4-FFF2-40B4-BE49-F238E27FC236}">
                    <a16:creationId xmlns:a16="http://schemas.microsoft.com/office/drawing/2014/main" id="{D9FB7BB2-2B72-472A-97AE-46F818CF0D9B}"/>
                  </a:ext>
                </a:extLst>
              </p:cNvPr>
              <p:cNvSpPr>
                <a:spLocks noGrp="1" noRot="1" noChangeAspect="1" noMove="1" noResize="1" noEditPoints="1" noAdjustHandles="1" noChangeArrowheads="1" noChangeShapeType="1" noTextEdit="1"/>
              </p:cNvSpPr>
              <p:nvPr>
                <p:ph idx="1"/>
              </p:nvPr>
            </p:nvSpPr>
            <p:spPr>
              <a:blipFill>
                <a:blip r:embed="rId3"/>
                <a:stretch>
                  <a:fillRect l="-928" t="-3501"/>
                </a:stretch>
              </a:blipFill>
            </p:spPr>
            <p:txBody>
              <a:bodyPr/>
              <a:lstStyle/>
              <a:p>
                <a:r>
                  <a:rPr lang="he-IL">
                    <a:noFill/>
                  </a:rPr>
                  <a:t> </a:t>
                </a:r>
              </a:p>
            </p:txBody>
          </p:sp>
        </mc:Fallback>
      </mc:AlternateContent>
    </p:spTree>
    <p:extLst>
      <p:ext uri="{BB962C8B-B14F-4D97-AF65-F5344CB8AC3E}">
        <p14:creationId xmlns:p14="http://schemas.microsoft.com/office/powerpoint/2010/main" val="56246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67F2-1840-4592-A44D-E14AE107D387}"/>
              </a:ext>
            </a:extLst>
          </p:cNvPr>
          <p:cNvSpPr>
            <a:spLocks noGrp="1"/>
          </p:cNvSpPr>
          <p:nvPr>
            <p:ph type="title"/>
          </p:nvPr>
        </p:nvSpPr>
        <p:spPr/>
        <p:txBody>
          <a:bodyPr/>
          <a:lstStyle/>
          <a:p>
            <a:r>
              <a:rPr lang="en-US" dirty="0"/>
              <a:t>Camera</a:t>
            </a:r>
            <a:endParaRPr lang="he-IL" dirty="0"/>
          </a:p>
        </p:txBody>
      </p:sp>
      <p:sp>
        <p:nvSpPr>
          <p:cNvPr id="3" name="Content Placeholder 2">
            <a:extLst>
              <a:ext uri="{FF2B5EF4-FFF2-40B4-BE49-F238E27FC236}">
                <a16:creationId xmlns:a16="http://schemas.microsoft.com/office/drawing/2014/main" id="{49F7E970-FD6B-42EA-BFE9-070CD5E5194D}"/>
              </a:ext>
            </a:extLst>
          </p:cNvPr>
          <p:cNvSpPr>
            <a:spLocks noGrp="1"/>
          </p:cNvSpPr>
          <p:nvPr>
            <p:ph idx="1"/>
          </p:nvPr>
        </p:nvSpPr>
        <p:spPr/>
        <p:txBody>
          <a:bodyPr>
            <a:normAutofit fontScale="92500" lnSpcReduction="10000"/>
          </a:bodyPr>
          <a:lstStyle/>
          <a:p>
            <a:r>
              <a:rPr lang="en-US" dirty="0"/>
              <a:t>Position (XYZ)</a:t>
            </a:r>
          </a:p>
          <a:p>
            <a:r>
              <a:rPr lang="en-US" dirty="0"/>
              <a:t>Look-at-point (XYZ)</a:t>
            </a:r>
          </a:p>
          <a:p>
            <a:pPr lvl="1"/>
            <a:r>
              <a:rPr lang="en-US" dirty="0"/>
              <a:t>Specifying the position which the camera is looking at</a:t>
            </a:r>
          </a:p>
          <a:p>
            <a:pPr lvl="1"/>
            <a:r>
              <a:rPr lang="en-US" dirty="0"/>
              <a:t>Used to compute the direction of the camera</a:t>
            </a:r>
          </a:p>
          <a:p>
            <a:r>
              <a:rPr lang="en-US" dirty="0"/>
              <a:t>Up vector (XYZ)</a:t>
            </a:r>
          </a:p>
          <a:p>
            <a:r>
              <a:rPr lang="en-US" dirty="0"/>
              <a:t>Screen distance</a:t>
            </a:r>
          </a:p>
          <a:p>
            <a:pPr lvl="1"/>
            <a:r>
              <a:rPr lang="en-US" dirty="0"/>
              <a:t>Defines the focal point of the camera</a:t>
            </a:r>
          </a:p>
          <a:p>
            <a:pPr lvl="1"/>
            <a:r>
              <a:rPr lang="en-US" dirty="0"/>
              <a:t>Controls the direction of the rays</a:t>
            </a:r>
          </a:p>
          <a:p>
            <a:r>
              <a:rPr lang="en-US" dirty="0"/>
              <a:t>Screen width</a:t>
            </a:r>
          </a:p>
          <a:p>
            <a:pPr lvl="1"/>
            <a:r>
              <a:rPr lang="en-US" dirty="0"/>
              <a:t>Controls the viewing angle</a:t>
            </a:r>
          </a:p>
          <a:p>
            <a:pPr lvl="1"/>
            <a:r>
              <a:rPr lang="en-US" dirty="0"/>
              <a:t>Used to compute the screen height (with the requested aspect ratio)</a:t>
            </a:r>
          </a:p>
          <a:p>
            <a:pPr lvl="1"/>
            <a:endParaRPr lang="he-IL" dirty="0"/>
          </a:p>
        </p:txBody>
      </p:sp>
      <p:pic>
        <p:nvPicPr>
          <p:cNvPr id="5" name="Picture 4">
            <a:extLst>
              <a:ext uri="{FF2B5EF4-FFF2-40B4-BE49-F238E27FC236}">
                <a16:creationId xmlns:a16="http://schemas.microsoft.com/office/drawing/2014/main" id="{BEE4BA2E-A788-4B04-A156-AE10501934BA}"/>
              </a:ext>
            </a:extLst>
          </p:cNvPr>
          <p:cNvPicPr>
            <a:picLocks noChangeAspect="1"/>
          </p:cNvPicPr>
          <p:nvPr/>
        </p:nvPicPr>
        <p:blipFill>
          <a:blip r:embed="rId2"/>
          <a:stretch>
            <a:fillRect/>
          </a:stretch>
        </p:blipFill>
        <p:spPr>
          <a:xfrm>
            <a:off x="8128747" y="1992106"/>
            <a:ext cx="3022301" cy="1942332"/>
          </a:xfrm>
          <a:prstGeom prst="rect">
            <a:avLst/>
          </a:prstGeom>
        </p:spPr>
      </p:pic>
    </p:spTree>
    <p:extLst>
      <p:ext uri="{BB962C8B-B14F-4D97-AF65-F5344CB8AC3E}">
        <p14:creationId xmlns:p14="http://schemas.microsoft.com/office/powerpoint/2010/main" val="333513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46BE-F01E-43D4-8598-B15789779EE1}"/>
              </a:ext>
            </a:extLst>
          </p:cNvPr>
          <p:cNvSpPr>
            <a:spLocks noGrp="1"/>
          </p:cNvSpPr>
          <p:nvPr>
            <p:ph type="title"/>
          </p:nvPr>
        </p:nvSpPr>
        <p:spPr/>
        <p:txBody>
          <a:bodyPr/>
          <a:lstStyle/>
          <a:p>
            <a:r>
              <a:rPr lang="en-US" dirty="0"/>
              <a:t>General settings</a:t>
            </a:r>
            <a:endParaRPr lang="he-IL" dirty="0"/>
          </a:p>
        </p:txBody>
      </p:sp>
      <p:sp>
        <p:nvSpPr>
          <p:cNvPr id="3" name="Content Placeholder 2">
            <a:extLst>
              <a:ext uri="{FF2B5EF4-FFF2-40B4-BE49-F238E27FC236}">
                <a16:creationId xmlns:a16="http://schemas.microsoft.com/office/drawing/2014/main" id="{9E8A4276-071B-45C7-93BC-A3B114B1772F}"/>
              </a:ext>
            </a:extLst>
          </p:cNvPr>
          <p:cNvSpPr>
            <a:spLocks noGrp="1"/>
          </p:cNvSpPr>
          <p:nvPr>
            <p:ph idx="1"/>
          </p:nvPr>
        </p:nvSpPr>
        <p:spPr/>
        <p:txBody>
          <a:bodyPr/>
          <a:lstStyle/>
          <a:p>
            <a:r>
              <a:rPr lang="en-US" dirty="0"/>
              <a:t>Background color (RGB)</a:t>
            </a:r>
          </a:p>
          <a:p>
            <a:r>
              <a:rPr lang="en-US" dirty="0"/>
              <a:t>Number of shadow rays (integer)</a:t>
            </a:r>
          </a:p>
          <a:p>
            <a:pPr lvl="1"/>
            <a:r>
              <a:rPr lang="en-US" dirty="0"/>
              <a:t>Number of rays which are used for each light point, to compute soft shadows</a:t>
            </a:r>
          </a:p>
          <a:p>
            <a:r>
              <a:rPr lang="en-US" dirty="0"/>
              <a:t>Maximum recursion level</a:t>
            </a:r>
          </a:p>
          <a:p>
            <a:pPr lvl="1"/>
            <a:r>
              <a:rPr lang="en-US" dirty="0"/>
              <a:t>Limits the recursion level when computing reflection</a:t>
            </a:r>
            <a:endParaRPr lang="he-IL" dirty="0"/>
          </a:p>
        </p:txBody>
      </p:sp>
    </p:spTree>
    <p:extLst>
      <p:ext uri="{BB962C8B-B14F-4D97-AF65-F5344CB8AC3E}">
        <p14:creationId xmlns:p14="http://schemas.microsoft.com/office/powerpoint/2010/main" val="355407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761</Words>
  <Application>Microsoft Office PowerPoint</Application>
  <PresentationFormat>Widescreen</PresentationFormat>
  <Paragraphs>86</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Assignment 2</vt:lpstr>
      <vt:lpstr>Overview</vt:lpstr>
      <vt:lpstr>Ray Tracing</vt:lpstr>
      <vt:lpstr>Surfaces</vt:lpstr>
      <vt:lpstr>Materials</vt:lpstr>
      <vt:lpstr>Additive colors</vt:lpstr>
      <vt:lpstr>Lights</vt:lpstr>
      <vt:lpstr>Camera</vt:lpstr>
      <vt:lpstr>General settings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Roi Bar-On</dc:creator>
  <cp:lastModifiedBy>Roi Bar-On</cp:lastModifiedBy>
  <cp:revision>19</cp:revision>
  <dcterms:created xsi:type="dcterms:W3CDTF">2022-04-03T02:58:08Z</dcterms:created>
  <dcterms:modified xsi:type="dcterms:W3CDTF">2022-04-30T10:27:50Z</dcterms:modified>
</cp:coreProperties>
</file>