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53"/>
  </p:notesMasterIdLst>
  <p:sldIdLst>
    <p:sldId id="312" r:id="rId3"/>
    <p:sldId id="270" r:id="rId4"/>
    <p:sldId id="377" r:id="rId5"/>
    <p:sldId id="299" r:id="rId6"/>
    <p:sldId id="300" r:id="rId7"/>
    <p:sldId id="302" r:id="rId8"/>
    <p:sldId id="303" r:id="rId9"/>
    <p:sldId id="304" r:id="rId10"/>
    <p:sldId id="305" r:id="rId11"/>
    <p:sldId id="310" r:id="rId12"/>
    <p:sldId id="335" r:id="rId13"/>
    <p:sldId id="332" r:id="rId14"/>
    <p:sldId id="333" r:id="rId15"/>
    <p:sldId id="334" r:id="rId16"/>
    <p:sldId id="306" r:id="rId17"/>
    <p:sldId id="309" r:id="rId18"/>
    <p:sldId id="308" r:id="rId19"/>
    <p:sldId id="307" r:id="rId20"/>
    <p:sldId id="336" r:id="rId21"/>
    <p:sldId id="337" r:id="rId22"/>
    <p:sldId id="347" r:id="rId23"/>
    <p:sldId id="338" r:id="rId24"/>
    <p:sldId id="339" r:id="rId25"/>
    <p:sldId id="349" r:id="rId26"/>
    <p:sldId id="341" r:id="rId27"/>
    <p:sldId id="342" r:id="rId28"/>
    <p:sldId id="343" r:id="rId29"/>
    <p:sldId id="346" r:id="rId30"/>
    <p:sldId id="345" r:id="rId31"/>
    <p:sldId id="311" r:id="rId32"/>
    <p:sldId id="320" r:id="rId33"/>
    <p:sldId id="321" r:id="rId34"/>
    <p:sldId id="322" r:id="rId35"/>
    <p:sldId id="323" r:id="rId36"/>
    <p:sldId id="319" r:id="rId37"/>
    <p:sldId id="261" r:id="rId38"/>
    <p:sldId id="313" r:id="rId39"/>
    <p:sldId id="350" r:id="rId40"/>
    <p:sldId id="351" r:id="rId41"/>
    <p:sldId id="352" r:id="rId42"/>
    <p:sldId id="371" r:id="rId43"/>
    <p:sldId id="353" r:id="rId44"/>
    <p:sldId id="356" r:id="rId45"/>
    <p:sldId id="357" r:id="rId46"/>
    <p:sldId id="364" r:id="rId47"/>
    <p:sldId id="365" r:id="rId48"/>
    <p:sldId id="366" r:id="rId49"/>
    <p:sldId id="373" r:id="rId50"/>
    <p:sldId id="374" r:id="rId51"/>
    <p:sldId id="370" r:id="rId5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62" autoAdjust="0"/>
  </p:normalViewPr>
  <p:slideViewPr>
    <p:cSldViewPr>
      <p:cViewPr varScale="1">
        <p:scale>
          <a:sx n="155" d="100"/>
          <a:sy n="155" d="100"/>
        </p:scale>
        <p:origin x="114" y="132"/>
      </p:cViewPr>
      <p:guideLst>
        <p:guide orient="horz" pos="1393"/>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B5151-6464-4AA4-A70C-23458DD081E0}" type="datetimeFigureOut">
              <a:rPr lang="en-US" smtClean="0"/>
              <a:t>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4C428-EE6B-4C06-8F4B-47BA8FE64F1C}" type="slidenum">
              <a:rPr lang="en-US" smtClean="0"/>
              <a:t>‹#›</a:t>
            </a:fld>
            <a:endParaRPr lang="en-US"/>
          </a:p>
        </p:txBody>
      </p:sp>
    </p:spTree>
    <p:extLst>
      <p:ext uri="{BB962C8B-B14F-4D97-AF65-F5344CB8AC3E}">
        <p14:creationId xmlns:p14="http://schemas.microsoft.com/office/powerpoint/2010/main" val="107715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766D5-A8FB-4F4C-A006-5AEE1FAF28FF}" type="slidenum">
              <a:rPr lang="en-US" smtClean="0"/>
              <a:t>37</a:t>
            </a:fld>
            <a:endParaRPr lang="en-US"/>
          </a:p>
        </p:txBody>
      </p:sp>
    </p:spTree>
    <p:extLst>
      <p:ext uri="{BB962C8B-B14F-4D97-AF65-F5344CB8AC3E}">
        <p14:creationId xmlns:p14="http://schemas.microsoft.com/office/powerpoint/2010/main" val="485642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A305-5A2D-4166-9C49-BEDA89D91340}"/>
              </a:ext>
            </a:extLst>
          </p:cNvPr>
          <p:cNvSpPr>
            <a:spLocks noGrp="1"/>
          </p:cNvSpPr>
          <p:nvPr>
            <p:ph type="dt" sz="half" idx="10"/>
          </p:nvPr>
        </p:nvSpPr>
        <p:spPr/>
        <p:txBody>
          <a:bodyPr/>
          <a:lstStyle/>
          <a:p>
            <a:fld id="{CF7E89CF-6A3E-4DAB-89FD-0E72DB6A07BE}" type="datetimeFigureOut">
              <a:rPr lang="en-US" smtClean="0"/>
              <a:t>1/4/2019</a:t>
            </a:fld>
            <a:endParaRPr lang="en-US"/>
          </a:p>
        </p:txBody>
      </p:sp>
      <p:sp>
        <p:nvSpPr>
          <p:cNvPr id="3" name="Footer Placeholder 2">
            <a:extLst>
              <a:ext uri="{FF2B5EF4-FFF2-40B4-BE49-F238E27FC236}">
                <a16:creationId xmlns:a16="http://schemas.microsoft.com/office/drawing/2014/main" id="{489A981E-A9D8-4058-85EB-519B5C3EE6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311A51-A7FC-4D27-B7AB-5ACEA29D3588}"/>
              </a:ext>
            </a:extLst>
          </p:cNvPr>
          <p:cNvSpPr>
            <a:spLocks noGrp="1"/>
          </p:cNvSpPr>
          <p:nvPr>
            <p:ph type="sldNum" sz="quarter" idx="12"/>
          </p:nvPr>
        </p:nvSpPr>
        <p:spPr/>
        <p:txBody>
          <a:bodyPr/>
          <a:lstStyle/>
          <a:p>
            <a:fld id="{9E667577-1F61-4672-8833-17D51AE44850}" type="slidenum">
              <a:rPr lang="en-US" smtClean="0"/>
              <a:t>‹#›</a:t>
            </a:fld>
            <a:endParaRPr lang="en-US"/>
          </a:p>
        </p:txBody>
      </p:sp>
    </p:spTree>
    <p:extLst>
      <p:ext uri="{BB962C8B-B14F-4D97-AF65-F5344CB8AC3E}">
        <p14:creationId xmlns:p14="http://schemas.microsoft.com/office/powerpoint/2010/main" val="3308445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localhost/home/index/123" TargetMode="External"/><Relationship Id="rId7" Type="http://schemas.openxmlformats.org/officeDocument/2006/relationships/hyperlink" Target="http://localhost/book/edit/123" TargetMode="External"/><Relationship Id="rId2" Type="http://schemas.openxmlformats.org/officeDocument/2006/relationships/hyperlink" Target="http://localhost/home" TargetMode="External"/><Relationship Id="rId1" Type="http://schemas.openxmlformats.org/officeDocument/2006/relationships/slideLayout" Target="../slideLayouts/slideLayout4.xml"/><Relationship Id="rId6" Type="http://schemas.openxmlformats.org/officeDocument/2006/relationships/hyperlink" Target="http://localhost/book" TargetMode="External"/><Relationship Id="rId5" Type="http://schemas.openxmlformats.org/officeDocument/2006/relationships/hyperlink" Target="http://localhost/home/contact" TargetMode="External"/><Relationship Id="rId4" Type="http://schemas.openxmlformats.org/officeDocument/2006/relationships/hyperlink" Target="http://localhost/home/abou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8" Type="http://schemas.openxmlformats.org/officeDocument/2006/relationships/hyperlink" Target="https://msdn.microsoft.com/tr-tr/library/system.web.mvc.redirecttorouteresult(v=vs.100).aspx" TargetMode="External"/><Relationship Id="rId13" Type="http://schemas.openxmlformats.org/officeDocument/2006/relationships/hyperlink" Target="https://msdn.microsoft.com/tr-tr/library/system.web.mvc.jsonresult(v=vs.100).aspx" TargetMode="External"/><Relationship Id="rId18" Type="http://schemas.openxmlformats.org/officeDocument/2006/relationships/hyperlink" Target="https://msdn.microsoft.com/tr-tr/library/system.web.mvc.controller.file(v=vs.100).aspx" TargetMode="External"/><Relationship Id="rId3" Type="http://schemas.openxmlformats.org/officeDocument/2006/relationships/hyperlink" Target="https://msdn.microsoft.com/tr-tr/library/system.web.mvc.controller.view(v=vs.100).aspx" TargetMode="External"/><Relationship Id="rId7" Type="http://schemas.openxmlformats.org/officeDocument/2006/relationships/hyperlink" Target="https://msdn.microsoft.com/tr-tr/library/dd492671(v=vs.100).aspx" TargetMode="External"/><Relationship Id="rId12" Type="http://schemas.openxmlformats.org/officeDocument/2006/relationships/hyperlink" Target="https://msdn.microsoft.com/tr-tr/library/system.web.mvc.controller.content(v=vs.100).aspx" TargetMode="External"/><Relationship Id="rId17" Type="http://schemas.openxmlformats.org/officeDocument/2006/relationships/hyperlink" Target="https://msdn.microsoft.com/tr-tr/library/system.web.mvc.fileresult(v=vs.100).aspx" TargetMode="External"/><Relationship Id="rId2" Type="http://schemas.openxmlformats.org/officeDocument/2006/relationships/hyperlink" Target="https://msdn.microsoft.com/tr-tr/library/system.web.mvc.viewresult(v=vs.100).aspx" TargetMode="External"/><Relationship Id="rId16" Type="http://schemas.openxmlformats.org/officeDocument/2006/relationships/hyperlink" Target="https://msdn.microsoft.com/tr-tr/library/dd505087(v=vs.100).aspx" TargetMode="External"/><Relationship Id="rId1" Type="http://schemas.openxmlformats.org/officeDocument/2006/relationships/slideLayout" Target="../slideLayouts/slideLayout4.xml"/><Relationship Id="rId6" Type="http://schemas.openxmlformats.org/officeDocument/2006/relationships/hyperlink" Target="https://msdn.microsoft.com/tr-tr/library/system.web.mvc.redirectresult(v=vs.100).aspx" TargetMode="External"/><Relationship Id="rId11" Type="http://schemas.openxmlformats.org/officeDocument/2006/relationships/hyperlink" Target="https://msdn.microsoft.com/tr-tr/library/system.web.mvc.contentresult(v=vs.100).aspx" TargetMode="External"/><Relationship Id="rId5" Type="http://schemas.openxmlformats.org/officeDocument/2006/relationships/hyperlink" Target="https://msdn.microsoft.com/tr-tr/library/system.web.mvc.controller.partialview(v=vs.100).aspx" TargetMode="External"/><Relationship Id="rId15" Type="http://schemas.openxmlformats.org/officeDocument/2006/relationships/hyperlink" Target="https://msdn.microsoft.com/tr-tr/library/system.web.mvc.javascriptresult(v=vs.100).aspx" TargetMode="External"/><Relationship Id="rId10" Type="http://schemas.openxmlformats.org/officeDocument/2006/relationships/hyperlink" Target="https://msdn.microsoft.com/tr-tr/library/system.web.mvc.controller.redirecttoroute(v=vs.100).aspx" TargetMode="External"/><Relationship Id="rId19" Type="http://schemas.openxmlformats.org/officeDocument/2006/relationships/hyperlink" Target="https://msdn.microsoft.com/tr-tr/library/system.web.mvc.emptyresult(v=vs.100).aspx" TargetMode="External"/><Relationship Id="rId4" Type="http://schemas.openxmlformats.org/officeDocument/2006/relationships/hyperlink" Target="https://msdn.microsoft.com/tr-tr/library/system.web.mvc.partialviewresult(v=vs.100).aspx" TargetMode="External"/><Relationship Id="rId9" Type="http://schemas.openxmlformats.org/officeDocument/2006/relationships/hyperlink" Target="https://msdn.microsoft.com/tr-tr/library/system.web.mvc.controller.redirecttoaction(v=vs.100).aspx" TargetMode="External"/><Relationship Id="rId14" Type="http://schemas.openxmlformats.org/officeDocument/2006/relationships/hyperlink" Target="https://msdn.microsoft.com/tr-tr/library/system.web.mvc.controller.json(v=vs.100).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0325"/>
            <a:ext cx="9144000" cy="173254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Box 4"/>
          <p:cNvSpPr txBox="1"/>
          <p:nvPr/>
        </p:nvSpPr>
        <p:spPr>
          <a:xfrm>
            <a:off x="0" y="211730"/>
            <a:ext cx="9144000" cy="715581"/>
          </a:xfrm>
          <a:prstGeom prst="rect">
            <a:avLst/>
          </a:prstGeom>
          <a:noFill/>
        </p:spPr>
        <p:txBody>
          <a:bodyPr wrap="square" rtlCol="0">
            <a:spAutoFit/>
          </a:bodyPr>
          <a:lstStyle/>
          <a:p>
            <a:pPr algn="ctr"/>
            <a:r>
              <a:rPr lang="en-US" sz="4050" dirty="0">
                <a:solidFill>
                  <a:schemeClr val="bg1"/>
                </a:solidFill>
              </a:rPr>
              <a:t>MASTER ASP.NET CORE MVC</a:t>
            </a:r>
            <a:endParaRPr lang="en-US" sz="3600" dirty="0">
              <a:solidFill>
                <a:schemeClr val="bg1"/>
              </a:solidFill>
            </a:endParaRPr>
          </a:p>
        </p:txBody>
      </p:sp>
      <p:sp>
        <p:nvSpPr>
          <p:cNvPr id="6" name="Rectangle 5"/>
          <p:cNvSpPr/>
          <p:nvPr/>
        </p:nvSpPr>
        <p:spPr>
          <a:xfrm>
            <a:off x="0" y="4821702"/>
            <a:ext cx="9144000" cy="3217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p:cNvSpPr txBox="1"/>
          <p:nvPr/>
        </p:nvSpPr>
        <p:spPr>
          <a:xfrm>
            <a:off x="404801" y="3245065"/>
            <a:ext cx="2377574" cy="507831"/>
          </a:xfrm>
          <a:prstGeom prst="rect">
            <a:avLst/>
          </a:prstGeom>
          <a:noFill/>
        </p:spPr>
        <p:txBody>
          <a:bodyPr wrap="none" rtlCol="0">
            <a:spAutoFit/>
          </a:bodyPr>
          <a:lstStyle/>
          <a:p>
            <a:r>
              <a:rPr lang="en-US" sz="2700" dirty="0"/>
              <a:t>Bhrugen Patel</a:t>
            </a:r>
          </a:p>
        </p:txBody>
      </p:sp>
      <p:pic>
        <p:nvPicPr>
          <p:cNvPr id="9" name="Picture 8">
            <a:extLst>
              <a:ext uri="{FF2B5EF4-FFF2-40B4-BE49-F238E27FC236}">
                <a16:creationId xmlns:a16="http://schemas.microsoft.com/office/drawing/2014/main" id="{B7AF253D-8755-4456-80E3-1C31FAF8907B}"/>
              </a:ext>
            </a:extLst>
          </p:cNvPr>
          <p:cNvPicPr>
            <a:picLocks noChangeAspect="1"/>
          </p:cNvPicPr>
          <p:nvPr/>
        </p:nvPicPr>
        <p:blipFill>
          <a:blip r:embed="rId2"/>
          <a:stretch>
            <a:fillRect/>
          </a:stretch>
        </p:blipFill>
        <p:spPr>
          <a:xfrm>
            <a:off x="7195497" y="2391299"/>
            <a:ext cx="1378744" cy="1771650"/>
          </a:xfrm>
          <a:prstGeom prst="rect">
            <a:avLst/>
          </a:prstGeom>
        </p:spPr>
      </p:pic>
    </p:spTree>
    <p:extLst>
      <p:ext uri="{BB962C8B-B14F-4D97-AF65-F5344CB8AC3E}">
        <p14:creationId xmlns:p14="http://schemas.microsoft.com/office/powerpoint/2010/main" val="341404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0">
            <a:extLst>
              <a:ext uri="{FF2B5EF4-FFF2-40B4-BE49-F238E27FC236}">
                <a16:creationId xmlns:a16="http://schemas.microsoft.com/office/drawing/2014/main" id="{F82F5CDF-46B1-4F81-BCAE-5CE17BEA8B7F}"/>
              </a:ext>
            </a:extLst>
          </p:cNvPr>
          <p:cNvSpPr/>
          <p:nvPr/>
        </p:nvSpPr>
        <p:spPr>
          <a:xfrm>
            <a:off x="323528" y="1131590"/>
            <a:ext cx="8663920" cy="35901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Rounded Rectangle 15">
            <a:extLst>
              <a:ext uri="{FF2B5EF4-FFF2-40B4-BE49-F238E27FC236}">
                <a16:creationId xmlns:a16="http://schemas.microsoft.com/office/drawing/2014/main" id="{F1C239F3-776A-47B2-BF04-27474737CA8B}"/>
              </a:ext>
            </a:extLst>
          </p:cNvPr>
          <p:cNvSpPr/>
          <p:nvPr/>
        </p:nvSpPr>
        <p:spPr>
          <a:xfrm>
            <a:off x="4364304" y="1696698"/>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Model</a:t>
            </a:r>
            <a:endParaRPr lang="en-US" sz="1600" dirty="0">
              <a:solidFill>
                <a:schemeClr val="bg1"/>
              </a:solidFill>
              <a:latin typeface="Calibri" panose="020F0502020204030204" pitchFamily="34" charset="0"/>
              <a:cs typeface="Calibri" panose="020F0502020204030204" pitchFamily="34" charset="0"/>
            </a:endParaRPr>
          </a:p>
        </p:txBody>
      </p:sp>
      <p:sp>
        <p:nvSpPr>
          <p:cNvPr id="9" name="Rounded Rectangle 16">
            <a:extLst>
              <a:ext uri="{FF2B5EF4-FFF2-40B4-BE49-F238E27FC236}">
                <a16:creationId xmlns:a16="http://schemas.microsoft.com/office/drawing/2014/main" id="{3E8CD901-AAEA-4103-A8E5-2923B8F5C753}"/>
              </a:ext>
            </a:extLst>
          </p:cNvPr>
          <p:cNvSpPr/>
          <p:nvPr/>
        </p:nvSpPr>
        <p:spPr>
          <a:xfrm>
            <a:off x="6805326" y="3384874"/>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View</a:t>
            </a:r>
          </a:p>
        </p:txBody>
      </p:sp>
      <p:sp>
        <p:nvSpPr>
          <p:cNvPr id="10" name="Rounded Rectangle 17">
            <a:extLst>
              <a:ext uri="{FF2B5EF4-FFF2-40B4-BE49-F238E27FC236}">
                <a16:creationId xmlns:a16="http://schemas.microsoft.com/office/drawing/2014/main" id="{951B7958-B546-4E3D-9BB3-D35524B4E358}"/>
              </a:ext>
            </a:extLst>
          </p:cNvPr>
          <p:cNvSpPr/>
          <p:nvPr/>
        </p:nvSpPr>
        <p:spPr>
          <a:xfrm>
            <a:off x="1994655" y="3384873"/>
            <a:ext cx="1740286" cy="826685"/>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panose="020F0502020204030204" pitchFamily="34" charset="0"/>
                <a:cs typeface="Calibri" panose="020F0502020204030204" pitchFamily="34" charset="0"/>
              </a:rPr>
              <a:t>Controller</a:t>
            </a:r>
          </a:p>
        </p:txBody>
      </p:sp>
      <p:sp>
        <p:nvSpPr>
          <p:cNvPr id="11" name="Right Arrow 20">
            <a:extLst>
              <a:ext uri="{FF2B5EF4-FFF2-40B4-BE49-F238E27FC236}">
                <a16:creationId xmlns:a16="http://schemas.microsoft.com/office/drawing/2014/main" id="{F4CCA365-9A01-434C-AA6F-5676C45799F5}"/>
              </a:ext>
            </a:extLst>
          </p:cNvPr>
          <p:cNvSpPr/>
          <p:nvPr/>
        </p:nvSpPr>
        <p:spPr>
          <a:xfrm rot="19187994">
            <a:off x="2740460" y="2597074"/>
            <a:ext cx="1651023" cy="176365"/>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566505D-F3A1-43A1-BA91-1E943E965E3F}"/>
              </a:ext>
            </a:extLst>
          </p:cNvPr>
          <p:cNvSpPr txBox="1"/>
          <p:nvPr/>
        </p:nvSpPr>
        <p:spPr>
          <a:xfrm>
            <a:off x="7043150" y="2511871"/>
            <a:ext cx="846711"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Get Data</a:t>
            </a:r>
          </a:p>
        </p:txBody>
      </p:sp>
      <p:sp>
        <p:nvSpPr>
          <p:cNvPr id="13" name="TextBox 12">
            <a:extLst>
              <a:ext uri="{FF2B5EF4-FFF2-40B4-BE49-F238E27FC236}">
                <a16:creationId xmlns:a16="http://schemas.microsoft.com/office/drawing/2014/main" id="{8A760DBB-A240-462E-AADC-3CD164A275A2}"/>
              </a:ext>
            </a:extLst>
          </p:cNvPr>
          <p:cNvSpPr txBox="1"/>
          <p:nvPr/>
        </p:nvSpPr>
        <p:spPr>
          <a:xfrm>
            <a:off x="2619832" y="2408257"/>
            <a:ext cx="1116559"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Update Data</a:t>
            </a:r>
          </a:p>
        </p:txBody>
      </p:sp>
      <p:sp>
        <p:nvSpPr>
          <p:cNvPr id="14" name="Right Arrow 25">
            <a:extLst>
              <a:ext uri="{FF2B5EF4-FFF2-40B4-BE49-F238E27FC236}">
                <a16:creationId xmlns:a16="http://schemas.microsoft.com/office/drawing/2014/main" id="{59E683A3-61E4-46C3-8AD7-E734545B77EE}"/>
              </a:ext>
            </a:extLst>
          </p:cNvPr>
          <p:cNvSpPr/>
          <p:nvPr/>
        </p:nvSpPr>
        <p:spPr>
          <a:xfrm rot="13178994">
            <a:off x="6081850" y="2637960"/>
            <a:ext cx="1651024" cy="176366"/>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5" name="Right Arrow 26">
            <a:extLst>
              <a:ext uri="{FF2B5EF4-FFF2-40B4-BE49-F238E27FC236}">
                <a16:creationId xmlns:a16="http://schemas.microsoft.com/office/drawing/2014/main" id="{BA0E897F-904B-4D18-8A02-4A0AB1192C7A}"/>
              </a:ext>
            </a:extLst>
          </p:cNvPr>
          <p:cNvSpPr/>
          <p:nvPr/>
        </p:nvSpPr>
        <p:spPr>
          <a:xfrm>
            <a:off x="3805640" y="3783395"/>
            <a:ext cx="2945268" cy="158589"/>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EACFC56-E6C0-474C-92EA-DD79AED5B1BC}"/>
              </a:ext>
            </a:extLst>
          </p:cNvPr>
          <p:cNvSpPr txBox="1"/>
          <p:nvPr/>
        </p:nvSpPr>
        <p:spPr>
          <a:xfrm>
            <a:off x="4635747" y="3500879"/>
            <a:ext cx="928142"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Update UI</a:t>
            </a:r>
          </a:p>
        </p:txBody>
      </p:sp>
      <p:sp>
        <p:nvSpPr>
          <p:cNvPr id="17" name="Right Arrow 28">
            <a:extLst>
              <a:ext uri="{FF2B5EF4-FFF2-40B4-BE49-F238E27FC236}">
                <a16:creationId xmlns:a16="http://schemas.microsoft.com/office/drawing/2014/main" id="{5AAEDC73-BD3D-467C-9A14-8CCE40374F5C}"/>
              </a:ext>
            </a:extLst>
          </p:cNvPr>
          <p:cNvSpPr/>
          <p:nvPr/>
        </p:nvSpPr>
        <p:spPr>
          <a:xfrm>
            <a:off x="419412" y="3649608"/>
            <a:ext cx="1469604" cy="174849"/>
          </a:xfrm>
          <a:prstGeom prst="rightArrow">
            <a:avLst>
              <a:gd name="adj1" fmla="val 50000"/>
              <a:gd name="adj2" fmla="val 83501"/>
            </a:avLst>
          </a:prstGeom>
          <a:solidFill>
            <a:srgbClr val="FFFF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B8A0FD48-3DFC-4F5B-BB12-D119A5711120}"/>
              </a:ext>
            </a:extLst>
          </p:cNvPr>
          <p:cNvSpPr txBox="1"/>
          <p:nvPr/>
        </p:nvSpPr>
        <p:spPr>
          <a:xfrm>
            <a:off x="419412" y="3295665"/>
            <a:ext cx="1175786" cy="276999"/>
          </a:xfrm>
          <a:prstGeom prst="rect">
            <a:avLst/>
          </a:prstGeom>
          <a:noFill/>
        </p:spPr>
        <p:txBody>
          <a:bodyPr wrap="square" rtlCol="0">
            <a:spAutoFit/>
          </a:bodyPr>
          <a:lstStyle/>
          <a:p>
            <a:r>
              <a:rPr lang="en-US" sz="1200" b="1" dirty="0">
                <a:solidFill>
                  <a:schemeClr val="accent5">
                    <a:lumMod val="50000"/>
                  </a:schemeClr>
                </a:solidFill>
                <a:latin typeface="Calibri" panose="020F0502020204030204" pitchFamily="34" charset="0"/>
                <a:cs typeface="Calibri" panose="020F0502020204030204" pitchFamily="34" charset="0"/>
              </a:rPr>
              <a:t>Web Request</a:t>
            </a:r>
          </a:p>
        </p:txBody>
      </p:sp>
      <p:sp>
        <p:nvSpPr>
          <p:cNvPr id="19" name="Text Placeholder 1">
            <a:extLst>
              <a:ext uri="{FF2B5EF4-FFF2-40B4-BE49-F238E27FC236}">
                <a16:creationId xmlns:a16="http://schemas.microsoft.com/office/drawing/2014/main" id="{7BDEE2F6-A56F-48C6-882D-7A388DB994F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MVC Architecture</a:t>
            </a:r>
          </a:p>
        </p:txBody>
      </p:sp>
    </p:spTree>
    <p:extLst>
      <p:ext uri="{BB962C8B-B14F-4D97-AF65-F5344CB8AC3E}">
        <p14:creationId xmlns:p14="http://schemas.microsoft.com/office/powerpoint/2010/main" val="302270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139047"/>
          </a:xfrm>
          <a:prstGeom prst="rect">
            <a:avLst/>
          </a:prstGeom>
          <a:noFill/>
        </p:spPr>
        <p:txBody>
          <a:bodyPr wrap="square" rtlCol="0">
            <a:spAutoFit/>
          </a:bodyPr>
          <a:lstStyle/>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ASP.NET Core is designed from scratch to support Dependency Injection.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NET Core injects objects of dependency classes through constructor or method by using built-in </a:t>
            </a:r>
            <a:r>
              <a:rPr lang="en-US" sz="1600" dirty="0" err="1">
                <a:solidFill>
                  <a:schemeClr val="accent5">
                    <a:lumMod val="75000"/>
                  </a:schemeClr>
                </a:solidFill>
                <a:latin typeface="Calibri" panose="020F0502020204030204" pitchFamily="34" charset="0"/>
                <a:cs typeface="Calibri" panose="020F0502020204030204" pitchFamily="34" charset="0"/>
              </a:rPr>
              <a:t>IoC</a:t>
            </a:r>
            <a:r>
              <a:rPr lang="en-US" sz="1600" dirty="0">
                <a:solidFill>
                  <a:schemeClr val="accent5">
                    <a:lumMod val="75000"/>
                  </a:schemeClr>
                </a:solidFill>
                <a:latin typeface="Calibri" panose="020F0502020204030204" pitchFamily="34" charset="0"/>
                <a:cs typeface="Calibri" panose="020F0502020204030204" pitchFamily="34" charset="0"/>
              </a:rPr>
              <a:t> container.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Dependency Injection (DI) is a pattern that can help developers decouple the different pieces of their applications. </a:t>
            </a:r>
          </a:p>
          <a:p>
            <a:pPr marL="342900" indent="-342900" algn="just">
              <a:buFont typeface="Arial" panose="020B0604020202020204" pitchFamily="34" charset="0"/>
              <a:buChar char="•"/>
            </a:pPr>
            <a:r>
              <a:rPr lang="en-US" sz="1600" dirty="0">
                <a:solidFill>
                  <a:schemeClr val="accent5">
                    <a:lumMod val="75000"/>
                  </a:schemeClr>
                </a:solidFill>
                <a:latin typeface="Calibri" panose="020F0502020204030204" pitchFamily="34" charset="0"/>
                <a:cs typeface="Calibri" panose="020F0502020204030204" pitchFamily="34" charset="0"/>
              </a:rPr>
              <a:t>In ASP.NET Core, both framework services and application services can be injected into your classes, rather than being tightly coupled.</a:t>
            </a:r>
          </a:p>
          <a:p>
            <a:pPr marL="342900" indent="-342900" algn="just">
              <a:buFont typeface="Arial" panose="020B0604020202020204" pitchFamily="34" charset="0"/>
              <a:buChar char="•"/>
            </a:pPr>
            <a:endParaRPr lang="en-US" sz="1050" dirty="0">
              <a:solidFill>
                <a:schemeClr val="accent5">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1050" dirty="0">
              <a:solidFill>
                <a:schemeClr val="accent5">
                  <a:lumMod val="75000"/>
                </a:schemeClr>
              </a:solidFill>
              <a:latin typeface="Calibri" panose="020F0502020204030204" pitchFamily="34" charset="0"/>
              <a:cs typeface="Calibri" panose="020F0502020204030204" pitchFamily="34" charset="0"/>
            </a:endParaRPr>
          </a:p>
        </p:txBody>
      </p:sp>
      <p:sp>
        <p:nvSpPr>
          <p:cNvPr id="6" name="Text Placeholder 1">
            <a:extLst>
              <a:ext uri="{FF2B5EF4-FFF2-40B4-BE49-F238E27FC236}">
                <a16:creationId xmlns:a16="http://schemas.microsoft.com/office/drawing/2014/main" id="{A8B99A58-FF6B-46EB-9ACF-AFE84DE8BD11}"/>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Dependency Injection</a:t>
            </a:r>
          </a:p>
        </p:txBody>
      </p:sp>
    </p:spTree>
    <p:extLst>
      <p:ext uri="{BB962C8B-B14F-4D97-AF65-F5344CB8AC3E}">
        <p14:creationId xmlns:p14="http://schemas.microsoft.com/office/powerpoint/2010/main" val="37333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6D40A76-513E-4198-BFF6-ACFD37CAB709}"/>
              </a:ext>
            </a:extLst>
          </p:cNvPr>
          <p:cNvPicPr>
            <a:picLocks noChangeAspect="1"/>
          </p:cNvPicPr>
          <p:nvPr/>
        </p:nvPicPr>
        <p:blipFill>
          <a:blip r:embed="rId2"/>
          <a:stretch>
            <a:fillRect/>
          </a:stretch>
        </p:blipFill>
        <p:spPr>
          <a:xfrm>
            <a:off x="4788024" y="2494903"/>
            <a:ext cx="1057275" cy="1228725"/>
          </a:xfrm>
          <a:prstGeom prst="rect">
            <a:avLst/>
          </a:prstGeom>
          <a:ln>
            <a:solidFill>
              <a:schemeClr val="bg1"/>
            </a:solidFill>
          </a:ln>
        </p:spPr>
      </p:pic>
      <p:pic>
        <p:nvPicPr>
          <p:cNvPr id="2086" name="Picture 38" descr="Image result for thinking icon">
            <a:extLst>
              <a:ext uri="{FF2B5EF4-FFF2-40B4-BE49-F238E27FC236}">
                <a16:creationId xmlns:a16="http://schemas.microsoft.com/office/drawing/2014/main" id="{6599F98D-6223-4383-8367-8B307CAF8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18" y="1211480"/>
            <a:ext cx="2656414" cy="265641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94B3AD0-1010-4DD0-B5D0-91BC5B78B3B0}"/>
              </a:ext>
            </a:extLst>
          </p:cNvPr>
          <p:cNvPicPr>
            <a:picLocks noChangeAspect="1"/>
          </p:cNvPicPr>
          <p:nvPr/>
        </p:nvPicPr>
        <p:blipFill>
          <a:blip r:embed="rId4"/>
          <a:stretch>
            <a:fillRect/>
          </a:stretch>
        </p:blipFill>
        <p:spPr>
          <a:xfrm>
            <a:off x="4788023" y="2488129"/>
            <a:ext cx="1057275" cy="1228725"/>
          </a:xfrm>
          <a:prstGeom prst="rect">
            <a:avLst/>
          </a:prstGeom>
          <a:solidFill>
            <a:schemeClr val="bg1"/>
          </a:solidFill>
          <a:ln>
            <a:solidFill>
              <a:schemeClr val="bg1"/>
            </a:solidFill>
          </a:ln>
        </p:spPr>
      </p:pic>
      <p:pic>
        <p:nvPicPr>
          <p:cNvPr id="2052" name="Picture 4" descr="Image result for hiking backpack items">
            <a:extLst>
              <a:ext uri="{FF2B5EF4-FFF2-40B4-BE49-F238E27FC236}">
                <a16:creationId xmlns:a16="http://schemas.microsoft.com/office/drawing/2014/main" id="{57F71B51-559F-4B6B-89EB-3A3E8043490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200" b="2763"/>
          <a:stretch/>
        </p:blipFill>
        <p:spPr bwMode="auto">
          <a:xfrm>
            <a:off x="1768557" y="4018437"/>
            <a:ext cx="588675" cy="70702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mountain icon">
            <a:extLst>
              <a:ext uri="{FF2B5EF4-FFF2-40B4-BE49-F238E27FC236}">
                <a16:creationId xmlns:a16="http://schemas.microsoft.com/office/drawing/2014/main" id="{D8E81BE9-5AA2-40F0-9916-F9B11462E16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6752" b="31545"/>
          <a:stretch/>
        </p:blipFill>
        <p:spPr bwMode="auto">
          <a:xfrm>
            <a:off x="1768557" y="1591926"/>
            <a:ext cx="648072" cy="33507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Image result for backpack icon">
            <a:extLst>
              <a:ext uri="{FF2B5EF4-FFF2-40B4-BE49-F238E27FC236}">
                <a16:creationId xmlns:a16="http://schemas.microsoft.com/office/drawing/2014/main" id="{5949B007-9569-484B-8B73-364B811A313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80585" y="3867894"/>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Curved Down 20">
            <a:extLst>
              <a:ext uri="{FF2B5EF4-FFF2-40B4-BE49-F238E27FC236}">
                <a16:creationId xmlns:a16="http://schemas.microsoft.com/office/drawing/2014/main" id="{4EE4637D-C22E-430C-8FA6-F39538622BA4}"/>
              </a:ext>
            </a:extLst>
          </p:cNvPr>
          <p:cNvSpPr/>
          <p:nvPr/>
        </p:nvSpPr>
        <p:spPr>
          <a:xfrm>
            <a:off x="2062894" y="3540140"/>
            <a:ext cx="1872208" cy="403026"/>
          </a:xfrm>
          <a:prstGeom prst="curvedDownArrow">
            <a:avLst>
              <a:gd name="adj1" fmla="val 6849"/>
              <a:gd name="adj2" fmla="val 36724"/>
              <a:gd name="adj3" fmla="val 25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tx1"/>
              </a:solidFill>
            </a:endParaRPr>
          </a:p>
        </p:txBody>
      </p:sp>
      <p:pic>
        <p:nvPicPr>
          <p:cNvPr id="34" name="Picture 26" descr="Image result for mountain icon">
            <a:extLst>
              <a:ext uri="{FF2B5EF4-FFF2-40B4-BE49-F238E27FC236}">
                <a16:creationId xmlns:a16="http://schemas.microsoft.com/office/drawing/2014/main" id="{C10AD1FD-037E-4F87-81DC-59D1F8578FF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6752" b="31545"/>
          <a:stretch/>
        </p:blipFill>
        <p:spPr bwMode="auto">
          <a:xfrm>
            <a:off x="5724128" y="2053172"/>
            <a:ext cx="3231374" cy="167070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621BE19-CEB5-435A-A38D-E820D7376095}"/>
              </a:ext>
            </a:extLst>
          </p:cNvPr>
          <p:cNvSpPr/>
          <p:nvPr/>
        </p:nvSpPr>
        <p:spPr>
          <a:xfrm>
            <a:off x="4499992" y="1211480"/>
            <a:ext cx="144016" cy="3808542"/>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
            <a:extLst>
              <a:ext uri="{FF2B5EF4-FFF2-40B4-BE49-F238E27FC236}">
                <a16:creationId xmlns:a16="http://schemas.microsoft.com/office/drawing/2014/main" id="{15128A57-9B12-4C01-9391-ADE0BC32A65C}"/>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Dependency Injection Example</a:t>
            </a:r>
          </a:p>
        </p:txBody>
      </p:sp>
    </p:spTree>
    <p:extLst>
      <p:ext uri="{BB962C8B-B14F-4D97-AF65-F5344CB8AC3E}">
        <p14:creationId xmlns:p14="http://schemas.microsoft.com/office/powerpoint/2010/main" val="31180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4"/>
                                        </p:tgtEl>
                                        <p:attrNameLst>
                                          <p:attrName>style.visibility</p:attrName>
                                        </p:attrNameLst>
                                      </p:cBhvr>
                                      <p:to>
                                        <p:strVal val="visible"/>
                                      </p:to>
                                    </p:set>
                                    <p:animEffect transition="in" filter="fade">
                                      <p:cBhvr>
                                        <p:cTn id="7" dur="500"/>
                                        <p:tgtEl>
                                          <p:spTgt spid="2074"/>
                                        </p:tgtEl>
                                      </p:cBhvr>
                                    </p:animEffect>
                                  </p:childTnLst>
                                </p:cTn>
                              </p:par>
                              <p:par>
                                <p:cTn id="8" presetID="10" presetClass="entr" presetSubtype="0" fill="hold" nodeType="withEffect">
                                  <p:stCondLst>
                                    <p:cond delay="0"/>
                                  </p:stCondLst>
                                  <p:childTnLst>
                                    <p:set>
                                      <p:cBhvr>
                                        <p:cTn id="9" dur="1" fill="hold">
                                          <p:stCondLst>
                                            <p:cond delay="0"/>
                                          </p:stCondLst>
                                        </p:cTn>
                                        <p:tgtEl>
                                          <p:spTgt spid="2086"/>
                                        </p:tgtEl>
                                        <p:attrNameLst>
                                          <p:attrName>style.visibility</p:attrName>
                                        </p:attrNameLst>
                                      </p:cBhvr>
                                      <p:to>
                                        <p:strVal val="visible"/>
                                      </p:to>
                                    </p:set>
                                    <p:animEffect transition="in" filter="fade">
                                      <p:cBhvr>
                                        <p:cTn id="10" dur="500"/>
                                        <p:tgtEl>
                                          <p:spTgt spid="20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78"/>
                                        </p:tgtEl>
                                        <p:attrNameLst>
                                          <p:attrName>style.visibility</p:attrName>
                                        </p:attrNameLst>
                                      </p:cBhvr>
                                      <p:to>
                                        <p:strVal val="visible"/>
                                      </p:to>
                                    </p:set>
                                    <p:animEffect transition="in" filter="fade">
                                      <p:cBhvr>
                                        <p:cTn id="20" dur="500"/>
                                        <p:tgtEl>
                                          <p:spTgt spid="207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DE631F54-133A-4D25-84BB-13C5236A0C65}"/>
              </a:ext>
            </a:extLst>
          </p:cNvPr>
          <p:cNvSpPr/>
          <p:nvPr/>
        </p:nvSpPr>
        <p:spPr>
          <a:xfrm>
            <a:off x="875415" y="3867894"/>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Oval 33">
            <a:extLst>
              <a:ext uri="{FF2B5EF4-FFF2-40B4-BE49-F238E27FC236}">
                <a16:creationId xmlns:a16="http://schemas.microsoft.com/office/drawing/2014/main" id="{B1E4975E-FEDB-46B2-A6F8-080549CF5779}"/>
              </a:ext>
            </a:extLst>
          </p:cNvPr>
          <p:cNvSpPr/>
          <p:nvPr/>
        </p:nvSpPr>
        <p:spPr>
          <a:xfrm>
            <a:off x="771868" y="243603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cxnSp>
        <p:nvCxnSpPr>
          <p:cNvPr id="38" name="Elbow Connector 10">
            <a:extLst>
              <a:ext uri="{FF2B5EF4-FFF2-40B4-BE49-F238E27FC236}">
                <a16:creationId xmlns:a16="http://schemas.microsoft.com/office/drawing/2014/main" id="{B9FBACF7-AB5C-4D2C-BB96-503A7B17A1DB}"/>
              </a:ext>
            </a:extLst>
          </p:cNvPr>
          <p:cNvCxnSpPr>
            <a:cxnSpLocks/>
            <a:stCxn id="60" idx="1"/>
          </p:cNvCxnSpPr>
          <p:nvPr/>
        </p:nvCxnSpPr>
        <p:spPr>
          <a:xfrm rot="10800000">
            <a:off x="1440310" y="1630203"/>
            <a:ext cx="5700582" cy="2528111"/>
          </a:xfrm>
          <a:prstGeom prst="bentConnector3">
            <a:avLst>
              <a:gd name="adj1" fmla="val 4577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A3CB56A-C064-4F05-8EC5-B7E425E26FB2}"/>
              </a:ext>
            </a:extLst>
          </p:cNvPr>
          <p:cNvSpPr/>
          <p:nvPr/>
        </p:nvSpPr>
        <p:spPr>
          <a:xfrm>
            <a:off x="774616" y="112150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TextBox 51">
            <a:extLst>
              <a:ext uri="{FF2B5EF4-FFF2-40B4-BE49-F238E27FC236}">
                <a16:creationId xmlns:a16="http://schemas.microsoft.com/office/drawing/2014/main" id="{571FDE7D-66BC-45DC-A334-A067BEB01D2B}"/>
              </a:ext>
            </a:extLst>
          </p:cNvPr>
          <p:cNvSpPr txBox="1"/>
          <p:nvPr/>
        </p:nvSpPr>
        <p:spPr>
          <a:xfrm>
            <a:off x="1559837" y="3798162"/>
            <a:ext cx="113741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DATABASE</a:t>
            </a:r>
            <a:endParaRPr lang="ko-KR" altLang="en-US" dirty="0"/>
          </a:p>
        </p:txBody>
      </p:sp>
      <p:sp>
        <p:nvSpPr>
          <p:cNvPr id="50" name="TextBox 49">
            <a:extLst>
              <a:ext uri="{FF2B5EF4-FFF2-40B4-BE49-F238E27FC236}">
                <a16:creationId xmlns:a16="http://schemas.microsoft.com/office/drawing/2014/main" id="{260B283E-6063-4433-BB36-009A8D55E340}"/>
              </a:ext>
            </a:extLst>
          </p:cNvPr>
          <p:cNvSpPr txBox="1"/>
          <p:nvPr/>
        </p:nvSpPr>
        <p:spPr>
          <a:xfrm>
            <a:off x="1569613" y="2508548"/>
            <a:ext cx="143797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LOGS</a:t>
            </a:r>
            <a:endParaRPr lang="ko-KR" altLang="en-US" dirty="0"/>
          </a:p>
        </p:txBody>
      </p:sp>
      <p:sp>
        <p:nvSpPr>
          <p:cNvPr id="49" name="TextBox 48">
            <a:extLst>
              <a:ext uri="{FF2B5EF4-FFF2-40B4-BE49-F238E27FC236}">
                <a16:creationId xmlns:a16="http://schemas.microsoft.com/office/drawing/2014/main" id="{F28EF2BE-3989-459F-A292-EB7FA4DB11F0}"/>
              </a:ext>
            </a:extLst>
          </p:cNvPr>
          <p:cNvSpPr txBox="1"/>
          <p:nvPr/>
        </p:nvSpPr>
        <p:spPr>
          <a:xfrm>
            <a:off x="1595495" y="1051857"/>
            <a:ext cx="874436" cy="276999"/>
          </a:xfrm>
          <a:prstGeom prst="rect">
            <a:avLst/>
          </a:prstGeom>
          <a:noFill/>
          <a:ln>
            <a:solidFill>
              <a:schemeClr val="bg1"/>
            </a:solidFill>
          </a:ln>
        </p:spPr>
        <p:txBody>
          <a:bodyPr wrap="square" rtlCol="0">
            <a:spAutoFit/>
          </a:bodyPr>
          <a:lstStyle/>
          <a:p>
            <a:r>
              <a:rPr lang="en-US" altLang="ko-KR" sz="1200" b="1" dirty="0">
                <a:solidFill>
                  <a:srgbClr val="002060"/>
                </a:solidFill>
                <a:cs typeface="Arial" pitchFamily="34" charset="0"/>
              </a:rPr>
              <a:t>EMAILS</a:t>
            </a:r>
            <a:endParaRPr lang="ko-KR" altLang="en-US" sz="1200" b="1" dirty="0">
              <a:solidFill>
                <a:srgbClr val="002060"/>
              </a:solidFill>
              <a:cs typeface="Arial" pitchFamily="34" charset="0"/>
            </a:endParaRPr>
          </a:p>
        </p:txBody>
      </p:sp>
      <p:sp>
        <p:nvSpPr>
          <p:cNvPr id="4" name="AutoShape 6" descr="Image result for hiking icon">
            <a:extLst>
              <a:ext uri="{FF2B5EF4-FFF2-40B4-BE49-F238E27FC236}">
                <a16:creationId xmlns:a16="http://schemas.microsoft.com/office/drawing/2014/main" id="{CEDCA9FC-15E6-484A-832C-040DE58E363C}"/>
              </a:ext>
            </a:extLst>
          </p:cNvPr>
          <p:cNvSpPr>
            <a:spLocks noChangeAspect="1" noChangeArrowheads="1"/>
          </p:cNvSpPr>
          <p:nvPr/>
        </p:nvSpPr>
        <p:spPr bwMode="auto">
          <a:xfrm>
            <a:off x="2835424" y="1131590"/>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1" name="Elbow Connector 20">
            <a:extLst>
              <a:ext uri="{FF2B5EF4-FFF2-40B4-BE49-F238E27FC236}">
                <a16:creationId xmlns:a16="http://schemas.microsoft.com/office/drawing/2014/main" id="{9C3660B1-0B49-4325-BB94-F03600002B1E}"/>
              </a:ext>
            </a:extLst>
          </p:cNvPr>
          <p:cNvCxnSpPr>
            <a:cxnSpLocks/>
            <a:endCxn id="36" idx="5"/>
          </p:cNvCxnSpPr>
          <p:nvPr/>
        </p:nvCxnSpPr>
        <p:spPr>
          <a:xfrm rot="10800000">
            <a:off x="1490043" y="4482522"/>
            <a:ext cx="5650853" cy="137431"/>
          </a:xfrm>
          <a:prstGeom prst="bentConnector2">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4" name="Frame 17">
            <a:extLst>
              <a:ext uri="{FF2B5EF4-FFF2-40B4-BE49-F238E27FC236}">
                <a16:creationId xmlns:a16="http://schemas.microsoft.com/office/drawing/2014/main" id="{C30A9DB8-D394-4B25-BEEA-AC502FDF2612}"/>
              </a:ext>
            </a:extLst>
          </p:cNvPr>
          <p:cNvSpPr/>
          <p:nvPr/>
        </p:nvSpPr>
        <p:spPr>
          <a:xfrm>
            <a:off x="975516" y="2611090"/>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Rectangle 30">
            <a:extLst>
              <a:ext uri="{FF2B5EF4-FFF2-40B4-BE49-F238E27FC236}">
                <a16:creationId xmlns:a16="http://schemas.microsoft.com/office/drawing/2014/main" id="{BD110EE7-3628-46AC-A113-45216DCE2007}"/>
              </a:ext>
            </a:extLst>
          </p:cNvPr>
          <p:cNvSpPr/>
          <p:nvPr/>
        </p:nvSpPr>
        <p:spPr>
          <a:xfrm>
            <a:off x="981013" y="1329458"/>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7BAC1B75-43C2-4563-BF44-3F424FFE6707}"/>
              </a:ext>
            </a:extLst>
          </p:cNvPr>
          <p:cNvSpPr>
            <a:spLocks noChangeAspect="1"/>
          </p:cNvSpPr>
          <p:nvPr/>
        </p:nvSpPr>
        <p:spPr>
          <a:xfrm>
            <a:off x="1027425" y="4018166"/>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2" name="Elbow Connector 10">
            <a:extLst>
              <a:ext uri="{FF2B5EF4-FFF2-40B4-BE49-F238E27FC236}">
                <a16:creationId xmlns:a16="http://schemas.microsoft.com/office/drawing/2014/main" id="{27444E18-BC38-432C-994E-6E24505E7278}"/>
              </a:ext>
            </a:extLst>
          </p:cNvPr>
          <p:cNvCxnSpPr>
            <a:cxnSpLocks/>
            <a:endCxn id="33" idx="6"/>
          </p:cNvCxnSpPr>
          <p:nvPr/>
        </p:nvCxnSpPr>
        <p:spPr>
          <a:xfrm rot="10800000">
            <a:off x="1494697" y="1481547"/>
            <a:ext cx="6322037" cy="1314532"/>
          </a:xfrm>
          <a:prstGeom prst="bentConnector3">
            <a:avLst>
              <a:gd name="adj1" fmla="val 5000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10">
            <a:extLst>
              <a:ext uri="{FF2B5EF4-FFF2-40B4-BE49-F238E27FC236}">
                <a16:creationId xmlns:a16="http://schemas.microsoft.com/office/drawing/2014/main" id="{82B36411-761C-4F29-B075-1F1362B509B4}"/>
              </a:ext>
            </a:extLst>
          </p:cNvPr>
          <p:cNvCxnSpPr>
            <a:cxnSpLocks/>
          </p:cNvCxnSpPr>
          <p:nvPr/>
        </p:nvCxnSpPr>
        <p:spPr>
          <a:xfrm rot="10800000">
            <a:off x="1491949" y="1342283"/>
            <a:ext cx="6752461" cy="198445"/>
          </a:xfrm>
          <a:prstGeom prst="bentConnector3">
            <a:avLst>
              <a:gd name="adj1" fmla="val 51786"/>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8" name="Elbow Connector 13">
            <a:extLst>
              <a:ext uri="{FF2B5EF4-FFF2-40B4-BE49-F238E27FC236}">
                <a16:creationId xmlns:a16="http://schemas.microsoft.com/office/drawing/2014/main" id="{A21019AA-63FF-4B25-ADAE-FAE45B4EF36D}"/>
              </a:ext>
            </a:extLst>
          </p:cNvPr>
          <p:cNvCxnSpPr>
            <a:cxnSpLocks/>
          </p:cNvCxnSpPr>
          <p:nvPr/>
        </p:nvCxnSpPr>
        <p:spPr>
          <a:xfrm rot="10800000">
            <a:off x="1443486" y="3000594"/>
            <a:ext cx="6872931" cy="1386020"/>
          </a:xfrm>
          <a:prstGeom prst="bentConnector3">
            <a:avLst>
              <a:gd name="adj1" fmla="val 68421"/>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5" name="Elbow Connector 13">
            <a:extLst>
              <a:ext uri="{FF2B5EF4-FFF2-40B4-BE49-F238E27FC236}">
                <a16:creationId xmlns:a16="http://schemas.microsoft.com/office/drawing/2014/main" id="{5A107FBD-E549-4A2B-BEF4-A4274B0C4878}"/>
              </a:ext>
            </a:extLst>
          </p:cNvPr>
          <p:cNvCxnSpPr>
            <a:cxnSpLocks/>
          </p:cNvCxnSpPr>
          <p:nvPr/>
        </p:nvCxnSpPr>
        <p:spPr>
          <a:xfrm rot="10800000" flipV="1">
            <a:off x="1491949" y="1911306"/>
            <a:ext cx="5661468" cy="854988"/>
          </a:xfrm>
          <a:prstGeom prst="bentConnector3">
            <a:avLst>
              <a:gd name="adj1" fmla="val 62602"/>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7" name="Elbow Connector 20">
            <a:extLst>
              <a:ext uri="{FF2B5EF4-FFF2-40B4-BE49-F238E27FC236}">
                <a16:creationId xmlns:a16="http://schemas.microsoft.com/office/drawing/2014/main" id="{5243F28D-5A19-4155-8A6F-16CFE153450F}"/>
              </a:ext>
            </a:extLst>
          </p:cNvPr>
          <p:cNvCxnSpPr>
            <a:cxnSpLocks/>
          </p:cNvCxnSpPr>
          <p:nvPr/>
        </p:nvCxnSpPr>
        <p:spPr>
          <a:xfrm rot="10800000" flipV="1">
            <a:off x="1569614" y="3166658"/>
            <a:ext cx="5738691" cy="1205292"/>
          </a:xfrm>
          <a:prstGeom prst="bentConnector3">
            <a:avLst>
              <a:gd name="adj1" fmla="val 76291"/>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83" name="Elbow Connector 20">
            <a:extLst>
              <a:ext uri="{FF2B5EF4-FFF2-40B4-BE49-F238E27FC236}">
                <a16:creationId xmlns:a16="http://schemas.microsoft.com/office/drawing/2014/main" id="{438155C6-4B76-41B4-8075-F63F1B293267}"/>
              </a:ext>
            </a:extLst>
          </p:cNvPr>
          <p:cNvCxnSpPr>
            <a:cxnSpLocks/>
          </p:cNvCxnSpPr>
          <p:nvPr/>
        </p:nvCxnSpPr>
        <p:spPr>
          <a:xfrm rot="10800000" flipV="1">
            <a:off x="1569613" y="1068641"/>
            <a:ext cx="5583804" cy="3023001"/>
          </a:xfrm>
          <a:prstGeom prst="bentConnector3">
            <a:avLst>
              <a:gd name="adj1" fmla="val 78294"/>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025802-A5C8-40C2-AD44-CD20B90ACA2A}"/>
              </a:ext>
            </a:extLst>
          </p:cNvPr>
          <p:cNvCxnSpPr>
            <a:cxnSpLocks/>
          </p:cNvCxnSpPr>
          <p:nvPr/>
        </p:nvCxnSpPr>
        <p:spPr>
          <a:xfrm flipV="1">
            <a:off x="1491948" y="2859782"/>
            <a:ext cx="5816356" cy="105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A54633-3EB1-4BA0-B240-77DEC9DB9521}"/>
              </a:ext>
            </a:extLst>
          </p:cNvPr>
          <p:cNvPicPr>
            <a:picLocks noChangeAspect="1"/>
          </p:cNvPicPr>
          <p:nvPr/>
        </p:nvPicPr>
        <p:blipFill>
          <a:blip r:embed="rId2"/>
          <a:stretch>
            <a:fillRect/>
          </a:stretch>
        </p:blipFill>
        <p:spPr>
          <a:xfrm>
            <a:off x="7140892" y="2196014"/>
            <a:ext cx="1300336" cy="1200126"/>
          </a:xfrm>
          <a:prstGeom prst="rect">
            <a:avLst/>
          </a:prstGeom>
        </p:spPr>
      </p:pic>
      <p:pic>
        <p:nvPicPr>
          <p:cNvPr id="59" name="Picture 58">
            <a:extLst>
              <a:ext uri="{FF2B5EF4-FFF2-40B4-BE49-F238E27FC236}">
                <a16:creationId xmlns:a16="http://schemas.microsoft.com/office/drawing/2014/main" id="{31CEABAF-2C76-48F8-821D-1C20058A21FF}"/>
              </a:ext>
            </a:extLst>
          </p:cNvPr>
          <p:cNvPicPr>
            <a:picLocks noChangeAspect="1"/>
          </p:cNvPicPr>
          <p:nvPr/>
        </p:nvPicPr>
        <p:blipFill>
          <a:blip r:embed="rId2"/>
          <a:stretch>
            <a:fillRect/>
          </a:stretch>
        </p:blipFill>
        <p:spPr>
          <a:xfrm>
            <a:off x="7140892" y="882590"/>
            <a:ext cx="1300336" cy="1200126"/>
          </a:xfrm>
          <a:prstGeom prst="rect">
            <a:avLst/>
          </a:prstGeom>
        </p:spPr>
      </p:pic>
      <p:pic>
        <p:nvPicPr>
          <p:cNvPr id="60" name="Picture 59">
            <a:extLst>
              <a:ext uri="{FF2B5EF4-FFF2-40B4-BE49-F238E27FC236}">
                <a16:creationId xmlns:a16="http://schemas.microsoft.com/office/drawing/2014/main" id="{0FBD2F98-15AD-4BDD-A1A0-F5CB288ECC39}"/>
              </a:ext>
            </a:extLst>
          </p:cNvPr>
          <p:cNvPicPr>
            <a:picLocks noChangeAspect="1"/>
          </p:cNvPicPr>
          <p:nvPr/>
        </p:nvPicPr>
        <p:blipFill>
          <a:blip r:embed="rId2"/>
          <a:stretch>
            <a:fillRect/>
          </a:stretch>
        </p:blipFill>
        <p:spPr>
          <a:xfrm>
            <a:off x="7140892" y="3558250"/>
            <a:ext cx="1300336" cy="1200126"/>
          </a:xfrm>
          <a:prstGeom prst="rect">
            <a:avLst/>
          </a:prstGeom>
        </p:spPr>
      </p:pic>
      <p:sp>
        <p:nvSpPr>
          <p:cNvPr id="27" name="Text Placeholder 1">
            <a:extLst>
              <a:ext uri="{FF2B5EF4-FFF2-40B4-BE49-F238E27FC236}">
                <a16:creationId xmlns:a16="http://schemas.microsoft.com/office/drawing/2014/main" id="{9BE5CB75-B9C2-430F-8360-1800B52F4D6C}"/>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Without Dependency Injection</a:t>
            </a:r>
          </a:p>
        </p:txBody>
      </p:sp>
    </p:spTree>
    <p:extLst>
      <p:ext uri="{BB962C8B-B14F-4D97-AF65-F5344CB8AC3E}">
        <p14:creationId xmlns:p14="http://schemas.microsoft.com/office/powerpoint/2010/main" val="21149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500"/>
                                        <p:tgtEl>
                                          <p:spTgt spid="94"/>
                                        </p:tgtEl>
                                      </p:cBhvr>
                                    </p:animEffect>
                                  </p:childTnLst>
                                </p:cTn>
                              </p:par>
                              <p:par>
                                <p:cTn id="64" presetID="10" presetClass="entr" presetSubtype="0" fill="hold" nodeType="with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par>
                                <p:cTn id="75" presetID="10" presetClass="entr" presetSubtype="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33" grpId="0" animBg="1"/>
      <p:bldP spid="52" grpId="0" animBg="1"/>
      <p:bldP spid="50" grpId="0" animBg="1"/>
      <p:bldP spid="49" grpId="0" animBg="1"/>
      <p:bldP spid="44" grpId="0" animBg="1"/>
      <p:bldP spid="45"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Elbow Connector 10">
            <a:extLst>
              <a:ext uri="{FF2B5EF4-FFF2-40B4-BE49-F238E27FC236}">
                <a16:creationId xmlns:a16="http://schemas.microsoft.com/office/drawing/2014/main" id="{B9FBACF7-AB5C-4D2C-BB96-503A7B17A1DB}"/>
              </a:ext>
            </a:extLst>
          </p:cNvPr>
          <p:cNvCxnSpPr>
            <a:cxnSpLocks/>
          </p:cNvCxnSpPr>
          <p:nvPr/>
        </p:nvCxnSpPr>
        <p:spPr>
          <a:xfrm rot="10800000">
            <a:off x="1443058" y="1475981"/>
            <a:ext cx="3180996" cy="839930"/>
          </a:xfrm>
          <a:prstGeom prst="bentConnector3">
            <a:avLst>
              <a:gd name="adj1" fmla="val 50000"/>
            </a:avLst>
          </a:prstGeom>
          <a:ln w="1905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A3CB56A-C064-4F05-8EC5-B7E425E26FB2}"/>
              </a:ext>
            </a:extLst>
          </p:cNvPr>
          <p:cNvSpPr/>
          <p:nvPr/>
        </p:nvSpPr>
        <p:spPr>
          <a:xfrm>
            <a:off x="774616" y="112150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TextBox 51">
            <a:extLst>
              <a:ext uri="{FF2B5EF4-FFF2-40B4-BE49-F238E27FC236}">
                <a16:creationId xmlns:a16="http://schemas.microsoft.com/office/drawing/2014/main" id="{571FDE7D-66BC-45DC-A334-A067BEB01D2B}"/>
              </a:ext>
            </a:extLst>
          </p:cNvPr>
          <p:cNvSpPr txBox="1"/>
          <p:nvPr/>
        </p:nvSpPr>
        <p:spPr>
          <a:xfrm>
            <a:off x="1637336" y="3935855"/>
            <a:ext cx="113741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DATABASE</a:t>
            </a:r>
            <a:endParaRPr lang="ko-KR" altLang="en-US" dirty="0"/>
          </a:p>
        </p:txBody>
      </p:sp>
      <p:sp>
        <p:nvSpPr>
          <p:cNvPr id="50" name="TextBox 49">
            <a:extLst>
              <a:ext uri="{FF2B5EF4-FFF2-40B4-BE49-F238E27FC236}">
                <a16:creationId xmlns:a16="http://schemas.microsoft.com/office/drawing/2014/main" id="{260B283E-6063-4433-BB36-009A8D55E340}"/>
              </a:ext>
            </a:extLst>
          </p:cNvPr>
          <p:cNvSpPr txBox="1"/>
          <p:nvPr/>
        </p:nvSpPr>
        <p:spPr>
          <a:xfrm>
            <a:off x="1569613" y="2508548"/>
            <a:ext cx="1437972" cy="276999"/>
          </a:xfrm>
          <a:prstGeom prst="rect">
            <a:avLst/>
          </a:prstGeom>
          <a:noFill/>
          <a:ln>
            <a:solidFill>
              <a:schemeClr val="bg1"/>
            </a:solidFill>
          </a:ln>
        </p:spPr>
        <p:txBody>
          <a:bodyPr wrap="square" rtlCol="0">
            <a:spAutoFit/>
          </a:bodyPr>
          <a:lstStyle>
            <a:defPPr>
              <a:defRPr lang="ko-KR"/>
            </a:defPPr>
            <a:lvl1pPr>
              <a:defRPr sz="1200" b="1">
                <a:solidFill>
                  <a:srgbClr val="002060"/>
                </a:solidFill>
                <a:cs typeface="Arial" pitchFamily="34" charset="0"/>
              </a:defRPr>
            </a:lvl1pPr>
          </a:lstStyle>
          <a:p>
            <a:r>
              <a:rPr lang="en-US" altLang="ko-KR" dirty="0"/>
              <a:t>LOGS</a:t>
            </a:r>
            <a:endParaRPr lang="ko-KR" altLang="en-US" dirty="0"/>
          </a:p>
        </p:txBody>
      </p:sp>
      <p:sp>
        <p:nvSpPr>
          <p:cNvPr id="49" name="TextBox 48">
            <a:extLst>
              <a:ext uri="{FF2B5EF4-FFF2-40B4-BE49-F238E27FC236}">
                <a16:creationId xmlns:a16="http://schemas.microsoft.com/office/drawing/2014/main" id="{F28EF2BE-3989-459F-A292-EB7FA4DB11F0}"/>
              </a:ext>
            </a:extLst>
          </p:cNvPr>
          <p:cNvSpPr txBox="1"/>
          <p:nvPr/>
        </p:nvSpPr>
        <p:spPr>
          <a:xfrm>
            <a:off x="1595495" y="1051857"/>
            <a:ext cx="874436" cy="276999"/>
          </a:xfrm>
          <a:prstGeom prst="rect">
            <a:avLst/>
          </a:prstGeom>
          <a:noFill/>
          <a:ln>
            <a:solidFill>
              <a:schemeClr val="bg1"/>
            </a:solidFill>
          </a:ln>
        </p:spPr>
        <p:txBody>
          <a:bodyPr wrap="square" rtlCol="0">
            <a:spAutoFit/>
          </a:bodyPr>
          <a:lstStyle/>
          <a:p>
            <a:r>
              <a:rPr lang="en-US" altLang="ko-KR" sz="1200" b="1" dirty="0">
                <a:solidFill>
                  <a:srgbClr val="002060"/>
                </a:solidFill>
                <a:cs typeface="Arial" pitchFamily="34" charset="0"/>
              </a:rPr>
              <a:t>EMAILS</a:t>
            </a:r>
            <a:endParaRPr lang="ko-KR" altLang="en-US" sz="1200" b="1" dirty="0">
              <a:solidFill>
                <a:srgbClr val="002060"/>
              </a:solidFill>
              <a:cs typeface="Arial" pitchFamily="34" charset="0"/>
            </a:endParaRPr>
          </a:p>
        </p:txBody>
      </p:sp>
      <p:sp>
        <p:nvSpPr>
          <p:cNvPr id="4" name="AutoShape 6" descr="Image result for hiking icon">
            <a:extLst>
              <a:ext uri="{FF2B5EF4-FFF2-40B4-BE49-F238E27FC236}">
                <a16:creationId xmlns:a16="http://schemas.microsoft.com/office/drawing/2014/main" id="{CEDCA9FC-15E6-484A-832C-040DE58E363C}"/>
              </a:ext>
            </a:extLst>
          </p:cNvPr>
          <p:cNvSpPr>
            <a:spLocks noChangeAspect="1" noChangeArrowheads="1"/>
          </p:cNvSpPr>
          <p:nvPr/>
        </p:nvSpPr>
        <p:spPr bwMode="auto">
          <a:xfrm>
            <a:off x="2835424" y="1131590"/>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B1E4975E-FEDB-46B2-A6F8-080549CF5779}"/>
              </a:ext>
            </a:extLst>
          </p:cNvPr>
          <p:cNvSpPr/>
          <p:nvPr/>
        </p:nvSpPr>
        <p:spPr>
          <a:xfrm>
            <a:off x="771868" y="2436037"/>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Oval 35">
            <a:extLst>
              <a:ext uri="{FF2B5EF4-FFF2-40B4-BE49-F238E27FC236}">
                <a16:creationId xmlns:a16="http://schemas.microsoft.com/office/drawing/2014/main" id="{DE631F54-133A-4D25-84BB-13C5236A0C65}"/>
              </a:ext>
            </a:extLst>
          </p:cNvPr>
          <p:cNvSpPr/>
          <p:nvPr/>
        </p:nvSpPr>
        <p:spPr>
          <a:xfrm>
            <a:off x="777406" y="3867894"/>
            <a:ext cx="720080" cy="720080"/>
          </a:xfrm>
          <a:prstGeom prst="ellipse">
            <a:avLst/>
          </a:prstGeom>
          <a:solidFill>
            <a:schemeClr val="bg1"/>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41" name="Elbow Connector 20">
            <a:extLst>
              <a:ext uri="{FF2B5EF4-FFF2-40B4-BE49-F238E27FC236}">
                <a16:creationId xmlns:a16="http://schemas.microsoft.com/office/drawing/2014/main" id="{9C3660B1-0B49-4325-BB94-F03600002B1E}"/>
              </a:ext>
            </a:extLst>
          </p:cNvPr>
          <p:cNvCxnSpPr>
            <a:cxnSpLocks/>
            <a:endCxn id="36" idx="6"/>
          </p:cNvCxnSpPr>
          <p:nvPr/>
        </p:nvCxnSpPr>
        <p:spPr>
          <a:xfrm rot="10800000" flipV="1">
            <a:off x="1497486" y="3396138"/>
            <a:ext cx="3126568" cy="831796"/>
          </a:xfrm>
          <a:prstGeom prst="bentConnector3">
            <a:avLst>
              <a:gd name="adj1" fmla="val 50000"/>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4" name="Frame 17">
            <a:extLst>
              <a:ext uri="{FF2B5EF4-FFF2-40B4-BE49-F238E27FC236}">
                <a16:creationId xmlns:a16="http://schemas.microsoft.com/office/drawing/2014/main" id="{C30A9DB8-D394-4B25-BEEA-AC502FDF2612}"/>
              </a:ext>
            </a:extLst>
          </p:cNvPr>
          <p:cNvSpPr/>
          <p:nvPr/>
        </p:nvSpPr>
        <p:spPr>
          <a:xfrm>
            <a:off x="975516" y="2611090"/>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5" name="Rectangle 30">
            <a:extLst>
              <a:ext uri="{FF2B5EF4-FFF2-40B4-BE49-F238E27FC236}">
                <a16:creationId xmlns:a16="http://schemas.microsoft.com/office/drawing/2014/main" id="{BD110EE7-3628-46AC-A113-45216DCE2007}"/>
              </a:ext>
            </a:extLst>
          </p:cNvPr>
          <p:cNvSpPr/>
          <p:nvPr/>
        </p:nvSpPr>
        <p:spPr>
          <a:xfrm>
            <a:off x="981013" y="1329458"/>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21">
            <a:extLst>
              <a:ext uri="{FF2B5EF4-FFF2-40B4-BE49-F238E27FC236}">
                <a16:creationId xmlns:a16="http://schemas.microsoft.com/office/drawing/2014/main" id="{7BAC1B75-43C2-4563-BF44-3F424FFE6707}"/>
              </a:ext>
            </a:extLst>
          </p:cNvPr>
          <p:cNvSpPr>
            <a:spLocks noChangeAspect="1"/>
          </p:cNvSpPr>
          <p:nvPr/>
        </p:nvSpPr>
        <p:spPr>
          <a:xfrm>
            <a:off x="935384" y="4018165"/>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94" name="Straight Connector 93">
            <a:extLst>
              <a:ext uri="{FF2B5EF4-FFF2-40B4-BE49-F238E27FC236}">
                <a16:creationId xmlns:a16="http://schemas.microsoft.com/office/drawing/2014/main" id="{A8025802-A5C8-40C2-AD44-CD20B90ACA2A}"/>
              </a:ext>
            </a:extLst>
          </p:cNvPr>
          <p:cNvCxnSpPr>
            <a:cxnSpLocks/>
            <a:endCxn id="25" idx="5"/>
          </p:cNvCxnSpPr>
          <p:nvPr/>
        </p:nvCxnSpPr>
        <p:spPr>
          <a:xfrm flipV="1">
            <a:off x="1491948" y="2854616"/>
            <a:ext cx="3132106" cy="156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A54633-3EB1-4BA0-B240-77DEC9DB9521}"/>
              </a:ext>
            </a:extLst>
          </p:cNvPr>
          <p:cNvPicPr>
            <a:picLocks noChangeAspect="1"/>
          </p:cNvPicPr>
          <p:nvPr/>
        </p:nvPicPr>
        <p:blipFill>
          <a:blip r:embed="rId2"/>
          <a:stretch>
            <a:fillRect/>
          </a:stretch>
        </p:blipFill>
        <p:spPr>
          <a:xfrm>
            <a:off x="7610859" y="2257237"/>
            <a:ext cx="1300336" cy="1200126"/>
          </a:xfrm>
          <a:prstGeom prst="rect">
            <a:avLst/>
          </a:prstGeom>
        </p:spPr>
      </p:pic>
      <p:pic>
        <p:nvPicPr>
          <p:cNvPr id="59" name="Picture 58">
            <a:extLst>
              <a:ext uri="{FF2B5EF4-FFF2-40B4-BE49-F238E27FC236}">
                <a16:creationId xmlns:a16="http://schemas.microsoft.com/office/drawing/2014/main" id="{31CEABAF-2C76-48F8-821D-1C20058A21FF}"/>
              </a:ext>
            </a:extLst>
          </p:cNvPr>
          <p:cNvPicPr>
            <a:picLocks noChangeAspect="1"/>
          </p:cNvPicPr>
          <p:nvPr/>
        </p:nvPicPr>
        <p:blipFill>
          <a:blip r:embed="rId2"/>
          <a:stretch>
            <a:fillRect/>
          </a:stretch>
        </p:blipFill>
        <p:spPr>
          <a:xfrm>
            <a:off x="6240522" y="1030758"/>
            <a:ext cx="1300336" cy="1200126"/>
          </a:xfrm>
          <a:prstGeom prst="rect">
            <a:avLst/>
          </a:prstGeom>
        </p:spPr>
      </p:pic>
      <p:pic>
        <p:nvPicPr>
          <p:cNvPr id="60" name="Picture 59">
            <a:extLst>
              <a:ext uri="{FF2B5EF4-FFF2-40B4-BE49-F238E27FC236}">
                <a16:creationId xmlns:a16="http://schemas.microsoft.com/office/drawing/2014/main" id="{0FBD2F98-15AD-4BDD-A1A0-F5CB288ECC39}"/>
              </a:ext>
            </a:extLst>
          </p:cNvPr>
          <p:cNvPicPr>
            <a:picLocks noChangeAspect="1"/>
          </p:cNvPicPr>
          <p:nvPr/>
        </p:nvPicPr>
        <p:blipFill>
          <a:blip r:embed="rId2"/>
          <a:stretch>
            <a:fillRect/>
          </a:stretch>
        </p:blipFill>
        <p:spPr>
          <a:xfrm>
            <a:off x="6240522" y="3576677"/>
            <a:ext cx="1300336" cy="1200126"/>
          </a:xfrm>
          <a:prstGeom prst="rect">
            <a:avLst/>
          </a:prstGeom>
        </p:spPr>
      </p:pic>
      <p:sp>
        <p:nvSpPr>
          <p:cNvPr id="25" name="Right Triangle 24">
            <a:extLst>
              <a:ext uri="{FF2B5EF4-FFF2-40B4-BE49-F238E27FC236}">
                <a16:creationId xmlns:a16="http://schemas.microsoft.com/office/drawing/2014/main" id="{0CDB8D0C-2376-41FA-B5A4-F513F21950B3}"/>
              </a:ext>
            </a:extLst>
          </p:cNvPr>
          <p:cNvSpPr/>
          <p:nvPr/>
        </p:nvSpPr>
        <p:spPr>
          <a:xfrm rot="13500000">
            <a:off x="3885752" y="2116315"/>
            <a:ext cx="1476603" cy="1476603"/>
          </a:xfrm>
          <a:prstGeom prst="rtTriangl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extBox 30">
            <a:extLst>
              <a:ext uri="{FF2B5EF4-FFF2-40B4-BE49-F238E27FC236}">
                <a16:creationId xmlns:a16="http://schemas.microsoft.com/office/drawing/2014/main" id="{74CE9129-9E4E-4D33-AC4A-C496CFA948BC}"/>
              </a:ext>
            </a:extLst>
          </p:cNvPr>
          <p:cNvSpPr txBox="1"/>
          <p:nvPr/>
        </p:nvSpPr>
        <p:spPr>
          <a:xfrm rot="16200000">
            <a:off x="4408145" y="2600854"/>
            <a:ext cx="1244649" cy="523220"/>
          </a:xfrm>
          <a:prstGeom prst="rect">
            <a:avLst/>
          </a:prstGeom>
          <a:noFill/>
        </p:spPr>
        <p:txBody>
          <a:bodyPr wrap="square" rtlCol="0">
            <a:spAutoFit/>
          </a:bodyPr>
          <a:lstStyle/>
          <a:p>
            <a:pPr algn="ctr"/>
            <a:r>
              <a:rPr lang="en-US" altLang="ko-KR" sz="1400" b="1" dirty="0">
                <a:solidFill>
                  <a:srgbClr val="002060"/>
                </a:solidFill>
                <a:cs typeface="Arial" pitchFamily="34" charset="0"/>
              </a:rPr>
              <a:t>CONTAINER</a:t>
            </a:r>
          </a:p>
          <a:p>
            <a:pPr algn="ctr"/>
            <a:r>
              <a:rPr lang="en-US" altLang="ko-KR" sz="1400" b="1" dirty="0">
                <a:solidFill>
                  <a:srgbClr val="002060"/>
                </a:solidFill>
                <a:cs typeface="Arial" pitchFamily="34" charset="0"/>
              </a:rPr>
              <a:t>DI</a:t>
            </a:r>
            <a:endParaRPr lang="ko-KR" altLang="en-US" sz="1400" b="1" dirty="0">
              <a:solidFill>
                <a:srgbClr val="002060"/>
              </a:solidFill>
              <a:cs typeface="Arial" pitchFamily="34" charset="0"/>
            </a:endParaRPr>
          </a:p>
        </p:txBody>
      </p:sp>
      <p:cxnSp>
        <p:nvCxnSpPr>
          <p:cNvPr id="24" name="Connector: Elbow 23">
            <a:extLst>
              <a:ext uri="{FF2B5EF4-FFF2-40B4-BE49-F238E27FC236}">
                <a16:creationId xmlns:a16="http://schemas.microsoft.com/office/drawing/2014/main" id="{A970FD67-655F-4864-B43F-D7ED61B26E33}"/>
              </a:ext>
            </a:extLst>
          </p:cNvPr>
          <p:cNvCxnSpPr>
            <a:stCxn id="25" idx="2"/>
            <a:endCxn id="59" idx="1"/>
          </p:cNvCxnSpPr>
          <p:nvPr/>
        </p:nvCxnSpPr>
        <p:spPr>
          <a:xfrm flipV="1">
            <a:off x="5668169" y="1630821"/>
            <a:ext cx="572353" cy="122379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1E5FC60-52EF-40C8-819E-37A4A3343940}"/>
              </a:ext>
            </a:extLst>
          </p:cNvPr>
          <p:cNvCxnSpPr>
            <a:stCxn id="25" idx="2"/>
            <a:endCxn id="60" idx="1"/>
          </p:cNvCxnSpPr>
          <p:nvPr/>
        </p:nvCxnSpPr>
        <p:spPr>
          <a:xfrm>
            <a:off x="5668169" y="2854617"/>
            <a:ext cx="572353" cy="132212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6F05D7A-9465-4D6D-BB40-5E1CE20C911C}"/>
              </a:ext>
            </a:extLst>
          </p:cNvPr>
          <p:cNvCxnSpPr>
            <a:stCxn id="25" idx="2"/>
            <a:endCxn id="9" idx="1"/>
          </p:cNvCxnSpPr>
          <p:nvPr/>
        </p:nvCxnSpPr>
        <p:spPr>
          <a:xfrm>
            <a:off x="5668169" y="2854617"/>
            <a:ext cx="1942690" cy="268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 Placeholder 1">
            <a:extLst>
              <a:ext uri="{FF2B5EF4-FFF2-40B4-BE49-F238E27FC236}">
                <a16:creationId xmlns:a16="http://schemas.microsoft.com/office/drawing/2014/main" id="{BD3A40E7-AA4B-412F-AE71-FA08A87AABA8}"/>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With Dependency Injection</a:t>
            </a:r>
          </a:p>
        </p:txBody>
      </p:sp>
    </p:spTree>
    <p:extLst>
      <p:ext uri="{BB962C8B-B14F-4D97-AF65-F5344CB8AC3E}">
        <p14:creationId xmlns:p14="http://schemas.microsoft.com/office/powerpoint/2010/main" val="25666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2" grpId="0" animBg="1"/>
      <p:bldP spid="50" grpId="0" animBg="1"/>
      <p:bldP spid="49" grpId="0" animBg="1"/>
      <p:bldP spid="34" grpId="0" animBg="1"/>
      <p:bldP spid="36" grpId="0" animBg="1"/>
      <p:bldP spid="44" grpId="0" animBg="1"/>
      <p:bldP spid="45" grpId="0" animBg="1"/>
      <p:bldP spid="47" grpId="0" animBg="1"/>
      <p:bldP spid="25"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1590"/>
            <a:ext cx="729081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are introduced with ASP.NET Core.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enable server-side code to participate in    creating and rendering HTML elements in Razor files.</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Tag Helpers are very focused around the html elements and much more natural to use.</a:t>
            </a:r>
          </a:p>
        </p:txBody>
      </p:sp>
      <p:sp>
        <p:nvSpPr>
          <p:cNvPr id="6" name="Text Placeholder 1">
            <a:extLst>
              <a:ext uri="{FF2B5EF4-FFF2-40B4-BE49-F238E27FC236}">
                <a16:creationId xmlns:a16="http://schemas.microsoft.com/office/drawing/2014/main" id="{A184D0FA-7455-4E6B-9013-A619A72BAF9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Tag Helpers</a:t>
            </a:r>
          </a:p>
        </p:txBody>
      </p:sp>
    </p:spTree>
    <p:extLst>
      <p:ext uri="{BB962C8B-B14F-4D97-AF65-F5344CB8AC3E}">
        <p14:creationId xmlns:p14="http://schemas.microsoft.com/office/powerpoint/2010/main" val="315895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B2DE1-E4CA-4E5F-A21C-C1A9B6A083FA}"/>
              </a:ext>
            </a:extLst>
          </p:cNvPr>
          <p:cNvPicPr>
            <a:picLocks noChangeAspect="1"/>
          </p:cNvPicPr>
          <p:nvPr/>
        </p:nvPicPr>
        <p:blipFill>
          <a:blip r:embed="rId2"/>
          <a:stretch>
            <a:fillRect/>
          </a:stretch>
        </p:blipFill>
        <p:spPr>
          <a:xfrm>
            <a:off x="623805" y="1275072"/>
            <a:ext cx="4596267" cy="828364"/>
          </a:xfrm>
          <a:prstGeom prst="rect">
            <a:avLst/>
          </a:prstGeom>
        </p:spPr>
      </p:pic>
      <p:pic>
        <p:nvPicPr>
          <p:cNvPr id="5" name="Picture 4">
            <a:extLst>
              <a:ext uri="{FF2B5EF4-FFF2-40B4-BE49-F238E27FC236}">
                <a16:creationId xmlns:a16="http://schemas.microsoft.com/office/drawing/2014/main" id="{AF6ECCD0-29B8-4DB6-A037-4062E97CE6EB}"/>
              </a:ext>
            </a:extLst>
          </p:cNvPr>
          <p:cNvPicPr>
            <a:picLocks noChangeAspect="1"/>
          </p:cNvPicPr>
          <p:nvPr/>
        </p:nvPicPr>
        <p:blipFill>
          <a:blip r:embed="rId3"/>
          <a:stretch>
            <a:fillRect/>
          </a:stretch>
        </p:blipFill>
        <p:spPr>
          <a:xfrm>
            <a:off x="600495" y="2373266"/>
            <a:ext cx="4536504" cy="793014"/>
          </a:xfrm>
          <a:prstGeom prst="rect">
            <a:avLst/>
          </a:prstGeom>
        </p:spPr>
      </p:pic>
      <p:pic>
        <p:nvPicPr>
          <p:cNvPr id="6" name="Picture 5">
            <a:extLst>
              <a:ext uri="{FF2B5EF4-FFF2-40B4-BE49-F238E27FC236}">
                <a16:creationId xmlns:a16="http://schemas.microsoft.com/office/drawing/2014/main" id="{6C61DEA1-56E3-4E04-9A0A-1ACB377129A9}"/>
              </a:ext>
            </a:extLst>
          </p:cNvPr>
          <p:cNvPicPr>
            <a:picLocks noChangeAspect="1"/>
          </p:cNvPicPr>
          <p:nvPr/>
        </p:nvPicPr>
        <p:blipFill>
          <a:blip r:embed="rId4"/>
          <a:stretch>
            <a:fillRect/>
          </a:stretch>
        </p:blipFill>
        <p:spPr>
          <a:xfrm>
            <a:off x="578950" y="3397973"/>
            <a:ext cx="7139857" cy="1137631"/>
          </a:xfrm>
          <a:prstGeom prst="rect">
            <a:avLst/>
          </a:prstGeom>
        </p:spPr>
      </p:pic>
      <p:sp>
        <p:nvSpPr>
          <p:cNvPr id="8" name="Text Placeholder 1">
            <a:extLst>
              <a:ext uri="{FF2B5EF4-FFF2-40B4-BE49-F238E27FC236}">
                <a16:creationId xmlns:a16="http://schemas.microsoft.com/office/drawing/2014/main" id="{3E0D0C22-4581-4FAC-9B1D-2B0D7C2DF288}"/>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Tag Helpers Example</a:t>
            </a:r>
          </a:p>
        </p:txBody>
      </p:sp>
    </p:spTree>
    <p:extLst>
      <p:ext uri="{BB962C8B-B14F-4D97-AF65-F5344CB8AC3E}">
        <p14:creationId xmlns:p14="http://schemas.microsoft.com/office/powerpoint/2010/main" val="226148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1590"/>
            <a:ext cx="729081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Introduced in asp.net core 2.0</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is a new feature of ASP.NET Core MVC that makes coding page-focused scenarios easier and more productive</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is not just for simple scenarios, everything that you can do with MVC you can do by using Razor pages like Routing, Models, ActionResult, Tag Helpers and so on.</a:t>
            </a:r>
          </a:p>
          <a:p>
            <a:pPr marL="342900" indent="-342900">
              <a:buFont typeface="Arial" panose="020B0604020202020204" pitchFamily="34" charset="0"/>
              <a:buChar char="•"/>
            </a:pPr>
            <a:endParaRPr lang="en-US" sz="2400" dirty="0">
              <a:solidFill>
                <a:schemeClr val="accent5">
                  <a:lumMod val="75000"/>
                </a:schemeClr>
              </a:solidFill>
            </a:endParaRPr>
          </a:p>
        </p:txBody>
      </p:sp>
      <p:sp>
        <p:nvSpPr>
          <p:cNvPr id="6" name="Text Placeholder 1">
            <a:extLst>
              <a:ext uri="{FF2B5EF4-FFF2-40B4-BE49-F238E27FC236}">
                <a16:creationId xmlns:a16="http://schemas.microsoft.com/office/drawing/2014/main" id="{F7C08054-647B-424E-9E1E-457EE7B8ADC1}"/>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Razor Pages</a:t>
            </a:r>
          </a:p>
        </p:txBody>
      </p:sp>
    </p:spTree>
    <p:extLst>
      <p:ext uri="{BB962C8B-B14F-4D97-AF65-F5344CB8AC3E}">
        <p14:creationId xmlns:p14="http://schemas.microsoft.com/office/powerpoint/2010/main" val="138546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48408"/>
            <a:ext cx="72908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Routing in Asp.net Razor pages maps URL’s to Physical  file on disk.</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Razor pages needs a root folder.</a:t>
            </a:r>
          </a:p>
          <a:p>
            <a:pPr marL="342900" indent="-342900">
              <a:buFont typeface="Arial" panose="020B0604020202020204" pitchFamily="34" charset="0"/>
              <a:buChar char="•"/>
            </a:pPr>
            <a:r>
              <a:rPr lang="en-US" sz="2400" dirty="0" err="1">
                <a:solidFill>
                  <a:schemeClr val="accent5">
                    <a:lumMod val="75000"/>
                  </a:schemeClr>
                </a:solidFill>
                <a:latin typeface="Calibri Light" panose="020F0302020204030204" pitchFamily="34" charset="0"/>
                <a:cs typeface="Calibri Light" panose="020F0302020204030204" pitchFamily="34" charset="0"/>
              </a:rPr>
              <a:t>Index.cshtml</a:t>
            </a:r>
            <a:r>
              <a:rPr lang="en-US" sz="2400" dirty="0">
                <a:solidFill>
                  <a:schemeClr val="accent5">
                    <a:lumMod val="75000"/>
                  </a:schemeClr>
                </a:solidFill>
                <a:latin typeface="Calibri Light" panose="020F0302020204030204" pitchFamily="34" charset="0"/>
                <a:cs typeface="Calibri Light" panose="020F0302020204030204" pitchFamily="34" charset="0"/>
              </a:rPr>
              <a:t> is a default document</a:t>
            </a:r>
          </a:p>
        </p:txBody>
      </p:sp>
      <p:graphicFrame>
        <p:nvGraphicFramePr>
          <p:cNvPr id="3" name="Table 2">
            <a:extLst>
              <a:ext uri="{FF2B5EF4-FFF2-40B4-BE49-F238E27FC236}">
                <a16:creationId xmlns:a16="http://schemas.microsoft.com/office/drawing/2014/main" id="{185F78FB-C141-41DC-9A81-CA8196BBEB80}"/>
              </a:ext>
            </a:extLst>
          </p:cNvPr>
          <p:cNvGraphicFramePr>
            <a:graphicFrameLocks noGrp="1"/>
          </p:cNvGraphicFramePr>
          <p:nvPr>
            <p:extLst>
              <p:ext uri="{D42A27DB-BD31-4B8C-83A1-F6EECF244321}">
                <p14:modId xmlns:p14="http://schemas.microsoft.com/office/powerpoint/2010/main" val="1349950745"/>
              </p:ext>
            </p:extLst>
          </p:nvPr>
        </p:nvGraphicFramePr>
        <p:xfrm>
          <a:off x="926595" y="2931790"/>
          <a:ext cx="7290810" cy="1828800"/>
        </p:xfrm>
        <a:graphic>
          <a:graphicData uri="http://schemas.openxmlformats.org/drawingml/2006/table">
            <a:tbl>
              <a:tblPr firstRow="1" bandRow="1">
                <a:tableStyleId>{5FD0F851-EC5A-4D38-B0AD-8093EC10F338}</a:tableStyleId>
              </a:tblPr>
              <a:tblGrid>
                <a:gridCol w="3645405">
                  <a:extLst>
                    <a:ext uri="{9D8B030D-6E8A-4147-A177-3AD203B41FA5}">
                      <a16:colId xmlns:a16="http://schemas.microsoft.com/office/drawing/2014/main" val="4002940344"/>
                    </a:ext>
                  </a:extLst>
                </a:gridCol>
                <a:gridCol w="3645405">
                  <a:extLst>
                    <a:ext uri="{9D8B030D-6E8A-4147-A177-3AD203B41FA5}">
                      <a16:colId xmlns:a16="http://schemas.microsoft.com/office/drawing/2014/main" val="1849134324"/>
                    </a:ext>
                  </a:extLst>
                </a:gridCol>
              </a:tblGrid>
              <a:tr h="370840">
                <a:tc>
                  <a:txBody>
                    <a:bodyPr/>
                    <a:lstStyle/>
                    <a:p>
                      <a:pPr algn="l" fontAlgn="t"/>
                      <a:r>
                        <a:rPr lang="en-US" sz="1600" kern="1200" dirty="0">
                          <a:solidFill>
                            <a:srgbClr val="002060"/>
                          </a:solidFill>
                        </a:rPr>
                        <a:t>URL</a:t>
                      </a:r>
                      <a:endParaRPr lang="en-US" sz="1600" kern="1200" dirty="0">
                        <a:solidFill>
                          <a:srgbClr val="002060"/>
                        </a:solidFill>
                        <a:latin typeface="+mn-lt"/>
                        <a:ea typeface="+mn-ea"/>
                        <a:cs typeface="+mn-cs"/>
                      </a:endParaRPr>
                    </a:p>
                  </a:txBody>
                  <a:tcPr marL="76200" marR="76200" marT="76200" marB="76200"/>
                </a:tc>
                <a:tc>
                  <a:txBody>
                    <a:bodyPr/>
                    <a:lstStyle/>
                    <a:p>
                      <a:pPr algn="l" fontAlgn="t"/>
                      <a:r>
                        <a:rPr lang="en-US" sz="1600" kern="1200" dirty="0">
                          <a:solidFill>
                            <a:srgbClr val="002060"/>
                          </a:solidFill>
                        </a:rPr>
                        <a:t>Maps To</a:t>
                      </a:r>
                      <a:endParaRPr lang="en-US" sz="1600" kern="1200" dirty="0">
                        <a:solidFill>
                          <a:srgbClr val="002060"/>
                        </a:solidFill>
                        <a:latin typeface="+mn-lt"/>
                        <a:ea typeface="+mn-ea"/>
                        <a:cs typeface="+mn-cs"/>
                      </a:endParaRPr>
                    </a:p>
                  </a:txBody>
                  <a:tcPr marL="76200" marR="76200" marT="76200" marB="76200"/>
                </a:tc>
                <a:extLst>
                  <a:ext uri="{0D108BD9-81ED-4DB2-BD59-A6C34878D82A}">
                    <a16:rowId xmlns:a16="http://schemas.microsoft.com/office/drawing/2014/main" val="742214562"/>
                  </a:ext>
                </a:extLst>
              </a:tr>
              <a:tr h="370840">
                <a:tc>
                  <a:txBody>
                    <a:bodyPr/>
                    <a:lstStyle/>
                    <a:p>
                      <a:pPr fontAlgn="t"/>
                      <a:r>
                        <a:rPr lang="en-US" sz="1600" kern="1200" dirty="0"/>
                        <a:t>www.domain.com </a:t>
                      </a:r>
                      <a:endParaRPr lang="en-US" sz="1600" kern="1200" dirty="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dirty="0"/>
                        <a:t>/Pages/</a:t>
                      </a:r>
                      <a:r>
                        <a:rPr lang="en-US" sz="1600" kern="1200" dirty="0" err="1"/>
                        <a:t>Index.cshtml</a:t>
                      </a:r>
                      <a:endParaRPr lang="en-US" sz="1600" kern="1200" dirty="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3781350756"/>
                  </a:ext>
                </a:extLst>
              </a:tr>
              <a:tr h="370840">
                <a:tc>
                  <a:txBody>
                    <a:bodyPr/>
                    <a:lstStyle/>
                    <a:p>
                      <a:pPr fontAlgn="t"/>
                      <a:r>
                        <a:rPr lang="en-US" sz="1600" kern="1200"/>
                        <a:t>www.domain.com/index</a:t>
                      </a:r>
                      <a:endParaRPr lang="en-US" sz="1600" kern="120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a:t>/Pages/Index.cshtml</a:t>
                      </a:r>
                      <a:endParaRPr lang="en-US" sz="1600" kern="120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2404526777"/>
                  </a:ext>
                </a:extLst>
              </a:tr>
              <a:tr h="370840">
                <a:tc>
                  <a:txBody>
                    <a:bodyPr/>
                    <a:lstStyle/>
                    <a:p>
                      <a:pPr fontAlgn="t"/>
                      <a:r>
                        <a:rPr lang="en-US" sz="1600" kern="1200"/>
                        <a:t>www.domain.com/account</a:t>
                      </a:r>
                      <a:endParaRPr lang="en-US" sz="1600" kern="1200">
                        <a:solidFill>
                          <a:schemeClr val="accent5">
                            <a:lumMod val="75000"/>
                          </a:schemeClr>
                        </a:solidFill>
                        <a:latin typeface="+mn-lt"/>
                        <a:ea typeface="+mn-ea"/>
                        <a:cs typeface="+mn-cs"/>
                      </a:endParaRPr>
                    </a:p>
                  </a:txBody>
                  <a:tcPr marL="76200" marR="76200" marT="76200" marB="76200"/>
                </a:tc>
                <a:tc>
                  <a:txBody>
                    <a:bodyPr/>
                    <a:lstStyle/>
                    <a:p>
                      <a:pPr fontAlgn="t"/>
                      <a:r>
                        <a:rPr lang="en-US" sz="1600" kern="1200" dirty="0"/>
                        <a:t>/Pages/</a:t>
                      </a:r>
                      <a:r>
                        <a:rPr lang="en-US" sz="1600" kern="1200" dirty="0" err="1"/>
                        <a:t>account.cshtml</a:t>
                      </a:r>
                      <a:br>
                        <a:rPr lang="en-US" sz="1600" kern="1200" dirty="0"/>
                      </a:br>
                      <a:r>
                        <a:rPr lang="en-US" sz="1600" kern="1200" dirty="0"/>
                        <a:t>/Pages/account/</a:t>
                      </a:r>
                      <a:r>
                        <a:rPr lang="en-US" sz="1600" kern="1200" dirty="0" err="1"/>
                        <a:t>index.cshtml</a:t>
                      </a:r>
                      <a:endParaRPr lang="en-US" sz="1600" kern="1200" dirty="0">
                        <a:solidFill>
                          <a:schemeClr val="accent5">
                            <a:lumMod val="75000"/>
                          </a:schemeClr>
                        </a:solidFill>
                        <a:latin typeface="+mn-lt"/>
                        <a:ea typeface="+mn-ea"/>
                        <a:cs typeface="+mn-cs"/>
                      </a:endParaRPr>
                    </a:p>
                  </a:txBody>
                  <a:tcPr marL="76200" marR="76200" marT="76200" marB="76200"/>
                </a:tc>
                <a:extLst>
                  <a:ext uri="{0D108BD9-81ED-4DB2-BD59-A6C34878D82A}">
                    <a16:rowId xmlns:a16="http://schemas.microsoft.com/office/drawing/2014/main" val="3963275658"/>
                  </a:ext>
                </a:extLst>
              </a:tr>
            </a:tbl>
          </a:graphicData>
        </a:graphic>
      </p:graphicFrame>
      <p:pic>
        <p:nvPicPr>
          <p:cNvPr id="5" name="Picture 2" descr="Map, map pin, navigation, pin, route, routing icon | Icon search ">
            <a:extLst>
              <a:ext uri="{FF2B5EF4-FFF2-40B4-BE49-F238E27FC236}">
                <a16:creationId xmlns:a16="http://schemas.microsoft.com/office/drawing/2014/main" id="{3A67484B-1ABD-4426-8B3C-D8939B69CB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0894" y="1494475"/>
            <a:ext cx="1553022" cy="1223593"/>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a:extLst>
              <a:ext uri="{FF2B5EF4-FFF2-40B4-BE49-F238E27FC236}">
                <a16:creationId xmlns:a16="http://schemas.microsoft.com/office/drawing/2014/main" id="{D97D7FF8-C2F8-4F69-BCFF-81904D6BC1C2}"/>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in Razor Pages</a:t>
            </a:r>
          </a:p>
        </p:txBody>
      </p:sp>
    </p:spTree>
    <p:extLst>
      <p:ext uri="{BB962C8B-B14F-4D97-AF65-F5344CB8AC3E}">
        <p14:creationId xmlns:p14="http://schemas.microsoft.com/office/powerpoint/2010/main" val="148201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AA3FFD0-FAD2-4E55-A9C2-554A3467628C}"/>
              </a:ext>
            </a:extLst>
          </p:cNvPr>
          <p:cNvSpPr/>
          <p:nvPr/>
        </p:nvSpPr>
        <p:spPr>
          <a:xfrm>
            <a:off x="3618840" y="1342279"/>
            <a:ext cx="1283512"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URL </a:t>
            </a:r>
          </a:p>
          <a:p>
            <a:pPr algn="ctr"/>
            <a:r>
              <a:rPr lang="en-US" sz="1200" dirty="0">
                <a:solidFill>
                  <a:schemeClr val="bg1"/>
                </a:solidFill>
              </a:rPr>
              <a:t>Request</a:t>
            </a:r>
          </a:p>
        </p:txBody>
      </p:sp>
      <p:sp>
        <p:nvSpPr>
          <p:cNvPr id="7" name="Oval 6">
            <a:extLst>
              <a:ext uri="{FF2B5EF4-FFF2-40B4-BE49-F238E27FC236}">
                <a16:creationId xmlns:a16="http://schemas.microsoft.com/office/drawing/2014/main" id="{9478F209-AE02-464F-947B-7C168F17BDDE}"/>
              </a:ext>
            </a:extLst>
          </p:cNvPr>
          <p:cNvSpPr/>
          <p:nvPr/>
        </p:nvSpPr>
        <p:spPr>
          <a:xfrm>
            <a:off x="1832452" y="1347614"/>
            <a:ext cx="1315263"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404 </a:t>
            </a:r>
          </a:p>
          <a:p>
            <a:pPr algn="ctr"/>
            <a:r>
              <a:rPr lang="en-US" sz="1200" dirty="0">
                <a:solidFill>
                  <a:schemeClr val="bg1"/>
                </a:solidFill>
              </a:rPr>
              <a:t>Error</a:t>
            </a:r>
          </a:p>
        </p:txBody>
      </p:sp>
      <p:sp>
        <p:nvSpPr>
          <p:cNvPr id="8" name="Oval 7">
            <a:extLst>
              <a:ext uri="{FF2B5EF4-FFF2-40B4-BE49-F238E27FC236}">
                <a16:creationId xmlns:a16="http://schemas.microsoft.com/office/drawing/2014/main" id="{D7A349DD-2BB0-4985-9F51-17DFA4C990F2}"/>
              </a:ext>
            </a:extLst>
          </p:cNvPr>
          <p:cNvSpPr/>
          <p:nvPr/>
        </p:nvSpPr>
        <p:spPr>
          <a:xfrm>
            <a:off x="187896" y="1347614"/>
            <a:ext cx="1287760" cy="49567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Response</a:t>
            </a:r>
          </a:p>
        </p:txBody>
      </p:sp>
      <p:sp>
        <p:nvSpPr>
          <p:cNvPr id="6" name="Rectangle 5">
            <a:extLst>
              <a:ext uri="{FF2B5EF4-FFF2-40B4-BE49-F238E27FC236}">
                <a16:creationId xmlns:a16="http://schemas.microsoft.com/office/drawing/2014/main" id="{6E3DF237-D282-4AA3-B1C1-084ED4EA80AB}"/>
              </a:ext>
            </a:extLst>
          </p:cNvPr>
          <p:cNvSpPr/>
          <p:nvPr/>
        </p:nvSpPr>
        <p:spPr>
          <a:xfrm>
            <a:off x="3275856" y="2067694"/>
            <a:ext cx="4719213" cy="1872208"/>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1CE9F998-3DA7-4914-B83F-BBFAADAE5EAD}"/>
              </a:ext>
            </a:extLst>
          </p:cNvPr>
          <p:cNvSpPr/>
          <p:nvPr/>
        </p:nvSpPr>
        <p:spPr>
          <a:xfrm>
            <a:off x="3504512" y="2814251"/>
            <a:ext cx="1512168" cy="792088"/>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URL matches </a:t>
            </a:r>
          </a:p>
          <a:p>
            <a:pPr algn="ctr"/>
            <a:r>
              <a:rPr lang="en-US" sz="1400" dirty="0">
                <a:solidFill>
                  <a:schemeClr val="bg1"/>
                </a:solidFill>
              </a:rPr>
              <a:t>with configured Routes?</a:t>
            </a:r>
          </a:p>
        </p:txBody>
      </p:sp>
      <p:graphicFrame>
        <p:nvGraphicFramePr>
          <p:cNvPr id="11" name="Table 10">
            <a:extLst>
              <a:ext uri="{FF2B5EF4-FFF2-40B4-BE49-F238E27FC236}">
                <a16:creationId xmlns:a16="http://schemas.microsoft.com/office/drawing/2014/main" id="{C1E2413D-48B6-4B0B-BDA5-83E70D9DDF05}"/>
              </a:ext>
            </a:extLst>
          </p:cNvPr>
          <p:cNvGraphicFramePr>
            <a:graphicFrameLocks noGrp="1"/>
          </p:cNvGraphicFramePr>
          <p:nvPr>
            <p:extLst>
              <p:ext uri="{D42A27DB-BD31-4B8C-83A1-F6EECF244321}">
                <p14:modId xmlns:p14="http://schemas.microsoft.com/office/powerpoint/2010/main" val="2743484379"/>
              </p:ext>
            </p:extLst>
          </p:nvPr>
        </p:nvGraphicFramePr>
        <p:xfrm>
          <a:off x="5305510" y="2871215"/>
          <a:ext cx="2460105" cy="736704"/>
        </p:xfrm>
        <a:graphic>
          <a:graphicData uri="http://schemas.openxmlformats.org/drawingml/2006/table">
            <a:tbl>
              <a:tblPr firstRow="1" bandRow="1">
                <a:tableStyleId>{2D5ABB26-0587-4C30-8999-92F81FD0307C}</a:tableStyleId>
              </a:tblPr>
              <a:tblGrid>
                <a:gridCol w="780630">
                  <a:extLst>
                    <a:ext uri="{9D8B030D-6E8A-4147-A177-3AD203B41FA5}">
                      <a16:colId xmlns:a16="http://schemas.microsoft.com/office/drawing/2014/main" val="3222530528"/>
                    </a:ext>
                  </a:extLst>
                </a:gridCol>
                <a:gridCol w="936104">
                  <a:extLst>
                    <a:ext uri="{9D8B030D-6E8A-4147-A177-3AD203B41FA5}">
                      <a16:colId xmlns:a16="http://schemas.microsoft.com/office/drawing/2014/main" val="3225556313"/>
                    </a:ext>
                  </a:extLst>
                </a:gridCol>
                <a:gridCol w="743371">
                  <a:extLst>
                    <a:ext uri="{9D8B030D-6E8A-4147-A177-3AD203B41FA5}">
                      <a16:colId xmlns:a16="http://schemas.microsoft.com/office/drawing/2014/main" val="3219118794"/>
                    </a:ext>
                  </a:extLst>
                </a:gridCol>
              </a:tblGrid>
              <a:tr h="245568">
                <a:tc>
                  <a:txBody>
                    <a:bodyPr/>
                    <a:lstStyle/>
                    <a:p>
                      <a:r>
                        <a:rPr lang="en-US" sz="1000" dirty="0">
                          <a:solidFill>
                            <a:schemeClr val="tx2">
                              <a:lumMod val="75000"/>
                            </a:schemeClr>
                          </a:solidFill>
                        </a:rPr>
                        <a:t>Route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791753"/>
                  </a:ext>
                </a:extLst>
              </a:tr>
              <a:tr h="245568">
                <a:tc>
                  <a:txBody>
                    <a:bodyPr/>
                    <a:lstStyle/>
                    <a:p>
                      <a:r>
                        <a:rPr lang="en-US" sz="1000" dirty="0">
                          <a:solidFill>
                            <a:schemeClr val="tx2">
                              <a:lumMod val="75000"/>
                            </a:schemeClr>
                          </a:solidFill>
                        </a:rPr>
                        <a:t>Route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6362604"/>
                  </a:ext>
                </a:extLst>
              </a:tr>
              <a:tr h="245568">
                <a:tc>
                  <a:txBody>
                    <a:bodyPr/>
                    <a:lstStyle/>
                    <a:p>
                      <a:r>
                        <a:rPr lang="en-US" sz="1000" dirty="0">
                          <a:solidFill>
                            <a:schemeClr val="tx2">
                              <a:lumMod val="75000"/>
                            </a:schemeClr>
                          </a:solidFill>
                        </a:rPr>
                        <a:t>Route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URL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2">
                              <a:lumMod val="75000"/>
                            </a:schemeClr>
                          </a:solidFill>
                        </a:rPr>
                        <a:t>Handler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8546260"/>
                  </a:ext>
                </a:extLst>
              </a:tr>
            </a:tbl>
          </a:graphicData>
        </a:graphic>
      </p:graphicFrame>
      <p:sp>
        <p:nvSpPr>
          <p:cNvPr id="12" name="TextBox 11">
            <a:extLst>
              <a:ext uri="{FF2B5EF4-FFF2-40B4-BE49-F238E27FC236}">
                <a16:creationId xmlns:a16="http://schemas.microsoft.com/office/drawing/2014/main" id="{FD198F99-BDFB-4574-BD41-593A421DA3B2}"/>
              </a:ext>
            </a:extLst>
          </p:cNvPr>
          <p:cNvSpPr txBox="1"/>
          <p:nvPr/>
        </p:nvSpPr>
        <p:spPr>
          <a:xfrm>
            <a:off x="6757503" y="2594216"/>
            <a:ext cx="1237566" cy="276999"/>
          </a:xfrm>
          <a:prstGeom prst="rect">
            <a:avLst/>
          </a:prstGeom>
          <a:noFill/>
        </p:spPr>
        <p:txBody>
          <a:bodyPr wrap="square" rtlCol="0">
            <a:spAutoFit/>
          </a:bodyPr>
          <a:lstStyle/>
          <a:p>
            <a:r>
              <a:rPr lang="en-US" sz="1200" dirty="0">
                <a:solidFill>
                  <a:schemeClr val="tx2">
                    <a:lumMod val="75000"/>
                  </a:schemeClr>
                </a:solidFill>
              </a:rPr>
              <a:t>Route Table</a:t>
            </a:r>
          </a:p>
        </p:txBody>
      </p:sp>
      <p:sp>
        <p:nvSpPr>
          <p:cNvPr id="14" name="TextBox 13">
            <a:extLst>
              <a:ext uri="{FF2B5EF4-FFF2-40B4-BE49-F238E27FC236}">
                <a16:creationId xmlns:a16="http://schemas.microsoft.com/office/drawing/2014/main" id="{E6ABDD08-65EB-4BEC-B144-1EC3E82599DA}"/>
              </a:ext>
            </a:extLst>
          </p:cNvPr>
          <p:cNvSpPr txBox="1"/>
          <p:nvPr/>
        </p:nvSpPr>
        <p:spPr>
          <a:xfrm>
            <a:off x="4892284" y="2076541"/>
            <a:ext cx="1512168" cy="307777"/>
          </a:xfrm>
          <a:prstGeom prst="rect">
            <a:avLst/>
          </a:prstGeom>
          <a:noFill/>
        </p:spPr>
        <p:txBody>
          <a:bodyPr wrap="square" rtlCol="0">
            <a:spAutoFit/>
          </a:bodyPr>
          <a:lstStyle/>
          <a:p>
            <a:r>
              <a:rPr lang="en-US" sz="1400" dirty="0">
                <a:solidFill>
                  <a:schemeClr val="tx2">
                    <a:lumMod val="75000"/>
                  </a:schemeClr>
                </a:solidFill>
              </a:rPr>
              <a:t>Routing Engine</a:t>
            </a:r>
          </a:p>
        </p:txBody>
      </p:sp>
      <p:sp>
        <p:nvSpPr>
          <p:cNvPr id="15" name="Rectangle: Rounded Corners 14">
            <a:extLst>
              <a:ext uri="{FF2B5EF4-FFF2-40B4-BE49-F238E27FC236}">
                <a16:creationId xmlns:a16="http://schemas.microsoft.com/office/drawing/2014/main" id="{DA277949-DF8E-4E6F-B5F8-C3372FC71880}"/>
              </a:ext>
            </a:extLst>
          </p:cNvPr>
          <p:cNvSpPr/>
          <p:nvPr/>
        </p:nvSpPr>
        <p:spPr>
          <a:xfrm>
            <a:off x="3504639" y="4064863"/>
            <a:ext cx="1512168" cy="792088"/>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Execute </a:t>
            </a:r>
          </a:p>
          <a:p>
            <a:pPr algn="ctr"/>
            <a:r>
              <a:rPr lang="en-US" sz="1400" dirty="0">
                <a:solidFill>
                  <a:schemeClr val="bg1"/>
                </a:solidFill>
              </a:rPr>
              <a:t>Controller and Action method</a:t>
            </a:r>
          </a:p>
        </p:txBody>
      </p:sp>
      <p:cxnSp>
        <p:nvCxnSpPr>
          <p:cNvPr id="16" name="Straight Arrow Connector 15">
            <a:extLst>
              <a:ext uri="{FF2B5EF4-FFF2-40B4-BE49-F238E27FC236}">
                <a16:creationId xmlns:a16="http://schemas.microsoft.com/office/drawing/2014/main" id="{218B9678-8B6B-4F38-97E6-281BD3379115}"/>
              </a:ext>
            </a:extLst>
          </p:cNvPr>
          <p:cNvCxnSpPr>
            <a:stCxn id="4" idx="4"/>
            <a:endCxn id="9" idx="0"/>
          </p:cNvCxnSpPr>
          <p:nvPr/>
        </p:nvCxnSpPr>
        <p:spPr>
          <a:xfrm>
            <a:off x="4260596" y="1837951"/>
            <a:ext cx="0" cy="97630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8AA2A8-2237-492D-9D47-A386D0A66FB0}"/>
              </a:ext>
            </a:extLst>
          </p:cNvPr>
          <p:cNvCxnSpPr>
            <a:endCxn id="7" idx="4"/>
          </p:cNvCxnSpPr>
          <p:nvPr/>
        </p:nvCxnSpPr>
        <p:spPr>
          <a:xfrm rot="16200000" flipV="1">
            <a:off x="2313794" y="2019577"/>
            <a:ext cx="1367009" cy="1014428"/>
          </a:xfrm>
          <a:prstGeom prst="bentConnector3">
            <a:avLst>
              <a:gd name="adj1" fmla="val 16"/>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9E303E0-D312-4B25-BE87-6AD2D4326D75}"/>
              </a:ext>
            </a:extLst>
          </p:cNvPr>
          <p:cNvCxnSpPr>
            <a:stCxn id="15" idx="1"/>
            <a:endCxn id="8" idx="4"/>
          </p:cNvCxnSpPr>
          <p:nvPr/>
        </p:nvCxnSpPr>
        <p:spPr>
          <a:xfrm rot="10800000">
            <a:off x="831777" y="1843287"/>
            <a:ext cx="2672863" cy="2617621"/>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373D38-4C7D-4EC8-86DD-2417E423BF64}"/>
              </a:ext>
            </a:extLst>
          </p:cNvPr>
          <p:cNvCxnSpPr>
            <a:stCxn id="9" idx="2"/>
            <a:endCxn id="15" idx="0"/>
          </p:cNvCxnSpPr>
          <p:nvPr/>
        </p:nvCxnSpPr>
        <p:spPr>
          <a:xfrm>
            <a:off x="4260596" y="3606339"/>
            <a:ext cx="127" cy="458524"/>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D17E2E-645F-419D-B4CC-97E0778DA454}"/>
              </a:ext>
            </a:extLst>
          </p:cNvPr>
          <p:cNvCxnSpPr/>
          <p:nvPr/>
        </p:nvCxnSpPr>
        <p:spPr>
          <a:xfrm flipH="1">
            <a:off x="5076056" y="3239567"/>
            <a:ext cx="2160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4BF1FC8-3FD7-4DE8-B13E-406D3C1EE90A}"/>
              </a:ext>
            </a:extLst>
          </p:cNvPr>
          <p:cNvSpPr txBox="1"/>
          <p:nvPr/>
        </p:nvSpPr>
        <p:spPr>
          <a:xfrm>
            <a:off x="2476966" y="2900486"/>
            <a:ext cx="445956" cy="338554"/>
          </a:xfrm>
          <a:prstGeom prst="rect">
            <a:avLst/>
          </a:prstGeom>
          <a:noFill/>
        </p:spPr>
        <p:txBody>
          <a:bodyPr wrap="none" rtlCol="0">
            <a:spAutoFit/>
          </a:bodyPr>
          <a:lstStyle/>
          <a:p>
            <a:r>
              <a:rPr lang="en-US" sz="1600" dirty="0">
                <a:solidFill>
                  <a:srgbClr val="7030A0"/>
                </a:solidFill>
              </a:rPr>
              <a:t>No</a:t>
            </a:r>
          </a:p>
        </p:txBody>
      </p:sp>
      <p:sp>
        <p:nvSpPr>
          <p:cNvPr id="30" name="TextBox 29">
            <a:extLst>
              <a:ext uri="{FF2B5EF4-FFF2-40B4-BE49-F238E27FC236}">
                <a16:creationId xmlns:a16="http://schemas.microsoft.com/office/drawing/2014/main" id="{BE1DD8EC-428B-4541-B1FA-B601781B354A}"/>
              </a:ext>
            </a:extLst>
          </p:cNvPr>
          <p:cNvSpPr txBox="1"/>
          <p:nvPr/>
        </p:nvSpPr>
        <p:spPr>
          <a:xfrm>
            <a:off x="4260596" y="3663829"/>
            <a:ext cx="518475" cy="338554"/>
          </a:xfrm>
          <a:prstGeom prst="rect">
            <a:avLst/>
          </a:prstGeom>
          <a:noFill/>
        </p:spPr>
        <p:txBody>
          <a:bodyPr wrap="none" rtlCol="0">
            <a:spAutoFit/>
          </a:bodyPr>
          <a:lstStyle/>
          <a:p>
            <a:r>
              <a:rPr lang="en-US" sz="1600" dirty="0">
                <a:solidFill>
                  <a:srgbClr val="7030A0"/>
                </a:solidFill>
              </a:rPr>
              <a:t>Yes</a:t>
            </a:r>
          </a:p>
        </p:txBody>
      </p:sp>
      <p:sp>
        <p:nvSpPr>
          <p:cNvPr id="21" name="Text Placeholder 1">
            <a:extLst>
              <a:ext uri="{FF2B5EF4-FFF2-40B4-BE49-F238E27FC236}">
                <a16:creationId xmlns:a16="http://schemas.microsoft.com/office/drawing/2014/main" id="{A0F051D4-8DA9-47AA-9683-A24C81EAC4B9}"/>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in MVC</a:t>
            </a:r>
          </a:p>
        </p:txBody>
      </p:sp>
    </p:spTree>
    <p:extLst>
      <p:ext uri="{BB962C8B-B14F-4D97-AF65-F5344CB8AC3E}">
        <p14:creationId xmlns:p14="http://schemas.microsoft.com/office/powerpoint/2010/main" val="6177733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002060"/>
                </a:solidFill>
                <a:latin typeface="Calibri" panose="020F0502020204030204" pitchFamily="34" charset="0"/>
                <a:cs typeface="Calibri" panose="020F0502020204030204" pitchFamily="34" charset="0"/>
              </a:rPr>
              <a:t>ASP.NET Evolution</a:t>
            </a:r>
            <a:endParaRPr lang="ko-KR" altLang="en-US" dirty="0">
              <a:solidFill>
                <a:srgbClr val="002060"/>
              </a:solidFill>
              <a:latin typeface="Calibri" panose="020F0502020204030204" pitchFamily="34" charset="0"/>
              <a:cs typeface="Calibri" panose="020F0502020204030204" pitchFamily="34" charset="0"/>
            </a:endParaRPr>
          </a:p>
        </p:txBody>
      </p:sp>
      <p:sp>
        <p:nvSpPr>
          <p:cNvPr id="6" name="TextBox 5"/>
          <p:cNvSpPr txBox="1"/>
          <p:nvPr/>
        </p:nvSpPr>
        <p:spPr>
          <a:xfrm>
            <a:off x="827584"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1996</a:t>
            </a:r>
            <a:endParaRPr lang="ko-KR" altLang="en-US" sz="2400" b="1" dirty="0">
              <a:solidFill>
                <a:schemeClr val="accent1"/>
              </a:solidFill>
              <a:cs typeface="Arial" pitchFamily="34" charset="0"/>
            </a:endParaRPr>
          </a:p>
        </p:txBody>
      </p:sp>
      <p:sp>
        <p:nvSpPr>
          <p:cNvPr id="7" name="TextBox 6"/>
          <p:cNvSpPr txBox="1"/>
          <p:nvPr/>
        </p:nvSpPr>
        <p:spPr>
          <a:xfrm>
            <a:off x="2469055"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2002</a:t>
            </a:r>
            <a:endParaRPr lang="ko-KR" altLang="en-US" sz="2400" b="1" dirty="0">
              <a:solidFill>
                <a:schemeClr val="accent1"/>
              </a:solidFill>
              <a:cs typeface="Arial" pitchFamily="34" charset="0"/>
            </a:endParaRPr>
          </a:p>
        </p:txBody>
      </p:sp>
      <p:sp>
        <p:nvSpPr>
          <p:cNvPr id="8" name="TextBox 7"/>
          <p:cNvSpPr txBox="1"/>
          <p:nvPr/>
        </p:nvSpPr>
        <p:spPr>
          <a:xfrm>
            <a:off x="4110526"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2009</a:t>
            </a:r>
            <a:endParaRPr lang="ko-KR" altLang="en-US" sz="2400" b="1" dirty="0">
              <a:solidFill>
                <a:schemeClr val="accent1"/>
              </a:solidFill>
              <a:cs typeface="Arial" pitchFamily="34" charset="0"/>
            </a:endParaRPr>
          </a:p>
        </p:txBody>
      </p:sp>
      <p:sp>
        <p:nvSpPr>
          <p:cNvPr id="9" name="TextBox 8"/>
          <p:cNvSpPr txBox="1"/>
          <p:nvPr/>
        </p:nvSpPr>
        <p:spPr>
          <a:xfrm>
            <a:off x="5751997" y="2226029"/>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2016</a:t>
            </a:r>
            <a:endParaRPr lang="ko-KR" altLang="en-US" sz="2400" b="1" dirty="0">
              <a:solidFill>
                <a:schemeClr val="accent1"/>
              </a:solidFill>
              <a:cs typeface="Arial" pitchFamily="34" charset="0"/>
            </a:endParaRPr>
          </a:p>
        </p:txBody>
      </p:sp>
      <p:sp>
        <p:nvSpPr>
          <p:cNvPr id="10" name="TextBox 9"/>
          <p:cNvSpPr txBox="1"/>
          <p:nvPr/>
        </p:nvSpPr>
        <p:spPr>
          <a:xfrm>
            <a:off x="7393471" y="2226029"/>
            <a:ext cx="1328858"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12/2018</a:t>
            </a:r>
            <a:endParaRPr lang="ko-KR" altLang="en-US" sz="2400" b="1" dirty="0">
              <a:solidFill>
                <a:schemeClr val="accent2"/>
              </a:solidFill>
              <a:cs typeface="Arial" pitchFamily="34" charset="0"/>
            </a:endParaRPr>
          </a:p>
        </p:txBody>
      </p:sp>
      <p:sp>
        <p:nvSpPr>
          <p:cNvPr id="4" name="Rectangle 3"/>
          <p:cNvSpPr/>
          <p:nvPr/>
        </p:nvSpPr>
        <p:spPr>
          <a:xfrm>
            <a:off x="1713792" y="2420861"/>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355263" y="2420861"/>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996734" y="2420861"/>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638205" y="2420861"/>
            <a:ext cx="79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421670" y="2846793"/>
            <a:ext cx="1734772" cy="432966"/>
            <a:chOff x="421670" y="3633978"/>
            <a:chExt cx="1734772" cy="432966"/>
          </a:xfrm>
        </p:grpSpPr>
        <p:sp>
          <p:nvSpPr>
            <p:cNvPr id="15" name="TextBox 14"/>
            <p:cNvSpPr txBox="1"/>
            <p:nvPr/>
          </p:nvSpPr>
          <p:spPr>
            <a:xfrm>
              <a:off x="421670" y="363397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a:t>
              </a:r>
              <a:endParaRPr lang="ko-KR" altLang="en-US" sz="1200" dirty="0">
                <a:solidFill>
                  <a:srgbClr val="002060"/>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063141" y="1672314"/>
            <a:ext cx="1734772" cy="470047"/>
            <a:chOff x="2063141" y="1065139"/>
            <a:chExt cx="1734772" cy="470047"/>
          </a:xfrm>
        </p:grpSpPr>
        <p:sp>
          <p:nvSpPr>
            <p:cNvPr id="16" name="TextBox 15"/>
            <p:cNvSpPr txBox="1"/>
            <p:nvPr/>
          </p:nvSpPr>
          <p:spPr>
            <a:xfrm>
              <a:off x="2063141" y="1258187"/>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Webform</a:t>
              </a:r>
              <a:endParaRPr lang="ko-KR" altLang="en-US" sz="1200" dirty="0">
                <a:solidFill>
                  <a:srgbClr val="002060"/>
                </a:solidFill>
                <a:cs typeface="Arial"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657962" y="2830583"/>
            <a:ext cx="1734772" cy="449176"/>
            <a:chOff x="421670" y="3617768"/>
            <a:chExt cx="1734772" cy="449176"/>
          </a:xfrm>
        </p:grpSpPr>
        <p:sp>
          <p:nvSpPr>
            <p:cNvPr id="21" name="TextBox 20"/>
            <p:cNvSpPr txBox="1"/>
            <p:nvPr/>
          </p:nvSpPr>
          <p:spPr>
            <a:xfrm>
              <a:off x="421670" y="361776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MVC</a:t>
              </a:r>
              <a:endParaRPr lang="ko-KR" altLang="en-US" sz="1200" dirty="0">
                <a:solidFill>
                  <a:srgbClr val="002060"/>
                </a:solidFill>
                <a:cs typeface="Arial"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3" name="Group 22"/>
          <p:cNvGrpSpPr/>
          <p:nvPr/>
        </p:nvGrpSpPr>
        <p:grpSpPr>
          <a:xfrm>
            <a:off x="7190514" y="2851524"/>
            <a:ext cx="1734772" cy="440306"/>
            <a:chOff x="421670" y="3599696"/>
            <a:chExt cx="1734772" cy="467248"/>
          </a:xfrm>
        </p:grpSpPr>
        <p:sp>
          <p:nvSpPr>
            <p:cNvPr id="24" name="TextBox 23"/>
            <p:cNvSpPr txBox="1"/>
            <p:nvPr/>
          </p:nvSpPr>
          <p:spPr>
            <a:xfrm>
              <a:off x="421670" y="3599696"/>
              <a:ext cx="1734772" cy="293948"/>
            </a:xfrm>
            <a:prstGeom prst="rect">
              <a:avLst/>
            </a:prstGeom>
            <a:noFill/>
          </p:spPr>
          <p:txBody>
            <a:bodyPr wrap="square" rtlCol="0">
              <a:spAutoFit/>
            </a:bodyPr>
            <a:lstStyle/>
            <a:p>
              <a:pPr algn="ctr"/>
              <a:r>
                <a:rPr lang="en-US" altLang="ko-KR" sz="1200" dirty="0">
                  <a:solidFill>
                    <a:srgbClr val="002060"/>
                  </a:solidFill>
                  <a:cs typeface="Arial" pitchFamily="34" charset="0"/>
                </a:rPr>
                <a:t>ASP.NET Core 2.2</a:t>
              </a:r>
              <a:endParaRPr lang="ko-KR" altLang="en-US" sz="1200" dirty="0">
                <a:solidFill>
                  <a:srgbClr val="002060"/>
                </a:solidFill>
                <a:cs typeface="Arial" pitchFamily="34" charset="0"/>
              </a:endParaRPr>
            </a:p>
          </p:txBody>
        </p:sp>
        <p:sp>
          <p:nvSpPr>
            <p:cNvPr id="25" name="Rectangle 24"/>
            <p:cNvSpPr/>
            <p:nvPr/>
          </p:nvSpPr>
          <p:spPr>
            <a:xfrm>
              <a:off x="421670" y="3886944"/>
              <a:ext cx="1734772"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7" name="Group 26"/>
          <p:cNvGrpSpPr/>
          <p:nvPr/>
        </p:nvGrpSpPr>
        <p:grpSpPr>
          <a:xfrm>
            <a:off x="5346083" y="1678551"/>
            <a:ext cx="1734772" cy="454278"/>
            <a:chOff x="2063141" y="1065139"/>
            <a:chExt cx="1734772" cy="454278"/>
          </a:xfrm>
        </p:grpSpPr>
        <p:sp>
          <p:nvSpPr>
            <p:cNvPr id="28" name="TextBox 27"/>
            <p:cNvSpPr txBox="1"/>
            <p:nvPr/>
          </p:nvSpPr>
          <p:spPr>
            <a:xfrm>
              <a:off x="2063141" y="1242418"/>
              <a:ext cx="1734772" cy="276999"/>
            </a:xfrm>
            <a:prstGeom prst="rect">
              <a:avLst/>
            </a:prstGeom>
            <a:noFill/>
          </p:spPr>
          <p:txBody>
            <a:bodyPr wrap="square" rtlCol="0">
              <a:spAutoFit/>
            </a:bodyPr>
            <a:lstStyle/>
            <a:p>
              <a:pPr algn="ctr"/>
              <a:r>
                <a:rPr lang="en-US" altLang="ko-KR" sz="1200" dirty="0">
                  <a:solidFill>
                    <a:srgbClr val="002060"/>
                  </a:solidFill>
                  <a:cs typeface="Arial" pitchFamily="34" charset="0"/>
                </a:rPr>
                <a:t>ASP.NET Core</a:t>
              </a:r>
              <a:endParaRPr lang="ko-KR" altLang="en-US" sz="1200" dirty="0">
                <a:solidFill>
                  <a:srgbClr val="002060"/>
                </a:solidFill>
                <a:cs typeface="Arial" pitchFamily="34" charset="0"/>
              </a:endParaRPr>
            </a:p>
          </p:txBody>
        </p:sp>
        <p:sp>
          <p:nvSpPr>
            <p:cNvPr id="29" name="Rectangle 28"/>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Tree>
    <p:extLst>
      <p:ext uri="{BB962C8B-B14F-4D97-AF65-F5344CB8AC3E}">
        <p14:creationId xmlns:p14="http://schemas.microsoft.com/office/powerpoint/2010/main" val="109036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938992"/>
          </a:xfrm>
          <a:prstGeom prst="rect">
            <a:avLst/>
          </a:prstGeom>
          <a:noFill/>
        </p:spPr>
        <p:txBody>
          <a:bodyPr wrap="square" rtlCol="0">
            <a:spAutoFit/>
          </a:bodyPr>
          <a:lstStyle/>
          <a:p>
            <a:r>
              <a:rPr lang="en-US" sz="2400" dirty="0">
                <a:solidFill>
                  <a:schemeClr val="accent5">
                    <a:lumMod val="75000"/>
                  </a:schemeClr>
                </a:solidFill>
                <a:latin typeface="Calibri Light" panose="020F0302020204030204" pitchFamily="34" charset="0"/>
                <a:cs typeface="Calibri Light" panose="020F0302020204030204" pitchFamily="34" charset="0"/>
              </a:rPr>
              <a:t>The URL pattern is considered only after domain name     part in the URL.</a:t>
            </a:r>
          </a:p>
          <a:p>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Courier New" panose="02070309020205020404" pitchFamily="49" charset="0"/>
              <a:buChar char="o"/>
            </a:pPr>
            <a:r>
              <a:rPr lang="en-US" sz="2400" dirty="0">
                <a:solidFill>
                  <a:schemeClr val="accent5">
                    <a:lumMod val="75000"/>
                  </a:schemeClr>
                </a:solidFill>
                <a:latin typeface="Calibri Light" panose="020F0302020204030204" pitchFamily="34" charset="0"/>
                <a:cs typeface="Calibri Light" panose="020F0302020204030204" pitchFamily="34" charset="0"/>
              </a:rPr>
              <a:t>Localhost:1234/{</a:t>
            </a:r>
            <a:r>
              <a:rPr lang="en-US" sz="2400" dirty="0">
                <a:solidFill>
                  <a:srgbClr val="7030A0"/>
                </a:solidFill>
                <a:latin typeface="Calibri Light" panose="020F0302020204030204" pitchFamily="34" charset="0"/>
                <a:cs typeface="Calibri Light" panose="020F0302020204030204" pitchFamily="34" charset="0"/>
              </a:rPr>
              <a:t>controller</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chemeClr val="accent2">
                    <a:lumMod val="75000"/>
                  </a:schemeClr>
                </a:solidFill>
                <a:latin typeface="Calibri Light" panose="020F0302020204030204" pitchFamily="34" charset="0"/>
                <a:cs typeface="Calibri Light" panose="020F0302020204030204" pitchFamily="34" charset="0"/>
              </a:rPr>
              <a:t>action</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rgbClr val="C00000"/>
                </a:solidFill>
                <a:latin typeface="Calibri Light" panose="020F0302020204030204" pitchFamily="34" charset="0"/>
                <a:cs typeface="Calibri Light" panose="020F0302020204030204" pitchFamily="34" charset="0"/>
              </a:rPr>
              <a:t>id</a:t>
            </a:r>
            <a:r>
              <a:rPr lang="en-US" sz="2400" dirty="0">
                <a:solidFill>
                  <a:schemeClr val="accent5">
                    <a:lumMod val="75000"/>
                  </a:schemeClr>
                </a:solidFill>
                <a:latin typeface="Calibri Light" panose="020F0302020204030204" pitchFamily="34" charset="0"/>
                <a:cs typeface="Calibri Light" panose="020F0302020204030204" pitchFamily="34" charset="0"/>
              </a:rPr>
              <a:t>}</a:t>
            </a:r>
          </a:p>
          <a:p>
            <a:pPr marL="342900" indent="-342900">
              <a:buFont typeface="Courier New" panose="02070309020205020404" pitchFamily="49" charset="0"/>
              <a:buChar char="o"/>
            </a:pPr>
            <a:r>
              <a:rPr lang="en-US" sz="2400" dirty="0">
                <a:solidFill>
                  <a:schemeClr val="accent5">
                    <a:lumMod val="75000"/>
                  </a:schemeClr>
                </a:solidFill>
                <a:latin typeface="Calibri Light" panose="020F0302020204030204" pitchFamily="34" charset="0"/>
                <a:cs typeface="Calibri Light" panose="020F0302020204030204" pitchFamily="34" charset="0"/>
              </a:rPr>
              <a:t>Localhost:1234/</a:t>
            </a:r>
            <a:r>
              <a:rPr lang="en-US" sz="2400" dirty="0">
                <a:solidFill>
                  <a:srgbClr val="7030A0"/>
                </a:solidFill>
                <a:latin typeface="Calibri Light" panose="020F0302020204030204" pitchFamily="34" charset="0"/>
                <a:cs typeface="Calibri Light" panose="020F0302020204030204" pitchFamily="34" charset="0"/>
              </a:rPr>
              <a:t>Book</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chemeClr val="accent2">
                    <a:lumMod val="75000"/>
                  </a:schemeClr>
                </a:solidFill>
                <a:latin typeface="Calibri Light" panose="020F0302020204030204" pitchFamily="34" charset="0"/>
                <a:cs typeface="Calibri Light" panose="020F0302020204030204" pitchFamily="34" charset="0"/>
              </a:rPr>
              <a:t>Index</a:t>
            </a:r>
            <a:r>
              <a:rPr lang="en-US" sz="2400" dirty="0">
                <a:solidFill>
                  <a:schemeClr val="accent5">
                    <a:lumMod val="75000"/>
                  </a:schemeClr>
                </a:solidFill>
                <a:latin typeface="Calibri Light" panose="020F0302020204030204" pitchFamily="34" charset="0"/>
                <a:cs typeface="Calibri Light" panose="020F0302020204030204" pitchFamily="34" charset="0"/>
              </a:rPr>
              <a:t>/</a:t>
            </a:r>
            <a:r>
              <a:rPr lang="en-US" sz="2400" dirty="0">
                <a:solidFill>
                  <a:srgbClr val="C00000"/>
                </a:solidFill>
                <a:latin typeface="Calibri Light" panose="020F0302020204030204" pitchFamily="34" charset="0"/>
                <a:cs typeface="Calibri Light" panose="020F0302020204030204" pitchFamily="34" charset="0"/>
              </a:rPr>
              <a:t>2</a:t>
            </a:r>
          </a:p>
        </p:txBody>
      </p:sp>
      <p:sp>
        <p:nvSpPr>
          <p:cNvPr id="6" name="Text Placeholder 1">
            <a:extLst>
              <a:ext uri="{FF2B5EF4-FFF2-40B4-BE49-F238E27FC236}">
                <a16:creationId xmlns:a16="http://schemas.microsoft.com/office/drawing/2014/main" id="{1FC6C0A5-1F98-4A37-8759-60962074076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URL Pattern in MVC</a:t>
            </a:r>
          </a:p>
        </p:txBody>
      </p:sp>
    </p:spTree>
    <p:extLst>
      <p:ext uri="{BB962C8B-B14F-4D97-AF65-F5344CB8AC3E}">
        <p14:creationId xmlns:p14="http://schemas.microsoft.com/office/powerpoint/2010/main" val="4551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URL pattern is considered only after domain name part in the URL.</a:t>
            </a:r>
          </a:p>
          <a:p>
            <a:endParaRPr lang="en-US" sz="2400" dirty="0">
              <a:solidFill>
                <a:schemeClr val="accent5">
                  <a:lumMod val="75000"/>
                </a:schemeClr>
              </a:solidFill>
            </a:endParaRPr>
          </a:p>
          <a:p>
            <a:r>
              <a:rPr lang="en-US" sz="2400" dirty="0">
                <a:solidFill>
                  <a:schemeClr val="accent5">
                    <a:lumMod val="75000"/>
                  </a:schemeClr>
                </a:solidFill>
              </a:rPr>
              <a:t>Localhost:1234/{controller}/{action}/{id}</a:t>
            </a:r>
          </a:p>
          <a:p>
            <a:r>
              <a:rPr lang="en-US" sz="2400" dirty="0">
                <a:solidFill>
                  <a:schemeClr val="accent5">
                    <a:lumMod val="75000"/>
                  </a:schemeClr>
                </a:solidFill>
              </a:rPr>
              <a:t>Localhost:1234/Book/Index/2</a:t>
            </a:r>
          </a:p>
          <a:p>
            <a:endParaRPr lang="en-US" sz="2400" dirty="0">
              <a:solidFill>
                <a:schemeClr val="accent5">
                  <a:lumMod val="75000"/>
                </a:schemeClr>
              </a:solidFill>
            </a:endParaRPr>
          </a:p>
          <a:p>
            <a:r>
              <a:rPr lang="en-US" sz="2400" dirty="0">
                <a:solidFill>
                  <a:schemeClr val="accent5">
                    <a:lumMod val="75000"/>
                  </a:schemeClr>
                </a:solidFill>
              </a:rPr>
              <a:t>Anything after “localhost:1234/” would be considered as controller name</a:t>
            </a:r>
          </a:p>
          <a:p>
            <a:r>
              <a:rPr lang="en-US" sz="2400" dirty="0">
                <a:solidFill>
                  <a:schemeClr val="accent5">
                    <a:lumMod val="75000"/>
                  </a:schemeClr>
                </a:solidFill>
              </a:rPr>
              <a:t>The same way, anything after controller name would be considered as  action name</a:t>
            </a:r>
          </a:p>
          <a:p>
            <a:r>
              <a:rPr lang="en-US" sz="2400" dirty="0">
                <a:solidFill>
                  <a:schemeClr val="accent5">
                    <a:lumMod val="75000"/>
                  </a:schemeClr>
                </a:solidFill>
              </a:rPr>
              <a:t>Lastly anything after action name is value of the id parameter</a:t>
            </a:r>
          </a:p>
        </p:txBody>
      </p:sp>
      <p:sp>
        <p:nvSpPr>
          <p:cNvPr id="6" name="Text Placeholder 1">
            <a:extLst>
              <a:ext uri="{FF2B5EF4-FFF2-40B4-BE49-F238E27FC236}">
                <a16:creationId xmlns:a16="http://schemas.microsoft.com/office/drawing/2014/main" id="{1FC6C0A5-1F98-4A37-8759-60962074076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URL Pattern - Service</a:t>
            </a:r>
          </a:p>
        </p:txBody>
      </p:sp>
    </p:spTree>
    <p:extLst>
      <p:ext uri="{BB962C8B-B14F-4D97-AF65-F5344CB8AC3E}">
        <p14:creationId xmlns:p14="http://schemas.microsoft.com/office/powerpoint/2010/main" val="269595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EC5DD5-8198-486D-B51A-3523A8B6AA3C}"/>
              </a:ext>
            </a:extLst>
          </p:cNvPr>
          <p:cNvGraphicFramePr>
            <a:graphicFrameLocks noGrp="1"/>
          </p:cNvGraphicFramePr>
          <p:nvPr>
            <p:extLst>
              <p:ext uri="{D42A27DB-BD31-4B8C-83A1-F6EECF244321}">
                <p14:modId xmlns:p14="http://schemas.microsoft.com/office/powerpoint/2010/main" val="2266317801"/>
              </p:ext>
            </p:extLst>
          </p:nvPr>
        </p:nvGraphicFramePr>
        <p:xfrm>
          <a:off x="755576" y="1131592"/>
          <a:ext cx="7704856" cy="2376262"/>
        </p:xfrm>
        <a:graphic>
          <a:graphicData uri="http://schemas.openxmlformats.org/drawingml/2006/table">
            <a:tbl>
              <a:tblPr firstRow="1" bandRow="1">
                <a:tableStyleId>{5C22544A-7EE6-4342-B048-85BDC9FD1C3A}</a:tableStyleId>
              </a:tblPr>
              <a:tblGrid>
                <a:gridCol w="3750151">
                  <a:extLst>
                    <a:ext uri="{9D8B030D-6E8A-4147-A177-3AD203B41FA5}">
                      <a16:colId xmlns:a16="http://schemas.microsoft.com/office/drawing/2014/main" val="85450233"/>
                    </a:ext>
                  </a:extLst>
                </a:gridCol>
                <a:gridCol w="1636430">
                  <a:extLst>
                    <a:ext uri="{9D8B030D-6E8A-4147-A177-3AD203B41FA5}">
                      <a16:colId xmlns:a16="http://schemas.microsoft.com/office/drawing/2014/main" val="2449797245"/>
                    </a:ext>
                  </a:extLst>
                </a:gridCol>
                <a:gridCol w="1363691">
                  <a:extLst>
                    <a:ext uri="{9D8B030D-6E8A-4147-A177-3AD203B41FA5}">
                      <a16:colId xmlns:a16="http://schemas.microsoft.com/office/drawing/2014/main" val="524003924"/>
                    </a:ext>
                  </a:extLst>
                </a:gridCol>
                <a:gridCol w="954584">
                  <a:extLst>
                    <a:ext uri="{9D8B030D-6E8A-4147-A177-3AD203B41FA5}">
                      <a16:colId xmlns:a16="http://schemas.microsoft.com/office/drawing/2014/main" val="10666864"/>
                    </a:ext>
                  </a:extLst>
                </a:gridCol>
              </a:tblGrid>
              <a:tr h="339466">
                <a:tc>
                  <a:txBody>
                    <a:bodyPr/>
                    <a:lstStyle/>
                    <a:p>
                      <a:r>
                        <a:rPr lang="en-US" sz="1600" dirty="0"/>
                        <a:t>URL</a:t>
                      </a:r>
                    </a:p>
                  </a:txBody>
                  <a:tcPr/>
                </a:tc>
                <a:tc>
                  <a:txBody>
                    <a:bodyPr/>
                    <a:lstStyle/>
                    <a:p>
                      <a:r>
                        <a:rPr lang="en-US" sz="1600" dirty="0"/>
                        <a:t>Controller</a:t>
                      </a:r>
                    </a:p>
                  </a:txBody>
                  <a:tcPr/>
                </a:tc>
                <a:tc>
                  <a:txBody>
                    <a:bodyPr/>
                    <a:lstStyle/>
                    <a:p>
                      <a:r>
                        <a:rPr lang="en-US" sz="1600" dirty="0"/>
                        <a:t>Action</a:t>
                      </a:r>
                    </a:p>
                  </a:txBody>
                  <a:tcPr/>
                </a:tc>
                <a:tc>
                  <a:txBody>
                    <a:bodyPr/>
                    <a:lstStyle/>
                    <a:p>
                      <a:r>
                        <a:rPr lang="en-US" sz="1600" dirty="0"/>
                        <a:t>Id</a:t>
                      </a:r>
                    </a:p>
                  </a:txBody>
                  <a:tcPr/>
                </a:tc>
                <a:extLst>
                  <a:ext uri="{0D108BD9-81ED-4DB2-BD59-A6C34878D82A}">
                    <a16:rowId xmlns:a16="http://schemas.microsoft.com/office/drawing/2014/main" val="329951975"/>
                  </a:ext>
                </a:extLst>
              </a:tr>
              <a:tr h="339466">
                <a:tc>
                  <a:txBody>
                    <a:bodyPr/>
                    <a:lstStyle/>
                    <a:p>
                      <a:r>
                        <a:rPr lang="en-US" sz="1600" dirty="0">
                          <a:hlinkClick r:id="rId2"/>
                        </a:rPr>
                        <a:t>http://localhost/home</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3618093043"/>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3"/>
                        </a:rPr>
                        <a:t>http://localhost/home/index/123</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123</a:t>
                      </a:r>
                    </a:p>
                  </a:txBody>
                  <a:tcPr/>
                </a:tc>
                <a:extLst>
                  <a:ext uri="{0D108BD9-81ED-4DB2-BD59-A6C34878D82A}">
                    <a16:rowId xmlns:a16="http://schemas.microsoft.com/office/drawing/2014/main" val="3148124885"/>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4"/>
                        </a:rPr>
                        <a:t>http://localhost/home/about</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About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744173565"/>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5"/>
                        </a:rPr>
                        <a:t>http://localhost/home/contact</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Home</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Contact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01644238"/>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6"/>
                        </a:rPr>
                        <a:t>http://localhost/book</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Book</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Index</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Null</a:t>
                      </a:r>
                    </a:p>
                  </a:txBody>
                  <a:tcPr/>
                </a:tc>
                <a:extLst>
                  <a:ext uri="{0D108BD9-81ED-4DB2-BD59-A6C34878D82A}">
                    <a16:rowId xmlns:a16="http://schemas.microsoft.com/office/drawing/2014/main" val="1146019578"/>
                  </a:ext>
                </a:extLst>
              </a:tr>
              <a:tr h="3394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dirty="0">
                          <a:hlinkClick r:id="rId7"/>
                        </a:rPr>
                        <a:t>http://localhost/book/edit/123</a:t>
                      </a:r>
                      <a:endParaRPr lang="en-US" sz="1600" dirty="0"/>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Book</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Edit</a:t>
                      </a:r>
                    </a:p>
                  </a:txBody>
                  <a:tcPr/>
                </a:tc>
                <a:tc>
                  <a:txBody>
                    <a:bodyPr/>
                    <a:lstStyle/>
                    <a:p>
                      <a:r>
                        <a:rPr lang="en-US" sz="1600" dirty="0">
                          <a:solidFill>
                            <a:schemeClr val="tx1">
                              <a:lumMod val="75000"/>
                              <a:lumOff val="25000"/>
                            </a:schemeClr>
                          </a:solidFill>
                          <a:latin typeface="Calibri Light" panose="020F0302020204030204" pitchFamily="34" charset="0"/>
                          <a:cs typeface="Calibri Light" panose="020F0302020204030204" pitchFamily="34" charset="0"/>
                        </a:rPr>
                        <a:t>123</a:t>
                      </a:r>
                    </a:p>
                  </a:txBody>
                  <a:tcPr/>
                </a:tc>
                <a:extLst>
                  <a:ext uri="{0D108BD9-81ED-4DB2-BD59-A6C34878D82A}">
                    <a16:rowId xmlns:a16="http://schemas.microsoft.com/office/drawing/2014/main" val="2340011518"/>
                  </a:ext>
                </a:extLst>
              </a:tr>
            </a:tbl>
          </a:graphicData>
        </a:graphic>
      </p:graphicFrame>
      <p:pic>
        <p:nvPicPr>
          <p:cNvPr id="4" name="Picture 3">
            <a:extLst>
              <a:ext uri="{FF2B5EF4-FFF2-40B4-BE49-F238E27FC236}">
                <a16:creationId xmlns:a16="http://schemas.microsoft.com/office/drawing/2014/main" id="{71A816AF-D39E-4B74-B3C0-C54C4F44A756}"/>
              </a:ext>
            </a:extLst>
          </p:cNvPr>
          <p:cNvPicPr>
            <a:picLocks noChangeAspect="1"/>
          </p:cNvPicPr>
          <p:nvPr/>
        </p:nvPicPr>
        <p:blipFill>
          <a:blip r:embed="rId8"/>
          <a:stretch>
            <a:fillRect/>
          </a:stretch>
        </p:blipFill>
        <p:spPr>
          <a:xfrm>
            <a:off x="2870361" y="3795886"/>
            <a:ext cx="3187254" cy="1087357"/>
          </a:xfrm>
          <a:prstGeom prst="rect">
            <a:avLst/>
          </a:prstGeom>
          <a:ln>
            <a:solidFill>
              <a:schemeClr val="tx2"/>
            </a:solidFill>
          </a:ln>
        </p:spPr>
      </p:pic>
      <p:sp>
        <p:nvSpPr>
          <p:cNvPr id="9" name="Text Placeholder 1">
            <a:extLst>
              <a:ext uri="{FF2B5EF4-FFF2-40B4-BE49-F238E27FC236}">
                <a16:creationId xmlns:a16="http://schemas.microsoft.com/office/drawing/2014/main" id="{84CC262C-D824-4173-87D1-6AAB70DC7DF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Routing Examples in MVC</a:t>
            </a:r>
          </a:p>
        </p:txBody>
      </p:sp>
    </p:spTree>
    <p:extLst>
      <p:ext uri="{BB962C8B-B14F-4D97-AF65-F5344CB8AC3E}">
        <p14:creationId xmlns:p14="http://schemas.microsoft.com/office/powerpoint/2010/main" val="176642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Static files are stored within your project's web root directory. </a:t>
            </a:r>
          </a:p>
          <a:p>
            <a:pPr marL="285750" indent="-28575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default directory is &lt;</a:t>
            </a:r>
            <a:r>
              <a:rPr lang="en-US" sz="2400" dirty="0" err="1">
                <a:solidFill>
                  <a:schemeClr val="accent5">
                    <a:lumMod val="75000"/>
                  </a:schemeClr>
                </a:solidFill>
                <a:latin typeface="Calibri Light" panose="020F0302020204030204" pitchFamily="34" charset="0"/>
                <a:cs typeface="Calibri Light" panose="020F0302020204030204" pitchFamily="34" charset="0"/>
              </a:rPr>
              <a:t>content_root</a:t>
            </a:r>
            <a:r>
              <a:rPr lang="en-US" sz="2400" dirty="0">
                <a:solidFill>
                  <a:schemeClr val="accent5">
                    <a:lumMod val="75000"/>
                  </a:schemeClr>
                </a:solidFill>
                <a:latin typeface="Calibri Light" panose="020F0302020204030204" pitchFamily="34" charset="0"/>
                <a:cs typeface="Calibri Light" panose="020F0302020204030204" pitchFamily="34" charset="0"/>
              </a:rPr>
              <a:t>&gt;/</a:t>
            </a:r>
            <a:r>
              <a:rPr lang="en-US" sz="2400" dirty="0" err="1">
                <a:solidFill>
                  <a:schemeClr val="accent5">
                    <a:lumMod val="75000"/>
                  </a:schemeClr>
                </a:solidFill>
                <a:latin typeface="Calibri Light" panose="020F0302020204030204" pitchFamily="34" charset="0"/>
                <a:cs typeface="Calibri Light" panose="020F0302020204030204" pitchFamily="34" charset="0"/>
              </a:rPr>
              <a:t>wwwroot</a:t>
            </a:r>
            <a:r>
              <a:rPr lang="en-US" sz="2400" dirty="0">
                <a:solidFill>
                  <a:schemeClr val="accent5">
                    <a:lumMod val="75000"/>
                  </a:schemeClr>
                </a:solidFill>
                <a:latin typeface="Calibri Light" panose="020F0302020204030204" pitchFamily="34" charset="0"/>
                <a:cs typeface="Calibri Light" panose="020F0302020204030204" pitchFamily="34" charset="0"/>
              </a:rPr>
              <a:t>.</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Configure the middleware which enables the serving of static files.</a:t>
            </a:r>
          </a:p>
          <a:p>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wwwroot</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05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203598"/>
            <a:ext cx="7290810" cy="3970318"/>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configures services and the app's request pipeline. </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include </a:t>
            </a:r>
            <a:r>
              <a:rPr lang="en-US" altLang="en-US" sz="2400" dirty="0" err="1">
                <a:solidFill>
                  <a:schemeClr val="accent5">
                    <a:lumMod val="75000"/>
                  </a:schemeClr>
                </a:solidFill>
                <a:latin typeface="Calibri Light" panose="020F0302020204030204" pitchFamily="34" charset="0"/>
                <a:cs typeface="Calibri Light" panose="020F0302020204030204" pitchFamily="34" charset="0"/>
              </a:rPr>
              <a:t>ConfigureServices</a:t>
            </a:r>
            <a:r>
              <a:rPr lang="en-US" altLang="en-US" sz="2400" dirty="0">
                <a:solidFill>
                  <a:schemeClr val="accent5">
                    <a:lumMod val="75000"/>
                  </a:schemeClr>
                </a:solidFill>
                <a:latin typeface="Calibri Light" panose="020F0302020204030204" pitchFamily="34" charset="0"/>
                <a:cs typeface="Calibri Light" panose="020F0302020204030204" pitchFamily="34" charset="0"/>
              </a:rPr>
              <a:t> method to configure the app's services even though this is optional.</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The startup class includes a Configure method to create the app's request processing pipeline which is mandatory.</a:t>
            </a:r>
          </a:p>
          <a:p>
            <a:pPr lvl="0" eaLnBrk="0" fontAlgn="base" latinLnBrk="0" hangingPunct="0">
              <a:spcBef>
                <a:spcPct val="0"/>
              </a:spcBef>
              <a:spcAft>
                <a:spcPct val="0"/>
              </a:spcAft>
            </a:pPr>
            <a:endParaRPr lang="en-US" altLang="en-US" sz="3600" dirty="0">
              <a:latin typeface="Arial" panose="020B0604020202020204" pitchFamily="34" charset="0"/>
            </a:endParaRPr>
          </a:p>
          <a:p>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Placeholder 1">
            <a:extLst>
              <a:ext uri="{FF2B5EF4-FFF2-40B4-BE49-F238E27FC236}">
                <a16:creationId xmlns:a16="http://schemas.microsoft.com/office/drawing/2014/main" id="{28A28CE9-A6B9-4B03-92EA-13985AEBACD7}"/>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Startup.cs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576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All of the application's settings are contained in a file named </a:t>
            </a:r>
            <a:r>
              <a:rPr lang="en-US" sz="2400" dirty="0" err="1">
                <a:solidFill>
                  <a:schemeClr val="accent5">
                    <a:lumMod val="75000"/>
                  </a:schemeClr>
                </a:solidFill>
                <a:latin typeface="Calibri Light" panose="020F0302020204030204" pitchFamily="34" charset="0"/>
                <a:cs typeface="Calibri Light" panose="020F0302020204030204" pitchFamily="34" charset="0"/>
              </a:rPr>
              <a:t>appsettings.json</a:t>
            </a:r>
            <a:r>
              <a:rPr lang="en-US" sz="2400" dirty="0">
                <a:solidFill>
                  <a:schemeClr val="accent5">
                    <a:lumMod val="75000"/>
                  </a:schemeClr>
                </a:solidFill>
                <a:latin typeface="Calibri Light" panose="020F0302020204030204" pitchFamily="34" charset="0"/>
                <a:cs typeface="Calibri Light" panose="020F0302020204030204" pitchFamily="34" charset="0"/>
              </a:rPr>
              <a:t>. </a:t>
            </a: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Any changes to the </a:t>
            </a:r>
            <a:r>
              <a:rPr lang="en-US" sz="2400" dirty="0" err="1">
                <a:solidFill>
                  <a:schemeClr val="accent5">
                    <a:lumMod val="75000"/>
                  </a:schemeClr>
                </a:solidFill>
                <a:latin typeface="Calibri Light" panose="020F0302020204030204" pitchFamily="34" charset="0"/>
                <a:cs typeface="Calibri Light" panose="020F0302020204030204" pitchFamily="34" charset="0"/>
              </a:rPr>
              <a:t>appsettings.json</a:t>
            </a:r>
            <a:r>
              <a:rPr lang="en-US" sz="2400" dirty="0">
                <a:solidFill>
                  <a:schemeClr val="accent5">
                    <a:lumMod val="75000"/>
                  </a:schemeClr>
                </a:solidFill>
                <a:latin typeface="Calibri Light" panose="020F0302020204030204" pitchFamily="34" charset="0"/>
                <a:cs typeface="Calibri Light" panose="020F0302020204030204" pitchFamily="34" charset="0"/>
              </a:rPr>
              <a:t> file will require restarting the "Microsoft IIS Administration" service to take effect.</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 Placeholder 1">
            <a:extLst>
              <a:ext uri="{FF2B5EF4-FFF2-40B4-BE49-F238E27FC236}">
                <a16:creationId xmlns:a16="http://schemas.microsoft.com/office/drawing/2014/main" id="{65A1B300-8E09-487B-B4B6-ED986CBC2505}"/>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AppSettings.json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709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132165"/>
            <a:ext cx="7290810" cy="421653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This file sets up the different launch environments that Visual Studio can launch automatically. </a:t>
            </a:r>
          </a:p>
          <a:p>
            <a:pPr marL="342900" lvl="0" indent="-342900" eaLnBrk="0" fontAlgn="base" latinLnBrk="0" hangingPunct="0">
              <a:spcBef>
                <a:spcPct val="0"/>
              </a:spcBef>
              <a:spcAft>
                <a:spcPct val="0"/>
              </a:spcAf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Using </a:t>
            </a:r>
            <a:r>
              <a:rPr lang="en-US" altLang="en-US" sz="2400" dirty="0" err="1">
                <a:solidFill>
                  <a:schemeClr val="accent5">
                    <a:lumMod val="75000"/>
                  </a:schemeClr>
                </a:solidFill>
                <a:latin typeface="Calibri Light" panose="020F0302020204030204" pitchFamily="34" charset="0"/>
                <a:cs typeface="Calibri Light" panose="020F0302020204030204" pitchFamily="34" charset="0"/>
              </a:rPr>
              <a:t>launchsettings</a:t>
            </a:r>
            <a:r>
              <a:rPr lang="en-US" altLang="en-US" sz="2400" dirty="0">
                <a:solidFill>
                  <a:schemeClr val="accent5">
                    <a:lumMod val="75000"/>
                  </a:schemeClr>
                </a:solidFill>
                <a:latin typeface="Calibri Light" panose="020F0302020204030204" pitchFamily="34" charset="0"/>
                <a:cs typeface="Calibri Light" panose="020F0302020204030204" pitchFamily="34" charset="0"/>
              </a:rPr>
              <a:t> features, we can:</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Create and use custom environments.</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Enable or disable application services based on the environment the app is running in.</a:t>
            </a:r>
          </a:p>
          <a:p>
            <a:pPr marL="800100" lvl="1" indent="-342900" eaLnBrk="0" fontAlgn="base" latinLnBrk="0" hangingPunct="0">
              <a:spcBef>
                <a:spcPct val="0"/>
              </a:spcBef>
              <a:spcAft>
                <a:spcPct val="0"/>
              </a:spcAft>
              <a:buFont typeface="Wingdings" panose="05000000000000000000" pitchFamily="2" charset="2"/>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Use the environment tag helper (&lt;environment&gt;) to modify our MVC views based on the current execution environment.</a:t>
            </a:r>
          </a:p>
          <a:p>
            <a:pPr lvl="0" eaLnBrk="0" fontAlgn="base" latinLnBrk="0" hangingPunct="0">
              <a:spcBef>
                <a:spcPct val="0"/>
              </a:spcBef>
              <a:spcAft>
                <a:spcPct val="0"/>
              </a:spcAft>
            </a:pPr>
            <a:endParaRPr lang="en-US" altLang="en-US" sz="2800" dirty="0">
              <a:latin typeface="Arial" panose="020B0604020202020204" pitchFamily="34" charset="0"/>
            </a:endParaRPr>
          </a:p>
          <a:p>
            <a:pPr marL="285750" indent="-285750">
              <a:buFont typeface="Arial" panose="020B0604020202020204" pitchFamily="34" charset="0"/>
              <a:buChar char="•"/>
            </a:pPr>
            <a:endParaRPr lang="en-US" sz="2400" dirty="0">
              <a:solidFill>
                <a:schemeClr val="accent5">
                  <a:lumMod val="75000"/>
                </a:schemeClr>
              </a:solidFill>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72E62870-1E9B-49E1-8AC0-9795E06CC4CE}"/>
              </a:ext>
            </a:extLst>
          </p:cNvPr>
          <p:cNvSpPr>
            <a:spLocks noGrp="1"/>
          </p:cNvSpPr>
          <p:nvPr>
            <p:ph type="body" sz="quarter" idx="10"/>
          </p:nvPr>
        </p:nvSpPr>
        <p:spPr>
          <a:xfrm>
            <a:off x="0" y="123478"/>
            <a:ext cx="9144000" cy="576064"/>
          </a:xfrm>
        </p:spPr>
        <p:txBody>
          <a:bodyPr/>
          <a:lstStyle/>
          <a:p>
            <a:r>
              <a:rPr lang="en-US" dirty="0" err="1">
                <a:solidFill>
                  <a:srgbClr val="002060"/>
                </a:solidFill>
                <a:latin typeface="Calibri" panose="020F0502020204030204" pitchFamily="34" charset="0"/>
                <a:cs typeface="Calibri" panose="020F0502020204030204" pitchFamily="34" charset="0"/>
              </a:rPr>
              <a:t>LaunchSettings.json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7246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ActionResult is a result of action methods or return        types of action methods</a:t>
            </a:r>
          </a:p>
          <a:p>
            <a:pPr marL="285750" indent="-285750" algn="just">
              <a:buFont typeface="Arial" panose="020B0604020202020204" pitchFamily="34" charset="0"/>
              <a:buChar char="•"/>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Action result is a parent class for many of the derived    classes that have associated helpers.</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 </a:t>
            </a:r>
            <a:r>
              <a:rPr lang="en-US" sz="2400" dirty="0" err="1">
                <a:solidFill>
                  <a:schemeClr val="accent5">
                    <a:lumMod val="75000"/>
                  </a:schemeClr>
                </a:solidFill>
                <a:latin typeface="Calibri Light" panose="020F0302020204030204" pitchFamily="34" charset="0"/>
                <a:cs typeface="Calibri Light" panose="020F0302020204030204" pitchFamily="34" charset="0"/>
              </a:rPr>
              <a:t>IActionResult</a:t>
            </a:r>
            <a:r>
              <a:rPr lang="en-US" sz="2400" dirty="0">
                <a:solidFill>
                  <a:schemeClr val="accent5">
                    <a:lumMod val="75000"/>
                  </a:schemeClr>
                </a:solidFill>
                <a:latin typeface="Calibri Light" panose="020F0302020204030204" pitchFamily="34" charset="0"/>
                <a:cs typeface="Calibri Light" panose="020F0302020204030204" pitchFamily="34" charset="0"/>
              </a:rPr>
              <a:t> return type is appropriate when        multiple ActionResult return types are possible in an     action.</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a:t>
            </a:r>
          </a:p>
        </p:txBody>
      </p:sp>
    </p:spTree>
    <p:extLst>
      <p:ext uri="{BB962C8B-B14F-4D97-AF65-F5344CB8AC3E}">
        <p14:creationId xmlns:p14="http://schemas.microsoft.com/office/powerpoint/2010/main" val="368599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8A371442-8407-4F72-9BF7-1DEB42953852}"/>
              </a:ext>
            </a:extLst>
          </p:cNvPr>
          <p:cNvGraphicFramePr>
            <a:graphicFrameLocks noGrp="1"/>
          </p:cNvGraphicFramePr>
          <p:nvPr>
            <p:extLst>
              <p:ext uri="{D42A27DB-BD31-4B8C-83A1-F6EECF244321}">
                <p14:modId xmlns:p14="http://schemas.microsoft.com/office/powerpoint/2010/main" val="3066030593"/>
              </p:ext>
            </p:extLst>
          </p:nvPr>
        </p:nvGraphicFramePr>
        <p:xfrm>
          <a:off x="251520" y="987574"/>
          <a:ext cx="8640960" cy="368300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812457346"/>
                    </a:ext>
                  </a:extLst>
                </a:gridCol>
                <a:gridCol w="2808312">
                  <a:extLst>
                    <a:ext uri="{9D8B030D-6E8A-4147-A177-3AD203B41FA5}">
                      <a16:colId xmlns:a16="http://schemas.microsoft.com/office/drawing/2014/main" val="3951951869"/>
                    </a:ext>
                  </a:extLst>
                </a:gridCol>
                <a:gridCol w="4320480">
                  <a:extLst>
                    <a:ext uri="{9D8B030D-6E8A-4147-A177-3AD203B41FA5}">
                      <a16:colId xmlns:a16="http://schemas.microsoft.com/office/drawing/2014/main" val="3037375389"/>
                    </a:ext>
                  </a:extLst>
                </a:gridCol>
              </a:tblGrid>
              <a:tr h="370840">
                <a:tc>
                  <a:txBody>
                    <a:bodyPr/>
                    <a:lstStyle/>
                    <a:p>
                      <a:pPr algn="l" fontAlgn="b"/>
                      <a:r>
                        <a:rPr lang="en-US" sz="1000" dirty="0">
                          <a:effectLst/>
                        </a:rPr>
                        <a:t>ActionResult</a:t>
                      </a:r>
                    </a:p>
                  </a:txBody>
                  <a:tcPr marL="76200" marR="76200" marT="76200" marB="76200" anchor="b"/>
                </a:tc>
                <a:tc>
                  <a:txBody>
                    <a:bodyPr/>
                    <a:lstStyle/>
                    <a:p>
                      <a:pPr algn="l" fontAlgn="b"/>
                      <a:r>
                        <a:rPr lang="en-US" sz="1000">
                          <a:effectLst/>
                        </a:rPr>
                        <a:t>Helper</a:t>
                      </a:r>
                    </a:p>
                  </a:txBody>
                  <a:tcPr marL="76200" marR="76200" marT="76200" marB="76200" anchor="b"/>
                </a:tc>
                <a:tc>
                  <a:txBody>
                    <a:bodyPr/>
                    <a:lstStyle/>
                    <a:p>
                      <a:pPr algn="l" fontAlgn="b"/>
                      <a:r>
                        <a:rPr lang="en-US" sz="1000" dirty="0">
                          <a:effectLst/>
                        </a:rPr>
                        <a:t>Description</a:t>
                      </a:r>
                    </a:p>
                  </a:txBody>
                  <a:tcPr marL="76200" marR="76200" marT="76200" marB="76200" anchor="b"/>
                </a:tc>
                <a:extLst>
                  <a:ext uri="{0D108BD9-81ED-4DB2-BD59-A6C34878D82A}">
                    <a16:rowId xmlns:a16="http://schemas.microsoft.com/office/drawing/2014/main" val="4072850322"/>
                  </a:ext>
                </a:extLst>
              </a:tr>
              <a:tr h="370840">
                <a:tc>
                  <a:txBody>
                    <a:bodyPr/>
                    <a:lstStyle/>
                    <a:p>
                      <a:pPr algn="l" fontAlgn="t"/>
                      <a:r>
                        <a:rPr lang="en-US" sz="1000" dirty="0" err="1">
                          <a:effectLst/>
                        </a:rPr>
                        <a:t>ContentResult</a:t>
                      </a:r>
                      <a:endParaRPr lang="en-US" sz="1000" dirty="0">
                        <a:effectLst/>
                      </a:endParaRPr>
                    </a:p>
                  </a:txBody>
                  <a:tcPr marL="76200" marR="76200" marT="76200" marB="76200"/>
                </a:tc>
                <a:tc>
                  <a:txBody>
                    <a:bodyPr/>
                    <a:lstStyle/>
                    <a:p>
                      <a:pPr algn="l" fontAlgn="t"/>
                      <a:r>
                        <a:rPr lang="en-US" sz="1000">
                          <a:effectLst/>
                        </a:rPr>
                        <a:t>Content</a:t>
                      </a:r>
                    </a:p>
                  </a:txBody>
                  <a:tcPr marL="76200" marR="76200" marT="76200" marB="76200"/>
                </a:tc>
                <a:tc>
                  <a:txBody>
                    <a:bodyPr/>
                    <a:lstStyle/>
                    <a:p>
                      <a:pPr algn="just" fontAlgn="t"/>
                      <a:r>
                        <a:rPr lang="en-US" sz="1000" dirty="0">
                          <a:effectLst/>
                        </a:rPr>
                        <a:t>Takes a string and returns it with a text/</a:t>
                      </a:r>
                      <a:r>
                        <a:rPr lang="en-US" sz="1000" dirty="0" err="1">
                          <a:effectLst/>
                        </a:rPr>
                        <a:t>plaincontent</a:t>
                      </a:r>
                      <a:r>
                        <a:rPr lang="en-US" sz="1000" dirty="0">
                          <a:effectLst/>
                        </a:rPr>
                        <a:t>-type header by           default. Overloads enable you to specify the content-type to return other    formats such as text/html or application/json, for example.</a:t>
                      </a:r>
                    </a:p>
                  </a:txBody>
                  <a:tcPr marL="76200" marR="76200" marT="76200" marB="76200"/>
                </a:tc>
                <a:extLst>
                  <a:ext uri="{0D108BD9-81ED-4DB2-BD59-A6C34878D82A}">
                    <a16:rowId xmlns:a16="http://schemas.microsoft.com/office/drawing/2014/main" val="2427630218"/>
                  </a:ext>
                </a:extLst>
              </a:tr>
              <a:tr h="370840">
                <a:tc>
                  <a:txBody>
                    <a:bodyPr/>
                    <a:lstStyle/>
                    <a:p>
                      <a:pPr algn="l" fontAlgn="t"/>
                      <a:r>
                        <a:rPr lang="en-US" sz="1000" dirty="0" err="1">
                          <a:effectLst/>
                        </a:rPr>
                        <a:t>FileContentResult</a:t>
                      </a:r>
                      <a:endParaRPr lang="en-US" sz="1000" dirty="0">
                        <a:effectLst/>
                      </a:endParaRPr>
                    </a:p>
                  </a:txBody>
                  <a:tcPr marL="76200" marR="76200" marT="76200" marB="76200"/>
                </a:tc>
                <a:tc>
                  <a:txBody>
                    <a:bodyPr/>
                    <a:lstStyle/>
                    <a:p>
                      <a:pPr algn="l" fontAlgn="t"/>
                      <a:r>
                        <a:rPr lang="en-US" sz="1000">
                          <a:effectLst/>
                        </a:rPr>
                        <a:t>File</a:t>
                      </a:r>
                    </a:p>
                  </a:txBody>
                  <a:tcPr marL="76200" marR="76200" marT="76200" marB="76200"/>
                </a:tc>
                <a:tc>
                  <a:txBody>
                    <a:bodyPr/>
                    <a:lstStyle/>
                    <a:p>
                      <a:pPr algn="l" fontAlgn="t"/>
                      <a:r>
                        <a:rPr lang="en-US" sz="1000" dirty="0">
                          <a:effectLst/>
                        </a:rPr>
                        <a:t>Returns a file from a byte array, stream or virtual path.</a:t>
                      </a:r>
                    </a:p>
                  </a:txBody>
                  <a:tcPr marL="76200" marR="76200" marT="76200" marB="76200"/>
                </a:tc>
                <a:extLst>
                  <a:ext uri="{0D108BD9-81ED-4DB2-BD59-A6C34878D82A}">
                    <a16:rowId xmlns:a16="http://schemas.microsoft.com/office/drawing/2014/main" val="287049088"/>
                  </a:ext>
                </a:extLst>
              </a:tr>
              <a:tr h="370840">
                <a:tc>
                  <a:txBody>
                    <a:bodyPr/>
                    <a:lstStyle/>
                    <a:p>
                      <a:pPr algn="l" fontAlgn="t"/>
                      <a:r>
                        <a:rPr lang="en-US" sz="1000" dirty="0" err="1">
                          <a:effectLst/>
                        </a:rPr>
                        <a:t>NotFoundResult</a:t>
                      </a:r>
                      <a:endParaRPr lang="en-US" sz="1000" dirty="0">
                        <a:effectLst/>
                      </a:endParaRPr>
                    </a:p>
                  </a:txBody>
                  <a:tcPr marL="76200" marR="76200" marT="76200" marB="76200"/>
                </a:tc>
                <a:tc>
                  <a:txBody>
                    <a:bodyPr/>
                    <a:lstStyle/>
                    <a:p>
                      <a:pPr algn="l" fontAlgn="t"/>
                      <a:r>
                        <a:rPr lang="en-US" sz="1000" dirty="0" err="1">
                          <a:effectLst/>
                        </a:rPr>
                        <a:t>NotFound</a:t>
                      </a:r>
                      <a:endParaRPr lang="en-US" sz="1000" dirty="0">
                        <a:effectLst/>
                      </a:endParaRPr>
                    </a:p>
                  </a:txBody>
                  <a:tcPr marL="76200" marR="76200" marT="76200" marB="76200"/>
                </a:tc>
                <a:tc>
                  <a:txBody>
                    <a:bodyPr/>
                    <a:lstStyle/>
                    <a:p>
                      <a:pPr algn="just" fontAlgn="t"/>
                      <a:r>
                        <a:rPr lang="en-US" sz="1000" dirty="0">
                          <a:effectLst/>
                        </a:rPr>
                        <a:t>Returns an HTTP 404 (Not Found) status code indicating that the              requested resource could not be found.</a:t>
                      </a:r>
                    </a:p>
                  </a:txBody>
                  <a:tcPr marL="76200" marR="76200" marT="76200" marB="76200"/>
                </a:tc>
                <a:extLst>
                  <a:ext uri="{0D108BD9-81ED-4DB2-BD59-A6C34878D82A}">
                    <a16:rowId xmlns:a16="http://schemas.microsoft.com/office/drawing/2014/main" val="140519302"/>
                  </a:ext>
                </a:extLst>
              </a:tr>
              <a:tr h="370840">
                <a:tc>
                  <a:txBody>
                    <a:bodyPr/>
                    <a:lstStyle/>
                    <a:p>
                      <a:pPr algn="l" fontAlgn="t"/>
                      <a:r>
                        <a:rPr lang="en-US" sz="1000">
                          <a:effectLst/>
                        </a:rPr>
                        <a:t>PageResult</a:t>
                      </a:r>
                    </a:p>
                  </a:txBody>
                  <a:tcPr marL="76200" marR="76200" marT="76200" marB="76200"/>
                </a:tc>
                <a:tc>
                  <a:txBody>
                    <a:bodyPr/>
                    <a:lstStyle/>
                    <a:p>
                      <a:pPr algn="l" fontAlgn="t"/>
                      <a:r>
                        <a:rPr lang="en-US" sz="1000">
                          <a:effectLst/>
                        </a:rPr>
                        <a:t>Page</a:t>
                      </a:r>
                    </a:p>
                  </a:txBody>
                  <a:tcPr marL="76200" marR="76200" marT="76200" marB="76200"/>
                </a:tc>
                <a:tc>
                  <a:txBody>
                    <a:bodyPr/>
                    <a:lstStyle/>
                    <a:p>
                      <a:pPr algn="l" fontAlgn="t"/>
                      <a:r>
                        <a:rPr lang="en-US" sz="1000" dirty="0">
                          <a:effectLst/>
                        </a:rPr>
                        <a:t>Will process and return the result of the current page.</a:t>
                      </a:r>
                    </a:p>
                  </a:txBody>
                  <a:tcPr marL="76200" marR="76200" marT="76200" marB="76200"/>
                </a:tc>
                <a:extLst>
                  <a:ext uri="{0D108BD9-81ED-4DB2-BD59-A6C34878D82A}">
                    <a16:rowId xmlns:a16="http://schemas.microsoft.com/office/drawing/2014/main" val="3286552371"/>
                  </a:ext>
                </a:extLst>
              </a:tr>
              <a:tr h="370840">
                <a:tc>
                  <a:txBody>
                    <a:bodyPr/>
                    <a:lstStyle/>
                    <a:p>
                      <a:pPr algn="l" fontAlgn="t"/>
                      <a:r>
                        <a:rPr lang="en-US" sz="1000">
                          <a:effectLst/>
                        </a:rPr>
                        <a:t>PartialResult</a:t>
                      </a:r>
                    </a:p>
                  </a:txBody>
                  <a:tcPr marL="76200" marR="76200" marT="76200" marB="76200"/>
                </a:tc>
                <a:tc>
                  <a:txBody>
                    <a:bodyPr/>
                    <a:lstStyle/>
                    <a:p>
                      <a:pPr algn="l" fontAlgn="t"/>
                      <a:r>
                        <a:rPr lang="en-US" sz="1000">
                          <a:effectLst/>
                        </a:rPr>
                        <a:t>Partial</a:t>
                      </a:r>
                      <a:r>
                        <a:rPr lang="en-US" sz="1000" baseline="30000">
                          <a:effectLst/>
                        </a:rPr>
                        <a:t>2</a:t>
                      </a:r>
                      <a:endParaRPr lang="en-US" sz="1000">
                        <a:effectLst/>
                      </a:endParaRPr>
                    </a:p>
                  </a:txBody>
                  <a:tcPr marL="76200" marR="76200" marT="76200" marB="76200"/>
                </a:tc>
                <a:tc>
                  <a:txBody>
                    <a:bodyPr/>
                    <a:lstStyle/>
                    <a:p>
                      <a:pPr algn="l" fontAlgn="t"/>
                      <a:r>
                        <a:rPr lang="en-US" sz="1000" dirty="0">
                          <a:effectLst/>
                        </a:rPr>
                        <a:t>Returns a </a:t>
                      </a:r>
                      <a:r>
                        <a:rPr lang="en-US" sz="1000" b="0" u="none" dirty="0">
                          <a:solidFill>
                            <a:srgbClr val="000000"/>
                          </a:solidFill>
                          <a:effectLst/>
                        </a:rPr>
                        <a:t>Partial Page.</a:t>
                      </a:r>
                      <a:endParaRPr lang="en-US" sz="1000" b="0" u="none" dirty="0">
                        <a:effectLst/>
                      </a:endParaRPr>
                    </a:p>
                  </a:txBody>
                  <a:tcPr marL="76200" marR="76200" marT="76200" marB="76200"/>
                </a:tc>
                <a:extLst>
                  <a:ext uri="{0D108BD9-81ED-4DB2-BD59-A6C34878D82A}">
                    <a16:rowId xmlns:a16="http://schemas.microsoft.com/office/drawing/2014/main" val="2778583"/>
                  </a:ext>
                </a:extLst>
              </a:tr>
              <a:tr h="370840">
                <a:tc>
                  <a:txBody>
                    <a:bodyPr/>
                    <a:lstStyle/>
                    <a:p>
                      <a:pPr algn="l" fontAlgn="t"/>
                      <a:r>
                        <a:rPr lang="en-US" sz="1000" dirty="0" err="1">
                          <a:effectLst/>
                        </a:rPr>
                        <a:t>RedirectToPageResult</a:t>
                      </a:r>
                      <a:endParaRPr lang="en-US" sz="1000" dirty="0">
                        <a:effectLst/>
                      </a:endParaRPr>
                    </a:p>
                  </a:txBody>
                  <a:tcPr marL="76200" marR="76200" marT="76200" marB="76200"/>
                </a:tc>
                <a:tc>
                  <a:txBody>
                    <a:bodyPr/>
                    <a:lstStyle/>
                    <a:p>
                      <a:pPr algn="l" fontAlgn="t"/>
                      <a:r>
                        <a:rPr lang="en-US" sz="1000">
                          <a:effectLst/>
                        </a:rPr>
                        <a:t>RedirectToPage</a:t>
                      </a:r>
                      <a:br>
                        <a:rPr lang="en-US" sz="1000">
                          <a:effectLst/>
                        </a:rPr>
                      </a:br>
                      <a:r>
                        <a:rPr lang="en-US" sz="1000">
                          <a:effectLst/>
                        </a:rPr>
                        <a:t>RedirectToPagePermanent</a:t>
                      </a:r>
                      <a:br>
                        <a:rPr lang="en-US" sz="1000">
                          <a:effectLst/>
                        </a:rPr>
                      </a:br>
                      <a:r>
                        <a:rPr lang="en-US" sz="1000">
                          <a:effectLst/>
                        </a:rPr>
                        <a:t>RedirectToPagePreserveMethod</a:t>
                      </a:r>
                      <a:br>
                        <a:rPr lang="en-US" sz="1000">
                          <a:effectLst/>
                        </a:rPr>
                      </a:br>
                      <a:r>
                        <a:rPr lang="en-US" sz="1000">
                          <a:effectLst/>
                        </a:rPr>
                        <a:t>RedirectToPagePreserveMethodPermanent</a:t>
                      </a:r>
                    </a:p>
                  </a:txBody>
                  <a:tcPr marL="76200" marR="76200" marT="76200" marB="76200"/>
                </a:tc>
                <a:tc>
                  <a:txBody>
                    <a:bodyPr/>
                    <a:lstStyle/>
                    <a:p>
                      <a:pPr algn="l" fontAlgn="t"/>
                      <a:r>
                        <a:rPr lang="en-US" sz="1000" dirty="0">
                          <a:effectLst/>
                        </a:rPr>
                        <a:t>Redirects the user to the specified page. </a:t>
                      </a:r>
                    </a:p>
                  </a:txBody>
                  <a:tcPr marL="76200" marR="76200" marT="76200" marB="76200"/>
                </a:tc>
                <a:extLst>
                  <a:ext uri="{0D108BD9-81ED-4DB2-BD59-A6C34878D82A}">
                    <a16:rowId xmlns:a16="http://schemas.microsoft.com/office/drawing/2014/main" val="2235541639"/>
                  </a:ext>
                </a:extLst>
              </a:tr>
              <a:tr h="370840">
                <a:tc>
                  <a:txBody>
                    <a:bodyPr/>
                    <a:lstStyle/>
                    <a:p>
                      <a:pPr algn="l" fontAlgn="t"/>
                      <a:r>
                        <a:rPr lang="en-US" sz="1000" dirty="0" err="1">
                          <a:effectLst/>
                        </a:rPr>
                        <a:t>ViewComponentResult</a:t>
                      </a:r>
                      <a:endParaRPr lang="en-US" sz="1000" dirty="0">
                        <a:effectLst/>
                      </a:endParaRPr>
                    </a:p>
                  </a:txBody>
                  <a:tcPr marL="76200" marR="76200" marT="76200" marB="76200"/>
                </a:tc>
                <a:tc>
                  <a:txBody>
                    <a:bodyPr/>
                    <a:lstStyle/>
                    <a:p>
                      <a:pPr algn="l" fontAlgn="t"/>
                      <a:endParaRPr lang="en-US" sz="1000">
                        <a:effectLst/>
                      </a:endParaRPr>
                    </a:p>
                  </a:txBody>
                  <a:tcPr marL="76200" marR="76200" marT="76200" marB="76200"/>
                </a:tc>
                <a:tc>
                  <a:txBody>
                    <a:bodyPr/>
                    <a:lstStyle/>
                    <a:p>
                      <a:pPr algn="l" fontAlgn="t"/>
                      <a:r>
                        <a:rPr lang="en-US" sz="1000" dirty="0">
                          <a:effectLst/>
                        </a:rPr>
                        <a:t>Returns the result of </a:t>
                      </a:r>
                      <a:r>
                        <a:rPr lang="en-US" sz="1000" b="0" u="none" dirty="0">
                          <a:effectLst/>
                        </a:rPr>
                        <a:t>executing a </a:t>
                      </a:r>
                      <a:r>
                        <a:rPr lang="en-US" sz="1000" b="0" u="none" dirty="0" err="1">
                          <a:solidFill>
                            <a:srgbClr val="000000"/>
                          </a:solidFill>
                          <a:effectLst/>
                        </a:rPr>
                        <a:t>ViewComponent</a:t>
                      </a:r>
                      <a:r>
                        <a:rPr lang="en-US" sz="1000" b="0" u="none" dirty="0">
                          <a:solidFill>
                            <a:srgbClr val="000000"/>
                          </a:solidFill>
                          <a:effectLst/>
                        </a:rPr>
                        <a:t>.</a:t>
                      </a:r>
                      <a:endParaRPr lang="en-US" sz="1000" b="0" u="none" dirty="0">
                        <a:effectLst/>
                      </a:endParaRPr>
                    </a:p>
                  </a:txBody>
                  <a:tcPr marL="76200" marR="76200" marT="76200" marB="76200"/>
                </a:tc>
                <a:extLst>
                  <a:ext uri="{0D108BD9-81ED-4DB2-BD59-A6C34878D82A}">
                    <a16:rowId xmlns:a16="http://schemas.microsoft.com/office/drawing/2014/main" val="1489524586"/>
                  </a:ext>
                </a:extLst>
              </a:tr>
            </a:tbl>
          </a:graphicData>
        </a:graphic>
      </p:graphicFrame>
      <p:sp>
        <p:nvSpPr>
          <p:cNvPr id="10" name="Text Placeholder 1">
            <a:extLst>
              <a:ext uri="{FF2B5EF4-FFF2-40B4-BE49-F238E27FC236}">
                <a16:creationId xmlns:a16="http://schemas.microsoft.com/office/drawing/2014/main" id="{949DC237-8F4C-4FE3-9311-27E2DCBFB107}"/>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 in Razor Pages</a:t>
            </a:r>
          </a:p>
        </p:txBody>
      </p:sp>
    </p:spTree>
    <p:extLst>
      <p:ext uri="{BB962C8B-B14F-4D97-AF65-F5344CB8AC3E}">
        <p14:creationId xmlns:p14="http://schemas.microsoft.com/office/powerpoint/2010/main" val="157223539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91B5946-7CF9-4A0F-8045-786155A7268D}"/>
              </a:ext>
            </a:extLst>
          </p:cNvPr>
          <p:cNvGraphicFramePr>
            <a:graphicFrameLocks noGrp="1"/>
          </p:cNvGraphicFramePr>
          <p:nvPr>
            <p:extLst>
              <p:ext uri="{D42A27DB-BD31-4B8C-83A1-F6EECF244321}">
                <p14:modId xmlns:p14="http://schemas.microsoft.com/office/powerpoint/2010/main" val="2575701169"/>
              </p:ext>
            </p:extLst>
          </p:nvPr>
        </p:nvGraphicFramePr>
        <p:xfrm>
          <a:off x="755576" y="1097872"/>
          <a:ext cx="7776864" cy="3589313"/>
        </p:xfrm>
        <a:graphic>
          <a:graphicData uri="http://schemas.openxmlformats.org/drawingml/2006/table">
            <a:tbl>
              <a:tblPr firstRow="1" bandRow="1">
                <a:tableStyleId>{5C22544A-7EE6-4342-B048-85BDC9FD1C3A}</a:tableStyleId>
              </a:tblPr>
              <a:tblGrid>
                <a:gridCol w="1637235">
                  <a:extLst>
                    <a:ext uri="{9D8B030D-6E8A-4147-A177-3AD203B41FA5}">
                      <a16:colId xmlns:a16="http://schemas.microsoft.com/office/drawing/2014/main" val="3690405435"/>
                    </a:ext>
                  </a:extLst>
                </a:gridCol>
                <a:gridCol w="1227926">
                  <a:extLst>
                    <a:ext uri="{9D8B030D-6E8A-4147-A177-3AD203B41FA5}">
                      <a16:colId xmlns:a16="http://schemas.microsoft.com/office/drawing/2014/main" val="2568822152"/>
                    </a:ext>
                  </a:extLst>
                </a:gridCol>
                <a:gridCol w="4911703">
                  <a:extLst>
                    <a:ext uri="{9D8B030D-6E8A-4147-A177-3AD203B41FA5}">
                      <a16:colId xmlns:a16="http://schemas.microsoft.com/office/drawing/2014/main" val="2341816682"/>
                    </a:ext>
                  </a:extLst>
                </a:gridCol>
              </a:tblGrid>
              <a:tr h="253421">
                <a:tc>
                  <a:txBody>
                    <a:bodyPr/>
                    <a:lstStyle/>
                    <a:p>
                      <a:pPr algn="l"/>
                      <a:r>
                        <a:rPr lang="en-US" sz="900" dirty="0">
                          <a:solidFill>
                            <a:srgbClr val="2A2A2A"/>
                          </a:solidFill>
                          <a:effectLst/>
                        </a:rPr>
                        <a:t>Action Result</a:t>
                      </a:r>
                    </a:p>
                  </a:txBody>
                  <a:tcPr marL="76200" marR="76200" marT="95250" marB="95250" anchor="ctr"/>
                </a:tc>
                <a:tc>
                  <a:txBody>
                    <a:bodyPr/>
                    <a:lstStyle/>
                    <a:p>
                      <a:pPr algn="l"/>
                      <a:r>
                        <a:rPr lang="en-US" sz="900">
                          <a:solidFill>
                            <a:srgbClr val="2A2A2A"/>
                          </a:solidFill>
                          <a:effectLst/>
                        </a:rPr>
                        <a:t>Helper Method</a:t>
                      </a:r>
                    </a:p>
                  </a:txBody>
                  <a:tcPr marL="76200" marR="76200" marT="95250" marB="95250" anchor="ctr"/>
                </a:tc>
                <a:tc>
                  <a:txBody>
                    <a:bodyPr/>
                    <a:lstStyle/>
                    <a:p>
                      <a:pPr algn="l"/>
                      <a:r>
                        <a:rPr lang="en-US" sz="900">
                          <a:solidFill>
                            <a:srgbClr val="2A2A2A"/>
                          </a:solidFill>
                          <a:effectLst/>
                        </a:rPr>
                        <a:t>Description</a:t>
                      </a:r>
                    </a:p>
                  </a:txBody>
                  <a:tcPr marL="76200" marR="76200" marT="95250" marB="95250" anchor="ctr"/>
                </a:tc>
                <a:extLst>
                  <a:ext uri="{0D108BD9-81ED-4DB2-BD59-A6C34878D82A}">
                    <a16:rowId xmlns:a16="http://schemas.microsoft.com/office/drawing/2014/main" val="1518968689"/>
                  </a:ext>
                </a:extLst>
              </a:tr>
              <a:tr h="253421">
                <a:tc>
                  <a:txBody>
                    <a:bodyPr/>
                    <a:lstStyle/>
                    <a:p>
                      <a:pPr fontAlgn="t"/>
                      <a:r>
                        <a:rPr lang="en-US" sz="900" u="none" strike="noStrike">
                          <a:solidFill>
                            <a:srgbClr val="00709F"/>
                          </a:solidFill>
                          <a:effectLst/>
                          <a:hlinkClick r:id="rId2"/>
                        </a:rPr>
                        <a:t>ViewResult</a:t>
                      </a:r>
                      <a:endParaRPr lang="en-US" sz="900">
                        <a:solidFill>
                          <a:srgbClr val="2A2A2A"/>
                        </a:solidFill>
                        <a:effectLst/>
                      </a:endParaRPr>
                    </a:p>
                  </a:txBody>
                  <a:tcPr marL="76200" marR="76200" marT="95250" marB="95250"/>
                </a:tc>
                <a:tc>
                  <a:txBody>
                    <a:bodyPr/>
                    <a:lstStyle/>
                    <a:p>
                      <a:pPr fontAlgn="t"/>
                      <a:r>
                        <a:rPr lang="en-US" sz="900" u="none" strike="noStrike" dirty="0">
                          <a:solidFill>
                            <a:srgbClr val="00709F"/>
                          </a:solidFill>
                          <a:effectLst/>
                          <a:hlinkClick r:id="rId3"/>
                        </a:rPr>
                        <a:t>View</a:t>
                      </a:r>
                      <a:endParaRPr lang="en-US" sz="900" dirty="0">
                        <a:solidFill>
                          <a:srgbClr val="2A2A2A"/>
                        </a:solidFill>
                        <a:effectLst/>
                      </a:endParaRPr>
                    </a:p>
                  </a:txBody>
                  <a:tcPr marL="76200" marR="76200" marT="95250" marB="95250"/>
                </a:tc>
                <a:tc>
                  <a:txBody>
                    <a:bodyPr/>
                    <a:lstStyle/>
                    <a:p>
                      <a:pPr fontAlgn="t"/>
                      <a:r>
                        <a:rPr lang="en-US" sz="900">
                          <a:solidFill>
                            <a:srgbClr val="2A2A2A"/>
                          </a:solidFill>
                          <a:effectLst/>
                        </a:rPr>
                        <a:t>Renders a view as a Web page.</a:t>
                      </a:r>
                    </a:p>
                  </a:txBody>
                  <a:tcPr marL="76200" marR="76200" marT="95250" marB="95250"/>
                </a:tc>
                <a:extLst>
                  <a:ext uri="{0D108BD9-81ED-4DB2-BD59-A6C34878D82A}">
                    <a16:rowId xmlns:a16="http://schemas.microsoft.com/office/drawing/2014/main" val="1170763510"/>
                  </a:ext>
                </a:extLst>
              </a:tr>
              <a:tr h="366053">
                <a:tc>
                  <a:txBody>
                    <a:bodyPr/>
                    <a:lstStyle/>
                    <a:p>
                      <a:pPr fontAlgn="t"/>
                      <a:r>
                        <a:rPr lang="en-US" sz="900" u="none" strike="noStrike">
                          <a:solidFill>
                            <a:srgbClr val="00709F"/>
                          </a:solidFill>
                          <a:effectLst/>
                          <a:hlinkClick r:id="rId4"/>
                        </a:rPr>
                        <a:t>PartialViewResult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5"/>
                        </a:rPr>
                        <a:t>PartialView</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Renders a partial view, which defines a section of a view that can be rendered inside another view.</a:t>
                      </a:r>
                    </a:p>
                  </a:txBody>
                  <a:tcPr marL="76200" marR="76200" marT="95250" marB="95250"/>
                </a:tc>
                <a:extLst>
                  <a:ext uri="{0D108BD9-81ED-4DB2-BD59-A6C34878D82A}">
                    <a16:rowId xmlns:a16="http://schemas.microsoft.com/office/drawing/2014/main" val="720971642"/>
                  </a:ext>
                </a:extLst>
              </a:tr>
              <a:tr h="253421">
                <a:tc>
                  <a:txBody>
                    <a:bodyPr/>
                    <a:lstStyle/>
                    <a:p>
                      <a:pPr fontAlgn="t"/>
                      <a:r>
                        <a:rPr lang="en-US" sz="900" u="none" strike="noStrike">
                          <a:solidFill>
                            <a:srgbClr val="00709F"/>
                          </a:solidFill>
                          <a:effectLst/>
                          <a:hlinkClick r:id="rId6"/>
                        </a:rPr>
                        <a:t>RedirectResult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7"/>
                        </a:rPr>
                        <a:t>Redirect</a:t>
                      </a:r>
                      <a:endParaRPr lang="en-US" sz="900">
                        <a:solidFill>
                          <a:srgbClr val="2A2A2A"/>
                        </a:solidFill>
                        <a:effectLst/>
                      </a:endParaRPr>
                    </a:p>
                  </a:txBody>
                  <a:tcPr marL="76200" marR="76200" marT="95250" marB="95250"/>
                </a:tc>
                <a:tc>
                  <a:txBody>
                    <a:bodyPr/>
                    <a:lstStyle/>
                    <a:p>
                      <a:pPr fontAlgn="t"/>
                      <a:r>
                        <a:rPr lang="en-US" sz="900" dirty="0">
                          <a:solidFill>
                            <a:srgbClr val="2A2A2A"/>
                          </a:solidFill>
                          <a:effectLst/>
                        </a:rPr>
                        <a:t>Redirects to another action method by using its URL.</a:t>
                      </a:r>
                    </a:p>
                  </a:txBody>
                  <a:tcPr marL="76200" marR="76200" marT="95250" marB="95250"/>
                </a:tc>
                <a:extLst>
                  <a:ext uri="{0D108BD9-81ED-4DB2-BD59-A6C34878D82A}">
                    <a16:rowId xmlns:a16="http://schemas.microsoft.com/office/drawing/2014/main" val="3899231865"/>
                  </a:ext>
                </a:extLst>
              </a:tr>
              <a:tr h="366053">
                <a:tc>
                  <a:txBody>
                    <a:bodyPr/>
                    <a:lstStyle/>
                    <a:p>
                      <a:pPr fontAlgn="t"/>
                      <a:r>
                        <a:rPr lang="en-US" sz="900" u="none" strike="noStrike" dirty="0" err="1">
                          <a:solidFill>
                            <a:srgbClr val="00709F"/>
                          </a:solidFill>
                          <a:effectLst/>
                          <a:hlinkClick r:id="rId8"/>
                        </a:rPr>
                        <a:t>RedirectToRouteResult</a:t>
                      </a:r>
                      <a:endParaRPr lang="en-US" sz="900" dirty="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9"/>
                        </a:rPr>
                        <a:t>RedirectToAction</a:t>
                      </a:r>
                      <a:endParaRPr lang="en-US" sz="900">
                        <a:solidFill>
                          <a:srgbClr val="2A2A2A"/>
                        </a:solidFill>
                        <a:effectLst/>
                      </a:endParaRPr>
                    </a:p>
                    <a:p>
                      <a:pPr fontAlgn="t"/>
                      <a:r>
                        <a:rPr lang="en-US" sz="900" u="none" strike="noStrike">
                          <a:solidFill>
                            <a:srgbClr val="00709F"/>
                          </a:solidFill>
                          <a:effectLst/>
                          <a:hlinkClick r:id="rId10"/>
                        </a:rPr>
                        <a:t>RedirectToRoute</a:t>
                      </a:r>
                      <a:endParaRPr lang="en-US" sz="900">
                        <a:solidFill>
                          <a:srgbClr val="2A2A2A"/>
                        </a:solidFill>
                        <a:effectLst/>
                      </a:endParaRPr>
                    </a:p>
                  </a:txBody>
                  <a:tcPr marL="76200" marR="76200" marT="95250" marB="95250"/>
                </a:tc>
                <a:tc>
                  <a:txBody>
                    <a:bodyPr/>
                    <a:lstStyle/>
                    <a:p>
                      <a:pPr fontAlgn="t"/>
                      <a:r>
                        <a:rPr lang="en-US" sz="900" dirty="0">
                          <a:solidFill>
                            <a:srgbClr val="2A2A2A"/>
                          </a:solidFill>
                          <a:effectLst/>
                        </a:rPr>
                        <a:t>Redirects to another action method.</a:t>
                      </a:r>
                    </a:p>
                  </a:txBody>
                  <a:tcPr marL="76200" marR="76200" marT="95250" marB="95250"/>
                </a:tc>
                <a:extLst>
                  <a:ext uri="{0D108BD9-81ED-4DB2-BD59-A6C34878D82A}">
                    <a16:rowId xmlns:a16="http://schemas.microsoft.com/office/drawing/2014/main" val="393002220"/>
                  </a:ext>
                </a:extLst>
              </a:tr>
              <a:tr h="253421">
                <a:tc>
                  <a:txBody>
                    <a:bodyPr/>
                    <a:lstStyle/>
                    <a:p>
                      <a:pPr fontAlgn="t"/>
                      <a:r>
                        <a:rPr lang="en-US" sz="900" u="none" strike="noStrike">
                          <a:solidFill>
                            <a:srgbClr val="00709F"/>
                          </a:solidFill>
                          <a:effectLst/>
                          <a:hlinkClick r:id="rId11"/>
                        </a:rPr>
                        <a:t>ContentResult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2"/>
                        </a:rPr>
                        <a:t>Content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user-defined content type.</a:t>
                      </a:r>
                    </a:p>
                  </a:txBody>
                  <a:tcPr marL="76200" marR="76200" marT="95250" marB="95250"/>
                </a:tc>
                <a:extLst>
                  <a:ext uri="{0D108BD9-81ED-4DB2-BD59-A6C34878D82A}">
                    <a16:rowId xmlns:a16="http://schemas.microsoft.com/office/drawing/2014/main" val="1440662647"/>
                  </a:ext>
                </a:extLst>
              </a:tr>
              <a:tr h="253421">
                <a:tc>
                  <a:txBody>
                    <a:bodyPr/>
                    <a:lstStyle/>
                    <a:p>
                      <a:pPr fontAlgn="t"/>
                      <a:r>
                        <a:rPr lang="en-US" sz="900" u="none" strike="noStrike">
                          <a:solidFill>
                            <a:srgbClr val="00709F"/>
                          </a:solidFill>
                          <a:effectLst/>
                          <a:hlinkClick r:id="rId13"/>
                        </a:rPr>
                        <a:t>JsonResult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4"/>
                        </a:rPr>
                        <a:t>Json</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serialized JSON object.</a:t>
                      </a:r>
                    </a:p>
                  </a:txBody>
                  <a:tcPr marL="76200" marR="76200" marT="95250" marB="95250"/>
                </a:tc>
                <a:extLst>
                  <a:ext uri="{0D108BD9-81ED-4DB2-BD59-A6C34878D82A}">
                    <a16:rowId xmlns:a16="http://schemas.microsoft.com/office/drawing/2014/main" val="351811537"/>
                  </a:ext>
                </a:extLst>
              </a:tr>
              <a:tr h="297328">
                <a:tc>
                  <a:txBody>
                    <a:bodyPr/>
                    <a:lstStyle/>
                    <a:p>
                      <a:pPr fontAlgn="t"/>
                      <a:r>
                        <a:rPr lang="en-US" sz="900" u="none" strike="noStrike">
                          <a:solidFill>
                            <a:srgbClr val="00709F"/>
                          </a:solidFill>
                          <a:effectLst/>
                          <a:hlinkClick r:id="rId15"/>
                        </a:rPr>
                        <a:t>JavaScriptResult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6"/>
                        </a:rPr>
                        <a:t>JavaScript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a script that can be executed on the client.</a:t>
                      </a:r>
                    </a:p>
                  </a:txBody>
                  <a:tcPr marL="76200" marR="76200" marT="95250" marB="95250"/>
                </a:tc>
                <a:extLst>
                  <a:ext uri="{0D108BD9-81ED-4DB2-BD59-A6C34878D82A}">
                    <a16:rowId xmlns:a16="http://schemas.microsoft.com/office/drawing/2014/main" val="3546837601"/>
                  </a:ext>
                </a:extLst>
              </a:tr>
              <a:tr h="297328">
                <a:tc>
                  <a:txBody>
                    <a:bodyPr/>
                    <a:lstStyle/>
                    <a:p>
                      <a:pPr fontAlgn="t"/>
                      <a:r>
                        <a:rPr lang="en-US" sz="900" u="none" strike="noStrike">
                          <a:solidFill>
                            <a:srgbClr val="00709F"/>
                          </a:solidFill>
                          <a:effectLst/>
                          <a:hlinkClick r:id="rId17"/>
                        </a:rPr>
                        <a:t>FileResult</a:t>
                      </a:r>
                      <a:endParaRPr lang="en-US" sz="900">
                        <a:solidFill>
                          <a:srgbClr val="2A2A2A"/>
                        </a:solidFill>
                        <a:effectLst/>
                      </a:endParaRPr>
                    </a:p>
                  </a:txBody>
                  <a:tcPr marL="76200" marR="76200" marT="95250" marB="95250"/>
                </a:tc>
                <a:tc>
                  <a:txBody>
                    <a:bodyPr/>
                    <a:lstStyle/>
                    <a:p>
                      <a:pPr fontAlgn="t"/>
                      <a:r>
                        <a:rPr lang="en-US" sz="900" u="none" strike="noStrike">
                          <a:solidFill>
                            <a:srgbClr val="00709F"/>
                          </a:solidFill>
                          <a:effectLst/>
                          <a:hlinkClick r:id="rId18"/>
                        </a:rPr>
                        <a:t>File</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Returns binary output to write to the response.</a:t>
                      </a:r>
                    </a:p>
                  </a:txBody>
                  <a:tcPr marL="76200" marR="76200" marT="95250" marB="95250"/>
                </a:tc>
                <a:extLst>
                  <a:ext uri="{0D108BD9-81ED-4DB2-BD59-A6C34878D82A}">
                    <a16:rowId xmlns:a16="http://schemas.microsoft.com/office/drawing/2014/main" val="2446837840"/>
                  </a:ext>
                </a:extLst>
              </a:tr>
              <a:tr h="366053">
                <a:tc>
                  <a:txBody>
                    <a:bodyPr/>
                    <a:lstStyle/>
                    <a:p>
                      <a:pPr fontAlgn="t"/>
                      <a:r>
                        <a:rPr lang="en-US" sz="900" u="none" strike="noStrike">
                          <a:solidFill>
                            <a:srgbClr val="00709F"/>
                          </a:solidFill>
                          <a:effectLst/>
                          <a:hlinkClick r:id="rId19"/>
                        </a:rPr>
                        <a:t>EmptyResult</a:t>
                      </a:r>
                      <a:endParaRPr lang="en-US" sz="900">
                        <a:solidFill>
                          <a:srgbClr val="2A2A2A"/>
                        </a:solidFill>
                        <a:effectLst/>
                      </a:endParaRPr>
                    </a:p>
                  </a:txBody>
                  <a:tcPr marL="76200" marR="76200" marT="95250" marB="95250"/>
                </a:tc>
                <a:tc>
                  <a:txBody>
                    <a:bodyPr/>
                    <a:lstStyle/>
                    <a:p>
                      <a:pPr fontAlgn="t"/>
                      <a:r>
                        <a:rPr lang="en-US" sz="900">
                          <a:solidFill>
                            <a:srgbClr val="2A2A2A"/>
                          </a:solidFill>
                          <a:effectLst/>
                        </a:rPr>
                        <a:t>(None)</a:t>
                      </a:r>
                    </a:p>
                  </a:txBody>
                  <a:tcPr marL="76200" marR="76200" marT="95250" marB="95250"/>
                </a:tc>
                <a:tc>
                  <a:txBody>
                    <a:bodyPr/>
                    <a:lstStyle/>
                    <a:p>
                      <a:pPr fontAlgn="t"/>
                      <a:r>
                        <a:rPr lang="en-US" sz="900" dirty="0">
                          <a:solidFill>
                            <a:srgbClr val="2A2A2A"/>
                          </a:solidFill>
                          <a:effectLst/>
                        </a:rPr>
                        <a:t>Represents a return value that is used if the action method must return a </a:t>
                      </a:r>
                      <a:r>
                        <a:rPr lang="en-US" sz="900" b="1" dirty="0">
                          <a:solidFill>
                            <a:srgbClr val="2A2A2A"/>
                          </a:solidFill>
                          <a:effectLst/>
                        </a:rPr>
                        <a:t>null</a:t>
                      </a:r>
                      <a:r>
                        <a:rPr lang="en-US" sz="900" dirty="0">
                          <a:solidFill>
                            <a:srgbClr val="2A2A2A"/>
                          </a:solidFill>
                          <a:effectLst/>
                        </a:rPr>
                        <a:t> result (void).</a:t>
                      </a:r>
                    </a:p>
                  </a:txBody>
                  <a:tcPr marL="76200" marR="76200" marT="95250" marB="95250"/>
                </a:tc>
                <a:extLst>
                  <a:ext uri="{0D108BD9-81ED-4DB2-BD59-A6C34878D82A}">
                    <a16:rowId xmlns:a16="http://schemas.microsoft.com/office/drawing/2014/main" val="358852637"/>
                  </a:ext>
                </a:extLst>
              </a:tr>
            </a:tbl>
          </a:graphicData>
        </a:graphic>
      </p:graphicFrame>
      <p:sp>
        <p:nvSpPr>
          <p:cNvPr id="9" name="Text Placeholder 1">
            <a:extLst>
              <a:ext uri="{FF2B5EF4-FFF2-40B4-BE49-F238E27FC236}">
                <a16:creationId xmlns:a16="http://schemas.microsoft.com/office/drawing/2014/main" id="{782DFC52-5D07-46F1-8829-2D25684094E7}"/>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Action Result in MVC</a:t>
            </a:r>
          </a:p>
        </p:txBody>
      </p:sp>
    </p:spTree>
    <p:extLst>
      <p:ext uri="{BB962C8B-B14F-4D97-AF65-F5344CB8AC3E}">
        <p14:creationId xmlns:p14="http://schemas.microsoft.com/office/powerpoint/2010/main" val="208297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203598"/>
            <a:ext cx="753383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is no longer dependent on IIS.</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There is also a unification between MVC and Web API.</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Dependency injection is an integral part of ASP.NET Core.</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has a modular request pipeline.</a:t>
            </a:r>
          </a:p>
          <a:p>
            <a:pPr marL="285750" indent="-285750" algn="just">
              <a:buFont typeface="Arial" panose="020B0604020202020204" pitchFamily="34" charset="0"/>
              <a:buChar char="•"/>
            </a:pPr>
            <a:r>
              <a:rPr lang="en-US" sz="2400" dirty="0" err="1">
                <a:solidFill>
                  <a:schemeClr val="accent5">
                    <a:lumMod val="75000"/>
                  </a:schemeClr>
                </a:solidFill>
                <a:latin typeface="Calibri Light" panose="020F0302020204030204" pitchFamily="34" charset="0"/>
                <a:cs typeface="Calibri Light" panose="020F0302020204030204" pitchFamily="34" charset="0"/>
              </a:rPr>
              <a:t>Nuget</a:t>
            </a:r>
            <a:r>
              <a:rPr lang="en-US" sz="2400" dirty="0">
                <a:solidFill>
                  <a:schemeClr val="accent5">
                    <a:lumMod val="75000"/>
                  </a:schemeClr>
                </a:solidFill>
                <a:latin typeface="Calibri Light" panose="020F0302020204030204" pitchFamily="34" charset="0"/>
                <a:cs typeface="Calibri Light" panose="020F0302020204030204" pitchFamily="34" charset="0"/>
              </a:rPr>
              <a:t> has also been integrated deeply into ASP.NET Core. </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is fully open source and cross platform</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Advantages of ASP.NET Core</a:t>
            </a:r>
          </a:p>
        </p:txBody>
      </p:sp>
    </p:spTree>
    <p:extLst>
      <p:ext uri="{BB962C8B-B14F-4D97-AF65-F5344CB8AC3E}">
        <p14:creationId xmlns:p14="http://schemas.microsoft.com/office/powerpoint/2010/main" val="346992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864096"/>
          </a:xfrm>
        </p:spPr>
        <p:txBody>
          <a:bodyPr/>
          <a:lstStyle/>
          <a:p>
            <a:r>
              <a:rPr lang="en-US" dirty="0">
                <a:ln w="0"/>
                <a:solidFill>
                  <a:srgbClr val="00206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What we covered?</a:t>
            </a:r>
          </a:p>
        </p:txBody>
      </p:sp>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4431983"/>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Introduction and advantages of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Folder structure and new files with asp.net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Fundamentals of ASP.NET Core : Routing, Action Result, Tag Helpers etc.</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1 : CRUD Operations using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Introduction to Razor Pages in ASP.NET MVC Core 2.0</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2 : CRUD Operations , ASP.NET Core 2.0 using Razor Pages</a:t>
            </a:r>
          </a:p>
          <a:p>
            <a:pPr marL="457200" indent="-4572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Project 3 : Complex Car Service Record project using ASP.NET MVC Core 2.0</a:t>
            </a:r>
          </a:p>
          <a:p>
            <a:pPr marL="457200" indent="-457200">
              <a:buFont typeface="Arial" panose="020B0604020202020204" pitchFamily="34" charset="0"/>
              <a:buChar char="•"/>
            </a:pPr>
            <a:endParaRPr lang="en-US" dirty="0">
              <a:solidFill>
                <a:schemeClr val="accent5">
                  <a:lumMod val="75000"/>
                </a:schemeClr>
              </a:solidFill>
            </a:endParaRPr>
          </a:p>
        </p:txBody>
      </p:sp>
    </p:spTree>
    <p:extLst>
      <p:ext uri="{BB962C8B-B14F-4D97-AF65-F5344CB8AC3E}">
        <p14:creationId xmlns:p14="http://schemas.microsoft.com/office/powerpoint/2010/main" val="117956230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B35D9B-C665-499D-BD6C-6F0C530F58C6}"/>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1EF63EEF-C237-400C-B5CA-47CB6A7F2909}"/>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7D30EC37-7364-43A1-A8EA-59E52D273DB9}"/>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31CA4A2E-9FDD-49A0-B6E3-577FDF65F162}"/>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015B1CF0-7EFD-45B0-B542-23E16A48844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4" name="Picture 13" descr="Image result for pipe image cartoon">
                <a:extLst>
                  <a:ext uri="{FF2B5EF4-FFF2-40B4-BE49-F238E27FC236}">
                    <a16:creationId xmlns:a16="http://schemas.microsoft.com/office/drawing/2014/main" id="{0AA5171C-27E9-41E9-816C-1E1A738E48E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nvGrpSpPr>
            <p:cNvPr id="7" name="Group 6">
              <a:extLst>
                <a:ext uri="{FF2B5EF4-FFF2-40B4-BE49-F238E27FC236}">
                  <a16:creationId xmlns:a16="http://schemas.microsoft.com/office/drawing/2014/main" id="{75FBBEE6-170D-4E2A-8B55-23265FB88671}"/>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4B5B1319-C390-41B7-8E74-84C8CE81193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2" name="Picture 11" descr="Image result for pipe image cartoon">
                <a:extLst>
                  <a:ext uri="{FF2B5EF4-FFF2-40B4-BE49-F238E27FC236}">
                    <a16:creationId xmlns:a16="http://schemas.microsoft.com/office/drawing/2014/main" id="{BAC94C58-A3D0-4C0B-BEA2-B599D0BCD8D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nvGrpSpPr>
            <p:cNvPr id="8" name="Group 7">
              <a:extLst>
                <a:ext uri="{FF2B5EF4-FFF2-40B4-BE49-F238E27FC236}">
                  <a16:creationId xmlns:a16="http://schemas.microsoft.com/office/drawing/2014/main" id="{2E3D937C-DF9D-4E7C-AD28-D63AA44B4B43}"/>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EAB9E492-D66A-4914-B1CF-240F26AC34D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0" name="Picture 9" descr="Image result for pipe image cartoon">
                <a:extLst>
                  <a:ext uri="{FF2B5EF4-FFF2-40B4-BE49-F238E27FC236}">
                    <a16:creationId xmlns:a16="http://schemas.microsoft.com/office/drawing/2014/main" id="{A5050866-5706-4082-84C6-9F255A134A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sp>
        <p:nvSpPr>
          <p:cNvPr id="15" name="Rectangle 14">
            <a:extLst>
              <a:ext uri="{FF2B5EF4-FFF2-40B4-BE49-F238E27FC236}">
                <a16:creationId xmlns:a16="http://schemas.microsoft.com/office/drawing/2014/main" id="{432BBD50-ADC4-4152-9D63-E9DEBBFAF3FE}"/>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AD7C42E8-362A-4E19-ADB1-D686A55C32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64F24B2D-FFFA-43DF-92AB-106E6F791C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358B22-175B-4144-BD8E-89BE2E4CA787}"/>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AACAF513-1ECB-4F06-A57E-963E308FCA88}"/>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D5E5EBFF-F94D-4606-ACE4-259287238D83}"/>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4707662-2DDD-4AAE-8623-3F9D169977F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4FD57312-5826-4650-A64F-BE2F96F7FAC9}"/>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23" name="Straight Arrow Connector 22">
            <a:extLst>
              <a:ext uri="{FF2B5EF4-FFF2-40B4-BE49-F238E27FC236}">
                <a16:creationId xmlns:a16="http://schemas.microsoft.com/office/drawing/2014/main" id="{C044506F-58DC-4AA8-9AB9-B0398858878E}"/>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E7D0F51-106A-4CE9-AF3B-3A4C9C6077EF}"/>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91F0275-B6F6-4670-AF0B-992ADD06C290}"/>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ine Callout 2 1026">
            <a:extLst>
              <a:ext uri="{FF2B5EF4-FFF2-40B4-BE49-F238E27FC236}">
                <a16:creationId xmlns:a16="http://schemas.microsoft.com/office/drawing/2014/main" id="{F4416469-6105-43EE-A3DC-1A9A8FD3016F}"/>
              </a:ext>
            </a:extLst>
          </p:cNvPr>
          <p:cNvSpPr/>
          <p:nvPr/>
        </p:nvSpPr>
        <p:spPr>
          <a:xfrm>
            <a:off x="3754866" y="1268017"/>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32" name="Text Placeholder 1">
            <a:extLst>
              <a:ext uri="{FF2B5EF4-FFF2-40B4-BE49-F238E27FC236}">
                <a16:creationId xmlns:a16="http://schemas.microsoft.com/office/drawing/2014/main" id="{047F5F1A-FB47-4A5E-96EF-A8B07187873B}"/>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115377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1" nodeType="clickEffect">
                                  <p:stCondLst>
                                    <p:cond delay="0"/>
                                  </p:stCondLst>
                                  <p:childTnLst>
                                    <p:animMotion origin="layout" path="M 0.00195 1.11111E-6 L 0.1832 0.03542 " pathEditMode="relative" rAng="0" ptsTypes="AA">
                                      <p:cBhvr>
                                        <p:cTn id="44" dur="2000" fill="hold"/>
                                        <p:tgtEl>
                                          <p:spTgt spid="26"/>
                                        </p:tgtEl>
                                        <p:attrNameLst>
                                          <p:attrName>ppt_x</p:attrName>
                                          <p:attrName>ppt_y</p:attrName>
                                        </p:attrNameLst>
                                      </p:cBhvr>
                                      <p:rCtr x="9063" y="1759"/>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8" grpId="0"/>
      <p:bldP spid="22" grpId="0"/>
      <p:bldP spid="26" grpId="0" animBg="1"/>
      <p:bldP spid="2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A79F7A-8E8A-4305-997F-23E40ADD49D4}"/>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14D7F86B-6817-4EAC-8D13-BAC47F72A3E1}"/>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FDCBA336-75B5-461F-8C1D-0895550B53DE}"/>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5B25D499-13C3-4DF2-9C43-4395890BB17F}"/>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D77BAE57-19DF-4866-BC06-D1FA6EF845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4" name="Picture 13" descr="Image result for pipe image cartoon">
                <a:extLst>
                  <a:ext uri="{FF2B5EF4-FFF2-40B4-BE49-F238E27FC236}">
                    <a16:creationId xmlns:a16="http://schemas.microsoft.com/office/drawing/2014/main" id="{A007480E-71CE-472D-86E6-ED5C9FA4C1F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nvGrpSpPr>
            <p:cNvPr id="7" name="Group 6">
              <a:extLst>
                <a:ext uri="{FF2B5EF4-FFF2-40B4-BE49-F238E27FC236}">
                  <a16:creationId xmlns:a16="http://schemas.microsoft.com/office/drawing/2014/main" id="{95BE086C-01B1-47A2-B84F-B98A1F689DB4}"/>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646E185B-0CCC-4B7E-A3E0-504C4EE18A2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2" name="Picture 11" descr="Image result for pipe image cartoon">
                <a:extLst>
                  <a:ext uri="{FF2B5EF4-FFF2-40B4-BE49-F238E27FC236}">
                    <a16:creationId xmlns:a16="http://schemas.microsoft.com/office/drawing/2014/main" id="{CD26F3C7-92D6-4243-95B8-F646D1A1C51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nvGrpSpPr>
            <p:cNvPr id="8" name="Group 7">
              <a:extLst>
                <a:ext uri="{FF2B5EF4-FFF2-40B4-BE49-F238E27FC236}">
                  <a16:creationId xmlns:a16="http://schemas.microsoft.com/office/drawing/2014/main" id="{954EFB43-75B9-4B49-8EE6-A9C0A9868168}"/>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56A6D360-7C13-4A1E-A9B0-1ACEFBFFB4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0" name="Picture 9" descr="Image result for pipe image cartoon">
                <a:extLst>
                  <a:ext uri="{FF2B5EF4-FFF2-40B4-BE49-F238E27FC236}">
                    <a16:creationId xmlns:a16="http://schemas.microsoft.com/office/drawing/2014/main" id="{EDF6E244-F089-4113-96A7-D57C203B8A6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sp>
        <p:nvSpPr>
          <p:cNvPr id="15" name="Rectangle 14">
            <a:extLst>
              <a:ext uri="{FF2B5EF4-FFF2-40B4-BE49-F238E27FC236}">
                <a16:creationId xmlns:a16="http://schemas.microsoft.com/office/drawing/2014/main" id="{EBD0CDC0-C26B-44B2-B3BD-95EEA75FB0BF}"/>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6BCDFCBF-414A-4F4C-9423-0AB6884747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CF21C479-502A-4553-A7F2-60AEB73BE8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55180E0-EC7F-402C-90BE-B83995874196}"/>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27BC8312-ABF9-4EF1-9DF0-3F0373914D0A}"/>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AF440BF-AF98-409C-9EC0-7C828FF434B0}"/>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D2128657-C29E-4D13-8DD5-49D0DC1699E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8A036DA1-6E75-4F49-9850-0EBDBBB99FA0}"/>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23" name="Straight Arrow Connector 22">
            <a:extLst>
              <a:ext uri="{FF2B5EF4-FFF2-40B4-BE49-F238E27FC236}">
                <a16:creationId xmlns:a16="http://schemas.microsoft.com/office/drawing/2014/main" id="{6E02E33B-5361-4569-A8AF-8D7058BA88CE}"/>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BE67E0-1EB8-460C-BF2A-3D7B0B14AAFB}"/>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BF65BD1-2F9B-4F85-B6DE-01E687E106B7}"/>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ine Callout 2 70">
            <a:extLst>
              <a:ext uri="{FF2B5EF4-FFF2-40B4-BE49-F238E27FC236}">
                <a16:creationId xmlns:a16="http://schemas.microsoft.com/office/drawing/2014/main" id="{80645A7D-FB76-4543-A449-5A627C4D4DAF}"/>
              </a:ext>
            </a:extLst>
          </p:cNvPr>
          <p:cNvSpPr/>
          <p:nvPr/>
        </p:nvSpPr>
        <p:spPr>
          <a:xfrm>
            <a:off x="5429030" y="1448337"/>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27" name="Line Callout 2 37">
            <a:extLst>
              <a:ext uri="{FF2B5EF4-FFF2-40B4-BE49-F238E27FC236}">
                <a16:creationId xmlns:a16="http://schemas.microsoft.com/office/drawing/2014/main" id="{197EC424-867E-4F7A-AB90-333468375226}"/>
              </a:ext>
            </a:extLst>
          </p:cNvPr>
          <p:cNvSpPr/>
          <p:nvPr/>
        </p:nvSpPr>
        <p:spPr>
          <a:xfrm>
            <a:off x="6483805" y="1444024"/>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33" name="Text Placeholder 1">
            <a:extLst>
              <a:ext uri="{FF2B5EF4-FFF2-40B4-BE49-F238E27FC236}">
                <a16:creationId xmlns:a16="http://schemas.microsoft.com/office/drawing/2014/main" id="{5F433A79-C8F8-471E-8E2D-F5721A282236}"/>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40875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11407 0.00047 " pathEditMode="relative" rAng="0" ptsTypes="AA">
                                      <p:cBhvr>
                                        <p:cTn id="6" dur="2000" fill="hold"/>
                                        <p:tgtEl>
                                          <p:spTgt spid="26"/>
                                        </p:tgtEl>
                                        <p:attrNameLst>
                                          <p:attrName>ppt_x</p:attrName>
                                          <p:attrName>ppt_y</p:attrName>
                                        </p:attrNameLst>
                                      </p:cBhvr>
                                      <p:rCtr x="5703"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C69A5B-5B59-4A51-B091-DF8922C1C79C}"/>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D6049FF8-305A-419A-A04B-BD9C457BCDD8}"/>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3776BBB8-796F-411B-962D-CFB5062FF7B3}"/>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B3F41FA1-7A3F-44E1-8948-AB1CC7943D08}"/>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53374782-BB2B-43F6-8838-AD867E130DE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4" name="Picture 13" descr="Image result for pipe image cartoon">
                <a:extLst>
                  <a:ext uri="{FF2B5EF4-FFF2-40B4-BE49-F238E27FC236}">
                    <a16:creationId xmlns:a16="http://schemas.microsoft.com/office/drawing/2014/main" id="{392346C8-CBF5-4FEA-BDC5-6A0E0ABE28A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nvGrpSpPr>
            <p:cNvPr id="7" name="Group 6">
              <a:extLst>
                <a:ext uri="{FF2B5EF4-FFF2-40B4-BE49-F238E27FC236}">
                  <a16:creationId xmlns:a16="http://schemas.microsoft.com/office/drawing/2014/main" id="{6DF988FE-30E6-4D72-B8EC-0E5E7C96B74A}"/>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34A61D0B-66C1-44C0-BA75-3F27A07B7A5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2" name="Picture 11" descr="Image result for pipe image cartoon">
                <a:extLst>
                  <a:ext uri="{FF2B5EF4-FFF2-40B4-BE49-F238E27FC236}">
                    <a16:creationId xmlns:a16="http://schemas.microsoft.com/office/drawing/2014/main" id="{F5D2910F-3A75-4789-AF5C-792604BD2AC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nvGrpSpPr>
            <p:cNvPr id="8" name="Group 7">
              <a:extLst>
                <a:ext uri="{FF2B5EF4-FFF2-40B4-BE49-F238E27FC236}">
                  <a16:creationId xmlns:a16="http://schemas.microsoft.com/office/drawing/2014/main" id="{37280A75-68B3-41EF-800A-0467B5BF9744}"/>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7515F112-9C76-4A1E-8DD3-1D82DF4B019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0" name="Picture 9" descr="Image result for pipe image cartoon">
                <a:extLst>
                  <a:ext uri="{FF2B5EF4-FFF2-40B4-BE49-F238E27FC236}">
                    <a16:creationId xmlns:a16="http://schemas.microsoft.com/office/drawing/2014/main" id="{CB46C662-85F7-4F16-9B00-8652EF6435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sp>
        <p:nvSpPr>
          <p:cNvPr id="15" name="Rectangle 14">
            <a:extLst>
              <a:ext uri="{FF2B5EF4-FFF2-40B4-BE49-F238E27FC236}">
                <a16:creationId xmlns:a16="http://schemas.microsoft.com/office/drawing/2014/main" id="{2D502D0A-F284-4E82-955B-D34F5B046B67}"/>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992F37A0-FE3E-407B-B74F-D62552E6B3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3D0C70B8-36CA-4B64-AC82-9592D73915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9B9ADA3-4A34-45D6-8084-A4983B5928F8}"/>
              </a:ext>
            </a:extLst>
          </p:cNvPr>
          <p:cNvSpPr txBox="1"/>
          <p:nvPr/>
        </p:nvSpPr>
        <p:spPr>
          <a:xfrm>
            <a:off x="5780251" y="4353940"/>
            <a:ext cx="1654482"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80AF83E4-9FA9-43FC-958D-4B2109DFC6AB}"/>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E88B57B-BE84-448C-9F66-18D001E54229}"/>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E849042A-F840-4794-B4E0-9E3BDE5BC8B1}"/>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89E55D64-4F60-4701-A97F-0C77B179EF87}"/>
              </a:ext>
            </a:extLst>
          </p:cNvPr>
          <p:cNvCxnSpPr/>
          <p:nvPr/>
        </p:nvCxnSpPr>
        <p:spPr>
          <a:xfrm>
            <a:off x="6670843" y="2674636"/>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DD10F51-5D84-4680-B6B8-F0D3689D5CE3}"/>
              </a:ext>
            </a:extLst>
          </p:cNvPr>
          <p:cNvCxnSpPr/>
          <p:nvPr/>
        </p:nvCxnSpPr>
        <p:spPr>
          <a:xfrm flipH="1">
            <a:off x="5684895" y="3587356"/>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1CFF1CA4-66B9-4B83-81BB-0AB08F5956DA}"/>
              </a:ext>
            </a:extLst>
          </p:cNvPr>
          <p:cNvCxnSpPr/>
          <p:nvPr/>
        </p:nvCxnSpPr>
        <p:spPr>
          <a:xfrm flipH="1">
            <a:off x="6840083" y="3585957"/>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0439E962-6B73-44B9-820C-9C69E16857F6}"/>
              </a:ext>
            </a:extLst>
          </p:cNvPr>
          <p:cNvCxnSpPr/>
          <p:nvPr/>
        </p:nvCxnSpPr>
        <p:spPr>
          <a:xfrm flipH="1">
            <a:off x="3736731" y="3587163"/>
            <a:ext cx="86274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Curved Connector 38">
            <a:extLst>
              <a:ext uri="{FF2B5EF4-FFF2-40B4-BE49-F238E27FC236}">
                <a16:creationId xmlns:a16="http://schemas.microsoft.com/office/drawing/2014/main" id="{E4AF104B-12C9-48EE-A2B4-8F14674221EE}"/>
              </a:ext>
            </a:extLst>
          </p:cNvPr>
          <p:cNvCxnSpPr/>
          <p:nvPr/>
        </p:nvCxnSpPr>
        <p:spPr>
          <a:xfrm rot="16200000" flipH="1">
            <a:off x="4899702"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4">
            <a:extLst>
              <a:ext uri="{FF2B5EF4-FFF2-40B4-BE49-F238E27FC236}">
                <a16:creationId xmlns:a16="http://schemas.microsoft.com/office/drawing/2014/main" id="{6FC828C9-AECA-4A0E-8CBD-F18CF628D1C6}"/>
              </a:ext>
            </a:extLst>
          </p:cNvPr>
          <p:cNvCxnSpPr/>
          <p:nvPr/>
        </p:nvCxnSpPr>
        <p:spPr>
          <a:xfrm rot="16200000" flipH="1">
            <a:off x="6027470"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5">
            <a:extLst>
              <a:ext uri="{FF2B5EF4-FFF2-40B4-BE49-F238E27FC236}">
                <a16:creationId xmlns:a16="http://schemas.microsoft.com/office/drawing/2014/main" id="{8CA30D76-127F-4560-BC9F-B50825B4F0AC}"/>
              </a:ext>
            </a:extLst>
          </p:cNvPr>
          <p:cNvCxnSpPr/>
          <p:nvPr/>
        </p:nvCxnSpPr>
        <p:spPr>
          <a:xfrm rot="16200000" flipH="1">
            <a:off x="7176442" y="3115293"/>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Multiply 41">
            <a:extLst>
              <a:ext uri="{FF2B5EF4-FFF2-40B4-BE49-F238E27FC236}">
                <a16:creationId xmlns:a16="http://schemas.microsoft.com/office/drawing/2014/main" id="{00B9112A-2208-47CE-86DF-2C71DC0D128E}"/>
              </a:ext>
            </a:extLst>
          </p:cNvPr>
          <p:cNvSpPr/>
          <p:nvPr/>
        </p:nvSpPr>
        <p:spPr>
          <a:xfrm>
            <a:off x="7731490" y="2348810"/>
            <a:ext cx="400790" cy="6344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FDC81A97-2F3C-41CC-83D8-11406C5F87B1}"/>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cxnSp>
        <p:nvCxnSpPr>
          <p:cNvPr id="31" name="Straight Arrow Connector 30">
            <a:extLst>
              <a:ext uri="{FF2B5EF4-FFF2-40B4-BE49-F238E27FC236}">
                <a16:creationId xmlns:a16="http://schemas.microsoft.com/office/drawing/2014/main" id="{6C373BD7-0F4D-4398-A88E-B9456718DF36}"/>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5AA5F97-12C6-44B3-8FFF-722A3569E03F}"/>
              </a:ext>
            </a:extLst>
          </p:cNvPr>
          <p:cNvCxnSpPr>
            <a:cxnSpLocks/>
            <a:stCxn id="18" idx="0"/>
            <a:endCxn id="10" idx="1"/>
          </p:cNvCxnSpPr>
          <p:nvPr/>
        </p:nvCxnSpPr>
        <p:spPr>
          <a:xfrm flipH="1" flipV="1">
            <a:off x="6368370" y="3929013"/>
            <a:ext cx="23912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B8ECF3A-C9C8-4260-BC9B-C75FFA7C43FA}"/>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Line Callout 2 37">
            <a:extLst>
              <a:ext uri="{FF2B5EF4-FFF2-40B4-BE49-F238E27FC236}">
                <a16:creationId xmlns:a16="http://schemas.microsoft.com/office/drawing/2014/main" id="{5270BD9B-D552-4124-AF50-02341AB8C7FD}"/>
              </a:ext>
            </a:extLst>
          </p:cNvPr>
          <p:cNvSpPr/>
          <p:nvPr/>
        </p:nvSpPr>
        <p:spPr>
          <a:xfrm>
            <a:off x="6483805" y="1449886"/>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40" name="Text Placeholder 1">
            <a:extLst>
              <a:ext uri="{FF2B5EF4-FFF2-40B4-BE49-F238E27FC236}">
                <a16:creationId xmlns:a16="http://schemas.microsoft.com/office/drawing/2014/main" id="{480D6667-478D-4136-ACDB-0CDD6BFAECB9}"/>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417379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0195 0.00115 L 0.1332 -0.00024 " pathEditMode="relative" rAng="0" ptsTypes="AA">
                                      <p:cBhvr>
                                        <p:cTn id="10" dur="2000" fill="hold"/>
                                        <p:tgtEl>
                                          <p:spTgt spid="34"/>
                                        </p:tgtEl>
                                        <p:attrNameLst>
                                          <p:attrName>ppt_x</p:attrName>
                                          <p:attrName>ppt_y</p:attrName>
                                        </p:attrNameLst>
                                      </p:cBhvr>
                                      <p:rCtr x="6758" y="-6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F3454B-7832-4677-84AB-3F2FEE22BB10}"/>
              </a:ext>
            </a:extLst>
          </p:cNvPr>
          <p:cNvSpPr/>
          <p:nvPr/>
        </p:nvSpPr>
        <p:spPr>
          <a:xfrm>
            <a:off x="175847" y="1268016"/>
            <a:ext cx="8745416" cy="3702569"/>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3111BA13-EC60-454C-B9ED-732E63E52488}"/>
              </a:ext>
            </a:extLst>
          </p:cNvPr>
          <p:cNvSpPr/>
          <p:nvPr/>
        </p:nvSpPr>
        <p:spPr>
          <a:xfrm>
            <a:off x="4599480" y="1752598"/>
            <a:ext cx="3483582" cy="239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DAA998E6-AF82-4378-8839-D1E27178D6A6}"/>
              </a:ext>
            </a:extLst>
          </p:cNvPr>
          <p:cNvGrpSpPr/>
          <p:nvPr/>
        </p:nvGrpSpPr>
        <p:grpSpPr>
          <a:xfrm>
            <a:off x="4667223" y="2335629"/>
            <a:ext cx="3293161" cy="1593384"/>
            <a:chOff x="5269484" y="2545863"/>
            <a:chExt cx="4390881" cy="2124512"/>
          </a:xfrm>
          <a:solidFill>
            <a:schemeClr val="accent5"/>
          </a:solidFill>
        </p:grpSpPr>
        <p:grpSp>
          <p:nvGrpSpPr>
            <p:cNvPr id="6" name="Group 5">
              <a:extLst>
                <a:ext uri="{FF2B5EF4-FFF2-40B4-BE49-F238E27FC236}">
                  <a16:creationId xmlns:a16="http://schemas.microsoft.com/office/drawing/2014/main" id="{C773E469-5E6F-45C1-8E36-3DB6954D23D1}"/>
                </a:ext>
              </a:extLst>
            </p:cNvPr>
            <p:cNvGrpSpPr/>
            <p:nvPr/>
          </p:nvGrpSpPr>
          <p:grpSpPr>
            <a:xfrm>
              <a:off x="5269484" y="2545864"/>
              <a:ext cx="1359880" cy="2124510"/>
              <a:chOff x="5924061" y="3204944"/>
              <a:chExt cx="1359880" cy="2124510"/>
            </a:xfrm>
            <a:grpFill/>
          </p:grpSpPr>
          <p:pic>
            <p:nvPicPr>
              <p:cNvPr id="13" name="Picture 6" descr="Image result for pipe image cartoon">
                <a:extLst>
                  <a:ext uri="{FF2B5EF4-FFF2-40B4-BE49-F238E27FC236}">
                    <a16:creationId xmlns:a16="http://schemas.microsoft.com/office/drawing/2014/main" id="{E9107E45-EAB5-4BA1-B686-D633C756306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4" name="Picture 13" descr="Image result for pipe image cartoon">
                <a:extLst>
                  <a:ext uri="{FF2B5EF4-FFF2-40B4-BE49-F238E27FC236}">
                    <a16:creationId xmlns:a16="http://schemas.microsoft.com/office/drawing/2014/main" id="{CA703121-F3F8-4D81-B362-2F657D567B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nvGrpSpPr>
            <p:cNvPr id="7" name="Group 6">
              <a:extLst>
                <a:ext uri="{FF2B5EF4-FFF2-40B4-BE49-F238E27FC236}">
                  <a16:creationId xmlns:a16="http://schemas.microsoft.com/office/drawing/2014/main" id="{5D0354EF-67E3-420D-BC51-8BEDF4C5FB39}"/>
                </a:ext>
              </a:extLst>
            </p:cNvPr>
            <p:cNvGrpSpPr/>
            <p:nvPr/>
          </p:nvGrpSpPr>
          <p:grpSpPr>
            <a:xfrm>
              <a:off x="8300485" y="2545865"/>
              <a:ext cx="1359880" cy="2124510"/>
              <a:chOff x="5924061" y="3204944"/>
              <a:chExt cx="1359880" cy="2124510"/>
            </a:xfrm>
            <a:grpFill/>
          </p:grpSpPr>
          <p:pic>
            <p:nvPicPr>
              <p:cNvPr id="11" name="Picture 6" descr="Image result for pipe image cartoon">
                <a:extLst>
                  <a:ext uri="{FF2B5EF4-FFF2-40B4-BE49-F238E27FC236}">
                    <a16:creationId xmlns:a16="http://schemas.microsoft.com/office/drawing/2014/main" id="{4EF20897-0E75-4513-96DF-B5F43F65F5A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2" name="Picture 11" descr="Image result for pipe image cartoon">
                <a:extLst>
                  <a:ext uri="{FF2B5EF4-FFF2-40B4-BE49-F238E27FC236}">
                    <a16:creationId xmlns:a16="http://schemas.microsoft.com/office/drawing/2014/main" id="{83D8D0FE-BA97-4913-96E5-FB52C8A529F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nvGrpSpPr>
            <p:cNvPr id="8" name="Group 7">
              <a:extLst>
                <a:ext uri="{FF2B5EF4-FFF2-40B4-BE49-F238E27FC236}">
                  <a16:creationId xmlns:a16="http://schemas.microsoft.com/office/drawing/2014/main" id="{B7CA4C8B-F233-421A-B825-A09203ED9F9E}"/>
                </a:ext>
              </a:extLst>
            </p:cNvPr>
            <p:cNvGrpSpPr/>
            <p:nvPr/>
          </p:nvGrpSpPr>
          <p:grpSpPr>
            <a:xfrm>
              <a:off x="6773569" y="2545863"/>
              <a:ext cx="1359880" cy="2124510"/>
              <a:chOff x="5924061" y="3204944"/>
              <a:chExt cx="1359880" cy="2124510"/>
            </a:xfrm>
            <a:grpFill/>
          </p:grpSpPr>
          <p:pic>
            <p:nvPicPr>
              <p:cNvPr id="9" name="Picture 6" descr="Image result for pipe image cartoon">
                <a:extLst>
                  <a:ext uri="{FF2B5EF4-FFF2-40B4-BE49-F238E27FC236}">
                    <a16:creationId xmlns:a16="http://schemas.microsoft.com/office/drawing/2014/main" id="{1367EC03-3FE7-411C-B7B7-296F0761008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11"/>
              <a:stretch/>
            </p:blipFill>
            <p:spPr bwMode="auto">
              <a:xfrm rot="5400000">
                <a:off x="5886590" y="3242415"/>
                <a:ext cx="1267786" cy="1192843"/>
              </a:xfrm>
              <a:prstGeom prst="rect">
                <a:avLst/>
              </a:prstGeom>
              <a:grpFill/>
              <a:extLst/>
            </p:spPr>
          </p:pic>
          <p:pic>
            <p:nvPicPr>
              <p:cNvPr id="10" name="Picture 9" descr="Image result for pipe image cartoon">
                <a:extLst>
                  <a:ext uri="{FF2B5EF4-FFF2-40B4-BE49-F238E27FC236}">
                    <a16:creationId xmlns:a16="http://schemas.microsoft.com/office/drawing/2014/main" id="{4382B16D-49FD-471C-9DAB-C5863886D98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13813" b="6014"/>
              <a:stretch/>
            </p:blipFill>
            <p:spPr bwMode="auto">
              <a:xfrm rot="16200000">
                <a:off x="6141838" y="4187351"/>
                <a:ext cx="1092665" cy="1191541"/>
              </a:xfrm>
              <a:prstGeom prst="rect">
                <a:avLst/>
              </a:prstGeom>
              <a:grpFill/>
              <a:extLst/>
            </p:spPr>
          </p:pic>
        </p:grpSp>
      </p:grpSp>
      <p:sp>
        <p:nvSpPr>
          <p:cNvPr id="15" name="Rectangle 14">
            <a:extLst>
              <a:ext uri="{FF2B5EF4-FFF2-40B4-BE49-F238E27FC236}">
                <a16:creationId xmlns:a16="http://schemas.microsoft.com/office/drawing/2014/main" id="{7C48CA55-9909-4109-9C0B-11F5A7E22B5C}"/>
              </a:ext>
            </a:extLst>
          </p:cNvPr>
          <p:cNvSpPr/>
          <p:nvPr/>
        </p:nvSpPr>
        <p:spPr>
          <a:xfrm>
            <a:off x="4702469" y="1907191"/>
            <a:ext cx="3277604" cy="357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accent5">
                    <a:lumMod val="75000"/>
                  </a:schemeClr>
                </a:solidFill>
              </a:rPr>
              <a:t>ASP.NET Core</a:t>
            </a:r>
          </a:p>
        </p:txBody>
      </p:sp>
      <p:pic>
        <p:nvPicPr>
          <p:cNvPr id="16" name="Picture 2" descr="Image result for browser image">
            <a:extLst>
              <a:ext uri="{FF2B5EF4-FFF2-40B4-BE49-F238E27FC236}">
                <a16:creationId xmlns:a16="http://schemas.microsoft.com/office/drawing/2014/main" id="{8CCF54E0-FA20-4146-B408-EEEAFBB6CD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69" y="2612351"/>
            <a:ext cx="1480326" cy="10569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4" descr="Image result for server image">
            <a:extLst>
              <a:ext uri="{FF2B5EF4-FFF2-40B4-BE49-F238E27FC236}">
                <a16:creationId xmlns:a16="http://schemas.microsoft.com/office/drawing/2014/main" id="{39329CFD-FA85-4E7D-B9F9-F29847E692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331" y="2251818"/>
            <a:ext cx="1070022" cy="1769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E6428C9-B16A-44F8-9DE2-616054173654}"/>
              </a:ext>
            </a:extLst>
          </p:cNvPr>
          <p:cNvSpPr txBox="1"/>
          <p:nvPr/>
        </p:nvSpPr>
        <p:spPr>
          <a:xfrm>
            <a:off x="5780251" y="4353940"/>
            <a:ext cx="1600061" cy="415498"/>
          </a:xfrm>
          <a:prstGeom prst="rect">
            <a:avLst/>
          </a:prstGeom>
          <a:noFill/>
        </p:spPr>
        <p:txBody>
          <a:bodyPr wrap="square" rtlCol="0">
            <a:spAutoFit/>
          </a:bodyPr>
          <a:lstStyle/>
          <a:p>
            <a:r>
              <a:rPr lang="en-US" sz="2100" dirty="0">
                <a:solidFill>
                  <a:schemeClr val="accent5">
                    <a:lumMod val="75000"/>
                  </a:schemeClr>
                </a:solidFill>
              </a:rPr>
              <a:t>Middleware</a:t>
            </a:r>
          </a:p>
        </p:txBody>
      </p:sp>
      <p:cxnSp>
        <p:nvCxnSpPr>
          <p:cNvPr id="19" name="Straight Arrow Connector 18">
            <a:extLst>
              <a:ext uri="{FF2B5EF4-FFF2-40B4-BE49-F238E27FC236}">
                <a16:creationId xmlns:a16="http://schemas.microsoft.com/office/drawing/2014/main" id="{2A64B9D2-6566-4376-8B95-AB381518FC5A}"/>
              </a:ext>
            </a:extLst>
          </p:cNvPr>
          <p:cNvCxnSpPr/>
          <p:nvPr/>
        </p:nvCxnSpPr>
        <p:spPr>
          <a:xfrm flipV="1">
            <a:off x="1834661" y="2692175"/>
            <a:ext cx="664743" cy="100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8A607DA-A999-49C0-A895-0A96ED0AC38A}"/>
              </a:ext>
            </a:extLst>
          </p:cNvPr>
          <p:cNvCxnSpPr/>
          <p:nvPr/>
        </p:nvCxnSpPr>
        <p:spPr>
          <a:xfrm>
            <a:off x="3736731" y="2681267"/>
            <a:ext cx="86275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27CA23E5-640A-480A-85E3-DD474B3800CB}"/>
              </a:ext>
            </a:extLst>
          </p:cNvPr>
          <p:cNvCxnSpPr/>
          <p:nvPr/>
        </p:nvCxnSpPr>
        <p:spPr>
          <a:xfrm>
            <a:off x="5525656" y="2681075"/>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977E4BDB-2EEA-49CC-8A5F-6F56D0A82A0D}"/>
              </a:ext>
            </a:extLst>
          </p:cNvPr>
          <p:cNvCxnSpPr/>
          <p:nvPr/>
        </p:nvCxnSpPr>
        <p:spPr>
          <a:xfrm>
            <a:off x="6670843" y="2674636"/>
            <a:ext cx="269631"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FFB2FB55-1284-4CCC-A2D2-6374D12B08AE}"/>
              </a:ext>
            </a:extLst>
          </p:cNvPr>
          <p:cNvCxnSpPr/>
          <p:nvPr/>
        </p:nvCxnSpPr>
        <p:spPr>
          <a:xfrm flipH="1">
            <a:off x="5684895" y="3587356"/>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8F1C98F1-15C3-4A4A-BB8D-8FCD7242C788}"/>
              </a:ext>
            </a:extLst>
          </p:cNvPr>
          <p:cNvCxnSpPr/>
          <p:nvPr/>
        </p:nvCxnSpPr>
        <p:spPr>
          <a:xfrm flipH="1">
            <a:off x="6840083" y="3585957"/>
            <a:ext cx="256984" cy="120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390BFE6-F539-4633-A435-2A4330E8E2E1}"/>
              </a:ext>
            </a:extLst>
          </p:cNvPr>
          <p:cNvCxnSpPr/>
          <p:nvPr/>
        </p:nvCxnSpPr>
        <p:spPr>
          <a:xfrm flipH="1">
            <a:off x="3736731" y="3587163"/>
            <a:ext cx="86274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Curved Connector 38">
            <a:extLst>
              <a:ext uri="{FF2B5EF4-FFF2-40B4-BE49-F238E27FC236}">
                <a16:creationId xmlns:a16="http://schemas.microsoft.com/office/drawing/2014/main" id="{A1182848-6671-4166-A201-9D338D5A92BC}"/>
              </a:ext>
            </a:extLst>
          </p:cNvPr>
          <p:cNvCxnSpPr/>
          <p:nvPr/>
        </p:nvCxnSpPr>
        <p:spPr>
          <a:xfrm rot="16200000" flipH="1">
            <a:off x="4899702"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44">
            <a:extLst>
              <a:ext uri="{FF2B5EF4-FFF2-40B4-BE49-F238E27FC236}">
                <a16:creationId xmlns:a16="http://schemas.microsoft.com/office/drawing/2014/main" id="{85856519-B208-427C-B49D-62A7B957A853}"/>
              </a:ext>
            </a:extLst>
          </p:cNvPr>
          <p:cNvCxnSpPr/>
          <p:nvPr/>
        </p:nvCxnSpPr>
        <p:spPr>
          <a:xfrm rot="16200000" flipH="1">
            <a:off x="6027470" y="3106069"/>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45">
            <a:extLst>
              <a:ext uri="{FF2B5EF4-FFF2-40B4-BE49-F238E27FC236}">
                <a16:creationId xmlns:a16="http://schemas.microsoft.com/office/drawing/2014/main" id="{E4BB6FBE-FCC4-49A6-8918-1AFBB6A553B9}"/>
              </a:ext>
            </a:extLst>
          </p:cNvPr>
          <p:cNvCxnSpPr/>
          <p:nvPr/>
        </p:nvCxnSpPr>
        <p:spPr>
          <a:xfrm rot="16200000" flipH="1">
            <a:off x="7176442" y="3115293"/>
            <a:ext cx="551912" cy="35330"/>
          </a:xfrm>
          <a:prstGeom prst="curvedConnector3">
            <a:avLst>
              <a:gd name="adj1" fmla="val 563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Multiply 41">
            <a:extLst>
              <a:ext uri="{FF2B5EF4-FFF2-40B4-BE49-F238E27FC236}">
                <a16:creationId xmlns:a16="http://schemas.microsoft.com/office/drawing/2014/main" id="{6F5916FD-8266-4912-A0BA-2E9F3B25A243}"/>
              </a:ext>
            </a:extLst>
          </p:cNvPr>
          <p:cNvSpPr/>
          <p:nvPr/>
        </p:nvSpPr>
        <p:spPr>
          <a:xfrm>
            <a:off x="7731490" y="2348810"/>
            <a:ext cx="400790" cy="6344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 name="Straight Arrow Connector 29">
            <a:extLst>
              <a:ext uri="{FF2B5EF4-FFF2-40B4-BE49-F238E27FC236}">
                <a16:creationId xmlns:a16="http://schemas.microsoft.com/office/drawing/2014/main" id="{B42503A3-5BB0-4DB6-B3F6-A59E5D709F32}"/>
              </a:ext>
            </a:extLst>
          </p:cNvPr>
          <p:cNvCxnSpPr/>
          <p:nvPr/>
        </p:nvCxnSpPr>
        <p:spPr>
          <a:xfrm flipH="1">
            <a:off x="1834661" y="3540406"/>
            <a:ext cx="664743" cy="396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AE82BB77-2645-4407-B8C7-34EF9868D8E6}"/>
              </a:ext>
            </a:extLst>
          </p:cNvPr>
          <p:cNvSpPr txBox="1"/>
          <p:nvPr/>
        </p:nvSpPr>
        <p:spPr>
          <a:xfrm>
            <a:off x="1780872" y="2415175"/>
            <a:ext cx="829073" cy="300082"/>
          </a:xfrm>
          <a:prstGeom prst="rect">
            <a:avLst/>
          </a:prstGeom>
          <a:noFill/>
        </p:spPr>
        <p:txBody>
          <a:bodyPr wrap="none" rtlCol="0">
            <a:spAutoFit/>
          </a:bodyPr>
          <a:lstStyle/>
          <a:p>
            <a:r>
              <a:rPr lang="en-US" sz="1350" dirty="0">
                <a:solidFill>
                  <a:srgbClr val="7030A0"/>
                </a:solidFill>
              </a:rPr>
              <a:t>Request</a:t>
            </a:r>
          </a:p>
        </p:txBody>
      </p:sp>
      <p:sp>
        <p:nvSpPr>
          <p:cNvPr id="32" name="TextBox 31">
            <a:extLst>
              <a:ext uri="{FF2B5EF4-FFF2-40B4-BE49-F238E27FC236}">
                <a16:creationId xmlns:a16="http://schemas.microsoft.com/office/drawing/2014/main" id="{084C4431-2DB9-4D53-957F-A0657D1A8778}"/>
              </a:ext>
            </a:extLst>
          </p:cNvPr>
          <p:cNvSpPr txBox="1"/>
          <p:nvPr/>
        </p:nvSpPr>
        <p:spPr>
          <a:xfrm>
            <a:off x="1752742" y="3540406"/>
            <a:ext cx="963725" cy="300082"/>
          </a:xfrm>
          <a:prstGeom prst="rect">
            <a:avLst/>
          </a:prstGeom>
          <a:noFill/>
        </p:spPr>
        <p:txBody>
          <a:bodyPr wrap="none" rtlCol="0">
            <a:spAutoFit/>
          </a:bodyPr>
          <a:lstStyle/>
          <a:p>
            <a:r>
              <a:rPr lang="en-US" sz="1350" dirty="0">
                <a:solidFill>
                  <a:srgbClr val="7030A0"/>
                </a:solidFill>
              </a:rPr>
              <a:t>Response</a:t>
            </a:r>
          </a:p>
        </p:txBody>
      </p:sp>
      <p:cxnSp>
        <p:nvCxnSpPr>
          <p:cNvPr id="33" name="Straight Arrow Connector 32">
            <a:extLst>
              <a:ext uri="{FF2B5EF4-FFF2-40B4-BE49-F238E27FC236}">
                <a16:creationId xmlns:a16="http://schemas.microsoft.com/office/drawing/2014/main" id="{6F1BCAB5-4F95-462B-BAD4-E457B7AC361B}"/>
              </a:ext>
            </a:extLst>
          </p:cNvPr>
          <p:cNvCxnSpPr>
            <a:endCxn id="12" idx="1"/>
          </p:cNvCxnSpPr>
          <p:nvPr/>
        </p:nvCxnSpPr>
        <p:spPr>
          <a:xfrm flipV="1">
            <a:off x="7170908" y="3929013"/>
            <a:ext cx="342649" cy="48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8E1FA0A-A2F5-42C4-A240-86FDD5922986}"/>
              </a:ext>
            </a:extLst>
          </p:cNvPr>
          <p:cNvCxnSpPr>
            <a:cxnSpLocks/>
            <a:stCxn id="18" idx="0"/>
            <a:endCxn id="10" idx="1"/>
          </p:cNvCxnSpPr>
          <p:nvPr/>
        </p:nvCxnSpPr>
        <p:spPr>
          <a:xfrm flipH="1" flipV="1">
            <a:off x="6368370" y="3929013"/>
            <a:ext cx="211912" cy="424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FC61613-F607-4C2C-8199-A244D90132EA}"/>
              </a:ext>
            </a:extLst>
          </p:cNvPr>
          <p:cNvCxnSpPr>
            <a:endCxn id="14" idx="1"/>
          </p:cNvCxnSpPr>
          <p:nvPr/>
        </p:nvCxnSpPr>
        <p:spPr>
          <a:xfrm flipH="1" flipV="1">
            <a:off x="5240306" y="3929013"/>
            <a:ext cx="632018" cy="48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Line Callout 2 70">
            <a:extLst>
              <a:ext uri="{FF2B5EF4-FFF2-40B4-BE49-F238E27FC236}">
                <a16:creationId xmlns:a16="http://schemas.microsoft.com/office/drawing/2014/main" id="{F8F7B92E-4F9B-4747-A99A-E3A560C807F0}"/>
              </a:ext>
            </a:extLst>
          </p:cNvPr>
          <p:cNvSpPr/>
          <p:nvPr/>
        </p:nvSpPr>
        <p:spPr>
          <a:xfrm>
            <a:off x="7702534" y="1442965"/>
            <a:ext cx="736845" cy="435944"/>
          </a:xfrm>
          <a:prstGeom prst="borderCallout2">
            <a:avLst>
              <a:gd name="adj1" fmla="val 18750"/>
              <a:gd name="adj2" fmla="val -8333"/>
              <a:gd name="adj3" fmla="val 18750"/>
              <a:gd name="adj4" fmla="val -16667"/>
              <a:gd name="adj5" fmla="val 248300"/>
              <a:gd name="adj6" fmla="val -44211"/>
            </a:avLst>
          </a:prstGeom>
          <a:solidFill>
            <a:srgbClr val="B76A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Context</a:t>
            </a:r>
          </a:p>
          <a:p>
            <a:r>
              <a:rPr lang="en-US" sz="900" dirty="0"/>
              <a:t>-Request</a:t>
            </a:r>
          </a:p>
          <a:p>
            <a:r>
              <a:rPr lang="en-US" sz="900" dirty="0"/>
              <a:t>-Response</a:t>
            </a:r>
          </a:p>
        </p:txBody>
      </p:sp>
      <p:sp>
        <p:nvSpPr>
          <p:cNvPr id="40" name="Text Placeholder 1">
            <a:extLst>
              <a:ext uri="{FF2B5EF4-FFF2-40B4-BE49-F238E27FC236}">
                <a16:creationId xmlns:a16="http://schemas.microsoft.com/office/drawing/2014/main" id="{91378F21-CBF4-43E8-BC28-C1FD422B8200}"/>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Middleware in ASP.NET Core</a:t>
            </a:r>
          </a:p>
        </p:txBody>
      </p:sp>
    </p:spTree>
    <p:extLst>
      <p:ext uri="{BB962C8B-B14F-4D97-AF65-F5344CB8AC3E}">
        <p14:creationId xmlns:p14="http://schemas.microsoft.com/office/powerpoint/2010/main" val="303784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31 0.00486 0.00287 0.00972 0.00417 0.01481 C 0.01185 0.04676 0.00157 0.00926 0.00834 0.03333 C 0.01081 0.05579 0.00795 0.03241 0.01042 0.04815 C 0.01107 0.05301 0.01159 0.0581 0.0125 0.06296 C 0.01328 0.06759 0.01394 0.0706 0.01459 0.07592 C 0.01706 0.10023 0.0142 0.0794 0.01667 0.09629 C 0.01563 0.16713 0.01719 0.15231 0.01459 0.19259 C 0.01302 0.21597 0.01446 0.2 0.0125 0.21296 C 0.01198 0.21528 0.01185 0.21782 0.01146 0.22037 C 0.01107 0.22222 0.01068 0.22384 0.01042 0.22592 C 0.0099 0.22847 0.00912 0.23588 0.00834 0.23889 C 0.00638 0.2456 0.00599 0.24375 0.00313 0.25 C 0.00222 0.25162 0.00183 0.25393 0.00105 0.25555 C -0.00065 0.25833 -0.00442 0.26088 -0.00625 0.26296 C -0.00742 0.26389 -0.00833 0.26574 -0.00937 0.26667 C -0.01145 0.26805 -0.01354 0.26898 -0.01562 0.27037 C -0.01666 0.27083 -0.01784 0.27106 -0.01875 0.27222 C -0.02799 0.2831 -0.01328 0.2662 -0.02812 0.27963 C -0.02955 0.28079 -0.03086 0.28217 -0.03229 0.28333 C -0.03437 0.28472 -0.03645 0.28565 -0.03854 0.28704 L -0.04166 0.28889 L -0.04479 0.29074 C -0.04583 0.2912 -0.04687 0.29213 -0.04791 0.29259 L -0.0625 0.29629 C -0.06497 0.29676 -0.06744 0.29792 -0.06979 0.29815 L -0.09062 0.3 C -0.09375 0.30046 -0.097 0.30092 -0.1 0.30185 C -0.10143 0.30208 -0.10286 0.3037 -0.10416 0.3037 L -0.5 0.30185 C -0.50833 0.29954 -0.50494 0.3 -0.51041 0.3 L -0.50729 0.29815 L -0.50416 0.3037 " pathEditMode="relative" ptsTypes="AAAAAAAAAAAAAAAAAAAAAAAAAAAAAAAAAA">
                                      <p:cBhvr>
                                        <p:cTn id="6" dur="2000" fill="hold"/>
                                        <p:tgtEl>
                                          <p:spTgt spid="3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3662EB17-6B49-41CC-9EA7-BDCA5090FCDE}"/>
              </a:ext>
            </a:extLst>
          </p:cNvPr>
          <p:cNvSpPr txBox="1">
            <a:spLocks/>
          </p:cNvSpPr>
          <p:nvPr/>
        </p:nvSpPr>
        <p:spPr>
          <a:xfrm>
            <a:off x="76201" y="2082750"/>
            <a:ext cx="3600450" cy="6604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002060"/>
                </a:solidFill>
                <a:latin typeface="Calibri" panose="020F0502020204030204" pitchFamily="34" charset="0"/>
                <a:ea typeface="+mn-ea"/>
                <a:cs typeface="Calibri" panose="020F0502020204030204" pitchFamily="34" charset="0"/>
              </a:rPr>
              <a:t>The Main Method</a:t>
            </a:r>
          </a:p>
        </p:txBody>
      </p:sp>
      <p:cxnSp>
        <p:nvCxnSpPr>
          <p:cNvPr id="40" name="Straight Connector 39">
            <a:extLst>
              <a:ext uri="{FF2B5EF4-FFF2-40B4-BE49-F238E27FC236}">
                <a16:creationId xmlns:a16="http://schemas.microsoft.com/office/drawing/2014/main" id="{CDFF07CF-A356-42A3-A0FE-71AB7CB7E476}"/>
              </a:ext>
            </a:extLst>
          </p:cNvPr>
          <p:cNvCxnSpPr/>
          <p:nvPr/>
        </p:nvCxnSpPr>
        <p:spPr>
          <a:xfrm>
            <a:off x="3924300" y="257175"/>
            <a:ext cx="0" cy="462915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a:extLst>
              <a:ext uri="{FF2B5EF4-FFF2-40B4-BE49-F238E27FC236}">
                <a16:creationId xmlns:a16="http://schemas.microsoft.com/office/drawing/2014/main" id="{F2C823CB-6E52-4EBC-A3A9-459528D23059}"/>
              </a:ext>
            </a:extLst>
          </p:cNvPr>
          <p:cNvSpPr txBox="1"/>
          <p:nvPr/>
        </p:nvSpPr>
        <p:spPr>
          <a:xfrm>
            <a:off x="4305301" y="1133475"/>
            <a:ext cx="4092787" cy="415498"/>
          </a:xfrm>
          <a:prstGeom prst="rect">
            <a:avLst/>
          </a:prstGeom>
          <a:solidFill>
            <a:schemeClr val="accent5"/>
          </a:solidFill>
        </p:spPr>
        <p:txBody>
          <a:bodyPr wrap="none" rtlCol="0">
            <a:spAutoFit/>
          </a:bodyPr>
          <a:lstStyle/>
          <a:p>
            <a:pPr marL="342900" indent="-342900">
              <a:buFont typeface="Arial" panose="020B0604020202020204" pitchFamily="34" charset="0"/>
              <a:buChar char="•"/>
            </a:pPr>
            <a:r>
              <a:rPr lang="en-US" sz="2100" dirty="0">
                <a:solidFill>
                  <a:schemeClr val="bg1"/>
                </a:solidFill>
                <a:latin typeface="Courier New" panose="02070309020205020404" pitchFamily="49" charset="0"/>
                <a:cs typeface="Courier New" panose="02070309020205020404" pitchFamily="49" charset="0"/>
              </a:rPr>
              <a:t>No global.asax anymore</a:t>
            </a:r>
          </a:p>
        </p:txBody>
      </p:sp>
      <p:sp>
        <p:nvSpPr>
          <p:cNvPr id="42" name="TextBox 41">
            <a:extLst>
              <a:ext uri="{FF2B5EF4-FFF2-40B4-BE49-F238E27FC236}">
                <a16:creationId xmlns:a16="http://schemas.microsoft.com/office/drawing/2014/main" id="{E502AF31-90B2-4873-9F39-213F1188F87F}"/>
              </a:ext>
            </a:extLst>
          </p:cNvPr>
          <p:cNvSpPr txBox="1"/>
          <p:nvPr/>
        </p:nvSpPr>
        <p:spPr>
          <a:xfrm>
            <a:off x="4305300" y="2179335"/>
            <a:ext cx="4578497" cy="415498"/>
          </a:xfrm>
          <a:prstGeom prst="rect">
            <a:avLst/>
          </a:prstGeom>
          <a:noFill/>
        </p:spPr>
        <p:txBody>
          <a:bodyPr wrap="none" rtlCol="0">
            <a:spAutoFit/>
          </a:bodyPr>
          <a:lstStyle/>
          <a:p>
            <a:pPr marL="342900" indent="-342900">
              <a:buFont typeface="Arial" panose="020B0604020202020204" pitchFamily="34" charset="0"/>
              <a:buChar char="•"/>
            </a:pPr>
            <a:r>
              <a:rPr lang="en-US" sz="2100" dirty="0">
                <a:solidFill>
                  <a:srgbClr val="002060"/>
                </a:solidFill>
                <a:latin typeface="Courier New" panose="02070309020205020404" pitchFamily="49" charset="0"/>
                <a:cs typeface="Courier New" panose="02070309020205020404" pitchFamily="49" charset="0"/>
              </a:rPr>
              <a:t>Startup is defined by you</a:t>
            </a:r>
          </a:p>
        </p:txBody>
      </p:sp>
      <p:sp>
        <p:nvSpPr>
          <p:cNvPr id="43" name="TextBox 42">
            <a:extLst>
              <a:ext uri="{FF2B5EF4-FFF2-40B4-BE49-F238E27FC236}">
                <a16:creationId xmlns:a16="http://schemas.microsoft.com/office/drawing/2014/main" id="{E872D7D8-58D2-469A-88FD-59E0E996349A}"/>
              </a:ext>
            </a:extLst>
          </p:cNvPr>
          <p:cNvSpPr txBox="1"/>
          <p:nvPr/>
        </p:nvSpPr>
        <p:spPr>
          <a:xfrm>
            <a:off x="4305301" y="3287385"/>
            <a:ext cx="2311851" cy="415498"/>
          </a:xfrm>
          <a:prstGeom prst="rect">
            <a:avLst/>
          </a:prstGeom>
          <a:noFill/>
        </p:spPr>
        <p:txBody>
          <a:bodyPr wrap="none" rtlCol="0">
            <a:spAutoFit/>
          </a:bodyPr>
          <a:lstStyle/>
          <a:p>
            <a:pPr marL="342900" indent="-342900">
              <a:buFont typeface="Arial" panose="020B0604020202020204" pitchFamily="34" charset="0"/>
              <a:buChar char="•"/>
            </a:pPr>
            <a:r>
              <a:rPr lang="en-US" sz="2100" dirty="0">
                <a:solidFill>
                  <a:srgbClr val="002060"/>
                </a:solidFill>
                <a:latin typeface="Courier New" panose="02070309020205020404" pitchFamily="49" charset="0"/>
                <a:cs typeface="Courier New" panose="02070309020205020404" pitchFamily="49" charset="0"/>
              </a:rPr>
              <a:t>Main Method</a:t>
            </a:r>
          </a:p>
        </p:txBody>
      </p:sp>
    </p:spTree>
    <p:extLst>
      <p:ext uri="{BB962C8B-B14F-4D97-AF65-F5344CB8AC3E}">
        <p14:creationId xmlns:p14="http://schemas.microsoft.com/office/powerpoint/2010/main" val="2876736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rgbClr val="002060"/>
                </a:solidFill>
                <a:latin typeface="Calibri" panose="020F0502020204030204" pitchFamily="34" charset="0"/>
                <a:ea typeface="+mn-ea"/>
                <a:cs typeface="Calibri" panose="020F0502020204030204" pitchFamily="34" charset="0"/>
              </a:rPr>
              <a:t>Order Status</a:t>
            </a:r>
          </a:p>
        </p:txBody>
      </p:sp>
      <p:grpSp>
        <p:nvGrpSpPr>
          <p:cNvPr id="6" name="Group 5"/>
          <p:cNvGrpSpPr/>
          <p:nvPr/>
        </p:nvGrpSpPr>
        <p:grpSpPr>
          <a:xfrm>
            <a:off x="3095570" y="1034618"/>
            <a:ext cx="4608512" cy="486958"/>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095570" y="1034618"/>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01</a:t>
            </a:r>
            <a:endParaRPr lang="ko-KR" altLang="en-US" sz="1600" b="1" dirty="0">
              <a:solidFill>
                <a:schemeClr val="bg1"/>
              </a:solidFill>
              <a:cs typeface="Arial" pitchFamily="34" charset="0"/>
            </a:endParaRPr>
          </a:p>
        </p:txBody>
      </p:sp>
      <p:grpSp>
        <p:nvGrpSpPr>
          <p:cNvPr id="7" name="Group 6"/>
          <p:cNvGrpSpPr/>
          <p:nvPr/>
        </p:nvGrpSpPr>
        <p:grpSpPr>
          <a:xfrm>
            <a:off x="3665707" y="1016532"/>
            <a:ext cx="4392568" cy="523077"/>
            <a:chOff x="3834576" y="1243181"/>
            <a:chExt cx="4392568" cy="523077"/>
          </a:xfrm>
        </p:grpSpPr>
        <p:sp>
          <p:nvSpPr>
            <p:cNvPr id="30" name="TextBox 29"/>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Pending</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34576" y="1504648"/>
              <a:ext cx="4392568" cy="261610"/>
            </a:xfrm>
            <a:prstGeom prst="rect">
              <a:avLst/>
            </a:prstGeom>
            <a:noFill/>
          </p:spPr>
          <p:txBody>
            <a:bodyPr wrap="square" rtlCol="0">
              <a:spAutoFit/>
            </a:bodyPr>
            <a:lstStyle/>
            <a:p>
              <a:r>
                <a:rPr lang="en-US" sz="1100" dirty="0"/>
                <a:t>When user submits order.</a:t>
              </a:r>
              <a:endParaRPr lang="ko-KR" altLang="en-US" sz="1100" dirty="0">
                <a:solidFill>
                  <a:schemeClr val="tx1">
                    <a:lumMod val="75000"/>
                    <a:lumOff val="25000"/>
                  </a:schemeClr>
                </a:solidFill>
                <a:cs typeface="Arial" pitchFamily="34" charset="0"/>
              </a:endParaRPr>
            </a:p>
          </p:txBody>
        </p:sp>
      </p:grpSp>
      <p:grpSp>
        <p:nvGrpSpPr>
          <p:cNvPr id="48" name="Group 47">
            <a:extLst>
              <a:ext uri="{FF2B5EF4-FFF2-40B4-BE49-F238E27FC236}">
                <a16:creationId xmlns:a16="http://schemas.microsoft.com/office/drawing/2014/main" id="{22B2B3A5-E34F-43B6-8841-F45254FCD1A2}"/>
              </a:ext>
            </a:extLst>
          </p:cNvPr>
          <p:cNvGrpSpPr/>
          <p:nvPr/>
        </p:nvGrpSpPr>
        <p:grpSpPr>
          <a:xfrm>
            <a:off x="3095569" y="1658563"/>
            <a:ext cx="4608512" cy="486958"/>
            <a:chOff x="3131840" y="1491630"/>
            <a:chExt cx="5256584" cy="576064"/>
          </a:xfrm>
        </p:grpSpPr>
        <p:sp>
          <p:nvSpPr>
            <p:cNvPr id="49" name="Rectangle 48">
              <a:extLst>
                <a:ext uri="{FF2B5EF4-FFF2-40B4-BE49-F238E27FC236}">
                  <a16:creationId xmlns:a16="http://schemas.microsoft.com/office/drawing/2014/main" id="{25BAE96C-76B2-43A3-9285-C8CE21E4C0B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Right Triangle 49">
              <a:extLst>
                <a:ext uri="{FF2B5EF4-FFF2-40B4-BE49-F238E27FC236}">
                  <a16:creationId xmlns:a16="http://schemas.microsoft.com/office/drawing/2014/main" id="{94C6CE75-9035-4226-8143-4E1587927296}"/>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1" name="TextBox 50">
            <a:extLst>
              <a:ext uri="{FF2B5EF4-FFF2-40B4-BE49-F238E27FC236}">
                <a16:creationId xmlns:a16="http://schemas.microsoft.com/office/drawing/2014/main" id="{699E466E-CD1B-467D-A5BE-41CBEEE7577F}"/>
              </a:ext>
            </a:extLst>
          </p:cNvPr>
          <p:cNvSpPr txBox="1"/>
          <p:nvPr/>
        </p:nvSpPr>
        <p:spPr>
          <a:xfrm>
            <a:off x="3095569" y="1658563"/>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02</a:t>
            </a:r>
            <a:endParaRPr lang="ko-KR" altLang="en-US" sz="1600" b="1" dirty="0">
              <a:solidFill>
                <a:schemeClr val="bg1"/>
              </a:solidFill>
              <a:cs typeface="Arial" pitchFamily="34" charset="0"/>
            </a:endParaRPr>
          </a:p>
        </p:txBody>
      </p:sp>
      <p:grpSp>
        <p:nvGrpSpPr>
          <p:cNvPr id="52" name="Group 51">
            <a:extLst>
              <a:ext uri="{FF2B5EF4-FFF2-40B4-BE49-F238E27FC236}">
                <a16:creationId xmlns:a16="http://schemas.microsoft.com/office/drawing/2014/main" id="{E5F2A65A-8327-4557-B762-A80F8F7D334F}"/>
              </a:ext>
            </a:extLst>
          </p:cNvPr>
          <p:cNvGrpSpPr/>
          <p:nvPr/>
        </p:nvGrpSpPr>
        <p:grpSpPr>
          <a:xfrm>
            <a:off x="3665706" y="1640477"/>
            <a:ext cx="4392568" cy="523077"/>
            <a:chOff x="3834576" y="1243181"/>
            <a:chExt cx="4392568" cy="523077"/>
          </a:xfrm>
        </p:grpSpPr>
        <p:sp>
          <p:nvSpPr>
            <p:cNvPr id="53" name="TextBox 52">
              <a:extLst>
                <a:ext uri="{FF2B5EF4-FFF2-40B4-BE49-F238E27FC236}">
                  <a16:creationId xmlns:a16="http://schemas.microsoft.com/office/drawing/2014/main" id="{E8BE9086-8A2C-4BF5-9B71-395BF36CF976}"/>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Submitted</a:t>
              </a:r>
              <a:endParaRPr lang="ko-KR" altLang="en-US" sz="14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9E338FC9-284D-4D41-86A0-C9F240D80C19}"/>
                </a:ext>
              </a:extLst>
            </p:cNvPr>
            <p:cNvSpPr txBox="1"/>
            <p:nvPr/>
          </p:nvSpPr>
          <p:spPr>
            <a:xfrm>
              <a:off x="3834576" y="1504648"/>
              <a:ext cx="4392568" cy="261610"/>
            </a:xfrm>
            <a:prstGeom prst="rect">
              <a:avLst/>
            </a:prstGeom>
            <a:noFill/>
          </p:spPr>
          <p:txBody>
            <a:bodyPr wrap="square" rtlCol="0">
              <a:spAutoFit/>
            </a:bodyPr>
            <a:lstStyle/>
            <a:p>
              <a:r>
                <a:rPr lang="en-US" sz="1100" dirty="0"/>
                <a:t>When orders payment goes through.</a:t>
              </a:r>
              <a:endParaRPr lang="ko-KR" altLang="en-US" sz="1100" dirty="0">
                <a:solidFill>
                  <a:schemeClr val="tx1">
                    <a:lumMod val="75000"/>
                    <a:lumOff val="25000"/>
                  </a:schemeClr>
                </a:solidFill>
                <a:cs typeface="Arial" pitchFamily="34" charset="0"/>
              </a:endParaRPr>
            </a:p>
          </p:txBody>
        </p:sp>
      </p:grpSp>
      <p:grpSp>
        <p:nvGrpSpPr>
          <p:cNvPr id="97" name="Group 96">
            <a:extLst>
              <a:ext uri="{FF2B5EF4-FFF2-40B4-BE49-F238E27FC236}">
                <a16:creationId xmlns:a16="http://schemas.microsoft.com/office/drawing/2014/main" id="{A5BA6D49-D058-43E7-884D-4A110F079FFA}"/>
              </a:ext>
            </a:extLst>
          </p:cNvPr>
          <p:cNvGrpSpPr/>
          <p:nvPr/>
        </p:nvGrpSpPr>
        <p:grpSpPr>
          <a:xfrm>
            <a:off x="3089722" y="2278531"/>
            <a:ext cx="4608512" cy="486958"/>
            <a:chOff x="3131840" y="1491630"/>
            <a:chExt cx="5256584" cy="576064"/>
          </a:xfrm>
        </p:grpSpPr>
        <p:sp>
          <p:nvSpPr>
            <p:cNvPr id="98" name="Rectangle 97">
              <a:extLst>
                <a:ext uri="{FF2B5EF4-FFF2-40B4-BE49-F238E27FC236}">
                  <a16:creationId xmlns:a16="http://schemas.microsoft.com/office/drawing/2014/main" id="{4F3E8F90-5CB0-4AB6-A208-3631BE07A15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ight Triangle 98">
              <a:extLst>
                <a:ext uri="{FF2B5EF4-FFF2-40B4-BE49-F238E27FC236}">
                  <a16:creationId xmlns:a16="http://schemas.microsoft.com/office/drawing/2014/main" id="{AB35C05F-8C00-44C2-9913-4A4F3B496DA8}"/>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0" name="TextBox 99">
            <a:extLst>
              <a:ext uri="{FF2B5EF4-FFF2-40B4-BE49-F238E27FC236}">
                <a16:creationId xmlns:a16="http://schemas.microsoft.com/office/drawing/2014/main" id="{67131B14-3490-45BA-9535-955C76589D6B}"/>
              </a:ext>
            </a:extLst>
          </p:cNvPr>
          <p:cNvSpPr txBox="1"/>
          <p:nvPr/>
        </p:nvSpPr>
        <p:spPr>
          <a:xfrm>
            <a:off x="3089722" y="2278531"/>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03</a:t>
            </a:r>
            <a:endParaRPr lang="ko-KR" altLang="en-US" sz="1600" b="1" dirty="0">
              <a:solidFill>
                <a:schemeClr val="bg1"/>
              </a:solidFill>
              <a:cs typeface="Arial" pitchFamily="34" charset="0"/>
            </a:endParaRPr>
          </a:p>
        </p:txBody>
      </p:sp>
      <p:grpSp>
        <p:nvGrpSpPr>
          <p:cNvPr id="101" name="Group 100">
            <a:extLst>
              <a:ext uri="{FF2B5EF4-FFF2-40B4-BE49-F238E27FC236}">
                <a16:creationId xmlns:a16="http://schemas.microsoft.com/office/drawing/2014/main" id="{5D52E06D-0FCC-4A5A-B35C-4D633F54345B}"/>
              </a:ext>
            </a:extLst>
          </p:cNvPr>
          <p:cNvGrpSpPr/>
          <p:nvPr/>
        </p:nvGrpSpPr>
        <p:grpSpPr>
          <a:xfrm>
            <a:off x="3659859" y="2260445"/>
            <a:ext cx="4392568" cy="523077"/>
            <a:chOff x="3834576" y="1243181"/>
            <a:chExt cx="4392568" cy="523077"/>
          </a:xfrm>
        </p:grpSpPr>
        <p:sp>
          <p:nvSpPr>
            <p:cNvPr id="102" name="TextBox 101">
              <a:extLst>
                <a:ext uri="{FF2B5EF4-FFF2-40B4-BE49-F238E27FC236}">
                  <a16:creationId xmlns:a16="http://schemas.microsoft.com/office/drawing/2014/main" id="{2B2FB7BA-5700-4B24-839D-DC1D0C99C644}"/>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Being Prepared</a:t>
              </a:r>
              <a:endParaRPr lang="ko-KR" altLang="en-US" sz="1400" b="1" dirty="0">
                <a:solidFill>
                  <a:schemeClr val="tx1">
                    <a:lumMod val="75000"/>
                    <a:lumOff val="25000"/>
                  </a:schemeClr>
                </a:solidFill>
                <a:cs typeface="Arial" pitchFamily="34" charset="0"/>
              </a:endParaRPr>
            </a:p>
          </p:txBody>
        </p:sp>
        <p:sp>
          <p:nvSpPr>
            <p:cNvPr id="103" name="TextBox 102">
              <a:extLst>
                <a:ext uri="{FF2B5EF4-FFF2-40B4-BE49-F238E27FC236}">
                  <a16:creationId xmlns:a16="http://schemas.microsoft.com/office/drawing/2014/main" id="{7F1C03F3-A491-4EA1-AA67-C626708FBB26}"/>
                </a:ext>
              </a:extLst>
            </p:cNvPr>
            <p:cNvSpPr txBox="1"/>
            <p:nvPr/>
          </p:nvSpPr>
          <p:spPr>
            <a:xfrm>
              <a:off x="3834576" y="1504648"/>
              <a:ext cx="4392568" cy="261610"/>
            </a:xfrm>
            <a:prstGeom prst="rect">
              <a:avLst/>
            </a:prstGeom>
            <a:noFill/>
          </p:spPr>
          <p:txBody>
            <a:bodyPr wrap="square" rtlCol="0">
              <a:spAutoFit/>
            </a:bodyPr>
            <a:lstStyle/>
            <a:p>
              <a:r>
                <a:rPr lang="en-US" sz="1100" dirty="0"/>
                <a:t>When chef starts preparing the order.</a:t>
              </a:r>
              <a:endParaRPr lang="ko-KR" altLang="en-US" sz="1100" dirty="0">
                <a:solidFill>
                  <a:schemeClr val="tx1">
                    <a:lumMod val="75000"/>
                    <a:lumOff val="25000"/>
                  </a:schemeClr>
                </a:solidFill>
                <a:cs typeface="Arial" pitchFamily="34" charset="0"/>
              </a:endParaRPr>
            </a:p>
          </p:txBody>
        </p:sp>
      </p:grpSp>
      <p:grpSp>
        <p:nvGrpSpPr>
          <p:cNvPr id="104" name="Group 103">
            <a:extLst>
              <a:ext uri="{FF2B5EF4-FFF2-40B4-BE49-F238E27FC236}">
                <a16:creationId xmlns:a16="http://schemas.microsoft.com/office/drawing/2014/main" id="{83B719DA-910F-4D48-BD20-009BFD422585}"/>
              </a:ext>
            </a:extLst>
          </p:cNvPr>
          <p:cNvGrpSpPr/>
          <p:nvPr/>
        </p:nvGrpSpPr>
        <p:grpSpPr>
          <a:xfrm>
            <a:off x="3089721" y="2902476"/>
            <a:ext cx="4608512" cy="486958"/>
            <a:chOff x="3131840" y="1491630"/>
            <a:chExt cx="5256584" cy="576064"/>
          </a:xfrm>
        </p:grpSpPr>
        <p:sp>
          <p:nvSpPr>
            <p:cNvPr id="105" name="Rectangle 104">
              <a:extLst>
                <a:ext uri="{FF2B5EF4-FFF2-40B4-BE49-F238E27FC236}">
                  <a16:creationId xmlns:a16="http://schemas.microsoft.com/office/drawing/2014/main" id="{E9574E22-8D3E-42AE-A4B6-2F803F7B1F3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6" name="Right Triangle 105">
              <a:extLst>
                <a:ext uri="{FF2B5EF4-FFF2-40B4-BE49-F238E27FC236}">
                  <a16:creationId xmlns:a16="http://schemas.microsoft.com/office/drawing/2014/main" id="{80270139-85AE-425D-A75F-2957045581F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7" name="TextBox 106">
            <a:extLst>
              <a:ext uri="{FF2B5EF4-FFF2-40B4-BE49-F238E27FC236}">
                <a16:creationId xmlns:a16="http://schemas.microsoft.com/office/drawing/2014/main" id="{4FF353B8-F19E-43F4-BACE-EF22C07A2DAD}"/>
              </a:ext>
            </a:extLst>
          </p:cNvPr>
          <p:cNvSpPr txBox="1"/>
          <p:nvPr/>
        </p:nvSpPr>
        <p:spPr>
          <a:xfrm>
            <a:off x="3089721" y="2902476"/>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04</a:t>
            </a:r>
            <a:endParaRPr lang="ko-KR" altLang="en-US" sz="1600" b="1" dirty="0">
              <a:solidFill>
                <a:schemeClr val="bg1"/>
              </a:solidFill>
              <a:cs typeface="Arial" pitchFamily="34" charset="0"/>
            </a:endParaRPr>
          </a:p>
        </p:txBody>
      </p:sp>
      <p:grpSp>
        <p:nvGrpSpPr>
          <p:cNvPr id="108" name="Group 107">
            <a:extLst>
              <a:ext uri="{FF2B5EF4-FFF2-40B4-BE49-F238E27FC236}">
                <a16:creationId xmlns:a16="http://schemas.microsoft.com/office/drawing/2014/main" id="{E9B15179-60C9-4C78-9EAE-376A134530F6}"/>
              </a:ext>
            </a:extLst>
          </p:cNvPr>
          <p:cNvGrpSpPr/>
          <p:nvPr/>
        </p:nvGrpSpPr>
        <p:grpSpPr>
          <a:xfrm>
            <a:off x="3659858" y="2884390"/>
            <a:ext cx="4392568" cy="523077"/>
            <a:chOff x="3834576" y="1243181"/>
            <a:chExt cx="4392568" cy="523077"/>
          </a:xfrm>
        </p:grpSpPr>
        <p:sp>
          <p:nvSpPr>
            <p:cNvPr id="109" name="TextBox 108">
              <a:extLst>
                <a:ext uri="{FF2B5EF4-FFF2-40B4-BE49-F238E27FC236}">
                  <a16:creationId xmlns:a16="http://schemas.microsoft.com/office/drawing/2014/main" id="{1297E4E4-234C-4505-B33F-B4878A5754F8}"/>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Ready for Pickup</a:t>
              </a:r>
              <a:endParaRPr lang="ko-KR" altLang="en-US" sz="1400" b="1" dirty="0">
                <a:solidFill>
                  <a:schemeClr val="tx1">
                    <a:lumMod val="75000"/>
                    <a:lumOff val="25000"/>
                  </a:schemeClr>
                </a:solidFill>
                <a:cs typeface="Arial" pitchFamily="34" charset="0"/>
              </a:endParaRPr>
            </a:p>
          </p:txBody>
        </p:sp>
        <p:sp>
          <p:nvSpPr>
            <p:cNvPr id="110" name="TextBox 109">
              <a:extLst>
                <a:ext uri="{FF2B5EF4-FFF2-40B4-BE49-F238E27FC236}">
                  <a16:creationId xmlns:a16="http://schemas.microsoft.com/office/drawing/2014/main" id="{DBA4EB71-2AAD-4A93-8965-4D4B2864E998}"/>
                </a:ext>
              </a:extLst>
            </p:cNvPr>
            <p:cNvSpPr txBox="1"/>
            <p:nvPr/>
          </p:nvSpPr>
          <p:spPr>
            <a:xfrm>
              <a:off x="3834576" y="1504648"/>
              <a:ext cx="4392568" cy="261610"/>
            </a:xfrm>
            <a:prstGeom prst="rect">
              <a:avLst/>
            </a:prstGeom>
            <a:noFill/>
          </p:spPr>
          <p:txBody>
            <a:bodyPr wrap="square" rtlCol="0">
              <a:spAutoFit/>
            </a:bodyPr>
            <a:lstStyle/>
            <a:p>
              <a:r>
                <a:rPr lang="en-US" sz="1100" dirty="0"/>
                <a:t>When chef completes the order and marks it as ready.</a:t>
              </a:r>
              <a:endParaRPr lang="ko-KR" altLang="en-US" sz="1100" dirty="0">
                <a:solidFill>
                  <a:schemeClr val="tx1">
                    <a:lumMod val="75000"/>
                    <a:lumOff val="25000"/>
                  </a:schemeClr>
                </a:solidFill>
                <a:cs typeface="Arial" pitchFamily="34" charset="0"/>
              </a:endParaRPr>
            </a:p>
          </p:txBody>
        </p:sp>
      </p:grpSp>
      <p:grpSp>
        <p:nvGrpSpPr>
          <p:cNvPr id="111" name="Group 110">
            <a:extLst>
              <a:ext uri="{FF2B5EF4-FFF2-40B4-BE49-F238E27FC236}">
                <a16:creationId xmlns:a16="http://schemas.microsoft.com/office/drawing/2014/main" id="{1C503CE1-6E48-4851-B281-AD05E3FEB6CE}"/>
              </a:ext>
            </a:extLst>
          </p:cNvPr>
          <p:cNvGrpSpPr/>
          <p:nvPr/>
        </p:nvGrpSpPr>
        <p:grpSpPr>
          <a:xfrm>
            <a:off x="3083874" y="3517948"/>
            <a:ext cx="4608512" cy="486958"/>
            <a:chOff x="3131840" y="1491630"/>
            <a:chExt cx="5256584" cy="576064"/>
          </a:xfrm>
        </p:grpSpPr>
        <p:sp>
          <p:nvSpPr>
            <p:cNvPr id="112" name="Rectangle 111">
              <a:extLst>
                <a:ext uri="{FF2B5EF4-FFF2-40B4-BE49-F238E27FC236}">
                  <a16:creationId xmlns:a16="http://schemas.microsoft.com/office/drawing/2014/main" id="{6ABA795E-BAEF-4A1E-9B81-50BABCBAC00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3" name="Right Triangle 112">
              <a:extLst>
                <a:ext uri="{FF2B5EF4-FFF2-40B4-BE49-F238E27FC236}">
                  <a16:creationId xmlns:a16="http://schemas.microsoft.com/office/drawing/2014/main" id="{01D9FBBE-E68E-4C6D-8718-FA576C53B33D}"/>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14" name="TextBox 113">
            <a:extLst>
              <a:ext uri="{FF2B5EF4-FFF2-40B4-BE49-F238E27FC236}">
                <a16:creationId xmlns:a16="http://schemas.microsoft.com/office/drawing/2014/main" id="{DBEA50BF-71BF-403F-8B95-EDFAE3B6F274}"/>
              </a:ext>
            </a:extLst>
          </p:cNvPr>
          <p:cNvSpPr txBox="1"/>
          <p:nvPr/>
        </p:nvSpPr>
        <p:spPr>
          <a:xfrm>
            <a:off x="3083874" y="3517948"/>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05</a:t>
            </a:r>
            <a:endParaRPr lang="ko-KR" altLang="en-US" sz="1600" b="1" dirty="0">
              <a:solidFill>
                <a:schemeClr val="bg1"/>
              </a:solidFill>
              <a:cs typeface="Arial" pitchFamily="34" charset="0"/>
            </a:endParaRPr>
          </a:p>
        </p:txBody>
      </p:sp>
      <p:grpSp>
        <p:nvGrpSpPr>
          <p:cNvPr id="115" name="Group 114">
            <a:extLst>
              <a:ext uri="{FF2B5EF4-FFF2-40B4-BE49-F238E27FC236}">
                <a16:creationId xmlns:a16="http://schemas.microsoft.com/office/drawing/2014/main" id="{4F53EAAD-5484-4AC8-AA1B-B4D8BD114666}"/>
              </a:ext>
            </a:extLst>
          </p:cNvPr>
          <p:cNvGrpSpPr/>
          <p:nvPr/>
        </p:nvGrpSpPr>
        <p:grpSpPr>
          <a:xfrm>
            <a:off x="3654011" y="3499862"/>
            <a:ext cx="4392568" cy="523077"/>
            <a:chOff x="3834576" y="1243181"/>
            <a:chExt cx="4392568" cy="523077"/>
          </a:xfrm>
        </p:grpSpPr>
        <p:sp>
          <p:nvSpPr>
            <p:cNvPr id="116" name="TextBox 115">
              <a:extLst>
                <a:ext uri="{FF2B5EF4-FFF2-40B4-BE49-F238E27FC236}">
                  <a16:creationId xmlns:a16="http://schemas.microsoft.com/office/drawing/2014/main" id="{8647D171-80D6-4329-9F3A-28BF808681E2}"/>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Completed</a:t>
              </a:r>
              <a:endParaRPr lang="ko-KR" altLang="en-US" sz="14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A3ADCDD6-FD05-4580-9929-1E17D31CD98E}"/>
                </a:ext>
              </a:extLst>
            </p:cNvPr>
            <p:cNvSpPr txBox="1"/>
            <p:nvPr/>
          </p:nvSpPr>
          <p:spPr>
            <a:xfrm>
              <a:off x="3834576" y="1504648"/>
              <a:ext cx="4392568" cy="261610"/>
            </a:xfrm>
            <a:prstGeom prst="rect">
              <a:avLst/>
            </a:prstGeom>
            <a:noFill/>
          </p:spPr>
          <p:txBody>
            <a:bodyPr wrap="square" rtlCol="0">
              <a:spAutoFit/>
            </a:bodyPr>
            <a:lstStyle/>
            <a:p>
              <a:r>
                <a:rPr lang="en-US" sz="1100" dirty="0"/>
                <a:t>When end user picks the order up from store.</a:t>
              </a:r>
              <a:endParaRPr lang="ko-KR" altLang="en-US" sz="1100" dirty="0">
                <a:solidFill>
                  <a:schemeClr val="tx1">
                    <a:lumMod val="75000"/>
                    <a:lumOff val="25000"/>
                  </a:schemeClr>
                </a:solidFill>
                <a:cs typeface="Arial" pitchFamily="34" charset="0"/>
              </a:endParaRPr>
            </a:p>
          </p:txBody>
        </p:sp>
      </p:grpSp>
      <p:grpSp>
        <p:nvGrpSpPr>
          <p:cNvPr id="118" name="Group 117">
            <a:extLst>
              <a:ext uri="{FF2B5EF4-FFF2-40B4-BE49-F238E27FC236}">
                <a16:creationId xmlns:a16="http://schemas.microsoft.com/office/drawing/2014/main" id="{A8DB5689-49F7-499F-99E2-3F461A1D8FF6}"/>
              </a:ext>
            </a:extLst>
          </p:cNvPr>
          <p:cNvGrpSpPr/>
          <p:nvPr/>
        </p:nvGrpSpPr>
        <p:grpSpPr>
          <a:xfrm>
            <a:off x="3083873" y="4141893"/>
            <a:ext cx="4608512" cy="486958"/>
            <a:chOff x="3131840" y="1491630"/>
            <a:chExt cx="5256584" cy="576064"/>
          </a:xfrm>
        </p:grpSpPr>
        <p:sp>
          <p:nvSpPr>
            <p:cNvPr id="119" name="Rectangle 118">
              <a:extLst>
                <a:ext uri="{FF2B5EF4-FFF2-40B4-BE49-F238E27FC236}">
                  <a16:creationId xmlns:a16="http://schemas.microsoft.com/office/drawing/2014/main" id="{8314DF32-4CD7-4B31-BC50-5A9EDC4EBC4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0" name="Right Triangle 119">
              <a:extLst>
                <a:ext uri="{FF2B5EF4-FFF2-40B4-BE49-F238E27FC236}">
                  <a16:creationId xmlns:a16="http://schemas.microsoft.com/office/drawing/2014/main" id="{61BCF4BB-A636-436C-9B84-ABD85FEDB9C2}"/>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21" name="TextBox 120">
            <a:extLst>
              <a:ext uri="{FF2B5EF4-FFF2-40B4-BE49-F238E27FC236}">
                <a16:creationId xmlns:a16="http://schemas.microsoft.com/office/drawing/2014/main" id="{36A0567E-0509-46B6-B556-FD519A580812}"/>
              </a:ext>
            </a:extLst>
          </p:cNvPr>
          <p:cNvSpPr txBox="1"/>
          <p:nvPr/>
        </p:nvSpPr>
        <p:spPr>
          <a:xfrm>
            <a:off x="3083873" y="4141893"/>
            <a:ext cx="432048" cy="338554"/>
          </a:xfrm>
          <a:prstGeom prst="rect">
            <a:avLst/>
          </a:prstGeom>
          <a:noFill/>
        </p:spPr>
        <p:txBody>
          <a:bodyPr wrap="square" rtlCol="0">
            <a:spAutoFit/>
          </a:bodyPr>
          <a:lstStyle/>
          <a:p>
            <a:r>
              <a:rPr lang="en-US" altLang="ko-KR" sz="1600" b="1" dirty="0">
                <a:solidFill>
                  <a:schemeClr val="bg1"/>
                </a:solidFill>
                <a:cs typeface="Arial" pitchFamily="34" charset="0"/>
              </a:rPr>
              <a:t>06</a:t>
            </a:r>
            <a:endParaRPr lang="ko-KR" altLang="en-US" sz="1600" b="1" dirty="0">
              <a:solidFill>
                <a:schemeClr val="bg1"/>
              </a:solidFill>
              <a:cs typeface="Arial" pitchFamily="34" charset="0"/>
            </a:endParaRPr>
          </a:p>
        </p:txBody>
      </p:sp>
      <p:grpSp>
        <p:nvGrpSpPr>
          <p:cNvPr id="122" name="Group 121">
            <a:extLst>
              <a:ext uri="{FF2B5EF4-FFF2-40B4-BE49-F238E27FC236}">
                <a16:creationId xmlns:a16="http://schemas.microsoft.com/office/drawing/2014/main" id="{EE667A55-2A1E-4A70-9A58-C1DD43255A44}"/>
              </a:ext>
            </a:extLst>
          </p:cNvPr>
          <p:cNvGrpSpPr/>
          <p:nvPr/>
        </p:nvGrpSpPr>
        <p:grpSpPr>
          <a:xfrm>
            <a:off x="3654010" y="4123807"/>
            <a:ext cx="4392568" cy="523077"/>
            <a:chOff x="3834576" y="1243181"/>
            <a:chExt cx="4392568" cy="523077"/>
          </a:xfrm>
        </p:grpSpPr>
        <p:sp>
          <p:nvSpPr>
            <p:cNvPr id="123" name="TextBox 122">
              <a:extLst>
                <a:ext uri="{FF2B5EF4-FFF2-40B4-BE49-F238E27FC236}">
                  <a16:creationId xmlns:a16="http://schemas.microsoft.com/office/drawing/2014/main" id="{AEFA1FE3-4BCD-4A65-ADD3-9A9070CF7099}"/>
                </a:ext>
              </a:extLst>
            </p:cNvPr>
            <p:cNvSpPr txBox="1"/>
            <p:nvPr/>
          </p:nvSpPr>
          <p:spPr>
            <a:xfrm>
              <a:off x="3834576" y="1243181"/>
              <a:ext cx="4032528" cy="307777"/>
            </a:xfrm>
            <a:prstGeom prst="rect">
              <a:avLst/>
            </a:prstGeom>
            <a:noFill/>
          </p:spPr>
          <p:txBody>
            <a:bodyPr wrap="square" rtlCol="0">
              <a:spAutoFit/>
            </a:bodyPr>
            <a:lstStyle/>
            <a:p>
              <a:r>
                <a:rPr lang="en-US" sz="1400" dirty="0">
                  <a:solidFill>
                    <a:schemeClr val="accent6">
                      <a:lumMod val="75000"/>
                    </a:schemeClr>
                  </a:solidFill>
                </a:rPr>
                <a:t>Cancelled</a:t>
              </a:r>
              <a:endParaRPr lang="ko-KR" altLang="en-US" sz="1400" b="1" dirty="0">
                <a:solidFill>
                  <a:schemeClr val="tx1">
                    <a:lumMod val="75000"/>
                    <a:lumOff val="25000"/>
                  </a:schemeClr>
                </a:solidFill>
                <a:cs typeface="Arial" pitchFamily="34" charset="0"/>
              </a:endParaRPr>
            </a:p>
          </p:txBody>
        </p:sp>
        <p:sp>
          <p:nvSpPr>
            <p:cNvPr id="124" name="TextBox 123">
              <a:extLst>
                <a:ext uri="{FF2B5EF4-FFF2-40B4-BE49-F238E27FC236}">
                  <a16:creationId xmlns:a16="http://schemas.microsoft.com/office/drawing/2014/main" id="{7328D6DF-D06A-468A-AB2F-207A5C122974}"/>
                </a:ext>
              </a:extLst>
            </p:cNvPr>
            <p:cNvSpPr txBox="1"/>
            <p:nvPr/>
          </p:nvSpPr>
          <p:spPr>
            <a:xfrm>
              <a:off x="3834576" y="1504648"/>
              <a:ext cx="4392568" cy="261610"/>
            </a:xfrm>
            <a:prstGeom prst="rect">
              <a:avLst/>
            </a:prstGeom>
            <a:noFill/>
          </p:spPr>
          <p:txBody>
            <a:bodyPr wrap="square" rtlCol="0">
              <a:spAutoFit/>
            </a:bodyPr>
            <a:lstStyle/>
            <a:p>
              <a:r>
                <a:rPr lang="en-US" sz="1100" dirty="0"/>
                <a:t>Admin/Front Desk can cancel an order for any reason.</a:t>
              </a:r>
              <a:endParaRPr lang="ko-KR" altLang="en-US" sz="1100" dirty="0">
                <a:solidFill>
                  <a:schemeClr val="tx1">
                    <a:lumMod val="75000"/>
                    <a:lumOff val="25000"/>
                  </a:schemeClr>
                </a:solidFill>
                <a:cs typeface="Arial" pitchFamily="34" charset="0"/>
              </a:endParaRPr>
            </a:p>
          </p:txBody>
        </p:sp>
      </p:grpSp>
      <p:sp>
        <p:nvSpPr>
          <p:cNvPr id="127" name="Left Arrow 11">
            <a:extLst>
              <a:ext uri="{FF2B5EF4-FFF2-40B4-BE49-F238E27FC236}">
                <a16:creationId xmlns:a16="http://schemas.microsoft.com/office/drawing/2014/main" id="{4F76E71E-DB09-49B4-BFE5-C590896AB049}"/>
              </a:ext>
            </a:extLst>
          </p:cNvPr>
          <p:cNvSpPr/>
          <p:nvPr/>
        </p:nvSpPr>
        <p:spPr>
          <a:xfrm rot="20722497">
            <a:off x="7729124" y="624955"/>
            <a:ext cx="2906990" cy="588639"/>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0" name="TextBox 129">
            <a:extLst>
              <a:ext uri="{FF2B5EF4-FFF2-40B4-BE49-F238E27FC236}">
                <a16:creationId xmlns:a16="http://schemas.microsoft.com/office/drawing/2014/main" id="{0F803910-AE63-4517-A8BD-991DE832C4DF}"/>
              </a:ext>
            </a:extLst>
          </p:cNvPr>
          <p:cNvSpPr txBox="1"/>
          <p:nvPr/>
        </p:nvSpPr>
        <p:spPr>
          <a:xfrm rot="20700000">
            <a:off x="8227082" y="803083"/>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Shopping</a:t>
            </a:r>
          </a:p>
          <a:p>
            <a:pPr algn="ctr"/>
            <a:r>
              <a:rPr lang="en-US" altLang="ko-KR" sz="1200" b="1" dirty="0">
                <a:solidFill>
                  <a:schemeClr val="bg1"/>
                </a:solidFill>
                <a:cs typeface="Arial" pitchFamily="34" charset="0"/>
              </a:rPr>
              <a:t>Cart</a:t>
            </a:r>
            <a:endParaRPr lang="ko-KR" altLang="en-US" sz="1200" b="1" dirty="0">
              <a:solidFill>
                <a:schemeClr val="bg1"/>
              </a:solidFill>
              <a:cs typeface="Arial" pitchFamily="34" charset="0"/>
            </a:endParaRPr>
          </a:p>
        </p:txBody>
      </p:sp>
      <p:sp>
        <p:nvSpPr>
          <p:cNvPr id="131" name="Left Arrow 11">
            <a:extLst>
              <a:ext uri="{FF2B5EF4-FFF2-40B4-BE49-F238E27FC236}">
                <a16:creationId xmlns:a16="http://schemas.microsoft.com/office/drawing/2014/main" id="{301673EA-D617-402A-99F6-DC1BE1E50A85}"/>
              </a:ext>
            </a:extLst>
          </p:cNvPr>
          <p:cNvSpPr/>
          <p:nvPr/>
        </p:nvSpPr>
        <p:spPr>
          <a:xfrm rot="20722497">
            <a:off x="7758813" y="1289762"/>
            <a:ext cx="2906990" cy="585935"/>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2" name="TextBox 131">
            <a:extLst>
              <a:ext uri="{FF2B5EF4-FFF2-40B4-BE49-F238E27FC236}">
                <a16:creationId xmlns:a16="http://schemas.microsoft.com/office/drawing/2014/main" id="{70EB7345-BC07-437E-8BD4-80E858EFBE9D}"/>
              </a:ext>
            </a:extLst>
          </p:cNvPr>
          <p:cNvSpPr txBox="1"/>
          <p:nvPr/>
        </p:nvSpPr>
        <p:spPr>
          <a:xfrm rot="20700000">
            <a:off x="8260695" y="1453030"/>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Shopping</a:t>
            </a:r>
          </a:p>
          <a:p>
            <a:pPr algn="ctr"/>
            <a:r>
              <a:rPr lang="en-US" altLang="ko-KR" sz="1200" b="1" dirty="0">
                <a:solidFill>
                  <a:schemeClr val="bg1"/>
                </a:solidFill>
                <a:cs typeface="Arial" pitchFamily="34" charset="0"/>
              </a:rPr>
              <a:t>Cart</a:t>
            </a:r>
            <a:endParaRPr lang="ko-KR" altLang="en-US" sz="1200" b="1" dirty="0">
              <a:solidFill>
                <a:schemeClr val="bg1"/>
              </a:solidFill>
              <a:cs typeface="Arial" pitchFamily="34" charset="0"/>
            </a:endParaRPr>
          </a:p>
        </p:txBody>
      </p:sp>
      <p:sp>
        <p:nvSpPr>
          <p:cNvPr id="133" name="Left Arrow 11">
            <a:extLst>
              <a:ext uri="{FF2B5EF4-FFF2-40B4-BE49-F238E27FC236}">
                <a16:creationId xmlns:a16="http://schemas.microsoft.com/office/drawing/2014/main" id="{91AB6492-BD52-4B8D-80F7-183BF0D0D2DD}"/>
              </a:ext>
            </a:extLst>
          </p:cNvPr>
          <p:cNvSpPr/>
          <p:nvPr/>
        </p:nvSpPr>
        <p:spPr>
          <a:xfrm rot="20722497">
            <a:off x="7761492" y="1958710"/>
            <a:ext cx="2906990" cy="564715"/>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4" name="TextBox 133">
            <a:extLst>
              <a:ext uri="{FF2B5EF4-FFF2-40B4-BE49-F238E27FC236}">
                <a16:creationId xmlns:a16="http://schemas.microsoft.com/office/drawing/2014/main" id="{F6EFADCF-7758-4660-BC2D-63D919C49101}"/>
              </a:ext>
            </a:extLst>
          </p:cNvPr>
          <p:cNvSpPr txBox="1"/>
          <p:nvPr/>
        </p:nvSpPr>
        <p:spPr>
          <a:xfrm rot="20700000">
            <a:off x="8270168" y="2110452"/>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5" name="Left Arrow 11">
            <a:extLst>
              <a:ext uri="{FF2B5EF4-FFF2-40B4-BE49-F238E27FC236}">
                <a16:creationId xmlns:a16="http://schemas.microsoft.com/office/drawing/2014/main" id="{B904A736-A614-4163-B134-06AC7C5868ED}"/>
              </a:ext>
            </a:extLst>
          </p:cNvPr>
          <p:cNvSpPr/>
          <p:nvPr/>
        </p:nvSpPr>
        <p:spPr>
          <a:xfrm rot="20722497">
            <a:off x="7759982" y="3797664"/>
            <a:ext cx="2906990" cy="576672"/>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6" name="TextBox 135">
            <a:extLst>
              <a:ext uri="{FF2B5EF4-FFF2-40B4-BE49-F238E27FC236}">
                <a16:creationId xmlns:a16="http://schemas.microsoft.com/office/drawing/2014/main" id="{1C63400D-9022-4CD0-A2C9-617F541B9BCF}"/>
              </a:ext>
            </a:extLst>
          </p:cNvPr>
          <p:cNvSpPr txBox="1"/>
          <p:nvPr/>
        </p:nvSpPr>
        <p:spPr>
          <a:xfrm rot="20700000">
            <a:off x="8272014" y="3955842"/>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7" name="Left Arrow 11">
            <a:extLst>
              <a:ext uri="{FF2B5EF4-FFF2-40B4-BE49-F238E27FC236}">
                <a16:creationId xmlns:a16="http://schemas.microsoft.com/office/drawing/2014/main" id="{6ACDB9D3-DC9E-45A4-8F8C-17EF7FA544A7}"/>
              </a:ext>
            </a:extLst>
          </p:cNvPr>
          <p:cNvSpPr/>
          <p:nvPr/>
        </p:nvSpPr>
        <p:spPr>
          <a:xfrm rot="20722497">
            <a:off x="7774000" y="2583240"/>
            <a:ext cx="2906990" cy="566800"/>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8" name="TextBox 137">
            <a:extLst>
              <a:ext uri="{FF2B5EF4-FFF2-40B4-BE49-F238E27FC236}">
                <a16:creationId xmlns:a16="http://schemas.microsoft.com/office/drawing/2014/main" id="{9CD43600-B775-472C-B0DD-6C7C77D7AA63}"/>
              </a:ext>
            </a:extLst>
          </p:cNvPr>
          <p:cNvSpPr txBox="1"/>
          <p:nvPr/>
        </p:nvSpPr>
        <p:spPr>
          <a:xfrm rot="20700000">
            <a:off x="8300970" y="2732501"/>
            <a:ext cx="1019342"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Manage Order</a:t>
            </a:r>
            <a:endParaRPr lang="ko-KR" altLang="en-US" sz="1200" b="1" dirty="0">
              <a:solidFill>
                <a:schemeClr val="bg1"/>
              </a:solidFill>
              <a:cs typeface="Arial" pitchFamily="34" charset="0"/>
            </a:endParaRPr>
          </a:p>
        </p:txBody>
      </p:sp>
      <p:sp>
        <p:nvSpPr>
          <p:cNvPr id="139" name="Left Arrow 11">
            <a:extLst>
              <a:ext uri="{FF2B5EF4-FFF2-40B4-BE49-F238E27FC236}">
                <a16:creationId xmlns:a16="http://schemas.microsoft.com/office/drawing/2014/main" id="{F5A18D64-CBA9-4FF8-8213-17D51396E134}"/>
              </a:ext>
            </a:extLst>
          </p:cNvPr>
          <p:cNvSpPr/>
          <p:nvPr/>
        </p:nvSpPr>
        <p:spPr>
          <a:xfrm rot="20722497">
            <a:off x="7761522" y="3183086"/>
            <a:ext cx="2906990" cy="564471"/>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0" name="TextBox 139">
            <a:extLst>
              <a:ext uri="{FF2B5EF4-FFF2-40B4-BE49-F238E27FC236}">
                <a16:creationId xmlns:a16="http://schemas.microsoft.com/office/drawing/2014/main" id="{2EA6FDD8-E727-46D9-95B8-B76C18C550DE}"/>
              </a:ext>
            </a:extLst>
          </p:cNvPr>
          <p:cNvSpPr txBox="1"/>
          <p:nvPr/>
        </p:nvSpPr>
        <p:spPr>
          <a:xfrm rot="20700000">
            <a:off x="8339032" y="3436505"/>
            <a:ext cx="77659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Pickup</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500"/>
                                        <p:tgtEl>
                                          <p:spTgt spid="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par>
                                <p:cTn id="33" presetID="10" presetClass="entr" presetSubtype="0" fill="hold" nodeType="with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500"/>
                                        <p:tgtEl>
                                          <p:spTgt spid="107"/>
                                        </p:tgtEl>
                                      </p:cBhvr>
                                    </p:animEffect>
                                  </p:childTnLst>
                                </p:cTn>
                              </p:par>
                              <p:par>
                                <p:cTn id="44" presetID="10" presetClass="entr" presetSubtype="0" fill="hold"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fade">
                                      <p:cBhvr>
                                        <p:cTn id="46" dur="500"/>
                                        <p:tgtEl>
                                          <p:spTgt spid="10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par>
                                <p:cTn id="55" presetID="10" presetClass="entr" presetSubtype="0" fill="hold" nodeType="with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fade">
                                      <p:cBhvr>
                                        <p:cTn id="57" dur="500"/>
                                        <p:tgtEl>
                                          <p:spTgt spid="1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8"/>
                                        </p:tgtEl>
                                        <p:attrNameLst>
                                          <p:attrName>style.visibility</p:attrName>
                                        </p:attrNameLst>
                                      </p:cBhvr>
                                      <p:to>
                                        <p:strVal val="visible"/>
                                      </p:to>
                                    </p:set>
                                    <p:animEffect transition="in" filter="fade">
                                      <p:cBhvr>
                                        <p:cTn id="62" dur="500"/>
                                        <p:tgtEl>
                                          <p:spTgt spid="1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1"/>
                                        </p:tgtEl>
                                        <p:attrNameLst>
                                          <p:attrName>style.visibility</p:attrName>
                                        </p:attrNameLst>
                                      </p:cBhvr>
                                      <p:to>
                                        <p:strVal val="visible"/>
                                      </p:to>
                                    </p:set>
                                    <p:animEffect transition="in" filter="fade">
                                      <p:cBhvr>
                                        <p:cTn id="65" dur="500"/>
                                        <p:tgtEl>
                                          <p:spTgt spid="121"/>
                                        </p:tgtEl>
                                      </p:cBhvr>
                                    </p:animEffect>
                                  </p:childTnLst>
                                </p:cTn>
                              </p:par>
                              <p:par>
                                <p:cTn id="66" presetID="10" presetClass="entr" presetSubtype="0" fill="hold" nodeType="with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500"/>
                                        <p:tgtEl>
                                          <p:spTgt spid="12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0"/>
                                        </p:tgtEl>
                                        <p:attrNameLst>
                                          <p:attrName>style.visibility</p:attrName>
                                        </p:attrNameLst>
                                      </p:cBhvr>
                                      <p:to>
                                        <p:strVal val="visible"/>
                                      </p:to>
                                    </p:set>
                                    <p:animEffect transition="in" filter="fade">
                                      <p:cBhvr>
                                        <p:cTn id="76" dur="500"/>
                                        <p:tgtEl>
                                          <p:spTgt spid="1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1"/>
                                        </p:tgtEl>
                                        <p:attrNameLst>
                                          <p:attrName>style.visibility</p:attrName>
                                        </p:attrNameLst>
                                      </p:cBhvr>
                                      <p:to>
                                        <p:strVal val="visible"/>
                                      </p:to>
                                    </p:set>
                                    <p:animEffect transition="in" filter="fade">
                                      <p:cBhvr>
                                        <p:cTn id="79" dur="500"/>
                                        <p:tgtEl>
                                          <p:spTgt spid="1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32"/>
                                        </p:tgtEl>
                                        <p:attrNameLst>
                                          <p:attrName>style.visibility</p:attrName>
                                        </p:attrNameLst>
                                      </p:cBhvr>
                                      <p:to>
                                        <p:strVal val="visible"/>
                                      </p:to>
                                    </p:set>
                                    <p:animEffect transition="in" filter="fade">
                                      <p:cBhvr>
                                        <p:cTn id="82" dur="500"/>
                                        <p:tgtEl>
                                          <p:spTgt spid="13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4"/>
                                        </p:tgtEl>
                                        <p:attrNameLst>
                                          <p:attrName>style.visibility</p:attrName>
                                        </p:attrNameLst>
                                      </p:cBhvr>
                                      <p:to>
                                        <p:strVal val="visible"/>
                                      </p:to>
                                    </p:set>
                                    <p:animEffect transition="in" filter="fade">
                                      <p:cBhvr>
                                        <p:cTn id="87" dur="500"/>
                                        <p:tgtEl>
                                          <p:spTgt spid="1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8"/>
                                        </p:tgtEl>
                                        <p:attrNameLst>
                                          <p:attrName>style.visibility</p:attrName>
                                        </p:attrNameLst>
                                      </p:cBhvr>
                                      <p:to>
                                        <p:strVal val="visible"/>
                                      </p:to>
                                    </p:set>
                                    <p:animEffect transition="in" filter="fade">
                                      <p:cBhvr>
                                        <p:cTn id="90" dur="500"/>
                                        <p:tgtEl>
                                          <p:spTgt spid="13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7"/>
                                        </p:tgtEl>
                                        <p:attrNameLst>
                                          <p:attrName>style.visibility</p:attrName>
                                        </p:attrNameLst>
                                      </p:cBhvr>
                                      <p:to>
                                        <p:strVal val="visible"/>
                                      </p:to>
                                    </p:set>
                                    <p:animEffect transition="in" filter="fade">
                                      <p:cBhvr>
                                        <p:cTn id="93" dur="500"/>
                                        <p:tgtEl>
                                          <p:spTgt spid="1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500"/>
                                        <p:tgtEl>
                                          <p:spTgt spid="13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500"/>
                                        <p:tgtEl>
                                          <p:spTgt spid="13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5"/>
                                        </p:tgtEl>
                                        <p:attrNameLst>
                                          <p:attrName>style.visibility</p:attrName>
                                        </p:attrNameLst>
                                      </p:cBhvr>
                                      <p:to>
                                        <p:strVal val="visible"/>
                                      </p:to>
                                    </p:set>
                                    <p:animEffect transition="in" filter="fade">
                                      <p:cBhvr>
                                        <p:cTn id="102" dur="500"/>
                                        <p:tgtEl>
                                          <p:spTgt spid="1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0"/>
                                        </p:tgtEl>
                                        <p:attrNameLst>
                                          <p:attrName>style.visibility</p:attrName>
                                        </p:attrNameLst>
                                      </p:cBhvr>
                                      <p:to>
                                        <p:strVal val="visible"/>
                                      </p:to>
                                    </p:set>
                                    <p:animEffect transition="in" filter="fade">
                                      <p:cBhvr>
                                        <p:cTn id="107" dur="500"/>
                                        <p:tgtEl>
                                          <p:spTgt spid="1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39"/>
                                        </p:tgtEl>
                                        <p:attrNameLst>
                                          <p:attrName>style.visibility</p:attrName>
                                        </p:attrNameLst>
                                      </p:cBhvr>
                                      <p:to>
                                        <p:strVal val="visible"/>
                                      </p:to>
                                    </p:set>
                                    <p:animEffect transition="in" filter="fade">
                                      <p:cBhvr>
                                        <p:cTn id="11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1" grpId="0"/>
      <p:bldP spid="100" grpId="0"/>
      <p:bldP spid="107" grpId="0"/>
      <p:bldP spid="114" grpId="0"/>
      <p:bldP spid="121" grpId="0"/>
      <p:bldP spid="127" grpId="0" animBg="1"/>
      <p:bldP spid="130" grpId="0"/>
      <p:bldP spid="131" grpId="0" animBg="1"/>
      <p:bldP spid="132" grpId="0"/>
      <p:bldP spid="133" grpId="0" animBg="1"/>
      <p:bldP spid="134" grpId="0"/>
      <p:bldP spid="135" grpId="0" animBg="1"/>
      <p:bldP spid="136" grpId="0"/>
      <p:bldP spid="137" grpId="0" animBg="1"/>
      <p:bldP spid="138" grpId="0"/>
      <p:bldP spid="139" grpId="0" animBg="1"/>
      <p:bldP spid="1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4E0B2322-E6CA-47FB-AAED-6BCDE14268F1}"/>
              </a:ext>
            </a:extLst>
          </p:cNvPr>
          <p:cNvSpPr/>
          <p:nvPr/>
        </p:nvSpPr>
        <p:spPr>
          <a:xfrm>
            <a:off x="4860031" y="2982127"/>
            <a:ext cx="3469025" cy="1847165"/>
          </a:xfrm>
          <a:prstGeom prst="roundRect">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38" name="Rectangle: Rounded Corners 37">
            <a:extLst>
              <a:ext uri="{FF2B5EF4-FFF2-40B4-BE49-F238E27FC236}">
                <a16:creationId xmlns:a16="http://schemas.microsoft.com/office/drawing/2014/main" id="{BEC26B60-9E62-47B9-8448-14246370F939}"/>
              </a:ext>
            </a:extLst>
          </p:cNvPr>
          <p:cNvSpPr/>
          <p:nvPr/>
        </p:nvSpPr>
        <p:spPr>
          <a:xfrm>
            <a:off x="4860032" y="870446"/>
            <a:ext cx="3469025" cy="1847165"/>
          </a:xfrm>
          <a:prstGeom prst="roundRect">
            <a:avLst/>
          </a:prstGeom>
          <a:solidFill>
            <a:schemeClr val="bg1"/>
          </a:solidFill>
          <a:ln w="9525">
            <a:solidFill>
              <a:srgbClr val="D58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37" name="Rectangle: Rounded Corners 36">
            <a:extLst>
              <a:ext uri="{FF2B5EF4-FFF2-40B4-BE49-F238E27FC236}">
                <a16:creationId xmlns:a16="http://schemas.microsoft.com/office/drawing/2014/main" id="{60E88F28-8EA2-42E5-99D5-F4DD26B4CB54}"/>
              </a:ext>
            </a:extLst>
          </p:cNvPr>
          <p:cNvSpPr/>
          <p:nvPr/>
        </p:nvSpPr>
        <p:spPr>
          <a:xfrm>
            <a:off x="238879" y="2931790"/>
            <a:ext cx="3469025" cy="1847165"/>
          </a:xfrm>
          <a:prstGeom prst="roundRect">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2" name="Rectangle: Rounded Corners 1">
            <a:extLst>
              <a:ext uri="{FF2B5EF4-FFF2-40B4-BE49-F238E27FC236}">
                <a16:creationId xmlns:a16="http://schemas.microsoft.com/office/drawing/2014/main" id="{240664DB-11A2-4BE4-9965-0BCC0C8F0782}"/>
              </a:ext>
            </a:extLst>
          </p:cNvPr>
          <p:cNvSpPr/>
          <p:nvPr/>
        </p:nvSpPr>
        <p:spPr>
          <a:xfrm>
            <a:off x="238879" y="843557"/>
            <a:ext cx="3469025" cy="1847165"/>
          </a:xfrm>
          <a:prstGeom prst="roundRect">
            <a:avLst/>
          </a:prstGeom>
          <a:solidFill>
            <a:schemeClr val="bg1"/>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BCDC5A20-5E31-4E0D-ABF2-EC605AA7B769}"/>
              </a:ext>
            </a:extLst>
          </p:cNvPr>
          <p:cNvSpPr>
            <a:spLocks noGrp="1"/>
          </p:cNvSpPr>
          <p:nvPr>
            <p:ph type="body" sz="quarter" idx="10"/>
          </p:nvPr>
        </p:nvSpPr>
        <p:spPr>
          <a:xfrm>
            <a:off x="0" y="123478"/>
            <a:ext cx="9144000" cy="576064"/>
          </a:xfrm>
        </p:spPr>
        <p:txBody>
          <a:bodyPr/>
          <a:lstStyle/>
          <a:p>
            <a:r>
              <a:rPr lang="en-US" sz="4000" dirty="0">
                <a:latin typeface="Calibri Light" panose="020F0302020204030204" pitchFamily="34" charset="0"/>
                <a:cs typeface="Calibri Light" panose="020F0302020204030204" pitchFamily="34" charset="0"/>
              </a:rPr>
              <a:t>Website User Roles</a:t>
            </a:r>
          </a:p>
        </p:txBody>
      </p:sp>
      <p:sp>
        <p:nvSpPr>
          <p:cNvPr id="53" name="Round Same Side Corner Rectangle 8">
            <a:extLst>
              <a:ext uri="{FF2B5EF4-FFF2-40B4-BE49-F238E27FC236}">
                <a16:creationId xmlns:a16="http://schemas.microsoft.com/office/drawing/2014/main" id="{594066F8-511B-4C9A-9161-01A69AF6A71C}"/>
              </a:ext>
            </a:extLst>
          </p:cNvPr>
          <p:cNvSpPr/>
          <p:nvPr/>
        </p:nvSpPr>
        <p:spPr>
          <a:xfrm>
            <a:off x="5561958" y="3219822"/>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54" name="Round Same Side Corner Rectangle 20">
            <a:extLst>
              <a:ext uri="{FF2B5EF4-FFF2-40B4-BE49-F238E27FC236}">
                <a16:creationId xmlns:a16="http://schemas.microsoft.com/office/drawing/2014/main" id="{E1C19971-CBCB-404F-BD3E-14DF3528B800}"/>
              </a:ext>
            </a:extLst>
          </p:cNvPr>
          <p:cNvSpPr/>
          <p:nvPr/>
        </p:nvSpPr>
        <p:spPr>
          <a:xfrm rot="10800000">
            <a:off x="5201918" y="3219822"/>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75" name="Round Same Side Corner Rectangle 8">
            <a:extLst>
              <a:ext uri="{FF2B5EF4-FFF2-40B4-BE49-F238E27FC236}">
                <a16:creationId xmlns:a16="http://schemas.microsoft.com/office/drawing/2014/main" id="{243AC2C6-4CF4-4C43-94A9-F9D533D037F0}"/>
              </a:ext>
            </a:extLst>
          </p:cNvPr>
          <p:cNvSpPr/>
          <p:nvPr/>
        </p:nvSpPr>
        <p:spPr>
          <a:xfrm>
            <a:off x="808361" y="3180691"/>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70C0"/>
              </a:solidFill>
              <a:latin typeface="Calibri Light" panose="020F0302020204030204" pitchFamily="34" charset="0"/>
              <a:cs typeface="Calibri Light" panose="020F0302020204030204" pitchFamily="34" charset="0"/>
            </a:endParaRPr>
          </a:p>
        </p:txBody>
      </p:sp>
      <p:sp>
        <p:nvSpPr>
          <p:cNvPr id="76" name="Round Same Side Corner Rectangle 20">
            <a:extLst>
              <a:ext uri="{FF2B5EF4-FFF2-40B4-BE49-F238E27FC236}">
                <a16:creationId xmlns:a16="http://schemas.microsoft.com/office/drawing/2014/main" id="{D5053BE9-2A19-454D-940F-1B98F5EE55FF}"/>
              </a:ext>
            </a:extLst>
          </p:cNvPr>
          <p:cNvSpPr/>
          <p:nvPr/>
        </p:nvSpPr>
        <p:spPr>
          <a:xfrm rot="10800000">
            <a:off x="448321" y="3180691"/>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70C0"/>
              </a:solidFill>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D5A171AF-904C-4AE0-A203-D4E4D7A2D088}"/>
              </a:ext>
            </a:extLst>
          </p:cNvPr>
          <p:cNvSpPr txBox="1"/>
          <p:nvPr/>
        </p:nvSpPr>
        <p:spPr>
          <a:xfrm>
            <a:off x="5813617" y="3216623"/>
            <a:ext cx="1926735" cy="400110"/>
          </a:xfrm>
          <a:prstGeom prst="rect">
            <a:avLst/>
          </a:prstGeom>
          <a:noFill/>
        </p:spPr>
        <p:txBody>
          <a:bodyPr wrap="square" rtlCol="0">
            <a:spAutoFit/>
          </a:bodyPr>
          <a:lstStyle/>
          <a:p>
            <a:r>
              <a:rPr lang="en-US" altLang="ko-KR" sz="2000" dirty="0">
                <a:solidFill>
                  <a:srgbClr val="C00000"/>
                </a:solidFill>
                <a:latin typeface="Calibri Light" panose="020F0302020204030204" pitchFamily="34" charset="0"/>
                <a:cs typeface="Calibri Light" panose="020F0302020204030204" pitchFamily="34" charset="0"/>
              </a:rPr>
              <a:t>Manager(Admin)</a:t>
            </a:r>
            <a:endParaRPr lang="ko-KR" altLang="en-US" sz="2000" dirty="0">
              <a:solidFill>
                <a:srgbClr val="C00000"/>
              </a:solidFill>
              <a:latin typeface="Calibri Light" panose="020F0302020204030204" pitchFamily="34" charset="0"/>
              <a:cs typeface="Calibri Light" panose="020F0302020204030204" pitchFamily="34" charset="0"/>
            </a:endParaRPr>
          </a:p>
        </p:txBody>
      </p:sp>
      <p:sp>
        <p:nvSpPr>
          <p:cNvPr id="13" name="TextBox 12">
            <a:extLst>
              <a:ext uri="{FF2B5EF4-FFF2-40B4-BE49-F238E27FC236}">
                <a16:creationId xmlns:a16="http://schemas.microsoft.com/office/drawing/2014/main" id="{7A811A27-5EF6-4D6A-B691-F31058F1A8A8}"/>
              </a:ext>
            </a:extLst>
          </p:cNvPr>
          <p:cNvSpPr txBox="1"/>
          <p:nvPr/>
        </p:nvSpPr>
        <p:spPr>
          <a:xfrm>
            <a:off x="1123531" y="3170311"/>
            <a:ext cx="1926735" cy="400110"/>
          </a:xfrm>
          <a:prstGeom prst="rect">
            <a:avLst/>
          </a:prstGeom>
          <a:noFill/>
        </p:spPr>
        <p:txBody>
          <a:bodyPr wrap="square" rtlCol="0">
            <a:spAutoFit/>
          </a:bodyPr>
          <a:lstStyle/>
          <a:p>
            <a:r>
              <a:rPr lang="en-US" altLang="ko-KR" sz="2000" dirty="0">
                <a:solidFill>
                  <a:srgbClr val="0070C0"/>
                </a:solidFill>
                <a:latin typeface="Calibri Light" panose="020F0302020204030204" pitchFamily="34" charset="0"/>
                <a:cs typeface="Calibri Light" panose="020F0302020204030204" pitchFamily="34" charset="0"/>
              </a:rPr>
              <a:t>Front Desk</a:t>
            </a:r>
            <a:endParaRPr lang="ko-KR" altLang="en-US" sz="2000" dirty="0">
              <a:solidFill>
                <a:srgbClr val="0070C0"/>
              </a:solidFill>
              <a:latin typeface="Calibri Light" panose="020F0302020204030204" pitchFamily="34" charset="0"/>
              <a:cs typeface="Calibri Light" panose="020F0302020204030204" pitchFamily="34" charset="0"/>
            </a:endParaRPr>
          </a:p>
        </p:txBody>
      </p:sp>
      <p:sp>
        <p:nvSpPr>
          <p:cNvPr id="14" name="Round Same Side Corner Rectangle 8">
            <a:extLst>
              <a:ext uri="{FF2B5EF4-FFF2-40B4-BE49-F238E27FC236}">
                <a16:creationId xmlns:a16="http://schemas.microsoft.com/office/drawing/2014/main" id="{CE043E42-8F5C-4C07-B039-F4AD0590058F}"/>
              </a:ext>
            </a:extLst>
          </p:cNvPr>
          <p:cNvSpPr/>
          <p:nvPr/>
        </p:nvSpPr>
        <p:spPr>
          <a:xfrm>
            <a:off x="5489950" y="1135599"/>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D58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5" name="Round Same Side Corner Rectangle 20">
            <a:extLst>
              <a:ext uri="{FF2B5EF4-FFF2-40B4-BE49-F238E27FC236}">
                <a16:creationId xmlns:a16="http://schemas.microsoft.com/office/drawing/2014/main" id="{A8E2D01F-8032-4FB4-8E65-9667FA00F319}"/>
              </a:ext>
            </a:extLst>
          </p:cNvPr>
          <p:cNvSpPr/>
          <p:nvPr/>
        </p:nvSpPr>
        <p:spPr>
          <a:xfrm rot="10800000">
            <a:off x="5129910" y="1135599"/>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58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6" name="Round Same Side Corner Rectangle 8">
            <a:extLst>
              <a:ext uri="{FF2B5EF4-FFF2-40B4-BE49-F238E27FC236}">
                <a16:creationId xmlns:a16="http://schemas.microsoft.com/office/drawing/2014/main" id="{D3F3D2E3-B126-415E-A802-1FC9705BDCA3}"/>
              </a:ext>
            </a:extLst>
          </p:cNvPr>
          <p:cNvSpPr/>
          <p:nvPr/>
        </p:nvSpPr>
        <p:spPr>
          <a:xfrm>
            <a:off x="755576" y="1060569"/>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rgbClr val="00B050"/>
              </a:solidFill>
              <a:latin typeface="Calibri Light" panose="020F0302020204030204" pitchFamily="34" charset="0"/>
              <a:cs typeface="Calibri Light" panose="020F0302020204030204" pitchFamily="34" charset="0"/>
            </a:endParaRPr>
          </a:p>
        </p:txBody>
      </p:sp>
      <p:sp>
        <p:nvSpPr>
          <p:cNvPr id="17" name="Round Same Side Corner Rectangle 20">
            <a:extLst>
              <a:ext uri="{FF2B5EF4-FFF2-40B4-BE49-F238E27FC236}">
                <a16:creationId xmlns:a16="http://schemas.microsoft.com/office/drawing/2014/main" id="{4D63A8DA-B0CF-4282-837B-79B9BE5B24B2}"/>
              </a:ext>
            </a:extLst>
          </p:cNvPr>
          <p:cNvSpPr/>
          <p:nvPr/>
        </p:nvSpPr>
        <p:spPr>
          <a:xfrm rot="10800000">
            <a:off x="395536" y="1060569"/>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B7E59C17-10E8-45F6-A97C-B32C78F44E96}"/>
              </a:ext>
            </a:extLst>
          </p:cNvPr>
          <p:cNvSpPr txBox="1"/>
          <p:nvPr/>
        </p:nvSpPr>
        <p:spPr>
          <a:xfrm>
            <a:off x="5813617" y="1126465"/>
            <a:ext cx="1926735" cy="400110"/>
          </a:xfrm>
          <a:prstGeom prst="rect">
            <a:avLst/>
          </a:prstGeom>
          <a:noFill/>
        </p:spPr>
        <p:txBody>
          <a:bodyPr wrap="square" rtlCol="0">
            <a:spAutoFit/>
          </a:bodyPr>
          <a:lstStyle/>
          <a:p>
            <a:r>
              <a:rPr lang="en-US" altLang="ko-KR" sz="2000" dirty="0">
                <a:solidFill>
                  <a:srgbClr val="D58315"/>
                </a:solidFill>
                <a:latin typeface="Calibri Light" panose="020F0302020204030204" pitchFamily="34" charset="0"/>
                <a:cs typeface="Calibri Light" panose="020F0302020204030204" pitchFamily="34" charset="0"/>
              </a:rPr>
              <a:t>Kitchen</a:t>
            </a:r>
            <a:endParaRPr lang="ko-KR" altLang="en-US" sz="2000" dirty="0">
              <a:solidFill>
                <a:srgbClr val="D58315"/>
              </a:solidFill>
              <a:latin typeface="Calibri Light" panose="020F0302020204030204" pitchFamily="34" charset="0"/>
              <a:cs typeface="Calibri Light" panose="020F0302020204030204" pitchFamily="34" charset="0"/>
            </a:endParaRPr>
          </a:p>
        </p:txBody>
      </p:sp>
      <p:sp>
        <p:nvSpPr>
          <p:cNvPr id="19" name="TextBox 18">
            <a:extLst>
              <a:ext uri="{FF2B5EF4-FFF2-40B4-BE49-F238E27FC236}">
                <a16:creationId xmlns:a16="http://schemas.microsoft.com/office/drawing/2014/main" id="{DA8AFC25-F068-4535-B084-0014F3A224D4}"/>
              </a:ext>
            </a:extLst>
          </p:cNvPr>
          <p:cNvSpPr txBox="1"/>
          <p:nvPr/>
        </p:nvSpPr>
        <p:spPr>
          <a:xfrm>
            <a:off x="1123530" y="997064"/>
            <a:ext cx="1926735" cy="400110"/>
          </a:xfrm>
          <a:prstGeom prst="rect">
            <a:avLst/>
          </a:prstGeom>
          <a:noFill/>
        </p:spPr>
        <p:txBody>
          <a:bodyPr wrap="square" rtlCol="0">
            <a:spAutoFit/>
          </a:bodyPr>
          <a:lstStyle/>
          <a:p>
            <a:r>
              <a:rPr lang="en-US" altLang="ko-KR" sz="2000" dirty="0">
                <a:solidFill>
                  <a:srgbClr val="00B050"/>
                </a:solidFill>
                <a:latin typeface="Calibri Light" panose="020F0302020204030204" pitchFamily="34" charset="0"/>
                <a:cs typeface="Calibri Light" panose="020F0302020204030204" pitchFamily="34" charset="0"/>
              </a:rPr>
              <a:t>Customer</a:t>
            </a:r>
            <a:endParaRPr lang="ko-KR" altLang="en-US" sz="2000" dirty="0">
              <a:solidFill>
                <a:srgbClr val="00B050"/>
              </a:solidFill>
              <a:latin typeface="Calibri Light" panose="020F0302020204030204" pitchFamily="34" charset="0"/>
              <a:cs typeface="Calibri Light" panose="020F0302020204030204" pitchFamily="34" charset="0"/>
            </a:endParaRPr>
          </a:p>
        </p:txBody>
      </p:sp>
      <p:sp>
        <p:nvSpPr>
          <p:cNvPr id="27" name="TextBox 26">
            <a:extLst>
              <a:ext uri="{FF2B5EF4-FFF2-40B4-BE49-F238E27FC236}">
                <a16:creationId xmlns:a16="http://schemas.microsoft.com/office/drawing/2014/main" id="{A9F63C2F-CD02-4E42-9765-13DE27F9C723}"/>
              </a:ext>
            </a:extLst>
          </p:cNvPr>
          <p:cNvSpPr txBox="1"/>
          <p:nvPr/>
        </p:nvSpPr>
        <p:spPr>
          <a:xfrm>
            <a:off x="5632411" y="3607807"/>
            <a:ext cx="2520280" cy="1338828"/>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Manage Website Content</a:t>
            </a:r>
            <a:endParaRPr lang="ko-KR" altLang="en-US" sz="900" dirty="0">
              <a:solidFill>
                <a:schemeClr val="tx1">
                  <a:lumMod val="75000"/>
                  <a:lumOff val="25000"/>
                </a:schemeClr>
              </a:solidFill>
              <a:latin typeface="Calibri Light" panose="020F0302020204030204" pitchFamily="34" charset="0"/>
              <a:cs typeface="Calibri Light" panose="020F0302020204030204" pitchFamily="34" charset="0"/>
            </a:endParaRP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Category</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Sub Category</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Menu Item</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Coupons</a:t>
            </a:r>
          </a:p>
          <a:p>
            <a:pPr marL="628650" lvl="1" indent="-171450">
              <a:buFont typeface="Wingdings" panose="05000000000000000000" pitchFamily="2" charset="2"/>
              <a:buChar char="Ø"/>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Users</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70C0"/>
                </a:solidFill>
                <a:latin typeface="Calibri Light" panose="020F0302020204030204" pitchFamily="34" charset="0"/>
                <a:cs typeface="Calibri Light" panose="020F0302020204030204" pitchFamily="34" charset="0"/>
              </a:rPr>
              <a:t>Front Desk</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a:t>
            </a:r>
            <a:r>
              <a:rPr lang="en-US" altLang="ko-KR" sz="900" b="1" dirty="0">
                <a:solidFill>
                  <a:srgbClr val="D58315"/>
                </a:solidFill>
                <a:latin typeface="Calibri Light" panose="020F0302020204030204" pitchFamily="34" charset="0"/>
                <a:cs typeface="Calibri Light" panose="020F0302020204030204" pitchFamily="34" charset="0"/>
              </a:rPr>
              <a:t>Kitchen</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and </a:t>
            </a:r>
            <a:r>
              <a:rPr lang="en-US" altLang="ko-KR" sz="900" b="1" dirty="0">
                <a:solidFill>
                  <a:srgbClr val="00B050"/>
                </a:solidFill>
                <a:latin typeface="Calibri Light" panose="020F0302020204030204" pitchFamily="34" charset="0"/>
                <a:cs typeface="Calibri Light" panose="020F0302020204030204" pitchFamily="34" charset="0"/>
              </a:rPr>
              <a:t>Customer</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ko-KR" altLang="en-US" sz="9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1" name="TextBox 30">
            <a:extLst>
              <a:ext uri="{FF2B5EF4-FFF2-40B4-BE49-F238E27FC236}">
                <a16:creationId xmlns:a16="http://schemas.microsoft.com/office/drawing/2014/main" id="{F0D24FFB-DC2C-4E07-A5DB-D289EFCBC440}"/>
              </a:ext>
            </a:extLst>
          </p:cNvPr>
          <p:cNvSpPr txBox="1"/>
          <p:nvPr/>
        </p:nvSpPr>
        <p:spPr>
          <a:xfrm>
            <a:off x="913924" y="1491630"/>
            <a:ext cx="2907938" cy="923330"/>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Browse through items.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Register/Login using email, Facebook or Google.</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Add Items to cart.</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Apply coupons and place order using credit card.</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their order status.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Manage their account details.</a:t>
            </a:r>
          </a:p>
        </p:txBody>
      </p:sp>
      <p:sp>
        <p:nvSpPr>
          <p:cNvPr id="34" name="TextBox 33">
            <a:extLst>
              <a:ext uri="{FF2B5EF4-FFF2-40B4-BE49-F238E27FC236}">
                <a16:creationId xmlns:a16="http://schemas.microsoft.com/office/drawing/2014/main" id="{DA5F35AD-98F6-48C0-8366-45C1E06C9E99}"/>
              </a:ext>
            </a:extLst>
          </p:cNvPr>
          <p:cNvSpPr txBox="1"/>
          <p:nvPr/>
        </p:nvSpPr>
        <p:spPr>
          <a:xfrm>
            <a:off x="5652120" y="1592962"/>
            <a:ext cx="2592288"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orders that are placed with their details.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Start cooking the order and update the system once they are prepared.</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B050"/>
                </a:solidFill>
                <a:latin typeface="Calibri Light" panose="020F0302020204030204" pitchFamily="34" charset="0"/>
                <a:cs typeface="Calibri Light" panose="020F0302020204030204" pitchFamily="34" charset="0"/>
              </a:rPr>
              <a:t>Customers</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5" name="TextBox 34">
            <a:extLst>
              <a:ext uri="{FF2B5EF4-FFF2-40B4-BE49-F238E27FC236}">
                <a16:creationId xmlns:a16="http://schemas.microsoft.com/office/drawing/2014/main" id="{432290BA-ECCA-4501-AA6B-A2D8412DA519}"/>
              </a:ext>
            </a:extLst>
          </p:cNvPr>
          <p:cNvSpPr txBox="1"/>
          <p:nvPr/>
        </p:nvSpPr>
        <p:spPr>
          <a:xfrm>
            <a:off x="913924" y="3579862"/>
            <a:ext cx="2907938" cy="1061829"/>
          </a:xfrm>
          <a:prstGeom prst="rect">
            <a:avLst/>
          </a:prstGeom>
          <a:noFill/>
        </p:spPr>
        <p:txBody>
          <a:bodyPr wrap="square" rtlCol="0">
            <a:spAutoFit/>
          </a:bodyPr>
          <a:lstStyle/>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View All the orders that are ready for pickup.</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They can search through order history to see all the available orders.</a:t>
            </a:r>
          </a:p>
          <a:p>
            <a:pPr marL="171450" indent="-171450">
              <a:buFont typeface="Arial" panose="020B0604020202020204" pitchFamily="34" charset="0"/>
              <a:buChar char="•"/>
            </a:pPr>
            <a:r>
              <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rPr>
              <a:t>Verify user details when they come in to pick up the order and update status to order completed.</a:t>
            </a:r>
          </a:p>
          <a:p>
            <a:pPr marL="171450" indent="-171450">
              <a:buFont typeface="Arial" panose="020B0604020202020204" pitchFamily="34" charset="0"/>
              <a:buChar char="•"/>
            </a:pP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Everything </a:t>
            </a:r>
            <a:r>
              <a:rPr lang="en-US" altLang="ko-KR" sz="900" b="1" dirty="0">
                <a:solidFill>
                  <a:srgbClr val="00B050"/>
                </a:solidFill>
                <a:latin typeface="Calibri Light" panose="020F0302020204030204" pitchFamily="34" charset="0"/>
                <a:cs typeface="Calibri Light" panose="020F0302020204030204" pitchFamily="34" charset="0"/>
              </a:rPr>
              <a:t>Customers</a:t>
            </a:r>
            <a:r>
              <a:rPr lang="en-US" altLang="ko-KR" sz="900" b="1" dirty="0">
                <a:solidFill>
                  <a:schemeClr val="tx1">
                    <a:lumMod val="75000"/>
                    <a:lumOff val="25000"/>
                  </a:schemeClr>
                </a:solidFill>
                <a:latin typeface="Calibri Light" panose="020F0302020204030204" pitchFamily="34" charset="0"/>
                <a:cs typeface="Calibri Light" panose="020F0302020204030204" pitchFamily="34" charset="0"/>
              </a:rPr>
              <a:t> can do.</a:t>
            </a:r>
            <a:endParaRPr lang="ko-KR" altLang="en-US" sz="9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en-US" altLang="ko-KR" sz="9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2520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1">
                                            <p:txEl>
                                              <p:pRg st="0" end="0"/>
                                            </p:txEl>
                                          </p:spTgt>
                                        </p:tgtEl>
                                        <p:attrNameLst>
                                          <p:attrName>style.visibility</p:attrName>
                                        </p:attrNameLst>
                                      </p:cBhvr>
                                      <p:to>
                                        <p:strVal val="visible"/>
                                      </p:to>
                                    </p:set>
                                    <p:animEffect transition="in" filter="fade">
                                      <p:cBhvr>
                                        <p:cTn id="63" dur="500"/>
                                        <p:tgtEl>
                                          <p:spTgt spid="3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1">
                                            <p:txEl>
                                              <p:pRg st="1" end="1"/>
                                            </p:txEl>
                                          </p:spTgt>
                                        </p:tgtEl>
                                        <p:attrNameLst>
                                          <p:attrName>style.visibility</p:attrName>
                                        </p:attrNameLst>
                                      </p:cBhvr>
                                      <p:to>
                                        <p:strVal val="visible"/>
                                      </p:to>
                                    </p:set>
                                    <p:animEffect transition="in" filter="fade">
                                      <p:cBhvr>
                                        <p:cTn id="68" dur="500"/>
                                        <p:tgtEl>
                                          <p:spTgt spid="31">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animEffect transition="in" filter="fade">
                                      <p:cBhvr>
                                        <p:cTn id="73" dur="500"/>
                                        <p:tgtEl>
                                          <p:spTgt spid="31">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1">
                                            <p:txEl>
                                              <p:pRg st="3" end="3"/>
                                            </p:txEl>
                                          </p:spTgt>
                                        </p:tgtEl>
                                        <p:attrNameLst>
                                          <p:attrName>style.visibility</p:attrName>
                                        </p:attrNameLst>
                                      </p:cBhvr>
                                      <p:to>
                                        <p:strVal val="visible"/>
                                      </p:to>
                                    </p:set>
                                    <p:animEffect transition="in" filter="fade">
                                      <p:cBhvr>
                                        <p:cTn id="78" dur="500"/>
                                        <p:tgtEl>
                                          <p:spTgt spid="31">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xEl>
                                              <p:pRg st="4" end="4"/>
                                            </p:txEl>
                                          </p:spTgt>
                                        </p:tgtEl>
                                        <p:attrNameLst>
                                          <p:attrName>style.visibility</p:attrName>
                                        </p:attrNameLst>
                                      </p:cBhvr>
                                      <p:to>
                                        <p:strVal val="visible"/>
                                      </p:to>
                                    </p:set>
                                    <p:animEffect transition="in" filter="fade">
                                      <p:cBhvr>
                                        <p:cTn id="83" dur="500"/>
                                        <p:tgtEl>
                                          <p:spTgt spid="31">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1">
                                            <p:txEl>
                                              <p:pRg st="5" end="5"/>
                                            </p:txEl>
                                          </p:spTgt>
                                        </p:tgtEl>
                                        <p:attrNameLst>
                                          <p:attrName>style.visibility</p:attrName>
                                        </p:attrNameLst>
                                      </p:cBhvr>
                                      <p:to>
                                        <p:strVal val="visible"/>
                                      </p:to>
                                    </p:set>
                                    <p:animEffect transition="in" filter="fade">
                                      <p:cBhvr>
                                        <p:cTn id="88" dur="500"/>
                                        <p:tgtEl>
                                          <p:spTgt spid="31">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4">
                                            <p:txEl>
                                              <p:pRg st="0" end="0"/>
                                            </p:txEl>
                                          </p:spTgt>
                                        </p:tgtEl>
                                        <p:attrNameLst>
                                          <p:attrName>style.visibility</p:attrName>
                                        </p:attrNameLst>
                                      </p:cBhvr>
                                      <p:to>
                                        <p:strVal val="visible"/>
                                      </p:to>
                                    </p:set>
                                    <p:animEffect transition="in" filter="fade">
                                      <p:cBhvr>
                                        <p:cTn id="93" dur="500"/>
                                        <p:tgtEl>
                                          <p:spTgt spid="34">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4">
                                            <p:txEl>
                                              <p:pRg st="1" end="1"/>
                                            </p:txEl>
                                          </p:spTgt>
                                        </p:tgtEl>
                                        <p:attrNameLst>
                                          <p:attrName>style.visibility</p:attrName>
                                        </p:attrNameLst>
                                      </p:cBhvr>
                                      <p:to>
                                        <p:strVal val="visible"/>
                                      </p:to>
                                    </p:set>
                                    <p:animEffect transition="in" filter="fade">
                                      <p:cBhvr>
                                        <p:cTn id="98" dur="500"/>
                                        <p:tgtEl>
                                          <p:spTgt spid="34">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4">
                                            <p:txEl>
                                              <p:pRg st="2" end="2"/>
                                            </p:txEl>
                                          </p:spTgt>
                                        </p:tgtEl>
                                        <p:attrNameLst>
                                          <p:attrName>style.visibility</p:attrName>
                                        </p:attrNameLst>
                                      </p:cBhvr>
                                      <p:to>
                                        <p:strVal val="visible"/>
                                      </p:to>
                                    </p:set>
                                    <p:animEffect transition="in" filter="fade">
                                      <p:cBhvr>
                                        <p:cTn id="103" dur="500"/>
                                        <p:tgtEl>
                                          <p:spTgt spid="34">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5">
                                            <p:txEl>
                                              <p:pRg st="0" end="0"/>
                                            </p:txEl>
                                          </p:spTgt>
                                        </p:tgtEl>
                                        <p:attrNameLst>
                                          <p:attrName>style.visibility</p:attrName>
                                        </p:attrNameLst>
                                      </p:cBhvr>
                                      <p:to>
                                        <p:strVal val="visible"/>
                                      </p:to>
                                    </p:set>
                                    <p:animEffect transition="in" filter="fade">
                                      <p:cBhvr>
                                        <p:cTn id="108" dur="500"/>
                                        <p:tgtEl>
                                          <p:spTgt spid="35">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5">
                                            <p:txEl>
                                              <p:pRg st="1" end="1"/>
                                            </p:txEl>
                                          </p:spTgt>
                                        </p:tgtEl>
                                        <p:attrNameLst>
                                          <p:attrName>style.visibility</p:attrName>
                                        </p:attrNameLst>
                                      </p:cBhvr>
                                      <p:to>
                                        <p:strVal val="visible"/>
                                      </p:to>
                                    </p:set>
                                    <p:animEffect transition="in" filter="fade">
                                      <p:cBhvr>
                                        <p:cTn id="113" dur="500"/>
                                        <p:tgtEl>
                                          <p:spTgt spid="35">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5">
                                            <p:txEl>
                                              <p:pRg st="2" end="2"/>
                                            </p:txEl>
                                          </p:spTgt>
                                        </p:tgtEl>
                                        <p:attrNameLst>
                                          <p:attrName>style.visibility</p:attrName>
                                        </p:attrNameLst>
                                      </p:cBhvr>
                                      <p:to>
                                        <p:strVal val="visible"/>
                                      </p:to>
                                    </p:set>
                                    <p:animEffect transition="in" filter="fade">
                                      <p:cBhvr>
                                        <p:cTn id="118" dur="500"/>
                                        <p:tgtEl>
                                          <p:spTgt spid="35">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5">
                                            <p:txEl>
                                              <p:pRg st="3" end="3"/>
                                            </p:txEl>
                                          </p:spTgt>
                                        </p:tgtEl>
                                        <p:attrNameLst>
                                          <p:attrName>style.visibility</p:attrName>
                                        </p:attrNameLst>
                                      </p:cBhvr>
                                      <p:to>
                                        <p:strVal val="visible"/>
                                      </p:to>
                                    </p:set>
                                    <p:animEffect transition="in" filter="fade">
                                      <p:cBhvr>
                                        <p:cTn id="123" dur="500"/>
                                        <p:tgtEl>
                                          <p:spTgt spid="35">
                                            <p:txEl>
                                              <p:pRg st="3" end="3"/>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7">
                                            <p:txEl>
                                              <p:pRg st="0" end="0"/>
                                            </p:txEl>
                                          </p:spTgt>
                                        </p:tgtEl>
                                        <p:attrNameLst>
                                          <p:attrName>style.visibility</p:attrName>
                                        </p:attrNameLst>
                                      </p:cBhvr>
                                      <p:to>
                                        <p:strVal val="visible"/>
                                      </p:to>
                                    </p:set>
                                    <p:animEffect transition="in" filter="fade">
                                      <p:cBhvr>
                                        <p:cTn id="128" dur="500"/>
                                        <p:tgtEl>
                                          <p:spTgt spid="27">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7">
                                            <p:txEl>
                                              <p:pRg st="1" end="1"/>
                                            </p:txEl>
                                          </p:spTgt>
                                        </p:tgtEl>
                                        <p:attrNameLst>
                                          <p:attrName>style.visibility</p:attrName>
                                        </p:attrNameLst>
                                      </p:cBhvr>
                                      <p:to>
                                        <p:strVal val="visible"/>
                                      </p:to>
                                    </p:set>
                                    <p:animEffect transition="in" filter="fade">
                                      <p:cBhvr>
                                        <p:cTn id="133" dur="500"/>
                                        <p:tgtEl>
                                          <p:spTgt spid="27">
                                            <p:txEl>
                                              <p:p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27">
                                            <p:txEl>
                                              <p:pRg st="2" end="2"/>
                                            </p:txEl>
                                          </p:spTgt>
                                        </p:tgtEl>
                                        <p:attrNameLst>
                                          <p:attrName>style.visibility</p:attrName>
                                        </p:attrNameLst>
                                      </p:cBhvr>
                                      <p:to>
                                        <p:strVal val="visible"/>
                                      </p:to>
                                    </p:set>
                                    <p:animEffect transition="in" filter="fade">
                                      <p:cBhvr>
                                        <p:cTn id="136" dur="500"/>
                                        <p:tgtEl>
                                          <p:spTgt spid="27">
                                            <p:txEl>
                                              <p:pRg st="2" end="2"/>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27">
                                            <p:txEl>
                                              <p:pRg st="3" end="3"/>
                                            </p:txEl>
                                          </p:spTgt>
                                        </p:tgtEl>
                                        <p:attrNameLst>
                                          <p:attrName>style.visibility</p:attrName>
                                        </p:attrNameLst>
                                      </p:cBhvr>
                                      <p:to>
                                        <p:strVal val="visible"/>
                                      </p:to>
                                    </p:set>
                                    <p:animEffect transition="in" filter="fade">
                                      <p:cBhvr>
                                        <p:cTn id="139" dur="500"/>
                                        <p:tgtEl>
                                          <p:spTgt spid="27">
                                            <p:txEl>
                                              <p:pRg st="3" end="3"/>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27">
                                            <p:txEl>
                                              <p:pRg st="4" end="4"/>
                                            </p:txEl>
                                          </p:spTgt>
                                        </p:tgtEl>
                                        <p:attrNameLst>
                                          <p:attrName>style.visibility</p:attrName>
                                        </p:attrNameLst>
                                      </p:cBhvr>
                                      <p:to>
                                        <p:strVal val="visible"/>
                                      </p:to>
                                    </p:set>
                                    <p:animEffect transition="in" filter="fade">
                                      <p:cBhvr>
                                        <p:cTn id="142" dur="500"/>
                                        <p:tgtEl>
                                          <p:spTgt spid="27">
                                            <p:txEl>
                                              <p:pRg st="4" end="4"/>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27">
                                            <p:txEl>
                                              <p:pRg st="5" end="5"/>
                                            </p:txEl>
                                          </p:spTgt>
                                        </p:tgtEl>
                                        <p:attrNameLst>
                                          <p:attrName>style.visibility</p:attrName>
                                        </p:attrNameLst>
                                      </p:cBhvr>
                                      <p:to>
                                        <p:strVal val="visible"/>
                                      </p:to>
                                    </p:set>
                                    <p:animEffect transition="in" filter="fade">
                                      <p:cBhvr>
                                        <p:cTn id="145" dur="500"/>
                                        <p:tgtEl>
                                          <p:spTgt spid="27">
                                            <p:txEl>
                                              <p:pRg st="5" end="5"/>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7">
                                            <p:txEl>
                                              <p:pRg st="6" end="6"/>
                                            </p:txEl>
                                          </p:spTgt>
                                        </p:tgtEl>
                                        <p:attrNameLst>
                                          <p:attrName>style.visibility</p:attrName>
                                        </p:attrNameLst>
                                      </p:cBhvr>
                                      <p:to>
                                        <p:strVal val="visible"/>
                                      </p:to>
                                    </p:set>
                                    <p:animEffect transition="in" filter="fade">
                                      <p:cBhvr>
                                        <p:cTn id="150" dur="500"/>
                                        <p:tgtEl>
                                          <p:spTgt spid="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37" grpId="0" animBg="1"/>
      <p:bldP spid="2" grpId="0" animBg="1"/>
      <p:bldP spid="53" grpId="0" animBg="1"/>
      <p:bldP spid="54" grpId="0" animBg="1"/>
      <p:bldP spid="75" grpId="0" animBg="1"/>
      <p:bldP spid="76" grpId="0" animBg="1"/>
      <p:bldP spid="12" grpId="0"/>
      <p:bldP spid="13" grpId="0"/>
      <p:bldP spid="14" grpId="0" animBg="1"/>
      <p:bldP spid="15" grpId="0" animBg="1"/>
      <p:bldP spid="16" grpId="0" animBg="1"/>
      <p:bldP spid="17" grpId="0" animBg="1"/>
      <p:bldP spid="18"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p>
        </p:txBody>
      </p:sp>
      <p:pic>
        <p:nvPicPr>
          <p:cNvPr id="7" name="Picture 6">
            <a:extLst>
              <a:ext uri="{FF2B5EF4-FFF2-40B4-BE49-F238E27FC236}">
                <a16:creationId xmlns:a16="http://schemas.microsoft.com/office/drawing/2014/main" id="{E827207F-8320-4B1D-AF25-0077052EC89D}"/>
              </a:ext>
            </a:extLst>
          </p:cNvPr>
          <p:cNvPicPr>
            <a:picLocks noChangeAspect="1"/>
          </p:cNvPicPr>
          <p:nvPr/>
        </p:nvPicPr>
        <p:blipFill>
          <a:blip r:embed="rId2"/>
          <a:stretch>
            <a:fillRect/>
          </a:stretch>
        </p:blipFill>
        <p:spPr>
          <a:xfrm>
            <a:off x="2632238" y="2859782"/>
            <a:ext cx="3240360" cy="1789079"/>
          </a:xfrm>
          <a:prstGeom prst="rect">
            <a:avLst/>
          </a:prstGeom>
          <a:ln>
            <a:solidFill>
              <a:schemeClr val="tx2"/>
            </a:solidFill>
          </a:ln>
        </p:spPr>
      </p:pic>
      <p:pic>
        <p:nvPicPr>
          <p:cNvPr id="8" name="Picture 2" descr="Image result for computer user icon">
            <a:extLst>
              <a:ext uri="{FF2B5EF4-FFF2-40B4-BE49-F238E27FC236}">
                <a16:creationId xmlns:a16="http://schemas.microsoft.com/office/drawing/2014/main" id="{F6CE4F6E-599A-46C3-9389-BC5FB068F9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281345"/>
            <a:ext cx="967655" cy="96765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0" name="Picture 4" descr="Image result for computer icon">
            <a:extLst>
              <a:ext uri="{FF2B5EF4-FFF2-40B4-BE49-F238E27FC236}">
                <a16:creationId xmlns:a16="http://schemas.microsoft.com/office/drawing/2014/main" id="{2ED14AC8-77D1-4356-BA10-74524DBD60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8" y="3253306"/>
            <a:ext cx="995694" cy="99569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AB29A53-0A60-446C-A07B-36BDE4DB8C66}"/>
              </a:ext>
            </a:extLst>
          </p:cNvPr>
          <p:cNvCxnSpPr>
            <a:cxnSpLocks/>
            <a:stCxn id="8" idx="3"/>
            <a:endCxn id="7" idx="1"/>
          </p:cNvCxnSpPr>
          <p:nvPr/>
        </p:nvCxnSpPr>
        <p:spPr>
          <a:xfrm flipV="1">
            <a:off x="1291183" y="3754322"/>
            <a:ext cx="1341055" cy="10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FA9BC5-0FD7-4C24-8571-EF78EAC4AC9E}"/>
              </a:ext>
            </a:extLst>
          </p:cNvPr>
          <p:cNvCxnSpPr>
            <a:cxnSpLocks/>
            <a:stCxn id="7" idx="3"/>
            <a:endCxn id="10" idx="1"/>
          </p:cNvCxnSpPr>
          <p:nvPr/>
        </p:nvCxnSpPr>
        <p:spPr>
          <a:xfrm flipV="1">
            <a:off x="5872598" y="3751153"/>
            <a:ext cx="1651730" cy="3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8F352A-AB3B-413C-9154-6B47CDE1DDE4}"/>
              </a:ext>
            </a:extLst>
          </p:cNvPr>
          <p:cNvSpPr txBox="1"/>
          <p:nvPr/>
        </p:nvSpPr>
        <p:spPr>
          <a:xfrm>
            <a:off x="509837" y="4215599"/>
            <a:ext cx="607859" cy="369332"/>
          </a:xfrm>
          <a:prstGeom prst="rect">
            <a:avLst/>
          </a:prstGeom>
          <a:noFill/>
        </p:spPr>
        <p:txBody>
          <a:bodyPr wrap="none" rtlCol="0">
            <a:spAutoFit/>
          </a:bodyPr>
          <a:lstStyle/>
          <a:p>
            <a:r>
              <a:rPr lang="en-US" dirty="0">
                <a:solidFill>
                  <a:srgbClr val="0070C0"/>
                </a:solidFill>
              </a:rPr>
              <a:t>Dan</a:t>
            </a:r>
          </a:p>
        </p:txBody>
      </p:sp>
      <p:sp>
        <p:nvSpPr>
          <p:cNvPr id="13" name="TextBox 12">
            <a:extLst>
              <a:ext uri="{FF2B5EF4-FFF2-40B4-BE49-F238E27FC236}">
                <a16:creationId xmlns:a16="http://schemas.microsoft.com/office/drawing/2014/main" id="{D1D671DD-9ED9-4DDB-B971-5CDB375C1581}"/>
              </a:ext>
            </a:extLst>
          </p:cNvPr>
          <p:cNvSpPr txBox="1"/>
          <p:nvPr/>
        </p:nvSpPr>
        <p:spPr>
          <a:xfrm>
            <a:off x="707150" y="1016988"/>
            <a:ext cx="7729700" cy="1323439"/>
          </a:xfrm>
          <a:prstGeom prst="rect">
            <a:avLst/>
          </a:prstGeom>
          <a:noFill/>
        </p:spPr>
        <p:txBody>
          <a:bodyPr wrap="square" rtlCol="0">
            <a:spAutoFit/>
          </a:bodyPr>
          <a:lstStyle/>
          <a:p>
            <a:pPr algn="just"/>
            <a:r>
              <a:rPr lang="en-US" sz="2000" dirty="0">
                <a:solidFill>
                  <a:schemeClr val="accent5">
                    <a:lumMod val="75000"/>
                  </a:schemeClr>
                </a:solidFill>
                <a:latin typeface="Calibri Light" panose="020F0302020204030204" pitchFamily="34" charset="0"/>
                <a:cs typeface="Calibri Light" panose="020F0302020204030204" pitchFamily="34" charset="0"/>
              </a:rPr>
              <a:t>Cross-site request forgery (also known as XSRF or CSRF), is an attack          against web-hosted apps whereby a malicious web app can influence the  interaction between a client browser and a web app that trusts that          browser.</a:t>
            </a:r>
          </a:p>
        </p:txBody>
      </p:sp>
    </p:spTree>
    <p:extLst>
      <p:ext uri="{BB962C8B-B14F-4D97-AF65-F5344CB8AC3E}">
        <p14:creationId xmlns:p14="http://schemas.microsoft.com/office/powerpoint/2010/main" val="36958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p>
        </p:txBody>
      </p:sp>
      <p:pic>
        <p:nvPicPr>
          <p:cNvPr id="7" name="Picture 4" descr="Image result for hacker icon">
            <a:extLst>
              <a:ext uri="{FF2B5EF4-FFF2-40B4-BE49-F238E27FC236}">
                <a16:creationId xmlns:a16="http://schemas.microsoft.com/office/drawing/2014/main" id="{00EEEBA8-140D-471A-A782-9766E09DB2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330503"/>
            <a:ext cx="560553" cy="5834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web page congratulation you are winner">
            <a:extLst>
              <a:ext uri="{FF2B5EF4-FFF2-40B4-BE49-F238E27FC236}">
                <a16:creationId xmlns:a16="http://schemas.microsoft.com/office/drawing/2014/main" id="{D87597B8-CD31-4D3A-B26D-2DEBE2939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1334408"/>
            <a:ext cx="2376264" cy="15888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664C41B-76C4-4B48-8A6B-5C4BE85C1B5F}"/>
              </a:ext>
            </a:extLst>
          </p:cNvPr>
          <p:cNvSpPr/>
          <p:nvPr/>
        </p:nvSpPr>
        <p:spPr>
          <a:xfrm>
            <a:off x="1907704" y="2990658"/>
            <a:ext cx="3816424" cy="923330"/>
          </a:xfrm>
          <a:prstGeom prst="rect">
            <a:avLst/>
          </a:prstGeom>
        </p:spPr>
        <p:txBody>
          <a:bodyPr wrap="square">
            <a:spAutoFit/>
          </a:bodyPr>
          <a:lstStyle/>
          <a:p>
            <a:r>
              <a:rPr lang="en-US" sz="900" dirty="0">
                <a:solidFill>
                  <a:srgbClr val="002060"/>
                </a:solidFill>
                <a:latin typeface="Calibri Light" panose="020F0302020204030204" pitchFamily="34" charset="0"/>
                <a:cs typeface="Calibri Light" panose="020F0302020204030204" pitchFamily="34" charset="0"/>
              </a:rPr>
              <a:t>&lt;h1&gt;Win a $1000 amazon gift card&lt;/h1&gt;</a:t>
            </a:r>
          </a:p>
          <a:p>
            <a:r>
              <a:rPr lang="en-US" sz="900" dirty="0">
                <a:solidFill>
                  <a:srgbClr val="002060"/>
                </a:solidFill>
                <a:latin typeface="Calibri Light" panose="020F0302020204030204" pitchFamily="34" charset="0"/>
                <a:cs typeface="Calibri Light" panose="020F0302020204030204" pitchFamily="34" charset="0"/>
              </a:rPr>
              <a:t>&lt;form action="http://good-banking-site.com/</a:t>
            </a:r>
            <a:r>
              <a:rPr lang="en-US" sz="900" dirty="0" err="1">
                <a:solidFill>
                  <a:srgbClr val="002060"/>
                </a:solidFill>
                <a:latin typeface="Calibri Light" panose="020F0302020204030204" pitchFamily="34" charset="0"/>
                <a:cs typeface="Calibri Light" panose="020F0302020204030204" pitchFamily="34" charset="0"/>
              </a:rPr>
              <a:t>api</a:t>
            </a:r>
            <a:r>
              <a:rPr lang="en-US" sz="900" dirty="0">
                <a:solidFill>
                  <a:srgbClr val="002060"/>
                </a:solidFill>
                <a:latin typeface="Calibri Light" panose="020F0302020204030204" pitchFamily="34" charset="0"/>
                <a:cs typeface="Calibri Light" panose="020F0302020204030204" pitchFamily="34" charset="0"/>
              </a:rPr>
              <a:t>/account" method="post"&gt;</a:t>
            </a:r>
          </a:p>
          <a:p>
            <a:r>
              <a:rPr lang="en-US" sz="900" dirty="0">
                <a:solidFill>
                  <a:srgbClr val="002060"/>
                </a:solidFill>
                <a:latin typeface="Calibri Light" panose="020F0302020204030204" pitchFamily="34" charset="0"/>
                <a:cs typeface="Calibri Light" panose="020F0302020204030204" pitchFamily="34" charset="0"/>
              </a:rPr>
              <a:t>    &lt;input type="hidden" name="Transaction" value="withdraw"&gt;</a:t>
            </a:r>
          </a:p>
          <a:p>
            <a:r>
              <a:rPr lang="en-US" sz="900" dirty="0">
                <a:solidFill>
                  <a:srgbClr val="002060"/>
                </a:solidFill>
                <a:latin typeface="Calibri Light" panose="020F0302020204030204" pitchFamily="34" charset="0"/>
                <a:cs typeface="Calibri Light" panose="020F0302020204030204" pitchFamily="34" charset="0"/>
              </a:rPr>
              <a:t>    &lt;input type="hidden" name="Amount" value="1000000"&gt;</a:t>
            </a:r>
          </a:p>
          <a:p>
            <a:r>
              <a:rPr lang="en-US" sz="900" dirty="0">
                <a:solidFill>
                  <a:srgbClr val="002060"/>
                </a:solidFill>
                <a:latin typeface="Calibri Light" panose="020F0302020204030204" pitchFamily="34" charset="0"/>
                <a:cs typeface="Calibri Light" panose="020F0302020204030204" pitchFamily="34" charset="0"/>
              </a:rPr>
              <a:t>    &lt;input type="submit" value="Click to collect your prize!"&gt;</a:t>
            </a:r>
          </a:p>
          <a:p>
            <a:r>
              <a:rPr lang="en-US" sz="900" dirty="0">
                <a:solidFill>
                  <a:srgbClr val="002060"/>
                </a:solidFill>
                <a:latin typeface="Calibri Light" panose="020F0302020204030204" pitchFamily="34" charset="0"/>
                <a:cs typeface="Calibri Light" panose="020F0302020204030204" pitchFamily="34" charset="0"/>
              </a:rPr>
              <a:t>&lt;/form&gt;</a:t>
            </a:r>
          </a:p>
        </p:txBody>
      </p:sp>
      <p:sp>
        <p:nvSpPr>
          <p:cNvPr id="12" name="TextBox 11">
            <a:extLst>
              <a:ext uri="{FF2B5EF4-FFF2-40B4-BE49-F238E27FC236}">
                <a16:creationId xmlns:a16="http://schemas.microsoft.com/office/drawing/2014/main" id="{9A73AA62-C1C4-4748-B66E-194B6259E8F0}"/>
              </a:ext>
            </a:extLst>
          </p:cNvPr>
          <p:cNvSpPr txBox="1"/>
          <p:nvPr/>
        </p:nvSpPr>
        <p:spPr>
          <a:xfrm>
            <a:off x="5292080" y="1170463"/>
            <a:ext cx="3729822" cy="1600438"/>
          </a:xfrm>
          <a:prstGeom prst="rect">
            <a:avLst/>
          </a:prstGeom>
          <a:noFill/>
        </p:spPr>
        <p:txBody>
          <a:bodyPr wrap="square" rtlCol="0">
            <a:spAutoFit/>
          </a:bodyPr>
          <a:lstStyle/>
          <a:p>
            <a:pPr algn="just"/>
            <a:r>
              <a:rPr lang="en-US" sz="1400" dirty="0">
                <a:solidFill>
                  <a:schemeClr val="accent5">
                    <a:lumMod val="75000"/>
                  </a:schemeClr>
                </a:solidFill>
                <a:latin typeface="Calibri Light" panose="020F0302020204030204" pitchFamily="34" charset="0"/>
                <a:cs typeface="Calibri Light" panose="020F0302020204030204" pitchFamily="34" charset="0"/>
              </a:rPr>
              <a:t>Once Bob hits ‘Continue’ button</a:t>
            </a:r>
          </a:p>
          <a:p>
            <a:pPr marL="285750" indent="-285750" algn="just">
              <a:buFont typeface="Arial" panose="020B0604020202020204" pitchFamily="34" charset="0"/>
              <a:buChar char="•"/>
            </a:pPr>
            <a:r>
              <a:rPr lang="en-US" sz="1400" dirty="0">
                <a:solidFill>
                  <a:schemeClr val="accent5">
                    <a:lumMod val="75000"/>
                  </a:schemeClr>
                </a:solidFill>
                <a:latin typeface="Calibri Light" panose="020F0302020204030204" pitchFamily="34" charset="0"/>
                <a:cs typeface="Calibri Light" panose="020F0302020204030204" pitchFamily="34" charset="0"/>
              </a:rPr>
              <a:t>Browser makes request and automatically       includes cookie for requested domain.</a:t>
            </a:r>
          </a:p>
          <a:p>
            <a:pPr marL="285750" indent="-285750" algn="just">
              <a:buFont typeface="Arial" panose="020B0604020202020204" pitchFamily="34" charset="0"/>
              <a:buChar char="•"/>
            </a:pPr>
            <a:r>
              <a:rPr lang="en-US" sz="1400" dirty="0">
                <a:solidFill>
                  <a:schemeClr val="accent5">
                    <a:lumMod val="75000"/>
                  </a:schemeClr>
                </a:solidFill>
                <a:latin typeface="Calibri Light" panose="020F0302020204030204" pitchFamily="34" charset="0"/>
                <a:cs typeface="Calibri Light" panose="020F0302020204030204" pitchFamily="34" charset="0"/>
              </a:rPr>
              <a:t>The request runs on the Good Bank server    with user’s authentication and it can perform transactions without the knowledge of the     user.</a:t>
            </a:r>
          </a:p>
        </p:txBody>
      </p:sp>
      <p:pic>
        <p:nvPicPr>
          <p:cNvPr id="13" name="Picture 2" descr="Image result for computer user icon">
            <a:extLst>
              <a:ext uri="{FF2B5EF4-FFF2-40B4-BE49-F238E27FC236}">
                <a16:creationId xmlns:a16="http://schemas.microsoft.com/office/drawing/2014/main" id="{C8A30811-0A69-45AA-9AAE-7F7D85DA32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1628204"/>
            <a:ext cx="967655" cy="967655"/>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152A090-AE7B-4725-9598-0CE30C7C8440}"/>
              </a:ext>
            </a:extLst>
          </p:cNvPr>
          <p:cNvSpPr txBox="1"/>
          <p:nvPr/>
        </p:nvSpPr>
        <p:spPr>
          <a:xfrm>
            <a:off x="509837" y="2562458"/>
            <a:ext cx="607859" cy="369332"/>
          </a:xfrm>
          <a:prstGeom prst="rect">
            <a:avLst/>
          </a:prstGeom>
          <a:noFill/>
        </p:spPr>
        <p:txBody>
          <a:bodyPr wrap="none" rtlCol="0">
            <a:spAutoFit/>
          </a:bodyPr>
          <a:lstStyle/>
          <a:p>
            <a:r>
              <a:rPr lang="en-US" dirty="0">
                <a:solidFill>
                  <a:srgbClr val="0070C0"/>
                </a:solidFill>
              </a:rPr>
              <a:t>Dan</a:t>
            </a:r>
          </a:p>
        </p:txBody>
      </p:sp>
      <p:cxnSp>
        <p:nvCxnSpPr>
          <p:cNvPr id="4" name="Straight Arrow Connector 3">
            <a:extLst>
              <a:ext uri="{FF2B5EF4-FFF2-40B4-BE49-F238E27FC236}">
                <a16:creationId xmlns:a16="http://schemas.microsoft.com/office/drawing/2014/main" id="{19151341-808E-4AA4-8AA6-0A0E352D72D8}"/>
              </a:ext>
            </a:extLst>
          </p:cNvPr>
          <p:cNvCxnSpPr>
            <a:stCxn id="13" idx="3"/>
            <a:endCxn id="10" idx="1"/>
          </p:cNvCxnSpPr>
          <p:nvPr/>
        </p:nvCxnSpPr>
        <p:spPr>
          <a:xfrm>
            <a:off x="1291183" y="2112032"/>
            <a:ext cx="1048569" cy="1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9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002060"/>
                </a:solidFill>
              </a:rPr>
              <a:t>ASP.NET Pipeline</a:t>
            </a:r>
            <a:endParaRPr lang="ko-KR" altLang="en-US" dirty="0">
              <a:solidFill>
                <a:srgbClr val="002060"/>
              </a:solidFill>
            </a:endParaRPr>
          </a:p>
        </p:txBody>
      </p:sp>
      <p:sp>
        <p:nvSpPr>
          <p:cNvPr id="30" name="Cylinder 29">
            <a:extLst>
              <a:ext uri="{FF2B5EF4-FFF2-40B4-BE49-F238E27FC236}">
                <a16:creationId xmlns:a16="http://schemas.microsoft.com/office/drawing/2014/main" id="{79202DD1-442F-493C-A4A3-97755D11960D}"/>
              </a:ext>
            </a:extLst>
          </p:cNvPr>
          <p:cNvSpPr/>
          <p:nvPr/>
        </p:nvSpPr>
        <p:spPr>
          <a:xfrm rot="16200000">
            <a:off x="4639952" y="755537"/>
            <a:ext cx="1392326" cy="4216208"/>
          </a:xfrm>
          <a:prstGeom prst="can">
            <a:avLst>
              <a:gd name="adj" fmla="val 233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Flowchart: Stored Data 30">
            <a:extLst>
              <a:ext uri="{FF2B5EF4-FFF2-40B4-BE49-F238E27FC236}">
                <a16:creationId xmlns:a16="http://schemas.microsoft.com/office/drawing/2014/main" id="{898AAFFD-6DE8-4104-9BF2-A295761B2A31}"/>
              </a:ext>
            </a:extLst>
          </p:cNvPr>
          <p:cNvSpPr/>
          <p:nvPr/>
        </p:nvSpPr>
        <p:spPr>
          <a:xfrm rot="10800000">
            <a:off x="3688795" y="2167476"/>
            <a:ext cx="1012117" cy="1392327"/>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tored Data 31">
            <a:extLst>
              <a:ext uri="{FF2B5EF4-FFF2-40B4-BE49-F238E27FC236}">
                <a16:creationId xmlns:a16="http://schemas.microsoft.com/office/drawing/2014/main" id="{FE412868-CFDE-4353-B8EA-F7ECF1F55E4A}"/>
              </a:ext>
            </a:extLst>
          </p:cNvPr>
          <p:cNvSpPr/>
          <p:nvPr/>
        </p:nvSpPr>
        <p:spPr>
          <a:xfrm rot="10800000">
            <a:off x="4860032" y="2164763"/>
            <a:ext cx="1012117" cy="1395040"/>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Stored Data 32">
            <a:extLst>
              <a:ext uri="{FF2B5EF4-FFF2-40B4-BE49-F238E27FC236}">
                <a16:creationId xmlns:a16="http://schemas.microsoft.com/office/drawing/2014/main" id="{5DCD169A-91F6-4F25-9755-75898E9856BD}"/>
              </a:ext>
            </a:extLst>
          </p:cNvPr>
          <p:cNvSpPr/>
          <p:nvPr/>
        </p:nvSpPr>
        <p:spPr>
          <a:xfrm rot="10800000">
            <a:off x="6083269" y="2167476"/>
            <a:ext cx="1012117" cy="1392327"/>
          </a:xfrm>
          <a:prstGeom prst="flowChartOnlineStorag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1B885AE-C1BD-4D82-8C56-A8877EBA3440}"/>
              </a:ext>
            </a:extLst>
          </p:cNvPr>
          <p:cNvCxnSpPr/>
          <p:nvPr/>
        </p:nvCxnSpPr>
        <p:spPr>
          <a:xfrm>
            <a:off x="2609445" y="2503655"/>
            <a:ext cx="551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7A6AD89-F811-481F-8339-17A9C3FA1BFA}"/>
              </a:ext>
            </a:extLst>
          </p:cNvPr>
          <p:cNvCxnSpPr/>
          <p:nvPr/>
        </p:nvCxnSpPr>
        <p:spPr>
          <a:xfrm flipH="1">
            <a:off x="2609445" y="3176008"/>
            <a:ext cx="5513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Top Corners Rounded 35">
            <a:extLst>
              <a:ext uri="{FF2B5EF4-FFF2-40B4-BE49-F238E27FC236}">
                <a16:creationId xmlns:a16="http://schemas.microsoft.com/office/drawing/2014/main" id="{B2D2041E-C24A-48A0-91B7-03E540BF7059}"/>
              </a:ext>
            </a:extLst>
          </p:cNvPr>
          <p:cNvSpPr/>
          <p:nvPr/>
        </p:nvSpPr>
        <p:spPr>
          <a:xfrm>
            <a:off x="3636797" y="1831303"/>
            <a:ext cx="1012117"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Auth</a:t>
            </a:r>
            <a:endParaRPr lang="en-US" sz="1600" dirty="0"/>
          </a:p>
        </p:txBody>
      </p:sp>
      <p:sp>
        <p:nvSpPr>
          <p:cNvPr id="37" name="Rectangle: Top Corners Rounded 36">
            <a:extLst>
              <a:ext uri="{FF2B5EF4-FFF2-40B4-BE49-F238E27FC236}">
                <a16:creationId xmlns:a16="http://schemas.microsoft.com/office/drawing/2014/main" id="{0944D12E-3016-4FAF-AA9D-49B8FCCE969A}"/>
              </a:ext>
            </a:extLst>
          </p:cNvPr>
          <p:cNvSpPr/>
          <p:nvPr/>
        </p:nvSpPr>
        <p:spPr>
          <a:xfrm>
            <a:off x="5968969" y="1828587"/>
            <a:ext cx="1126417"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Static Files</a:t>
            </a:r>
          </a:p>
        </p:txBody>
      </p:sp>
      <p:sp>
        <p:nvSpPr>
          <p:cNvPr id="38" name="Rectangle: Top Corners Rounded 37">
            <a:extLst>
              <a:ext uri="{FF2B5EF4-FFF2-40B4-BE49-F238E27FC236}">
                <a16:creationId xmlns:a16="http://schemas.microsoft.com/office/drawing/2014/main" id="{B16D7154-38D5-4368-80AB-0D5D0BA41824}"/>
              </a:ext>
            </a:extLst>
          </p:cNvPr>
          <p:cNvSpPr/>
          <p:nvPr/>
        </p:nvSpPr>
        <p:spPr>
          <a:xfrm>
            <a:off x="4765624" y="1831303"/>
            <a:ext cx="1055708" cy="336176"/>
          </a:xfrm>
          <a:prstGeom prst="round2Same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MVC</a:t>
            </a:r>
          </a:p>
        </p:txBody>
      </p:sp>
      <p:sp>
        <p:nvSpPr>
          <p:cNvPr id="39" name="TextBox 38">
            <a:extLst>
              <a:ext uri="{FF2B5EF4-FFF2-40B4-BE49-F238E27FC236}">
                <a16:creationId xmlns:a16="http://schemas.microsoft.com/office/drawing/2014/main" id="{83E006FF-0FC3-4B96-B2A4-47CB3C31C57C}"/>
              </a:ext>
            </a:extLst>
          </p:cNvPr>
          <p:cNvSpPr txBox="1"/>
          <p:nvPr/>
        </p:nvSpPr>
        <p:spPr>
          <a:xfrm>
            <a:off x="2597119" y="2282285"/>
            <a:ext cx="710451"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Request</a:t>
            </a:r>
          </a:p>
        </p:txBody>
      </p:sp>
      <p:sp>
        <p:nvSpPr>
          <p:cNvPr id="40" name="TextBox 39">
            <a:extLst>
              <a:ext uri="{FF2B5EF4-FFF2-40B4-BE49-F238E27FC236}">
                <a16:creationId xmlns:a16="http://schemas.microsoft.com/office/drawing/2014/main" id="{D5B08ECE-F286-43B5-B837-AFDF07EA36AA}"/>
              </a:ext>
            </a:extLst>
          </p:cNvPr>
          <p:cNvSpPr txBox="1"/>
          <p:nvPr/>
        </p:nvSpPr>
        <p:spPr>
          <a:xfrm>
            <a:off x="7460326" y="2921426"/>
            <a:ext cx="821059"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Response</a:t>
            </a:r>
          </a:p>
        </p:txBody>
      </p:sp>
      <p:sp>
        <p:nvSpPr>
          <p:cNvPr id="41" name="Rectangle: Rounded Corners 40">
            <a:extLst>
              <a:ext uri="{FF2B5EF4-FFF2-40B4-BE49-F238E27FC236}">
                <a16:creationId xmlns:a16="http://schemas.microsoft.com/office/drawing/2014/main" id="{A75B8157-45C5-4DF6-9CC4-FB3971AC5B1E}"/>
              </a:ext>
            </a:extLst>
          </p:cNvPr>
          <p:cNvSpPr/>
          <p:nvPr/>
        </p:nvSpPr>
        <p:spPr>
          <a:xfrm>
            <a:off x="1259633" y="1273249"/>
            <a:ext cx="1282018" cy="3028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Browser</a:t>
            </a:r>
          </a:p>
        </p:txBody>
      </p:sp>
    </p:spTree>
    <p:extLst>
      <p:ext uri="{BB962C8B-B14F-4D97-AF65-F5344CB8AC3E}">
        <p14:creationId xmlns:p14="http://schemas.microsoft.com/office/powerpoint/2010/main" val="5164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6" grpId="0" animBg="1"/>
      <p:bldP spid="37" grpId="0" animBg="1"/>
      <p:bldP spid="38" grpId="0" animBg="1"/>
      <p:bldP spid="39" grpId="0"/>
      <p:bldP spid="40" grpId="0"/>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419622"/>
            <a:ext cx="7389821" cy="350865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GET requests that change state are insecure. </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attacks are possible against web apps that use        cookies for authentication.</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is also vulnerable when multiple apps hosted at     one domain (example1.cost.net, example2.cost.net)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vulnerabilities are fundamentally a problem with    the web app, not the end user</a:t>
            </a:r>
          </a:p>
          <a:p>
            <a:pPr algn="just"/>
            <a:endParaRPr lang="en-US" dirty="0"/>
          </a:p>
          <a:p>
            <a:pPr algn="just"/>
            <a:endParaRPr lang="en-US" dirty="0"/>
          </a:p>
          <a:p>
            <a:pPr marL="749808" lvl="1" indent="-457200" algn="just">
              <a:buFont typeface="+mj-lt"/>
              <a:buAutoNum type="arabicPeriod"/>
            </a:pPr>
            <a:endParaRPr lang="en-US"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704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387798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GET requests that change state are insecure. A best       practice is to never change state on a GET request.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attacks are possible against web apps that use       cookies for authentication because</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Multiple apps hosted at one domain (example1.cost.net, example2.cost.net)</a:t>
            </a: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CSRF vulnerabilities are fundamentally a problem with  the web app, not the end user</a:t>
            </a:r>
          </a:p>
          <a:p>
            <a:pPr algn="just"/>
            <a:endParaRPr lang="en-US" dirty="0"/>
          </a:p>
          <a:p>
            <a:pPr algn="just"/>
            <a:endParaRPr lang="en-US" dirty="0"/>
          </a:p>
          <a:p>
            <a:pPr marL="749808" lvl="1" indent="-457200" algn="just">
              <a:buFont typeface="+mj-lt"/>
              <a:buAutoNum type="arabicPeriod"/>
            </a:pPr>
            <a:endParaRPr lang="en-US"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Cross-Site Request Forgery - Service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5261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467544" y="1131590"/>
            <a:ext cx="8208911" cy="3877985"/>
          </a:xfrm>
          <a:prstGeom prst="rect">
            <a:avLst/>
          </a:prstGeom>
          <a:noFill/>
        </p:spPr>
        <p:txBody>
          <a:bodyPr wrap="square" rtlCol="0">
            <a:spAutoFit/>
          </a:bodyPr>
          <a:lstStyle/>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Antiforgery Token</a:t>
            </a:r>
            <a:endParaRPr lang="en-US" dirty="0">
              <a:solidFill>
                <a:schemeClr val="accent5">
                  <a:lumMod val="75000"/>
                </a:schemeClr>
              </a:solidFill>
              <a:latin typeface="Calibri Light" panose="020F0302020204030204" pitchFamily="34" charset="0"/>
              <a:cs typeface="Calibri Light" panose="020F0302020204030204" pitchFamily="34" charset="0"/>
            </a:endParaRPr>
          </a:p>
          <a:p>
            <a:pPr marL="800100" lvl="2"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In ASP.NET Core 2.0 or later, the </a:t>
            </a:r>
            <a:r>
              <a:rPr lang="en-US" dirty="0" err="1">
                <a:solidFill>
                  <a:schemeClr val="accent5">
                    <a:lumMod val="75000"/>
                  </a:schemeClr>
                </a:solidFill>
                <a:latin typeface="Calibri Light" panose="020F0302020204030204" pitchFamily="34" charset="0"/>
                <a:cs typeface="Calibri Light" panose="020F0302020204030204" pitchFamily="34" charset="0"/>
              </a:rPr>
              <a:t>FormTagHelper</a:t>
            </a:r>
            <a:r>
              <a:rPr lang="en-US" dirty="0">
                <a:solidFill>
                  <a:schemeClr val="accent5">
                    <a:lumMod val="75000"/>
                  </a:schemeClr>
                </a:solidFill>
                <a:latin typeface="Calibri Light" panose="020F0302020204030204" pitchFamily="34" charset="0"/>
                <a:cs typeface="Calibri Light" panose="020F0302020204030204" pitchFamily="34" charset="0"/>
              </a:rPr>
              <a:t> injects antiforgery tokens into HTML form elements.</a:t>
            </a:r>
          </a:p>
          <a:p>
            <a:pPr marL="800100" lvl="2"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This applies by default if the forms method is not GET.</a:t>
            </a:r>
          </a:p>
          <a:p>
            <a:pPr marL="628650" lvl="1" indent="-171450" algn="just" eaLnBrk="0" fontAlgn="base" hangingPunct="0">
              <a:spcBef>
                <a:spcPct val="0"/>
              </a:spcBef>
              <a:spcAft>
                <a:spcPct val="0"/>
              </a:spcAf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   The following markup automatically generates antiforgery tokens:</a:t>
            </a:r>
            <a:endParaRPr lang="en-US" altLang="en-US" dirty="0">
              <a:solidFill>
                <a:schemeClr val="accent5">
                  <a:lumMod val="75000"/>
                </a:schemeClr>
              </a:solidFill>
              <a:latin typeface="Calibri Light" panose="020F0302020204030204" pitchFamily="34" charset="0"/>
              <a:cs typeface="Calibri Light" panose="020F0302020204030204" pitchFamily="34" charset="0"/>
            </a:endParaRPr>
          </a:p>
          <a:p>
            <a:pPr lvl="0" algn="just" eaLnBrk="0" fontAlgn="base" hangingPunct="0">
              <a:spcBef>
                <a:spcPct val="0"/>
              </a:spcBef>
              <a:spcAft>
                <a:spcPct val="0"/>
              </a:spcAft>
            </a:pPr>
            <a:r>
              <a:rPr lang="en-US" dirty="0">
                <a:solidFill>
                  <a:schemeClr val="accent5">
                    <a:lumMod val="75000"/>
                  </a:schemeClr>
                </a:solidFill>
                <a:latin typeface="Calibri Light" panose="020F0302020204030204" pitchFamily="34" charset="0"/>
                <a:cs typeface="Calibri Light" panose="020F0302020204030204" pitchFamily="34" charset="0"/>
              </a:rPr>
              <a:t>	&lt;form method="post"&gt; ... &lt;/form&gt;</a:t>
            </a:r>
          </a:p>
          <a:p>
            <a:pPr lvl="0" algn="just" eaLnBrk="0" fontAlgn="base" hangingPunct="0">
              <a:spcBef>
                <a:spcPct val="0"/>
              </a:spcBef>
              <a:spcAft>
                <a:spcPct val="0"/>
              </a:spcAft>
            </a:pPr>
            <a:endParaRPr lang="en-US" altLang="en-US" dirty="0">
              <a:latin typeface="Arial" panose="020B0604020202020204" pitchFamily="34" charset="0"/>
            </a:endParaRPr>
          </a:p>
          <a:p>
            <a:pPr algn="just" eaLnBrk="0" fontAlgn="base" hangingPunct="0">
              <a:lnSpc>
                <a:spcPct val="100000"/>
              </a:lnSpc>
              <a:spcBef>
                <a:spcPct val="0"/>
              </a:spcBef>
              <a:spcAft>
                <a:spcPct val="0"/>
              </a:spcAft>
            </a:pPr>
            <a:r>
              <a:rPr lang="en-US" altLang="en-US" sz="2400" dirty="0">
                <a:solidFill>
                  <a:schemeClr val="accent5">
                    <a:lumMod val="75000"/>
                  </a:schemeClr>
                </a:solidFill>
                <a:latin typeface="Calibri Light" panose="020F0302020204030204" pitchFamily="34" charset="0"/>
                <a:cs typeface="Calibri Light" panose="020F0302020204030204" pitchFamily="34" charset="0"/>
              </a:rPr>
              <a:t>How it works?</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The server sends a token associated with the current user's identity to the       client.</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The client sends back the token to the server for verification.</a:t>
            </a:r>
          </a:p>
          <a:p>
            <a:pPr marL="800100" lvl="1" indent="-342900" algn="just">
              <a:buFont typeface="Arial" panose="020B0604020202020204" pitchFamily="34" charset="0"/>
              <a:buChar char="•"/>
            </a:pPr>
            <a:r>
              <a:rPr lang="en-US" dirty="0">
                <a:solidFill>
                  <a:schemeClr val="accent5">
                    <a:lumMod val="75000"/>
                  </a:schemeClr>
                </a:solidFill>
                <a:latin typeface="Calibri Light" panose="020F0302020204030204" pitchFamily="34" charset="0"/>
                <a:cs typeface="Calibri Light" panose="020F0302020204030204" pitchFamily="34" charset="0"/>
              </a:rPr>
              <a:t>If the server receives a token that doesn't match the authenticated user’s         identity, the request is rejected.</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How ASP.NET core Helps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5408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611560" y="1419622"/>
            <a:ext cx="7992888" cy="283923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a code injection technique that might            destroy your database.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one of the most common web hacking            technique</a:t>
            </a: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SQL injection is the placement of malicious </a:t>
            </a:r>
          </a:p>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     code in SQL statements, via web page input.</a:t>
            </a:r>
          </a:p>
          <a:p>
            <a:pPr algn="just"/>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algn="just"/>
            <a:endParaRPr lang="en-US" sz="1100" b="1"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SQL Injection Attacks</a:t>
            </a:r>
            <a:endParaRPr lang="en-US" dirty="0">
              <a:solidFill>
                <a:srgbClr val="002060"/>
              </a:solidFill>
              <a:latin typeface="Calibri" panose="020F0502020204030204" pitchFamily="34" charset="0"/>
              <a:cs typeface="Calibri" panose="020F0502020204030204" pitchFamily="34" charset="0"/>
            </a:endParaRPr>
          </a:p>
        </p:txBody>
      </p:sp>
      <p:pic>
        <p:nvPicPr>
          <p:cNvPr id="7" name="Picture 2" descr="Image result for what is SQL injection">
            <a:extLst>
              <a:ext uri="{FF2B5EF4-FFF2-40B4-BE49-F238E27FC236}">
                <a16:creationId xmlns:a16="http://schemas.microsoft.com/office/drawing/2014/main" id="{CC164C2E-1BDF-45F0-88BD-3DBE75419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58" y="2954610"/>
            <a:ext cx="2564846" cy="1993404"/>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0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611560" y="1030800"/>
            <a:ext cx="7821869" cy="830997"/>
          </a:xfrm>
          <a:prstGeom prst="rect">
            <a:avLst/>
          </a:prstGeom>
          <a:noFill/>
        </p:spPr>
        <p:txBody>
          <a:bodyPr wrap="square" rtlCol="0">
            <a:spAutoFit/>
          </a:bodyPr>
          <a:lstStyle/>
          <a:p>
            <a:pPr algn="just"/>
            <a:r>
              <a:rPr lang="en-US" sz="2400" dirty="0">
                <a:solidFill>
                  <a:schemeClr val="accent5">
                    <a:lumMod val="75000"/>
                  </a:schemeClr>
                </a:solidFill>
                <a:latin typeface="Calibri Light" panose="020F0302020204030204" pitchFamily="34" charset="0"/>
                <a:cs typeface="Calibri Light" panose="020F0302020204030204" pitchFamily="34" charset="0"/>
              </a:rPr>
              <a:t>Entity Framework Core allows you to drop down to raw SQL    queries when working with a relational database.</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0" y="123478"/>
            <a:ext cx="9144000" cy="576064"/>
          </a:xfrm>
        </p:spPr>
        <p:txBody>
          <a:bodyPr/>
          <a:lstStyle/>
          <a:p>
            <a:r>
              <a:rPr lang="en-US" dirty="0"/>
              <a:t>SQL Injection Attacks</a:t>
            </a:r>
            <a:endParaRPr lang="en-US" dirty="0">
              <a:solidFill>
                <a:srgbClr val="00206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F8EE57D-FB78-4F47-8948-1B0F8FAB396B}"/>
              </a:ext>
            </a:extLst>
          </p:cNvPr>
          <p:cNvPicPr>
            <a:picLocks noChangeAspect="1"/>
          </p:cNvPicPr>
          <p:nvPr/>
        </p:nvPicPr>
        <p:blipFill>
          <a:blip r:embed="rId2"/>
          <a:stretch>
            <a:fillRect/>
          </a:stretch>
        </p:blipFill>
        <p:spPr>
          <a:xfrm>
            <a:off x="288510" y="2278804"/>
            <a:ext cx="4185941" cy="903158"/>
          </a:xfrm>
          <a:prstGeom prst="rect">
            <a:avLst/>
          </a:prstGeom>
        </p:spPr>
      </p:pic>
      <p:pic>
        <p:nvPicPr>
          <p:cNvPr id="8" name="Picture 7">
            <a:extLst>
              <a:ext uri="{FF2B5EF4-FFF2-40B4-BE49-F238E27FC236}">
                <a16:creationId xmlns:a16="http://schemas.microsoft.com/office/drawing/2014/main" id="{FF0893A9-1365-4781-922E-B97AE07C02F3}"/>
              </a:ext>
            </a:extLst>
          </p:cNvPr>
          <p:cNvPicPr>
            <a:picLocks noChangeAspect="1"/>
          </p:cNvPicPr>
          <p:nvPr/>
        </p:nvPicPr>
        <p:blipFill>
          <a:blip r:embed="rId3"/>
          <a:stretch>
            <a:fillRect/>
          </a:stretch>
        </p:blipFill>
        <p:spPr>
          <a:xfrm>
            <a:off x="288511" y="3565013"/>
            <a:ext cx="4185941" cy="966633"/>
          </a:xfrm>
          <a:prstGeom prst="rect">
            <a:avLst/>
          </a:prstGeom>
        </p:spPr>
      </p:pic>
      <p:pic>
        <p:nvPicPr>
          <p:cNvPr id="10" name="Picture 9">
            <a:extLst>
              <a:ext uri="{FF2B5EF4-FFF2-40B4-BE49-F238E27FC236}">
                <a16:creationId xmlns:a16="http://schemas.microsoft.com/office/drawing/2014/main" id="{E9EAD80E-78E3-43A4-8933-0D7FF51D664B}"/>
              </a:ext>
            </a:extLst>
          </p:cNvPr>
          <p:cNvPicPr>
            <a:picLocks noChangeAspect="1"/>
          </p:cNvPicPr>
          <p:nvPr/>
        </p:nvPicPr>
        <p:blipFill>
          <a:blip r:embed="rId4"/>
          <a:stretch>
            <a:fillRect/>
          </a:stretch>
        </p:blipFill>
        <p:spPr>
          <a:xfrm>
            <a:off x="4868864" y="3540357"/>
            <a:ext cx="3986625" cy="869264"/>
          </a:xfrm>
          <a:prstGeom prst="rect">
            <a:avLst/>
          </a:prstGeom>
        </p:spPr>
      </p:pic>
      <p:pic>
        <p:nvPicPr>
          <p:cNvPr id="11" name="Picture 10">
            <a:extLst>
              <a:ext uri="{FF2B5EF4-FFF2-40B4-BE49-F238E27FC236}">
                <a16:creationId xmlns:a16="http://schemas.microsoft.com/office/drawing/2014/main" id="{9C40117A-C52F-4CBE-91BF-9B9FEFCD90C8}"/>
              </a:ext>
            </a:extLst>
          </p:cNvPr>
          <p:cNvPicPr>
            <a:picLocks noChangeAspect="1"/>
          </p:cNvPicPr>
          <p:nvPr/>
        </p:nvPicPr>
        <p:blipFill>
          <a:blip r:embed="rId5"/>
          <a:stretch>
            <a:fillRect/>
          </a:stretch>
        </p:blipFill>
        <p:spPr>
          <a:xfrm>
            <a:off x="4868864" y="2278804"/>
            <a:ext cx="3528392" cy="1058518"/>
          </a:xfrm>
          <a:prstGeom prst="rect">
            <a:avLst/>
          </a:prstGeom>
        </p:spPr>
      </p:pic>
    </p:spTree>
    <p:extLst>
      <p:ext uri="{BB962C8B-B14F-4D97-AF65-F5344CB8AC3E}">
        <p14:creationId xmlns:p14="http://schemas.microsoft.com/office/powerpoint/2010/main" val="9318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987574"/>
            <a:ext cx="738982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Cross site scripting (XSS) is a common attack vector that  injects malicious code into a vulnerable web application.</a:t>
            </a:r>
          </a:p>
          <a:p>
            <a:pPr marL="285750" indent="-285750" algn="just">
              <a:buFont typeface="Arial" panose="020B0604020202020204" pitchFamily="34" charset="0"/>
              <a:buChar char="•"/>
            </a:pPr>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XSS differs from other web attack vectors (e.g., SQL          injections), in  that it does not directly target the             application itself. Instead, the users of the web                 application are the ones at risk.</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Cross-Site Scripting (XSS)</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4046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Cross-Site Scripting (XSS) Example</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2" descr="Image result for user icon">
            <a:extLst>
              <a:ext uri="{FF2B5EF4-FFF2-40B4-BE49-F238E27FC236}">
                <a16:creationId xmlns:a16="http://schemas.microsoft.com/office/drawing/2014/main" id="{30A4B535-27B8-46CB-97D2-3F6AF24E1B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42" y="3149052"/>
            <a:ext cx="812175" cy="8121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omputer icon">
            <a:extLst>
              <a:ext uri="{FF2B5EF4-FFF2-40B4-BE49-F238E27FC236}">
                <a16:creationId xmlns:a16="http://schemas.microsoft.com/office/drawing/2014/main" id="{7B769BA0-2F69-49B1-A48F-3D6B4F4AE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392" y="3093345"/>
            <a:ext cx="923587" cy="9235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database icon">
            <a:extLst>
              <a:ext uri="{FF2B5EF4-FFF2-40B4-BE49-F238E27FC236}">
                <a16:creationId xmlns:a16="http://schemas.microsoft.com/office/drawing/2014/main" id="{BD85FA6B-405A-428F-8EA5-22CD1C3EE1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7105" y="3186545"/>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server icon">
            <a:extLst>
              <a:ext uri="{FF2B5EF4-FFF2-40B4-BE49-F238E27FC236}">
                <a16:creationId xmlns:a16="http://schemas.microsoft.com/office/drawing/2014/main" id="{5BEF631D-A512-4610-8885-21AF634C5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820" y="3073453"/>
            <a:ext cx="943479" cy="9434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upload  icon">
            <a:extLst>
              <a:ext uri="{FF2B5EF4-FFF2-40B4-BE49-F238E27FC236}">
                <a16:creationId xmlns:a16="http://schemas.microsoft.com/office/drawing/2014/main" id="{94F80F89-B626-4F28-B573-BE63EF9E9C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4417" y="2653399"/>
            <a:ext cx="385016" cy="3850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Image result for web page  icon">
            <a:extLst>
              <a:ext uri="{FF2B5EF4-FFF2-40B4-BE49-F238E27FC236}">
                <a16:creationId xmlns:a16="http://schemas.microsoft.com/office/drawing/2014/main" id="{FE2290C0-E755-4EB1-BB9A-C427794BB4A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9084" y="1627565"/>
            <a:ext cx="833177" cy="833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Image result for web page html icon">
            <a:extLst>
              <a:ext uri="{FF2B5EF4-FFF2-40B4-BE49-F238E27FC236}">
                <a16:creationId xmlns:a16="http://schemas.microsoft.com/office/drawing/2014/main" id="{9F9E135B-57C3-478C-BF6D-4FD6768CE7A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7029"/>
          <a:stretch/>
        </p:blipFill>
        <p:spPr bwMode="auto">
          <a:xfrm>
            <a:off x="3389769" y="1488775"/>
            <a:ext cx="833177" cy="8355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hacker user icon">
            <a:extLst>
              <a:ext uri="{FF2B5EF4-FFF2-40B4-BE49-F238E27FC236}">
                <a16:creationId xmlns:a16="http://schemas.microsoft.com/office/drawing/2014/main" id="{AB82D170-27E9-4997-A243-20E144926A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476" y="1920568"/>
            <a:ext cx="1043362" cy="10433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Image result for web page html icon">
            <a:extLst>
              <a:ext uri="{FF2B5EF4-FFF2-40B4-BE49-F238E27FC236}">
                <a16:creationId xmlns:a16="http://schemas.microsoft.com/office/drawing/2014/main" id="{981D20DB-879A-437B-89C8-EBADAB1037E3}"/>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7029"/>
          <a:stretch/>
        </p:blipFill>
        <p:spPr bwMode="auto">
          <a:xfrm>
            <a:off x="2602756" y="4328905"/>
            <a:ext cx="550598" cy="5521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ED71CD4-F068-4F58-BC9B-8012E3ECBFD2}"/>
              </a:ext>
            </a:extLst>
          </p:cNvPr>
          <p:cNvPicPr>
            <a:picLocks noChangeAspect="1"/>
          </p:cNvPicPr>
          <p:nvPr/>
        </p:nvPicPr>
        <p:blipFill>
          <a:blip r:embed="rId10"/>
          <a:stretch>
            <a:fillRect/>
          </a:stretch>
        </p:blipFill>
        <p:spPr>
          <a:xfrm>
            <a:off x="7013552" y="3883124"/>
            <a:ext cx="654787" cy="538380"/>
          </a:xfrm>
          <a:prstGeom prst="rect">
            <a:avLst/>
          </a:prstGeom>
        </p:spPr>
      </p:pic>
      <p:cxnSp>
        <p:nvCxnSpPr>
          <p:cNvPr id="17" name="Straight Connector 16">
            <a:extLst>
              <a:ext uri="{FF2B5EF4-FFF2-40B4-BE49-F238E27FC236}">
                <a16:creationId xmlns:a16="http://schemas.microsoft.com/office/drawing/2014/main" id="{20CB4AB3-3BFA-4B72-BCE5-8E58991518DD}"/>
              </a:ext>
            </a:extLst>
          </p:cNvPr>
          <p:cNvCxnSpPr>
            <a:cxnSpLocks/>
            <a:stCxn id="14" idx="3"/>
            <a:endCxn id="12" idx="2"/>
          </p:cNvCxnSpPr>
          <p:nvPr/>
        </p:nvCxnSpPr>
        <p:spPr>
          <a:xfrm>
            <a:off x="1692838" y="2442249"/>
            <a:ext cx="3862835" cy="184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1A18592-44FC-4E3F-AB7C-F0D9477E12B6}"/>
              </a:ext>
            </a:extLst>
          </p:cNvPr>
          <p:cNvCxnSpPr>
            <a:cxnSpLocks/>
            <a:stCxn id="12" idx="2"/>
            <a:endCxn id="10" idx="0"/>
          </p:cNvCxnSpPr>
          <p:nvPr/>
        </p:nvCxnSpPr>
        <p:spPr>
          <a:xfrm flipH="1">
            <a:off x="5552560" y="2460742"/>
            <a:ext cx="3113" cy="6127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47AEE0-6865-4B51-9F37-4C6117B7354E}"/>
              </a:ext>
            </a:extLst>
          </p:cNvPr>
          <p:cNvCxnSpPr>
            <a:cxnSpLocks/>
          </p:cNvCxnSpPr>
          <p:nvPr/>
        </p:nvCxnSpPr>
        <p:spPr>
          <a:xfrm>
            <a:off x="5940152" y="3329752"/>
            <a:ext cx="247510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F18B0AF-1142-4692-AF12-73E10967AA8C}"/>
              </a:ext>
            </a:extLst>
          </p:cNvPr>
          <p:cNvCxnSpPr>
            <a:cxnSpLocks/>
          </p:cNvCxnSpPr>
          <p:nvPr/>
        </p:nvCxnSpPr>
        <p:spPr>
          <a:xfrm flipH="1">
            <a:off x="5940153" y="3661322"/>
            <a:ext cx="247510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064B44-743D-4A29-B5ED-E34AD04AE94B}"/>
              </a:ext>
            </a:extLst>
          </p:cNvPr>
          <p:cNvCxnSpPr/>
          <p:nvPr/>
        </p:nvCxnSpPr>
        <p:spPr>
          <a:xfrm flipH="1">
            <a:off x="3275856" y="3671096"/>
            <a:ext cx="181956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3BE3D7-BBC7-47B3-A6FF-7401E1B0F899}"/>
              </a:ext>
            </a:extLst>
          </p:cNvPr>
          <p:cNvCxnSpPr/>
          <p:nvPr/>
        </p:nvCxnSpPr>
        <p:spPr>
          <a:xfrm>
            <a:off x="2878055" y="4016932"/>
            <a:ext cx="0" cy="36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5615D-C593-4D6F-8564-2D7E988A1472}"/>
              </a:ext>
            </a:extLst>
          </p:cNvPr>
          <p:cNvCxnSpPr>
            <a:cxnSpLocks/>
          </p:cNvCxnSpPr>
          <p:nvPr/>
        </p:nvCxnSpPr>
        <p:spPr>
          <a:xfrm flipH="1">
            <a:off x="332509" y="4587960"/>
            <a:ext cx="233291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3799D7-49F9-4930-91DB-0D58ABBE0585}"/>
              </a:ext>
            </a:extLst>
          </p:cNvPr>
          <p:cNvCxnSpPr>
            <a:cxnSpLocks/>
          </p:cNvCxnSpPr>
          <p:nvPr/>
        </p:nvCxnSpPr>
        <p:spPr>
          <a:xfrm flipV="1">
            <a:off x="332509" y="2442249"/>
            <a:ext cx="0" cy="21457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399B7F-525C-4212-AE41-9B22D898BFE8}"/>
              </a:ext>
            </a:extLst>
          </p:cNvPr>
          <p:cNvCxnSpPr/>
          <p:nvPr/>
        </p:nvCxnSpPr>
        <p:spPr>
          <a:xfrm>
            <a:off x="332509" y="2442249"/>
            <a:ext cx="31696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2AD4AB-C73F-4E29-9B9D-60E52628A0F9}"/>
              </a:ext>
            </a:extLst>
          </p:cNvPr>
          <p:cNvCxnSpPr>
            <a:cxnSpLocks/>
            <a:stCxn id="6" idx="3"/>
            <a:endCxn id="8" idx="1"/>
          </p:cNvCxnSpPr>
          <p:nvPr/>
        </p:nvCxnSpPr>
        <p:spPr>
          <a:xfrm flipV="1">
            <a:off x="1567717" y="3555139"/>
            <a:ext cx="773675" cy="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537805-220A-42E5-8C76-F18159F504FF}"/>
              </a:ext>
            </a:extLst>
          </p:cNvPr>
          <p:cNvCxnSpPr/>
          <p:nvPr/>
        </p:nvCxnSpPr>
        <p:spPr>
          <a:xfrm>
            <a:off x="3275856" y="3219822"/>
            <a:ext cx="181956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5D54BBE-E4C9-4B10-B5E5-9B7207A5DE7C}"/>
              </a:ext>
            </a:extLst>
          </p:cNvPr>
          <p:cNvSpPr txBox="1"/>
          <p:nvPr/>
        </p:nvSpPr>
        <p:spPr>
          <a:xfrm>
            <a:off x="731612" y="1660346"/>
            <a:ext cx="724878" cy="246221"/>
          </a:xfrm>
          <a:prstGeom prst="rect">
            <a:avLst/>
          </a:prstGeom>
          <a:noFill/>
        </p:spPr>
        <p:txBody>
          <a:bodyPr wrap="none" rtlCol="0">
            <a:spAutoFit/>
          </a:bodyPr>
          <a:lstStyle/>
          <a:p>
            <a:r>
              <a:rPr lang="en-US" sz="1000" dirty="0">
                <a:solidFill>
                  <a:srgbClr val="0070C0"/>
                </a:solidFill>
              </a:rPr>
              <a:t>ATTACKER</a:t>
            </a:r>
          </a:p>
        </p:txBody>
      </p:sp>
      <p:sp>
        <p:nvSpPr>
          <p:cNvPr id="29" name="TextBox 28">
            <a:extLst>
              <a:ext uri="{FF2B5EF4-FFF2-40B4-BE49-F238E27FC236}">
                <a16:creationId xmlns:a16="http://schemas.microsoft.com/office/drawing/2014/main" id="{F89CE15D-B40C-4CE5-86DD-08C630767E9B}"/>
              </a:ext>
            </a:extLst>
          </p:cNvPr>
          <p:cNvSpPr txBox="1"/>
          <p:nvPr/>
        </p:nvSpPr>
        <p:spPr>
          <a:xfrm>
            <a:off x="3125722" y="2176293"/>
            <a:ext cx="1338828" cy="230832"/>
          </a:xfrm>
          <a:prstGeom prst="rect">
            <a:avLst/>
          </a:prstGeom>
          <a:noFill/>
        </p:spPr>
        <p:txBody>
          <a:bodyPr wrap="none" rtlCol="0">
            <a:spAutoFit/>
          </a:bodyPr>
          <a:lstStyle/>
          <a:p>
            <a:r>
              <a:rPr lang="en-US" sz="900" dirty="0">
                <a:solidFill>
                  <a:srgbClr val="C00000"/>
                </a:solidFill>
              </a:rPr>
              <a:t>Injects malicious script</a:t>
            </a:r>
          </a:p>
        </p:txBody>
      </p:sp>
      <p:sp>
        <p:nvSpPr>
          <p:cNvPr id="30" name="TextBox 29">
            <a:extLst>
              <a:ext uri="{FF2B5EF4-FFF2-40B4-BE49-F238E27FC236}">
                <a16:creationId xmlns:a16="http://schemas.microsoft.com/office/drawing/2014/main" id="{21CF397C-CC58-441B-9173-314A5126DF79}"/>
              </a:ext>
            </a:extLst>
          </p:cNvPr>
          <p:cNvSpPr txBox="1"/>
          <p:nvPr/>
        </p:nvSpPr>
        <p:spPr>
          <a:xfrm>
            <a:off x="4921056" y="1484774"/>
            <a:ext cx="1188146" cy="246221"/>
          </a:xfrm>
          <a:prstGeom prst="rect">
            <a:avLst/>
          </a:prstGeom>
          <a:noFill/>
        </p:spPr>
        <p:txBody>
          <a:bodyPr wrap="none" rtlCol="0">
            <a:spAutoFit/>
          </a:bodyPr>
          <a:lstStyle/>
          <a:p>
            <a:r>
              <a:rPr lang="en-US" sz="1000" dirty="0">
                <a:solidFill>
                  <a:schemeClr val="accent1"/>
                </a:solidFill>
              </a:rPr>
              <a:t>Vulnerable website</a:t>
            </a:r>
          </a:p>
        </p:txBody>
      </p:sp>
      <p:sp>
        <p:nvSpPr>
          <p:cNvPr id="31" name="TextBox 30">
            <a:extLst>
              <a:ext uri="{FF2B5EF4-FFF2-40B4-BE49-F238E27FC236}">
                <a16:creationId xmlns:a16="http://schemas.microsoft.com/office/drawing/2014/main" id="{E2062904-3E0E-4537-847E-0C74B98292AC}"/>
              </a:ext>
            </a:extLst>
          </p:cNvPr>
          <p:cNvSpPr txBox="1"/>
          <p:nvPr/>
        </p:nvSpPr>
        <p:spPr>
          <a:xfrm>
            <a:off x="6096149" y="3053454"/>
            <a:ext cx="2063385" cy="230832"/>
          </a:xfrm>
          <a:prstGeom prst="rect">
            <a:avLst/>
          </a:prstGeom>
          <a:noFill/>
        </p:spPr>
        <p:txBody>
          <a:bodyPr wrap="none" rtlCol="0">
            <a:spAutoFit/>
          </a:bodyPr>
          <a:lstStyle/>
          <a:p>
            <a:r>
              <a:rPr lang="en-US" sz="900" dirty="0">
                <a:solidFill>
                  <a:srgbClr val="C00000"/>
                </a:solidFill>
              </a:rPr>
              <a:t>Malicious script is saved to database</a:t>
            </a:r>
          </a:p>
        </p:txBody>
      </p:sp>
      <p:sp>
        <p:nvSpPr>
          <p:cNvPr id="32" name="TextBox 31">
            <a:extLst>
              <a:ext uri="{FF2B5EF4-FFF2-40B4-BE49-F238E27FC236}">
                <a16:creationId xmlns:a16="http://schemas.microsoft.com/office/drawing/2014/main" id="{F68F392E-5E4E-4940-8646-17631F614224}"/>
              </a:ext>
            </a:extLst>
          </p:cNvPr>
          <p:cNvSpPr txBox="1"/>
          <p:nvPr/>
        </p:nvSpPr>
        <p:spPr>
          <a:xfrm>
            <a:off x="6084168" y="3674341"/>
            <a:ext cx="2300630" cy="230832"/>
          </a:xfrm>
          <a:prstGeom prst="rect">
            <a:avLst/>
          </a:prstGeom>
          <a:noFill/>
        </p:spPr>
        <p:txBody>
          <a:bodyPr wrap="none" rtlCol="0">
            <a:spAutoFit/>
          </a:bodyPr>
          <a:lstStyle/>
          <a:p>
            <a:r>
              <a:rPr lang="en-US" sz="900" dirty="0">
                <a:solidFill>
                  <a:srgbClr val="C00000"/>
                </a:solidFill>
              </a:rPr>
              <a:t>Data containing malicious script is loaded</a:t>
            </a:r>
          </a:p>
        </p:txBody>
      </p:sp>
      <p:sp>
        <p:nvSpPr>
          <p:cNvPr id="33" name="TextBox 32">
            <a:extLst>
              <a:ext uri="{FF2B5EF4-FFF2-40B4-BE49-F238E27FC236}">
                <a16:creationId xmlns:a16="http://schemas.microsoft.com/office/drawing/2014/main" id="{4BA9A31D-A4AC-461F-9517-C1236E45FB94}"/>
              </a:ext>
            </a:extLst>
          </p:cNvPr>
          <p:cNvSpPr txBox="1"/>
          <p:nvPr/>
        </p:nvSpPr>
        <p:spPr>
          <a:xfrm>
            <a:off x="5292712" y="3907817"/>
            <a:ext cx="519694" cy="246221"/>
          </a:xfrm>
          <a:prstGeom prst="rect">
            <a:avLst/>
          </a:prstGeom>
          <a:noFill/>
        </p:spPr>
        <p:txBody>
          <a:bodyPr wrap="none" rtlCol="0">
            <a:spAutoFit/>
          </a:bodyPr>
          <a:lstStyle/>
          <a:p>
            <a:r>
              <a:rPr lang="en-US" sz="1000" dirty="0">
                <a:solidFill>
                  <a:schemeClr val="accent1"/>
                </a:solidFill>
              </a:rPr>
              <a:t>Server</a:t>
            </a:r>
          </a:p>
        </p:txBody>
      </p:sp>
      <p:sp>
        <p:nvSpPr>
          <p:cNvPr id="34" name="TextBox 33">
            <a:extLst>
              <a:ext uri="{FF2B5EF4-FFF2-40B4-BE49-F238E27FC236}">
                <a16:creationId xmlns:a16="http://schemas.microsoft.com/office/drawing/2014/main" id="{AD4C0762-A2E2-4519-90DC-CFD2D47EAE8B}"/>
              </a:ext>
            </a:extLst>
          </p:cNvPr>
          <p:cNvSpPr txBox="1"/>
          <p:nvPr/>
        </p:nvSpPr>
        <p:spPr>
          <a:xfrm>
            <a:off x="883211" y="3923087"/>
            <a:ext cx="561372" cy="246221"/>
          </a:xfrm>
          <a:prstGeom prst="rect">
            <a:avLst/>
          </a:prstGeom>
          <a:noFill/>
        </p:spPr>
        <p:txBody>
          <a:bodyPr wrap="none" rtlCol="0">
            <a:spAutoFit/>
          </a:bodyPr>
          <a:lstStyle/>
          <a:p>
            <a:r>
              <a:rPr lang="en-US" sz="1000" dirty="0">
                <a:solidFill>
                  <a:schemeClr val="accent1"/>
                </a:solidFill>
              </a:rPr>
              <a:t>VICTIM</a:t>
            </a:r>
          </a:p>
        </p:txBody>
      </p:sp>
      <p:sp>
        <p:nvSpPr>
          <p:cNvPr id="35" name="TextBox 34">
            <a:extLst>
              <a:ext uri="{FF2B5EF4-FFF2-40B4-BE49-F238E27FC236}">
                <a16:creationId xmlns:a16="http://schemas.microsoft.com/office/drawing/2014/main" id="{F2CF8208-E066-45FB-B1A9-CCDF85A329D8}"/>
              </a:ext>
            </a:extLst>
          </p:cNvPr>
          <p:cNvSpPr txBox="1"/>
          <p:nvPr/>
        </p:nvSpPr>
        <p:spPr>
          <a:xfrm>
            <a:off x="1494842" y="3003798"/>
            <a:ext cx="908028" cy="507831"/>
          </a:xfrm>
          <a:prstGeom prst="rect">
            <a:avLst/>
          </a:prstGeom>
          <a:noFill/>
        </p:spPr>
        <p:txBody>
          <a:bodyPr wrap="square" rtlCol="0">
            <a:spAutoFit/>
          </a:bodyPr>
          <a:lstStyle/>
          <a:p>
            <a:r>
              <a:rPr lang="en-US" sz="900" dirty="0">
                <a:solidFill>
                  <a:schemeClr val="accent1"/>
                </a:solidFill>
              </a:rPr>
              <a:t>User requests data from the server</a:t>
            </a:r>
          </a:p>
        </p:txBody>
      </p:sp>
      <p:sp>
        <p:nvSpPr>
          <p:cNvPr id="37" name="TextBox 36">
            <a:extLst>
              <a:ext uri="{FF2B5EF4-FFF2-40B4-BE49-F238E27FC236}">
                <a16:creationId xmlns:a16="http://schemas.microsoft.com/office/drawing/2014/main" id="{D8E6E1DB-02C2-4292-8374-F40A757C35E8}"/>
              </a:ext>
            </a:extLst>
          </p:cNvPr>
          <p:cNvSpPr txBox="1"/>
          <p:nvPr/>
        </p:nvSpPr>
        <p:spPr>
          <a:xfrm>
            <a:off x="3094592" y="4234017"/>
            <a:ext cx="1492230" cy="507831"/>
          </a:xfrm>
          <a:prstGeom prst="rect">
            <a:avLst/>
          </a:prstGeom>
          <a:noFill/>
        </p:spPr>
        <p:txBody>
          <a:bodyPr wrap="square" rtlCol="0">
            <a:spAutoFit/>
          </a:bodyPr>
          <a:lstStyle/>
          <a:p>
            <a:r>
              <a:rPr lang="en-US" sz="900" dirty="0">
                <a:solidFill>
                  <a:srgbClr val="C00000"/>
                </a:solidFill>
              </a:rPr>
              <a:t>Malicious script might  be executed and data would be sent to attacker</a:t>
            </a:r>
          </a:p>
        </p:txBody>
      </p:sp>
      <p:pic>
        <p:nvPicPr>
          <p:cNvPr id="38" name="Picture 37">
            <a:extLst>
              <a:ext uri="{FF2B5EF4-FFF2-40B4-BE49-F238E27FC236}">
                <a16:creationId xmlns:a16="http://schemas.microsoft.com/office/drawing/2014/main" id="{E49CE1C9-911F-4FED-8721-98C7CF9189A2}"/>
              </a:ext>
            </a:extLst>
          </p:cNvPr>
          <p:cNvPicPr>
            <a:picLocks noChangeAspect="1"/>
          </p:cNvPicPr>
          <p:nvPr/>
        </p:nvPicPr>
        <p:blipFill>
          <a:blip r:embed="rId11"/>
          <a:stretch>
            <a:fillRect/>
          </a:stretch>
        </p:blipFill>
        <p:spPr>
          <a:xfrm>
            <a:off x="3153354" y="1059582"/>
            <a:ext cx="1361271" cy="530179"/>
          </a:xfrm>
          <a:prstGeom prst="rect">
            <a:avLst/>
          </a:prstGeom>
        </p:spPr>
      </p:pic>
      <p:pic>
        <p:nvPicPr>
          <p:cNvPr id="36" name="Picture 14" descr="Image result for web page  icon">
            <a:extLst>
              <a:ext uri="{FF2B5EF4-FFF2-40B4-BE49-F238E27FC236}">
                <a16:creationId xmlns:a16="http://schemas.microsoft.com/office/drawing/2014/main" id="{D14F97D4-2E87-4513-AD2E-42A9E1E2BC2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5028" y="3219822"/>
            <a:ext cx="444490" cy="44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10"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10"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par>
                                <p:cTn id="98" presetID="10" presetClass="entr" presetSubtype="0" fill="hold"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500"/>
                                        <p:tgtEl>
                                          <p:spTgt spid="1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par>
                                <p:cTn id="107" presetID="10" presetClass="entr" presetSubtype="0" fill="hold"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500"/>
                                        <p:tgtEl>
                                          <p:spTgt spid="24"/>
                                        </p:tgtEl>
                                      </p:cBhvr>
                                    </p:animEffect>
                                  </p:childTnLst>
                                </p:cTn>
                              </p:par>
                              <p:par>
                                <p:cTn id="110" presetID="10" presetClass="entr" presetSubtype="0" fill="hold"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1115616" y="1048122"/>
            <a:ext cx="729081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HTML Encoding using Razor</a:t>
            </a:r>
          </a:p>
          <a:p>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Validation as an XSS prevention technique</a:t>
            </a:r>
          </a:p>
          <a:p>
            <a:endParaRPr lang="en-US" sz="2400" dirty="0"/>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dirty="0"/>
              <a:t>How to prevent XSS</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028BBEF-414D-4927-8EDC-FBA2F12096A1}"/>
              </a:ext>
            </a:extLst>
          </p:cNvPr>
          <p:cNvPicPr>
            <a:picLocks noChangeAspect="1"/>
          </p:cNvPicPr>
          <p:nvPr/>
        </p:nvPicPr>
        <p:blipFill>
          <a:blip r:embed="rId2"/>
          <a:stretch>
            <a:fillRect/>
          </a:stretch>
        </p:blipFill>
        <p:spPr>
          <a:xfrm>
            <a:off x="926595" y="3445138"/>
            <a:ext cx="3133725" cy="1104900"/>
          </a:xfrm>
          <a:prstGeom prst="rect">
            <a:avLst/>
          </a:prstGeom>
        </p:spPr>
      </p:pic>
      <p:pic>
        <p:nvPicPr>
          <p:cNvPr id="8" name="Picture 7">
            <a:extLst>
              <a:ext uri="{FF2B5EF4-FFF2-40B4-BE49-F238E27FC236}">
                <a16:creationId xmlns:a16="http://schemas.microsoft.com/office/drawing/2014/main" id="{CD30597A-026B-4C18-AD6F-F0EE1B890C41}"/>
              </a:ext>
            </a:extLst>
          </p:cNvPr>
          <p:cNvPicPr>
            <a:picLocks noChangeAspect="1"/>
          </p:cNvPicPr>
          <p:nvPr/>
        </p:nvPicPr>
        <p:blipFill>
          <a:blip r:embed="rId3"/>
          <a:stretch>
            <a:fillRect/>
          </a:stretch>
        </p:blipFill>
        <p:spPr>
          <a:xfrm>
            <a:off x="6288304" y="3494867"/>
            <a:ext cx="1885950" cy="762000"/>
          </a:xfrm>
          <a:prstGeom prst="rect">
            <a:avLst/>
          </a:prstGeom>
        </p:spPr>
      </p:pic>
      <p:sp>
        <p:nvSpPr>
          <p:cNvPr id="9" name="TextBox 8">
            <a:extLst>
              <a:ext uri="{FF2B5EF4-FFF2-40B4-BE49-F238E27FC236}">
                <a16:creationId xmlns:a16="http://schemas.microsoft.com/office/drawing/2014/main" id="{F29FAF66-5F8F-40A5-82B6-2984E23AFE0D}"/>
              </a:ext>
            </a:extLst>
          </p:cNvPr>
          <p:cNvSpPr txBox="1"/>
          <p:nvPr/>
        </p:nvSpPr>
        <p:spPr>
          <a:xfrm>
            <a:off x="844333" y="3125535"/>
            <a:ext cx="1367169" cy="369332"/>
          </a:xfrm>
          <a:prstGeom prst="rect">
            <a:avLst/>
          </a:prstGeom>
          <a:noFill/>
        </p:spPr>
        <p:txBody>
          <a:bodyPr wrap="none" rtlCol="0">
            <a:spAutoFit/>
          </a:bodyPr>
          <a:lstStyle/>
          <a:p>
            <a:r>
              <a:rPr lang="en-US" dirty="0" err="1"/>
              <a:t>Cshtml</a:t>
            </a:r>
            <a:r>
              <a:rPr lang="en-US" dirty="0"/>
              <a:t> Code</a:t>
            </a:r>
          </a:p>
        </p:txBody>
      </p:sp>
      <p:sp>
        <p:nvSpPr>
          <p:cNvPr id="10" name="TextBox 9">
            <a:extLst>
              <a:ext uri="{FF2B5EF4-FFF2-40B4-BE49-F238E27FC236}">
                <a16:creationId xmlns:a16="http://schemas.microsoft.com/office/drawing/2014/main" id="{ABFA2DD9-B7A5-45CF-AC11-DFC4115B071E}"/>
              </a:ext>
            </a:extLst>
          </p:cNvPr>
          <p:cNvSpPr txBox="1"/>
          <p:nvPr/>
        </p:nvSpPr>
        <p:spPr>
          <a:xfrm>
            <a:off x="6289170" y="3075806"/>
            <a:ext cx="779381" cy="369332"/>
          </a:xfrm>
          <a:prstGeom prst="rect">
            <a:avLst/>
          </a:prstGeom>
          <a:noFill/>
        </p:spPr>
        <p:txBody>
          <a:bodyPr wrap="none" rtlCol="0">
            <a:spAutoFit/>
          </a:bodyPr>
          <a:lstStyle/>
          <a:p>
            <a:r>
              <a:rPr lang="en-US" dirty="0" err="1"/>
              <a:t>Ouput</a:t>
            </a:r>
            <a:endParaRPr lang="en-US" dirty="0"/>
          </a:p>
        </p:txBody>
      </p:sp>
    </p:spTree>
    <p:extLst>
      <p:ext uri="{BB962C8B-B14F-4D97-AF65-F5344CB8AC3E}">
        <p14:creationId xmlns:p14="http://schemas.microsoft.com/office/powerpoint/2010/main" val="2998356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467544" y="1131590"/>
            <a:ext cx="8136903"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 web app that redirects to a URL that's specified via the          request such as the query string or form data can potentially   be tampered with to redirect users to an external, malicious  URL.  This tampering is called an open redirection attack.</a:t>
            </a:r>
          </a:p>
          <a:p>
            <a:pPr marL="342900" indent="-342900" algn="just">
              <a:buFont typeface="Arial" panose="020B0604020202020204" pitchFamily="34" charset="0"/>
              <a:buChar char="•"/>
            </a:pPr>
            <a:endParaRPr lang="en-US" sz="24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lgn="just">
              <a:buFont typeface="Arial" panose="020B0604020202020204" pitchFamily="34" charset="0"/>
              <a:buChar char="•"/>
            </a:pPr>
            <a:r>
              <a:rPr lang="en-US" sz="2400" dirty="0">
                <a:solidFill>
                  <a:schemeClr val="accent5">
                    <a:lumMod val="75000"/>
                  </a:schemeClr>
                </a:solidFill>
                <a:latin typeface="Calibri Light" panose="020F0302020204030204" pitchFamily="34" charset="0"/>
                <a:cs typeface="Calibri Light" panose="020F0302020204030204" pitchFamily="34" charset="0"/>
              </a:rPr>
              <a:t>ASP.NET Core has built-in functionality to help protect apps      from open redirect (also known as open redirection) attacks.</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Open Redirect Attacks in ASP.NET Core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678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2" end="2"/>
                                            </p:txEl>
                                          </p:spTgt>
                                        </p:tgtEl>
                                        <p:attrNameLst>
                                          <p:attrName>style.visibility</p:attrName>
                                        </p:attrNameLst>
                                      </p:cBhvr>
                                      <p:to>
                                        <p:strVal val="visible"/>
                                      </p:to>
                                    </p:set>
                                    <p:animEffect transition="in" filter="fade">
                                      <p:cBhvr>
                                        <p:cTn id="12"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539552" y="915566"/>
            <a:ext cx="8064896" cy="4001095"/>
          </a:xfrm>
          <a:prstGeom prst="rect">
            <a:avLst/>
          </a:prstGeom>
          <a:noFill/>
        </p:spPr>
        <p:txBody>
          <a:bodyPr wrap="square" rtlCol="0">
            <a:spAutoFit/>
          </a:bodyPr>
          <a:lstStyle/>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malicious user convinces the user to click a link to a site's login page with a return URL    </a:t>
            </a:r>
          </a:p>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query string value added to the URL. </a:t>
            </a:r>
          </a:p>
          <a:p>
            <a:pPr marL="28575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Consider an app at contoso.com that includes a login page at </a:t>
            </a:r>
          </a:p>
          <a:p>
            <a:pPr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http://contoso.com/Account/LogOn?returnUrl=/Home/About. </a:t>
            </a:r>
          </a:p>
          <a:p>
            <a:pPr marL="285750" lvl="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attack follows these steps:</a:t>
            </a:r>
          </a:p>
          <a:p>
            <a:pPr lvl="1" algn="just" eaLnBrk="0" fontAlgn="base" hangingPunct="0">
              <a:spcBef>
                <a:spcPct val="0"/>
              </a:spcBef>
              <a:spcAft>
                <a:spcPct val="0"/>
              </a:spcAft>
              <a:buFontTx/>
              <a:buAutoNum type="arabicPeriod"/>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user clicks a malicious link to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http://contoso.com/Account/LogOn?returnUrl=http://contoso1.com/Account/LogOn</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second URL is "contoso1.com", not "contoso.com").</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2.  The user logs in successfully.</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3.  The user is redirected (by the site) to http://contoso1.com/Account/LogOn (a malicious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site that looks exactly like real site).</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4.  The user logs in again (giving malicious site their credentials) and is redirected back to </a:t>
            </a:r>
          </a:p>
          <a:p>
            <a:pPr lvl="1"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the real site.</a:t>
            </a:r>
          </a:p>
          <a:p>
            <a:pPr lvl="0" algn="just" eaLnBrk="0" fontAlgn="base" hangingPunct="0">
              <a:spcBef>
                <a:spcPct val="0"/>
              </a:spcBef>
              <a:spcAft>
                <a:spcPct val="0"/>
              </a:spcAft>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The user likely believes that their first attempt to log in failed and that their second attempt is      successful. The user most likely remains unaware that their credentials are compromised.</a:t>
            </a:r>
          </a:p>
          <a:p>
            <a:pPr lvl="0" algn="just" eaLnBrk="0" fontAlgn="base" hangingPunct="0">
              <a:spcBef>
                <a:spcPct val="0"/>
              </a:spcBef>
              <a:spcAft>
                <a:spcPct val="0"/>
              </a:spcAft>
            </a:pPr>
            <a:endParaRPr lang="en-US" altLang="en-US" sz="1400" dirty="0">
              <a:latin typeface="Calibri Light" panose="020F0302020204030204" pitchFamily="34" charset="0"/>
              <a:cs typeface="Calibri Light" panose="020F0302020204030204" pitchFamily="34" charset="0"/>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Open Redirect Example</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410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fade">
                                      <p:cBhvr>
                                        <p:cTn id="15" dur="500"/>
                                        <p:tgtEl>
                                          <p:spTgt spid="3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fad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xEl>
                                              <p:pRg st="5" end="5"/>
                                            </p:txEl>
                                          </p:spTgt>
                                        </p:tgtEl>
                                        <p:attrNameLst>
                                          <p:attrName>style.visibility</p:attrName>
                                        </p:attrNameLst>
                                      </p:cBhvr>
                                      <p:to>
                                        <p:strVal val="visible"/>
                                      </p:to>
                                    </p:set>
                                    <p:animEffect transition="in" filter="fade">
                                      <p:cBhvr>
                                        <p:cTn id="26" dur="500"/>
                                        <p:tgtEl>
                                          <p:spTgt spid="3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xEl>
                                              <p:pRg st="6" end="6"/>
                                            </p:txEl>
                                          </p:spTgt>
                                        </p:tgtEl>
                                        <p:attrNameLst>
                                          <p:attrName>style.visibility</p:attrName>
                                        </p:attrNameLst>
                                      </p:cBhvr>
                                      <p:to>
                                        <p:strVal val="visible"/>
                                      </p:to>
                                    </p:set>
                                    <p:animEffect transition="in" filter="fade">
                                      <p:cBhvr>
                                        <p:cTn id="29" dur="500"/>
                                        <p:tgtEl>
                                          <p:spTgt spid="36">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xEl>
                                              <p:pRg st="7" end="7"/>
                                            </p:txEl>
                                          </p:spTgt>
                                        </p:tgtEl>
                                        <p:attrNameLst>
                                          <p:attrName>style.visibility</p:attrName>
                                        </p:attrNameLst>
                                      </p:cBhvr>
                                      <p:to>
                                        <p:strVal val="visible"/>
                                      </p:to>
                                    </p:set>
                                    <p:animEffect transition="in" filter="fade">
                                      <p:cBhvr>
                                        <p:cTn id="32" dur="500"/>
                                        <p:tgtEl>
                                          <p:spTgt spid="36">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6">
                                            <p:txEl>
                                              <p:pRg st="8" end="8"/>
                                            </p:txEl>
                                          </p:spTgt>
                                        </p:tgtEl>
                                        <p:attrNameLst>
                                          <p:attrName>style.visibility</p:attrName>
                                        </p:attrNameLst>
                                      </p:cBhvr>
                                      <p:to>
                                        <p:strVal val="visible"/>
                                      </p:to>
                                    </p:set>
                                    <p:animEffect transition="in" filter="fade">
                                      <p:cBhvr>
                                        <p:cTn id="35" dur="500"/>
                                        <p:tgtEl>
                                          <p:spTgt spid="36">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xEl>
                                              <p:pRg st="9" end="9"/>
                                            </p:txEl>
                                          </p:spTgt>
                                        </p:tgtEl>
                                        <p:attrNameLst>
                                          <p:attrName>style.visibility</p:attrName>
                                        </p:attrNameLst>
                                      </p:cBhvr>
                                      <p:to>
                                        <p:strVal val="visible"/>
                                      </p:to>
                                    </p:set>
                                    <p:animEffect transition="in" filter="fade">
                                      <p:cBhvr>
                                        <p:cTn id="38" dur="500"/>
                                        <p:tgtEl>
                                          <p:spTgt spid="36">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6">
                                            <p:txEl>
                                              <p:pRg st="10" end="10"/>
                                            </p:txEl>
                                          </p:spTgt>
                                        </p:tgtEl>
                                        <p:attrNameLst>
                                          <p:attrName>style.visibility</p:attrName>
                                        </p:attrNameLst>
                                      </p:cBhvr>
                                      <p:to>
                                        <p:strVal val="visible"/>
                                      </p:to>
                                    </p:set>
                                    <p:animEffect transition="in" filter="fade">
                                      <p:cBhvr>
                                        <p:cTn id="41" dur="500"/>
                                        <p:tgtEl>
                                          <p:spTgt spid="36">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xEl>
                                              <p:pRg st="11" end="11"/>
                                            </p:txEl>
                                          </p:spTgt>
                                        </p:tgtEl>
                                        <p:attrNameLst>
                                          <p:attrName>style.visibility</p:attrName>
                                        </p:attrNameLst>
                                      </p:cBhvr>
                                      <p:to>
                                        <p:strVal val="visible"/>
                                      </p:to>
                                    </p:set>
                                    <p:animEffect transition="in" filter="fade">
                                      <p:cBhvr>
                                        <p:cTn id="44" dur="500"/>
                                        <p:tgtEl>
                                          <p:spTgt spid="36">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6">
                                            <p:txEl>
                                              <p:pRg st="12" end="12"/>
                                            </p:txEl>
                                          </p:spTgt>
                                        </p:tgtEl>
                                        <p:attrNameLst>
                                          <p:attrName>style.visibility</p:attrName>
                                        </p:attrNameLst>
                                      </p:cBhvr>
                                      <p:to>
                                        <p:strVal val="visible"/>
                                      </p:to>
                                    </p:set>
                                    <p:animEffect transition="in" filter="fade">
                                      <p:cBhvr>
                                        <p:cTn id="47" dur="500"/>
                                        <p:tgtEl>
                                          <p:spTgt spid="3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xEl>
                                              <p:pRg st="13" end="13"/>
                                            </p:txEl>
                                          </p:spTgt>
                                        </p:tgtEl>
                                        <p:attrNameLst>
                                          <p:attrName>style.visibility</p:attrName>
                                        </p:attrNameLst>
                                      </p:cBhvr>
                                      <p:to>
                                        <p:strVal val="visible"/>
                                      </p:to>
                                    </p:set>
                                    <p:animEffect transition="in" filter="fade">
                                      <p:cBhvr>
                                        <p:cTn id="52" dur="500"/>
                                        <p:tgtEl>
                                          <p:spTgt spid="3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002060"/>
                </a:solidFill>
                <a:latin typeface="Calibri" panose="020F0502020204030204" pitchFamily="34" charset="0"/>
                <a:cs typeface="Calibri" panose="020F0502020204030204" pitchFamily="34" charset="0"/>
              </a:rPr>
              <a:t>ASP.NET CORE Request Processing</a:t>
            </a:r>
          </a:p>
        </p:txBody>
      </p:sp>
      <p:sp>
        <p:nvSpPr>
          <p:cNvPr id="16" name="Rectangle 15">
            <a:extLst>
              <a:ext uri="{FF2B5EF4-FFF2-40B4-BE49-F238E27FC236}">
                <a16:creationId xmlns:a16="http://schemas.microsoft.com/office/drawing/2014/main" id="{129C0BD1-BA78-4483-AE59-63E7013AE34D}"/>
              </a:ext>
            </a:extLst>
          </p:cNvPr>
          <p:cNvSpPr/>
          <p:nvPr/>
        </p:nvSpPr>
        <p:spPr>
          <a:xfrm>
            <a:off x="4047151" y="4232545"/>
            <a:ext cx="1013012" cy="37651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1B2315-8F65-4E3D-BDA3-3F0FB14D7B14}"/>
              </a:ext>
            </a:extLst>
          </p:cNvPr>
          <p:cNvSpPr/>
          <p:nvPr/>
        </p:nvSpPr>
        <p:spPr>
          <a:xfrm>
            <a:off x="4741423" y="2396041"/>
            <a:ext cx="1374911" cy="50145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A686F1-CD2D-47BB-9966-C7367300A5E6}"/>
              </a:ext>
            </a:extLst>
          </p:cNvPr>
          <p:cNvSpPr/>
          <p:nvPr/>
        </p:nvSpPr>
        <p:spPr>
          <a:xfrm>
            <a:off x="3168117" y="2396041"/>
            <a:ext cx="1013012" cy="50145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30370DE-5176-4F5E-B20C-FEC4133506E0}"/>
              </a:ext>
            </a:extLst>
          </p:cNvPr>
          <p:cNvSpPr/>
          <p:nvPr/>
        </p:nvSpPr>
        <p:spPr>
          <a:xfrm>
            <a:off x="2052011" y="2396041"/>
            <a:ext cx="900953" cy="50146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0172F6B-CF48-4E4F-A4AC-0D261281F6F0}"/>
              </a:ext>
            </a:extLst>
          </p:cNvPr>
          <p:cNvSpPr/>
          <p:nvPr/>
        </p:nvSpPr>
        <p:spPr>
          <a:xfrm>
            <a:off x="539552" y="1203598"/>
            <a:ext cx="1214510" cy="3028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Browser</a:t>
            </a:r>
          </a:p>
        </p:txBody>
      </p:sp>
      <p:sp>
        <p:nvSpPr>
          <p:cNvPr id="21" name="TextBox 20">
            <a:extLst>
              <a:ext uri="{FF2B5EF4-FFF2-40B4-BE49-F238E27FC236}">
                <a16:creationId xmlns:a16="http://schemas.microsoft.com/office/drawing/2014/main" id="{CED858EC-9B10-4F63-863B-4039F6347300}"/>
              </a:ext>
            </a:extLst>
          </p:cNvPr>
          <p:cNvSpPr txBox="1"/>
          <p:nvPr/>
        </p:nvSpPr>
        <p:spPr>
          <a:xfrm>
            <a:off x="2283904" y="2462104"/>
            <a:ext cx="405880" cy="369332"/>
          </a:xfrm>
          <a:prstGeom prst="rect">
            <a:avLst/>
          </a:prstGeom>
          <a:noFill/>
        </p:spPr>
        <p:txBody>
          <a:bodyPr wrap="none" rtlCol="0">
            <a:spAutoFit/>
          </a:bodyPr>
          <a:lstStyle/>
          <a:p>
            <a:r>
              <a:rPr lang="en-US" dirty="0"/>
              <a:t>IIS</a:t>
            </a:r>
          </a:p>
        </p:txBody>
      </p:sp>
      <p:sp>
        <p:nvSpPr>
          <p:cNvPr id="22" name="TextBox 21">
            <a:extLst>
              <a:ext uri="{FF2B5EF4-FFF2-40B4-BE49-F238E27FC236}">
                <a16:creationId xmlns:a16="http://schemas.microsoft.com/office/drawing/2014/main" id="{C688BCA2-DD33-4046-A7ED-8B78DB5D6B82}"/>
              </a:ext>
            </a:extLst>
          </p:cNvPr>
          <p:cNvSpPr txBox="1"/>
          <p:nvPr/>
        </p:nvSpPr>
        <p:spPr>
          <a:xfrm>
            <a:off x="3260512" y="2462104"/>
            <a:ext cx="818237" cy="369332"/>
          </a:xfrm>
          <a:prstGeom prst="rect">
            <a:avLst/>
          </a:prstGeom>
          <a:noFill/>
        </p:spPr>
        <p:txBody>
          <a:bodyPr wrap="none" rtlCol="0">
            <a:spAutoFit/>
          </a:bodyPr>
          <a:lstStyle/>
          <a:p>
            <a:r>
              <a:rPr lang="en-US" dirty="0" err="1"/>
              <a:t>dotnet</a:t>
            </a:r>
            <a:endParaRPr lang="en-US" dirty="0"/>
          </a:p>
        </p:txBody>
      </p:sp>
      <p:sp>
        <p:nvSpPr>
          <p:cNvPr id="23" name="TextBox 22">
            <a:extLst>
              <a:ext uri="{FF2B5EF4-FFF2-40B4-BE49-F238E27FC236}">
                <a16:creationId xmlns:a16="http://schemas.microsoft.com/office/drawing/2014/main" id="{1CCCF492-9886-4197-8A00-16789389C1E6}"/>
              </a:ext>
            </a:extLst>
          </p:cNvPr>
          <p:cNvSpPr txBox="1"/>
          <p:nvPr/>
        </p:nvSpPr>
        <p:spPr>
          <a:xfrm>
            <a:off x="4806367" y="2462104"/>
            <a:ext cx="1245021" cy="369332"/>
          </a:xfrm>
          <a:prstGeom prst="rect">
            <a:avLst/>
          </a:prstGeom>
          <a:noFill/>
        </p:spPr>
        <p:txBody>
          <a:bodyPr wrap="none" rtlCol="0">
            <a:spAutoFit/>
          </a:bodyPr>
          <a:lstStyle/>
          <a:p>
            <a:r>
              <a:rPr lang="en-US" dirty="0"/>
              <a:t>Application</a:t>
            </a:r>
          </a:p>
        </p:txBody>
      </p:sp>
      <p:sp>
        <p:nvSpPr>
          <p:cNvPr id="24" name="TextBox 23">
            <a:extLst>
              <a:ext uri="{FF2B5EF4-FFF2-40B4-BE49-F238E27FC236}">
                <a16:creationId xmlns:a16="http://schemas.microsoft.com/office/drawing/2014/main" id="{A0727E22-D901-41BB-AA02-47BA0D0C8B43}"/>
              </a:ext>
            </a:extLst>
          </p:cNvPr>
          <p:cNvSpPr txBox="1"/>
          <p:nvPr/>
        </p:nvSpPr>
        <p:spPr>
          <a:xfrm>
            <a:off x="4140788" y="4232545"/>
            <a:ext cx="825739" cy="369332"/>
          </a:xfrm>
          <a:prstGeom prst="rect">
            <a:avLst/>
          </a:prstGeom>
          <a:noFill/>
        </p:spPr>
        <p:txBody>
          <a:bodyPr wrap="none" rtlCol="0">
            <a:spAutoFit/>
          </a:bodyPr>
          <a:lstStyle/>
          <a:p>
            <a:r>
              <a:rPr lang="en-US" dirty="0"/>
              <a:t>Kestrel</a:t>
            </a:r>
          </a:p>
        </p:txBody>
      </p:sp>
      <p:grpSp>
        <p:nvGrpSpPr>
          <p:cNvPr id="25" name="Group 24">
            <a:extLst>
              <a:ext uri="{FF2B5EF4-FFF2-40B4-BE49-F238E27FC236}">
                <a16:creationId xmlns:a16="http://schemas.microsoft.com/office/drawing/2014/main" id="{4A297DDB-4B16-4E2B-B4AB-9B661331B5D6}"/>
              </a:ext>
            </a:extLst>
          </p:cNvPr>
          <p:cNvGrpSpPr/>
          <p:nvPr/>
        </p:nvGrpSpPr>
        <p:grpSpPr>
          <a:xfrm>
            <a:off x="4499869" y="1203598"/>
            <a:ext cx="0" cy="2846290"/>
            <a:chOff x="6266329" y="2196353"/>
            <a:chExt cx="0" cy="2846290"/>
          </a:xfrm>
        </p:grpSpPr>
        <p:cxnSp>
          <p:nvCxnSpPr>
            <p:cNvPr id="26" name="Straight Connector 25">
              <a:extLst>
                <a:ext uri="{FF2B5EF4-FFF2-40B4-BE49-F238E27FC236}">
                  <a16:creationId xmlns:a16="http://schemas.microsoft.com/office/drawing/2014/main" id="{D07D9E1E-EDB2-458B-9D96-8FE0DC7D94BC}"/>
                </a:ext>
              </a:extLst>
            </p:cNvPr>
            <p:cNvCxnSpPr/>
            <p:nvPr/>
          </p:nvCxnSpPr>
          <p:spPr>
            <a:xfrm>
              <a:off x="6266329" y="2196353"/>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BB0067B5-8215-4E23-80B4-CFB12A81708A}"/>
                </a:ext>
              </a:extLst>
            </p:cNvPr>
            <p:cNvCxnSpPr/>
            <p:nvPr/>
          </p:nvCxnSpPr>
          <p:spPr>
            <a:xfrm>
              <a:off x="6266329" y="2613210"/>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185AAC42-E654-47CF-B5B6-E00405A167DA}"/>
                </a:ext>
              </a:extLst>
            </p:cNvPr>
            <p:cNvCxnSpPr/>
            <p:nvPr/>
          </p:nvCxnSpPr>
          <p:spPr>
            <a:xfrm>
              <a:off x="6266329" y="3030067"/>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47EC191F-CB24-4ACF-ACEB-2AEAF7070A88}"/>
                </a:ext>
              </a:extLst>
            </p:cNvPr>
            <p:cNvCxnSpPr/>
            <p:nvPr/>
          </p:nvCxnSpPr>
          <p:spPr>
            <a:xfrm>
              <a:off x="6266329" y="3446924"/>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486B1F02-8850-446E-8D8B-F0DAA3BDEF46}"/>
                </a:ext>
              </a:extLst>
            </p:cNvPr>
            <p:cNvCxnSpPr/>
            <p:nvPr/>
          </p:nvCxnSpPr>
          <p:spPr>
            <a:xfrm>
              <a:off x="6266329" y="3863783"/>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6DFB2D05-C93C-4190-9610-A8AB3701461F}"/>
                </a:ext>
              </a:extLst>
            </p:cNvPr>
            <p:cNvCxnSpPr/>
            <p:nvPr/>
          </p:nvCxnSpPr>
          <p:spPr>
            <a:xfrm>
              <a:off x="6266329" y="4280641"/>
              <a:ext cx="0" cy="345141"/>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93FEBCF8-9AF9-4B96-9C70-D6F775C3ED77}"/>
                </a:ext>
              </a:extLst>
            </p:cNvPr>
            <p:cNvCxnSpPr/>
            <p:nvPr/>
          </p:nvCxnSpPr>
          <p:spPr>
            <a:xfrm>
              <a:off x="6266329" y="4697502"/>
              <a:ext cx="0" cy="345141"/>
            </a:xfrm>
            <a:prstGeom prst="line">
              <a:avLst/>
            </a:prstGeom>
          </p:spPr>
          <p:style>
            <a:lnRef idx="3">
              <a:schemeClr val="accent1"/>
            </a:lnRef>
            <a:fillRef idx="0">
              <a:schemeClr val="accent1"/>
            </a:fillRef>
            <a:effectRef idx="2">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9DD74A3F-F562-4550-9E0F-D7BBCD29E118}"/>
              </a:ext>
            </a:extLst>
          </p:cNvPr>
          <p:cNvCxnSpPr/>
          <p:nvPr/>
        </p:nvCxnSpPr>
        <p:spPr>
          <a:xfrm>
            <a:off x="2052011" y="1376168"/>
            <a:ext cx="650837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22BBC9B6-C90F-493B-81AA-83260B175FDD}"/>
              </a:ext>
            </a:extLst>
          </p:cNvPr>
          <p:cNvGrpSpPr/>
          <p:nvPr/>
        </p:nvGrpSpPr>
        <p:grpSpPr>
          <a:xfrm>
            <a:off x="6592629" y="2272358"/>
            <a:ext cx="1595122" cy="654973"/>
            <a:chOff x="6598016" y="4705991"/>
            <a:chExt cx="4216208" cy="1731217"/>
          </a:xfrm>
        </p:grpSpPr>
        <p:sp>
          <p:nvSpPr>
            <p:cNvPr id="47" name="Cylinder 46">
              <a:extLst>
                <a:ext uri="{FF2B5EF4-FFF2-40B4-BE49-F238E27FC236}">
                  <a16:creationId xmlns:a16="http://schemas.microsoft.com/office/drawing/2014/main" id="{460E3E35-5AD6-4AA1-8899-E982DD0B137B}"/>
                </a:ext>
              </a:extLst>
            </p:cNvPr>
            <p:cNvSpPr/>
            <p:nvPr/>
          </p:nvSpPr>
          <p:spPr>
            <a:xfrm rot="16200000">
              <a:off x="8009957" y="3632941"/>
              <a:ext cx="1392326" cy="4216208"/>
            </a:xfrm>
            <a:prstGeom prst="can">
              <a:avLst>
                <a:gd name="adj" fmla="val 233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Flowchart: Stored Data 47">
              <a:extLst>
                <a:ext uri="{FF2B5EF4-FFF2-40B4-BE49-F238E27FC236}">
                  <a16:creationId xmlns:a16="http://schemas.microsoft.com/office/drawing/2014/main" id="{287A15BF-4E39-4C8B-AFA0-5685F74C1C9A}"/>
                </a:ext>
              </a:extLst>
            </p:cNvPr>
            <p:cNvSpPr/>
            <p:nvPr/>
          </p:nvSpPr>
          <p:spPr>
            <a:xfrm rot="10800000">
              <a:off x="7058800" y="5044880"/>
              <a:ext cx="1012117" cy="1392327"/>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Stored Data 48">
              <a:extLst>
                <a:ext uri="{FF2B5EF4-FFF2-40B4-BE49-F238E27FC236}">
                  <a16:creationId xmlns:a16="http://schemas.microsoft.com/office/drawing/2014/main" id="{B04ADD7E-E6D7-4C3E-89B2-5B03F15F56BB}"/>
                </a:ext>
              </a:extLst>
            </p:cNvPr>
            <p:cNvSpPr/>
            <p:nvPr/>
          </p:nvSpPr>
          <p:spPr>
            <a:xfrm rot="10800000">
              <a:off x="8230037" y="5042167"/>
              <a:ext cx="1012117" cy="1395040"/>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lowchart: Stored Data 49">
              <a:extLst>
                <a:ext uri="{FF2B5EF4-FFF2-40B4-BE49-F238E27FC236}">
                  <a16:creationId xmlns:a16="http://schemas.microsoft.com/office/drawing/2014/main" id="{0EC48C21-DE63-430F-BF8E-E1F7F14D13DE}"/>
                </a:ext>
              </a:extLst>
            </p:cNvPr>
            <p:cNvSpPr/>
            <p:nvPr/>
          </p:nvSpPr>
          <p:spPr>
            <a:xfrm rot="10800000">
              <a:off x="9453274" y="5044880"/>
              <a:ext cx="1012117" cy="1392327"/>
            </a:xfrm>
            <a:prstGeom prst="flowChartOnlineStorag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50">
              <a:extLst>
                <a:ext uri="{FF2B5EF4-FFF2-40B4-BE49-F238E27FC236}">
                  <a16:creationId xmlns:a16="http://schemas.microsoft.com/office/drawing/2014/main" id="{03C80AC7-95FC-4859-AAD7-99899464E03A}"/>
                </a:ext>
              </a:extLst>
            </p:cNvPr>
            <p:cNvSpPr/>
            <p:nvPr/>
          </p:nvSpPr>
          <p:spPr>
            <a:xfrm>
              <a:off x="7006802" y="4708707"/>
              <a:ext cx="1012117"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Top Corners Rounded 51">
              <a:extLst>
                <a:ext uri="{FF2B5EF4-FFF2-40B4-BE49-F238E27FC236}">
                  <a16:creationId xmlns:a16="http://schemas.microsoft.com/office/drawing/2014/main" id="{0E9D3FB1-D2D6-4508-A74E-B61A5A75F1CF}"/>
                </a:ext>
              </a:extLst>
            </p:cNvPr>
            <p:cNvSpPr/>
            <p:nvPr/>
          </p:nvSpPr>
          <p:spPr>
            <a:xfrm>
              <a:off x="9338974" y="4705991"/>
              <a:ext cx="1126417"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Top Corners Rounded 52">
              <a:extLst>
                <a:ext uri="{FF2B5EF4-FFF2-40B4-BE49-F238E27FC236}">
                  <a16:creationId xmlns:a16="http://schemas.microsoft.com/office/drawing/2014/main" id="{43C8345F-F2B8-4077-AC36-FC7547A3966C}"/>
                </a:ext>
              </a:extLst>
            </p:cNvPr>
            <p:cNvSpPr/>
            <p:nvPr/>
          </p:nvSpPr>
          <p:spPr>
            <a:xfrm>
              <a:off x="8135629" y="4708707"/>
              <a:ext cx="1055708" cy="336176"/>
            </a:xfrm>
            <a:prstGeom prst="round2Same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4" name="Straight Arrow Connector 53">
            <a:extLst>
              <a:ext uri="{FF2B5EF4-FFF2-40B4-BE49-F238E27FC236}">
                <a16:creationId xmlns:a16="http://schemas.microsoft.com/office/drawing/2014/main" id="{E17199E1-DB7E-4F9A-A01D-74E92444F385}"/>
              </a:ext>
            </a:extLst>
          </p:cNvPr>
          <p:cNvCxnSpPr/>
          <p:nvPr/>
        </p:nvCxnSpPr>
        <p:spPr>
          <a:xfrm flipH="1">
            <a:off x="2052011" y="4049888"/>
            <a:ext cx="664284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75F9141-E2DA-40B1-B317-605E3BDE2E75}"/>
              </a:ext>
            </a:extLst>
          </p:cNvPr>
          <p:cNvSpPr txBox="1"/>
          <p:nvPr/>
        </p:nvSpPr>
        <p:spPr>
          <a:xfrm>
            <a:off x="2017242" y="1112851"/>
            <a:ext cx="710451"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Request</a:t>
            </a:r>
          </a:p>
        </p:txBody>
      </p:sp>
      <p:sp>
        <p:nvSpPr>
          <p:cNvPr id="56" name="TextBox 55">
            <a:extLst>
              <a:ext uri="{FF2B5EF4-FFF2-40B4-BE49-F238E27FC236}">
                <a16:creationId xmlns:a16="http://schemas.microsoft.com/office/drawing/2014/main" id="{A3E08EFB-917A-4216-8909-FEB2FFB22A00}"/>
              </a:ext>
            </a:extLst>
          </p:cNvPr>
          <p:cNvSpPr txBox="1"/>
          <p:nvPr/>
        </p:nvSpPr>
        <p:spPr>
          <a:xfrm>
            <a:off x="7909341" y="3788276"/>
            <a:ext cx="821059" cy="261610"/>
          </a:xfrm>
          <a:prstGeom prst="rect">
            <a:avLst/>
          </a:prstGeom>
          <a:noFill/>
        </p:spPr>
        <p:txBody>
          <a:bodyPr wrap="none" rtlCol="0">
            <a:spAutoFit/>
          </a:bodyPr>
          <a:lstStyle/>
          <a:p>
            <a:r>
              <a:rPr lang="en-US" sz="1100" dirty="0">
                <a:solidFill>
                  <a:srgbClr val="C00000"/>
                </a:solidFill>
                <a:latin typeface="Arial" panose="020B0604020202020204" pitchFamily="34" charset="0"/>
                <a:cs typeface="Arial" panose="020B0604020202020204" pitchFamily="34" charset="0"/>
              </a:rPr>
              <a:t>Response</a:t>
            </a:r>
          </a:p>
        </p:txBody>
      </p:sp>
    </p:spTree>
    <p:extLst>
      <p:ext uri="{BB962C8B-B14F-4D97-AF65-F5344CB8AC3E}">
        <p14:creationId xmlns:p14="http://schemas.microsoft.com/office/powerpoint/2010/main" val="15699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p:bldP spid="22" grpId="0"/>
      <p:bldP spid="23" grpId="0"/>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4" y="1203598"/>
            <a:ext cx="7317813" cy="1708160"/>
          </a:xfrm>
          <a:prstGeom prst="rect">
            <a:avLst/>
          </a:prstGeom>
          <a:noFill/>
        </p:spPr>
        <p:txBody>
          <a:bodyPr wrap="square" rtlCol="0">
            <a:spAutoFit/>
          </a:bodyPr>
          <a:lstStyle/>
          <a:p>
            <a:pPr lvl="0" algn="just" eaLnBrk="0" fontAlgn="base" hangingPunct="0">
              <a:spcBef>
                <a:spcPct val="0"/>
              </a:spcBef>
              <a:spcAft>
                <a:spcPct val="0"/>
              </a:spcAft>
            </a:pPr>
            <a:r>
              <a:rPr lang="en-US" sz="1600" dirty="0">
                <a:solidFill>
                  <a:schemeClr val="accent5">
                    <a:lumMod val="75000"/>
                  </a:schemeClr>
                </a:solidFill>
                <a:latin typeface="Calibri Light" panose="020F0302020204030204" pitchFamily="34" charset="0"/>
                <a:cs typeface="Calibri Light" panose="020F0302020204030204" pitchFamily="34" charset="0"/>
              </a:rPr>
              <a:t>If your application has functionality that redirects the user based on the contents of the URL, ensure that such redirects are only done locally within your app (or to a known    URL, not any URL that may be supplied in the query string).</a:t>
            </a:r>
          </a:p>
          <a:p>
            <a:pPr lvl="0" algn="just" eaLnBrk="0" fontAlgn="base" hangingPunct="0">
              <a:spcBef>
                <a:spcPct val="0"/>
              </a:spcBef>
              <a:spcAft>
                <a:spcPct val="0"/>
              </a:spcAft>
            </a:pPr>
            <a:endParaRPr lang="en-US" altLang="en-US" sz="1600" dirty="0">
              <a:solidFill>
                <a:schemeClr val="accent5">
                  <a:lumMod val="75000"/>
                </a:schemeClr>
              </a:solidFill>
              <a:latin typeface="Calibri Light" panose="020F0302020204030204" pitchFamily="34" charset="0"/>
              <a:cs typeface="Calibri Light" panose="020F0302020204030204" pitchFamily="34"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sz="1600" dirty="0">
                <a:solidFill>
                  <a:schemeClr val="accent5">
                    <a:lumMod val="75000"/>
                  </a:schemeClr>
                </a:solidFill>
                <a:latin typeface="Calibri Light" panose="020F0302020204030204" pitchFamily="34" charset="0"/>
                <a:cs typeface="Calibri Light" panose="020F0302020204030204" pitchFamily="34" charset="0"/>
              </a:rPr>
              <a:t>Use the </a:t>
            </a:r>
            <a:r>
              <a:rPr lang="en-US" altLang="en-US" sz="1600" dirty="0" err="1">
                <a:solidFill>
                  <a:schemeClr val="accent5">
                    <a:lumMod val="75000"/>
                  </a:schemeClr>
                </a:solidFill>
                <a:latin typeface="Calibri Light" panose="020F0302020204030204" pitchFamily="34" charset="0"/>
                <a:cs typeface="Calibri Light" panose="020F0302020204030204" pitchFamily="34" charset="0"/>
              </a:rPr>
              <a:t>LocalRedirect</a:t>
            </a:r>
            <a:r>
              <a:rPr lang="en-US" altLang="en-US" sz="1600" dirty="0">
                <a:solidFill>
                  <a:schemeClr val="accent5">
                    <a:lumMod val="75000"/>
                  </a:schemeClr>
                </a:solidFill>
                <a:latin typeface="Calibri Light" panose="020F0302020204030204" pitchFamily="34" charset="0"/>
                <a:cs typeface="Calibri Light" panose="020F0302020204030204" pitchFamily="34" charset="0"/>
              </a:rPr>
              <a:t> helper method from the base Controller class</a:t>
            </a:r>
          </a:p>
          <a:p>
            <a:pPr marL="285750" indent="-285750" algn="just">
              <a:buFont typeface="Arial" panose="020B0604020202020204" pitchFamily="34" charset="0"/>
              <a:buChar char="•"/>
            </a:pPr>
            <a:r>
              <a:rPr lang="en-US" sz="1600" dirty="0">
                <a:solidFill>
                  <a:schemeClr val="accent5">
                    <a:lumMod val="75000"/>
                  </a:schemeClr>
                </a:solidFill>
                <a:latin typeface="Calibri Light" panose="020F0302020204030204" pitchFamily="34" charset="0"/>
                <a:cs typeface="Calibri Light" panose="020F0302020204030204" pitchFamily="34" charset="0"/>
              </a:rPr>
              <a:t>Use the </a:t>
            </a:r>
            <a:r>
              <a:rPr lang="en-US" sz="1600" dirty="0" err="1">
                <a:solidFill>
                  <a:schemeClr val="accent5">
                    <a:lumMod val="75000"/>
                  </a:schemeClr>
                </a:solidFill>
                <a:latin typeface="Calibri Light" panose="020F0302020204030204" pitchFamily="34" charset="0"/>
                <a:cs typeface="Calibri Light" panose="020F0302020204030204" pitchFamily="34" charset="0"/>
              </a:rPr>
              <a:t>IsLocalUrl</a:t>
            </a:r>
            <a:r>
              <a:rPr lang="en-US" sz="1600" dirty="0">
                <a:solidFill>
                  <a:schemeClr val="accent5">
                    <a:lumMod val="75000"/>
                  </a:schemeClr>
                </a:solidFill>
                <a:latin typeface="Calibri Light" panose="020F0302020204030204" pitchFamily="34" charset="0"/>
                <a:cs typeface="Calibri Light" panose="020F0302020204030204" pitchFamily="34" charset="0"/>
              </a:rPr>
              <a:t> method to test URLs before redirecting.</a:t>
            </a:r>
          </a:p>
          <a:p>
            <a:pPr lvl="0" algn="just" eaLnBrk="0" fontAlgn="base" hangingPunct="0">
              <a:spcBef>
                <a:spcPct val="0"/>
              </a:spcBef>
              <a:spcAft>
                <a:spcPct val="0"/>
              </a:spcAft>
            </a:pPr>
            <a:endParaRPr lang="en-US" altLang="en-US" sz="900" dirty="0">
              <a:latin typeface="Arial" panose="020B0604020202020204" pitchFamily="34" charset="0"/>
            </a:endParaRP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Placeholder 1">
            <a:extLst>
              <a:ext uri="{FF2B5EF4-FFF2-40B4-BE49-F238E27FC236}">
                <a16:creationId xmlns:a16="http://schemas.microsoft.com/office/drawing/2014/main" id="{F0433204-EF68-4776-8039-0AC840A03F67}"/>
              </a:ext>
            </a:extLst>
          </p:cNvPr>
          <p:cNvSpPr>
            <a:spLocks noGrp="1"/>
          </p:cNvSpPr>
          <p:nvPr>
            <p:ph type="body" sz="quarter" idx="10"/>
          </p:nvPr>
        </p:nvSpPr>
        <p:spPr>
          <a:xfrm>
            <a:off x="0" y="123478"/>
            <a:ext cx="9144000" cy="576064"/>
          </a:xfrm>
        </p:spPr>
        <p:txBody>
          <a:bodyPr/>
          <a:lstStyle/>
          <a:p>
            <a:r>
              <a:rPr lang="en-US" b="1" dirty="0"/>
              <a:t>Protecting Against Open Redirection	</a:t>
            </a:r>
            <a:endParaRPr lang="en-US" dirty="0">
              <a:solidFill>
                <a:srgbClr val="00206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A350C9-0404-4EBF-80F1-3D996E807D35}"/>
              </a:ext>
            </a:extLst>
          </p:cNvPr>
          <p:cNvPicPr>
            <a:picLocks noChangeAspect="1"/>
          </p:cNvPicPr>
          <p:nvPr/>
        </p:nvPicPr>
        <p:blipFill>
          <a:blip r:embed="rId2"/>
          <a:stretch>
            <a:fillRect/>
          </a:stretch>
        </p:blipFill>
        <p:spPr>
          <a:xfrm>
            <a:off x="4499992" y="3127782"/>
            <a:ext cx="3997391" cy="884128"/>
          </a:xfrm>
          <a:prstGeom prst="rect">
            <a:avLst/>
          </a:prstGeom>
        </p:spPr>
      </p:pic>
      <p:pic>
        <p:nvPicPr>
          <p:cNvPr id="8" name="Picture 7">
            <a:extLst>
              <a:ext uri="{FF2B5EF4-FFF2-40B4-BE49-F238E27FC236}">
                <a16:creationId xmlns:a16="http://schemas.microsoft.com/office/drawing/2014/main" id="{B8C58EF4-8373-43E6-990E-703D3238B737}"/>
              </a:ext>
            </a:extLst>
          </p:cNvPr>
          <p:cNvPicPr>
            <a:picLocks noChangeAspect="1"/>
          </p:cNvPicPr>
          <p:nvPr/>
        </p:nvPicPr>
        <p:blipFill>
          <a:blip r:embed="rId3"/>
          <a:stretch>
            <a:fillRect/>
          </a:stretch>
        </p:blipFill>
        <p:spPr>
          <a:xfrm>
            <a:off x="755576" y="3128048"/>
            <a:ext cx="3579439" cy="1439628"/>
          </a:xfrm>
          <a:prstGeom prst="rect">
            <a:avLst/>
          </a:prstGeom>
        </p:spPr>
      </p:pic>
    </p:spTree>
    <p:extLst>
      <p:ext uri="{BB962C8B-B14F-4D97-AF65-F5344CB8AC3E}">
        <p14:creationId xmlns:p14="http://schemas.microsoft.com/office/powerpoint/2010/main" val="15171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2" end="2"/>
                                            </p:txEl>
                                          </p:spTgt>
                                        </p:tgtEl>
                                        <p:attrNameLst>
                                          <p:attrName>style.visibility</p:attrName>
                                        </p:attrNameLst>
                                      </p:cBhvr>
                                      <p:to>
                                        <p:strVal val="visible"/>
                                      </p:to>
                                    </p:set>
                                    <p:animEffect transition="in" filter="fade">
                                      <p:cBhvr>
                                        <p:cTn id="10" dur="500"/>
                                        <p:tgtEl>
                                          <p:spTgt spid="3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xEl>
                                              <p:pRg st="3" end="3"/>
                                            </p:txEl>
                                          </p:spTgt>
                                        </p:tgtEl>
                                        <p:attrNameLst>
                                          <p:attrName>style.visibility</p:attrName>
                                        </p:attrNameLst>
                                      </p:cBhvr>
                                      <p:to>
                                        <p:strVal val="visible"/>
                                      </p:to>
                                    </p:set>
                                    <p:animEffect transition="in" filter="fade">
                                      <p:cBhvr>
                                        <p:cTn id="13" dur="500"/>
                                        <p:tgtEl>
                                          <p:spTgt spid="3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2677656"/>
          </a:xfrm>
          <a:prstGeom prst="rect">
            <a:avLst/>
          </a:prstGeom>
          <a:noFill/>
        </p:spPr>
        <p:txBody>
          <a:bodyPr wrap="square" rtlCol="0">
            <a:spAutoFit/>
          </a:bodyPr>
          <a:lstStyle/>
          <a:p>
            <a:r>
              <a:rPr lang="en-US" sz="2800" dirty="0">
                <a:solidFill>
                  <a:schemeClr val="accent5">
                    <a:lumMod val="75000"/>
                  </a:schemeClr>
                </a:solidFill>
                <a:latin typeface="Calibri Light" panose="020F0302020204030204" pitchFamily="34" charset="0"/>
                <a:cs typeface="Calibri Light" panose="020F0302020204030204" pitchFamily="34" charset="0"/>
              </a:rPr>
              <a:t>MVC Architecture separates the application into  three main components</a:t>
            </a:r>
          </a:p>
          <a:p>
            <a:endParaRPr lang="en-US" sz="2800" dirty="0">
              <a:solidFill>
                <a:schemeClr val="accent5">
                  <a:lumMod val="75000"/>
                </a:schemeClr>
              </a:solidFill>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Model</a:t>
            </a: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View</a:t>
            </a:r>
          </a:p>
          <a:p>
            <a:pPr marL="457200" indent="-457200">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Controller</a:t>
            </a:r>
          </a:p>
        </p:txBody>
      </p:sp>
      <p:sp>
        <p:nvSpPr>
          <p:cNvPr id="4" name="Text Placeholder 1">
            <a:extLst>
              <a:ext uri="{FF2B5EF4-FFF2-40B4-BE49-F238E27FC236}">
                <a16:creationId xmlns:a16="http://schemas.microsoft.com/office/drawing/2014/main" id="{E19F540F-1318-4C7A-B157-F10A6F9CE64E}"/>
              </a:ext>
            </a:extLst>
          </p:cNvPr>
          <p:cNvSpPr txBox="1">
            <a:spLocks/>
          </p:cNvSpPr>
          <p:nvPr/>
        </p:nvSpPr>
        <p:spPr>
          <a:xfrm>
            <a:off x="0" y="12347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002060"/>
                </a:solidFill>
                <a:latin typeface="Calibri" panose="020F0502020204030204" pitchFamily="34" charset="0"/>
                <a:cs typeface="Calibri" panose="020F0502020204030204" pitchFamily="34" charset="0"/>
              </a:rPr>
              <a:t>MVC Architecture</a:t>
            </a:r>
          </a:p>
        </p:txBody>
      </p:sp>
    </p:spTree>
    <p:extLst>
      <p:ext uri="{BB962C8B-B14F-4D97-AF65-F5344CB8AC3E}">
        <p14:creationId xmlns:p14="http://schemas.microsoft.com/office/powerpoint/2010/main" val="117303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6">
                                            <p:txEl>
                                              <p:pRg st="3" end="3"/>
                                            </p:txEl>
                                          </p:spTgt>
                                        </p:tgtEl>
                                        <p:attrNameLst>
                                          <p:attrName>style.visibility</p:attrName>
                                        </p:attrNameLst>
                                      </p:cBhvr>
                                      <p:to>
                                        <p:strVal val="visible"/>
                                      </p:to>
                                    </p:set>
                                    <p:animEffect transition="in" filter="fade">
                                      <p:cBhvr>
                                        <p:cTn id="11" dur="500"/>
                                        <p:tgtEl>
                                          <p:spTgt spid="36">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
                                            <p:txEl>
                                              <p:pRg st="4" end="4"/>
                                            </p:txEl>
                                          </p:spTgt>
                                        </p:tgtEl>
                                        <p:attrNameLst>
                                          <p:attrName>style.visibility</p:attrName>
                                        </p:attrNameLst>
                                      </p:cBhvr>
                                      <p:to>
                                        <p:strVal val="visible"/>
                                      </p:to>
                                    </p:set>
                                    <p:animEffect transition="in" filter="fade">
                                      <p:cBhvr>
                                        <p:cTn id="16" dur="500"/>
                                        <p:tgtEl>
                                          <p:spTgt spid="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The model represents the data, and does         nothing else. </a:t>
            </a:r>
          </a:p>
          <a:p>
            <a:pPr marL="342900" indent="-342900" algn="just">
              <a:buFont typeface="Arial" panose="020B0604020202020204" pitchFamily="34" charset="0"/>
              <a:buChar char="•"/>
            </a:pPr>
            <a:r>
              <a:rPr lang="en-US" sz="2800" dirty="0">
                <a:solidFill>
                  <a:schemeClr val="accent5">
                    <a:lumMod val="75000"/>
                  </a:schemeClr>
                </a:solidFill>
                <a:latin typeface="Calibri Light" panose="020F0302020204030204" pitchFamily="34" charset="0"/>
                <a:cs typeface="Calibri Light" panose="020F0302020204030204" pitchFamily="34" charset="0"/>
              </a:rPr>
              <a:t>The model is independent of the controller or  the view.	</a:t>
            </a:r>
          </a:p>
        </p:txBody>
      </p:sp>
      <p:sp>
        <p:nvSpPr>
          <p:cNvPr id="4" name="Rounded Rectangle 1">
            <a:extLst>
              <a:ext uri="{FF2B5EF4-FFF2-40B4-BE49-F238E27FC236}">
                <a16:creationId xmlns:a16="http://schemas.microsoft.com/office/drawing/2014/main" id="{8C917978-5D46-4C73-94DD-050E82DF76B7}"/>
              </a:ext>
            </a:extLst>
          </p:cNvPr>
          <p:cNvSpPr/>
          <p:nvPr/>
        </p:nvSpPr>
        <p:spPr>
          <a:xfrm>
            <a:off x="683568" y="3901810"/>
            <a:ext cx="1503947"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Menu Item</a:t>
            </a:r>
          </a:p>
        </p:txBody>
      </p:sp>
      <p:sp>
        <p:nvSpPr>
          <p:cNvPr id="5" name="Rounded Rectangle 1">
            <a:extLst>
              <a:ext uri="{FF2B5EF4-FFF2-40B4-BE49-F238E27FC236}">
                <a16:creationId xmlns:a16="http://schemas.microsoft.com/office/drawing/2014/main" id="{CA08D48F-0BA7-46CD-B544-107D6FBB7741}"/>
              </a:ext>
            </a:extLst>
          </p:cNvPr>
          <p:cNvSpPr/>
          <p:nvPr/>
        </p:nvSpPr>
        <p:spPr>
          <a:xfrm>
            <a:off x="2771800" y="3901809"/>
            <a:ext cx="1503947"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Category</a:t>
            </a:r>
          </a:p>
        </p:txBody>
      </p:sp>
      <p:sp>
        <p:nvSpPr>
          <p:cNvPr id="6" name="Rounded Rectangle 1">
            <a:extLst>
              <a:ext uri="{FF2B5EF4-FFF2-40B4-BE49-F238E27FC236}">
                <a16:creationId xmlns:a16="http://schemas.microsoft.com/office/drawing/2014/main" id="{4B93B2BE-C7FE-4F6F-AE3F-49DD315B5DE4}"/>
              </a:ext>
            </a:extLst>
          </p:cNvPr>
          <p:cNvSpPr/>
          <p:nvPr/>
        </p:nvSpPr>
        <p:spPr>
          <a:xfrm>
            <a:off x="4783913" y="3901809"/>
            <a:ext cx="1728192"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Order Header</a:t>
            </a:r>
          </a:p>
        </p:txBody>
      </p:sp>
      <p:sp>
        <p:nvSpPr>
          <p:cNvPr id="7" name="Rounded Rectangle 1">
            <a:extLst>
              <a:ext uri="{FF2B5EF4-FFF2-40B4-BE49-F238E27FC236}">
                <a16:creationId xmlns:a16="http://schemas.microsoft.com/office/drawing/2014/main" id="{044AEBDD-486F-448C-BD8A-81C986EA879F}"/>
              </a:ext>
            </a:extLst>
          </p:cNvPr>
          <p:cNvSpPr/>
          <p:nvPr/>
        </p:nvSpPr>
        <p:spPr>
          <a:xfrm>
            <a:off x="7020272" y="3901811"/>
            <a:ext cx="1728192" cy="8301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Order Detail</a:t>
            </a:r>
          </a:p>
        </p:txBody>
      </p:sp>
      <p:sp>
        <p:nvSpPr>
          <p:cNvPr id="10" name="Text Placeholder 1">
            <a:extLst>
              <a:ext uri="{FF2B5EF4-FFF2-40B4-BE49-F238E27FC236}">
                <a16:creationId xmlns:a16="http://schemas.microsoft.com/office/drawing/2014/main" id="{3E994CB1-7311-4C9B-90AE-D378DE1E634D}"/>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Model</a:t>
            </a:r>
          </a:p>
        </p:txBody>
      </p:sp>
    </p:spTree>
    <p:extLst>
      <p:ext uri="{BB962C8B-B14F-4D97-AF65-F5344CB8AC3E}">
        <p14:creationId xmlns:p14="http://schemas.microsoft.com/office/powerpoint/2010/main" val="310408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accent5">
                    <a:lumMod val="75000"/>
                  </a:schemeClr>
                </a:solidFill>
              </a:rPr>
              <a:t>Views are the components that display the application's user interface (UI). </a:t>
            </a:r>
          </a:p>
          <a:p>
            <a:pPr marL="342900" indent="-342900">
              <a:buFont typeface="Arial" panose="020B0604020202020204" pitchFamily="34" charset="0"/>
              <a:buChar char="•"/>
            </a:pPr>
            <a:r>
              <a:rPr lang="en-US" sz="2800" dirty="0">
                <a:solidFill>
                  <a:schemeClr val="accent5">
                    <a:lumMod val="75000"/>
                  </a:schemeClr>
                </a:solidFill>
              </a:rPr>
              <a:t>Typically, this UI is created from the model data. </a:t>
            </a:r>
          </a:p>
        </p:txBody>
      </p:sp>
      <p:pic>
        <p:nvPicPr>
          <p:cNvPr id="3" name="Picture 2">
            <a:extLst>
              <a:ext uri="{FF2B5EF4-FFF2-40B4-BE49-F238E27FC236}">
                <a16:creationId xmlns:a16="http://schemas.microsoft.com/office/drawing/2014/main" id="{CA92A164-40AB-418C-9B15-67E8571CE287}"/>
              </a:ext>
            </a:extLst>
          </p:cNvPr>
          <p:cNvPicPr>
            <a:picLocks noChangeAspect="1"/>
          </p:cNvPicPr>
          <p:nvPr/>
        </p:nvPicPr>
        <p:blipFill>
          <a:blip r:embed="rId2"/>
          <a:stretch>
            <a:fillRect/>
          </a:stretch>
        </p:blipFill>
        <p:spPr>
          <a:xfrm>
            <a:off x="6156176" y="3003798"/>
            <a:ext cx="1875483" cy="1730950"/>
          </a:xfrm>
          <a:prstGeom prst="rect">
            <a:avLst/>
          </a:prstGeom>
        </p:spPr>
      </p:pic>
      <p:sp>
        <p:nvSpPr>
          <p:cNvPr id="7" name="Text Placeholder 1">
            <a:extLst>
              <a:ext uri="{FF2B5EF4-FFF2-40B4-BE49-F238E27FC236}">
                <a16:creationId xmlns:a16="http://schemas.microsoft.com/office/drawing/2014/main" id="{CDFF47E4-7729-4D2C-B6B6-FB23ECDECE62}"/>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View</a:t>
            </a:r>
          </a:p>
        </p:txBody>
      </p:sp>
    </p:spTree>
    <p:extLst>
      <p:ext uri="{BB962C8B-B14F-4D97-AF65-F5344CB8AC3E}">
        <p14:creationId xmlns:p14="http://schemas.microsoft.com/office/powerpoint/2010/main" val="227426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926595" y="1419622"/>
            <a:ext cx="7290810"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chemeClr val="accent5">
                    <a:lumMod val="75000"/>
                  </a:schemeClr>
                </a:solidFill>
              </a:rPr>
              <a:t>Controllers are the components that handle user interaction (</a:t>
            </a:r>
            <a:r>
              <a:rPr lang="en-US" sz="2800" dirty="0" err="1">
                <a:solidFill>
                  <a:schemeClr val="accent5">
                    <a:lumMod val="75000"/>
                  </a:schemeClr>
                </a:solidFill>
              </a:rPr>
              <a:t>HTTPRequest</a:t>
            </a:r>
            <a:r>
              <a:rPr lang="en-US" sz="2800" dirty="0">
                <a:solidFill>
                  <a:schemeClr val="accent5">
                    <a:lumMod val="75000"/>
                  </a:schemeClr>
                </a:solidFill>
              </a:rPr>
              <a:t>)</a:t>
            </a:r>
          </a:p>
          <a:p>
            <a:pPr marL="342900" indent="-342900">
              <a:buFont typeface="Arial" panose="020B0604020202020204" pitchFamily="34" charset="0"/>
              <a:buChar char="•"/>
            </a:pPr>
            <a:r>
              <a:rPr lang="en-US" sz="2800" dirty="0">
                <a:solidFill>
                  <a:schemeClr val="accent5">
                    <a:lumMod val="75000"/>
                  </a:schemeClr>
                </a:solidFill>
              </a:rPr>
              <a:t>Controller works with the model, and ultimately select a view that displays UI</a:t>
            </a:r>
          </a:p>
        </p:txBody>
      </p:sp>
      <p:pic>
        <p:nvPicPr>
          <p:cNvPr id="7" name="Picture 6">
            <a:extLst>
              <a:ext uri="{FF2B5EF4-FFF2-40B4-BE49-F238E27FC236}">
                <a16:creationId xmlns:a16="http://schemas.microsoft.com/office/drawing/2014/main" id="{6759D4F0-397E-4589-80EE-CDABC4C1DB67}"/>
              </a:ext>
            </a:extLst>
          </p:cNvPr>
          <p:cNvPicPr>
            <a:picLocks noChangeAspect="1"/>
          </p:cNvPicPr>
          <p:nvPr/>
        </p:nvPicPr>
        <p:blipFill>
          <a:blip r:embed="rId2"/>
          <a:stretch>
            <a:fillRect/>
          </a:stretch>
        </p:blipFill>
        <p:spPr>
          <a:xfrm>
            <a:off x="7020272" y="3147814"/>
            <a:ext cx="1657350" cy="1409700"/>
          </a:xfrm>
          <a:prstGeom prst="rect">
            <a:avLst/>
          </a:prstGeom>
        </p:spPr>
      </p:pic>
      <p:grpSp>
        <p:nvGrpSpPr>
          <p:cNvPr id="8" name="Group 13318">
            <a:extLst>
              <a:ext uri="{FF2B5EF4-FFF2-40B4-BE49-F238E27FC236}">
                <a16:creationId xmlns:a16="http://schemas.microsoft.com/office/drawing/2014/main" id="{0DC60604-D56B-44CA-8329-E0450209107A}"/>
              </a:ext>
            </a:extLst>
          </p:cNvPr>
          <p:cNvGrpSpPr/>
          <p:nvPr/>
        </p:nvGrpSpPr>
        <p:grpSpPr>
          <a:xfrm rot="2366790">
            <a:off x="8259624" y="3617328"/>
            <a:ext cx="621280" cy="1403978"/>
            <a:chOff x="1359132" y="345882"/>
            <a:chExt cx="1966239" cy="4200564"/>
          </a:xfrm>
        </p:grpSpPr>
        <p:grpSp>
          <p:nvGrpSpPr>
            <p:cNvPr id="9" name="Group 23">
              <a:extLst>
                <a:ext uri="{FF2B5EF4-FFF2-40B4-BE49-F238E27FC236}">
                  <a16:creationId xmlns:a16="http://schemas.microsoft.com/office/drawing/2014/main" id="{CDA86A93-573D-4492-8894-F5297942083E}"/>
                </a:ext>
              </a:extLst>
            </p:cNvPr>
            <p:cNvGrpSpPr/>
            <p:nvPr/>
          </p:nvGrpSpPr>
          <p:grpSpPr>
            <a:xfrm>
              <a:off x="2073901" y="2186669"/>
              <a:ext cx="501313" cy="2359777"/>
              <a:chOff x="2810055" y="1677194"/>
              <a:chExt cx="535258" cy="2519562"/>
            </a:xfrm>
          </p:grpSpPr>
          <p:sp>
            <p:nvSpPr>
              <p:cNvPr id="22" name="Rectangle 8">
                <a:extLst>
                  <a:ext uri="{FF2B5EF4-FFF2-40B4-BE49-F238E27FC236}">
                    <a16:creationId xmlns:a16="http://schemas.microsoft.com/office/drawing/2014/main" id="{E3BCE37B-3AC2-4CD6-A415-2543BC7392D9}"/>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8">
                <a:extLst>
                  <a:ext uri="{FF2B5EF4-FFF2-40B4-BE49-F238E27FC236}">
                    <a16:creationId xmlns:a16="http://schemas.microsoft.com/office/drawing/2014/main" id="{2BCA98B6-C899-4E00-8C00-4C316777573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8">
                <a:extLst>
                  <a:ext uri="{FF2B5EF4-FFF2-40B4-BE49-F238E27FC236}">
                    <a16:creationId xmlns:a16="http://schemas.microsoft.com/office/drawing/2014/main" id="{9D563A65-BD5A-456E-81F4-8C012569A9CE}"/>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
                <a:extLst>
                  <a:ext uri="{FF2B5EF4-FFF2-40B4-BE49-F238E27FC236}">
                    <a16:creationId xmlns:a16="http://schemas.microsoft.com/office/drawing/2014/main" id="{0076F2BA-9097-4214-9914-C63CD9747EBB}"/>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
                <a:extLst>
                  <a:ext uri="{FF2B5EF4-FFF2-40B4-BE49-F238E27FC236}">
                    <a16:creationId xmlns:a16="http://schemas.microsoft.com/office/drawing/2014/main" id="{4673A840-0B70-42D1-B641-5A7DC1FB8619}"/>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
                <a:extLst>
                  <a:ext uri="{FF2B5EF4-FFF2-40B4-BE49-F238E27FC236}">
                    <a16:creationId xmlns:a16="http://schemas.microsoft.com/office/drawing/2014/main" id="{28683974-77C6-434A-8D0C-10C26E01ECC2}"/>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4">
                <a:extLst>
                  <a:ext uri="{FF2B5EF4-FFF2-40B4-BE49-F238E27FC236}">
                    <a16:creationId xmlns:a16="http://schemas.microsoft.com/office/drawing/2014/main" id="{E713A037-8744-4E51-A768-69F95CF06C4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 name="Group 26">
              <a:extLst>
                <a:ext uri="{FF2B5EF4-FFF2-40B4-BE49-F238E27FC236}">
                  <a16:creationId xmlns:a16="http://schemas.microsoft.com/office/drawing/2014/main" id="{C70426D2-C398-497C-B057-216467150084}"/>
                </a:ext>
              </a:extLst>
            </p:cNvPr>
            <p:cNvGrpSpPr/>
            <p:nvPr/>
          </p:nvGrpSpPr>
          <p:grpSpPr>
            <a:xfrm>
              <a:off x="1359132" y="345882"/>
              <a:ext cx="1966239" cy="1811155"/>
              <a:chOff x="1888981" y="1110787"/>
              <a:chExt cx="2254374" cy="2076562"/>
            </a:xfrm>
          </p:grpSpPr>
          <p:sp>
            <p:nvSpPr>
              <p:cNvPr id="11" name="Teardrop 30">
                <a:extLst>
                  <a:ext uri="{FF2B5EF4-FFF2-40B4-BE49-F238E27FC236}">
                    <a16:creationId xmlns:a16="http://schemas.microsoft.com/office/drawing/2014/main" id="{C888DF80-0585-4EEA-A270-AFEE37522430}"/>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rapezoid 24">
                <a:extLst>
                  <a:ext uri="{FF2B5EF4-FFF2-40B4-BE49-F238E27FC236}">
                    <a16:creationId xmlns:a16="http://schemas.microsoft.com/office/drawing/2014/main" id="{7A7A67BD-D31D-405F-BDCF-C003F7F48DBB}"/>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ounded Rectangle 18">
                <a:extLst>
                  <a:ext uri="{FF2B5EF4-FFF2-40B4-BE49-F238E27FC236}">
                    <a16:creationId xmlns:a16="http://schemas.microsoft.com/office/drawing/2014/main" id="{2554E0C0-5E27-49CF-BF82-F8AD23F8FAAE}"/>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ounded Rectangle 19">
                <a:extLst>
                  <a:ext uri="{FF2B5EF4-FFF2-40B4-BE49-F238E27FC236}">
                    <a16:creationId xmlns:a16="http://schemas.microsoft.com/office/drawing/2014/main" id="{567537C9-B130-4266-A021-40C881DF0A7B}"/>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Rounded Rectangle 20">
                <a:extLst>
                  <a:ext uri="{FF2B5EF4-FFF2-40B4-BE49-F238E27FC236}">
                    <a16:creationId xmlns:a16="http://schemas.microsoft.com/office/drawing/2014/main" id="{47368106-0413-4B29-96CF-9A9CB8129C65}"/>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21">
                <a:extLst>
                  <a:ext uri="{FF2B5EF4-FFF2-40B4-BE49-F238E27FC236}">
                    <a16:creationId xmlns:a16="http://schemas.microsoft.com/office/drawing/2014/main" id="{0FAD45F4-1C5C-4BCA-B476-D3A88FF3E940}"/>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ed Rectangle 22">
                <a:extLst>
                  <a:ext uri="{FF2B5EF4-FFF2-40B4-BE49-F238E27FC236}">
                    <a16:creationId xmlns:a16="http://schemas.microsoft.com/office/drawing/2014/main" id="{AF5F5580-4582-4CFA-B301-5134F1EE5A35}"/>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5">
                <a:extLst>
                  <a:ext uri="{FF2B5EF4-FFF2-40B4-BE49-F238E27FC236}">
                    <a16:creationId xmlns:a16="http://schemas.microsoft.com/office/drawing/2014/main" id="{4720F3E0-9342-49F7-B08C-F31BE5CA6653}"/>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27">
                <a:extLst>
                  <a:ext uri="{FF2B5EF4-FFF2-40B4-BE49-F238E27FC236}">
                    <a16:creationId xmlns:a16="http://schemas.microsoft.com/office/drawing/2014/main" id="{5B73F00F-2DC8-4FCE-8465-774528BE2679}"/>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8">
                <a:extLst>
                  <a:ext uri="{FF2B5EF4-FFF2-40B4-BE49-F238E27FC236}">
                    <a16:creationId xmlns:a16="http://schemas.microsoft.com/office/drawing/2014/main" id="{0F3F3194-19FD-4379-B52E-3B41051E2386}"/>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9">
                <a:extLst>
                  <a:ext uri="{FF2B5EF4-FFF2-40B4-BE49-F238E27FC236}">
                    <a16:creationId xmlns:a16="http://schemas.microsoft.com/office/drawing/2014/main" id="{30ACC358-41C2-4939-BD16-68E62EC81EB0}"/>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29" name="Text Placeholder 1">
            <a:extLst>
              <a:ext uri="{FF2B5EF4-FFF2-40B4-BE49-F238E27FC236}">
                <a16:creationId xmlns:a16="http://schemas.microsoft.com/office/drawing/2014/main" id="{34AF97EA-C168-4D9D-8073-166B3EEA891F}"/>
              </a:ext>
            </a:extLst>
          </p:cNvPr>
          <p:cNvSpPr>
            <a:spLocks noGrp="1"/>
          </p:cNvSpPr>
          <p:nvPr>
            <p:ph type="body" sz="quarter" idx="10"/>
          </p:nvPr>
        </p:nvSpPr>
        <p:spPr>
          <a:xfrm>
            <a:off x="0" y="123478"/>
            <a:ext cx="9144000" cy="576064"/>
          </a:xfrm>
        </p:spPr>
        <p:txBody>
          <a:bodyPr/>
          <a:lstStyle/>
          <a:p>
            <a:r>
              <a:rPr lang="en-US" dirty="0">
                <a:solidFill>
                  <a:srgbClr val="002060"/>
                </a:solidFill>
                <a:latin typeface="Calibri" panose="020F0502020204030204" pitchFamily="34" charset="0"/>
                <a:cs typeface="Calibri" panose="020F0502020204030204" pitchFamily="34" charset="0"/>
              </a:rPr>
              <a:t>Controller</a:t>
            </a:r>
          </a:p>
        </p:txBody>
      </p:sp>
    </p:spTree>
    <p:extLst>
      <p:ext uri="{BB962C8B-B14F-4D97-AF65-F5344CB8AC3E}">
        <p14:creationId xmlns:p14="http://schemas.microsoft.com/office/powerpoint/2010/main" val="81918474"/>
      </p:ext>
    </p:extLst>
  </p:cSld>
  <p:clrMapOvr>
    <a:masterClrMapping/>
  </p:clrMapOvr>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ppt/theme/themeOverride2.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ppt/theme/themeOverride3.xml><?xml version="1.0" encoding="utf-8"?>
<a:themeOverride xmlns:a="http://schemas.openxmlformats.org/drawingml/2006/main">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themeOverride>
</file>

<file path=docProps/app.xml><?xml version="1.0" encoding="utf-8"?>
<Properties xmlns="http://schemas.openxmlformats.org/officeDocument/2006/extended-properties" xmlns:vt="http://schemas.openxmlformats.org/officeDocument/2006/docPropsVTypes">
  <TotalTime>3001</TotalTime>
  <Words>2012</Words>
  <Application>Microsoft Office PowerPoint</Application>
  <PresentationFormat>On-screen Show (16:9)</PresentationFormat>
  <Paragraphs>427</Paragraphs>
  <Slides>50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50</vt:i4>
      </vt:variant>
    </vt:vector>
  </HeadingPairs>
  <TitlesOfParts>
    <vt:vector size="57" baseType="lpstr">
      <vt:lpstr>Arial</vt:lpstr>
      <vt:lpstr>Calibri</vt:lpstr>
      <vt:lpstr>Calibri Light</vt:lpstr>
      <vt:lpstr>Courier New</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bhrugen patel</cp:lastModifiedBy>
  <cp:revision>151</cp:revision>
  <dcterms:created xsi:type="dcterms:W3CDTF">2016-12-05T23:26:54Z</dcterms:created>
  <dcterms:modified xsi:type="dcterms:W3CDTF">2019-01-04T16:41:45Z</dcterms:modified>
</cp:coreProperties>
</file>