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oboto Slab"/>
      <p:regular r:id="rId27"/>
      <p:bold r:id="rId28"/>
    </p:embeddedFont>
    <p:embeddedFont>
      <p:font typeface="Nixie On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ixieOne-regular.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 name="Shape 8"/>
        <p:cNvGrpSpPr/>
        <p:nvPr/>
      </p:nvGrpSpPr>
      <p:grpSpPr>
        <a:xfrm>
          <a:off x="0" y="0"/>
          <a:ext cx="0" cy="0"/>
          <a:chOff x="0" y="0"/>
          <a:chExt cx="0" cy="0"/>
        </a:xfrm>
      </p:grpSpPr>
      <p:sp>
        <p:nvSpPr>
          <p:cNvPr id="9" name="Shape 9"/>
          <p:cNvSpPr/>
          <p:nvPr/>
        </p:nvSpPr>
        <p:spPr>
          <a:xfrm>
            <a:off x="0" y="4288500"/>
            <a:ext cx="9144000" cy="247500"/>
          </a:xfrm>
          <a:prstGeom prst="rect">
            <a:avLst/>
          </a:prstGeom>
          <a:solidFill>
            <a:srgbClr val="1657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 name="Shape 10"/>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4454"/>
              </a:solidFill>
            </a:endParaRPr>
          </a:p>
        </p:txBody>
      </p:sp>
      <p:sp>
        <p:nvSpPr>
          <p:cNvPr id="11" name="Shape 11"/>
          <p:cNvSpPr/>
          <p:nvPr/>
        </p:nvSpPr>
        <p:spPr>
          <a:xfrm>
            <a:off x="0" y="500626"/>
            <a:ext cx="91440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0" y="4493605"/>
            <a:ext cx="9144000" cy="118200"/>
          </a:xfrm>
          <a:prstGeom prst="rect">
            <a:avLst/>
          </a:prstGeom>
          <a:solidFill>
            <a:srgbClr val="3B8D6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0" y="4584075"/>
            <a:ext cx="9144000" cy="559500"/>
          </a:xfrm>
          <a:prstGeom prst="rect">
            <a:avLst/>
          </a:prstGeom>
          <a:solidFill>
            <a:srgbClr val="94BF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txBox="1"/>
          <p:nvPr>
            <p:ph type="ctrTitle"/>
          </p:nvPr>
        </p:nvSpPr>
        <p:spPr>
          <a:xfrm>
            <a:off x="685800" y="2601425"/>
            <a:ext cx="5810400" cy="11598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tyle A">
  <p:cSld name="BLANK_1_1">
    <p:spTree>
      <p:nvGrpSpPr>
        <p:cNvPr id="82" name="Shape 82"/>
        <p:cNvGrpSpPr/>
        <p:nvPr/>
      </p:nvGrpSpPr>
      <p:grpSpPr>
        <a:xfrm>
          <a:off x="0" y="0"/>
          <a:ext cx="0" cy="0"/>
          <a:chOff x="0" y="0"/>
          <a:chExt cx="0" cy="0"/>
        </a:xfrm>
      </p:grpSpPr>
      <p:sp>
        <p:nvSpPr>
          <p:cNvPr id="83" name="Shape 83"/>
          <p:cNvSpPr/>
          <p:nvPr/>
        </p:nvSpPr>
        <p:spPr>
          <a:xfrm>
            <a:off x="0" y="1148250"/>
            <a:ext cx="9144000" cy="2847000"/>
          </a:xfrm>
          <a:prstGeom prst="rect">
            <a:avLst/>
          </a:prstGeom>
          <a:solidFill>
            <a:srgbClr val="1657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4454"/>
              </a:solidFill>
            </a:endParaRPr>
          </a:p>
        </p:txBody>
      </p:sp>
      <p:sp>
        <p:nvSpPr>
          <p:cNvPr id="85" name="Shape 85"/>
          <p:cNvSpPr/>
          <p:nvPr/>
        </p:nvSpPr>
        <p:spPr>
          <a:xfrm>
            <a:off x="0" y="500625"/>
            <a:ext cx="9144000" cy="732000"/>
          </a:xfrm>
          <a:prstGeom prst="rect">
            <a:avLst/>
          </a:prstGeom>
          <a:solidFill>
            <a:srgbClr val="12405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a:off x="0" y="3962800"/>
            <a:ext cx="9144000" cy="370200"/>
          </a:xfrm>
          <a:prstGeom prst="rect">
            <a:avLst/>
          </a:prstGeom>
          <a:solidFill>
            <a:srgbClr val="3B8D6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0" y="4333125"/>
            <a:ext cx="9144000" cy="810300"/>
          </a:xfrm>
          <a:prstGeom prst="rect">
            <a:avLst/>
          </a:prstGeom>
          <a:solidFill>
            <a:srgbClr val="94BF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tyle B">
  <p:cSld name="BLANK_1_1_1">
    <p:spTree>
      <p:nvGrpSpPr>
        <p:cNvPr id="88" name="Shape 88"/>
        <p:cNvGrpSpPr/>
        <p:nvPr/>
      </p:nvGrpSpPr>
      <p:grpSpPr>
        <a:xfrm>
          <a:off x="0" y="0"/>
          <a:ext cx="0" cy="0"/>
          <a:chOff x="0" y="0"/>
          <a:chExt cx="0" cy="0"/>
        </a:xfrm>
      </p:grpSpPr>
      <p:sp>
        <p:nvSpPr>
          <p:cNvPr id="89" name="Shape 89"/>
          <p:cNvSpPr/>
          <p:nvPr/>
        </p:nvSpPr>
        <p:spPr>
          <a:xfrm>
            <a:off x="0" y="4294550"/>
            <a:ext cx="9144000" cy="241200"/>
          </a:xfrm>
          <a:prstGeom prst="rect">
            <a:avLst/>
          </a:prstGeom>
          <a:solidFill>
            <a:srgbClr val="1657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4454"/>
              </a:solidFill>
            </a:endParaRPr>
          </a:p>
        </p:txBody>
      </p:sp>
      <p:sp>
        <p:nvSpPr>
          <p:cNvPr id="91" name="Shape 91"/>
          <p:cNvSpPr/>
          <p:nvPr/>
        </p:nvSpPr>
        <p:spPr>
          <a:xfrm>
            <a:off x="0" y="500626"/>
            <a:ext cx="91440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0" y="4493605"/>
            <a:ext cx="9144000" cy="118200"/>
          </a:xfrm>
          <a:prstGeom prst="rect">
            <a:avLst/>
          </a:prstGeom>
          <a:solidFill>
            <a:srgbClr val="3B8D6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Shape 93"/>
          <p:cNvSpPr/>
          <p:nvPr/>
        </p:nvSpPr>
        <p:spPr>
          <a:xfrm>
            <a:off x="0" y="4584075"/>
            <a:ext cx="9144000" cy="559500"/>
          </a:xfrm>
          <a:prstGeom prst="rect">
            <a:avLst/>
          </a:prstGeom>
          <a:solidFill>
            <a:srgbClr val="94BF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5" name="Shape 15"/>
        <p:cNvGrpSpPr/>
        <p:nvPr/>
      </p:nvGrpSpPr>
      <p:grpSpPr>
        <a:xfrm>
          <a:off x="0" y="0"/>
          <a:ext cx="0" cy="0"/>
          <a:chOff x="0" y="0"/>
          <a:chExt cx="0" cy="0"/>
        </a:xfrm>
      </p:grpSpPr>
      <p:sp>
        <p:nvSpPr>
          <p:cNvPr id="16" name="Shape 16"/>
          <p:cNvSpPr txBox="1"/>
          <p:nvPr>
            <p:ph type="ctrTitle"/>
          </p:nvPr>
        </p:nvSpPr>
        <p:spPr>
          <a:xfrm>
            <a:off x="4113600" y="2878750"/>
            <a:ext cx="4505700" cy="1159800"/>
          </a:xfrm>
          <a:prstGeom prst="rect">
            <a:avLst/>
          </a:prstGeom>
        </p:spPr>
        <p:txBody>
          <a:bodyPr anchorCtr="0" anchor="b" bIns="91425" lIns="91425" spcFirstLastPara="1" rIns="91425" wrap="square" tIns="91425"/>
          <a:lstStyle>
            <a:lvl1pPr lvl="0" rtl="0">
              <a:spcBef>
                <a:spcPts val="0"/>
              </a:spcBef>
              <a:spcAft>
                <a:spcPts val="0"/>
              </a:spcAft>
              <a:buClr>
                <a:srgbClr val="114454"/>
              </a:buClr>
              <a:buSzPts val="4800"/>
              <a:buNone/>
              <a:defRPr sz="4800">
                <a:solidFill>
                  <a:srgbClr val="114454"/>
                </a:solidFill>
              </a:defRPr>
            </a:lvl1pPr>
            <a:lvl2pPr lvl="1" rtl="0">
              <a:spcBef>
                <a:spcPts val="0"/>
              </a:spcBef>
              <a:spcAft>
                <a:spcPts val="0"/>
              </a:spcAft>
              <a:buClr>
                <a:srgbClr val="114454"/>
              </a:buClr>
              <a:buSzPts val="4800"/>
              <a:buNone/>
              <a:defRPr sz="4800">
                <a:solidFill>
                  <a:srgbClr val="114454"/>
                </a:solidFill>
              </a:defRPr>
            </a:lvl2pPr>
            <a:lvl3pPr lvl="2" rtl="0">
              <a:spcBef>
                <a:spcPts val="0"/>
              </a:spcBef>
              <a:spcAft>
                <a:spcPts val="0"/>
              </a:spcAft>
              <a:buClr>
                <a:srgbClr val="114454"/>
              </a:buClr>
              <a:buSzPts val="4800"/>
              <a:buNone/>
              <a:defRPr sz="4800">
                <a:solidFill>
                  <a:srgbClr val="114454"/>
                </a:solidFill>
              </a:defRPr>
            </a:lvl3pPr>
            <a:lvl4pPr lvl="3" rtl="0">
              <a:spcBef>
                <a:spcPts val="0"/>
              </a:spcBef>
              <a:spcAft>
                <a:spcPts val="0"/>
              </a:spcAft>
              <a:buClr>
                <a:srgbClr val="114454"/>
              </a:buClr>
              <a:buSzPts val="4800"/>
              <a:buNone/>
              <a:defRPr sz="4800">
                <a:solidFill>
                  <a:srgbClr val="114454"/>
                </a:solidFill>
              </a:defRPr>
            </a:lvl4pPr>
            <a:lvl5pPr lvl="4" rtl="0">
              <a:spcBef>
                <a:spcPts val="0"/>
              </a:spcBef>
              <a:spcAft>
                <a:spcPts val="0"/>
              </a:spcAft>
              <a:buClr>
                <a:srgbClr val="114454"/>
              </a:buClr>
              <a:buSzPts val="4800"/>
              <a:buNone/>
              <a:defRPr sz="4800">
                <a:solidFill>
                  <a:srgbClr val="114454"/>
                </a:solidFill>
              </a:defRPr>
            </a:lvl5pPr>
            <a:lvl6pPr lvl="5" rtl="0">
              <a:spcBef>
                <a:spcPts val="0"/>
              </a:spcBef>
              <a:spcAft>
                <a:spcPts val="0"/>
              </a:spcAft>
              <a:buClr>
                <a:srgbClr val="114454"/>
              </a:buClr>
              <a:buSzPts val="4800"/>
              <a:buNone/>
              <a:defRPr sz="4800">
                <a:solidFill>
                  <a:srgbClr val="114454"/>
                </a:solidFill>
              </a:defRPr>
            </a:lvl6pPr>
            <a:lvl7pPr lvl="6" rtl="0">
              <a:spcBef>
                <a:spcPts val="0"/>
              </a:spcBef>
              <a:spcAft>
                <a:spcPts val="0"/>
              </a:spcAft>
              <a:buClr>
                <a:srgbClr val="114454"/>
              </a:buClr>
              <a:buSzPts val="4800"/>
              <a:buNone/>
              <a:defRPr sz="4800">
                <a:solidFill>
                  <a:srgbClr val="114454"/>
                </a:solidFill>
              </a:defRPr>
            </a:lvl7pPr>
            <a:lvl8pPr lvl="7" rtl="0">
              <a:spcBef>
                <a:spcPts val="0"/>
              </a:spcBef>
              <a:spcAft>
                <a:spcPts val="0"/>
              </a:spcAft>
              <a:buClr>
                <a:srgbClr val="114454"/>
              </a:buClr>
              <a:buSzPts val="4800"/>
              <a:buNone/>
              <a:defRPr sz="4800">
                <a:solidFill>
                  <a:srgbClr val="114454"/>
                </a:solidFill>
              </a:defRPr>
            </a:lvl8pPr>
            <a:lvl9pPr lvl="8" rtl="0">
              <a:spcBef>
                <a:spcPts val="0"/>
              </a:spcBef>
              <a:spcAft>
                <a:spcPts val="0"/>
              </a:spcAft>
              <a:buClr>
                <a:srgbClr val="114454"/>
              </a:buClr>
              <a:buSzPts val="4800"/>
              <a:buNone/>
              <a:defRPr sz="4800">
                <a:solidFill>
                  <a:srgbClr val="114454"/>
                </a:solidFill>
              </a:defRPr>
            </a:lvl9pPr>
          </a:lstStyle>
          <a:p/>
        </p:txBody>
      </p:sp>
      <p:sp>
        <p:nvSpPr>
          <p:cNvPr id="17" name="Shape 17"/>
          <p:cNvSpPr txBox="1"/>
          <p:nvPr>
            <p:ph idx="1" type="subTitle"/>
          </p:nvPr>
        </p:nvSpPr>
        <p:spPr>
          <a:xfrm>
            <a:off x="4113600" y="3983050"/>
            <a:ext cx="4505700" cy="784800"/>
          </a:xfrm>
          <a:prstGeom prst="rect">
            <a:avLst/>
          </a:prstGeom>
        </p:spPr>
        <p:txBody>
          <a:bodyPr anchorCtr="0" anchor="t" bIns="91425" lIns="91425" spcFirstLastPara="1" rIns="91425" wrap="square" tIns="91425"/>
          <a:lstStyle>
            <a:lvl1pPr lvl="0" rtl="0">
              <a:spcBef>
                <a:spcPts val="0"/>
              </a:spcBef>
              <a:spcAft>
                <a:spcPts val="0"/>
              </a:spcAft>
              <a:buClr>
                <a:srgbClr val="94BF6E"/>
              </a:buClr>
              <a:buSzPts val="1800"/>
              <a:buNone/>
              <a:defRPr b="1" sz="1800">
                <a:solidFill>
                  <a:srgbClr val="94BF6E"/>
                </a:solidFill>
              </a:defRPr>
            </a:lvl1pPr>
            <a:lvl2pPr lvl="1" rtl="0">
              <a:spcBef>
                <a:spcPts val="0"/>
              </a:spcBef>
              <a:spcAft>
                <a:spcPts val="0"/>
              </a:spcAft>
              <a:buClr>
                <a:srgbClr val="94BF6E"/>
              </a:buClr>
              <a:buSzPts val="1800"/>
              <a:buNone/>
              <a:defRPr b="1" sz="1800">
                <a:solidFill>
                  <a:srgbClr val="94BF6E"/>
                </a:solidFill>
              </a:defRPr>
            </a:lvl2pPr>
            <a:lvl3pPr lvl="2" rtl="0">
              <a:spcBef>
                <a:spcPts val="0"/>
              </a:spcBef>
              <a:spcAft>
                <a:spcPts val="0"/>
              </a:spcAft>
              <a:buClr>
                <a:srgbClr val="94BF6E"/>
              </a:buClr>
              <a:buSzPts val="1800"/>
              <a:buNone/>
              <a:defRPr b="1" sz="1800">
                <a:solidFill>
                  <a:srgbClr val="94BF6E"/>
                </a:solidFill>
              </a:defRPr>
            </a:lvl3pPr>
            <a:lvl4pPr lvl="3" rtl="0">
              <a:spcBef>
                <a:spcPts val="0"/>
              </a:spcBef>
              <a:spcAft>
                <a:spcPts val="0"/>
              </a:spcAft>
              <a:buClr>
                <a:srgbClr val="94BF6E"/>
              </a:buClr>
              <a:buSzPts val="1800"/>
              <a:buNone/>
              <a:defRPr b="1">
                <a:solidFill>
                  <a:srgbClr val="94BF6E"/>
                </a:solidFill>
              </a:defRPr>
            </a:lvl4pPr>
            <a:lvl5pPr lvl="4" rtl="0">
              <a:spcBef>
                <a:spcPts val="0"/>
              </a:spcBef>
              <a:spcAft>
                <a:spcPts val="0"/>
              </a:spcAft>
              <a:buClr>
                <a:srgbClr val="94BF6E"/>
              </a:buClr>
              <a:buSzPts val="1800"/>
              <a:buNone/>
              <a:defRPr b="1">
                <a:solidFill>
                  <a:srgbClr val="94BF6E"/>
                </a:solidFill>
              </a:defRPr>
            </a:lvl5pPr>
            <a:lvl6pPr lvl="5" rtl="0">
              <a:spcBef>
                <a:spcPts val="0"/>
              </a:spcBef>
              <a:spcAft>
                <a:spcPts val="0"/>
              </a:spcAft>
              <a:buClr>
                <a:srgbClr val="94BF6E"/>
              </a:buClr>
              <a:buSzPts val="1800"/>
              <a:buNone/>
              <a:defRPr b="1">
                <a:solidFill>
                  <a:srgbClr val="94BF6E"/>
                </a:solidFill>
              </a:defRPr>
            </a:lvl6pPr>
            <a:lvl7pPr lvl="6" rtl="0">
              <a:spcBef>
                <a:spcPts val="0"/>
              </a:spcBef>
              <a:spcAft>
                <a:spcPts val="0"/>
              </a:spcAft>
              <a:buClr>
                <a:srgbClr val="94BF6E"/>
              </a:buClr>
              <a:buSzPts val="1800"/>
              <a:buNone/>
              <a:defRPr b="1">
                <a:solidFill>
                  <a:srgbClr val="94BF6E"/>
                </a:solidFill>
              </a:defRPr>
            </a:lvl7pPr>
            <a:lvl8pPr lvl="7" rtl="0">
              <a:spcBef>
                <a:spcPts val="0"/>
              </a:spcBef>
              <a:spcAft>
                <a:spcPts val="0"/>
              </a:spcAft>
              <a:buClr>
                <a:srgbClr val="94BF6E"/>
              </a:buClr>
              <a:buSzPts val="1800"/>
              <a:buNone/>
              <a:defRPr b="1">
                <a:solidFill>
                  <a:srgbClr val="94BF6E"/>
                </a:solidFill>
              </a:defRPr>
            </a:lvl8pPr>
            <a:lvl9pPr lvl="8" rtl="0">
              <a:spcBef>
                <a:spcPts val="0"/>
              </a:spcBef>
              <a:spcAft>
                <a:spcPts val="0"/>
              </a:spcAft>
              <a:buClr>
                <a:srgbClr val="94BF6E"/>
              </a:buClr>
              <a:buSzPts val="1800"/>
              <a:buNone/>
              <a:defRPr b="1">
                <a:solidFill>
                  <a:srgbClr val="94BF6E"/>
                </a:solidFill>
              </a:defRPr>
            </a:lvl9pPr>
          </a:lstStyle>
          <a:p/>
        </p:txBody>
      </p:sp>
      <p:sp>
        <p:nvSpPr>
          <p:cNvPr id="18" name="Shape 18"/>
          <p:cNvSpPr/>
          <p:nvPr/>
        </p:nvSpPr>
        <p:spPr>
          <a:xfrm>
            <a:off x="0" y="4288499"/>
            <a:ext cx="3474300" cy="247500"/>
          </a:xfrm>
          <a:prstGeom prst="rect">
            <a:avLst/>
          </a:prstGeom>
          <a:solidFill>
            <a:srgbClr val="1657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Shape 19"/>
          <p:cNvSpPr/>
          <p:nvPr/>
        </p:nvSpPr>
        <p:spPr>
          <a:xfrm>
            <a:off x="0" y="0"/>
            <a:ext cx="34743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4454"/>
              </a:solidFill>
            </a:endParaRPr>
          </a:p>
        </p:txBody>
      </p:sp>
      <p:sp>
        <p:nvSpPr>
          <p:cNvPr id="20" name="Shape 20"/>
          <p:cNvSpPr/>
          <p:nvPr/>
        </p:nvSpPr>
        <p:spPr>
          <a:xfrm>
            <a:off x="0" y="500626"/>
            <a:ext cx="34743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0" y="4493604"/>
            <a:ext cx="3474300" cy="118200"/>
          </a:xfrm>
          <a:prstGeom prst="rect">
            <a:avLst/>
          </a:prstGeom>
          <a:solidFill>
            <a:srgbClr val="3B8D6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0" y="4584075"/>
            <a:ext cx="3474300" cy="559500"/>
          </a:xfrm>
          <a:prstGeom prst="rect">
            <a:avLst/>
          </a:prstGeom>
          <a:solidFill>
            <a:srgbClr val="94BF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3" name="Shape 23"/>
        <p:cNvGrpSpPr/>
        <p:nvPr/>
      </p:nvGrpSpPr>
      <p:grpSpPr>
        <a:xfrm>
          <a:off x="0" y="0"/>
          <a:ext cx="0" cy="0"/>
          <a:chOff x="0" y="0"/>
          <a:chExt cx="0" cy="0"/>
        </a:xfrm>
      </p:grpSpPr>
      <p:sp>
        <p:nvSpPr>
          <p:cNvPr id="24" name="Shape 24"/>
          <p:cNvSpPr/>
          <p:nvPr/>
        </p:nvSpPr>
        <p:spPr>
          <a:xfrm>
            <a:off x="0" y="1148250"/>
            <a:ext cx="9144000" cy="2847000"/>
          </a:xfrm>
          <a:prstGeom prst="rect">
            <a:avLst/>
          </a:prstGeom>
          <a:solidFill>
            <a:srgbClr val="1657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3398538" y="1599538"/>
            <a:ext cx="2346925" cy="1944425"/>
          </a:xfrm>
          <a:prstGeom prst="rect">
            <a:avLst/>
          </a:prstGeom>
        </p:spPr>
        <p:txBody>
          <a:bodyPr>
            <a:prstTxWarp prst="textPlain"/>
          </a:bodyPr>
          <a:lstStyle/>
          <a:p>
            <a:pPr lvl="0" algn="ctr"/>
            <a:r>
              <a:rPr b="0" i="0">
                <a:ln>
                  <a:noFill/>
                </a:ln>
                <a:solidFill>
                  <a:srgbClr val="0E3142">
                    <a:alpha val="20380"/>
                  </a:srgbClr>
                </a:solidFill>
                <a:latin typeface="Impact"/>
              </a:rPr>
              <a:t>“</a:t>
            </a:r>
          </a:p>
        </p:txBody>
      </p:sp>
      <p:sp>
        <p:nvSpPr>
          <p:cNvPr id="26" name="Shape 26"/>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4454"/>
              </a:solidFill>
            </a:endParaRPr>
          </a:p>
        </p:txBody>
      </p:sp>
      <p:sp>
        <p:nvSpPr>
          <p:cNvPr id="27" name="Shape 27"/>
          <p:cNvSpPr/>
          <p:nvPr/>
        </p:nvSpPr>
        <p:spPr>
          <a:xfrm>
            <a:off x="0" y="500625"/>
            <a:ext cx="9144000" cy="732000"/>
          </a:xfrm>
          <a:prstGeom prst="rect">
            <a:avLst/>
          </a:prstGeom>
          <a:solidFill>
            <a:srgbClr val="12405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0" y="3962800"/>
            <a:ext cx="9144000" cy="370200"/>
          </a:xfrm>
          <a:prstGeom prst="rect">
            <a:avLst/>
          </a:prstGeom>
          <a:solidFill>
            <a:srgbClr val="3B8D6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0" y="4333125"/>
            <a:ext cx="9144000" cy="810300"/>
          </a:xfrm>
          <a:prstGeom prst="rect">
            <a:avLst/>
          </a:prstGeom>
          <a:solidFill>
            <a:srgbClr val="94BF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txBox="1"/>
          <p:nvPr>
            <p:ph idx="1" type="body"/>
          </p:nvPr>
        </p:nvSpPr>
        <p:spPr>
          <a:xfrm>
            <a:off x="1556175" y="2300275"/>
            <a:ext cx="6031800" cy="605100"/>
          </a:xfrm>
          <a:prstGeom prst="rect">
            <a:avLst/>
          </a:prstGeom>
        </p:spPr>
        <p:txBody>
          <a:bodyPr anchorCtr="0" anchor="ctr" bIns="91425" lIns="91425" spcFirstLastPara="1" rIns="91425" wrap="square" tIns="91425"/>
          <a:lstStyle>
            <a:lvl1pPr indent="-355600" lvl="0" marL="457200" rtl="0" algn="ctr">
              <a:spcBef>
                <a:spcPts val="600"/>
              </a:spcBef>
              <a:spcAft>
                <a:spcPts val="0"/>
              </a:spcAft>
              <a:buClr>
                <a:srgbClr val="FFFFFF"/>
              </a:buClr>
              <a:buSzPts val="2000"/>
              <a:buChar char="▪"/>
              <a:defRPr sz="2000">
                <a:solidFill>
                  <a:srgbClr val="FFFFFF"/>
                </a:solidFill>
              </a:defRPr>
            </a:lvl1pPr>
            <a:lvl2pPr indent="-355600" lvl="1" marL="914400" rtl="0" algn="ctr">
              <a:spcBef>
                <a:spcPts val="0"/>
              </a:spcBef>
              <a:spcAft>
                <a:spcPts val="0"/>
              </a:spcAft>
              <a:buClr>
                <a:srgbClr val="FFFFFF"/>
              </a:buClr>
              <a:buSzPts val="2000"/>
              <a:buChar char="▫"/>
              <a:defRPr sz="2000">
                <a:solidFill>
                  <a:srgbClr val="FFFFFF"/>
                </a:solidFill>
              </a:defRPr>
            </a:lvl2pPr>
            <a:lvl3pPr indent="-355600" lvl="2" marL="1371600" rtl="0" algn="ctr">
              <a:spcBef>
                <a:spcPts val="0"/>
              </a:spcBef>
              <a:spcAft>
                <a:spcPts val="0"/>
              </a:spcAft>
              <a:buClr>
                <a:srgbClr val="FFFFFF"/>
              </a:buClr>
              <a:buSzPts val="2000"/>
              <a:buChar char="■"/>
              <a:defRPr sz="2000">
                <a:solidFill>
                  <a:srgbClr val="FFFFFF"/>
                </a:solidFill>
              </a:defRPr>
            </a:lvl3pPr>
            <a:lvl4pPr indent="-355600" lvl="3" marL="1828800" rtl="0" algn="ctr">
              <a:spcBef>
                <a:spcPts val="0"/>
              </a:spcBef>
              <a:spcAft>
                <a:spcPts val="0"/>
              </a:spcAft>
              <a:buClr>
                <a:srgbClr val="FFFFFF"/>
              </a:buClr>
              <a:buSzPts val="2000"/>
              <a:buChar char="●"/>
              <a:defRPr sz="2000">
                <a:solidFill>
                  <a:srgbClr val="FFFFFF"/>
                </a:solidFill>
              </a:defRPr>
            </a:lvl4pPr>
            <a:lvl5pPr indent="-355600" lvl="4" marL="2286000" rtl="0" algn="ctr">
              <a:spcBef>
                <a:spcPts val="0"/>
              </a:spcBef>
              <a:spcAft>
                <a:spcPts val="0"/>
              </a:spcAft>
              <a:buClr>
                <a:srgbClr val="FFFFFF"/>
              </a:buClr>
              <a:buSzPts val="2000"/>
              <a:buChar char="○"/>
              <a:defRPr sz="2000">
                <a:solidFill>
                  <a:srgbClr val="FFFFFF"/>
                </a:solidFill>
              </a:defRPr>
            </a:lvl5pPr>
            <a:lvl6pPr indent="-355600" lvl="5" marL="2743200" rtl="0" algn="ctr">
              <a:spcBef>
                <a:spcPts val="0"/>
              </a:spcBef>
              <a:spcAft>
                <a:spcPts val="0"/>
              </a:spcAft>
              <a:buClr>
                <a:srgbClr val="FFFFFF"/>
              </a:buClr>
              <a:buSzPts val="2000"/>
              <a:buChar char="■"/>
              <a:defRPr sz="2000">
                <a:solidFill>
                  <a:srgbClr val="FFFFFF"/>
                </a:solidFill>
              </a:defRPr>
            </a:lvl6pPr>
            <a:lvl7pPr indent="-355600" lvl="6" marL="3200400" rtl="0" algn="ctr">
              <a:spcBef>
                <a:spcPts val="0"/>
              </a:spcBef>
              <a:spcAft>
                <a:spcPts val="0"/>
              </a:spcAft>
              <a:buClr>
                <a:srgbClr val="FFFFFF"/>
              </a:buClr>
              <a:buSzPts val="2000"/>
              <a:buChar char="●"/>
              <a:defRPr sz="2000">
                <a:solidFill>
                  <a:srgbClr val="FFFFFF"/>
                </a:solidFill>
              </a:defRPr>
            </a:lvl7pPr>
            <a:lvl8pPr indent="-355600" lvl="7" marL="3657600" rtl="0" algn="ctr">
              <a:spcBef>
                <a:spcPts val="0"/>
              </a:spcBef>
              <a:spcAft>
                <a:spcPts val="0"/>
              </a:spcAft>
              <a:buClr>
                <a:srgbClr val="FFFFFF"/>
              </a:buClr>
              <a:buSzPts val="2000"/>
              <a:buChar char="○"/>
              <a:defRPr sz="2000">
                <a:solidFill>
                  <a:srgbClr val="FFFFFF"/>
                </a:solidFill>
              </a:defRPr>
            </a:lvl8pPr>
            <a:lvl9pPr indent="-355600" lvl="8" marL="4114800" algn="ctr">
              <a:spcBef>
                <a:spcPts val="0"/>
              </a:spcBef>
              <a:spcAft>
                <a:spcPts val="0"/>
              </a:spcAft>
              <a:buClr>
                <a:srgbClr val="FFFFFF"/>
              </a:buClr>
              <a:buSzPts val="2000"/>
              <a:buChar char="■"/>
              <a:defRPr sz="2000">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1" name="Shape 31"/>
        <p:cNvGrpSpPr/>
        <p:nvPr/>
      </p:nvGrpSpPr>
      <p:grpSpPr>
        <a:xfrm>
          <a:off x="0" y="0"/>
          <a:ext cx="0" cy="0"/>
          <a:chOff x="0" y="0"/>
          <a:chExt cx="0" cy="0"/>
        </a:xfrm>
      </p:grpSpPr>
      <p:sp>
        <p:nvSpPr>
          <p:cNvPr id="32" name="Shape 32"/>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4454"/>
              </a:solidFill>
            </a:endParaRPr>
          </a:p>
        </p:txBody>
      </p:sp>
      <p:sp>
        <p:nvSpPr>
          <p:cNvPr id="33" name="Shape 33"/>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7" name="Shape 37"/>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38" name="Shape 38"/>
          <p:cNvSpPr txBox="1"/>
          <p:nvPr>
            <p:ph type="title"/>
          </p:nvPr>
        </p:nvSpPr>
        <p:spPr>
          <a:xfrm>
            <a:off x="1146025" y="530725"/>
            <a:ext cx="3208800" cy="1028700"/>
          </a:xfrm>
          <a:prstGeom prst="rect">
            <a:avLst/>
          </a:prstGeom>
        </p:spPr>
        <p:txBody>
          <a:bodyPr anchorCtr="0" anchor="ctr"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9" name="Shape 39"/>
          <p:cNvSpPr txBox="1"/>
          <p:nvPr>
            <p:ph idx="1" type="body"/>
          </p:nvPr>
        </p:nvSpPr>
        <p:spPr>
          <a:xfrm>
            <a:off x="1146025" y="1767275"/>
            <a:ext cx="7540800" cy="3158700"/>
          </a:xfrm>
          <a:prstGeom prst="rect">
            <a:avLst/>
          </a:prstGeom>
        </p:spPr>
        <p:txBody>
          <a:bodyPr anchorCtr="0" anchor="t" bIns="91425" lIns="91425" spcFirstLastPara="1" rIns="91425" wrap="square" tIns="91425"/>
          <a:lstStyle>
            <a:lvl1pPr indent="-406400" lvl="0" marL="457200">
              <a:spcBef>
                <a:spcPts val="600"/>
              </a:spcBef>
              <a:spcAft>
                <a:spcPts val="0"/>
              </a:spcAft>
              <a:buSzPts val="2800"/>
              <a:buChar char="▪"/>
              <a:defRPr sz="2800"/>
            </a:lvl1pPr>
            <a:lvl2pPr indent="-406400" lvl="1" marL="914400">
              <a:spcBef>
                <a:spcPts val="0"/>
              </a:spcBef>
              <a:spcAft>
                <a:spcPts val="0"/>
              </a:spcAft>
              <a:buSzPts val="2800"/>
              <a:buChar char="▫"/>
              <a:defRPr sz="2800"/>
            </a:lvl2pPr>
            <a:lvl3pPr indent="-406400" lvl="2" marL="1371600">
              <a:spcBef>
                <a:spcPts val="0"/>
              </a:spcBef>
              <a:spcAft>
                <a:spcPts val="0"/>
              </a:spcAft>
              <a:buSzPts val="2800"/>
              <a:buChar char="■"/>
              <a:defRPr sz="2800"/>
            </a:lvl3pPr>
            <a:lvl4pPr indent="-406400" lvl="3" marL="1828800">
              <a:spcBef>
                <a:spcPts val="0"/>
              </a:spcBef>
              <a:spcAft>
                <a:spcPts val="0"/>
              </a:spcAft>
              <a:buSzPts val="2800"/>
              <a:buChar char="●"/>
              <a:defRPr sz="2800"/>
            </a:lvl4pPr>
            <a:lvl5pPr indent="-406400" lvl="4" marL="2286000">
              <a:spcBef>
                <a:spcPts val="0"/>
              </a:spcBef>
              <a:spcAft>
                <a:spcPts val="0"/>
              </a:spcAft>
              <a:buSzPts val="2800"/>
              <a:buChar char="○"/>
              <a:defRPr sz="2800"/>
            </a:lvl5pPr>
            <a:lvl6pPr indent="-406400" lvl="5" marL="2743200">
              <a:spcBef>
                <a:spcPts val="0"/>
              </a:spcBef>
              <a:spcAft>
                <a:spcPts val="0"/>
              </a:spcAft>
              <a:buSzPts val="2800"/>
              <a:buChar char="■"/>
              <a:defRPr sz="2800"/>
            </a:lvl6pPr>
            <a:lvl7pPr indent="-406400" lvl="6" marL="3200400">
              <a:spcBef>
                <a:spcPts val="0"/>
              </a:spcBef>
              <a:spcAft>
                <a:spcPts val="0"/>
              </a:spcAft>
              <a:buSzPts val="2800"/>
              <a:buChar char="●"/>
              <a:defRPr sz="2800"/>
            </a:lvl7pPr>
            <a:lvl8pPr indent="-406400" lvl="7" marL="3657600">
              <a:spcBef>
                <a:spcPts val="0"/>
              </a:spcBef>
              <a:spcAft>
                <a:spcPts val="0"/>
              </a:spcAft>
              <a:buSzPts val="2800"/>
              <a:buChar char="○"/>
              <a:defRPr sz="2800"/>
            </a:lvl8pPr>
            <a:lvl9pPr indent="-406400" lvl="8" marL="4114800">
              <a:spcBef>
                <a:spcPts val="0"/>
              </a:spcBef>
              <a:spcAft>
                <a:spcPts val="0"/>
              </a:spcAft>
              <a:buSzPts val="2800"/>
              <a:buChar char="■"/>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0" name="Shape 40"/>
        <p:cNvGrpSpPr/>
        <p:nvPr/>
      </p:nvGrpSpPr>
      <p:grpSpPr>
        <a:xfrm>
          <a:off x="0" y="0"/>
          <a:ext cx="0" cy="0"/>
          <a:chOff x="0" y="0"/>
          <a:chExt cx="0" cy="0"/>
        </a:xfrm>
      </p:grpSpPr>
      <p:sp>
        <p:nvSpPr>
          <p:cNvPr id="41" name="Shape 41"/>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4454"/>
              </a:solidFill>
            </a:endParaRPr>
          </a:p>
        </p:txBody>
      </p:sp>
      <p:sp>
        <p:nvSpPr>
          <p:cNvPr id="42" name="Shape 42"/>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6" name="Shape 46"/>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47" name="Shape 47"/>
          <p:cNvSpPr txBox="1"/>
          <p:nvPr>
            <p:ph type="title"/>
          </p:nvPr>
        </p:nvSpPr>
        <p:spPr>
          <a:xfrm>
            <a:off x="1146025" y="530725"/>
            <a:ext cx="3208800" cy="1028700"/>
          </a:xfrm>
          <a:prstGeom prst="rect">
            <a:avLst/>
          </a:prstGeom>
        </p:spPr>
        <p:txBody>
          <a:bodyPr anchorCtr="0" anchor="ctr"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48" name="Shape 48"/>
          <p:cNvSpPr txBox="1"/>
          <p:nvPr>
            <p:ph idx="1" type="body"/>
          </p:nvPr>
        </p:nvSpPr>
        <p:spPr>
          <a:xfrm>
            <a:off x="1146025" y="1767275"/>
            <a:ext cx="3660300" cy="3158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9" name="Shape 49"/>
          <p:cNvSpPr txBox="1"/>
          <p:nvPr>
            <p:ph idx="2" type="body"/>
          </p:nvPr>
        </p:nvSpPr>
        <p:spPr>
          <a:xfrm>
            <a:off x="5026623" y="1767275"/>
            <a:ext cx="3660300" cy="3158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0" name="Shape 50"/>
        <p:cNvGrpSpPr/>
        <p:nvPr/>
      </p:nvGrpSpPr>
      <p:grpSpPr>
        <a:xfrm>
          <a:off x="0" y="0"/>
          <a:ext cx="0" cy="0"/>
          <a:chOff x="0" y="0"/>
          <a:chExt cx="0" cy="0"/>
        </a:xfrm>
      </p:grpSpPr>
      <p:sp>
        <p:nvSpPr>
          <p:cNvPr id="51" name="Shape 51"/>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4454"/>
              </a:solidFill>
            </a:endParaRPr>
          </a:p>
        </p:txBody>
      </p:sp>
      <p:sp>
        <p:nvSpPr>
          <p:cNvPr id="52" name="Shape 52"/>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6" name="Shape 56"/>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57" name="Shape 57"/>
          <p:cNvSpPr txBox="1"/>
          <p:nvPr>
            <p:ph type="title"/>
          </p:nvPr>
        </p:nvSpPr>
        <p:spPr>
          <a:xfrm>
            <a:off x="1146025" y="530725"/>
            <a:ext cx="3208800" cy="1028700"/>
          </a:xfrm>
          <a:prstGeom prst="rect">
            <a:avLst/>
          </a:prstGeom>
        </p:spPr>
        <p:txBody>
          <a:bodyPr anchorCtr="0" anchor="ctr"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58" name="Shape 58"/>
          <p:cNvSpPr txBox="1"/>
          <p:nvPr>
            <p:ph idx="1" type="body"/>
          </p:nvPr>
        </p:nvSpPr>
        <p:spPr>
          <a:xfrm>
            <a:off x="1146025" y="1773300"/>
            <a:ext cx="2409900" cy="3152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9" name="Shape 59"/>
          <p:cNvSpPr txBox="1"/>
          <p:nvPr>
            <p:ph idx="2" type="body"/>
          </p:nvPr>
        </p:nvSpPr>
        <p:spPr>
          <a:xfrm>
            <a:off x="3679388" y="1773300"/>
            <a:ext cx="2409900" cy="3152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0" name="Shape 60"/>
          <p:cNvSpPr txBox="1"/>
          <p:nvPr>
            <p:ph idx="3" type="body"/>
          </p:nvPr>
        </p:nvSpPr>
        <p:spPr>
          <a:xfrm>
            <a:off x="6212750" y="1773300"/>
            <a:ext cx="2409900" cy="3152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1" name="Shape 61"/>
        <p:cNvGrpSpPr/>
        <p:nvPr/>
      </p:nvGrpSpPr>
      <p:grpSpPr>
        <a:xfrm>
          <a:off x="0" y="0"/>
          <a:ext cx="0" cy="0"/>
          <a:chOff x="0" y="0"/>
          <a:chExt cx="0" cy="0"/>
        </a:xfrm>
      </p:grpSpPr>
      <p:sp>
        <p:nvSpPr>
          <p:cNvPr id="62" name="Shape 62"/>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4454"/>
              </a:solidFill>
            </a:endParaRPr>
          </a:p>
        </p:txBody>
      </p:sp>
      <p:sp>
        <p:nvSpPr>
          <p:cNvPr id="63" name="Shape 63"/>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Shape 64"/>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7" name="Shape 67"/>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68" name="Shape 68"/>
          <p:cNvSpPr txBox="1"/>
          <p:nvPr>
            <p:ph type="title"/>
          </p:nvPr>
        </p:nvSpPr>
        <p:spPr>
          <a:xfrm>
            <a:off x="1146025" y="530725"/>
            <a:ext cx="3208800" cy="1028700"/>
          </a:xfrm>
          <a:prstGeom prst="rect">
            <a:avLst/>
          </a:prstGeom>
        </p:spPr>
        <p:txBody>
          <a:bodyPr anchorCtr="0" anchor="ctr"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9" name="Shape 69"/>
        <p:cNvGrpSpPr/>
        <p:nvPr/>
      </p:nvGrpSpPr>
      <p:grpSpPr>
        <a:xfrm>
          <a:off x="0" y="0"/>
          <a:ext cx="0" cy="0"/>
          <a:chOff x="0" y="0"/>
          <a:chExt cx="0" cy="0"/>
        </a:xfrm>
      </p:grpSpPr>
      <p:sp>
        <p:nvSpPr>
          <p:cNvPr id="70" name="Shape 70"/>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
        <p:nvSpPr>
          <p:cNvPr id="71" name="Shape 71"/>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4454"/>
              </a:solidFill>
            </a:endParaRPr>
          </a:p>
        </p:txBody>
      </p:sp>
      <p:sp>
        <p:nvSpPr>
          <p:cNvPr id="72" name="Shape 72"/>
          <p:cNvSpPr/>
          <p:nvPr/>
        </p:nvSpPr>
        <p:spPr>
          <a:xfrm>
            <a:off x="0" y="500625"/>
            <a:ext cx="2472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6" name="Shape 76"/>
        <p:cNvGrpSpPr/>
        <p:nvPr/>
      </p:nvGrpSpPr>
      <p:grpSpPr>
        <a:xfrm>
          <a:off x="0" y="0"/>
          <a:ext cx="0" cy="0"/>
          <a:chOff x="0" y="0"/>
          <a:chExt cx="0" cy="0"/>
        </a:xfrm>
      </p:grpSpPr>
      <p:sp>
        <p:nvSpPr>
          <p:cNvPr id="77" name="Shape 77"/>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114454"/>
              </a:solidFill>
            </a:endParaRPr>
          </a:p>
        </p:txBody>
      </p:sp>
      <p:sp>
        <p:nvSpPr>
          <p:cNvPr id="78" name="Shape 78"/>
          <p:cNvSpPr/>
          <p:nvPr/>
        </p:nvSpPr>
        <p:spPr>
          <a:xfrm>
            <a:off x="0" y="500625"/>
            <a:ext cx="2472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lstStyle>
            <a:lvl1pPr lvl="0">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1pPr>
            <a:lvl2pPr lvl="1">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2pPr>
            <a:lvl3pPr lvl="2">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3pPr>
            <a:lvl4pPr lvl="3">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4pPr>
            <a:lvl5pPr lvl="4">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5pPr>
            <a:lvl6pPr lvl="5">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6pPr>
            <a:lvl7pPr lvl="6">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7pPr>
            <a:lvl8pPr lvl="7">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8pPr>
            <a:lvl9pPr lvl="8">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9pPr>
          </a:lstStyle>
          <a:p/>
        </p:txBody>
      </p:sp>
      <p:sp>
        <p:nvSpPr>
          <p:cNvPr id="7" name="Shape 7"/>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114454"/>
              </a:buClr>
              <a:buSzPts val="3000"/>
              <a:buFont typeface="Nixie One"/>
              <a:buChar char="▪"/>
              <a:defRPr sz="3000">
                <a:solidFill>
                  <a:srgbClr val="114454"/>
                </a:solidFill>
                <a:latin typeface="Nixie One"/>
                <a:ea typeface="Nixie One"/>
                <a:cs typeface="Nixie One"/>
                <a:sym typeface="Nixie One"/>
              </a:defRPr>
            </a:lvl1pPr>
            <a:lvl2pPr indent="-381000" lvl="1" marL="914400">
              <a:spcBef>
                <a:spcPts val="0"/>
              </a:spcBef>
              <a:spcAft>
                <a:spcPts val="0"/>
              </a:spcAft>
              <a:buClr>
                <a:srgbClr val="114454"/>
              </a:buClr>
              <a:buSzPts val="2400"/>
              <a:buFont typeface="Nixie One"/>
              <a:buChar char="▫"/>
              <a:defRPr sz="2400">
                <a:solidFill>
                  <a:srgbClr val="114454"/>
                </a:solidFill>
                <a:latin typeface="Nixie One"/>
                <a:ea typeface="Nixie One"/>
                <a:cs typeface="Nixie One"/>
                <a:sym typeface="Nixie One"/>
              </a:defRPr>
            </a:lvl2pPr>
            <a:lvl3pPr indent="-381000" lvl="2" marL="1371600">
              <a:spcBef>
                <a:spcPts val="0"/>
              </a:spcBef>
              <a:spcAft>
                <a:spcPts val="0"/>
              </a:spcAft>
              <a:buClr>
                <a:srgbClr val="114454"/>
              </a:buClr>
              <a:buSzPts val="2400"/>
              <a:buFont typeface="Nixie One"/>
              <a:buChar char="■"/>
              <a:defRPr sz="2400">
                <a:solidFill>
                  <a:srgbClr val="114454"/>
                </a:solidFill>
                <a:latin typeface="Nixie One"/>
                <a:ea typeface="Nixie One"/>
                <a:cs typeface="Nixie One"/>
                <a:sym typeface="Nixie One"/>
              </a:defRPr>
            </a:lvl3pPr>
            <a:lvl4pPr indent="-342900" lvl="3" marL="18288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4pPr>
            <a:lvl5pPr indent="-342900" lvl="4" marL="22860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5pPr>
            <a:lvl6pPr indent="-342900" lvl="5" marL="27432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6pPr>
            <a:lvl7pPr indent="-342900" lvl="6" marL="32004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7pPr>
            <a:lvl8pPr indent="-342900" lvl="7" marL="36576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8pPr>
            <a:lvl9pPr indent="-342900" lvl="8" marL="41148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ctrTitle"/>
          </p:nvPr>
        </p:nvSpPr>
        <p:spPr>
          <a:xfrm>
            <a:off x="685800" y="2131500"/>
            <a:ext cx="5810400" cy="1670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4400"/>
              <a:t>Classes in Javascript</a:t>
            </a:r>
            <a:endParaRPr sz="4400"/>
          </a:p>
          <a:p>
            <a:pPr indent="0" lvl="0" marL="0">
              <a:spcBef>
                <a:spcPts val="0"/>
              </a:spcBef>
              <a:spcAft>
                <a:spcPts val="0"/>
              </a:spcAft>
              <a:buNone/>
            </a:pPr>
            <a:r>
              <a:rPr lang="en" sz="3000"/>
              <a:t>By: Jeremy Anderson</a:t>
            </a:r>
            <a:endParaRPr sz="3000"/>
          </a:p>
        </p:txBody>
      </p:sp>
      <p:grpSp>
        <p:nvGrpSpPr>
          <p:cNvPr id="99" name="Shape 99"/>
          <p:cNvGrpSpPr/>
          <p:nvPr/>
        </p:nvGrpSpPr>
        <p:grpSpPr>
          <a:xfrm>
            <a:off x="753267" y="1029785"/>
            <a:ext cx="964541" cy="1011307"/>
            <a:chOff x="5961125" y="1623900"/>
            <a:chExt cx="427450" cy="448175"/>
          </a:xfrm>
        </p:grpSpPr>
        <p:sp>
          <p:nvSpPr>
            <p:cNvPr id="100" name="Shape 100"/>
            <p:cNvSpPr/>
            <p:nvPr/>
          </p:nvSpPr>
          <p:spPr>
            <a:xfrm>
              <a:off x="5961125" y="1678700"/>
              <a:ext cx="376925" cy="376925"/>
            </a:xfrm>
            <a:custGeom>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nvSpPr>
          <p:spPr>
            <a:xfrm>
              <a:off x="6009825" y="1727425"/>
              <a:ext cx="279500" cy="279500"/>
            </a:xfrm>
            <a:custGeom>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a:off x="6107250" y="1824850"/>
              <a:ext cx="84650" cy="84650"/>
            </a:xfrm>
            <a:custGeom>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nvSpPr>
          <p:spPr>
            <a:xfrm>
              <a:off x="6058550" y="1776125"/>
              <a:ext cx="182075" cy="182075"/>
            </a:xfrm>
            <a:custGeom>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a:off x="5971475" y="2001400"/>
              <a:ext cx="74925" cy="70675"/>
            </a:xfrm>
            <a:custGeom>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a:off x="6253375" y="2001400"/>
              <a:ext cx="74325" cy="70675"/>
            </a:xfrm>
            <a:custGeom>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6137700" y="1623900"/>
              <a:ext cx="250875" cy="255150"/>
            </a:xfrm>
            <a:custGeom>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Prototypal</a:t>
            </a:r>
            <a:r>
              <a:rPr lang="en"/>
              <a:t> Chaining</a:t>
            </a:r>
            <a:endParaRPr/>
          </a:p>
        </p:txBody>
      </p:sp>
      <p:sp>
        <p:nvSpPr>
          <p:cNvPr id="191" name="Shape 191"/>
          <p:cNvSpPr txBox="1"/>
          <p:nvPr>
            <p:ph idx="1" type="body"/>
          </p:nvPr>
        </p:nvSpPr>
        <p:spPr>
          <a:xfrm>
            <a:off x="737800" y="2350450"/>
            <a:ext cx="3857400" cy="2151600"/>
          </a:xfrm>
          <a:prstGeom prst="rect">
            <a:avLst/>
          </a:prstGeom>
        </p:spPr>
        <p:txBody>
          <a:bodyPr anchorCtr="0" anchor="t" bIns="91425" lIns="91425" spcFirstLastPara="1" rIns="91425" wrap="square" tIns="91425">
            <a:noAutofit/>
          </a:bodyPr>
          <a:lstStyle/>
          <a:p>
            <a:pPr indent="0" lvl="0" marL="0" algn="ctr">
              <a:spcBef>
                <a:spcPts val="600"/>
              </a:spcBef>
              <a:spcAft>
                <a:spcPts val="0"/>
              </a:spcAft>
              <a:buNone/>
            </a:pPr>
            <a:r>
              <a:rPr lang="en" sz="2200"/>
              <a:t>Now, any instance that inherits from Automobiles would be able to use the gasPedal function</a:t>
            </a:r>
            <a:endParaRPr sz="2200"/>
          </a:p>
        </p:txBody>
      </p:sp>
      <p:sp>
        <p:nvSpPr>
          <p:cNvPr id="192" name="Shape 192"/>
          <p:cNvSpPr txBox="1"/>
          <p:nvPr/>
        </p:nvSpPr>
        <p:spPr>
          <a:xfrm>
            <a:off x="5190150" y="221600"/>
            <a:ext cx="3429000" cy="3735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1800" u="sng">
                <a:solidFill>
                  <a:srgbClr val="114454"/>
                </a:solidFill>
                <a:latin typeface="Nixie One"/>
                <a:ea typeface="Nixie One"/>
                <a:cs typeface="Nixie One"/>
                <a:sym typeface="Nixie One"/>
              </a:rPr>
              <a:t>Example</a:t>
            </a:r>
            <a:endParaRPr b="1" sz="1800" u="sng">
              <a:solidFill>
                <a:srgbClr val="114454"/>
              </a:solidFill>
              <a:latin typeface="Nixie One"/>
              <a:ea typeface="Nixie One"/>
              <a:cs typeface="Nixie One"/>
              <a:sym typeface="Nixie One"/>
            </a:endParaRPr>
          </a:p>
        </p:txBody>
      </p:sp>
      <p:sp>
        <p:nvSpPr>
          <p:cNvPr id="193" name="Shape 193"/>
          <p:cNvSpPr txBox="1"/>
          <p:nvPr/>
        </p:nvSpPr>
        <p:spPr>
          <a:xfrm>
            <a:off x="5645025" y="688125"/>
            <a:ext cx="2974200" cy="1178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114454"/>
                </a:solidFill>
                <a:latin typeface="Nixie One"/>
                <a:ea typeface="Nixie One"/>
                <a:cs typeface="Nixie One"/>
                <a:sym typeface="Nixie One"/>
              </a:rPr>
              <a:t>console.log(ducati.gasPedal())</a:t>
            </a:r>
            <a:endParaRPr b="1">
              <a:solidFill>
                <a:srgbClr val="114454"/>
              </a:solidFill>
              <a:latin typeface="Nixie One"/>
              <a:ea typeface="Nixie One"/>
              <a:cs typeface="Nixie One"/>
              <a:sym typeface="Nixie One"/>
            </a:endParaRPr>
          </a:p>
          <a:p>
            <a:pPr indent="0" lvl="0" marL="0" rtl="0">
              <a:spcBef>
                <a:spcPts val="1000"/>
              </a:spcBef>
              <a:spcAft>
                <a:spcPts val="0"/>
              </a:spcAft>
              <a:buNone/>
            </a:pPr>
            <a:r>
              <a:rPr b="1" lang="en">
                <a:solidFill>
                  <a:srgbClr val="114454"/>
                </a:solidFill>
                <a:latin typeface="Nixie One"/>
                <a:ea typeface="Nixie One"/>
                <a:cs typeface="Nixie One"/>
                <a:sym typeface="Nixie One"/>
              </a:rPr>
              <a:t>console.log(rebel.gasPedal())</a:t>
            </a:r>
            <a:endParaRPr b="1">
              <a:solidFill>
                <a:srgbClr val="114454"/>
              </a:solidFill>
              <a:latin typeface="Nixie One"/>
              <a:ea typeface="Nixie One"/>
              <a:cs typeface="Nixie One"/>
              <a:sym typeface="Nixie One"/>
            </a:endParaRPr>
          </a:p>
          <a:p>
            <a:pPr indent="0" lvl="0" marL="0" rtl="0">
              <a:spcBef>
                <a:spcPts val="1000"/>
              </a:spcBef>
              <a:spcAft>
                <a:spcPts val="0"/>
              </a:spcAft>
              <a:buNone/>
            </a:pPr>
            <a:r>
              <a:rPr b="1" lang="en">
                <a:solidFill>
                  <a:srgbClr val="114454"/>
                </a:solidFill>
                <a:latin typeface="Nixie One"/>
                <a:ea typeface="Nixie One"/>
                <a:cs typeface="Nixie One"/>
                <a:sym typeface="Nixie One"/>
              </a:rPr>
              <a:t>console.log(triumph.gasPedal())</a:t>
            </a:r>
            <a:endParaRPr b="1">
              <a:solidFill>
                <a:srgbClr val="114454"/>
              </a:solidFill>
              <a:latin typeface="Nixie One"/>
              <a:ea typeface="Nixie One"/>
              <a:cs typeface="Nixie One"/>
              <a:sym typeface="Nixie One"/>
            </a:endParaRPr>
          </a:p>
          <a:p>
            <a:pPr indent="0" lvl="0" marL="0" rtl="0">
              <a:spcBef>
                <a:spcPts val="1000"/>
              </a:spcBef>
              <a:spcAft>
                <a:spcPts val="0"/>
              </a:spcAft>
              <a:buNone/>
            </a:pPr>
            <a:r>
              <a:t/>
            </a:r>
            <a:endParaRPr b="1">
              <a:solidFill>
                <a:srgbClr val="114454"/>
              </a:solidFill>
              <a:latin typeface="Nixie One"/>
              <a:ea typeface="Nixie One"/>
              <a:cs typeface="Nixie One"/>
              <a:sym typeface="Nixie One"/>
            </a:endParaRPr>
          </a:p>
          <a:p>
            <a:pPr indent="0" lvl="0" marL="0" rtl="0">
              <a:spcBef>
                <a:spcPts val="0"/>
              </a:spcBef>
              <a:spcAft>
                <a:spcPts val="0"/>
              </a:spcAft>
              <a:buNone/>
            </a:pPr>
            <a:r>
              <a:t/>
            </a:r>
            <a:endParaRPr/>
          </a:p>
        </p:txBody>
      </p:sp>
      <p:sp>
        <p:nvSpPr>
          <p:cNvPr id="194" name="Shape 194"/>
          <p:cNvSpPr txBox="1"/>
          <p:nvPr/>
        </p:nvSpPr>
        <p:spPr>
          <a:xfrm>
            <a:off x="5440875" y="2017825"/>
            <a:ext cx="3137400" cy="4728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a:solidFill>
                  <a:srgbClr val="114454"/>
                </a:solidFill>
                <a:latin typeface="Nixie One"/>
                <a:ea typeface="Nixie One"/>
                <a:cs typeface="Nixie One"/>
                <a:sym typeface="Nixie One"/>
              </a:rPr>
              <a:t>Will Print Out...</a:t>
            </a:r>
            <a:endParaRPr b="1">
              <a:solidFill>
                <a:srgbClr val="114454"/>
              </a:solidFill>
              <a:latin typeface="Nixie One"/>
              <a:ea typeface="Nixie One"/>
              <a:cs typeface="Nixie One"/>
              <a:sym typeface="Nixie One"/>
            </a:endParaRPr>
          </a:p>
        </p:txBody>
      </p:sp>
      <p:sp>
        <p:nvSpPr>
          <p:cNvPr id="195" name="Shape 195"/>
          <p:cNvSpPr txBox="1"/>
          <p:nvPr/>
        </p:nvSpPr>
        <p:spPr>
          <a:xfrm>
            <a:off x="5965725" y="2490625"/>
            <a:ext cx="2087700" cy="25077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2600">
                <a:solidFill>
                  <a:srgbClr val="CC0000"/>
                </a:solidFill>
                <a:latin typeface="Nixie One"/>
                <a:ea typeface="Nixie One"/>
                <a:cs typeface="Nixie One"/>
                <a:sym typeface="Nixie One"/>
              </a:rPr>
              <a:t>Vroom</a:t>
            </a:r>
            <a:endParaRPr b="1" sz="2600">
              <a:solidFill>
                <a:srgbClr val="CC0000"/>
              </a:solidFill>
              <a:latin typeface="Nixie One"/>
              <a:ea typeface="Nixie One"/>
              <a:cs typeface="Nixie One"/>
              <a:sym typeface="Nixie One"/>
            </a:endParaRPr>
          </a:p>
          <a:p>
            <a:pPr indent="0" lvl="0" marL="0" algn="ctr">
              <a:spcBef>
                <a:spcPts val="0"/>
              </a:spcBef>
              <a:spcAft>
                <a:spcPts val="0"/>
              </a:spcAft>
              <a:buNone/>
            </a:pPr>
            <a:r>
              <a:t/>
            </a:r>
            <a:endParaRPr b="1" sz="2600">
              <a:solidFill>
                <a:srgbClr val="CC0000"/>
              </a:solidFill>
              <a:latin typeface="Nixie One"/>
              <a:ea typeface="Nixie One"/>
              <a:cs typeface="Nixie One"/>
              <a:sym typeface="Nixie One"/>
            </a:endParaRPr>
          </a:p>
          <a:p>
            <a:pPr indent="0" lvl="0" marL="0" algn="ctr">
              <a:spcBef>
                <a:spcPts val="0"/>
              </a:spcBef>
              <a:spcAft>
                <a:spcPts val="0"/>
              </a:spcAft>
              <a:buNone/>
            </a:pPr>
            <a:r>
              <a:rPr b="1" lang="en" sz="2600">
                <a:solidFill>
                  <a:srgbClr val="CC0000"/>
                </a:solidFill>
                <a:latin typeface="Nixie One"/>
                <a:ea typeface="Nixie One"/>
                <a:cs typeface="Nixie One"/>
                <a:sym typeface="Nixie One"/>
              </a:rPr>
              <a:t>Vroom</a:t>
            </a:r>
            <a:endParaRPr b="1" sz="2600">
              <a:solidFill>
                <a:srgbClr val="CC0000"/>
              </a:solidFill>
              <a:latin typeface="Nixie One"/>
              <a:ea typeface="Nixie One"/>
              <a:cs typeface="Nixie One"/>
              <a:sym typeface="Nixie One"/>
            </a:endParaRPr>
          </a:p>
          <a:p>
            <a:pPr indent="0" lvl="0" marL="0" algn="ctr">
              <a:spcBef>
                <a:spcPts val="0"/>
              </a:spcBef>
              <a:spcAft>
                <a:spcPts val="0"/>
              </a:spcAft>
              <a:buNone/>
            </a:pPr>
            <a:r>
              <a:t/>
            </a:r>
            <a:endParaRPr b="1" sz="2600">
              <a:solidFill>
                <a:srgbClr val="CC0000"/>
              </a:solidFill>
              <a:latin typeface="Nixie One"/>
              <a:ea typeface="Nixie One"/>
              <a:cs typeface="Nixie One"/>
              <a:sym typeface="Nixie One"/>
            </a:endParaRPr>
          </a:p>
          <a:p>
            <a:pPr indent="0" lvl="0" marL="0" algn="ctr">
              <a:spcBef>
                <a:spcPts val="0"/>
              </a:spcBef>
              <a:spcAft>
                <a:spcPts val="0"/>
              </a:spcAft>
              <a:buNone/>
            </a:pPr>
            <a:r>
              <a:rPr b="1" lang="en" sz="2600">
                <a:solidFill>
                  <a:srgbClr val="CC0000"/>
                </a:solidFill>
                <a:latin typeface="Nixie One"/>
                <a:ea typeface="Nixie One"/>
                <a:cs typeface="Nixie One"/>
                <a:sym typeface="Nixie One"/>
              </a:rPr>
              <a:t>Vroom</a:t>
            </a:r>
            <a:endParaRPr b="1" sz="2600">
              <a:solidFill>
                <a:srgbClr val="CC0000"/>
              </a:solidFill>
              <a:latin typeface="Nixie One"/>
              <a:ea typeface="Nixie One"/>
              <a:cs typeface="Nixie One"/>
              <a:sym typeface="Nixie On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idx="1" type="body"/>
          </p:nvPr>
        </p:nvSpPr>
        <p:spPr>
          <a:xfrm>
            <a:off x="1556175" y="2300275"/>
            <a:ext cx="6031800" cy="605100"/>
          </a:xfrm>
          <a:prstGeom prst="rect">
            <a:avLst/>
          </a:prstGeom>
        </p:spPr>
        <p:txBody>
          <a:bodyPr anchorCtr="0" anchor="ctr" bIns="91425" lIns="91425" spcFirstLastPara="1" rIns="91425" wrap="square" tIns="91425">
            <a:noAutofit/>
          </a:bodyPr>
          <a:lstStyle/>
          <a:p>
            <a:pPr indent="0" lvl="0" marL="0" rtl="0">
              <a:spcBef>
                <a:spcPts val="600"/>
              </a:spcBef>
              <a:spcAft>
                <a:spcPts val="0"/>
              </a:spcAft>
              <a:buNone/>
            </a:pPr>
            <a:r>
              <a:rPr lang="en"/>
              <a:t>But wait...why wouldn’t I just place the function in the </a:t>
            </a:r>
            <a:r>
              <a:rPr lang="en"/>
              <a:t>automobile</a:t>
            </a:r>
            <a:r>
              <a:rPr lang="en"/>
              <a:t> class?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Prototypal Chaining</a:t>
            </a:r>
            <a:endParaRPr/>
          </a:p>
        </p:txBody>
      </p:sp>
      <p:sp>
        <p:nvSpPr>
          <p:cNvPr id="206" name="Shape 206"/>
          <p:cNvSpPr txBox="1"/>
          <p:nvPr/>
        </p:nvSpPr>
        <p:spPr>
          <a:xfrm>
            <a:off x="4758600" y="376825"/>
            <a:ext cx="4117200" cy="1182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600">
                <a:solidFill>
                  <a:srgbClr val="114454"/>
                </a:solidFill>
                <a:latin typeface="Nixie One"/>
                <a:ea typeface="Nixie One"/>
                <a:cs typeface="Nixie One"/>
                <a:sym typeface="Nixie One"/>
              </a:rPr>
              <a:t>Q) 	Can I just put the function inside of the class using ‘this’ keyword?</a:t>
            </a:r>
            <a:endParaRPr b="1" sz="1600">
              <a:solidFill>
                <a:srgbClr val="114454"/>
              </a:solidFill>
              <a:latin typeface="Nixie One"/>
              <a:ea typeface="Nixie One"/>
              <a:cs typeface="Nixie One"/>
              <a:sym typeface="Nixie One"/>
            </a:endParaRPr>
          </a:p>
          <a:p>
            <a:pPr indent="0" lvl="0" marL="0">
              <a:spcBef>
                <a:spcPts val="0"/>
              </a:spcBef>
              <a:spcAft>
                <a:spcPts val="0"/>
              </a:spcAft>
              <a:buNone/>
            </a:pPr>
            <a:r>
              <a:t/>
            </a:r>
            <a:endParaRPr b="1" sz="1600">
              <a:solidFill>
                <a:srgbClr val="114454"/>
              </a:solidFill>
              <a:latin typeface="Nixie One"/>
              <a:ea typeface="Nixie One"/>
              <a:cs typeface="Nixie One"/>
              <a:sym typeface="Nixie One"/>
            </a:endParaRPr>
          </a:p>
          <a:p>
            <a:pPr indent="-330200" lvl="0" marL="457200">
              <a:spcBef>
                <a:spcPts val="0"/>
              </a:spcBef>
              <a:spcAft>
                <a:spcPts val="0"/>
              </a:spcAft>
              <a:buClr>
                <a:srgbClr val="114454"/>
              </a:buClr>
              <a:buSzPts val="1600"/>
              <a:buFont typeface="Nixie One"/>
              <a:buAutoNum type="alphaUcParenR"/>
            </a:pPr>
            <a:r>
              <a:rPr b="1" lang="en" sz="1600">
                <a:solidFill>
                  <a:srgbClr val="114454"/>
                </a:solidFill>
                <a:latin typeface="Nixie One"/>
                <a:ea typeface="Nixie One"/>
                <a:cs typeface="Nixie One"/>
                <a:sym typeface="Nixie One"/>
              </a:rPr>
              <a:t>Yes, yes you can</a:t>
            </a:r>
            <a:endParaRPr b="1" sz="1600">
              <a:solidFill>
                <a:srgbClr val="114454"/>
              </a:solidFill>
              <a:latin typeface="Nixie One"/>
              <a:ea typeface="Nixie One"/>
              <a:cs typeface="Nixie One"/>
              <a:sym typeface="Nixie One"/>
            </a:endParaRPr>
          </a:p>
        </p:txBody>
      </p:sp>
      <p:sp>
        <p:nvSpPr>
          <p:cNvPr id="207" name="Shape 207"/>
          <p:cNvSpPr txBox="1"/>
          <p:nvPr/>
        </p:nvSpPr>
        <p:spPr>
          <a:xfrm>
            <a:off x="454875" y="3195750"/>
            <a:ext cx="2565900" cy="163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200">
                <a:solidFill>
                  <a:srgbClr val="165751"/>
                </a:solidFill>
                <a:latin typeface="Nixie One"/>
                <a:ea typeface="Nixie One"/>
                <a:cs typeface="Nixie One"/>
                <a:sym typeface="Nixie One"/>
              </a:rPr>
              <a:t>function Automobile(wheels){</a:t>
            </a:r>
            <a:br>
              <a:rPr b="1" lang="en" sz="1200">
                <a:solidFill>
                  <a:srgbClr val="165751"/>
                </a:solidFill>
                <a:latin typeface="Nixie One"/>
                <a:ea typeface="Nixie One"/>
                <a:cs typeface="Nixie One"/>
                <a:sym typeface="Nixie One"/>
              </a:rPr>
            </a:br>
            <a:r>
              <a:rPr b="1" lang="en" sz="1200">
                <a:solidFill>
                  <a:srgbClr val="165751"/>
                </a:solidFill>
                <a:latin typeface="Nixie One"/>
                <a:ea typeface="Nixie One"/>
                <a:cs typeface="Nixie One"/>
                <a:sym typeface="Nixie One"/>
              </a:rPr>
              <a:t>    this.wheels = wheels;</a:t>
            </a:r>
            <a:br>
              <a:rPr b="1" lang="en" sz="1200">
                <a:solidFill>
                  <a:srgbClr val="165751"/>
                </a:solidFill>
                <a:latin typeface="Nixie One"/>
                <a:ea typeface="Nixie One"/>
                <a:cs typeface="Nixie One"/>
                <a:sym typeface="Nixie One"/>
              </a:rPr>
            </a:br>
            <a:r>
              <a:rPr b="1" lang="en" sz="1200">
                <a:solidFill>
                  <a:srgbClr val="165751"/>
                </a:solidFill>
                <a:latin typeface="Nixie One"/>
                <a:ea typeface="Nixie One"/>
                <a:cs typeface="Nixie One"/>
                <a:sym typeface="Nixie One"/>
              </a:rPr>
              <a:t>    ...</a:t>
            </a:r>
            <a:br>
              <a:rPr b="1" lang="en" sz="1200">
                <a:solidFill>
                  <a:srgbClr val="165751"/>
                </a:solidFill>
                <a:latin typeface="Nixie One"/>
                <a:ea typeface="Nixie One"/>
                <a:cs typeface="Nixie One"/>
                <a:sym typeface="Nixie One"/>
              </a:rPr>
            </a:br>
            <a:r>
              <a:rPr b="1" lang="en" sz="1200">
                <a:solidFill>
                  <a:srgbClr val="165751"/>
                </a:solidFill>
                <a:latin typeface="Nixie One"/>
                <a:ea typeface="Nixie One"/>
                <a:cs typeface="Nixie One"/>
                <a:sym typeface="Nixie One"/>
              </a:rPr>
              <a:t>   </a:t>
            </a:r>
            <a:endParaRPr b="1" sz="1200">
              <a:solidFill>
                <a:srgbClr val="165751"/>
              </a:solidFill>
              <a:latin typeface="Nixie One"/>
              <a:ea typeface="Nixie One"/>
              <a:cs typeface="Nixie One"/>
              <a:sym typeface="Nixie One"/>
            </a:endParaRPr>
          </a:p>
          <a:p>
            <a:pPr indent="0" lvl="0" marL="0">
              <a:spcBef>
                <a:spcPts val="0"/>
              </a:spcBef>
              <a:spcAft>
                <a:spcPts val="0"/>
              </a:spcAft>
              <a:buNone/>
            </a:pPr>
            <a:r>
              <a:rPr b="1" lang="en" sz="1200">
                <a:solidFill>
                  <a:srgbClr val="165751"/>
                </a:solidFill>
                <a:latin typeface="Nixie One"/>
                <a:ea typeface="Nixie One"/>
                <a:cs typeface="Nixie One"/>
                <a:sym typeface="Nixie One"/>
              </a:rPr>
              <a:t>     this.gasPedal = () =&gt;{</a:t>
            </a:r>
            <a:br>
              <a:rPr b="1" lang="en" sz="1200">
                <a:solidFill>
                  <a:srgbClr val="165751"/>
                </a:solidFill>
                <a:latin typeface="Nixie One"/>
                <a:ea typeface="Nixie One"/>
                <a:cs typeface="Nixie One"/>
                <a:sym typeface="Nixie One"/>
              </a:rPr>
            </a:br>
            <a:r>
              <a:rPr b="1" lang="en" sz="1200">
                <a:solidFill>
                  <a:srgbClr val="165751"/>
                </a:solidFill>
                <a:latin typeface="Nixie One"/>
                <a:ea typeface="Nixie One"/>
                <a:cs typeface="Nixie One"/>
                <a:sym typeface="Nixie One"/>
              </a:rPr>
              <a:t>        return 'Vroom'</a:t>
            </a:r>
            <a:br>
              <a:rPr b="1" lang="en" sz="1200">
                <a:solidFill>
                  <a:srgbClr val="165751"/>
                </a:solidFill>
                <a:latin typeface="Nixie One"/>
                <a:ea typeface="Nixie One"/>
                <a:cs typeface="Nixie One"/>
                <a:sym typeface="Nixie One"/>
              </a:rPr>
            </a:br>
            <a:r>
              <a:rPr b="1" lang="en" sz="1200">
                <a:solidFill>
                  <a:srgbClr val="165751"/>
                </a:solidFill>
                <a:latin typeface="Nixie One"/>
                <a:ea typeface="Nixie One"/>
                <a:cs typeface="Nixie One"/>
                <a:sym typeface="Nixie One"/>
              </a:rPr>
              <a:t>    }</a:t>
            </a:r>
            <a:br>
              <a:rPr b="1" lang="en" sz="1200">
                <a:solidFill>
                  <a:srgbClr val="165751"/>
                </a:solidFill>
                <a:latin typeface="Nixie One"/>
                <a:ea typeface="Nixie One"/>
                <a:cs typeface="Nixie One"/>
                <a:sym typeface="Nixie One"/>
              </a:rPr>
            </a:br>
            <a:r>
              <a:rPr b="1" lang="en" sz="1200">
                <a:solidFill>
                  <a:srgbClr val="165751"/>
                </a:solidFill>
                <a:latin typeface="Nixie One"/>
                <a:ea typeface="Nixie One"/>
                <a:cs typeface="Nixie One"/>
                <a:sym typeface="Nixie One"/>
              </a:rPr>
              <a:t>}</a:t>
            </a:r>
            <a:endParaRPr b="1" sz="1200">
              <a:solidFill>
                <a:srgbClr val="165751"/>
              </a:solidFill>
              <a:latin typeface="Nixie One"/>
              <a:ea typeface="Nixie One"/>
              <a:cs typeface="Nixie One"/>
              <a:sym typeface="Nixie One"/>
            </a:endParaRPr>
          </a:p>
        </p:txBody>
      </p:sp>
      <p:sp>
        <p:nvSpPr>
          <p:cNvPr id="208" name="Shape 208"/>
          <p:cNvSpPr txBox="1"/>
          <p:nvPr/>
        </p:nvSpPr>
        <p:spPr>
          <a:xfrm>
            <a:off x="2816600" y="1994796"/>
            <a:ext cx="4047300" cy="765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200">
                <a:solidFill>
                  <a:srgbClr val="165751"/>
                </a:solidFill>
                <a:latin typeface="Nixie One"/>
                <a:ea typeface="Nixie One"/>
                <a:cs typeface="Nixie One"/>
                <a:sym typeface="Nixie One"/>
              </a:rPr>
              <a:t>console.log(ducati.hasOwnProperty('gasPedal'))</a:t>
            </a:r>
            <a:br>
              <a:rPr b="1" lang="en" sz="1200">
                <a:solidFill>
                  <a:srgbClr val="165751"/>
                </a:solidFill>
                <a:latin typeface="Nixie One"/>
                <a:ea typeface="Nixie One"/>
                <a:cs typeface="Nixie One"/>
                <a:sym typeface="Nixie One"/>
              </a:rPr>
            </a:br>
            <a:r>
              <a:rPr b="1" lang="en" sz="1200">
                <a:solidFill>
                  <a:srgbClr val="165751"/>
                </a:solidFill>
                <a:latin typeface="Nixie One"/>
                <a:ea typeface="Nixie One"/>
                <a:cs typeface="Nixie One"/>
                <a:sym typeface="Nixie One"/>
              </a:rPr>
              <a:t>console.log(rebel.hasOwnProperty('gasPedal'))</a:t>
            </a:r>
            <a:br>
              <a:rPr b="1" lang="en" sz="1200">
                <a:solidFill>
                  <a:srgbClr val="165751"/>
                </a:solidFill>
                <a:latin typeface="Nixie One"/>
                <a:ea typeface="Nixie One"/>
                <a:cs typeface="Nixie One"/>
                <a:sym typeface="Nixie One"/>
              </a:rPr>
            </a:br>
            <a:r>
              <a:rPr b="1" lang="en" sz="1200">
                <a:solidFill>
                  <a:srgbClr val="165751"/>
                </a:solidFill>
                <a:latin typeface="Nixie One"/>
                <a:ea typeface="Nixie One"/>
                <a:cs typeface="Nixie One"/>
                <a:sym typeface="Nixie One"/>
              </a:rPr>
              <a:t>console.log(triumph.hasOwnProperty('gasPedal'))</a:t>
            </a:r>
            <a:endParaRPr b="1" sz="1200">
              <a:solidFill>
                <a:srgbClr val="165751"/>
              </a:solidFill>
              <a:latin typeface="Nixie One"/>
              <a:ea typeface="Nixie One"/>
              <a:cs typeface="Nixie One"/>
              <a:sym typeface="Nixie One"/>
            </a:endParaRPr>
          </a:p>
        </p:txBody>
      </p:sp>
      <p:sp>
        <p:nvSpPr>
          <p:cNvPr id="209" name="Shape 209"/>
          <p:cNvSpPr txBox="1"/>
          <p:nvPr/>
        </p:nvSpPr>
        <p:spPr>
          <a:xfrm>
            <a:off x="6974625" y="3329850"/>
            <a:ext cx="1317900" cy="1364700"/>
          </a:xfrm>
          <a:prstGeom prst="rect">
            <a:avLst/>
          </a:prstGeom>
          <a:noFill/>
          <a:ln>
            <a:noFill/>
          </a:ln>
        </p:spPr>
        <p:txBody>
          <a:bodyPr anchorCtr="0" anchor="t" bIns="91425" lIns="91425" spcFirstLastPara="1" rIns="91425" wrap="square" tIns="91425">
            <a:noAutofit/>
          </a:bodyPr>
          <a:lstStyle/>
          <a:p>
            <a:pPr indent="0" lvl="0" marL="0" algn="ctr">
              <a:lnSpc>
                <a:spcPct val="200000"/>
              </a:lnSpc>
              <a:spcBef>
                <a:spcPts val="0"/>
              </a:spcBef>
              <a:spcAft>
                <a:spcPts val="1000"/>
              </a:spcAft>
              <a:buNone/>
            </a:pPr>
            <a:r>
              <a:rPr b="1" lang="en">
                <a:solidFill>
                  <a:srgbClr val="165751"/>
                </a:solidFill>
                <a:latin typeface="Nixie One"/>
                <a:ea typeface="Nixie One"/>
                <a:cs typeface="Nixie One"/>
                <a:sym typeface="Nixie One"/>
              </a:rPr>
              <a:t>false</a:t>
            </a:r>
            <a:br>
              <a:rPr b="1" lang="en">
                <a:solidFill>
                  <a:srgbClr val="165751"/>
                </a:solidFill>
                <a:latin typeface="Nixie One"/>
                <a:ea typeface="Nixie One"/>
                <a:cs typeface="Nixie One"/>
                <a:sym typeface="Nixie One"/>
              </a:rPr>
            </a:br>
            <a:r>
              <a:rPr b="1" lang="en">
                <a:solidFill>
                  <a:srgbClr val="165751"/>
                </a:solidFill>
                <a:latin typeface="Nixie One"/>
                <a:ea typeface="Nixie One"/>
                <a:cs typeface="Nixie One"/>
                <a:sym typeface="Nixie One"/>
              </a:rPr>
              <a:t>false</a:t>
            </a:r>
            <a:br>
              <a:rPr b="1" lang="en">
                <a:solidFill>
                  <a:srgbClr val="165751"/>
                </a:solidFill>
                <a:latin typeface="Nixie One"/>
                <a:ea typeface="Nixie One"/>
                <a:cs typeface="Nixie One"/>
                <a:sym typeface="Nixie One"/>
              </a:rPr>
            </a:br>
            <a:r>
              <a:rPr b="1" lang="en">
                <a:solidFill>
                  <a:srgbClr val="165751"/>
                </a:solidFill>
                <a:latin typeface="Nixie One"/>
                <a:ea typeface="Nixie One"/>
                <a:cs typeface="Nixie One"/>
                <a:sym typeface="Nixie One"/>
              </a:rPr>
              <a:t>false</a:t>
            </a:r>
            <a:endParaRPr b="1">
              <a:solidFill>
                <a:srgbClr val="165751"/>
              </a:solidFill>
              <a:latin typeface="Nixie One"/>
              <a:ea typeface="Nixie One"/>
              <a:cs typeface="Nixie One"/>
              <a:sym typeface="Nixie One"/>
            </a:endParaRPr>
          </a:p>
        </p:txBody>
      </p:sp>
      <p:cxnSp>
        <p:nvCxnSpPr>
          <p:cNvPr id="210" name="Shape 210"/>
          <p:cNvCxnSpPr/>
          <p:nvPr/>
        </p:nvCxnSpPr>
        <p:spPr>
          <a:xfrm flipH="1" rot="10800000">
            <a:off x="2682550" y="2764075"/>
            <a:ext cx="1201200" cy="420000"/>
          </a:xfrm>
          <a:prstGeom prst="straightConnector1">
            <a:avLst/>
          </a:prstGeom>
          <a:noFill/>
          <a:ln cap="flat" cmpd="sng" w="19050">
            <a:solidFill>
              <a:schemeClr val="dk2"/>
            </a:solidFill>
            <a:prstDash val="solid"/>
            <a:round/>
            <a:headEnd len="med" w="med" type="none"/>
            <a:tailEnd len="med" w="med" type="triangle"/>
          </a:ln>
        </p:spPr>
      </p:cxnSp>
      <p:cxnSp>
        <p:nvCxnSpPr>
          <p:cNvPr id="211" name="Shape 211"/>
          <p:cNvCxnSpPr/>
          <p:nvPr/>
        </p:nvCxnSpPr>
        <p:spPr>
          <a:xfrm>
            <a:off x="5598375" y="2729200"/>
            <a:ext cx="1551300" cy="6765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idx="1" type="body"/>
          </p:nvPr>
        </p:nvSpPr>
        <p:spPr>
          <a:xfrm>
            <a:off x="1556175" y="2300275"/>
            <a:ext cx="6031800" cy="605100"/>
          </a:xfrm>
          <a:prstGeom prst="rect">
            <a:avLst/>
          </a:prstGeom>
        </p:spPr>
        <p:txBody>
          <a:bodyPr anchorCtr="0" anchor="ctr" bIns="91425" lIns="91425" spcFirstLastPara="1" rIns="91425" wrap="square" tIns="91425">
            <a:noAutofit/>
          </a:bodyPr>
          <a:lstStyle/>
          <a:p>
            <a:pPr indent="0" lvl="0" marL="0">
              <a:spcBef>
                <a:spcPts val="600"/>
              </a:spcBef>
              <a:spcAft>
                <a:spcPts val="0"/>
              </a:spcAft>
              <a:buNone/>
            </a:pPr>
            <a:r>
              <a:rPr lang="en"/>
              <a:t>Both ways will show that the instances do not contain the property gasPedal but can you use the function gasPedal thanks to Prototypal chaining.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idx="4294967295" type="ctrTitle"/>
          </p:nvPr>
        </p:nvSpPr>
        <p:spPr>
          <a:xfrm>
            <a:off x="767425" y="499125"/>
            <a:ext cx="6593700" cy="759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Exercise</a:t>
            </a:r>
            <a:r>
              <a:rPr lang="en"/>
              <a:t> One</a:t>
            </a:r>
            <a:endParaRPr/>
          </a:p>
        </p:txBody>
      </p:sp>
      <p:sp>
        <p:nvSpPr>
          <p:cNvPr id="222" name="Shape 222"/>
          <p:cNvSpPr txBox="1"/>
          <p:nvPr>
            <p:ph idx="4294967295" type="subTitle"/>
          </p:nvPr>
        </p:nvSpPr>
        <p:spPr>
          <a:xfrm>
            <a:off x="685800" y="1259025"/>
            <a:ext cx="5200200" cy="2703600"/>
          </a:xfrm>
          <a:prstGeom prst="rect">
            <a:avLst/>
          </a:prstGeom>
        </p:spPr>
        <p:txBody>
          <a:bodyPr anchorCtr="0" anchor="ctr"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b="1" lang="en" sz="2000">
                <a:solidFill>
                  <a:srgbClr val="FFFFFF"/>
                </a:solidFill>
              </a:rPr>
              <a:t>Make a Sedan class that is SIMILAR to Motorcycle, but also includes another property ‘doors’ and has a value of ‘4’</a:t>
            </a:r>
            <a:endParaRPr b="1" sz="2000">
              <a:solidFill>
                <a:srgbClr val="FFFFFF"/>
              </a:solidFill>
            </a:endParaRPr>
          </a:p>
          <a:p>
            <a:pPr indent="0" lvl="0" marL="0" rtl="0">
              <a:spcBef>
                <a:spcPts val="1000"/>
              </a:spcBef>
              <a:spcAft>
                <a:spcPts val="0"/>
              </a:spcAft>
              <a:buClr>
                <a:schemeClr val="dk1"/>
              </a:buClr>
              <a:buSzPts val="1100"/>
              <a:buFont typeface="Arial"/>
              <a:buNone/>
            </a:pPr>
            <a:r>
              <a:t/>
            </a:r>
            <a:endParaRPr b="1" sz="2000">
              <a:solidFill>
                <a:srgbClr val="FFFFFF"/>
              </a:solidFill>
            </a:endParaRPr>
          </a:p>
          <a:p>
            <a:pPr indent="0" lvl="0" marL="0" rtl="0">
              <a:spcBef>
                <a:spcPts val="1000"/>
              </a:spcBef>
              <a:spcAft>
                <a:spcPts val="1000"/>
              </a:spcAft>
              <a:buClr>
                <a:schemeClr val="dk1"/>
              </a:buClr>
              <a:buSzPts val="1100"/>
              <a:buFont typeface="Arial"/>
              <a:buNone/>
            </a:pPr>
            <a:r>
              <a:rPr b="1" lang="en" sz="2000">
                <a:solidFill>
                  <a:srgbClr val="FFFFFF"/>
                </a:solidFill>
              </a:rPr>
              <a:t>Make it inherit, using the prototype chain, from the Automobile class and have 4 wheels.</a:t>
            </a:r>
            <a:endParaRPr b="1" sz="2000">
              <a:solidFill>
                <a:srgbClr val="FFFFFF"/>
              </a:solidFill>
            </a:endParaRPr>
          </a:p>
        </p:txBody>
      </p:sp>
      <p:pic>
        <p:nvPicPr>
          <p:cNvPr descr="photo-1434030216411-0b793f4b4173.jpg" id="223" name="Shape 223"/>
          <p:cNvPicPr preferRelativeResize="0"/>
          <p:nvPr/>
        </p:nvPicPr>
        <p:blipFill>
          <a:blip r:embed="rId3">
            <a:alphaModFix/>
          </a:blip>
          <a:stretch>
            <a:fillRect/>
          </a:stretch>
        </p:blipFill>
        <p:spPr>
          <a:xfrm>
            <a:off x="6421762" y="1234300"/>
            <a:ext cx="2728325" cy="2728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idx="4294967295" type="ctrTitle"/>
          </p:nvPr>
        </p:nvSpPr>
        <p:spPr>
          <a:xfrm>
            <a:off x="767425" y="499125"/>
            <a:ext cx="6593700" cy="759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Exercise One</a:t>
            </a:r>
            <a:endParaRPr/>
          </a:p>
        </p:txBody>
      </p:sp>
      <p:sp>
        <p:nvSpPr>
          <p:cNvPr id="229" name="Shape 229"/>
          <p:cNvSpPr txBox="1"/>
          <p:nvPr>
            <p:ph idx="4294967295" type="subTitle"/>
          </p:nvPr>
        </p:nvSpPr>
        <p:spPr>
          <a:xfrm>
            <a:off x="674125" y="1259025"/>
            <a:ext cx="5200200" cy="2703600"/>
          </a:xfrm>
          <a:prstGeom prst="rect">
            <a:avLst/>
          </a:prstGeom>
        </p:spPr>
        <p:txBody>
          <a:bodyPr anchorCtr="0" anchor="ctr"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b="1" lang="en" sz="1800">
                <a:solidFill>
                  <a:srgbClr val="FFFFFF"/>
                </a:solidFill>
              </a:rPr>
              <a:t>Make a new class that inherits from the Sedan class called Camry. </a:t>
            </a:r>
            <a:endParaRPr b="1" sz="1800">
              <a:solidFill>
                <a:srgbClr val="FFFFFF"/>
              </a:solidFill>
            </a:endParaRPr>
          </a:p>
          <a:p>
            <a:pPr indent="0" lvl="0" marL="0" rtl="0">
              <a:spcBef>
                <a:spcPts val="1000"/>
              </a:spcBef>
              <a:spcAft>
                <a:spcPts val="0"/>
              </a:spcAft>
              <a:buClr>
                <a:schemeClr val="dk1"/>
              </a:buClr>
              <a:buSzPts val="1100"/>
              <a:buFont typeface="Arial"/>
              <a:buNone/>
            </a:pPr>
            <a:r>
              <a:rPr b="1" lang="en" sz="1800">
                <a:solidFill>
                  <a:srgbClr val="FFFFFF"/>
                </a:solidFill>
              </a:rPr>
              <a:t>It’s ‘Make’ should be Toyota and it’s ‘model’ should be Camry. The year is irrelevant. </a:t>
            </a:r>
            <a:endParaRPr b="1" sz="1800">
              <a:solidFill>
                <a:srgbClr val="FFFFFF"/>
              </a:solidFill>
            </a:endParaRPr>
          </a:p>
          <a:p>
            <a:pPr indent="0" lvl="0" marL="0" rtl="0">
              <a:spcBef>
                <a:spcPts val="1000"/>
              </a:spcBef>
              <a:spcAft>
                <a:spcPts val="1000"/>
              </a:spcAft>
              <a:buClr>
                <a:schemeClr val="dk1"/>
              </a:buClr>
              <a:buSzPts val="1100"/>
              <a:buFont typeface="Arial"/>
              <a:buNone/>
            </a:pPr>
            <a:r>
              <a:rPr b="1" lang="en" sz="1800">
                <a:solidFill>
                  <a:srgbClr val="FFFFFF"/>
                </a:solidFill>
              </a:rPr>
              <a:t>Now make a new instance of Camry. Console log the amount of wheels and doors it has. Then set the year of the camry to ‘2010’. Then console.log it.</a:t>
            </a:r>
            <a:r>
              <a:rPr b="1" lang="en" sz="2000">
                <a:solidFill>
                  <a:srgbClr val="FFFFFF"/>
                </a:solidFill>
              </a:rPr>
              <a:t> </a:t>
            </a:r>
            <a:endParaRPr b="1" sz="2000">
              <a:solidFill>
                <a:srgbClr val="FFFFFF"/>
              </a:solidFill>
            </a:endParaRPr>
          </a:p>
        </p:txBody>
      </p:sp>
      <p:pic>
        <p:nvPicPr>
          <p:cNvPr descr="photo-1434030216411-0b793f4b4173.jpg" id="230" name="Shape 230"/>
          <p:cNvPicPr preferRelativeResize="0"/>
          <p:nvPr/>
        </p:nvPicPr>
        <p:blipFill>
          <a:blip r:embed="rId3">
            <a:alphaModFix/>
          </a:blip>
          <a:stretch>
            <a:fillRect/>
          </a:stretch>
        </p:blipFill>
        <p:spPr>
          <a:xfrm>
            <a:off x="6421762" y="1234300"/>
            <a:ext cx="2728325" cy="2728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ES6</a:t>
            </a:r>
            <a:endParaRPr/>
          </a:p>
          <a:p>
            <a:pPr indent="0" lvl="0" marL="0" rtl="0">
              <a:spcBef>
                <a:spcPts val="0"/>
              </a:spcBef>
              <a:spcAft>
                <a:spcPts val="0"/>
              </a:spcAft>
              <a:buNone/>
            </a:pPr>
            <a:r>
              <a:rPr lang="en"/>
              <a:t>Classes</a:t>
            </a:r>
            <a:endParaRPr/>
          </a:p>
        </p:txBody>
      </p:sp>
      <p:sp>
        <p:nvSpPr>
          <p:cNvPr id="236" name="Shape 236"/>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new way (sort of) of using inheritance in javascript.</a:t>
            </a:r>
            <a:endParaRPr/>
          </a:p>
        </p:txBody>
      </p:sp>
      <p:sp>
        <p:nvSpPr>
          <p:cNvPr id="237" name="Shape 237"/>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0">
                <a:solidFill>
                  <a:srgbClr val="18637B"/>
                </a:solidFill>
                <a:latin typeface="Roboto Slab"/>
                <a:ea typeface="Roboto Slab"/>
                <a:cs typeface="Roboto Slab"/>
                <a:sym typeface="Roboto Slab"/>
              </a:rPr>
              <a:t>3</a:t>
            </a:r>
            <a:endParaRPr sz="20000">
              <a:solidFill>
                <a:srgbClr val="18637B"/>
              </a:solidFill>
              <a:latin typeface="Roboto Slab"/>
              <a:ea typeface="Roboto Slab"/>
              <a:cs typeface="Roboto Slab"/>
              <a:sym typeface="Roboto Slab"/>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ES6 Classes</a:t>
            </a:r>
            <a:endParaRPr/>
          </a:p>
        </p:txBody>
      </p:sp>
      <p:sp>
        <p:nvSpPr>
          <p:cNvPr id="243" name="Shape 243"/>
          <p:cNvSpPr txBox="1"/>
          <p:nvPr>
            <p:ph idx="1" type="body"/>
          </p:nvPr>
        </p:nvSpPr>
        <p:spPr>
          <a:xfrm>
            <a:off x="1146025" y="1767275"/>
            <a:ext cx="7540800" cy="3158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b="1" lang="en" sz="2400"/>
              <a:t>ECMAscript</a:t>
            </a:r>
            <a:r>
              <a:rPr b="1" lang="en" sz="2400"/>
              <a:t> wanted to </a:t>
            </a:r>
            <a:r>
              <a:rPr b="1" lang="en" sz="2400"/>
              <a:t>alleviate</a:t>
            </a:r>
            <a:r>
              <a:rPr b="1" lang="en" sz="2400"/>
              <a:t> some of the issues with  packaging inheritance.</a:t>
            </a:r>
            <a:endParaRPr b="1" sz="2400"/>
          </a:p>
          <a:p>
            <a:pPr indent="-381000" lvl="0" marL="457200" rtl="0">
              <a:spcBef>
                <a:spcPts val="1000"/>
              </a:spcBef>
              <a:spcAft>
                <a:spcPts val="0"/>
              </a:spcAft>
              <a:buSzPts val="2400"/>
              <a:buChar char="▪"/>
            </a:pPr>
            <a:r>
              <a:rPr b="1" lang="en" sz="2400"/>
              <a:t>Babel (which is the new JS </a:t>
            </a:r>
            <a:r>
              <a:rPr b="1" lang="en" sz="2400"/>
              <a:t>compiler</a:t>
            </a:r>
            <a:r>
              <a:rPr b="1" lang="en" sz="2400"/>
              <a:t>) found a way to allow developers to write classes in a more traditional way.</a:t>
            </a:r>
            <a:endParaRPr b="1" sz="2400"/>
          </a:p>
          <a:p>
            <a:pPr indent="-381000" lvl="0" marL="457200">
              <a:spcBef>
                <a:spcPts val="1000"/>
              </a:spcBef>
              <a:spcAft>
                <a:spcPts val="1000"/>
              </a:spcAft>
              <a:buSzPts val="2400"/>
              <a:buChar char="▪"/>
            </a:pPr>
            <a:r>
              <a:rPr b="1" lang="en" sz="2400"/>
              <a:t>You must first invoke the Class Keyword.</a:t>
            </a:r>
            <a:endParaRPr b="1" sz="2400"/>
          </a:p>
        </p:txBody>
      </p:sp>
      <p:sp>
        <p:nvSpPr>
          <p:cNvPr id="244" name="Shape 244"/>
          <p:cNvSpPr txBox="1"/>
          <p:nvPr/>
        </p:nvSpPr>
        <p:spPr>
          <a:xfrm>
            <a:off x="4711950" y="851425"/>
            <a:ext cx="3975000" cy="7080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1800">
                <a:solidFill>
                  <a:srgbClr val="114454"/>
                </a:solidFill>
                <a:latin typeface="Nixie One"/>
                <a:ea typeface="Nixie One"/>
                <a:cs typeface="Nixie One"/>
                <a:sym typeface="Nixie One"/>
              </a:rPr>
              <a:t>‘Class’ Keyword</a:t>
            </a:r>
            <a:endParaRPr b="1" sz="1800">
              <a:solidFill>
                <a:srgbClr val="114454"/>
              </a:solidFill>
              <a:latin typeface="Nixie One"/>
              <a:ea typeface="Nixie One"/>
              <a:cs typeface="Nixie One"/>
              <a:sym typeface="Nixie On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ES6 Classes</a:t>
            </a:r>
            <a:endParaRPr/>
          </a:p>
        </p:txBody>
      </p:sp>
      <p:sp>
        <p:nvSpPr>
          <p:cNvPr id="250" name="Shape 250"/>
          <p:cNvSpPr txBox="1"/>
          <p:nvPr/>
        </p:nvSpPr>
        <p:spPr>
          <a:xfrm>
            <a:off x="4816950" y="530725"/>
            <a:ext cx="4047300" cy="10287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1800">
                <a:solidFill>
                  <a:srgbClr val="114454"/>
                </a:solidFill>
                <a:latin typeface="Nixie One"/>
                <a:ea typeface="Nixie One"/>
                <a:cs typeface="Nixie One"/>
                <a:sym typeface="Nixie One"/>
              </a:rPr>
              <a:t>Your first ES6 class</a:t>
            </a:r>
            <a:endParaRPr b="1" sz="1800">
              <a:solidFill>
                <a:srgbClr val="114454"/>
              </a:solidFill>
              <a:latin typeface="Nixie One"/>
              <a:ea typeface="Nixie One"/>
              <a:cs typeface="Nixie One"/>
              <a:sym typeface="Nixie One"/>
            </a:endParaRPr>
          </a:p>
        </p:txBody>
      </p:sp>
      <p:sp>
        <p:nvSpPr>
          <p:cNvPr id="251" name="Shape 251"/>
          <p:cNvSpPr txBox="1"/>
          <p:nvPr/>
        </p:nvSpPr>
        <p:spPr>
          <a:xfrm>
            <a:off x="2967600" y="1772700"/>
            <a:ext cx="3208800" cy="3370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solidFill>
                  <a:srgbClr val="114454"/>
                </a:solidFill>
                <a:latin typeface="Nixie One"/>
                <a:ea typeface="Nixie One"/>
                <a:cs typeface="Nixie One"/>
                <a:sym typeface="Nixie One"/>
              </a:rPr>
              <a:t>class Automobile{</a:t>
            </a:r>
            <a:br>
              <a:rPr b="1" lang="en" sz="1800">
                <a:solidFill>
                  <a:srgbClr val="114454"/>
                </a:solidFill>
                <a:latin typeface="Nixie One"/>
                <a:ea typeface="Nixie One"/>
                <a:cs typeface="Nixie One"/>
                <a:sym typeface="Nixie One"/>
              </a:rPr>
            </a:br>
            <a:r>
              <a:rPr b="1" lang="en" sz="1800">
                <a:solidFill>
                  <a:srgbClr val="114454"/>
                </a:solidFill>
                <a:latin typeface="Nixie One"/>
                <a:ea typeface="Nixie One"/>
                <a:cs typeface="Nixie One"/>
                <a:sym typeface="Nixie One"/>
              </a:rPr>
              <a:t>    constructor(wheels){</a:t>
            </a:r>
            <a:br>
              <a:rPr b="1" lang="en" sz="1800">
                <a:solidFill>
                  <a:srgbClr val="114454"/>
                </a:solidFill>
                <a:latin typeface="Nixie One"/>
                <a:ea typeface="Nixie One"/>
                <a:cs typeface="Nixie One"/>
                <a:sym typeface="Nixie One"/>
              </a:rPr>
            </a:br>
            <a:r>
              <a:rPr b="1" lang="en" sz="1800">
                <a:solidFill>
                  <a:srgbClr val="114454"/>
                </a:solidFill>
                <a:latin typeface="Nixie One"/>
                <a:ea typeface="Nixie One"/>
                <a:cs typeface="Nixie One"/>
                <a:sym typeface="Nixie One"/>
              </a:rPr>
              <a:t>        this.wheels = wheels</a:t>
            </a:r>
            <a:br>
              <a:rPr b="1" lang="en" sz="1800">
                <a:solidFill>
                  <a:srgbClr val="114454"/>
                </a:solidFill>
                <a:latin typeface="Nixie One"/>
                <a:ea typeface="Nixie One"/>
                <a:cs typeface="Nixie One"/>
                <a:sym typeface="Nixie One"/>
              </a:rPr>
            </a:br>
            <a:r>
              <a:rPr b="1" lang="en" sz="1800">
                <a:solidFill>
                  <a:srgbClr val="114454"/>
                </a:solidFill>
                <a:latin typeface="Nixie One"/>
                <a:ea typeface="Nixie One"/>
                <a:cs typeface="Nixie One"/>
                <a:sym typeface="Nixie One"/>
              </a:rPr>
              <a:t>        this.color = null</a:t>
            </a:r>
            <a:br>
              <a:rPr b="1" lang="en" sz="1800">
                <a:solidFill>
                  <a:srgbClr val="114454"/>
                </a:solidFill>
                <a:latin typeface="Nixie One"/>
                <a:ea typeface="Nixie One"/>
                <a:cs typeface="Nixie One"/>
                <a:sym typeface="Nixie One"/>
              </a:rPr>
            </a:br>
            <a:r>
              <a:rPr b="1" lang="en" sz="1800">
                <a:solidFill>
                  <a:srgbClr val="114454"/>
                </a:solidFill>
                <a:latin typeface="Nixie One"/>
                <a:ea typeface="Nixie One"/>
                <a:cs typeface="Nixie One"/>
                <a:sym typeface="Nixie One"/>
              </a:rPr>
              <a:t>    }</a:t>
            </a:r>
            <a:br>
              <a:rPr b="1" lang="en" sz="1800">
                <a:solidFill>
                  <a:srgbClr val="114454"/>
                </a:solidFill>
                <a:latin typeface="Nixie One"/>
                <a:ea typeface="Nixie One"/>
                <a:cs typeface="Nixie One"/>
                <a:sym typeface="Nixie One"/>
              </a:rPr>
            </a:br>
            <a:r>
              <a:rPr b="1" lang="en" sz="1800">
                <a:solidFill>
                  <a:srgbClr val="114454"/>
                </a:solidFill>
                <a:latin typeface="Nixie One"/>
                <a:ea typeface="Nixie One"/>
                <a:cs typeface="Nixie One"/>
                <a:sym typeface="Nixie One"/>
              </a:rPr>
              <a:t>    setColor(color){</a:t>
            </a:r>
            <a:br>
              <a:rPr b="1" lang="en" sz="1800">
                <a:solidFill>
                  <a:srgbClr val="114454"/>
                </a:solidFill>
                <a:latin typeface="Nixie One"/>
                <a:ea typeface="Nixie One"/>
                <a:cs typeface="Nixie One"/>
                <a:sym typeface="Nixie One"/>
              </a:rPr>
            </a:br>
            <a:r>
              <a:rPr b="1" lang="en" sz="1800">
                <a:solidFill>
                  <a:srgbClr val="114454"/>
                </a:solidFill>
                <a:latin typeface="Nixie One"/>
                <a:ea typeface="Nixie One"/>
                <a:cs typeface="Nixie One"/>
                <a:sym typeface="Nixie One"/>
              </a:rPr>
              <a:t>        this.color = color</a:t>
            </a:r>
            <a:br>
              <a:rPr b="1" lang="en" sz="1800">
                <a:solidFill>
                  <a:srgbClr val="114454"/>
                </a:solidFill>
                <a:latin typeface="Nixie One"/>
                <a:ea typeface="Nixie One"/>
                <a:cs typeface="Nixie One"/>
                <a:sym typeface="Nixie One"/>
              </a:rPr>
            </a:br>
            <a:r>
              <a:rPr b="1" lang="en" sz="1800">
                <a:solidFill>
                  <a:srgbClr val="114454"/>
                </a:solidFill>
                <a:latin typeface="Nixie One"/>
                <a:ea typeface="Nixie One"/>
                <a:cs typeface="Nixie One"/>
                <a:sym typeface="Nixie One"/>
              </a:rPr>
              <a:t>    }</a:t>
            </a:r>
            <a:br>
              <a:rPr b="1" lang="en" sz="1800">
                <a:solidFill>
                  <a:srgbClr val="114454"/>
                </a:solidFill>
                <a:latin typeface="Nixie One"/>
                <a:ea typeface="Nixie One"/>
                <a:cs typeface="Nixie One"/>
                <a:sym typeface="Nixie One"/>
              </a:rPr>
            </a:br>
            <a:r>
              <a:rPr b="1" lang="en" sz="1800">
                <a:solidFill>
                  <a:srgbClr val="114454"/>
                </a:solidFill>
                <a:latin typeface="Nixie One"/>
                <a:ea typeface="Nixie One"/>
                <a:cs typeface="Nixie One"/>
                <a:sym typeface="Nixie One"/>
              </a:rPr>
              <a:t>    getColor(){</a:t>
            </a:r>
            <a:br>
              <a:rPr b="1" lang="en" sz="1800">
                <a:solidFill>
                  <a:srgbClr val="114454"/>
                </a:solidFill>
                <a:latin typeface="Nixie One"/>
                <a:ea typeface="Nixie One"/>
                <a:cs typeface="Nixie One"/>
                <a:sym typeface="Nixie One"/>
              </a:rPr>
            </a:br>
            <a:r>
              <a:rPr b="1" lang="en" sz="1800">
                <a:solidFill>
                  <a:srgbClr val="114454"/>
                </a:solidFill>
                <a:latin typeface="Nixie One"/>
                <a:ea typeface="Nixie One"/>
                <a:cs typeface="Nixie One"/>
                <a:sym typeface="Nixie One"/>
              </a:rPr>
              <a:t>        return this.color</a:t>
            </a:r>
            <a:br>
              <a:rPr b="1" lang="en" sz="1800">
                <a:solidFill>
                  <a:srgbClr val="114454"/>
                </a:solidFill>
                <a:latin typeface="Nixie One"/>
                <a:ea typeface="Nixie One"/>
                <a:cs typeface="Nixie One"/>
                <a:sym typeface="Nixie One"/>
              </a:rPr>
            </a:br>
            <a:r>
              <a:rPr b="1" lang="en" sz="1800">
                <a:solidFill>
                  <a:srgbClr val="114454"/>
                </a:solidFill>
                <a:latin typeface="Nixie One"/>
                <a:ea typeface="Nixie One"/>
                <a:cs typeface="Nixie One"/>
                <a:sym typeface="Nixie One"/>
              </a:rPr>
              <a:t>    }</a:t>
            </a:r>
            <a:br>
              <a:rPr b="1" lang="en" sz="1800">
                <a:solidFill>
                  <a:srgbClr val="114454"/>
                </a:solidFill>
                <a:latin typeface="Nixie One"/>
                <a:ea typeface="Nixie One"/>
                <a:cs typeface="Nixie One"/>
                <a:sym typeface="Nixie One"/>
              </a:rPr>
            </a:br>
            <a:r>
              <a:rPr b="1" lang="en" sz="1800">
                <a:solidFill>
                  <a:srgbClr val="114454"/>
                </a:solidFill>
                <a:latin typeface="Nixie One"/>
                <a:ea typeface="Nixie One"/>
                <a:cs typeface="Nixie One"/>
                <a:sym typeface="Nixie One"/>
              </a:rPr>
              <a:t>}</a:t>
            </a:r>
            <a:endParaRPr b="1" sz="1800">
              <a:solidFill>
                <a:srgbClr val="114454"/>
              </a:solidFill>
              <a:latin typeface="Nixie One"/>
              <a:ea typeface="Nixie One"/>
              <a:cs typeface="Nixie One"/>
              <a:sym typeface="Nixie One"/>
            </a:endParaRPr>
          </a:p>
        </p:txBody>
      </p:sp>
      <p:cxnSp>
        <p:nvCxnSpPr>
          <p:cNvPr id="252" name="Shape 252"/>
          <p:cNvCxnSpPr/>
          <p:nvPr/>
        </p:nvCxnSpPr>
        <p:spPr>
          <a:xfrm>
            <a:off x="1679500" y="1889450"/>
            <a:ext cx="1201200" cy="128400"/>
          </a:xfrm>
          <a:prstGeom prst="straightConnector1">
            <a:avLst/>
          </a:prstGeom>
          <a:noFill/>
          <a:ln cap="flat" cmpd="sng" w="19050">
            <a:solidFill>
              <a:schemeClr val="dk2"/>
            </a:solidFill>
            <a:prstDash val="solid"/>
            <a:round/>
            <a:headEnd len="med" w="med" type="none"/>
            <a:tailEnd len="med" w="med" type="triangle"/>
          </a:ln>
        </p:spPr>
      </p:cxnSp>
      <p:cxnSp>
        <p:nvCxnSpPr>
          <p:cNvPr id="253" name="Shape 253"/>
          <p:cNvCxnSpPr/>
          <p:nvPr/>
        </p:nvCxnSpPr>
        <p:spPr>
          <a:xfrm flipH="1">
            <a:off x="6053100" y="2146050"/>
            <a:ext cx="898200" cy="338100"/>
          </a:xfrm>
          <a:prstGeom prst="straightConnector1">
            <a:avLst/>
          </a:prstGeom>
          <a:noFill/>
          <a:ln cap="flat" cmpd="sng" w="19050">
            <a:solidFill>
              <a:schemeClr val="dk2"/>
            </a:solidFill>
            <a:prstDash val="solid"/>
            <a:round/>
            <a:headEnd len="med" w="med" type="none"/>
            <a:tailEnd len="med" w="med" type="triangle"/>
          </a:ln>
        </p:spPr>
      </p:cxnSp>
      <p:cxnSp>
        <p:nvCxnSpPr>
          <p:cNvPr id="254" name="Shape 254"/>
          <p:cNvCxnSpPr/>
          <p:nvPr/>
        </p:nvCxnSpPr>
        <p:spPr>
          <a:xfrm flipH="1" rot="10800000">
            <a:off x="2251000" y="3697300"/>
            <a:ext cx="828000" cy="268200"/>
          </a:xfrm>
          <a:prstGeom prst="straightConnector1">
            <a:avLst/>
          </a:prstGeom>
          <a:noFill/>
          <a:ln cap="flat" cmpd="sng" w="19050">
            <a:solidFill>
              <a:schemeClr val="dk2"/>
            </a:solidFill>
            <a:prstDash val="solid"/>
            <a:round/>
            <a:headEnd len="med" w="med" type="none"/>
            <a:tailEnd len="med" w="med" type="triangle"/>
          </a:ln>
        </p:spPr>
      </p:cxnSp>
      <p:cxnSp>
        <p:nvCxnSpPr>
          <p:cNvPr id="255" name="Shape 255"/>
          <p:cNvCxnSpPr/>
          <p:nvPr/>
        </p:nvCxnSpPr>
        <p:spPr>
          <a:xfrm>
            <a:off x="2239350" y="4035500"/>
            <a:ext cx="851400" cy="221700"/>
          </a:xfrm>
          <a:prstGeom prst="straightConnector1">
            <a:avLst/>
          </a:prstGeom>
          <a:noFill/>
          <a:ln cap="flat" cmpd="sng" w="19050">
            <a:solidFill>
              <a:schemeClr val="dk2"/>
            </a:solidFill>
            <a:prstDash val="solid"/>
            <a:round/>
            <a:headEnd len="med" w="med" type="none"/>
            <a:tailEnd len="med" w="med" type="triangle"/>
          </a:ln>
        </p:spPr>
      </p:cxnSp>
      <p:sp>
        <p:nvSpPr>
          <p:cNvPr id="256" name="Shape 256"/>
          <p:cNvSpPr txBox="1"/>
          <p:nvPr/>
        </p:nvSpPr>
        <p:spPr>
          <a:xfrm>
            <a:off x="303250" y="1656175"/>
            <a:ext cx="1329600" cy="559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b="1" lang="en">
                <a:solidFill>
                  <a:srgbClr val="114454"/>
                </a:solidFill>
                <a:latin typeface="Nixie One"/>
                <a:ea typeface="Nixie One"/>
                <a:cs typeface="Nixie One"/>
                <a:sym typeface="Nixie One"/>
              </a:rPr>
              <a:t>Initiation and Naming</a:t>
            </a:r>
            <a:endParaRPr b="1">
              <a:solidFill>
                <a:srgbClr val="114454"/>
              </a:solidFill>
              <a:latin typeface="Nixie One"/>
              <a:ea typeface="Nixie One"/>
              <a:cs typeface="Nixie One"/>
              <a:sym typeface="Nixie One"/>
            </a:endParaRPr>
          </a:p>
        </p:txBody>
      </p:sp>
      <p:sp>
        <p:nvSpPr>
          <p:cNvPr id="257" name="Shape 257"/>
          <p:cNvSpPr txBox="1"/>
          <p:nvPr/>
        </p:nvSpPr>
        <p:spPr>
          <a:xfrm>
            <a:off x="7021300" y="1889450"/>
            <a:ext cx="1644600" cy="5598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rgbClr val="114454"/>
                </a:solidFill>
                <a:latin typeface="Nixie One"/>
                <a:ea typeface="Nixie One"/>
                <a:cs typeface="Nixie One"/>
                <a:sym typeface="Nixie One"/>
              </a:rPr>
              <a:t>Constructor</a:t>
            </a:r>
            <a:endParaRPr b="1">
              <a:solidFill>
                <a:srgbClr val="114454"/>
              </a:solidFill>
              <a:latin typeface="Nixie One"/>
              <a:ea typeface="Nixie One"/>
              <a:cs typeface="Nixie One"/>
              <a:sym typeface="Nixie One"/>
            </a:endParaRPr>
          </a:p>
        </p:txBody>
      </p:sp>
      <p:sp>
        <p:nvSpPr>
          <p:cNvPr id="258" name="Shape 258"/>
          <p:cNvSpPr txBox="1"/>
          <p:nvPr/>
        </p:nvSpPr>
        <p:spPr>
          <a:xfrm>
            <a:off x="594850" y="3708925"/>
            <a:ext cx="1644600" cy="559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rgbClr val="114454"/>
                </a:solidFill>
                <a:latin typeface="Nixie One"/>
                <a:ea typeface="Nixie One"/>
                <a:cs typeface="Nixie One"/>
                <a:sym typeface="Nixie One"/>
              </a:rPr>
              <a:t>Methods</a:t>
            </a:r>
            <a:endParaRPr b="1">
              <a:solidFill>
                <a:srgbClr val="114454"/>
              </a:solidFill>
              <a:latin typeface="Nixie One"/>
              <a:ea typeface="Nixie One"/>
              <a:cs typeface="Nixie One"/>
              <a:sym typeface="Nixie On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ES6 Classes</a:t>
            </a:r>
            <a:endParaRPr/>
          </a:p>
        </p:txBody>
      </p:sp>
      <p:sp>
        <p:nvSpPr>
          <p:cNvPr id="264" name="Shape 264"/>
          <p:cNvSpPr txBox="1"/>
          <p:nvPr/>
        </p:nvSpPr>
        <p:spPr>
          <a:xfrm>
            <a:off x="4746950" y="536500"/>
            <a:ext cx="3939900" cy="10029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1800">
                <a:solidFill>
                  <a:srgbClr val="114454"/>
                </a:solidFill>
                <a:latin typeface="Nixie One"/>
                <a:ea typeface="Nixie One"/>
                <a:cs typeface="Nixie One"/>
                <a:sym typeface="Nixie One"/>
              </a:rPr>
              <a:t>Constructor &amp; Methods</a:t>
            </a:r>
            <a:endParaRPr b="1" sz="1800">
              <a:solidFill>
                <a:srgbClr val="114454"/>
              </a:solidFill>
              <a:latin typeface="Nixie One"/>
              <a:ea typeface="Nixie One"/>
              <a:cs typeface="Nixie One"/>
              <a:sym typeface="Nixie One"/>
            </a:endParaRPr>
          </a:p>
        </p:txBody>
      </p:sp>
      <p:sp>
        <p:nvSpPr>
          <p:cNvPr id="265" name="Shape 265"/>
          <p:cNvSpPr txBox="1"/>
          <p:nvPr/>
        </p:nvSpPr>
        <p:spPr>
          <a:xfrm>
            <a:off x="968050" y="1901100"/>
            <a:ext cx="2670900" cy="1002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sz="2200">
                <a:solidFill>
                  <a:srgbClr val="114454"/>
                </a:solidFill>
                <a:latin typeface="Nixie One"/>
                <a:ea typeface="Nixie One"/>
                <a:cs typeface="Nixie One"/>
                <a:sym typeface="Nixie One"/>
              </a:rPr>
              <a:t>Constructor</a:t>
            </a:r>
            <a:endParaRPr b="1" sz="2200">
              <a:solidFill>
                <a:srgbClr val="114454"/>
              </a:solidFill>
              <a:latin typeface="Nixie One"/>
              <a:ea typeface="Nixie One"/>
              <a:cs typeface="Nixie One"/>
              <a:sym typeface="Nixie One"/>
            </a:endParaRPr>
          </a:p>
        </p:txBody>
      </p:sp>
      <p:sp>
        <p:nvSpPr>
          <p:cNvPr id="266" name="Shape 266"/>
          <p:cNvSpPr txBox="1"/>
          <p:nvPr/>
        </p:nvSpPr>
        <p:spPr>
          <a:xfrm>
            <a:off x="968050" y="3245675"/>
            <a:ext cx="2670900" cy="1002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sz="2200">
                <a:solidFill>
                  <a:srgbClr val="114454"/>
                </a:solidFill>
                <a:latin typeface="Nixie One"/>
                <a:ea typeface="Nixie One"/>
                <a:cs typeface="Nixie One"/>
                <a:sym typeface="Nixie One"/>
              </a:rPr>
              <a:t>Methods</a:t>
            </a:r>
            <a:endParaRPr b="1" sz="2200">
              <a:solidFill>
                <a:srgbClr val="114454"/>
              </a:solidFill>
              <a:latin typeface="Nixie One"/>
              <a:ea typeface="Nixie One"/>
              <a:cs typeface="Nixie One"/>
              <a:sym typeface="Nixie One"/>
            </a:endParaRPr>
          </a:p>
        </p:txBody>
      </p:sp>
      <p:sp>
        <p:nvSpPr>
          <p:cNvPr id="267" name="Shape 267"/>
          <p:cNvSpPr txBox="1"/>
          <p:nvPr/>
        </p:nvSpPr>
        <p:spPr>
          <a:xfrm>
            <a:off x="3638950" y="1901100"/>
            <a:ext cx="5024700" cy="1002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solidFill>
                  <a:srgbClr val="114454"/>
                </a:solidFill>
                <a:latin typeface="Nixie One"/>
                <a:ea typeface="Nixie One"/>
                <a:cs typeface="Nixie One"/>
                <a:sym typeface="Nixie One"/>
              </a:rPr>
              <a:t>The constructor method invokes all the variables that pertain to the instance of the class. We use the ‘this’ method to set the variables.</a:t>
            </a:r>
            <a:endParaRPr b="1">
              <a:solidFill>
                <a:srgbClr val="114454"/>
              </a:solidFill>
              <a:latin typeface="Nixie One"/>
              <a:ea typeface="Nixie One"/>
              <a:cs typeface="Nixie One"/>
              <a:sym typeface="Nixie One"/>
            </a:endParaRPr>
          </a:p>
        </p:txBody>
      </p:sp>
      <p:sp>
        <p:nvSpPr>
          <p:cNvPr id="268" name="Shape 268"/>
          <p:cNvSpPr txBox="1"/>
          <p:nvPr/>
        </p:nvSpPr>
        <p:spPr>
          <a:xfrm>
            <a:off x="3638950" y="3245675"/>
            <a:ext cx="5024700" cy="1002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114454"/>
                </a:solidFill>
                <a:latin typeface="Nixie One"/>
                <a:ea typeface="Nixie One"/>
                <a:cs typeface="Nixie One"/>
                <a:sym typeface="Nixie One"/>
              </a:rPr>
              <a:t>Methods are functions that pertain to the class no different than when you used the prototype function to allow functions to be accessed to all classes that inherit from the class.</a:t>
            </a:r>
            <a:endParaRPr b="1">
              <a:solidFill>
                <a:srgbClr val="114454"/>
              </a:solidFill>
              <a:latin typeface="Nixie One"/>
              <a:ea typeface="Nixie One"/>
              <a:cs typeface="Nixie One"/>
              <a:sym typeface="Nixie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400"/>
              <a:t>Understanding Inheritance</a:t>
            </a:r>
            <a:endParaRPr sz="4400"/>
          </a:p>
        </p:txBody>
      </p:sp>
      <p:sp>
        <p:nvSpPr>
          <p:cNvPr id="112" name="Shape 112"/>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Basis of Object Orientated Programming</a:t>
            </a:r>
            <a:endParaRPr/>
          </a:p>
        </p:txBody>
      </p:sp>
      <p:sp>
        <p:nvSpPr>
          <p:cNvPr id="113" name="Shape 113"/>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0">
                <a:solidFill>
                  <a:srgbClr val="18637B"/>
                </a:solidFill>
                <a:latin typeface="Roboto Slab"/>
                <a:ea typeface="Roboto Slab"/>
                <a:cs typeface="Roboto Slab"/>
                <a:sym typeface="Roboto Slab"/>
              </a:rPr>
              <a:t>1</a:t>
            </a:r>
            <a:endParaRPr sz="20000">
              <a:solidFill>
                <a:srgbClr val="18637B"/>
              </a:solidFill>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ES6 Classes</a:t>
            </a:r>
            <a:endParaRPr/>
          </a:p>
        </p:txBody>
      </p:sp>
      <p:sp>
        <p:nvSpPr>
          <p:cNvPr id="274" name="Shape 274"/>
          <p:cNvSpPr txBox="1"/>
          <p:nvPr>
            <p:ph idx="1" type="body"/>
          </p:nvPr>
        </p:nvSpPr>
        <p:spPr>
          <a:xfrm>
            <a:off x="376250" y="1965575"/>
            <a:ext cx="4277400" cy="2909700"/>
          </a:xfrm>
          <a:prstGeom prst="rect">
            <a:avLst/>
          </a:prstGeom>
        </p:spPr>
        <p:txBody>
          <a:bodyPr anchorCtr="0" anchor="t" bIns="91425" lIns="91425" spcFirstLastPara="1" rIns="91425" wrap="square" tIns="91425">
            <a:noAutofit/>
          </a:bodyPr>
          <a:lstStyle/>
          <a:p>
            <a:pPr indent="0" lvl="0" marL="0">
              <a:lnSpc>
                <a:spcPct val="115000"/>
              </a:lnSpc>
              <a:spcBef>
                <a:spcPts val="600"/>
              </a:spcBef>
              <a:spcAft>
                <a:spcPts val="0"/>
              </a:spcAft>
              <a:buNone/>
            </a:pPr>
            <a:r>
              <a:rPr b="1" lang="en" sz="1800"/>
              <a:t>class Sedan extends Automobile {</a:t>
            </a:r>
            <a:br>
              <a:rPr b="1" lang="en" sz="1800"/>
            </a:br>
            <a:r>
              <a:rPr b="1" lang="en" sz="1800"/>
              <a:t>    constructor(make, model, year){</a:t>
            </a:r>
            <a:br>
              <a:rPr b="1" lang="en" sz="1800"/>
            </a:br>
            <a:r>
              <a:rPr b="1" lang="en" sz="1800"/>
              <a:t>        super(4)</a:t>
            </a:r>
            <a:br>
              <a:rPr b="1" lang="en" sz="1800"/>
            </a:br>
            <a:r>
              <a:rPr b="1" lang="en" sz="1800"/>
              <a:t>        this.make = make;</a:t>
            </a:r>
            <a:br>
              <a:rPr b="1" lang="en" sz="1800"/>
            </a:br>
            <a:r>
              <a:rPr b="1" lang="en" sz="1800"/>
              <a:t>        this.year = year;</a:t>
            </a:r>
            <a:br>
              <a:rPr b="1" lang="en" sz="1800"/>
            </a:br>
            <a:r>
              <a:rPr b="1" lang="en" sz="1800"/>
              <a:t>        this.model = model;</a:t>
            </a:r>
            <a:br>
              <a:rPr b="1" lang="en" sz="1800"/>
            </a:br>
            <a:r>
              <a:rPr b="1" lang="en" sz="1800"/>
              <a:t>    }</a:t>
            </a:r>
            <a:br>
              <a:rPr b="1" lang="en" sz="1800"/>
            </a:br>
            <a:r>
              <a:rPr b="1" lang="en" sz="1800"/>
              <a:t>}</a:t>
            </a:r>
            <a:endParaRPr b="1" sz="1800"/>
          </a:p>
        </p:txBody>
      </p:sp>
      <p:sp>
        <p:nvSpPr>
          <p:cNvPr id="275" name="Shape 275"/>
          <p:cNvSpPr txBox="1"/>
          <p:nvPr/>
        </p:nvSpPr>
        <p:spPr>
          <a:xfrm>
            <a:off x="4805250" y="530725"/>
            <a:ext cx="4093800" cy="10287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2200">
                <a:solidFill>
                  <a:srgbClr val="114454"/>
                </a:solidFill>
                <a:latin typeface="Nixie One"/>
                <a:ea typeface="Nixie One"/>
                <a:cs typeface="Nixie One"/>
                <a:sym typeface="Nixie One"/>
              </a:rPr>
              <a:t>Extends Keyword</a:t>
            </a:r>
            <a:endParaRPr b="1" sz="2200">
              <a:solidFill>
                <a:srgbClr val="114454"/>
              </a:solidFill>
              <a:latin typeface="Nixie One"/>
              <a:ea typeface="Nixie One"/>
              <a:cs typeface="Nixie One"/>
              <a:sym typeface="Nixie One"/>
            </a:endParaRPr>
          </a:p>
        </p:txBody>
      </p:sp>
      <p:sp>
        <p:nvSpPr>
          <p:cNvPr id="276" name="Shape 276"/>
          <p:cNvSpPr txBox="1"/>
          <p:nvPr/>
        </p:nvSpPr>
        <p:spPr>
          <a:xfrm>
            <a:off x="4805250" y="1679500"/>
            <a:ext cx="4093800" cy="3335700"/>
          </a:xfrm>
          <a:prstGeom prst="rect">
            <a:avLst/>
          </a:prstGeom>
          <a:noFill/>
          <a:ln>
            <a:noFill/>
          </a:ln>
        </p:spPr>
        <p:txBody>
          <a:bodyPr anchorCtr="0" anchor="t" bIns="91425" lIns="91425" spcFirstLastPara="1" rIns="91425" wrap="square" tIns="91425">
            <a:noAutofit/>
          </a:bodyPr>
          <a:lstStyle/>
          <a:p>
            <a:pPr indent="-330200" lvl="0" marL="457200" rtl="0">
              <a:spcBef>
                <a:spcPts val="0"/>
              </a:spcBef>
              <a:spcAft>
                <a:spcPts val="0"/>
              </a:spcAft>
              <a:buClr>
                <a:srgbClr val="114454"/>
              </a:buClr>
              <a:buSzPts val="1600"/>
              <a:buFont typeface="Nixie One"/>
              <a:buChar char="●"/>
            </a:pPr>
            <a:r>
              <a:rPr b="1" lang="en" sz="1600">
                <a:solidFill>
                  <a:srgbClr val="114454"/>
                </a:solidFill>
                <a:latin typeface="Nixie One"/>
                <a:ea typeface="Nixie One"/>
                <a:cs typeface="Nixie One"/>
                <a:sym typeface="Nixie One"/>
              </a:rPr>
              <a:t>The ‘Extends’ Keyword is similar to the prototype function.</a:t>
            </a:r>
            <a:endParaRPr b="1" sz="1600">
              <a:solidFill>
                <a:srgbClr val="114454"/>
              </a:solidFill>
              <a:latin typeface="Nixie One"/>
              <a:ea typeface="Nixie One"/>
              <a:cs typeface="Nixie One"/>
              <a:sym typeface="Nixie One"/>
            </a:endParaRPr>
          </a:p>
          <a:p>
            <a:pPr indent="-330200" lvl="0" marL="457200" rtl="0">
              <a:spcBef>
                <a:spcPts val="1000"/>
              </a:spcBef>
              <a:spcAft>
                <a:spcPts val="0"/>
              </a:spcAft>
              <a:buClr>
                <a:srgbClr val="114454"/>
              </a:buClr>
              <a:buSzPts val="1600"/>
              <a:buFont typeface="Nixie One"/>
              <a:buChar char="●"/>
            </a:pPr>
            <a:r>
              <a:rPr b="1" lang="en" sz="1600">
                <a:solidFill>
                  <a:srgbClr val="114454"/>
                </a:solidFill>
                <a:latin typeface="Nixie One"/>
                <a:ea typeface="Nixie One"/>
                <a:cs typeface="Nixie One"/>
                <a:sym typeface="Nixie One"/>
              </a:rPr>
              <a:t>Now my Sedan class has all the properties that the Automobile class has. </a:t>
            </a:r>
            <a:endParaRPr b="1" sz="1600">
              <a:solidFill>
                <a:srgbClr val="114454"/>
              </a:solidFill>
              <a:latin typeface="Nixie One"/>
              <a:ea typeface="Nixie One"/>
              <a:cs typeface="Nixie One"/>
              <a:sym typeface="Nixie One"/>
            </a:endParaRPr>
          </a:p>
          <a:p>
            <a:pPr indent="-330200" lvl="0" marL="457200" rtl="0">
              <a:spcBef>
                <a:spcPts val="1000"/>
              </a:spcBef>
              <a:spcAft>
                <a:spcPts val="0"/>
              </a:spcAft>
              <a:buClr>
                <a:srgbClr val="114454"/>
              </a:buClr>
              <a:buSzPts val="1600"/>
              <a:buFont typeface="Nixie One"/>
              <a:buChar char="●"/>
            </a:pPr>
            <a:r>
              <a:rPr b="1" lang="en" sz="1600">
                <a:solidFill>
                  <a:srgbClr val="114454"/>
                </a:solidFill>
                <a:latin typeface="Nixie One"/>
                <a:ea typeface="Nixie One"/>
                <a:cs typeface="Nixie One"/>
                <a:sym typeface="Nixie One"/>
              </a:rPr>
              <a:t>The ‘Super’ Keyword is used to assign values for the Parent class variables in the constructor parameter.</a:t>
            </a:r>
            <a:endParaRPr b="1" sz="1600">
              <a:solidFill>
                <a:srgbClr val="114454"/>
              </a:solidFill>
              <a:latin typeface="Nixie One"/>
              <a:ea typeface="Nixie One"/>
              <a:cs typeface="Nixie One"/>
              <a:sym typeface="Nixie One"/>
            </a:endParaRPr>
          </a:p>
          <a:p>
            <a:pPr indent="-330200" lvl="0" marL="457200">
              <a:spcBef>
                <a:spcPts val="1000"/>
              </a:spcBef>
              <a:spcAft>
                <a:spcPts val="1000"/>
              </a:spcAft>
              <a:buClr>
                <a:srgbClr val="114454"/>
              </a:buClr>
              <a:buSzPts val="1600"/>
              <a:buFont typeface="Nixie One"/>
              <a:buChar char="●"/>
            </a:pPr>
            <a:r>
              <a:rPr b="1" lang="en" sz="1600">
                <a:solidFill>
                  <a:srgbClr val="114454"/>
                </a:solidFill>
                <a:latin typeface="Nixie One"/>
                <a:ea typeface="Nixie One"/>
                <a:cs typeface="Nixie One"/>
                <a:sym typeface="Nixie One"/>
              </a:rPr>
              <a:t>Now the sedan has four wheels.</a:t>
            </a:r>
            <a:endParaRPr b="1" sz="1600">
              <a:solidFill>
                <a:srgbClr val="114454"/>
              </a:solidFill>
              <a:latin typeface="Nixie One"/>
              <a:ea typeface="Nixie One"/>
              <a:cs typeface="Nixie One"/>
              <a:sym typeface="Nixie On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idx="4294967295" type="ctrTitle"/>
          </p:nvPr>
        </p:nvSpPr>
        <p:spPr>
          <a:xfrm>
            <a:off x="685800" y="499125"/>
            <a:ext cx="6593700" cy="759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Exercise Two</a:t>
            </a:r>
            <a:endParaRPr/>
          </a:p>
        </p:txBody>
      </p:sp>
      <p:sp>
        <p:nvSpPr>
          <p:cNvPr id="282" name="Shape 282"/>
          <p:cNvSpPr txBox="1"/>
          <p:nvPr>
            <p:ph idx="4294967295" type="subTitle"/>
          </p:nvPr>
        </p:nvSpPr>
        <p:spPr>
          <a:xfrm>
            <a:off x="685800" y="1259025"/>
            <a:ext cx="5200200" cy="2703600"/>
          </a:xfrm>
          <a:prstGeom prst="rect">
            <a:avLst/>
          </a:prstGeom>
        </p:spPr>
        <p:txBody>
          <a:bodyPr anchorCtr="0" anchor="ctr" bIns="91425" lIns="91425" spcFirstLastPara="1" rIns="91425" wrap="square" tIns="91425">
            <a:noAutofit/>
          </a:bodyPr>
          <a:lstStyle/>
          <a:p>
            <a:pPr indent="0" lvl="0" marL="0">
              <a:spcBef>
                <a:spcPts val="600"/>
              </a:spcBef>
              <a:spcAft>
                <a:spcPts val="0"/>
              </a:spcAft>
              <a:buClr>
                <a:schemeClr val="dk1"/>
              </a:buClr>
              <a:buSzPts val="1100"/>
              <a:buFont typeface="Arial"/>
              <a:buNone/>
            </a:pPr>
            <a:r>
              <a:rPr b="1" lang="en" sz="2400">
                <a:solidFill>
                  <a:srgbClr val="FFFFFF"/>
                </a:solidFill>
              </a:rPr>
              <a:t>Recreate the Motorcycle class using ES6 style. Make sure it inherits from the Automobile class using the ‘Extends’ keyword. </a:t>
            </a:r>
            <a:endParaRPr b="1" sz="2400">
              <a:solidFill>
                <a:srgbClr val="FFFFFF"/>
              </a:solidFill>
            </a:endParaRPr>
          </a:p>
        </p:txBody>
      </p:sp>
      <p:pic>
        <p:nvPicPr>
          <p:cNvPr descr="photo-1434030216411-0b793f4b4173.jpg" id="283" name="Shape 283"/>
          <p:cNvPicPr preferRelativeResize="0"/>
          <p:nvPr/>
        </p:nvPicPr>
        <p:blipFill>
          <a:blip r:embed="rId3">
            <a:alphaModFix/>
          </a:blip>
          <a:stretch>
            <a:fillRect/>
          </a:stretch>
        </p:blipFill>
        <p:spPr>
          <a:xfrm>
            <a:off x="6421762" y="1234300"/>
            <a:ext cx="2728325" cy="2728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idx="4294967295" type="ctrTitle"/>
          </p:nvPr>
        </p:nvSpPr>
        <p:spPr>
          <a:xfrm>
            <a:off x="685800" y="499125"/>
            <a:ext cx="6593700" cy="759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Example Two</a:t>
            </a:r>
            <a:endParaRPr/>
          </a:p>
        </p:txBody>
      </p:sp>
      <p:sp>
        <p:nvSpPr>
          <p:cNvPr id="289" name="Shape 289"/>
          <p:cNvSpPr txBox="1"/>
          <p:nvPr>
            <p:ph idx="4294967295" type="subTitle"/>
          </p:nvPr>
        </p:nvSpPr>
        <p:spPr>
          <a:xfrm>
            <a:off x="685800" y="1259025"/>
            <a:ext cx="5200200" cy="2703600"/>
          </a:xfrm>
          <a:prstGeom prst="rect">
            <a:avLst/>
          </a:prstGeom>
        </p:spPr>
        <p:txBody>
          <a:bodyPr anchorCtr="0" anchor="ctr" bIns="91425" lIns="91425" spcFirstLastPara="1" rIns="91425" wrap="square" tIns="91425">
            <a:noAutofit/>
          </a:bodyPr>
          <a:lstStyle/>
          <a:p>
            <a:pPr indent="0" lvl="0" marL="0">
              <a:spcBef>
                <a:spcPts val="600"/>
              </a:spcBef>
              <a:spcAft>
                <a:spcPts val="0"/>
              </a:spcAft>
              <a:buClr>
                <a:schemeClr val="dk1"/>
              </a:buClr>
              <a:buSzPts val="1100"/>
              <a:buFont typeface="Arial"/>
              <a:buNone/>
            </a:pPr>
            <a:r>
              <a:rPr b="1" lang="en" sz="1800">
                <a:solidFill>
                  <a:srgbClr val="FFFFFF"/>
                </a:solidFill>
              </a:rPr>
              <a:t>Create a class called Maybach that inherits from the Sedan class using ES6 style. It’s ‘make’ is Mercedez and its ‘model’ is Maybach. They year is 2012.</a:t>
            </a:r>
            <a:endParaRPr b="1" sz="1800">
              <a:solidFill>
                <a:srgbClr val="FFFFFF"/>
              </a:solidFill>
            </a:endParaRPr>
          </a:p>
          <a:p>
            <a:pPr indent="0" lvl="0" marL="0" rtl="0">
              <a:spcBef>
                <a:spcPts val="1000"/>
              </a:spcBef>
              <a:spcAft>
                <a:spcPts val="1000"/>
              </a:spcAft>
              <a:buClr>
                <a:schemeClr val="dk1"/>
              </a:buClr>
              <a:buSzPts val="1100"/>
              <a:buFont typeface="Arial"/>
              <a:buNone/>
            </a:pPr>
            <a:r>
              <a:rPr b="1" lang="en" sz="1800">
                <a:solidFill>
                  <a:srgbClr val="FFFFFF"/>
                </a:solidFill>
              </a:rPr>
              <a:t>Add two methods that are unique to Maybachs.</a:t>
            </a:r>
            <a:endParaRPr b="1" sz="1800">
              <a:solidFill>
                <a:srgbClr val="FFFFFF"/>
              </a:solidFill>
            </a:endParaRPr>
          </a:p>
        </p:txBody>
      </p:sp>
      <p:pic>
        <p:nvPicPr>
          <p:cNvPr descr="photo-1434030216411-0b793f4b4173.jpg" id="290" name="Shape 290"/>
          <p:cNvPicPr preferRelativeResize="0"/>
          <p:nvPr/>
        </p:nvPicPr>
        <p:blipFill>
          <a:blip r:embed="rId3">
            <a:alphaModFix/>
          </a:blip>
          <a:stretch>
            <a:fillRect/>
          </a:stretch>
        </p:blipFill>
        <p:spPr>
          <a:xfrm>
            <a:off x="6421762" y="1234300"/>
            <a:ext cx="2728325" cy="2728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1146025" y="493925"/>
            <a:ext cx="3208800" cy="1028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Understanding Inheritance</a:t>
            </a:r>
            <a:endParaRPr/>
          </a:p>
        </p:txBody>
      </p:sp>
      <p:grpSp>
        <p:nvGrpSpPr>
          <p:cNvPr id="119" name="Shape 119"/>
          <p:cNvGrpSpPr/>
          <p:nvPr/>
        </p:nvGrpSpPr>
        <p:grpSpPr>
          <a:xfrm>
            <a:off x="333623" y="825052"/>
            <a:ext cx="366458" cy="366437"/>
            <a:chOff x="1923675" y="1633650"/>
            <a:chExt cx="436000" cy="435975"/>
          </a:xfrm>
        </p:grpSpPr>
        <p:sp>
          <p:nvSpPr>
            <p:cNvPr id="120" name="Shape 120"/>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6" name="Shape 126"/>
          <p:cNvSpPr txBox="1"/>
          <p:nvPr/>
        </p:nvSpPr>
        <p:spPr>
          <a:xfrm>
            <a:off x="5074900" y="188868"/>
            <a:ext cx="3460500" cy="19137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b="1" lang="en" sz="1200">
                <a:solidFill>
                  <a:srgbClr val="114454"/>
                </a:solidFill>
                <a:latin typeface="Nixie One"/>
                <a:ea typeface="Nixie One"/>
                <a:cs typeface="Nixie One"/>
                <a:sym typeface="Nixie One"/>
              </a:rPr>
              <a:t>Javascript was notoriously a non-inheritable language. </a:t>
            </a:r>
            <a:endParaRPr b="1" sz="1200">
              <a:solidFill>
                <a:srgbClr val="114454"/>
              </a:solidFill>
              <a:latin typeface="Nixie One"/>
              <a:ea typeface="Nixie One"/>
              <a:cs typeface="Nixie One"/>
              <a:sym typeface="Nixie One"/>
            </a:endParaRPr>
          </a:p>
          <a:p>
            <a:pPr indent="0" lvl="0" marL="0" rtl="0">
              <a:spcBef>
                <a:spcPts val="1000"/>
              </a:spcBef>
              <a:spcAft>
                <a:spcPts val="0"/>
              </a:spcAft>
              <a:buClr>
                <a:schemeClr val="dk1"/>
              </a:buClr>
              <a:buSzPts val="1100"/>
              <a:buFont typeface="Arial"/>
              <a:buNone/>
            </a:pPr>
            <a:r>
              <a:rPr b="1" lang="en" sz="1200">
                <a:solidFill>
                  <a:srgbClr val="114454"/>
                </a:solidFill>
                <a:latin typeface="Nixie One"/>
                <a:ea typeface="Nixie One"/>
                <a:cs typeface="Nixie One"/>
                <a:sym typeface="Nixie One"/>
              </a:rPr>
              <a:t>It had always been a function based programming language.</a:t>
            </a:r>
            <a:endParaRPr b="1" sz="1200">
              <a:solidFill>
                <a:srgbClr val="114454"/>
              </a:solidFill>
              <a:latin typeface="Nixie One"/>
              <a:ea typeface="Nixie One"/>
              <a:cs typeface="Nixie One"/>
              <a:sym typeface="Nixie One"/>
            </a:endParaRPr>
          </a:p>
          <a:p>
            <a:pPr indent="0" lvl="0" marL="0" rtl="0">
              <a:spcBef>
                <a:spcPts val="1000"/>
              </a:spcBef>
              <a:spcAft>
                <a:spcPts val="0"/>
              </a:spcAft>
              <a:buClr>
                <a:schemeClr val="dk1"/>
              </a:buClr>
              <a:buSzPts val="1100"/>
              <a:buFont typeface="Arial"/>
              <a:buNone/>
            </a:pPr>
            <a:r>
              <a:rPr b="1" lang="en" sz="1200">
                <a:solidFill>
                  <a:srgbClr val="114454"/>
                </a:solidFill>
                <a:latin typeface="Nixie One"/>
                <a:ea typeface="Nixie One"/>
                <a:cs typeface="Nixie One"/>
                <a:sym typeface="Nixie One"/>
              </a:rPr>
              <a:t>To alleviate this, programmers came up with special ways to adapt it. </a:t>
            </a:r>
            <a:endParaRPr b="1" sz="1200">
              <a:solidFill>
                <a:srgbClr val="114454"/>
              </a:solidFill>
              <a:latin typeface="Nixie One"/>
              <a:ea typeface="Nixie One"/>
              <a:cs typeface="Nixie One"/>
              <a:sym typeface="Nixie One"/>
            </a:endParaRPr>
          </a:p>
          <a:p>
            <a:pPr indent="0" lvl="0" marL="0" rtl="0">
              <a:spcBef>
                <a:spcPts val="1000"/>
              </a:spcBef>
              <a:spcAft>
                <a:spcPts val="0"/>
              </a:spcAft>
              <a:buNone/>
            </a:pPr>
            <a:r>
              <a:t/>
            </a:r>
            <a:endParaRPr b="1" sz="1200">
              <a:solidFill>
                <a:srgbClr val="114454"/>
              </a:solidFill>
              <a:latin typeface="Nixie One"/>
              <a:ea typeface="Nixie One"/>
              <a:cs typeface="Nixie One"/>
              <a:sym typeface="Nixie One"/>
            </a:endParaRPr>
          </a:p>
        </p:txBody>
      </p:sp>
      <p:sp>
        <p:nvSpPr>
          <p:cNvPr id="127" name="Shape 127"/>
          <p:cNvSpPr txBox="1"/>
          <p:nvPr/>
        </p:nvSpPr>
        <p:spPr>
          <a:xfrm>
            <a:off x="5074900" y="2557375"/>
            <a:ext cx="3611700" cy="24345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None/>
            </a:pPr>
            <a:r>
              <a:rPr b="1" lang="en" sz="1200">
                <a:solidFill>
                  <a:srgbClr val="114454"/>
                </a:solidFill>
                <a:latin typeface="Nixie One"/>
                <a:ea typeface="Nixie One"/>
                <a:cs typeface="Nixie One"/>
                <a:sym typeface="Nixie One"/>
              </a:rPr>
              <a:t>function Motorcycle(make, model, year){</a:t>
            </a:r>
            <a:br>
              <a:rPr b="1" lang="en" sz="1200">
                <a:solidFill>
                  <a:srgbClr val="114454"/>
                </a:solidFill>
                <a:latin typeface="Nixie One"/>
                <a:ea typeface="Nixie One"/>
                <a:cs typeface="Nixie One"/>
                <a:sym typeface="Nixie One"/>
              </a:rPr>
            </a:br>
            <a:r>
              <a:rPr b="1" lang="en" sz="1200">
                <a:solidFill>
                  <a:srgbClr val="114454"/>
                </a:solidFill>
                <a:latin typeface="Nixie One"/>
                <a:ea typeface="Nixie One"/>
                <a:cs typeface="Nixie One"/>
                <a:sym typeface="Nixie One"/>
              </a:rPr>
              <a:t>    this.make = make;   </a:t>
            </a:r>
            <a:br>
              <a:rPr b="1" lang="en" sz="1200">
                <a:solidFill>
                  <a:srgbClr val="114454"/>
                </a:solidFill>
                <a:latin typeface="Nixie One"/>
                <a:ea typeface="Nixie One"/>
                <a:cs typeface="Nixie One"/>
                <a:sym typeface="Nixie One"/>
              </a:rPr>
            </a:br>
            <a:r>
              <a:rPr b="1" lang="en" sz="1200">
                <a:solidFill>
                  <a:srgbClr val="114454"/>
                </a:solidFill>
                <a:latin typeface="Nixie One"/>
                <a:ea typeface="Nixie One"/>
                <a:cs typeface="Nixie One"/>
                <a:sym typeface="Nixie One"/>
              </a:rPr>
              <a:t>    this.model = model;</a:t>
            </a:r>
            <a:br>
              <a:rPr b="1" lang="en" sz="1200">
                <a:solidFill>
                  <a:srgbClr val="114454"/>
                </a:solidFill>
                <a:latin typeface="Nixie One"/>
                <a:ea typeface="Nixie One"/>
                <a:cs typeface="Nixie One"/>
                <a:sym typeface="Nixie One"/>
              </a:rPr>
            </a:br>
            <a:r>
              <a:rPr b="1" lang="en" sz="1200">
                <a:solidFill>
                  <a:srgbClr val="114454"/>
                </a:solidFill>
                <a:latin typeface="Nixie One"/>
                <a:ea typeface="Nixie One"/>
                <a:cs typeface="Nixie One"/>
                <a:sym typeface="Nixie One"/>
              </a:rPr>
              <a:t>    this.year = year;</a:t>
            </a:r>
            <a:br>
              <a:rPr b="1" lang="en" sz="1200">
                <a:solidFill>
                  <a:srgbClr val="114454"/>
                </a:solidFill>
                <a:latin typeface="Nixie One"/>
                <a:ea typeface="Nixie One"/>
                <a:cs typeface="Nixie One"/>
                <a:sym typeface="Nixie One"/>
              </a:rPr>
            </a:br>
            <a:r>
              <a:rPr b="1" lang="en" sz="1200">
                <a:solidFill>
                  <a:srgbClr val="114454"/>
                </a:solidFill>
                <a:latin typeface="Nixie One"/>
                <a:ea typeface="Nixie One"/>
                <a:cs typeface="Nixie One"/>
                <a:sym typeface="Nixie One"/>
              </a:rPr>
              <a:t>}</a:t>
            </a:r>
            <a:br>
              <a:rPr b="1" lang="en" sz="1200">
                <a:solidFill>
                  <a:srgbClr val="114454"/>
                </a:solidFill>
                <a:latin typeface="Nixie One"/>
                <a:ea typeface="Nixie One"/>
                <a:cs typeface="Nixie One"/>
                <a:sym typeface="Nixie One"/>
              </a:rPr>
            </a:br>
            <a:br>
              <a:rPr b="1" lang="en" sz="1200">
                <a:solidFill>
                  <a:srgbClr val="114454"/>
                </a:solidFill>
                <a:latin typeface="Nixie One"/>
                <a:ea typeface="Nixie One"/>
                <a:cs typeface="Nixie One"/>
                <a:sym typeface="Nixie One"/>
              </a:rPr>
            </a:br>
            <a:r>
              <a:rPr b="1" lang="en" sz="1200">
                <a:solidFill>
                  <a:srgbClr val="114454"/>
                </a:solidFill>
                <a:latin typeface="Nixie One"/>
                <a:ea typeface="Nixie One"/>
                <a:cs typeface="Nixie One"/>
                <a:sym typeface="Nixie One"/>
              </a:rPr>
              <a:t>function Jetski(make, model, year){</a:t>
            </a:r>
            <a:br>
              <a:rPr b="1" lang="en" sz="1200">
                <a:solidFill>
                  <a:srgbClr val="114454"/>
                </a:solidFill>
                <a:latin typeface="Nixie One"/>
                <a:ea typeface="Nixie One"/>
                <a:cs typeface="Nixie One"/>
                <a:sym typeface="Nixie One"/>
              </a:rPr>
            </a:br>
            <a:r>
              <a:rPr b="1" lang="en" sz="1200">
                <a:solidFill>
                  <a:srgbClr val="114454"/>
                </a:solidFill>
                <a:latin typeface="Nixie One"/>
                <a:ea typeface="Nixie One"/>
                <a:cs typeface="Nixie One"/>
                <a:sym typeface="Nixie One"/>
              </a:rPr>
              <a:t>    this.make = make;   </a:t>
            </a:r>
            <a:br>
              <a:rPr b="1" lang="en" sz="1200">
                <a:solidFill>
                  <a:srgbClr val="114454"/>
                </a:solidFill>
                <a:latin typeface="Nixie One"/>
                <a:ea typeface="Nixie One"/>
                <a:cs typeface="Nixie One"/>
                <a:sym typeface="Nixie One"/>
              </a:rPr>
            </a:br>
            <a:r>
              <a:rPr b="1" lang="en" sz="1200">
                <a:solidFill>
                  <a:srgbClr val="114454"/>
                </a:solidFill>
                <a:latin typeface="Nixie One"/>
                <a:ea typeface="Nixie One"/>
                <a:cs typeface="Nixie One"/>
                <a:sym typeface="Nixie One"/>
              </a:rPr>
              <a:t>    this.model = model;</a:t>
            </a:r>
            <a:br>
              <a:rPr b="1" lang="en" sz="1200">
                <a:solidFill>
                  <a:srgbClr val="114454"/>
                </a:solidFill>
                <a:latin typeface="Nixie One"/>
                <a:ea typeface="Nixie One"/>
                <a:cs typeface="Nixie One"/>
                <a:sym typeface="Nixie One"/>
              </a:rPr>
            </a:br>
            <a:r>
              <a:rPr b="1" lang="en" sz="1200">
                <a:solidFill>
                  <a:srgbClr val="114454"/>
                </a:solidFill>
                <a:latin typeface="Nixie One"/>
                <a:ea typeface="Nixie One"/>
                <a:cs typeface="Nixie One"/>
                <a:sym typeface="Nixie One"/>
              </a:rPr>
              <a:t>    this.year = year;</a:t>
            </a:r>
            <a:br>
              <a:rPr b="1" lang="en" sz="1200">
                <a:solidFill>
                  <a:srgbClr val="114454"/>
                </a:solidFill>
                <a:latin typeface="Nixie One"/>
                <a:ea typeface="Nixie One"/>
                <a:cs typeface="Nixie One"/>
                <a:sym typeface="Nixie One"/>
              </a:rPr>
            </a:br>
            <a:r>
              <a:rPr b="1" lang="en" sz="1200">
                <a:solidFill>
                  <a:srgbClr val="114454"/>
                </a:solidFill>
                <a:latin typeface="Nixie One"/>
                <a:ea typeface="Nixie One"/>
                <a:cs typeface="Nixie One"/>
                <a:sym typeface="Nixie One"/>
              </a:rPr>
              <a:t>}</a:t>
            </a:r>
            <a:endParaRPr b="1" sz="1200">
              <a:solidFill>
                <a:srgbClr val="114454"/>
              </a:solidFill>
              <a:latin typeface="Nixie One"/>
              <a:ea typeface="Nixie One"/>
              <a:cs typeface="Nixie One"/>
              <a:sym typeface="Nixie One"/>
            </a:endParaRPr>
          </a:p>
        </p:txBody>
      </p:sp>
      <p:sp>
        <p:nvSpPr>
          <p:cNvPr id="128" name="Shape 128"/>
          <p:cNvSpPr txBox="1"/>
          <p:nvPr/>
        </p:nvSpPr>
        <p:spPr>
          <a:xfrm>
            <a:off x="944575" y="2670900"/>
            <a:ext cx="3611700" cy="2321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200">
                <a:solidFill>
                  <a:srgbClr val="114454"/>
                </a:solidFill>
                <a:latin typeface="Nixie One"/>
                <a:ea typeface="Nixie One"/>
                <a:cs typeface="Nixie One"/>
                <a:sym typeface="Nixie One"/>
              </a:rPr>
              <a:t>function Automobile(wheels)){</a:t>
            </a:r>
            <a:endParaRPr b="1" sz="1200">
              <a:solidFill>
                <a:srgbClr val="114454"/>
              </a:solidFill>
              <a:latin typeface="Nixie One"/>
              <a:ea typeface="Nixie One"/>
              <a:cs typeface="Nixie One"/>
              <a:sym typeface="Nixie One"/>
            </a:endParaRPr>
          </a:p>
          <a:p>
            <a:pPr indent="0" lvl="0" marL="0">
              <a:spcBef>
                <a:spcPts val="0"/>
              </a:spcBef>
              <a:spcAft>
                <a:spcPts val="0"/>
              </a:spcAft>
              <a:buNone/>
            </a:pPr>
            <a:r>
              <a:rPr b="1" lang="en" sz="1200">
                <a:solidFill>
                  <a:srgbClr val="114454"/>
                </a:solidFill>
                <a:latin typeface="Nixie One"/>
                <a:ea typeface="Nixie One"/>
                <a:cs typeface="Nixie One"/>
                <a:sym typeface="Nixie One"/>
              </a:rPr>
              <a:t>	this.wheels = wheels;</a:t>
            </a:r>
            <a:endParaRPr b="1" sz="1200">
              <a:solidFill>
                <a:srgbClr val="114454"/>
              </a:solidFill>
              <a:latin typeface="Nixie One"/>
              <a:ea typeface="Nixie One"/>
              <a:cs typeface="Nixie One"/>
              <a:sym typeface="Nixie One"/>
            </a:endParaRPr>
          </a:p>
          <a:p>
            <a:pPr indent="0" lvl="0" marL="0">
              <a:spcBef>
                <a:spcPts val="0"/>
              </a:spcBef>
              <a:spcAft>
                <a:spcPts val="0"/>
              </a:spcAft>
              <a:buNone/>
            </a:pPr>
            <a:r>
              <a:rPr b="1" lang="en" sz="1200">
                <a:solidFill>
                  <a:srgbClr val="114454"/>
                </a:solidFill>
                <a:latin typeface="Nixie One"/>
                <a:ea typeface="Nixie One"/>
                <a:cs typeface="Nixie One"/>
                <a:sym typeface="Nixie One"/>
              </a:rPr>
              <a:t>	this.setColor = () =&gt; {</a:t>
            </a:r>
            <a:endParaRPr b="1" sz="1200">
              <a:solidFill>
                <a:srgbClr val="114454"/>
              </a:solidFill>
              <a:latin typeface="Nixie One"/>
              <a:ea typeface="Nixie One"/>
              <a:cs typeface="Nixie One"/>
              <a:sym typeface="Nixie One"/>
            </a:endParaRPr>
          </a:p>
          <a:p>
            <a:pPr indent="0" lvl="0" marL="0">
              <a:spcBef>
                <a:spcPts val="0"/>
              </a:spcBef>
              <a:spcAft>
                <a:spcPts val="0"/>
              </a:spcAft>
              <a:buNone/>
            </a:pPr>
            <a:r>
              <a:rPr b="1" lang="en" sz="1200">
                <a:solidFill>
                  <a:srgbClr val="114454"/>
                </a:solidFill>
                <a:latin typeface="Nixie One"/>
                <a:ea typeface="Nixie One"/>
                <a:cs typeface="Nixie One"/>
                <a:sym typeface="Nixie One"/>
              </a:rPr>
              <a:t>		this.color = color</a:t>
            </a:r>
            <a:endParaRPr b="1" sz="1200">
              <a:solidFill>
                <a:srgbClr val="114454"/>
              </a:solidFill>
              <a:latin typeface="Nixie One"/>
              <a:ea typeface="Nixie One"/>
              <a:cs typeface="Nixie One"/>
              <a:sym typeface="Nixie One"/>
            </a:endParaRPr>
          </a:p>
          <a:p>
            <a:pPr indent="0" lvl="0" marL="0">
              <a:spcBef>
                <a:spcPts val="0"/>
              </a:spcBef>
              <a:spcAft>
                <a:spcPts val="0"/>
              </a:spcAft>
              <a:buNone/>
            </a:pPr>
            <a:r>
              <a:rPr b="1" lang="en" sz="1200">
                <a:solidFill>
                  <a:srgbClr val="114454"/>
                </a:solidFill>
                <a:latin typeface="Nixie One"/>
                <a:ea typeface="Nixie One"/>
                <a:cs typeface="Nixie One"/>
                <a:sym typeface="Nixie One"/>
              </a:rPr>
              <a:t>	}</a:t>
            </a:r>
            <a:endParaRPr b="1" sz="1200">
              <a:solidFill>
                <a:srgbClr val="114454"/>
              </a:solidFill>
              <a:latin typeface="Nixie One"/>
              <a:ea typeface="Nixie One"/>
              <a:cs typeface="Nixie One"/>
              <a:sym typeface="Nixie One"/>
            </a:endParaRPr>
          </a:p>
          <a:p>
            <a:pPr indent="0" lvl="0" marL="0">
              <a:spcBef>
                <a:spcPts val="0"/>
              </a:spcBef>
              <a:spcAft>
                <a:spcPts val="0"/>
              </a:spcAft>
              <a:buNone/>
            </a:pPr>
            <a:r>
              <a:rPr b="1" lang="en" sz="1200">
                <a:solidFill>
                  <a:srgbClr val="114454"/>
                </a:solidFill>
                <a:latin typeface="Nixie One"/>
                <a:ea typeface="Nixie One"/>
                <a:cs typeface="Nixie One"/>
                <a:sym typeface="Nixie One"/>
              </a:rPr>
              <a:t>	this.getColor = () =&gt; {</a:t>
            </a:r>
            <a:endParaRPr b="1" sz="1200">
              <a:solidFill>
                <a:srgbClr val="114454"/>
              </a:solidFill>
              <a:latin typeface="Nixie One"/>
              <a:ea typeface="Nixie One"/>
              <a:cs typeface="Nixie One"/>
              <a:sym typeface="Nixie One"/>
            </a:endParaRPr>
          </a:p>
          <a:p>
            <a:pPr indent="0" lvl="0" marL="0">
              <a:spcBef>
                <a:spcPts val="0"/>
              </a:spcBef>
              <a:spcAft>
                <a:spcPts val="0"/>
              </a:spcAft>
              <a:buNone/>
            </a:pPr>
            <a:r>
              <a:rPr b="1" lang="en" sz="1200">
                <a:solidFill>
                  <a:srgbClr val="114454"/>
                </a:solidFill>
                <a:latin typeface="Nixie One"/>
                <a:ea typeface="Nixie One"/>
                <a:cs typeface="Nixie One"/>
                <a:sym typeface="Nixie One"/>
              </a:rPr>
              <a:t>		return this.color;</a:t>
            </a:r>
            <a:endParaRPr b="1" sz="1200">
              <a:solidFill>
                <a:srgbClr val="114454"/>
              </a:solidFill>
              <a:latin typeface="Nixie One"/>
              <a:ea typeface="Nixie One"/>
              <a:cs typeface="Nixie One"/>
              <a:sym typeface="Nixie One"/>
            </a:endParaRPr>
          </a:p>
          <a:p>
            <a:pPr indent="0" lvl="0" marL="0">
              <a:spcBef>
                <a:spcPts val="0"/>
              </a:spcBef>
              <a:spcAft>
                <a:spcPts val="0"/>
              </a:spcAft>
              <a:buNone/>
            </a:pPr>
            <a:r>
              <a:rPr b="1" lang="en" sz="1200">
                <a:solidFill>
                  <a:srgbClr val="114454"/>
                </a:solidFill>
                <a:latin typeface="Nixie One"/>
                <a:ea typeface="Nixie One"/>
                <a:cs typeface="Nixie One"/>
                <a:sym typeface="Nixie One"/>
              </a:rPr>
              <a:t>	}</a:t>
            </a:r>
            <a:endParaRPr b="1" sz="1200">
              <a:solidFill>
                <a:srgbClr val="114454"/>
              </a:solidFill>
              <a:latin typeface="Nixie One"/>
              <a:ea typeface="Nixie One"/>
              <a:cs typeface="Nixie One"/>
              <a:sym typeface="Nixie One"/>
            </a:endParaRPr>
          </a:p>
          <a:p>
            <a:pPr indent="0" lvl="0" marL="0">
              <a:spcBef>
                <a:spcPts val="0"/>
              </a:spcBef>
              <a:spcAft>
                <a:spcPts val="0"/>
              </a:spcAft>
              <a:buNone/>
            </a:pPr>
            <a:r>
              <a:rPr b="1" lang="en" sz="1200">
                <a:solidFill>
                  <a:srgbClr val="114454"/>
                </a:solidFill>
                <a:latin typeface="Nixie One"/>
                <a:ea typeface="Nixie One"/>
                <a:cs typeface="Nixie One"/>
                <a:sym typeface="Nixie One"/>
              </a:rPr>
              <a:t>}</a:t>
            </a:r>
            <a:endParaRPr b="1" sz="1200">
              <a:solidFill>
                <a:srgbClr val="114454"/>
              </a:solidFill>
              <a:latin typeface="Nixie One"/>
              <a:ea typeface="Nixie One"/>
              <a:cs typeface="Nixie One"/>
              <a:sym typeface="Nixie One"/>
            </a:endParaRPr>
          </a:p>
        </p:txBody>
      </p:sp>
      <p:sp>
        <p:nvSpPr>
          <p:cNvPr id="129" name="Shape 129"/>
          <p:cNvSpPr txBox="1"/>
          <p:nvPr/>
        </p:nvSpPr>
        <p:spPr>
          <a:xfrm>
            <a:off x="583450" y="2102575"/>
            <a:ext cx="3611700" cy="4548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1800">
                <a:solidFill>
                  <a:srgbClr val="114454"/>
                </a:solidFill>
                <a:latin typeface="Nixie One"/>
                <a:ea typeface="Nixie One"/>
                <a:cs typeface="Nixie One"/>
                <a:sym typeface="Nixie One"/>
              </a:rPr>
              <a:t>Parent Class</a:t>
            </a:r>
            <a:endParaRPr b="1" sz="1800">
              <a:solidFill>
                <a:srgbClr val="114454"/>
              </a:solidFill>
              <a:latin typeface="Nixie One"/>
              <a:ea typeface="Nixie One"/>
              <a:cs typeface="Nixie One"/>
              <a:sym typeface="Nixie One"/>
            </a:endParaRPr>
          </a:p>
        </p:txBody>
      </p:sp>
      <p:sp>
        <p:nvSpPr>
          <p:cNvPr id="130" name="Shape 130"/>
          <p:cNvSpPr txBox="1"/>
          <p:nvPr/>
        </p:nvSpPr>
        <p:spPr>
          <a:xfrm>
            <a:off x="4923700" y="2102575"/>
            <a:ext cx="3611700" cy="45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14454"/>
                </a:solidFill>
                <a:latin typeface="Nixie One"/>
                <a:ea typeface="Nixie One"/>
                <a:cs typeface="Nixie One"/>
                <a:sym typeface="Nixie One"/>
              </a:rPr>
              <a:t>Child Class</a:t>
            </a:r>
            <a:endParaRPr b="1" sz="1800">
              <a:solidFill>
                <a:srgbClr val="114454"/>
              </a:solidFill>
              <a:latin typeface="Nixie One"/>
              <a:ea typeface="Nixie One"/>
              <a:cs typeface="Nixie One"/>
              <a:sym typeface="Nixie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‘This’ Keyword</a:t>
            </a:r>
            <a:endParaRPr/>
          </a:p>
        </p:txBody>
      </p:sp>
      <p:sp>
        <p:nvSpPr>
          <p:cNvPr id="136" name="Shape 136"/>
          <p:cNvSpPr txBox="1"/>
          <p:nvPr>
            <p:ph idx="1" type="body"/>
          </p:nvPr>
        </p:nvSpPr>
        <p:spPr>
          <a:xfrm>
            <a:off x="1146025" y="1767275"/>
            <a:ext cx="7540800" cy="3158700"/>
          </a:xfrm>
          <a:prstGeom prst="rect">
            <a:avLst/>
          </a:prstGeom>
        </p:spPr>
        <p:txBody>
          <a:bodyPr anchorCtr="0" anchor="t" bIns="91425" lIns="91425" spcFirstLastPara="1" rIns="91425" wrap="square" tIns="91425">
            <a:noAutofit/>
          </a:bodyPr>
          <a:lstStyle/>
          <a:p>
            <a:pPr indent="-393700" lvl="0" marL="457200" rtl="0">
              <a:spcBef>
                <a:spcPts val="600"/>
              </a:spcBef>
              <a:spcAft>
                <a:spcPts val="0"/>
              </a:spcAft>
              <a:buSzPts val="2600"/>
              <a:buChar char="▪"/>
            </a:pPr>
            <a:r>
              <a:rPr lang="en" sz="2600"/>
              <a:t>You may have noticed that there is a ‘this’ repeated many times.</a:t>
            </a:r>
            <a:endParaRPr sz="2600"/>
          </a:p>
          <a:p>
            <a:pPr indent="-393700" lvl="0" marL="457200" rtl="0">
              <a:spcBef>
                <a:spcPts val="600"/>
              </a:spcBef>
              <a:spcAft>
                <a:spcPts val="0"/>
              </a:spcAft>
              <a:buSzPts val="2600"/>
              <a:buChar char="▪"/>
            </a:pPr>
            <a:r>
              <a:rPr lang="en" sz="2600"/>
              <a:t>The ‘this’ keyword is a pointer to the object that is </a:t>
            </a:r>
            <a:r>
              <a:rPr lang="en" sz="2600"/>
              <a:t>inheriting</a:t>
            </a:r>
            <a:r>
              <a:rPr lang="en" sz="2600"/>
              <a:t> </a:t>
            </a:r>
            <a:r>
              <a:rPr lang="en" sz="2600"/>
              <a:t>their</a:t>
            </a:r>
            <a:r>
              <a:rPr lang="en" sz="2600"/>
              <a:t> properties.</a:t>
            </a:r>
            <a:endParaRPr sz="2600"/>
          </a:p>
          <a:p>
            <a:pPr indent="-393700" lvl="0" marL="457200" rtl="0">
              <a:spcBef>
                <a:spcPts val="1000"/>
              </a:spcBef>
              <a:spcAft>
                <a:spcPts val="1000"/>
              </a:spcAft>
              <a:buSzPts val="2600"/>
              <a:buChar char="▪"/>
            </a:pPr>
            <a:r>
              <a:rPr lang="en" sz="2600"/>
              <a:t>It uses the keyword to allow access to the function.</a:t>
            </a:r>
            <a:endParaRPr sz="2600"/>
          </a:p>
        </p:txBody>
      </p:sp>
      <p:grpSp>
        <p:nvGrpSpPr>
          <p:cNvPr id="137" name="Shape 137"/>
          <p:cNvGrpSpPr/>
          <p:nvPr/>
        </p:nvGrpSpPr>
        <p:grpSpPr>
          <a:xfrm>
            <a:off x="333623" y="861852"/>
            <a:ext cx="366458" cy="366437"/>
            <a:chOff x="1923675" y="1633650"/>
            <a:chExt cx="436000" cy="435975"/>
          </a:xfrm>
        </p:grpSpPr>
        <p:sp>
          <p:nvSpPr>
            <p:cNvPr id="138" name="Shape 138"/>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Shape 140"/>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Prototypal</a:t>
            </a:r>
            <a:r>
              <a:rPr lang="en"/>
              <a:t> Inheritance</a:t>
            </a:r>
            <a:endParaRPr/>
          </a:p>
        </p:txBody>
      </p:sp>
      <p:sp>
        <p:nvSpPr>
          <p:cNvPr id="149" name="Shape 149"/>
          <p:cNvSpPr txBox="1"/>
          <p:nvPr>
            <p:ph idx="1" type="body"/>
          </p:nvPr>
        </p:nvSpPr>
        <p:spPr>
          <a:xfrm>
            <a:off x="1146025" y="2213950"/>
            <a:ext cx="7540800" cy="2929500"/>
          </a:xfrm>
          <a:prstGeom prst="rect">
            <a:avLst/>
          </a:prstGeom>
        </p:spPr>
        <p:txBody>
          <a:bodyPr anchorCtr="0" anchor="t" bIns="91425" lIns="91425" spcFirstLastPara="1" rIns="91425" wrap="square" tIns="91425">
            <a:noAutofit/>
          </a:bodyPr>
          <a:lstStyle/>
          <a:p>
            <a:pPr indent="-368300" lvl="0" marL="457200" rtl="0">
              <a:spcBef>
                <a:spcPts val="600"/>
              </a:spcBef>
              <a:spcAft>
                <a:spcPts val="0"/>
              </a:spcAft>
              <a:buSzPts val="2200"/>
              <a:buChar char="▪"/>
            </a:pPr>
            <a:r>
              <a:rPr b="1" lang="en" sz="2200"/>
              <a:t>The prototype function now links every newly created instance of Motorcycle with having two wheels.</a:t>
            </a:r>
            <a:endParaRPr b="1" sz="2200"/>
          </a:p>
          <a:p>
            <a:pPr indent="-368300" lvl="0" marL="457200" rtl="0">
              <a:spcBef>
                <a:spcPts val="1000"/>
              </a:spcBef>
              <a:spcAft>
                <a:spcPts val="1000"/>
              </a:spcAft>
              <a:buSzPts val="2200"/>
              <a:buChar char="▪"/>
            </a:pPr>
            <a:r>
              <a:rPr b="1" lang="en" sz="2200"/>
              <a:t>When the ‘new’ keyword is called, it will work its way up the chain starting at this this.wheels and automatically apply ‘2’ to its value.</a:t>
            </a:r>
            <a:endParaRPr b="1" sz="2200"/>
          </a:p>
        </p:txBody>
      </p:sp>
      <p:sp>
        <p:nvSpPr>
          <p:cNvPr id="150" name="Shape 150"/>
          <p:cNvSpPr txBox="1"/>
          <p:nvPr/>
        </p:nvSpPr>
        <p:spPr>
          <a:xfrm>
            <a:off x="1120075" y="1654450"/>
            <a:ext cx="7592700" cy="5595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1800">
                <a:solidFill>
                  <a:srgbClr val="3B8D61"/>
                </a:solidFill>
                <a:latin typeface="Nixie One"/>
                <a:ea typeface="Nixie One"/>
                <a:cs typeface="Nixie One"/>
                <a:sym typeface="Nixie One"/>
              </a:rPr>
              <a:t>Motorcycle</a:t>
            </a:r>
            <a:r>
              <a:rPr b="1" lang="en" sz="1800">
                <a:solidFill>
                  <a:srgbClr val="114454"/>
                </a:solidFill>
                <a:latin typeface="Nixie One"/>
                <a:ea typeface="Nixie One"/>
                <a:cs typeface="Nixie One"/>
                <a:sym typeface="Nixie One"/>
              </a:rPr>
              <a:t>.</a:t>
            </a:r>
            <a:r>
              <a:rPr b="1" lang="en" sz="1800">
                <a:solidFill>
                  <a:srgbClr val="9CDCFE"/>
                </a:solidFill>
                <a:latin typeface="Nixie One"/>
                <a:ea typeface="Nixie One"/>
                <a:cs typeface="Nixie One"/>
                <a:sym typeface="Nixie One"/>
              </a:rPr>
              <a:t>prototype</a:t>
            </a:r>
            <a:r>
              <a:rPr b="1" lang="en" sz="1800">
                <a:solidFill>
                  <a:srgbClr val="114454"/>
                </a:solidFill>
                <a:latin typeface="Nixie One"/>
                <a:ea typeface="Nixie One"/>
                <a:cs typeface="Nixie One"/>
                <a:sym typeface="Nixie One"/>
              </a:rPr>
              <a:t> = </a:t>
            </a:r>
            <a:r>
              <a:rPr b="1" lang="en" sz="1800">
                <a:solidFill>
                  <a:srgbClr val="0F3D38"/>
                </a:solidFill>
                <a:latin typeface="Nixie One"/>
                <a:ea typeface="Nixie One"/>
                <a:cs typeface="Nixie One"/>
                <a:sym typeface="Nixie One"/>
              </a:rPr>
              <a:t>new </a:t>
            </a:r>
            <a:r>
              <a:rPr b="1" lang="en" sz="1800">
                <a:solidFill>
                  <a:srgbClr val="2E6E4B"/>
                </a:solidFill>
                <a:latin typeface="Nixie One"/>
                <a:ea typeface="Nixie One"/>
                <a:cs typeface="Nixie One"/>
                <a:sym typeface="Nixie One"/>
              </a:rPr>
              <a:t>Automobile</a:t>
            </a:r>
            <a:r>
              <a:rPr b="1" lang="en" sz="1800">
                <a:solidFill>
                  <a:srgbClr val="114454"/>
                </a:solidFill>
                <a:latin typeface="Nixie One"/>
                <a:ea typeface="Nixie One"/>
                <a:cs typeface="Nixie One"/>
                <a:sym typeface="Nixie One"/>
              </a:rPr>
              <a:t>(2)</a:t>
            </a:r>
            <a:endParaRPr b="1" sz="1800">
              <a:solidFill>
                <a:srgbClr val="114454"/>
              </a:solidFill>
              <a:latin typeface="Nixie One"/>
              <a:ea typeface="Nixie One"/>
              <a:cs typeface="Nixie One"/>
              <a:sym typeface="Nixie O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Prototypal</a:t>
            </a:r>
            <a:r>
              <a:rPr lang="en"/>
              <a:t> Inheritance</a:t>
            </a:r>
            <a:endParaRPr/>
          </a:p>
        </p:txBody>
      </p:sp>
      <p:sp>
        <p:nvSpPr>
          <p:cNvPr id="156" name="Shape 156"/>
          <p:cNvSpPr txBox="1"/>
          <p:nvPr/>
        </p:nvSpPr>
        <p:spPr>
          <a:xfrm>
            <a:off x="501525" y="2274325"/>
            <a:ext cx="4910100" cy="1376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solidFill>
                  <a:srgbClr val="114454"/>
                </a:solidFill>
                <a:latin typeface="Nixie One"/>
                <a:ea typeface="Nixie One"/>
                <a:cs typeface="Nixie One"/>
                <a:sym typeface="Nixie One"/>
              </a:rPr>
              <a:t>let ducati = new Motorcycle('Ducati','Z-9000', 2016)</a:t>
            </a:r>
            <a:endParaRPr b="1">
              <a:solidFill>
                <a:srgbClr val="114454"/>
              </a:solidFill>
              <a:latin typeface="Nixie One"/>
              <a:ea typeface="Nixie One"/>
              <a:cs typeface="Nixie One"/>
              <a:sym typeface="Nixie One"/>
            </a:endParaRPr>
          </a:p>
          <a:p>
            <a:pPr indent="0" lvl="0" marL="0">
              <a:spcBef>
                <a:spcPts val="0"/>
              </a:spcBef>
              <a:spcAft>
                <a:spcPts val="0"/>
              </a:spcAft>
              <a:buNone/>
            </a:pPr>
            <a:br>
              <a:rPr b="1" lang="en">
                <a:solidFill>
                  <a:srgbClr val="114454"/>
                </a:solidFill>
                <a:latin typeface="Nixie One"/>
                <a:ea typeface="Nixie One"/>
                <a:cs typeface="Nixie One"/>
                <a:sym typeface="Nixie One"/>
              </a:rPr>
            </a:br>
            <a:r>
              <a:rPr b="1" lang="en">
                <a:solidFill>
                  <a:srgbClr val="114454"/>
                </a:solidFill>
                <a:latin typeface="Nixie One"/>
                <a:ea typeface="Nixie One"/>
                <a:cs typeface="Nixie One"/>
                <a:sym typeface="Nixie One"/>
              </a:rPr>
              <a:t>let rebel = new Motorcycle('Honda', 'Rebel 300', 2017)</a:t>
            </a:r>
            <a:endParaRPr b="1">
              <a:solidFill>
                <a:srgbClr val="114454"/>
              </a:solidFill>
              <a:latin typeface="Nixie One"/>
              <a:ea typeface="Nixie One"/>
              <a:cs typeface="Nixie One"/>
              <a:sym typeface="Nixie One"/>
            </a:endParaRPr>
          </a:p>
          <a:p>
            <a:pPr indent="0" lvl="0" marL="0">
              <a:spcBef>
                <a:spcPts val="0"/>
              </a:spcBef>
              <a:spcAft>
                <a:spcPts val="0"/>
              </a:spcAft>
              <a:buNone/>
            </a:pPr>
            <a:br>
              <a:rPr b="1" lang="en">
                <a:solidFill>
                  <a:srgbClr val="114454"/>
                </a:solidFill>
                <a:latin typeface="Nixie One"/>
                <a:ea typeface="Nixie One"/>
                <a:cs typeface="Nixie One"/>
                <a:sym typeface="Nixie One"/>
              </a:rPr>
            </a:br>
            <a:r>
              <a:rPr b="1" lang="en">
                <a:solidFill>
                  <a:srgbClr val="114454"/>
                </a:solidFill>
                <a:latin typeface="Nixie One"/>
                <a:ea typeface="Nixie One"/>
                <a:cs typeface="Nixie One"/>
                <a:sym typeface="Nixie One"/>
              </a:rPr>
              <a:t>let triumph = new Motorcycle('Triumph', 'Street Cup', 2017)</a:t>
            </a:r>
            <a:endParaRPr b="1">
              <a:solidFill>
                <a:srgbClr val="114454"/>
              </a:solidFill>
              <a:latin typeface="Nixie One"/>
              <a:ea typeface="Nixie One"/>
              <a:cs typeface="Nixie One"/>
              <a:sym typeface="Nixie One"/>
            </a:endParaRPr>
          </a:p>
        </p:txBody>
      </p:sp>
      <p:sp>
        <p:nvSpPr>
          <p:cNvPr id="157" name="Shape 157"/>
          <p:cNvSpPr txBox="1"/>
          <p:nvPr/>
        </p:nvSpPr>
        <p:spPr>
          <a:xfrm>
            <a:off x="583175" y="1632850"/>
            <a:ext cx="4653600" cy="5481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1800">
                <a:solidFill>
                  <a:srgbClr val="114454"/>
                </a:solidFill>
                <a:latin typeface="Nixie One"/>
                <a:ea typeface="Nixie One"/>
                <a:cs typeface="Nixie One"/>
                <a:sym typeface="Nixie One"/>
              </a:rPr>
              <a:t>Create New Instances</a:t>
            </a:r>
            <a:endParaRPr b="1" sz="1800">
              <a:solidFill>
                <a:srgbClr val="114454"/>
              </a:solidFill>
              <a:latin typeface="Nixie One"/>
              <a:ea typeface="Nixie One"/>
              <a:cs typeface="Nixie One"/>
              <a:sym typeface="Nixie One"/>
            </a:endParaRPr>
          </a:p>
        </p:txBody>
      </p:sp>
      <p:sp>
        <p:nvSpPr>
          <p:cNvPr id="158" name="Shape 158"/>
          <p:cNvSpPr txBox="1"/>
          <p:nvPr/>
        </p:nvSpPr>
        <p:spPr>
          <a:xfrm>
            <a:off x="5540050" y="2274325"/>
            <a:ext cx="3405600" cy="159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solidFill>
                  <a:srgbClr val="114454"/>
                </a:solidFill>
                <a:latin typeface="Nixie One"/>
                <a:ea typeface="Nixie One"/>
                <a:cs typeface="Nixie One"/>
                <a:sym typeface="Nixie One"/>
              </a:rPr>
              <a:t>console.log(ducati.wheels)</a:t>
            </a:r>
            <a:endParaRPr b="1">
              <a:solidFill>
                <a:srgbClr val="114454"/>
              </a:solidFill>
              <a:latin typeface="Nixie One"/>
              <a:ea typeface="Nixie One"/>
              <a:cs typeface="Nixie One"/>
              <a:sym typeface="Nixie One"/>
            </a:endParaRPr>
          </a:p>
          <a:p>
            <a:pPr indent="0" lvl="0" marL="0">
              <a:spcBef>
                <a:spcPts val="1000"/>
              </a:spcBef>
              <a:spcAft>
                <a:spcPts val="0"/>
              </a:spcAft>
              <a:buNone/>
            </a:pPr>
            <a:r>
              <a:rPr b="1" lang="en">
                <a:solidFill>
                  <a:srgbClr val="114454"/>
                </a:solidFill>
                <a:latin typeface="Nixie One"/>
                <a:ea typeface="Nixie One"/>
                <a:cs typeface="Nixie One"/>
                <a:sym typeface="Nixie One"/>
              </a:rPr>
              <a:t>console.log(rebel.wheels)</a:t>
            </a:r>
            <a:endParaRPr b="1">
              <a:solidFill>
                <a:srgbClr val="114454"/>
              </a:solidFill>
              <a:latin typeface="Nixie One"/>
              <a:ea typeface="Nixie One"/>
              <a:cs typeface="Nixie One"/>
              <a:sym typeface="Nixie One"/>
            </a:endParaRPr>
          </a:p>
          <a:p>
            <a:pPr indent="0" lvl="0" marL="0">
              <a:spcBef>
                <a:spcPts val="1000"/>
              </a:spcBef>
              <a:spcAft>
                <a:spcPts val="0"/>
              </a:spcAft>
              <a:buClr>
                <a:schemeClr val="dk1"/>
              </a:buClr>
              <a:buSzPts val="1100"/>
              <a:buFont typeface="Arial"/>
              <a:buNone/>
            </a:pPr>
            <a:r>
              <a:rPr b="1" lang="en">
                <a:solidFill>
                  <a:srgbClr val="114454"/>
                </a:solidFill>
                <a:latin typeface="Nixie One"/>
                <a:ea typeface="Nixie One"/>
                <a:cs typeface="Nixie One"/>
                <a:sym typeface="Nixie One"/>
              </a:rPr>
              <a:t>console.log(triumph.wheels)</a:t>
            </a:r>
            <a:endParaRPr b="1">
              <a:solidFill>
                <a:srgbClr val="114454"/>
              </a:solidFill>
              <a:latin typeface="Nixie One"/>
              <a:ea typeface="Nixie One"/>
              <a:cs typeface="Nixie One"/>
              <a:sym typeface="Nixie One"/>
            </a:endParaRPr>
          </a:p>
          <a:p>
            <a:pPr indent="0" lvl="0" marL="0">
              <a:spcBef>
                <a:spcPts val="1000"/>
              </a:spcBef>
              <a:spcAft>
                <a:spcPts val="0"/>
              </a:spcAft>
              <a:buNone/>
            </a:pPr>
            <a:r>
              <a:t/>
            </a:r>
            <a:endParaRPr b="1">
              <a:solidFill>
                <a:srgbClr val="114454"/>
              </a:solidFill>
              <a:latin typeface="Nixie One"/>
              <a:ea typeface="Nixie One"/>
              <a:cs typeface="Nixie One"/>
              <a:sym typeface="Nixie One"/>
            </a:endParaRPr>
          </a:p>
          <a:p>
            <a:pPr indent="0" lvl="0" marL="0" rtl="0">
              <a:spcBef>
                <a:spcPts val="0"/>
              </a:spcBef>
              <a:spcAft>
                <a:spcPts val="0"/>
              </a:spcAft>
              <a:buNone/>
            </a:pPr>
            <a:r>
              <a:t/>
            </a:r>
            <a:endParaRPr/>
          </a:p>
        </p:txBody>
      </p:sp>
      <p:sp>
        <p:nvSpPr>
          <p:cNvPr id="159" name="Shape 159"/>
          <p:cNvSpPr txBox="1"/>
          <p:nvPr/>
        </p:nvSpPr>
        <p:spPr>
          <a:xfrm>
            <a:off x="5475850" y="1679500"/>
            <a:ext cx="3534000" cy="4548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1800">
                <a:solidFill>
                  <a:srgbClr val="114454"/>
                </a:solidFill>
                <a:latin typeface="Nixie One"/>
                <a:ea typeface="Nixie One"/>
                <a:cs typeface="Nixie One"/>
                <a:sym typeface="Nixie One"/>
              </a:rPr>
              <a:t>Console Log Them Out</a:t>
            </a:r>
            <a:endParaRPr b="1" sz="1800">
              <a:solidFill>
                <a:srgbClr val="114454"/>
              </a:solidFill>
              <a:latin typeface="Nixie One"/>
              <a:ea typeface="Nixie One"/>
              <a:cs typeface="Nixie One"/>
              <a:sym typeface="Nixie One"/>
            </a:endParaRPr>
          </a:p>
        </p:txBody>
      </p:sp>
      <p:sp>
        <p:nvSpPr>
          <p:cNvPr id="160" name="Shape 160"/>
          <p:cNvSpPr txBox="1"/>
          <p:nvPr/>
        </p:nvSpPr>
        <p:spPr>
          <a:xfrm>
            <a:off x="653150" y="4023825"/>
            <a:ext cx="8082600" cy="8514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2000">
                <a:solidFill>
                  <a:srgbClr val="114454"/>
                </a:solidFill>
                <a:latin typeface="Nixie One"/>
                <a:ea typeface="Nixie One"/>
                <a:cs typeface="Nixie One"/>
                <a:sym typeface="Nixie One"/>
              </a:rPr>
              <a:t>Each Console.log will print out “2”. Because all Motorcycles instances contain 2 wheels now.</a:t>
            </a:r>
            <a:endParaRPr b="1" sz="2000">
              <a:solidFill>
                <a:srgbClr val="114454"/>
              </a:solidFill>
              <a:latin typeface="Nixie One"/>
              <a:ea typeface="Nixie One"/>
              <a:cs typeface="Nixie One"/>
              <a:sym typeface="Nixie O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Prototypal Chaining</a:t>
            </a:r>
            <a:endParaRPr/>
          </a:p>
        </p:txBody>
      </p:sp>
      <p:sp>
        <p:nvSpPr>
          <p:cNvPr id="166" name="Shape 166"/>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0">
                <a:solidFill>
                  <a:srgbClr val="18637B"/>
                </a:solidFill>
                <a:latin typeface="Roboto Slab"/>
                <a:ea typeface="Roboto Slab"/>
                <a:cs typeface="Roboto Slab"/>
                <a:sym typeface="Roboto Slab"/>
              </a:rPr>
              <a:t>2</a:t>
            </a:r>
            <a:endParaRPr sz="20000">
              <a:solidFill>
                <a:srgbClr val="18637B"/>
              </a:solidFill>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idx="1" type="body"/>
          </p:nvPr>
        </p:nvSpPr>
        <p:spPr>
          <a:xfrm>
            <a:off x="1556175" y="2300275"/>
            <a:ext cx="6031800" cy="605100"/>
          </a:xfrm>
          <a:prstGeom prst="rect">
            <a:avLst/>
          </a:prstGeom>
        </p:spPr>
        <p:txBody>
          <a:bodyPr anchorCtr="0" anchor="ctr" bIns="91425" lIns="91425" spcFirstLastPara="1" rIns="91425" wrap="square" tIns="91425">
            <a:noAutofit/>
          </a:bodyPr>
          <a:lstStyle/>
          <a:p>
            <a:pPr indent="0" lvl="0" marL="0" rtl="0">
              <a:spcBef>
                <a:spcPts val="600"/>
              </a:spcBef>
              <a:spcAft>
                <a:spcPts val="0"/>
              </a:spcAft>
              <a:buNone/>
            </a:pPr>
            <a:r>
              <a:rPr lang="en"/>
              <a:t>What if we wanted to make a function that was static across all new instances of a certain class?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Prototypal Chaining</a:t>
            </a:r>
            <a:endParaRPr/>
          </a:p>
        </p:txBody>
      </p:sp>
      <p:sp>
        <p:nvSpPr>
          <p:cNvPr id="178" name="Shape 178"/>
          <p:cNvSpPr txBox="1"/>
          <p:nvPr>
            <p:ph idx="1" type="body"/>
          </p:nvPr>
        </p:nvSpPr>
        <p:spPr>
          <a:xfrm>
            <a:off x="749475" y="1767275"/>
            <a:ext cx="7846500" cy="12303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n" sz="2000">
                <a:solidFill>
                  <a:srgbClr val="2E6E4B"/>
                </a:solidFill>
              </a:rPr>
              <a:t>Automobile</a:t>
            </a:r>
            <a:r>
              <a:rPr b="1" lang="en" sz="2000"/>
              <a:t>.</a:t>
            </a:r>
            <a:r>
              <a:rPr b="1" lang="en" sz="2000">
                <a:solidFill>
                  <a:srgbClr val="569CD6"/>
                </a:solidFill>
              </a:rPr>
              <a:t>prototype</a:t>
            </a:r>
            <a:r>
              <a:rPr b="1" lang="en" sz="2000"/>
              <a:t>.</a:t>
            </a:r>
            <a:r>
              <a:rPr b="1" lang="en" sz="2000">
                <a:solidFill>
                  <a:srgbClr val="FFD966"/>
                </a:solidFill>
              </a:rPr>
              <a:t>gasPedal</a:t>
            </a:r>
            <a:r>
              <a:rPr b="1" lang="en" sz="2000"/>
              <a:t> = () </a:t>
            </a:r>
            <a:r>
              <a:rPr b="1" lang="en" sz="2000">
                <a:solidFill>
                  <a:srgbClr val="569CD6"/>
                </a:solidFill>
              </a:rPr>
              <a:t>=&gt;</a:t>
            </a:r>
            <a:r>
              <a:rPr b="1" lang="en" sz="2000"/>
              <a:t> { </a:t>
            </a:r>
            <a:r>
              <a:rPr b="1" lang="en" sz="2000">
                <a:solidFill>
                  <a:srgbClr val="674EA7"/>
                </a:solidFill>
              </a:rPr>
              <a:t>return</a:t>
            </a:r>
            <a:r>
              <a:rPr b="1" lang="en" sz="2000"/>
              <a:t> </a:t>
            </a:r>
            <a:r>
              <a:rPr b="1" lang="en" sz="2000">
                <a:solidFill>
                  <a:srgbClr val="CC0000"/>
                </a:solidFill>
              </a:rPr>
              <a:t>'Vroom'</a:t>
            </a:r>
            <a:r>
              <a:rPr b="1" lang="en" sz="2000"/>
              <a:t> }</a:t>
            </a:r>
            <a:endParaRPr b="1" sz="2000"/>
          </a:p>
        </p:txBody>
      </p:sp>
      <p:sp>
        <p:nvSpPr>
          <p:cNvPr id="179" name="Shape 179"/>
          <p:cNvSpPr txBox="1"/>
          <p:nvPr/>
        </p:nvSpPr>
        <p:spPr>
          <a:xfrm>
            <a:off x="4793600" y="174950"/>
            <a:ext cx="4175400" cy="13845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1800">
                <a:solidFill>
                  <a:srgbClr val="114454"/>
                </a:solidFill>
                <a:latin typeface="Nixie One"/>
                <a:ea typeface="Nixie One"/>
                <a:cs typeface="Nixie One"/>
                <a:sym typeface="Nixie One"/>
              </a:rPr>
              <a:t>Let’s now use the prototype function to link a function to every instance of Automobile. </a:t>
            </a:r>
            <a:endParaRPr b="1" sz="1800">
              <a:solidFill>
                <a:srgbClr val="114454"/>
              </a:solidFill>
              <a:latin typeface="Nixie One"/>
              <a:ea typeface="Nixie One"/>
              <a:cs typeface="Nixie One"/>
              <a:sym typeface="Nixie One"/>
            </a:endParaRPr>
          </a:p>
        </p:txBody>
      </p:sp>
      <p:cxnSp>
        <p:nvCxnSpPr>
          <p:cNvPr id="180" name="Shape 180"/>
          <p:cNvCxnSpPr/>
          <p:nvPr/>
        </p:nvCxnSpPr>
        <p:spPr>
          <a:xfrm flipH="1">
            <a:off x="979825" y="2297675"/>
            <a:ext cx="443100" cy="676500"/>
          </a:xfrm>
          <a:prstGeom prst="straightConnector1">
            <a:avLst/>
          </a:prstGeom>
          <a:noFill/>
          <a:ln cap="flat" cmpd="sng" w="19050">
            <a:solidFill>
              <a:schemeClr val="dk2"/>
            </a:solidFill>
            <a:prstDash val="solid"/>
            <a:round/>
            <a:headEnd len="med" w="med" type="none"/>
            <a:tailEnd len="med" w="med" type="triangle"/>
          </a:ln>
        </p:spPr>
      </p:cxnSp>
      <p:sp>
        <p:nvSpPr>
          <p:cNvPr id="181" name="Shape 181"/>
          <p:cNvSpPr txBox="1"/>
          <p:nvPr/>
        </p:nvSpPr>
        <p:spPr>
          <a:xfrm>
            <a:off x="338225" y="2845750"/>
            <a:ext cx="1877700" cy="52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solidFill>
                  <a:srgbClr val="114454"/>
                </a:solidFill>
                <a:latin typeface="Nixie One"/>
                <a:ea typeface="Nixie One"/>
                <a:cs typeface="Nixie One"/>
                <a:sym typeface="Nixie One"/>
              </a:rPr>
              <a:t>Class you are invoking</a:t>
            </a:r>
            <a:endParaRPr b="1">
              <a:solidFill>
                <a:srgbClr val="114454"/>
              </a:solidFill>
              <a:latin typeface="Nixie One"/>
              <a:ea typeface="Nixie One"/>
              <a:cs typeface="Nixie One"/>
              <a:sym typeface="Nixie One"/>
            </a:endParaRPr>
          </a:p>
        </p:txBody>
      </p:sp>
      <p:cxnSp>
        <p:nvCxnSpPr>
          <p:cNvPr id="182" name="Shape 182"/>
          <p:cNvCxnSpPr/>
          <p:nvPr/>
        </p:nvCxnSpPr>
        <p:spPr>
          <a:xfrm>
            <a:off x="2635900" y="2274325"/>
            <a:ext cx="268200" cy="1784400"/>
          </a:xfrm>
          <a:prstGeom prst="straightConnector1">
            <a:avLst/>
          </a:prstGeom>
          <a:noFill/>
          <a:ln cap="flat" cmpd="sng" w="19050">
            <a:solidFill>
              <a:schemeClr val="dk2"/>
            </a:solidFill>
            <a:prstDash val="solid"/>
            <a:round/>
            <a:headEnd len="med" w="med" type="none"/>
            <a:tailEnd len="med" w="med" type="triangle"/>
          </a:ln>
        </p:spPr>
      </p:cxnSp>
      <p:sp>
        <p:nvSpPr>
          <p:cNvPr id="183" name="Shape 183"/>
          <p:cNvSpPr txBox="1"/>
          <p:nvPr/>
        </p:nvSpPr>
        <p:spPr>
          <a:xfrm>
            <a:off x="2215925" y="4010300"/>
            <a:ext cx="1877700" cy="594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solidFill>
                  <a:srgbClr val="114454"/>
                </a:solidFill>
                <a:latin typeface="Nixie One"/>
                <a:ea typeface="Nixie One"/>
                <a:cs typeface="Nixie One"/>
                <a:sym typeface="Nixie One"/>
              </a:rPr>
              <a:t>The Prototype Function</a:t>
            </a:r>
            <a:endParaRPr b="1">
              <a:solidFill>
                <a:srgbClr val="114454"/>
              </a:solidFill>
              <a:latin typeface="Nixie One"/>
              <a:ea typeface="Nixie One"/>
              <a:cs typeface="Nixie One"/>
              <a:sym typeface="Nixie One"/>
            </a:endParaRPr>
          </a:p>
        </p:txBody>
      </p:sp>
      <p:cxnSp>
        <p:nvCxnSpPr>
          <p:cNvPr id="184" name="Shape 184"/>
          <p:cNvCxnSpPr/>
          <p:nvPr/>
        </p:nvCxnSpPr>
        <p:spPr>
          <a:xfrm>
            <a:off x="3942175" y="2274325"/>
            <a:ext cx="1924500" cy="1107900"/>
          </a:xfrm>
          <a:prstGeom prst="straightConnector1">
            <a:avLst/>
          </a:prstGeom>
          <a:noFill/>
          <a:ln cap="flat" cmpd="sng" w="19050">
            <a:solidFill>
              <a:schemeClr val="dk2"/>
            </a:solidFill>
            <a:prstDash val="solid"/>
            <a:round/>
            <a:headEnd len="med" w="med" type="none"/>
            <a:tailEnd len="med" w="med" type="triangle"/>
          </a:ln>
        </p:spPr>
      </p:cxnSp>
      <p:sp>
        <p:nvSpPr>
          <p:cNvPr id="185" name="Shape 185"/>
          <p:cNvSpPr txBox="1"/>
          <p:nvPr/>
        </p:nvSpPr>
        <p:spPr>
          <a:xfrm>
            <a:off x="5155175" y="3298700"/>
            <a:ext cx="3208800" cy="71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solidFill>
                  <a:srgbClr val="114454"/>
                </a:solidFill>
                <a:latin typeface="Nixie One"/>
                <a:ea typeface="Nixie One"/>
                <a:cs typeface="Nixie One"/>
                <a:sym typeface="Nixie One"/>
              </a:rPr>
              <a:t>The property that contains the function you are adding to your to the prototype chain</a:t>
            </a:r>
            <a:endParaRPr b="1">
              <a:solidFill>
                <a:srgbClr val="114454"/>
              </a:solidFill>
              <a:latin typeface="Nixie One"/>
              <a:ea typeface="Nixie One"/>
              <a:cs typeface="Nixie One"/>
              <a:sym typeface="Nixie On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