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3" r:id="rId3"/>
    <p:sldId id="279" r:id="rId4"/>
    <p:sldId id="272" r:id="rId5"/>
    <p:sldId id="274" r:id="rId6"/>
    <p:sldId id="280" r:id="rId7"/>
    <p:sldId id="281" r:id="rId8"/>
    <p:sldId id="264" r:id="rId9"/>
    <p:sldId id="275" r:id="rId10"/>
    <p:sldId id="284" r:id="rId11"/>
    <p:sldId id="266" r:id="rId12"/>
    <p:sldId id="276" r:id="rId13"/>
    <p:sldId id="27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Hiremath" initials="KH" lastIdx="1" clrIdx="0">
    <p:extLst>
      <p:ext uri="{19B8F6BF-5375-455C-9EA6-DF929625EA0E}">
        <p15:presenceInfo xmlns:p15="http://schemas.microsoft.com/office/powerpoint/2012/main" userId="b54cd965dfd779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9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45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95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8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6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5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7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4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12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BF058C-E0E0-426D-B64C-AACE5702917D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962972-B8BC-4F99-8E3A-5892F687ADC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086453-4B22-41F7-ACD1-DC301657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422" y="4045154"/>
            <a:ext cx="9934113" cy="2266870"/>
          </a:xfrm>
        </p:spPr>
        <p:txBody>
          <a:bodyPr>
            <a:normAutofit/>
          </a:bodyPr>
          <a:lstStyle/>
          <a:p>
            <a:pPr algn="r"/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Group no: 9</a:t>
            </a:r>
          </a:p>
          <a:p>
            <a:pPr algn="r"/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ANIKET AMBEKAR (144)</a:t>
            </a:r>
          </a:p>
          <a:p>
            <a:pPr algn="r"/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YAJAS MENON (148)</a:t>
            </a:r>
          </a:p>
          <a:p>
            <a:pPr algn="r"/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Karthik Hiremath (154)</a:t>
            </a:r>
          </a:p>
          <a:p>
            <a:pPr algn="r"/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Sangamesh mainale (159)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9E420-E96F-45F3-84F4-32B98289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17" y="212686"/>
            <a:ext cx="4048125" cy="96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354C50-B06A-47F1-A79A-6AD1D3D70982}"/>
              </a:ext>
            </a:extLst>
          </p:cNvPr>
          <p:cNvSpPr txBox="1"/>
          <p:nvPr/>
        </p:nvSpPr>
        <p:spPr>
          <a:xfrm>
            <a:off x="1636449" y="1289652"/>
            <a:ext cx="8919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Course Title: Exploratory Data Analysis</a:t>
            </a:r>
          </a:p>
          <a:p>
            <a:pPr algn="ctr"/>
            <a:r>
              <a:rPr lang="en-IN" sz="3600" dirty="0"/>
              <a:t>Course Code: </a:t>
            </a:r>
            <a:r>
              <a:rPr lang="en-US" sz="3600" i="0" dirty="0">
                <a:solidFill>
                  <a:srgbClr val="212529"/>
                </a:solidFill>
                <a:effectLst/>
                <a:latin typeface="Calibri body"/>
              </a:rPr>
              <a:t>21ECSC210</a:t>
            </a:r>
            <a:endParaRPr lang="en-IN" sz="3600" dirty="0">
              <a:latin typeface="Calibri bod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2ECC3-64E4-40A4-8D3E-140EF3B5FA35}"/>
              </a:ext>
            </a:extLst>
          </p:cNvPr>
          <p:cNvSpPr txBox="1"/>
          <p:nvPr/>
        </p:nvSpPr>
        <p:spPr>
          <a:xfrm>
            <a:off x="1636448" y="2604922"/>
            <a:ext cx="8919099" cy="225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922020" algn="l"/>
              </a:tabLst>
            </a:pPr>
            <a:r>
              <a:rPr lang="en-IN" sz="4000" dirty="0">
                <a:latin typeface="+mj-lt"/>
              </a:rPr>
              <a:t>Project Title: </a:t>
            </a:r>
            <a:r>
              <a:rPr lang="en-US" sz="4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EXPLORATORY DATA  ANALYSIS</a:t>
            </a:r>
            <a:r>
              <a:rPr lang="en-IN" sz="4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 OTT PLATFORMS</a:t>
            </a:r>
            <a:endParaRPr lang="en-IN" sz="4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FE2E3-1092-E5AB-0FDD-4FAA20DF0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33" y="4561008"/>
            <a:ext cx="3360220" cy="17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6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620FD-B5BA-BE22-6A0E-1FCF39262E15}"/>
              </a:ext>
            </a:extLst>
          </p:cNvPr>
          <p:cNvSpPr txBox="1"/>
          <p:nvPr/>
        </p:nvSpPr>
        <p:spPr>
          <a:xfrm>
            <a:off x="0" y="0"/>
            <a:ext cx="12079705" cy="301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Inference:</a:t>
            </a:r>
            <a:endParaRPr lang="en-IN" sz="32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Figure 3.1 shows the number of movies and tv shows present in each OTT platform in the year 2020.</a:t>
            </a:r>
            <a:endParaRPr lang="en-IN" sz="32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Figure 3.2 shows the number of movies and tv shows present in each OTT platform in the year 2021.</a:t>
            </a:r>
            <a:endParaRPr lang="en-IN" sz="32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7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FFB6AB-D791-D6A5-4E64-BF1B20FCDC8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Calibri body"/>
              </a:rPr>
              <a:t>4. </a:t>
            </a:r>
            <a:r>
              <a:rPr lang="en-US" sz="4000" dirty="0">
                <a:latin typeface="Calibri body"/>
                <a:cs typeface="Times New Roman" panose="02020603050405020304" pitchFamily="18" charset="0"/>
              </a:rPr>
              <a:t>I</a:t>
            </a:r>
            <a: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mpact of COVID-19 on IMDb ratings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E9E69-1B14-5888-2A8B-2BD249FAE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098"/>
            <a:ext cx="6766560" cy="3984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3B29E-AAA5-9722-6C5D-566611EA5F46}"/>
              </a:ext>
            </a:extLst>
          </p:cNvPr>
          <p:cNvSpPr txBox="1"/>
          <p:nvPr/>
        </p:nvSpPr>
        <p:spPr>
          <a:xfrm>
            <a:off x="6914147" y="1090863"/>
            <a:ext cx="4940969" cy="4155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Inference:</a:t>
            </a:r>
            <a:endParaRPr lang="en-IN" sz="28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sz="2800" dirty="0"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 shows that how density of IMDb ratings is high near the year of 2020.</a:t>
            </a:r>
            <a:endParaRPr lang="en-IN" sz="28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It also says that people watched more number of movies and tv shows and rated them in the year 2020.</a:t>
            </a:r>
            <a:endParaRPr lang="en-IN" sz="28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9E7AB-9A9E-85A5-9031-9234796A31E3}"/>
              </a:ext>
            </a:extLst>
          </p:cNvPr>
          <p:cNvSpPr txBox="1"/>
          <p:nvPr/>
        </p:nvSpPr>
        <p:spPr>
          <a:xfrm>
            <a:off x="558266" y="5246488"/>
            <a:ext cx="6208294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i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Density of IMDb ratings over the years.</a:t>
            </a:r>
            <a:endParaRPr lang="en-IN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endParaRPr lang="en-IN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9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F6DF8-ECCD-EA1F-19A7-964D20E2CF06}"/>
              </a:ext>
            </a:extLst>
          </p:cNvPr>
          <p:cNvSpPr txBox="1"/>
          <p:nvPr/>
        </p:nvSpPr>
        <p:spPr>
          <a:xfrm>
            <a:off x="0" y="-13904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5. </a:t>
            </a:r>
            <a:r>
              <a:rPr lang="en-US" sz="4000" dirty="0">
                <a:solidFill>
                  <a:srgbClr val="000000"/>
                </a:solidFill>
                <a:latin typeface="Calibri body"/>
                <a:cs typeface="Helvetica" panose="020B0604020202020204" pitchFamily="34" charset="0"/>
              </a:rPr>
              <a:t>T</a:t>
            </a:r>
            <a:r>
              <a:rPr lang="en-US" sz="4000" dirty="0">
                <a:solidFill>
                  <a:srgbClr val="000000"/>
                </a:solidFill>
                <a:effectLst/>
                <a:latin typeface="Calibri body"/>
                <a:ea typeface="Calibri" panose="020F0502020204030204" pitchFamily="34" charset="0"/>
                <a:cs typeface="Helvetica" panose="020B0604020202020204" pitchFamily="34" charset="0"/>
              </a:rPr>
              <a:t>ype of Content that are added by Netflix in the year 2020</a:t>
            </a:r>
            <a:endParaRPr lang="en-IN" sz="4000" dirty="0"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54282-4A6E-7914-D1A2-973C03F9402F}"/>
              </a:ext>
            </a:extLst>
          </p:cNvPr>
          <p:cNvSpPr txBox="1"/>
          <p:nvPr/>
        </p:nvSpPr>
        <p:spPr>
          <a:xfrm>
            <a:off x="8550443" y="1464093"/>
            <a:ext cx="3513220" cy="4651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Inference:</a:t>
            </a:r>
            <a:endParaRPr lang="en-IN" sz="28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Figure 5 says that what are movies and content added by Netflix based on the maturity ratings. TV-MA content is added the highest amongst all.</a:t>
            </a:r>
            <a:endParaRPr lang="en-IN" sz="28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D3ABE-E771-A591-FC3C-5104A3A0D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" y="1309535"/>
            <a:ext cx="8278853" cy="4417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E56899-DE6C-199B-215C-1CD7DE41763A}"/>
              </a:ext>
            </a:extLst>
          </p:cNvPr>
          <p:cNvSpPr txBox="1"/>
          <p:nvPr/>
        </p:nvSpPr>
        <p:spPr>
          <a:xfrm>
            <a:off x="1467852" y="5727032"/>
            <a:ext cx="620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i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content released by Netflix in the year 2020.</a:t>
            </a:r>
            <a:endParaRPr lang="en-IN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1BD3F-47F5-7DBD-459B-226422BA74D4}"/>
              </a:ext>
            </a:extLst>
          </p:cNvPr>
          <p:cNvSpPr txBox="1"/>
          <p:nvPr/>
        </p:nvSpPr>
        <p:spPr>
          <a:xfrm>
            <a:off x="124287" y="239697"/>
            <a:ext cx="11878323" cy="529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By this data analysis we can conclude that the growth of OTT platforms as been increased during the COVID-19 lockdown phase.</a:t>
            </a:r>
            <a:endParaRPr lang="en-IN" sz="24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All age groups have watched movies and tv shows on OTT platforms.</a:t>
            </a:r>
            <a:endParaRPr lang="en-IN" sz="24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Netflix and Amazon Prime has grown more among all the OTT platforms in terms of content added.</a:t>
            </a:r>
            <a:endParaRPr lang="en-IN" sz="24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As people had free time, people started to watch movies and tv shows and also give them ratings, resulting in the increase of IMDb ratings count.</a:t>
            </a:r>
            <a:endParaRPr lang="en-IN" sz="24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The number of content added by each OTT platforms in the year 2020 and 2021, in which Amazon Prime has added more content compared to all other platform. </a:t>
            </a:r>
            <a:endParaRPr lang="en-IN" sz="24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As Netflix is more popular among the OTT platforms, so the content added by Netflix in year 2020 is of TV-MA maturity rating.</a:t>
            </a:r>
            <a:endParaRPr lang="en-IN" sz="2400" dirty="0">
              <a:effectLst/>
              <a:latin typeface="Calibri body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7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40AC-BB1A-4C02-AA9B-D762EF4B70DC}"/>
              </a:ext>
            </a:extLst>
          </p:cNvPr>
          <p:cNvSpPr txBox="1">
            <a:spLocks/>
          </p:cNvSpPr>
          <p:nvPr/>
        </p:nvSpPr>
        <p:spPr>
          <a:xfrm>
            <a:off x="1066800" y="2693412"/>
            <a:ext cx="10058400" cy="1471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99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6184-72F7-3DAE-9671-523AB445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E89B-614B-DD62-1DC9-BB8CBC07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29615" algn="l"/>
              </a:tabLst>
            </a:pP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did COVID-19 had an impact on the growth and popularity  of OTT platforms in the lockdown period.</a:t>
            </a:r>
            <a:endParaRPr lang="en-IN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0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40B4-26C0-9788-13B2-8A42CF14F8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34189"/>
          </a:xfrm>
        </p:spPr>
        <p:txBody>
          <a:bodyPr/>
          <a:lstStyle/>
          <a:p>
            <a:r>
              <a:rPr lang="en-IN"/>
              <a:t>Dataset Understanding</a:t>
            </a:r>
            <a:r>
              <a:rPr lang="en-IN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81A5A-F11E-6E77-4704-C7F8FE81C51C}"/>
              </a:ext>
            </a:extLst>
          </p:cNvPr>
          <p:cNvSpPr txBox="1"/>
          <p:nvPr/>
        </p:nvSpPr>
        <p:spPr>
          <a:xfrm>
            <a:off x="256674" y="886252"/>
            <a:ext cx="11245515" cy="593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729615" algn="l"/>
              </a:tabLs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Our data consists of 6 datasets namely: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729615" algn="l"/>
              </a:tabLs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Netflix Dataset: This dataset consists of 8807 rows x 13 columns of movie and tv shows, directors, cast, country, release year, duration, rating, listed in and description.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729615" algn="l"/>
              </a:tabLs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Amazon Prime Dataset: This dataset consists of 9668 rows x 13 columns of movie and tv shows, directors, cast, country, release year, duration, rating, listed in and description.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729615" algn="l"/>
              </a:tabLs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Disney+ Hotstar Dataset: This dataset consists of 1450 rows x 13 columns of movie and tv shows, directors, cast, country, release year, duration, rating, listed in and description.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729615" algn="l"/>
              </a:tabLs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Hulu Dataset: This dataset consists of 3073 rows x 13 columns of movie and tv shows, directors, cast, country, release year, duration, rating, listed in and description.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729615" algn="l"/>
              </a:tabLs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Movie Dataset: This dataset consists of 9515 rows x 11 columns of movies , year, age, rotten tomatoes, type and OTT platforms.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729615" algn="l"/>
              </a:tabLs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Tv show Dataset: This dataset consists of 5368 rows x 11 columns of movies , year, age, rotten tomatoes, type and OTT platforms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729615" algn="l"/>
              </a:tabLs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Revenue Dataset: This datasets consists of 40 rows X 3 columns of area, years, revenue of Netflix platform.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710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6D85A-F6CD-6E87-A55D-0E1FD565C90F}"/>
              </a:ext>
            </a:extLst>
          </p:cNvPr>
          <p:cNvSpPr txBox="1"/>
          <p:nvPr/>
        </p:nvSpPr>
        <p:spPr>
          <a:xfrm>
            <a:off x="0" y="0"/>
            <a:ext cx="11726779" cy="641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Preprocessing :</a:t>
            </a:r>
            <a:endParaRPr lang="en-IN" sz="3200" dirty="0"/>
          </a:p>
          <a:p>
            <a:endParaRPr lang="en-IN" sz="2200" dirty="0"/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Netflix Dataset: This dataset consists of total 4307 null values, we dropped few unwanted columns in order to remove the null values.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Amazon Prime Dataset: This dataset consists of total 22161 null values, we dropped few unwanted columns in order to remove the null values.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Disney+ Hotstar Dataset: This dataset consists of total 888 null values, we dropped few unwanted columns in order to remove the null values.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Hulu Dataset: This dataset consists of total 8627 null values, we dropped few unwanted columns in order to remove the null values.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Movies Dataset: This dataset consists of total 4184 null values, replaced the null values by mode of the attribute in order to remove the null values.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Tv shows Dataset: This dataset consists of total 3089 null values, replaced the null values by mode of the attribute in order to remove the null values.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Revenue Dataset: This dataset consists of zero null values.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9777D-AF3D-F244-120C-0A01AF1A310D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bri body"/>
              </a:rPr>
              <a:t>Q1. Growth of OTT Platforms year wise</a:t>
            </a:r>
            <a:endParaRPr lang="en-IN" sz="4000" dirty="0">
              <a:latin typeface="Calibri bod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0A23E-9306-1290-3C5B-CA35EC2D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410"/>
            <a:ext cx="5651441" cy="3497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73EBE-0172-7C1D-C01D-4155F72815B6}"/>
              </a:ext>
            </a:extLst>
          </p:cNvPr>
          <p:cNvSpPr txBox="1"/>
          <p:nvPr/>
        </p:nvSpPr>
        <p:spPr>
          <a:xfrm>
            <a:off x="0" y="5177589"/>
            <a:ext cx="620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no. of content present in Netflix over the years.</a:t>
            </a:r>
            <a:endParaRPr lang="en-IN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6E4ECC-30C4-4391-88DA-562DD2BE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41" y="1680411"/>
            <a:ext cx="6208294" cy="34971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0D5D18-DBB9-6181-229F-4B055594C22A}"/>
              </a:ext>
            </a:extLst>
          </p:cNvPr>
          <p:cNvSpPr txBox="1"/>
          <p:nvPr/>
        </p:nvSpPr>
        <p:spPr>
          <a:xfrm>
            <a:off x="5983706" y="5177589"/>
            <a:ext cx="620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1b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no. of content present in Amazon Prime over the years.</a:t>
            </a:r>
            <a:endParaRPr lang="en-IN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3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0BBA0E-363F-3FEE-D397-0A83811E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201"/>
            <a:ext cx="6172625" cy="3672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01355-0067-DF99-CF5E-CD1B6230D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8201"/>
            <a:ext cx="5996940" cy="3672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B03847-6FFB-5D8D-C6C2-F37351EFA394}"/>
              </a:ext>
            </a:extLst>
          </p:cNvPr>
          <p:cNvSpPr txBox="1"/>
          <p:nvPr/>
        </p:nvSpPr>
        <p:spPr>
          <a:xfrm>
            <a:off x="0" y="5177589"/>
            <a:ext cx="6208294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1c Total no. of content present in Hulu over the years.</a:t>
            </a:r>
            <a:endParaRPr lang="en-IN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endParaRPr lang="en-IN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F5E90-0BB3-767F-ED9C-9D722FD16B4D}"/>
              </a:ext>
            </a:extLst>
          </p:cNvPr>
          <p:cNvSpPr txBox="1"/>
          <p:nvPr/>
        </p:nvSpPr>
        <p:spPr>
          <a:xfrm>
            <a:off x="6172625" y="5177589"/>
            <a:ext cx="620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no. of content present in Disney+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hotstar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the years.</a:t>
            </a:r>
            <a:endParaRPr lang="en-IN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3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C52EF-A009-7E50-2711-E528B8794B10}"/>
              </a:ext>
            </a:extLst>
          </p:cNvPr>
          <p:cNvSpPr txBox="1"/>
          <p:nvPr/>
        </p:nvSpPr>
        <p:spPr>
          <a:xfrm>
            <a:off x="0" y="0"/>
            <a:ext cx="12079705" cy="663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Inference:</a:t>
            </a:r>
            <a:endParaRPr lang="en-IN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1a says that Netflix in the year 2020 content decreased because of lack of new movies and tv shows. </a:t>
            </a:r>
            <a:endParaRPr lang="en-IN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1b says Amazon prime in the year 2020 content got increased as they added existing movies and tv shows.</a:t>
            </a:r>
            <a:endParaRPr lang="en-IN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1c says that Hulu content in the year 2020 decreased because of lack of movies and tv shows.</a:t>
            </a:r>
            <a:endParaRPr lang="en-IN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1d says Disney + Hotstar in the year 2020 content got increased as they added existing movies and tv shows.</a:t>
            </a:r>
            <a:endParaRPr lang="en-IN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9113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B093F-1325-AD08-88C6-A58B30945D3A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bri body"/>
              </a:rPr>
              <a:t>2. </a:t>
            </a:r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Revenue of Netflix over the years.</a:t>
            </a: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13C02-DF53-F2C7-5B3A-48CF84C0D3B7}"/>
              </a:ext>
            </a:extLst>
          </p:cNvPr>
          <p:cNvSpPr txBox="1"/>
          <p:nvPr/>
        </p:nvSpPr>
        <p:spPr>
          <a:xfrm>
            <a:off x="1692442" y="5301041"/>
            <a:ext cx="620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</a:t>
            </a:r>
            <a:r>
              <a:rPr lang="en-US" i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of Netflix in 2018, 2019 and 2020</a:t>
            </a:r>
            <a:endParaRPr lang="en-IN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21F47-7BDF-A0C1-C69F-377466A5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1" y="975139"/>
            <a:ext cx="8486784" cy="4325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5FC460-6691-8299-4467-DB4E0CF6895B}"/>
              </a:ext>
            </a:extLst>
          </p:cNvPr>
          <p:cNvSpPr txBox="1"/>
          <p:nvPr/>
        </p:nvSpPr>
        <p:spPr>
          <a:xfrm>
            <a:off x="8879305" y="975139"/>
            <a:ext cx="3076843" cy="5146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Inference:</a:t>
            </a:r>
            <a:endParaRPr lang="en-IN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From figure 2 revenue of Netflix has increased in all regions, comparing the revenue of the year 2018 and 2019. </a:t>
            </a:r>
            <a:endParaRPr lang="en-IN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0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710BA-781B-E152-6565-E41053C58E96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bri body"/>
              </a:rPr>
              <a:t>3. No. of Content produced by OTT platforms in the year 2020 and 2021</a:t>
            </a:r>
            <a:endParaRPr lang="en-IN" sz="4000" dirty="0">
              <a:latin typeface="Calibri body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43689-70A4-3753-47C6-71DF928B2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2620"/>
            <a:ext cx="6272236" cy="285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7B35A-6BD7-4647-BFE4-85CB24B98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37" y="1912620"/>
            <a:ext cx="5919764" cy="2690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9B638-FB96-22A2-25EE-DA261EFC27F3}"/>
              </a:ext>
            </a:extLst>
          </p:cNvPr>
          <p:cNvSpPr txBox="1"/>
          <p:nvPr/>
        </p:nvSpPr>
        <p:spPr>
          <a:xfrm>
            <a:off x="224364" y="4764505"/>
            <a:ext cx="620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i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</a:t>
            </a: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 of content in different OTT platforms in year 2020.</a:t>
            </a:r>
            <a:endParaRPr lang="en-IN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BBD4A-BF98-4EC7-C798-ACEB4CF90411}"/>
              </a:ext>
            </a:extLst>
          </p:cNvPr>
          <p:cNvSpPr txBox="1"/>
          <p:nvPr/>
        </p:nvSpPr>
        <p:spPr>
          <a:xfrm>
            <a:off x="6657022" y="4740922"/>
            <a:ext cx="5534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i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 of content in different OTT platforms in year 2021.</a:t>
            </a:r>
            <a:endParaRPr lang="en-US" sz="18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285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602</TotalTime>
  <Words>1012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body</vt:lpstr>
      <vt:lpstr>Calibri Light</vt:lpstr>
      <vt:lpstr>Symbol</vt:lpstr>
      <vt:lpstr>Retrospect</vt:lpstr>
      <vt:lpstr>PowerPoint Presentation</vt:lpstr>
      <vt:lpstr>Problem Statement:</vt:lpstr>
      <vt:lpstr>Dataset Understanding: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Hiremath</dc:creator>
  <cp:lastModifiedBy>Yajas Menon</cp:lastModifiedBy>
  <cp:revision>17</cp:revision>
  <dcterms:created xsi:type="dcterms:W3CDTF">2021-12-17T18:50:57Z</dcterms:created>
  <dcterms:modified xsi:type="dcterms:W3CDTF">2022-06-02T12:57:19Z</dcterms:modified>
</cp:coreProperties>
</file>