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5" r:id="rId3"/>
    <p:sldId id="273" r:id="rId4"/>
    <p:sldId id="286" r:id="rId5"/>
    <p:sldId id="279" r:id="rId6"/>
    <p:sldId id="287" r:id="rId7"/>
    <p:sldId id="272" r:id="rId8"/>
    <p:sldId id="274" r:id="rId9"/>
    <p:sldId id="280" r:id="rId10"/>
    <p:sldId id="281" r:id="rId11"/>
    <p:sldId id="264" r:id="rId12"/>
    <p:sldId id="275" r:id="rId13"/>
    <p:sldId id="284" r:id="rId14"/>
    <p:sldId id="266" r:id="rId15"/>
    <p:sldId id="276" r:id="rId16"/>
    <p:sldId id="278"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Hiremath" initials="KH" lastIdx="1" clrIdx="0">
    <p:extLst>
      <p:ext uri="{19B8F6BF-5375-455C-9EA6-DF929625EA0E}">
        <p15:presenceInfo xmlns:p15="http://schemas.microsoft.com/office/powerpoint/2012/main" userId="b54cd965dfd779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80"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F058C-E0E0-426D-B64C-AACE5702917D}"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962972-B8BC-4F99-8E3A-5892F687ADC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49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F058C-E0E0-426D-B64C-AACE5702917D}"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396245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F058C-E0E0-426D-B64C-AACE5702917D}"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388095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F058C-E0E0-426D-B64C-AACE5702917D}"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226518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F058C-E0E0-426D-B64C-AACE5702917D}"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962972-B8BC-4F99-8E3A-5892F687ADC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26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F058C-E0E0-426D-B64C-AACE5702917D}"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52435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F058C-E0E0-426D-B64C-AACE5702917D}" type="datetimeFigureOut">
              <a:rPr lang="en-IN" smtClean="0"/>
              <a:t>03-06-2022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16627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F058C-E0E0-426D-B64C-AACE5702917D}" type="datetimeFigureOut">
              <a:rPr lang="en-IN" smtClean="0"/>
              <a:t>03-06-2022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21834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BF058C-E0E0-426D-B64C-AACE5702917D}" type="datetimeFigureOut">
              <a:rPr lang="en-IN" smtClean="0"/>
              <a:t>03-06-2022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98012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BF058C-E0E0-426D-B64C-AACE5702917D}" type="datetimeFigureOut">
              <a:rPr lang="en-IN" smtClean="0"/>
              <a:t>03-06-2022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962972-B8BC-4F99-8E3A-5892F687ADC2}" type="slidenum">
              <a:rPr lang="en-IN" smtClean="0"/>
              <a:t>‹#›</a:t>
            </a:fld>
            <a:endParaRPr lang="en-IN"/>
          </a:p>
        </p:txBody>
      </p:sp>
    </p:spTree>
    <p:extLst>
      <p:ext uri="{BB962C8B-B14F-4D97-AF65-F5344CB8AC3E}">
        <p14:creationId xmlns:p14="http://schemas.microsoft.com/office/powerpoint/2010/main" val="346720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BF058C-E0E0-426D-B64C-AACE5702917D}"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962972-B8BC-4F99-8E3A-5892F687ADC2}" type="slidenum">
              <a:rPr lang="en-IN" smtClean="0"/>
              <a:t>‹#›</a:t>
            </a:fld>
            <a:endParaRPr lang="en-IN"/>
          </a:p>
        </p:txBody>
      </p:sp>
    </p:spTree>
    <p:extLst>
      <p:ext uri="{BB962C8B-B14F-4D97-AF65-F5344CB8AC3E}">
        <p14:creationId xmlns:p14="http://schemas.microsoft.com/office/powerpoint/2010/main" val="26883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BF058C-E0E0-426D-B64C-AACE5702917D}" type="datetimeFigureOut">
              <a:rPr lang="en-IN" smtClean="0"/>
              <a:t>03-06-2022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962972-B8BC-4F99-8E3A-5892F687ADC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6540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086453-4B22-41F7-ACD1-DC3016573288}"/>
              </a:ext>
            </a:extLst>
          </p:cNvPr>
          <p:cNvSpPr>
            <a:spLocks noGrp="1"/>
          </p:cNvSpPr>
          <p:nvPr>
            <p:ph type="subTitle" idx="1"/>
          </p:nvPr>
        </p:nvSpPr>
        <p:spPr>
          <a:xfrm>
            <a:off x="1159422" y="4045154"/>
            <a:ext cx="9934113" cy="2266870"/>
          </a:xfrm>
        </p:spPr>
        <p:txBody>
          <a:bodyPr>
            <a:normAutofit/>
          </a:bodyPr>
          <a:lstStyle/>
          <a:p>
            <a:pPr algn="ct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Group no: 9</a:t>
            </a:r>
          </a:p>
          <a:p>
            <a:pPr algn="just"/>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ANIKET AMBEKAR                     01fe20bcs044                              144</a:t>
            </a:r>
          </a:p>
          <a:p>
            <a:pPr algn="just"/>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YAJAS MENON                            01fe20bcs048                              148</a:t>
            </a:r>
          </a:p>
          <a:p>
            <a:pPr algn="just"/>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Karthik Hiremath                  01fe20bcs055                              154</a:t>
            </a:r>
          </a:p>
          <a:p>
            <a:pPr algn="just"/>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Sangamesh Mainale              01fe20bcs060                              159</a:t>
            </a:r>
          </a:p>
        </p:txBody>
      </p:sp>
      <p:pic>
        <p:nvPicPr>
          <p:cNvPr id="5" name="Picture 4">
            <a:extLst>
              <a:ext uri="{FF2B5EF4-FFF2-40B4-BE49-F238E27FC236}">
                <a16:creationId xmlns:a16="http://schemas.microsoft.com/office/drawing/2014/main" id="{9229E420-E96F-45F3-84F4-32B982893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417" y="212686"/>
            <a:ext cx="4048125" cy="962025"/>
          </a:xfrm>
          <a:prstGeom prst="rect">
            <a:avLst/>
          </a:prstGeom>
        </p:spPr>
      </p:pic>
      <p:sp>
        <p:nvSpPr>
          <p:cNvPr id="6" name="TextBox 5">
            <a:extLst>
              <a:ext uri="{FF2B5EF4-FFF2-40B4-BE49-F238E27FC236}">
                <a16:creationId xmlns:a16="http://schemas.microsoft.com/office/drawing/2014/main" id="{B2354C50-B06A-47F1-A79A-6AD1D3D70982}"/>
              </a:ext>
            </a:extLst>
          </p:cNvPr>
          <p:cNvSpPr txBox="1"/>
          <p:nvPr/>
        </p:nvSpPr>
        <p:spPr>
          <a:xfrm>
            <a:off x="457201" y="1289652"/>
            <a:ext cx="10893668" cy="1754326"/>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COURSE TITLE: EXPLORATORY DATA ANALYSIS</a:t>
            </a:r>
          </a:p>
          <a:p>
            <a:pPr algn="ctr"/>
            <a:endParaRPr lang="en-IN" sz="3600" dirty="0">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COURSE CODE: </a:t>
            </a:r>
            <a:r>
              <a:rPr lang="en-US" sz="3600" i="0" dirty="0">
                <a:solidFill>
                  <a:srgbClr val="212529"/>
                </a:solidFill>
                <a:effectLst/>
                <a:latin typeface="Times New Roman" panose="02020603050405020304" pitchFamily="18" charset="0"/>
                <a:cs typeface="Times New Roman" panose="02020603050405020304" pitchFamily="18" charset="0"/>
              </a:rPr>
              <a:t>21ECSC210</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692ECC3-64E4-40A4-8D3E-140EF3B5FA35}"/>
              </a:ext>
            </a:extLst>
          </p:cNvPr>
          <p:cNvSpPr txBox="1"/>
          <p:nvPr/>
        </p:nvSpPr>
        <p:spPr>
          <a:xfrm>
            <a:off x="775006" y="3205361"/>
            <a:ext cx="10893668" cy="678327"/>
          </a:xfrm>
          <a:prstGeom prst="rect">
            <a:avLst/>
          </a:prstGeom>
          <a:noFill/>
        </p:spPr>
        <p:txBody>
          <a:bodyPr wrap="square" rtlCol="0">
            <a:spAutoFit/>
          </a:bodyPr>
          <a:lstStyle/>
          <a:p>
            <a:pPr algn="ctr">
              <a:lnSpc>
                <a:spcPct val="115000"/>
              </a:lnSpc>
              <a:spcAft>
                <a:spcPts val="1000"/>
              </a:spcAft>
              <a:tabLst>
                <a:tab pos="922020" algn="l"/>
              </a:tabLst>
            </a:pPr>
            <a:r>
              <a:rPr lang="en-IN" sz="3600" dirty="0">
                <a:latin typeface="Times New Roman" panose="02020603050405020304" pitchFamily="18" charset="0"/>
                <a:cs typeface="Times New Roman" panose="02020603050405020304" pitchFamily="18" charset="0"/>
              </a:rPr>
              <a:t>PROJECT TITLE: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ANALYSIS</a:t>
            </a:r>
            <a:r>
              <a:rPr lang="en-IN"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ON OTT PLATFORMS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786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C52EF-A009-7E50-2711-E528B8794B10}"/>
              </a:ext>
            </a:extLst>
          </p:cNvPr>
          <p:cNvSpPr txBox="1"/>
          <p:nvPr/>
        </p:nvSpPr>
        <p:spPr>
          <a:xfrm>
            <a:off x="0" y="0"/>
            <a:ext cx="12079705" cy="4540730"/>
          </a:xfrm>
          <a:prstGeom prst="rect">
            <a:avLst/>
          </a:prstGeom>
          <a:noFill/>
        </p:spPr>
        <p:txBody>
          <a:bodyPr wrap="square" rtlCol="0">
            <a:spAutoFit/>
          </a:bodyPr>
          <a:lstStyle/>
          <a:p>
            <a:pP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1a says that Netflix in the year 2020 content decreased because of lack of new movies and tv shows.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1b says Amazon prime in the year 2020 content got increased as they added existing movies and tv shows.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1c says that Hulu content in the year 2020 decreased because of lack of movies and tv shows.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1d says Disney + Hotstar in the year 2020 content got increased as they added existing movies and tv shows.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13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2B093F-1325-AD08-88C6-A58B30945D3A}"/>
              </a:ext>
            </a:extLst>
          </p:cNvPr>
          <p:cNvSpPr txBox="1"/>
          <p:nvPr/>
        </p:nvSpPr>
        <p:spPr>
          <a:xfrm>
            <a:off x="0" y="0"/>
            <a:ext cx="12192000"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2. </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Revenue of Netflix over the years.</a:t>
            </a:r>
            <a:endParaRPr lang="en-IN" sz="4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F13C02-DF53-F2C7-5B3A-48CF84C0D3B7}"/>
              </a:ext>
            </a:extLst>
          </p:cNvPr>
          <p:cNvSpPr txBox="1"/>
          <p:nvPr/>
        </p:nvSpPr>
        <p:spPr>
          <a:xfrm>
            <a:off x="1692442" y="5301041"/>
            <a:ext cx="6208294" cy="369332"/>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2:</a:t>
            </a:r>
            <a:r>
              <a:rPr lang="en-US"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Revenue of Netflix in 2018, 2019 and 2020</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AD021F47-7BDF-A0C1-C69F-377466A51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1" y="975139"/>
            <a:ext cx="8486784" cy="4325902"/>
          </a:xfrm>
          <a:prstGeom prst="rect">
            <a:avLst/>
          </a:prstGeom>
        </p:spPr>
      </p:pic>
      <p:sp>
        <p:nvSpPr>
          <p:cNvPr id="12" name="TextBox 11">
            <a:extLst>
              <a:ext uri="{FF2B5EF4-FFF2-40B4-BE49-F238E27FC236}">
                <a16:creationId xmlns:a16="http://schemas.microsoft.com/office/drawing/2014/main" id="{185FC460-6691-8299-4467-DB4E0CF6895B}"/>
              </a:ext>
            </a:extLst>
          </p:cNvPr>
          <p:cNvSpPr txBox="1"/>
          <p:nvPr/>
        </p:nvSpPr>
        <p:spPr>
          <a:xfrm>
            <a:off x="9031859" y="975139"/>
            <a:ext cx="2924290" cy="3584379"/>
          </a:xfrm>
          <a:prstGeom prst="rect">
            <a:avLst/>
          </a:prstGeom>
          <a:noFill/>
        </p:spPr>
        <p:txBody>
          <a:bodyPr wrap="square">
            <a:spAutoFit/>
          </a:bodyPr>
          <a:lstStyle/>
          <a:p>
            <a:pP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From figure 2 revenue of Netflix has increased in all regions, comparing the revenue of the year 2018 and 2019.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20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710BA-781B-E152-6565-E41053C58E96}"/>
              </a:ext>
            </a:extLst>
          </p:cNvPr>
          <p:cNvSpPr txBox="1"/>
          <p:nvPr/>
        </p:nvSpPr>
        <p:spPr>
          <a:xfrm>
            <a:off x="0" y="0"/>
            <a:ext cx="12192000" cy="1323439"/>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3. No. of Content produced by OTT platforms in the years 2020 and 2021</a:t>
            </a: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1D43689-70A4-3753-47C6-71DF928B2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2620"/>
            <a:ext cx="6272236" cy="2851885"/>
          </a:xfrm>
          <a:prstGeom prst="rect">
            <a:avLst/>
          </a:prstGeom>
        </p:spPr>
      </p:pic>
      <p:pic>
        <p:nvPicPr>
          <p:cNvPr id="7" name="Picture 6">
            <a:extLst>
              <a:ext uri="{FF2B5EF4-FFF2-40B4-BE49-F238E27FC236}">
                <a16:creationId xmlns:a16="http://schemas.microsoft.com/office/drawing/2014/main" id="{F5B7B35A-6BD7-4647-BFE4-85CB24B98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237" y="1912620"/>
            <a:ext cx="5919764" cy="2690802"/>
          </a:xfrm>
          <a:prstGeom prst="rect">
            <a:avLst/>
          </a:prstGeom>
        </p:spPr>
      </p:pic>
      <p:sp>
        <p:nvSpPr>
          <p:cNvPr id="8" name="TextBox 7">
            <a:extLst>
              <a:ext uri="{FF2B5EF4-FFF2-40B4-BE49-F238E27FC236}">
                <a16:creationId xmlns:a16="http://schemas.microsoft.com/office/drawing/2014/main" id="{2DF9B638-FB96-22A2-25EE-DA261EFC27F3}"/>
              </a:ext>
            </a:extLst>
          </p:cNvPr>
          <p:cNvSpPr txBox="1"/>
          <p:nvPr/>
        </p:nvSpPr>
        <p:spPr>
          <a:xfrm>
            <a:off x="224364" y="4764505"/>
            <a:ext cx="6208294" cy="646331"/>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3.a: </a:t>
            </a: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No. of content in different OTT platforms in the year 2020.</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A0BBD4A-BF98-4EC7-C798-ACEB4CF90411}"/>
              </a:ext>
            </a:extLst>
          </p:cNvPr>
          <p:cNvSpPr txBox="1"/>
          <p:nvPr/>
        </p:nvSpPr>
        <p:spPr>
          <a:xfrm>
            <a:off x="6657022" y="4740922"/>
            <a:ext cx="5534978" cy="646331"/>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3.b: </a:t>
            </a:r>
            <a:r>
              <a:rPr lang="en-US" sz="1800" dirty="0">
                <a:effectLst/>
                <a:latin typeface="Calibri" panose="020F0502020204030204" pitchFamily="34" charset="0"/>
                <a:ea typeface="Calibri" panose="020F0502020204030204" pitchFamily="34" charset="0"/>
                <a:cs typeface="Times New Roman" panose="02020603050405020304" pitchFamily="18" charset="0"/>
              </a:rPr>
              <a:t>No. of content in different OTT platforms in the year 2021.</a:t>
            </a:r>
            <a:endPar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928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4620FD-B5BA-BE22-6A0E-1FCF39262E15}"/>
              </a:ext>
            </a:extLst>
          </p:cNvPr>
          <p:cNvSpPr txBox="1"/>
          <p:nvPr/>
        </p:nvSpPr>
        <p:spPr>
          <a:xfrm>
            <a:off x="0" y="0"/>
            <a:ext cx="12079705" cy="2310184"/>
          </a:xfrm>
          <a:prstGeom prst="rect">
            <a:avLst/>
          </a:prstGeom>
          <a:noFill/>
        </p:spPr>
        <p:txBody>
          <a:bodyPr wrap="square" rtlCol="0">
            <a:spAutoFit/>
          </a:bodyPr>
          <a:lstStyle/>
          <a:p>
            <a:pP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3.a shows the number of movies and tv shows present on each OTT platform in the year 2020.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3.b shows the number of movies and tv shows present on each OTT platform in the year 2021.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077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FB6AB-D791-D6A5-4E64-BF1B20FCDC85}"/>
              </a:ext>
            </a:extLst>
          </p:cNvPr>
          <p:cNvSpPr txBox="1"/>
          <p:nvPr/>
        </p:nvSpPr>
        <p:spPr>
          <a:xfrm>
            <a:off x="0" y="0"/>
            <a:ext cx="12192000"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4. </a:t>
            </a:r>
            <a:r>
              <a:rPr lang="en-US" sz="4000" dirty="0">
                <a:latin typeface="Times New Roman" panose="02020603050405020304" pitchFamily="18" charset="0"/>
                <a:cs typeface="Times New Roman" panose="02020603050405020304" pitchFamily="18" charset="0"/>
              </a:rPr>
              <a:t>I</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mpact of COVID-19 on IMDb ratings</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AE9E69-1B14-5888-2A8B-2BD249FAE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098"/>
            <a:ext cx="6766560" cy="3984625"/>
          </a:xfrm>
          <a:prstGeom prst="rect">
            <a:avLst/>
          </a:prstGeom>
        </p:spPr>
      </p:pic>
      <p:sp>
        <p:nvSpPr>
          <p:cNvPr id="7" name="TextBox 6">
            <a:extLst>
              <a:ext uri="{FF2B5EF4-FFF2-40B4-BE49-F238E27FC236}">
                <a16:creationId xmlns:a16="http://schemas.microsoft.com/office/drawing/2014/main" id="{FF93B29E-AAA5-9722-6C5D-566611EA5F46}"/>
              </a:ext>
            </a:extLst>
          </p:cNvPr>
          <p:cNvSpPr txBox="1"/>
          <p:nvPr/>
        </p:nvSpPr>
        <p:spPr>
          <a:xfrm>
            <a:off x="6914147" y="1090863"/>
            <a:ext cx="4940969" cy="3584379"/>
          </a:xfrm>
          <a:prstGeom prst="rect">
            <a:avLst/>
          </a:prstGeom>
          <a:noFill/>
        </p:spPr>
        <p:txBody>
          <a:bodyPr wrap="square">
            <a:spAutoFit/>
          </a:bodyPr>
          <a:lstStyle/>
          <a:p>
            <a:pP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US" sz="24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shows how the density of IMDb ratings is high near the year 2020.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also says that people watched more number of movies and tv shows and rated them in the year 2020.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9D9E7AB-9A9E-85A5-9031-9234796A31E3}"/>
              </a:ext>
            </a:extLst>
          </p:cNvPr>
          <p:cNvSpPr txBox="1"/>
          <p:nvPr/>
        </p:nvSpPr>
        <p:spPr>
          <a:xfrm>
            <a:off x="558266" y="5246488"/>
            <a:ext cx="6208294" cy="774571"/>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4 </a:t>
            </a: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Density of IMDb ratings over the years.</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2591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F6DF8-ECCD-EA1F-19A7-964D20E2CF06}"/>
              </a:ext>
            </a:extLst>
          </p:cNvPr>
          <p:cNvSpPr txBox="1"/>
          <p:nvPr/>
        </p:nvSpPr>
        <p:spPr>
          <a:xfrm>
            <a:off x="0" y="-13904"/>
            <a:ext cx="12192000" cy="1323439"/>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5. </a:t>
            </a:r>
            <a:r>
              <a:rPr lang="en-US" sz="4000" dirty="0">
                <a:solidFill>
                  <a:srgbClr val="000000"/>
                </a:solidFill>
                <a:latin typeface="Times New Roman" panose="02020603050405020304" pitchFamily="18" charset="0"/>
                <a:cs typeface="Times New Roman" panose="02020603050405020304" pitchFamily="18" charset="0"/>
              </a:rPr>
              <a:t>T</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ype of Content that are added by Netflix in the year 2020</a:t>
            </a: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D54282-4A6E-7914-D1A2-973C03F9402F}"/>
              </a:ext>
            </a:extLst>
          </p:cNvPr>
          <p:cNvSpPr txBox="1"/>
          <p:nvPr/>
        </p:nvSpPr>
        <p:spPr>
          <a:xfrm>
            <a:off x="8550443" y="1464093"/>
            <a:ext cx="3513220" cy="3584379"/>
          </a:xfrm>
          <a:prstGeom prst="rect">
            <a:avLst/>
          </a:prstGeom>
          <a:noFill/>
        </p:spPr>
        <p:txBody>
          <a:bodyPr wrap="square">
            <a:spAutoFit/>
          </a:bodyPr>
          <a:lstStyle/>
          <a:p>
            <a:pP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5 says that what are movies and content added by Netflix based on the maturity ratings. TV-MA content is added the highest amongst all.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8AD3ABE-E771-A591-FC3C-5104A3A0D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2" y="1309535"/>
            <a:ext cx="8278853" cy="4417497"/>
          </a:xfrm>
          <a:prstGeom prst="rect">
            <a:avLst/>
          </a:prstGeom>
        </p:spPr>
      </p:pic>
      <p:sp>
        <p:nvSpPr>
          <p:cNvPr id="7" name="TextBox 6">
            <a:extLst>
              <a:ext uri="{FF2B5EF4-FFF2-40B4-BE49-F238E27FC236}">
                <a16:creationId xmlns:a16="http://schemas.microsoft.com/office/drawing/2014/main" id="{34E56899-DE6C-199B-215C-1CD7DE41763A}"/>
              </a:ext>
            </a:extLst>
          </p:cNvPr>
          <p:cNvSpPr txBox="1"/>
          <p:nvPr/>
        </p:nvSpPr>
        <p:spPr>
          <a:xfrm>
            <a:off x="1467852" y="5727032"/>
            <a:ext cx="6208294" cy="369332"/>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5 </a:t>
            </a:r>
            <a:r>
              <a:rPr lang="en-US" sz="1800" dirty="0">
                <a:effectLst/>
                <a:latin typeface="Calibri" panose="020F0502020204030204" pitchFamily="34" charset="0"/>
                <a:ea typeface="Calibri" panose="020F0502020204030204" pitchFamily="34" charset="0"/>
                <a:cs typeface="Times New Roman" panose="02020603050405020304" pitchFamily="18" charset="0"/>
              </a:rPr>
              <a:t>Type content released by Netflix in the year 2020.</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60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61BD3F-47F5-7DBD-459B-226422BA74D4}"/>
              </a:ext>
            </a:extLst>
          </p:cNvPr>
          <p:cNvSpPr txBox="1"/>
          <p:nvPr/>
        </p:nvSpPr>
        <p:spPr>
          <a:xfrm>
            <a:off x="124287" y="239697"/>
            <a:ext cx="11878323" cy="5708037"/>
          </a:xfrm>
          <a:prstGeom prst="rect">
            <a:avLst/>
          </a:prstGeom>
          <a:noFill/>
        </p:spPr>
        <p:txBody>
          <a:bodyPr wrap="square" rtlCol="0">
            <a:spAutoFit/>
          </a:bodyPr>
          <a:lstStyle/>
          <a:p>
            <a:pPr>
              <a:lnSpc>
                <a:spcPct val="115000"/>
              </a:lnSpc>
              <a:spcAft>
                <a:spcPts val="1000"/>
              </a:spcAft>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Conclusions:</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By this data analysis we can conclude that the growth of OTT platforms as been increased during the COVID-19 lockdown phase.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All age groups have watched movies and tv shows on OTT platforms.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Netflix and Amazon Prime has grown more among all the OTT platforms in terms of content added.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people had free time, people started to watch movies and tv shows and also give them ratings, resulting in the increase of IMDb ratings count.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number of content added by each OTT platforms in the year 2020 and 2021, in which Amazon Prime has added more content compared to all other platform.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Netflix is more popular among the OTT platforms, so the content added by Netflix in year 2020 is of TV-MA maturity rating.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057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40AC-BB1A-4C02-AA9B-D762EF4B70DC}"/>
              </a:ext>
            </a:extLst>
          </p:cNvPr>
          <p:cNvSpPr txBox="1">
            <a:spLocks/>
          </p:cNvSpPr>
          <p:nvPr/>
        </p:nvSpPr>
        <p:spPr>
          <a:xfrm>
            <a:off x="1066800" y="2693412"/>
            <a:ext cx="10058400" cy="14711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5099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5F38-C402-B619-A36B-1D46AAEBC503}"/>
              </a:ext>
            </a:extLst>
          </p:cNvPr>
          <p:cNvSpPr>
            <a:spLocks noGrp="1"/>
          </p:cNvSpPr>
          <p:nvPr>
            <p:ph type="title"/>
          </p:nvPr>
        </p:nvSpPr>
        <p:spPr>
          <a:xfrm>
            <a:off x="1097280" y="988906"/>
            <a:ext cx="10058400" cy="748454"/>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B269D446-1585-E0F8-64E9-482B1AA86D55}"/>
              </a:ext>
            </a:extLst>
          </p:cNvPr>
          <p:cNvSpPr>
            <a:spLocks noGrp="1"/>
          </p:cNvSpPr>
          <p:nvPr>
            <p:ph idx="1"/>
          </p:nvPr>
        </p:nvSpPr>
        <p:spPr/>
        <p:txBody>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Domain Understanding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Dataset Details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Data Pre-processing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Questions and Analysis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Conclusions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82794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6184-72F7-3DAE-9671-523AB4455EB0}"/>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31EE89B-614B-DD62-1DC9-BB8CBC078EEB}"/>
              </a:ext>
            </a:extLst>
          </p:cNvPr>
          <p:cNvSpPr>
            <a:spLocks noGrp="1"/>
          </p:cNvSpPr>
          <p:nvPr>
            <p:ph idx="1"/>
          </p:nvPr>
        </p:nvSpPr>
        <p:spPr/>
        <p:txBody>
          <a:bodyPr>
            <a:normAutofit/>
          </a:bodyPr>
          <a:lstStyle/>
          <a:p>
            <a:pPr marL="0" marR="0" algn="just">
              <a:lnSpc>
                <a:spcPct val="115000"/>
              </a:lnSpc>
              <a:spcBef>
                <a:spcPts val="0"/>
              </a:spcBef>
              <a:spcAft>
                <a:spcPts val="1000"/>
              </a:spcAft>
              <a:tabLst>
                <a:tab pos="7296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Analysis of the Covid 19 Pandemic on the OTT Platform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280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6B82-10CD-3E45-B99E-CBA35C2C4AE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Domain Understanding:</a:t>
            </a:r>
          </a:p>
        </p:txBody>
      </p:sp>
      <p:sp>
        <p:nvSpPr>
          <p:cNvPr id="3" name="Content Placeholder 2">
            <a:extLst>
              <a:ext uri="{FF2B5EF4-FFF2-40B4-BE49-F238E27FC236}">
                <a16:creationId xmlns:a16="http://schemas.microsoft.com/office/drawing/2014/main" id="{46396802-361B-A11D-887C-C99896948601}"/>
              </a:ext>
            </a:extLst>
          </p:cNvPr>
          <p:cNvSpPr>
            <a:spLocks noGrp="1"/>
          </p:cNvSpPr>
          <p:nvPr>
            <p:ph idx="1"/>
          </p:nvPr>
        </p:nvSpPr>
        <p:spPr/>
        <p:txBody>
          <a:bodyPr>
            <a:normAutofit/>
          </a:bodyPr>
          <a:lstStyle/>
          <a:p>
            <a:r>
              <a:rPr lang="en-US" sz="2400" dirty="0">
                <a:solidFill>
                  <a:srgbClr val="333333"/>
                </a:solidFill>
                <a:effectLst/>
                <a:latin typeface="Times New Roman" panose="02020603050405020304" pitchFamily="18" charset="0"/>
                <a:ea typeface="Calibri" panose="020F0502020204030204" pitchFamily="34" charset="0"/>
              </a:rPr>
              <a:t>Over-the-Top (OTT) video platforms, once considered a luxury is today a commodity.</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 India, there is an increasingly growing number of consumers adapting to it. While Indian streaming services like Hotstar and Jio Cinema has gained a stronger foothold, global players like Netflix and Amazon Prime have steadily grown their market share in India. This paper explores the emergence, advantage, and future of streaming service in India through analytical research. We also present the various OTT services, their growth factors, technology background, audience characteristics, content, censorship and future developments expected in the industry.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97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40B4-26C0-9788-13B2-8A42CF14F80D}"/>
              </a:ext>
            </a:extLst>
          </p:cNvPr>
          <p:cNvSpPr>
            <a:spLocks noGrp="1"/>
          </p:cNvSpPr>
          <p:nvPr>
            <p:ph type="title" idx="4294967295"/>
          </p:nvPr>
        </p:nvSpPr>
        <p:spPr>
          <a:xfrm>
            <a:off x="0" y="0"/>
            <a:ext cx="12192000" cy="834189"/>
          </a:xfrm>
        </p:spPr>
        <p:txBody>
          <a:bodyPr>
            <a:normAutofit/>
          </a:bodyPr>
          <a:lstStyle/>
          <a:p>
            <a:r>
              <a:rPr lang="en-IN" sz="4000" b="1" dirty="0">
                <a:latin typeface="Times New Roman" panose="02020603050405020304" pitchFamily="18" charset="0"/>
                <a:cs typeface="Times New Roman" panose="02020603050405020304" pitchFamily="18" charset="0"/>
              </a:rPr>
              <a:t>Dataset Details:</a:t>
            </a:r>
          </a:p>
        </p:txBody>
      </p:sp>
      <p:sp>
        <p:nvSpPr>
          <p:cNvPr id="4" name="TextBox 3">
            <a:extLst>
              <a:ext uri="{FF2B5EF4-FFF2-40B4-BE49-F238E27FC236}">
                <a16:creationId xmlns:a16="http://schemas.microsoft.com/office/drawing/2014/main" id="{CC481A5A-F11E-6E77-4704-C7F8FE81C51C}"/>
              </a:ext>
            </a:extLst>
          </p:cNvPr>
          <p:cNvSpPr txBox="1"/>
          <p:nvPr/>
        </p:nvSpPr>
        <p:spPr>
          <a:xfrm>
            <a:off x="256674" y="886252"/>
            <a:ext cx="11245515" cy="5934958"/>
          </a:xfrm>
          <a:prstGeom prst="rect">
            <a:avLst/>
          </a:prstGeom>
          <a:noFill/>
        </p:spPr>
        <p:txBody>
          <a:bodyPr wrap="square" rtlCol="0">
            <a:spAutoFit/>
          </a:bodyPr>
          <a:lstStyle/>
          <a:p>
            <a:pPr algn="just">
              <a:lnSpc>
                <a:spcPct val="115000"/>
              </a:lnSpc>
              <a:spcAft>
                <a:spcPts val="1000"/>
              </a:spcAft>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data consists of 6 datasets namely: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Netflix Dataset: This dataset consists of 8807 rows x 13 columns of movie and tv shows, directors, cast, country, release year, duration, rating, listed in, and 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Amazon Prime Dataset: This dataset consists of 9668 rows x 13 columns of movie and tv shows, directors, cast, country, release year, duration, rating, listed in, and 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Disney+ Hotstar Dataset: This dataset consists of 1450 rows x 13 columns of movie and tv shows, directors, cast, country, release year, duration, rating, listed in and 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Hulu Dataset: This dataset consists of 3073 rows x 13 columns of movie and tv shows, directors, cast, country, release year, duration, rating, listed in, and 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Movie Dataset: This dataset consists of 9515 rows x 11 columns of movies, year, age, rotten tomatoes, type, and OTT platforms.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Tv show Dataset: This dataset consists of 5368 rows x 11 columns of </a:t>
            </a:r>
            <a:r>
              <a:rPr lang="en-US" sz="2000" dirty="0">
                <a:latin typeface="Times New Roman" panose="02020603050405020304" pitchFamily="18" charset="0"/>
                <a:ea typeface="Calibri" panose="020F0502020204030204" pitchFamily="34" charset="0"/>
                <a:cs typeface="Times New Roman" panose="02020603050405020304" pitchFamily="18" charset="0"/>
              </a:rPr>
              <a:t>TVs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year, age, rotten tomatoes, type, and OTT platforms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7296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Revenue Dataset: This dataset consists of 40 rows X 3 columns of area, years, and revenue of the Netflix platform.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10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5512-C825-B702-E7CC-235E2E2F6F35}"/>
              </a:ext>
            </a:extLst>
          </p:cNvPr>
          <p:cNvSpPr>
            <a:spLocks noGrp="1"/>
          </p:cNvSpPr>
          <p:nvPr>
            <p:ph type="title"/>
          </p:nvPr>
        </p:nvSpPr>
        <p:spPr>
          <a:xfrm>
            <a:off x="1413803" y="330564"/>
            <a:ext cx="10058400" cy="1450757"/>
          </a:xfrm>
        </p:spPr>
        <p:txBody>
          <a:bodyPr/>
          <a:lstStyle/>
          <a:p>
            <a:r>
              <a:rPr lang="en-US" b="1" dirty="0">
                <a:latin typeface="Times New Roman" panose="02020603050405020304" pitchFamily="18" charset="0"/>
                <a:cs typeface="Times New Roman" panose="02020603050405020304" pitchFamily="18" charset="0"/>
              </a:rPr>
              <a:t>Attributes:</a:t>
            </a:r>
          </a:p>
        </p:txBody>
      </p:sp>
      <p:graphicFrame>
        <p:nvGraphicFramePr>
          <p:cNvPr id="4" name="Content Placeholder 3">
            <a:extLst>
              <a:ext uri="{FF2B5EF4-FFF2-40B4-BE49-F238E27FC236}">
                <a16:creationId xmlns:a16="http://schemas.microsoft.com/office/drawing/2014/main" id="{89588C28-5B06-DF69-0D6B-502CD14165B9}"/>
              </a:ext>
            </a:extLst>
          </p:cNvPr>
          <p:cNvGraphicFramePr>
            <a:graphicFrameLocks noGrp="1"/>
          </p:cNvGraphicFramePr>
          <p:nvPr>
            <p:ph idx="1"/>
            <p:extLst>
              <p:ext uri="{D42A27DB-BD31-4B8C-83A1-F6EECF244321}">
                <p14:modId xmlns:p14="http://schemas.microsoft.com/office/powerpoint/2010/main" val="2931098257"/>
              </p:ext>
            </p:extLst>
          </p:nvPr>
        </p:nvGraphicFramePr>
        <p:xfrm>
          <a:off x="993531" y="1846263"/>
          <a:ext cx="9882554" cy="4482723"/>
        </p:xfrm>
        <a:graphic>
          <a:graphicData uri="http://schemas.openxmlformats.org/drawingml/2006/table">
            <a:tbl>
              <a:tblPr firstRow="1" firstCol="1" bandRow="1">
                <a:tableStyleId>{5940675A-B579-460E-94D1-54222C63F5DA}</a:tableStyleId>
              </a:tblPr>
              <a:tblGrid>
                <a:gridCol w="2720221">
                  <a:extLst>
                    <a:ext uri="{9D8B030D-6E8A-4147-A177-3AD203B41FA5}">
                      <a16:colId xmlns:a16="http://schemas.microsoft.com/office/drawing/2014/main" val="874926343"/>
                    </a:ext>
                  </a:extLst>
                </a:gridCol>
                <a:gridCol w="4451272">
                  <a:extLst>
                    <a:ext uri="{9D8B030D-6E8A-4147-A177-3AD203B41FA5}">
                      <a16:colId xmlns:a16="http://schemas.microsoft.com/office/drawing/2014/main" val="1074241441"/>
                    </a:ext>
                  </a:extLst>
                </a:gridCol>
                <a:gridCol w="2711061">
                  <a:extLst>
                    <a:ext uri="{9D8B030D-6E8A-4147-A177-3AD203B41FA5}">
                      <a16:colId xmlns:a16="http://schemas.microsoft.com/office/drawing/2014/main" val="4239258212"/>
                    </a:ext>
                  </a:extLst>
                </a:gridCol>
              </a:tblGrid>
              <a:tr h="306664">
                <a:tc>
                  <a:txBody>
                    <a:bodyPr/>
                    <a:lstStyle/>
                    <a:p>
                      <a:pPr marL="0" marR="0">
                        <a:lnSpc>
                          <a:spcPct val="115000"/>
                        </a:lnSpc>
                        <a:spcBef>
                          <a:spcPts val="0"/>
                        </a:spcBef>
                        <a:spcAft>
                          <a:spcPts val="0"/>
                        </a:spcAft>
                      </a:pPr>
                      <a:r>
                        <a:rPr lang="en-US" sz="2000" b="1">
                          <a:effectLst/>
                        </a:rPr>
                        <a:t>Attribute Name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b="1">
                          <a:effectLst/>
                        </a:rPr>
                        <a:t>Description</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b="1" dirty="0">
                          <a:effectLst/>
                        </a:rPr>
                        <a:t>Type of Data</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739066678"/>
                  </a:ext>
                </a:extLst>
              </a:tr>
              <a:tr h="306664">
                <a:tc>
                  <a:txBody>
                    <a:bodyPr/>
                    <a:lstStyle/>
                    <a:p>
                      <a:pPr marL="0" marR="0">
                        <a:lnSpc>
                          <a:spcPct val="115000"/>
                        </a:lnSpc>
                        <a:spcBef>
                          <a:spcPts val="0"/>
                        </a:spcBef>
                        <a:spcAft>
                          <a:spcPts val="0"/>
                        </a:spcAft>
                      </a:pPr>
                      <a:r>
                        <a:rPr lang="en-US" sz="2000">
                          <a:effectLst/>
                        </a:rPr>
                        <a:t>Type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Movie or Tv show</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dirty="0">
                          <a:effectLst/>
                        </a:rPr>
                        <a:t>Categorical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1012353497"/>
                  </a:ext>
                </a:extLst>
              </a:tr>
              <a:tr h="306664">
                <a:tc>
                  <a:txBody>
                    <a:bodyPr/>
                    <a:lstStyle/>
                    <a:p>
                      <a:pPr marL="0" marR="0">
                        <a:lnSpc>
                          <a:spcPct val="115000"/>
                        </a:lnSpc>
                        <a:spcBef>
                          <a:spcPts val="0"/>
                        </a:spcBef>
                        <a:spcAft>
                          <a:spcPts val="0"/>
                        </a:spcAft>
                      </a:pPr>
                      <a:r>
                        <a:rPr lang="en-US" sz="2000">
                          <a:effectLst/>
                        </a:rPr>
                        <a:t>Title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dirty="0">
                          <a:effectLst/>
                        </a:rPr>
                        <a:t>Title of the content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Nominal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3968896423"/>
                  </a:ext>
                </a:extLst>
              </a:tr>
              <a:tr h="580207">
                <a:tc>
                  <a:txBody>
                    <a:bodyPr/>
                    <a:lstStyle/>
                    <a:p>
                      <a:pPr marL="0" marR="0">
                        <a:lnSpc>
                          <a:spcPct val="115000"/>
                        </a:lnSpc>
                        <a:spcBef>
                          <a:spcPts val="0"/>
                        </a:spcBef>
                        <a:spcAft>
                          <a:spcPts val="0"/>
                        </a:spcAft>
                      </a:pPr>
                      <a:r>
                        <a:rPr lang="en-US" sz="2000" dirty="0">
                          <a:effectLst/>
                        </a:rPr>
                        <a:t>Release year, 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Year in which the content was released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Ordinal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446090846"/>
                  </a:ext>
                </a:extLst>
              </a:tr>
              <a:tr h="306664">
                <a:tc>
                  <a:txBody>
                    <a:bodyPr/>
                    <a:lstStyle/>
                    <a:p>
                      <a:pPr marL="0" marR="0">
                        <a:lnSpc>
                          <a:spcPct val="115000"/>
                        </a:lnSpc>
                        <a:spcBef>
                          <a:spcPts val="0"/>
                        </a:spcBef>
                        <a:spcAft>
                          <a:spcPts val="0"/>
                        </a:spcAft>
                      </a:pPr>
                      <a:r>
                        <a:rPr lang="en-US" sz="2000">
                          <a:effectLst/>
                        </a:rPr>
                        <a:t>Listed 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Genre of the 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Nominal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2702434869"/>
                  </a:ext>
                </a:extLst>
              </a:tr>
              <a:tr h="306664">
                <a:tc>
                  <a:txBody>
                    <a:bodyPr/>
                    <a:lstStyle/>
                    <a:p>
                      <a:pPr marL="0" marR="0">
                        <a:lnSpc>
                          <a:spcPct val="115000"/>
                        </a:lnSpc>
                        <a:spcBef>
                          <a:spcPts val="0"/>
                        </a:spcBef>
                        <a:spcAft>
                          <a:spcPts val="0"/>
                        </a:spcAft>
                      </a:pPr>
                      <a:r>
                        <a:rPr lang="en-US" sz="2000">
                          <a:effectLst/>
                        </a:rPr>
                        <a:t>Ott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Name of the Ott platform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Categorical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1291511413"/>
                  </a:ext>
                </a:extLst>
              </a:tr>
              <a:tr h="306664">
                <a:tc>
                  <a:txBody>
                    <a:bodyPr/>
                    <a:lstStyle/>
                    <a:p>
                      <a:pPr marL="0" marR="0">
                        <a:lnSpc>
                          <a:spcPct val="115000"/>
                        </a:lnSpc>
                        <a:spcBef>
                          <a:spcPts val="0"/>
                        </a:spcBef>
                        <a:spcAft>
                          <a:spcPts val="0"/>
                        </a:spcAft>
                      </a:pPr>
                      <a:r>
                        <a:rPr lang="en-US" sz="2000">
                          <a:effectLst/>
                        </a:rPr>
                        <a:t>Age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Age group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dirty="0">
                          <a:effectLst/>
                        </a:rPr>
                        <a:t>Categorical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398646571"/>
                  </a:ext>
                </a:extLst>
              </a:tr>
              <a:tr h="306664">
                <a:tc>
                  <a:txBody>
                    <a:bodyPr/>
                    <a:lstStyle/>
                    <a:p>
                      <a:pPr marL="0" marR="0">
                        <a:lnSpc>
                          <a:spcPct val="115000"/>
                        </a:lnSpc>
                        <a:spcBef>
                          <a:spcPts val="0"/>
                        </a:spcBef>
                        <a:spcAft>
                          <a:spcPts val="0"/>
                        </a:spcAft>
                      </a:pPr>
                      <a:r>
                        <a:rPr lang="en-US" sz="2000">
                          <a:effectLst/>
                        </a:rPr>
                        <a:t>IMDb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IMDb ratings of 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Discrete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1459317154"/>
                  </a:ext>
                </a:extLst>
              </a:tr>
              <a:tr h="466501">
                <a:tc>
                  <a:txBody>
                    <a:bodyPr/>
                    <a:lstStyle/>
                    <a:p>
                      <a:pPr marL="0" marR="0">
                        <a:lnSpc>
                          <a:spcPct val="115000"/>
                        </a:lnSpc>
                        <a:spcBef>
                          <a:spcPts val="0"/>
                        </a:spcBef>
                        <a:spcAft>
                          <a:spcPts val="0"/>
                        </a:spcAft>
                      </a:pPr>
                      <a:r>
                        <a:rPr lang="en-US" sz="2000">
                          <a:effectLst/>
                        </a:rPr>
                        <a:t>Rotten Tomatoes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dirty="0">
                          <a:effectLst/>
                        </a:rPr>
                        <a:t>Rotten Tomatoes ratings of content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Discrete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2697761262"/>
                  </a:ext>
                </a:extLst>
              </a:tr>
              <a:tr h="306664">
                <a:tc>
                  <a:txBody>
                    <a:bodyPr/>
                    <a:lstStyle/>
                    <a:p>
                      <a:pPr marL="0" marR="0">
                        <a:lnSpc>
                          <a:spcPct val="115000"/>
                        </a:lnSpc>
                        <a:spcBef>
                          <a:spcPts val="0"/>
                        </a:spcBef>
                        <a:spcAft>
                          <a:spcPts val="0"/>
                        </a:spcAft>
                      </a:pPr>
                      <a:r>
                        <a:rPr lang="en-US" sz="2000">
                          <a:effectLst/>
                        </a:rPr>
                        <a:t>Area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dirty="0">
                          <a:effectLst/>
                        </a:rPr>
                        <a:t>Area /Region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Categorical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3818875184"/>
                  </a:ext>
                </a:extLst>
              </a:tr>
              <a:tr h="466501">
                <a:tc>
                  <a:txBody>
                    <a:bodyPr/>
                    <a:lstStyle/>
                    <a:p>
                      <a:pPr marL="0" marR="0">
                        <a:lnSpc>
                          <a:spcPct val="115000"/>
                        </a:lnSpc>
                        <a:spcBef>
                          <a:spcPts val="0"/>
                        </a:spcBef>
                        <a:spcAft>
                          <a:spcPts val="0"/>
                        </a:spcAft>
                      </a:pPr>
                      <a:r>
                        <a:rPr lang="en-US" sz="2000">
                          <a:effectLst/>
                        </a:rPr>
                        <a:t>Years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dirty="0">
                          <a:effectLst/>
                        </a:rPr>
                        <a:t>Year in which revenue is collected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Ordinal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4145097220"/>
                  </a:ext>
                </a:extLst>
              </a:tr>
              <a:tr h="306664">
                <a:tc>
                  <a:txBody>
                    <a:bodyPr/>
                    <a:lstStyle/>
                    <a:p>
                      <a:pPr marL="0" marR="0">
                        <a:lnSpc>
                          <a:spcPct val="115000"/>
                        </a:lnSpc>
                        <a:spcBef>
                          <a:spcPts val="0"/>
                        </a:spcBef>
                        <a:spcAft>
                          <a:spcPts val="0"/>
                        </a:spcAft>
                      </a:pPr>
                      <a:r>
                        <a:rPr lang="en-US" sz="2000">
                          <a:effectLst/>
                        </a:rPr>
                        <a:t>Revenue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a:effectLst/>
                        </a:rPr>
                        <a:t>Revenue of Netflix</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tc>
                  <a:txBody>
                    <a:bodyPr/>
                    <a:lstStyle/>
                    <a:p>
                      <a:pPr marL="0" marR="0">
                        <a:lnSpc>
                          <a:spcPct val="115000"/>
                        </a:lnSpc>
                        <a:spcBef>
                          <a:spcPts val="0"/>
                        </a:spcBef>
                        <a:spcAft>
                          <a:spcPts val="0"/>
                        </a:spcAft>
                      </a:pPr>
                      <a:r>
                        <a:rPr lang="en-US" sz="2000" dirty="0">
                          <a:effectLst/>
                        </a:rPr>
                        <a:t>Discrete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274" marR="55274" marT="0" marB="0"/>
                </a:tc>
                <a:extLst>
                  <a:ext uri="{0D108BD9-81ED-4DB2-BD59-A6C34878D82A}">
                    <a16:rowId xmlns:a16="http://schemas.microsoft.com/office/drawing/2014/main" val="3313851779"/>
                  </a:ext>
                </a:extLst>
              </a:tr>
            </a:tbl>
          </a:graphicData>
        </a:graphic>
      </p:graphicFrame>
    </p:spTree>
    <p:extLst>
      <p:ext uri="{BB962C8B-B14F-4D97-AF65-F5344CB8AC3E}">
        <p14:creationId xmlns:p14="http://schemas.microsoft.com/office/powerpoint/2010/main" val="68790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6D85A-F6CD-6E87-A55D-0E1FD565C90F}"/>
              </a:ext>
            </a:extLst>
          </p:cNvPr>
          <p:cNvSpPr txBox="1"/>
          <p:nvPr/>
        </p:nvSpPr>
        <p:spPr>
          <a:xfrm>
            <a:off x="0" y="0"/>
            <a:ext cx="11726779" cy="6327566"/>
          </a:xfrm>
          <a:prstGeom prst="rect">
            <a:avLst/>
          </a:prstGeom>
          <a:noFill/>
        </p:spPr>
        <p:txBody>
          <a:bodyPr wrap="square" rtlCol="0">
            <a:spAutoFit/>
          </a:bodyPr>
          <a:lstStyle/>
          <a:p>
            <a:pPr algn="just"/>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4000" b="1" dirty="0">
              <a:latin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Netflix Dataset: This dataset consists of a total of 4307 null values, we dropped a few unwanted columns in order to remove the null values.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Amazon Prime Dataset: This dataset consists of a total of 22161 null values, we dropped a few unwanted columns in order to remove the null values.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Disney+ Hotstar Dataset: This dataset consists of a total of 888 null values, we dropped a few unwanted columns in order to remove the null values.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Hulu Dataset: This dataset consists of a total of 8627 null values, we dropped a few unwanted columns in order to remove the null values.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Movies Dataset: This dataset consists of a total of 4184 null values, and replaced the null values by mode of the attribute in order to remove the null values.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Tv shows Dataset: This dataset consists of a total of 3089 null values, and replaced the null values by mode of the attribute in order to remove the null values.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Revenue Dataset: This dataset consists of zero null values.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2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9777D-AF3D-F244-120C-0A01AF1A310D}"/>
              </a:ext>
            </a:extLst>
          </p:cNvPr>
          <p:cNvSpPr txBox="1"/>
          <p:nvPr/>
        </p:nvSpPr>
        <p:spPr>
          <a:xfrm>
            <a:off x="0" y="0"/>
            <a:ext cx="12192000" cy="1323439"/>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Questions and Analysis:</a:t>
            </a:r>
          </a:p>
          <a:p>
            <a:r>
              <a:rPr lang="en-US" sz="4000" dirty="0">
                <a:latin typeface="Times New Roman" panose="02020603050405020304" pitchFamily="18" charset="0"/>
                <a:cs typeface="Times New Roman" panose="02020603050405020304" pitchFamily="18" charset="0"/>
              </a:rPr>
              <a:t>1. Growth of OTT Platforms year wise</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90A23E-9306-1290-3C5B-CA35EC2DA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410"/>
            <a:ext cx="5651441" cy="3497179"/>
          </a:xfrm>
          <a:prstGeom prst="rect">
            <a:avLst/>
          </a:prstGeom>
        </p:spPr>
      </p:pic>
      <p:sp>
        <p:nvSpPr>
          <p:cNvPr id="8" name="TextBox 7">
            <a:extLst>
              <a:ext uri="{FF2B5EF4-FFF2-40B4-BE49-F238E27FC236}">
                <a16:creationId xmlns:a16="http://schemas.microsoft.com/office/drawing/2014/main" id="{99273EBE-0172-7C1D-C01D-4155F72815B6}"/>
              </a:ext>
            </a:extLst>
          </p:cNvPr>
          <p:cNvSpPr txBox="1"/>
          <p:nvPr/>
        </p:nvSpPr>
        <p:spPr>
          <a:xfrm>
            <a:off x="0" y="5177589"/>
            <a:ext cx="6208294" cy="369332"/>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1.a:</a:t>
            </a:r>
            <a:r>
              <a:rPr lang="en-US" sz="1800" dirty="0">
                <a:effectLst/>
                <a:latin typeface="Calibri" panose="020F0502020204030204" pitchFamily="34" charset="0"/>
                <a:ea typeface="Calibri" panose="020F0502020204030204" pitchFamily="34" charset="0"/>
                <a:cs typeface="Times New Roman" panose="02020603050405020304" pitchFamily="18" charset="0"/>
              </a:rPr>
              <a:t>Total no. of content present in Netflix over the years.</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BA6E4ECC-30C4-4391-88DA-562DD2BE0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441" y="1680411"/>
            <a:ext cx="6208294" cy="3497178"/>
          </a:xfrm>
          <a:prstGeom prst="rect">
            <a:avLst/>
          </a:prstGeom>
        </p:spPr>
      </p:pic>
      <p:sp>
        <p:nvSpPr>
          <p:cNvPr id="11" name="TextBox 10">
            <a:extLst>
              <a:ext uri="{FF2B5EF4-FFF2-40B4-BE49-F238E27FC236}">
                <a16:creationId xmlns:a16="http://schemas.microsoft.com/office/drawing/2014/main" id="{AA0D5D18-DBB9-6181-229F-4B055594C22A}"/>
              </a:ext>
            </a:extLst>
          </p:cNvPr>
          <p:cNvSpPr txBox="1"/>
          <p:nvPr/>
        </p:nvSpPr>
        <p:spPr>
          <a:xfrm>
            <a:off x="5983706" y="5177589"/>
            <a:ext cx="6208294" cy="646331"/>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1.b: </a:t>
            </a:r>
            <a:r>
              <a:rPr lang="en-US" sz="1800" dirty="0">
                <a:effectLst/>
                <a:latin typeface="Calibri" panose="020F0502020204030204" pitchFamily="34" charset="0"/>
                <a:ea typeface="Calibri" panose="020F0502020204030204" pitchFamily="34" charset="0"/>
                <a:cs typeface="Times New Roman" panose="02020603050405020304" pitchFamily="18" charset="0"/>
              </a:rPr>
              <a:t>Total no. of content present in Amazon Prime over the years.</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673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0BBA0E-363F-3FEE-D397-0A83811EC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9" y="604139"/>
            <a:ext cx="6172625" cy="3672840"/>
          </a:xfrm>
          <a:prstGeom prst="rect">
            <a:avLst/>
          </a:prstGeom>
        </p:spPr>
      </p:pic>
      <p:pic>
        <p:nvPicPr>
          <p:cNvPr id="3" name="Picture 2">
            <a:extLst>
              <a:ext uri="{FF2B5EF4-FFF2-40B4-BE49-F238E27FC236}">
                <a16:creationId xmlns:a16="http://schemas.microsoft.com/office/drawing/2014/main" id="{39C01355-0067-DF99-CF5E-CD1B6230D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68259"/>
            <a:ext cx="5996940" cy="3672840"/>
          </a:xfrm>
          <a:prstGeom prst="rect">
            <a:avLst/>
          </a:prstGeom>
        </p:spPr>
      </p:pic>
      <p:sp>
        <p:nvSpPr>
          <p:cNvPr id="4" name="TextBox 3">
            <a:extLst>
              <a:ext uri="{FF2B5EF4-FFF2-40B4-BE49-F238E27FC236}">
                <a16:creationId xmlns:a16="http://schemas.microsoft.com/office/drawing/2014/main" id="{A0B03847-6FFB-5D8D-C6C2-F37351EFA394}"/>
              </a:ext>
            </a:extLst>
          </p:cNvPr>
          <p:cNvSpPr txBox="1"/>
          <p:nvPr/>
        </p:nvSpPr>
        <p:spPr>
          <a:xfrm>
            <a:off x="99060" y="4276979"/>
            <a:ext cx="6208294" cy="774571"/>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1.c: Total no. of content present in Hulu over the years.</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8EF5E90-0BB3-767F-ED9C-9D722FD16B4D}"/>
              </a:ext>
            </a:extLst>
          </p:cNvPr>
          <p:cNvSpPr txBox="1"/>
          <p:nvPr/>
        </p:nvSpPr>
        <p:spPr>
          <a:xfrm>
            <a:off x="6208294" y="4309039"/>
            <a:ext cx="6208294" cy="646331"/>
          </a:xfrm>
          <a:prstGeom prst="rect">
            <a:avLst/>
          </a:prstGeom>
          <a:noFill/>
        </p:spPr>
        <p:txBody>
          <a:bodyPr wrap="square">
            <a:spAutoFit/>
          </a:bodyPr>
          <a:lstStyle/>
          <a:p>
            <a:pPr algn="ctr">
              <a:spcAft>
                <a:spcPts val="1000"/>
              </a:spcAft>
            </a:pPr>
            <a:r>
              <a:rPr lang="en-US"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Figure 1.d:</a:t>
            </a:r>
            <a:r>
              <a:rPr lang="en-US" sz="1800" dirty="0">
                <a:effectLst/>
                <a:latin typeface="Calibri" panose="020F0502020204030204" pitchFamily="34" charset="0"/>
                <a:ea typeface="Calibri" panose="020F0502020204030204" pitchFamily="34" charset="0"/>
                <a:cs typeface="Times New Roman" panose="02020603050405020304" pitchFamily="18" charset="0"/>
              </a:rPr>
              <a:t> Total no. of content present in Disney+ Hotstar over the years.</a:t>
            </a:r>
            <a:endParaRPr lang="en-IN" sz="1800" i="1"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5336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865</TotalTime>
  <Words>1270</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Symbol</vt:lpstr>
      <vt:lpstr>Times New Roman</vt:lpstr>
      <vt:lpstr>Retrospect</vt:lpstr>
      <vt:lpstr>PowerPoint Presentation</vt:lpstr>
      <vt:lpstr>Contents</vt:lpstr>
      <vt:lpstr>Problem Statement:</vt:lpstr>
      <vt:lpstr>Domain Understanding:</vt:lpstr>
      <vt:lpstr>Dataset Details:</vt:lpstr>
      <vt:lpstr>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Hiremath</dc:creator>
  <cp:lastModifiedBy>Yajas Menon</cp:lastModifiedBy>
  <cp:revision>21</cp:revision>
  <dcterms:created xsi:type="dcterms:W3CDTF">2021-12-17T18:50:57Z</dcterms:created>
  <dcterms:modified xsi:type="dcterms:W3CDTF">2022-06-03T07:51:56Z</dcterms:modified>
</cp:coreProperties>
</file>