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256" r:id="rId3"/>
    <p:sldId id="257" r:id="rId4"/>
    <p:sldId id="288" r:id="rId5"/>
    <p:sldId id="258" r:id="rId6"/>
    <p:sldId id="259" r:id="rId7"/>
    <p:sldId id="295" r:id="rId8"/>
    <p:sldId id="265" r:id="rId9"/>
    <p:sldId id="296" r:id="rId10"/>
    <p:sldId id="263" r:id="rId11"/>
    <p:sldId id="264" r:id="rId12"/>
    <p:sldId id="299" r:id="rId13"/>
    <p:sldId id="297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F9D"/>
    <a:srgbClr val="C08497"/>
    <a:srgbClr val="1D1E18"/>
    <a:srgbClr val="FFFFFF"/>
    <a:srgbClr val="B0D0D3"/>
    <a:srgbClr val="6666FF"/>
    <a:srgbClr val="B9F5D8"/>
    <a:srgbClr val="6B8F71"/>
    <a:srgbClr val="D9F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374" autoAdjust="0"/>
  </p:normalViewPr>
  <p:slideViewPr>
    <p:cSldViewPr snapToGrid="0">
      <p:cViewPr varScale="1">
        <p:scale>
          <a:sx n="81" d="100"/>
          <a:sy n="81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83BD-8CF7-41A4-94E4-DED99BCC24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98166-B73F-4EE6-8993-603057E8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7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98166-B73F-4EE6-8993-603057E831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98166-B73F-4EE6-8993-603057E831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6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98166-B73F-4EE6-8993-603057E831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0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330-5382-445E-B547-C3C02F34EB8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A856-3B04-4017-B682-DB73909D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9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330-5382-445E-B547-C3C02F34EB8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A856-3B04-4017-B682-DB73909D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330-5382-445E-B547-C3C02F34EB8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A856-3B04-4017-B682-DB73909D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330-5382-445E-B547-C3C02F34EB8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A856-3B04-4017-B682-DB73909D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9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330-5382-445E-B547-C3C02F34EB8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A856-3B04-4017-B682-DB73909D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5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330-5382-445E-B547-C3C02F34EB8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A856-3B04-4017-B682-DB73909D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3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330-5382-445E-B547-C3C02F34EB8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A856-3B04-4017-B682-DB73909D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5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330-5382-445E-B547-C3C02F34EB8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A856-3B04-4017-B682-DB73909D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330-5382-445E-B547-C3C02F34EB8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A856-3B04-4017-B682-DB73909D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4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330-5382-445E-B547-C3C02F34EB8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A856-3B04-4017-B682-DB73909D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330-5382-445E-B547-C3C02F34EB8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A856-3B04-4017-B682-DB73909D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A330-5382-445E-B547-C3C02F34EB8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AA856-3B04-4017-B682-DB73909D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1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A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1713" y="2386013"/>
            <a:ext cx="7572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w Cen MT" panose="020B0602020104020603" pitchFamily="34" charset="0"/>
              </a:rPr>
              <a:t>    GREEN DATA STORAGE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3816139"/>
            <a:ext cx="3952875" cy="304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5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A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Terminator 8"/>
          <p:cNvSpPr/>
          <p:nvPr/>
        </p:nvSpPr>
        <p:spPr>
          <a:xfrm>
            <a:off x="4336472" y="189187"/>
            <a:ext cx="3364983" cy="993228"/>
          </a:xfrm>
          <a:prstGeom prst="flowChartTerminator">
            <a:avLst/>
          </a:prstGeom>
          <a:solidFill>
            <a:srgbClr val="C084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w Cen MT" panose="020B06020201040206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36473" y="471055"/>
            <a:ext cx="3103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</a:t>
            </a:r>
            <a:r>
              <a:rPr lang="en-US" sz="2800" dirty="0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109" y="1634836"/>
            <a:ext cx="93795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 Data centers throughout Europe are leading the charge in efficient energy practices and renewable energy.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 When you think of spring, you think of good weather and the color green. But today, the color green has taken on a brand-new significance as the symbol of the booming green energy movement. That has become a vital component of Europe’s economy.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 Data centers throughout Europe are leading the charge in both efficient energy practices and the use of renewable energy, showing that being green is a crucial way to win customers in Europe.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36" y="4897087"/>
            <a:ext cx="3920836" cy="196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9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A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982"/>
            <a:ext cx="7813964" cy="707967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Demonstrating green practices can be a notable business differentiator for service providers looking to sell services to the European market.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  Europeans care strongly about sustainability: slightly more than eight in ten EU citizens felt that environmental impact was an important element when deciding which products to buy.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 So, data centers have been implementing energy-saving designs and harnessing everything from arctic winds to underground aquifers to the Baltic Sea to reduce energy use and thus reduce their carbon footprint.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.So, for US companies trying to take advantage of the European market, </a:t>
            </a:r>
            <a:r>
              <a:rPr lang="en-US" sz="2000" dirty="0" err="1">
                <a:latin typeface="Tw Cen MT" panose="020B0602020104020603" pitchFamily="34" charset="0"/>
              </a:rPr>
              <a:t>colocating</a:t>
            </a:r>
            <a:r>
              <a:rPr lang="en-US" sz="2000" dirty="0">
                <a:latin typeface="Tw Cen MT" panose="020B0602020104020603" pitchFamily="34" charset="0"/>
              </a:rPr>
              <a:t> in data centers committed to both using green technology and innovating new efficiency measures is a way to distinguish themselves from their competitors.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w Cen MT" panose="020B0602020104020603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10" y="3005931"/>
            <a:ext cx="5778105" cy="3852069"/>
          </a:xfrm>
        </p:spPr>
      </p:pic>
    </p:spTree>
    <p:extLst>
      <p:ext uri="{BB962C8B-B14F-4D97-AF65-F5344CB8AC3E}">
        <p14:creationId xmlns:p14="http://schemas.microsoft.com/office/powerpoint/2010/main" val="342127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A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40" y="3411315"/>
            <a:ext cx="6077533" cy="3446685"/>
          </a:xfrm>
        </p:spPr>
      </p:pic>
      <p:sp>
        <p:nvSpPr>
          <p:cNvPr id="6" name="Flowchart: Terminator 5"/>
          <p:cNvSpPr/>
          <p:nvPr/>
        </p:nvSpPr>
        <p:spPr>
          <a:xfrm>
            <a:off x="4516582" y="189187"/>
            <a:ext cx="3184873" cy="780631"/>
          </a:xfrm>
          <a:prstGeom prst="flowChartTerminator">
            <a:avLst/>
          </a:prstGeom>
          <a:solidFill>
            <a:srgbClr val="C084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79418"/>
            <a:ext cx="81880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 Green storage is the practice of using a variety of "clean energy" storage methods and products to cut down on a data </a:t>
            </a:r>
            <a:r>
              <a:rPr lang="en-US" dirty="0" err="1">
                <a:latin typeface="Tw Cen MT" panose="020B0602020104020603" pitchFamily="34" charset="0"/>
              </a:rPr>
              <a:t>centre’s</a:t>
            </a:r>
            <a:r>
              <a:rPr lang="en-US" dirty="0">
                <a:latin typeface="Tw Cen MT" panose="020B0602020104020603" pitchFamily="34" charset="0"/>
              </a:rPr>
              <a:t> Carbon Footprint as well as the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A carbon footprint is the amount of greenhouse gases—primarily </a:t>
            </a:r>
            <a:r>
              <a:rPr lang="en-US">
                <a:latin typeface="Tw Cen MT" panose="020B0602020104020603" pitchFamily="34" charset="0"/>
              </a:rPr>
              <a:t>carbon dioxide released </a:t>
            </a:r>
            <a:r>
              <a:rPr lang="en-US" dirty="0">
                <a:latin typeface="Tw Cen MT" panose="020B0602020104020603" pitchFamily="34" charset="0"/>
              </a:rPr>
              <a:t>into the atmosphere by a particular human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 Green storage protect the environment like mentioned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 Increasing facilities system efficiency, Reduced power consumption with innovative technologies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7527" y="443345"/>
            <a:ext cx="2747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       CONCLUSION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1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A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337625"/>
            <a:ext cx="11577711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w Cen MT" panose="020B0602020104020603" pitchFamily="34" charset="0"/>
              </a:rPr>
              <a:t>BSCIT Group-6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YAJAT DALVI – 08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DEEPAK YADAV – 105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GAURAV THAKUR – 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BHAVIN NOR – 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SAEED SHAIKH – 131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RAJ NAIK </a:t>
            </a:r>
            <a:r>
              <a:rPr lang="en-US" sz="2800">
                <a:latin typeface="Tw Cen MT" panose="020B0602020104020603" pitchFamily="34" charset="0"/>
              </a:rPr>
              <a:t>- 50</a:t>
            </a:r>
            <a:endParaRPr lang="en-US" sz="28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5E2E98-2585-45FF-8F23-591164DED8B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144000" cy="165576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32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A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8288" y="2377439"/>
            <a:ext cx="782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w Cen MT" panose="020B0602020104020603" pitchFamily="34" charset="0"/>
              </a:rPr>
              <a:t>           THANKYOU!</a:t>
            </a:r>
          </a:p>
        </p:txBody>
      </p:sp>
    </p:spTree>
    <p:extLst>
      <p:ext uri="{BB962C8B-B14F-4D97-AF65-F5344CB8AC3E}">
        <p14:creationId xmlns:p14="http://schemas.microsoft.com/office/powerpoint/2010/main" val="25479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A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4700316" y="104427"/>
            <a:ext cx="2724766" cy="852536"/>
          </a:xfrm>
          <a:prstGeom prst="flowChartTerminator">
            <a:avLst/>
          </a:prstGeom>
          <a:solidFill>
            <a:srgbClr val="C08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7647" y="1510223"/>
            <a:ext cx="8059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US" sz="2400" dirty="0">
              <a:solidFill>
                <a:schemeClr val="bg1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AutoShape 2" descr="Spy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5575" y="1260764"/>
            <a:ext cx="1192558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green data storage?</a:t>
            </a:r>
          </a:p>
          <a:p>
            <a:r>
              <a:rPr lang="en-IN" sz="2000" dirty="0">
                <a:latin typeface="Tw Cen MT" panose="020B0602020104020603" pitchFamily="34" charset="0"/>
              </a:rPr>
              <a:t> </a:t>
            </a:r>
            <a:r>
              <a:rPr lang="en-IN" sz="2000" b="1" dirty="0">
                <a:latin typeface="Tw Cen MT" panose="020B0602020104020603" pitchFamily="34" charset="0"/>
              </a:rPr>
              <a:t>-</a:t>
            </a:r>
            <a:r>
              <a:rPr lang="en-IN" sz="2000" dirty="0">
                <a:latin typeface="Tw Cen MT" panose="020B0602020104020603" pitchFamily="34" charset="0"/>
              </a:rPr>
              <a:t> Green storage is the practice of using a variety of "clean energy" storage methods and products to cut down on a data centre’s Carbon Footprint as well as the cost.</a:t>
            </a:r>
            <a:endParaRPr lang="en-US" sz="2000" dirty="0">
              <a:latin typeface="Tw Cen MT" panose="020B0602020104020603" pitchFamily="34" charset="0"/>
            </a:endParaRPr>
          </a:p>
          <a:p>
            <a:r>
              <a:rPr lang="en-IN" sz="2000" dirty="0">
                <a:latin typeface="Tw Cen MT" panose="020B0602020104020603" pitchFamily="34" charset="0"/>
              </a:rPr>
              <a:t>A green data </a:t>
            </a:r>
            <a:r>
              <a:rPr lang="en-IN" sz="2000" dirty="0" err="1">
                <a:latin typeface="Tw Cen MT" panose="020B0602020104020603" pitchFamily="34" charset="0"/>
              </a:rPr>
              <a:t>center</a:t>
            </a:r>
            <a:r>
              <a:rPr lang="en-IN" sz="2000" dirty="0">
                <a:latin typeface="Tw Cen MT" panose="020B0602020104020603" pitchFamily="34" charset="0"/>
              </a:rPr>
              <a:t> is an enterprise class computing facility that is entirely managed and operated on the principles of green computing. It comes with the same features and capabilities of a typical data </a:t>
            </a:r>
            <a:r>
              <a:rPr lang="en-IN" sz="2000" dirty="0" err="1">
                <a:latin typeface="Tw Cen MT" panose="020B0602020104020603" pitchFamily="34" charset="0"/>
              </a:rPr>
              <a:t>center</a:t>
            </a:r>
            <a:r>
              <a:rPr lang="en-IN" sz="2000" dirty="0">
                <a:latin typeface="Tw Cen MT" panose="020B0602020104020603" pitchFamily="34" charset="0"/>
              </a:rPr>
              <a:t> but uses less energy and space, and also its design and operation are environment friendly.</a:t>
            </a:r>
          </a:p>
          <a:p>
            <a:endParaRPr lang="en-IN" sz="2000" dirty="0">
              <a:latin typeface="Tw Cen MT" panose="020B0602020104020603" pitchFamily="34" charset="0"/>
            </a:endParaRPr>
          </a:p>
          <a:p>
            <a:endParaRPr lang="en-US" sz="2000" dirty="0">
              <a:latin typeface="Tw Cen MT" panose="020B0602020104020603" pitchFamily="34" charset="0"/>
            </a:endParaRPr>
          </a:p>
          <a:p>
            <a:r>
              <a:rPr lang="en-IN" sz="2000" b="1" dirty="0">
                <a:latin typeface="Tw Cen MT" panose="020B0602020104020603" pitchFamily="34" charset="0"/>
              </a:rPr>
              <a:t>What exactly is Carbon Footprint ?</a:t>
            </a:r>
            <a:endParaRPr lang="en-US" sz="2000" b="1" dirty="0">
              <a:latin typeface="Tw Cen MT" panose="020B0602020104020603" pitchFamily="34" charset="0"/>
            </a:endParaRPr>
          </a:p>
          <a:p>
            <a:r>
              <a:rPr lang="en-IN" sz="2000" dirty="0">
                <a:latin typeface="Tw Cen MT" panose="020B0602020104020603" pitchFamily="34" charset="0"/>
              </a:rPr>
              <a:t> - A carbon footprint is the amount of greenhouse gases—primarily carbon dioxide—released into the atmosphere by a particular human activity.</a:t>
            </a:r>
            <a:endParaRPr lang="en-US" sz="2000" dirty="0">
              <a:latin typeface="Tw Cen MT" panose="020B0602020104020603" pitchFamily="34" charset="0"/>
            </a:endParaRPr>
          </a:p>
          <a:p>
            <a:r>
              <a:rPr lang="en-IN" sz="2000" dirty="0">
                <a:latin typeface="Tw Cen MT" panose="020B0602020104020603" pitchFamily="34" charset="0"/>
              </a:rPr>
              <a:t>It is usually measured as tons of CO</a:t>
            </a:r>
            <a:r>
              <a:rPr lang="en-IN" sz="2000" baseline="-25000" dirty="0">
                <a:latin typeface="Tw Cen MT" panose="020B0602020104020603" pitchFamily="34" charset="0"/>
              </a:rPr>
              <a:t>2</a:t>
            </a:r>
            <a:r>
              <a:rPr lang="en-IN" sz="2000" dirty="0">
                <a:latin typeface="Tw Cen MT" panose="020B0602020104020603" pitchFamily="34" charset="0"/>
              </a:rPr>
              <a:t> emitted per year, a number that can be supplemented by tons of CO</a:t>
            </a:r>
            <a:r>
              <a:rPr lang="en-IN" sz="2000" baseline="-25000" dirty="0">
                <a:latin typeface="Tw Cen MT" panose="020B0602020104020603" pitchFamily="34" charset="0"/>
              </a:rPr>
              <a:t>2</a:t>
            </a:r>
            <a:r>
              <a:rPr lang="en-IN" sz="2000" dirty="0">
                <a:latin typeface="Tw Cen MT" panose="020B0602020104020603" pitchFamily="34" charset="0"/>
              </a:rPr>
              <a:t>-equivalent gases, including methane, nitrous oxide, and other greenhouse gases.</a:t>
            </a:r>
            <a:endParaRPr lang="en-US" sz="2000" dirty="0">
              <a:latin typeface="Tw Cen MT" panose="020B0602020104020603" pitchFamily="34" charset="0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306" y="4912345"/>
            <a:ext cx="3414821" cy="19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A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276" y="557212"/>
            <a:ext cx="7629525" cy="600164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w Cen MT" panose="020B0602020104020603" pitchFamily="34" charset="0"/>
              </a:rPr>
              <a:t>So, what is the relation between </a:t>
            </a:r>
            <a:r>
              <a:rPr lang="en-IN" sz="2400" b="1" dirty="0">
                <a:latin typeface="Tw Cen MT" panose="020B0602020104020603" pitchFamily="34" charset="0"/>
              </a:rPr>
              <a:t>storing data </a:t>
            </a:r>
            <a:r>
              <a:rPr lang="en-IN" sz="2400" dirty="0">
                <a:latin typeface="Tw Cen MT" panose="020B0602020104020603" pitchFamily="34" charset="0"/>
              </a:rPr>
              <a:t>and </a:t>
            </a:r>
            <a:r>
              <a:rPr lang="en-IN" sz="2400" b="1" dirty="0">
                <a:latin typeface="Tw Cen MT" panose="020B0602020104020603" pitchFamily="34" charset="0"/>
              </a:rPr>
              <a:t>Carbon footprint</a:t>
            </a:r>
            <a:r>
              <a:rPr lang="en-IN" sz="2400" dirty="0">
                <a:latin typeface="Tw Cen MT" panose="020B0602020104020603" pitchFamily="34" charset="0"/>
              </a:rPr>
              <a:t>?</a:t>
            </a:r>
          </a:p>
          <a:p>
            <a:endParaRPr lang="en-US" sz="2400" dirty="0">
              <a:latin typeface="Tw Cen MT" panose="020B0602020104020603" pitchFamily="34" charset="0"/>
            </a:endParaRPr>
          </a:p>
          <a:p>
            <a:r>
              <a:rPr lang="en-IN" sz="2400" dirty="0">
                <a:latin typeface="Tw Cen MT" panose="020B0602020104020603" pitchFamily="34" charset="0"/>
              </a:rPr>
              <a:t>- Producing electricity consumed by data </a:t>
            </a:r>
            <a:r>
              <a:rPr lang="en-IN" sz="2400" dirty="0" err="1">
                <a:latin typeface="Tw Cen MT" panose="020B0602020104020603" pitchFamily="34" charset="0"/>
              </a:rPr>
              <a:t>centers</a:t>
            </a:r>
            <a:r>
              <a:rPr lang="en-IN" sz="2400" dirty="0">
                <a:latin typeface="Tw Cen MT" panose="020B0602020104020603" pitchFamily="34" charset="0"/>
              </a:rPr>
              <a:t> will result in the release of 100 million metric tons of carbon dioxide (CO2) by 2020.</a:t>
            </a:r>
            <a:endParaRPr lang="en-US" sz="2400" dirty="0">
              <a:latin typeface="Tw Cen MT" panose="020B0602020104020603" pitchFamily="34" charset="0"/>
            </a:endParaRPr>
          </a:p>
          <a:p>
            <a:r>
              <a:rPr lang="en-IN" sz="2400" dirty="0">
                <a:latin typeface="Tw Cen MT" panose="020B0602020104020603" pitchFamily="34" charset="0"/>
              </a:rPr>
              <a:t>In 2018, Google estimated that one month of a typical individual’s emailing and searching adds up to about the same greenhouse gas emissions as driving a car 1.6 km.</a:t>
            </a:r>
            <a:endParaRPr lang="en-US" sz="2400" dirty="0">
              <a:latin typeface="Tw Cen MT" panose="020B0602020104020603" pitchFamily="34" charset="0"/>
            </a:endParaRPr>
          </a:p>
          <a:p>
            <a:r>
              <a:rPr lang="en-IN" sz="2400" dirty="0">
                <a:latin typeface="Tw Cen MT" panose="020B0602020104020603" pitchFamily="34" charset="0"/>
              </a:rPr>
              <a:t> </a:t>
            </a:r>
            <a:endParaRPr lang="en-US" sz="2400" dirty="0">
              <a:latin typeface="Tw Cen MT" panose="020B0602020104020603" pitchFamily="34" charset="0"/>
            </a:endParaRPr>
          </a:p>
          <a:p>
            <a:r>
              <a:rPr lang="en-IN" sz="2400" b="1" dirty="0">
                <a:latin typeface="Tw Cen MT" panose="020B0602020104020603" pitchFamily="34" charset="0"/>
              </a:rPr>
              <a:t>Fun Fact:</a:t>
            </a:r>
            <a:endParaRPr lang="en-US" sz="2400" b="1" dirty="0">
              <a:latin typeface="Tw Cen MT" panose="020B0602020104020603" pitchFamily="34" charset="0"/>
            </a:endParaRPr>
          </a:p>
          <a:p>
            <a:r>
              <a:rPr lang="en-IN" sz="2400" dirty="0">
                <a:latin typeface="Tw Cen MT" panose="020B0602020104020603" pitchFamily="34" charset="0"/>
              </a:rPr>
              <a:t>Every Google search comes at a cost to the planet. In processing 3.5 billion searches a day, the world’s most popular website accounts for about 40% of the internet’s carbon footprint.</a:t>
            </a:r>
            <a:endParaRPr lang="en-US" sz="2400" dirty="0">
              <a:latin typeface="Tw Cen MT" panose="020B06020201040206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5651" y="3950889"/>
            <a:ext cx="5086349" cy="260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3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A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4631043" y="159845"/>
            <a:ext cx="2724766" cy="852536"/>
          </a:xfrm>
          <a:prstGeom prst="flowChartTerminator">
            <a:avLst/>
          </a:prstGeom>
          <a:solidFill>
            <a:srgbClr val="C08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Tw Cen MT" panose="020B0602020104020603" pitchFamily="34" charset="0"/>
              </a:rPr>
              <a:t>ADVANTAGES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96982" y="1316181"/>
            <a:ext cx="1094509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 Reduced Impact on Environment</a:t>
            </a:r>
          </a:p>
          <a:p>
            <a:pPr algn="just"/>
            <a:r>
              <a:rPr lang="en-US" sz="2800" b="1" dirty="0">
                <a:latin typeface="Tw Cen MT" panose="020B0602020104020603" pitchFamily="34" charset="0"/>
              </a:rPr>
              <a:t>  - </a:t>
            </a:r>
            <a:r>
              <a:rPr lang="en-US" sz="2800" dirty="0">
                <a:latin typeface="Tw Cen MT" panose="020B0602020104020603" pitchFamily="34" charset="0"/>
              </a:rPr>
              <a:t>The green or sustainable data centers reduce the energy consumption        and exert less impact on environment as compared to the traditional  ones. </a:t>
            </a:r>
          </a:p>
          <a:p>
            <a:endParaRPr lang="en-US" sz="2800" b="1" dirty="0">
              <a:latin typeface="Tw Cen MT" panose="020B0602020104020603" pitchFamily="34" charset="0"/>
            </a:endParaRPr>
          </a:p>
          <a:p>
            <a:endParaRPr lang="en-US" sz="2800" b="1" dirty="0">
              <a:latin typeface="Tw Cen MT" panose="020B0602020104020603" pitchFamily="34" charset="0"/>
            </a:endParaRPr>
          </a:p>
          <a:p>
            <a:r>
              <a:rPr lang="en-US" sz="2800" b="1" dirty="0">
                <a:latin typeface="Tw Cen MT" panose="020B0602020104020603" pitchFamily="34" charset="0"/>
              </a:rPr>
              <a:t> Decreased Capital Expenditure</a:t>
            </a:r>
            <a:endParaRPr lang="en-US" sz="2800" dirty="0">
              <a:latin typeface="Tw Cen MT" panose="020B0602020104020603" pitchFamily="34" charset="0"/>
            </a:endParaRPr>
          </a:p>
          <a:p>
            <a:pPr algn="just" fontAlgn="base"/>
            <a:r>
              <a:rPr lang="en-US" sz="2800" dirty="0">
                <a:latin typeface="Tw Cen MT" panose="020B0602020104020603" pitchFamily="34" charset="0"/>
              </a:rPr>
              <a:t>  </a:t>
            </a:r>
            <a:r>
              <a:rPr lang="en-US" sz="2800" b="1" dirty="0">
                <a:latin typeface="Tw Cen MT" panose="020B0602020104020603" pitchFamily="34" charset="0"/>
              </a:rPr>
              <a:t>-</a:t>
            </a:r>
            <a:r>
              <a:rPr lang="en-US" sz="2800" dirty="0">
                <a:latin typeface="Tw Cen MT" panose="020B0602020104020603" pitchFamily="34" charset="0"/>
              </a:rPr>
              <a:t> Green or environment-friendly data centers use the minimum amount of      power thanks to continuous monitoring and effective data management services. </a:t>
            </a:r>
          </a:p>
          <a:p>
            <a:pPr fontAlgn="base"/>
            <a:endParaRPr lang="en-US" sz="2400" b="1" dirty="0">
              <a:latin typeface="Tw Cen MT" panose="020B0602020104020603" pitchFamily="34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433" y="1836127"/>
            <a:ext cx="1743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0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A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764" y="554182"/>
            <a:ext cx="11125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>
                <a:latin typeface="Tw Cen MT" panose="020B0602020104020603" pitchFamily="34" charset="0"/>
              </a:rPr>
              <a:t>Effectiveness</a:t>
            </a:r>
          </a:p>
          <a:p>
            <a:r>
              <a:rPr lang="en-US" sz="2800" b="1" dirty="0">
                <a:latin typeface="Tw Cen MT" panose="020B0602020104020603" pitchFamily="34" charset="0"/>
              </a:rPr>
              <a:t>-</a:t>
            </a:r>
            <a:r>
              <a:rPr lang="en-US" sz="2800" dirty="0">
                <a:latin typeface="Tw Cen MT" panose="020B0602020104020603" pitchFamily="34" charset="0"/>
              </a:rPr>
              <a:t> The green data center can offer up to 60% savings in hardware cost and a 32% increase in PUE (Power Usage Effectiveness). </a:t>
            </a:r>
            <a:endParaRPr lang="en-US" sz="2800" b="1" dirty="0">
              <a:latin typeface="Tw Cen MT" panose="020B0602020104020603" pitchFamily="34" charset="0"/>
            </a:endParaRPr>
          </a:p>
          <a:p>
            <a:endParaRPr lang="en-US" sz="2800" b="1" dirty="0">
              <a:latin typeface="Tw Cen MT" panose="020B0602020104020603" pitchFamily="34" charset="0"/>
            </a:endParaRPr>
          </a:p>
          <a:p>
            <a:endParaRPr lang="en-US" sz="2800" b="1" dirty="0">
              <a:latin typeface="Tw Cen MT" panose="020B0602020104020603" pitchFamily="34" charset="0"/>
            </a:endParaRPr>
          </a:p>
          <a:p>
            <a:r>
              <a:rPr lang="en-US" sz="2800" b="1" dirty="0">
                <a:latin typeface="Tw Cen MT" panose="020B0602020104020603" pitchFamily="34" charset="0"/>
              </a:rPr>
              <a:t>Turning Off Unused Servers</a:t>
            </a:r>
            <a:endParaRPr lang="en-US" sz="2800" dirty="0">
              <a:latin typeface="Tw Cen MT" panose="020B0602020104020603" pitchFamily="34" charset="0"/>
            </a:endParaRPr>
          </a:p>
          <a:p>
            <a:r>
              <a:rPr lang="en-US" sz="2800" b="1" dirty="0">
                <a:latin typeface="Tw Cen MT" panose="020B0602020104020603" pitchFamily="34" charset="0"/>
              </a:rPr>
              <a:t>- </a:t>
            </a:r>
            <a:r>
              <a:rPr lang="en-US" sz="2800" dirty="0">
                <a:latin typeface="Tw Cen MT" panose="020B0602020104020603" pitchFamily="34" charset="0"/>
              </a:rPr>
              <a:t>The green data centers can turn these servers off and reduces the energy consumption and cost.</a:t>
            </a:r>
          </a:p>
          <a:p>
            <a:endParaRPr lang="en-US" sz="2400" dirty="0">
              <a:latin typeface="Tw Cen MT" panose="020B0602020104020603" pitchFamily="34" charset="0"/>
            </a:endParaRPr>
          </a:p>
          <a:p>
            <a:endParaRPr lang="en-US" sz="2400" dirty="0">
              <a:latin typeface="Tw Cen MT" panose="020B0602020104020603" pitchFamily="34" charset="0"/>
            </a:endParaRPr>
          </a:p>
          <a:p>
            <a:endParaRPr lang="en-US" sz="2400" dirty="0">
              <a:latin typeface="Tw Cen MT" panose="020B06020201040206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291" y="3632741"/>
            <a:ext cx="2908800" cy="31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9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A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4631043" y="159845"/>
            <a:ext cx="2724766" cy="852536"/>
          </a:xfrm>
          <a:prstGeom prst="flowChartTerminator">
            <a:avLst/>
          </a:prstGeom>
          <a:solidFill>
            <a:srgbClr val="C08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Tw Cen MT" panose="020B0602020104020603" pitchFamily="34" charset="0"/>
              </a:rPr>
              <a:t>IMPORTANCE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8545" y="1440873"/>
            <a:ext cx="80217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Green storage protect the environment like mentioned.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w Cen MT" panose="020B06020201040206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The service utilizes environmentally friendly solar panels meeting optimal energy efficient standard.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w Cen MT" panose="020B06020201040206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Green units use smart technologies to keep your items safe and dry no matter what season it is because of that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295" y="2810437"/>
            <a:ext cx="5403705" cy="404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8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A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255" y="471055"/>
            <a:ext cx="813261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w Cen MT" panose="020B0602020104020603" pitchFamily="34" charset="0"/>
              </a:rPr>
              <a:t>They usually incorporate a self sustainable power system that save money so other </a:t>
            </a:r>
            <a:r>
              <a:rPr lang="en-US" sz="3200" dirty="0" err="1">
                <a:latin typeface="Tw Cen MT" panose="020B0602020104020603" pitchFamily="34" charset="0"/>
              </a:rPr>
              <a:t>benefits.they</a:t>
            </a:r>
            <a:r>
              <a:rPr lang="en-US" sz="3200" dirty="0">
                <a:latin typeface="Tw Cen MT" panose="020B0602020104020603" pitchFamily="34" charset="0"/>
              </a:rPr>
              <a:t> usually incorporate a self sustainable power system that save money so other benefits.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latin typeface="Tw Cen MT" panose="020B06020201040206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w Cen MT" panose="020B0602020104020603" pitchFamily="34" charset="0"/>
              </a:rPr>
              <a:t>A number of technologies had been </a:t>
            </a:r>
            <a:r>
              <a:rPr lang="en-US" sz="3200" dirty="0" err="1">
                <a:latin typeface="Tw Cen MT" panose="020B0602020104020603" pitchFamily="34" charset="0"/>
              </a:rPr>
              <a:t>recognised</a:t>
            </a:r>
            <a:r>
              <a:rPr lang="en-US" sz="3200" dirty="0">
                <a:latin typeface="Tw Cen MT" panose="020B0602020104020603" pitchFamily="34" charset="0"/>
              </a:rPr>
              <a:t> as effective ways to adapt energy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w Cen MT" panose="020B06020201040206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w Cen MT" panose="020B0602020104020603" pitchFamily="34" charset="0"/>
              </a:rPr>
              <a:t>The use of cloud storage improve capacity system better performance oriented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w Cen MT" panose="020B06020201040206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8" y="2461509"/>
            <a:ext cx="7827580" cy="43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5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A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831273"/>
            <a:ext cx="7204364" cy="563610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Reduced cooling requirements</a:t>
            </a:r>
          </a:p>
          <a:p>
            <a:br>
              <a:rPr lang="en-US" sz="2000" dirty="0">
                <a:latin typeface="Tw Cen MT" panose="020B0602020104020603" pitchFamily="34" charset="0"/>
              </a:rPr>
            </a:br>
            <a:r>
              <a:rPr lang="en-US" sz="2000" dirty="0">
                <a:latin typeface="Tw Cen MT" panose="020B0602020104020603" pitchFamily="34" charset="0"/>
              </a:rPr>
              <a:t>   There are a number of factors for improving power and cooling          efficiency by reducing the heat generated in the data center with water or </a:t>
            </a:r>
            <a:r>
              <a:rPr lang="en-US" sz="2000" dirty="0" err="1">
                <a:latin typeface="Tw Cen MT" panose="020B0602020104020603" pitchFamily="34" charset="0"/>
              </a:rPr>
              <a:t>refrig</a:t>
            </a:r>
            <a:r>
              <a:rPr lang="en-US" sz="2000" dirty="0">
                <a:latin typeface="Tw Cen MT" panose="020B0602020104020603" pitchFamily="34" charset="0"/>
              </a:rPr>
              <a:t>-errant heat exchangers</a:t>
            </a:r>
          </a:p>
          <a:p>
            <a:endParaRPr lang="en-US" sz="2000" dirty="0"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Increasing facilities system efficiency</a:t>
            </a:r>
          </a:p>
          <a:p>
            <a:br>
              <a:rPr lang="en-US" sz="2000" dirty="0">
                <a:latin typeface="Tw Cen MT" panose="020B0602020104020603" pitchFamily="34" charset="0"/>
              </a:rPr>
            </a:br>
            <a:r>
              <a:rPr lang="en-US" sz="2000" dirty="0">
                <a:latin typeface="Tw Cen MT" panose="020B0602020104020603" pitchFamily="34" charset="0"/>
              </a:rPr>
              <a:t>Replacing chiller or UPS systems that have been in service for 15 years or more can result in substantial savings.</a:t>
            </a:r>
          </a:p>
          <a:p>
            <a:endParaRPr lang="en-US" sz="2000" dirty="0"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Reduced power consumption with innovative technologies</a:t>
            </a:r>
          </a:p>
          <a:p>
            <a:br>
              <a:rPr lang="en-US" sz="2000" dirty="0">
                <a:latin typeface="Tw Cen MT" panose="020B0602020104020603" pitchFamily="34" charset="0"/>
              </a:rPr>
            </a:br>
            <a:r>
              <a:rPr lang="en-US" sz="2000" dirty="0">
                <a:latin typeface="Tw Cen MT" panose="020B0602020104020603" pitchFamily="34" charset="0"/>
              </a:rPr>
              <a:t>replacing older IT equipment with newer models can significantly reduce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overall power and cooling requirements reduced by 25 to 40 percent over older(1U) technologies.</a:t>
            </a:r>
          </a:p>
          <a:p>
            <a:br>
              <a:rPr lang="en-US" sz="2000" dirty="0"/>
            </a:br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4336472" y="189187"/>
            <a:ext cx="3007303" cy="642086"/>
          </a:xfrm>
          <a:prstGeom prst="flowChartTerminator">
            <a:avLst/>
          </a:prstGeom>
          <a:solidFill>
            <a:srgbClr val="C084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w Cen MT" panose="020B06020201040206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1164" y="346364"/>
            <a:ext cx="30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PROBLEM SOLVED BY G.D.S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02" y="2743111"/>
            <a:ext cx="3860800" cy="37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1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A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545" y="429491"/>
            <a:ext cx="9005455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w Cen MT" panose="020B0602020104020603" pitchFamily="34" charset="0"/>
              </a:rPr>
              <a:t>Virtualization</a:t>
            </a:r>
            <a:endParaRPr lang="en-US" sz="2400" dirty="0">
              <a:latin typeface="Tw Cen MT" panose="020B0602020104020603" pitchFamily="34" charset="0"/>
            </a:endParaRPr>
          </a:p>
          <a:p>
            <a:br>
              <a:rPr lang="en-US" sz="2400" dirty="0">
                <a:latin typeface="Tw Cen MT" panose="020B0602020104020603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Tw Cen MT" panose="020B0602020104020603" pitchFamily="34" charset="0"/>
              </a:rPr>
              <a:t>This eliminates the approach</a:t>
            </a:r>
            <a:endParaRPr lang="en-US" sz="2400" dirty="0">
              <a:latin typeface="Tw Cen MT" panose="020B06020201040206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w Cen MT" panose="020B0602020104020603" pitchFamily="34" charset="0"/>
              </a:rPr>
              <a:t>of dedicating a single workload to a single server—a practice that yields low</a:t>
            </a:r>
            <a:endParaRPr lang="en-US" sz="2400" dirty="0">
              <a:latin typeface="Tw Cen MT" panose="020B06020201040206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w Cen MT" panose="020B0602020104020603" pitchFamily="34" charset="0"/>
              </a:rPr>
              <a:t>utilization rates—and allows virtualized servers to function near maximum</a:t>
            </a:r>
          </a:p>
          <a:p>
            <a:endParaRPr lang="en-US" sz="2400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Power management in IT systems</a:t>
            </a:r>
          </a:p>
          <a:p>
            <a:br>
              <a:rPr lang="en-US" sz="2400" dirty="0">
                <a:latin typeface="Tw Cen MT" panose="020B0602020104020603" pitchFamily="34" charset="0"/>
              </a:rPr>
            </a:br>
            <a:r>
              <a:rPr lang="en-US" sz="2400" dirty="0">
                <a:latin typeface="Tw Cen MT" panose="020B0602020104020603" pitchFamily="34" charset="0"/>
              </a:rPr>
              <a:t>Ideally, power usage in a data center should be proportional to the workload.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The amount of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power used by a single server or groups of servers can be capped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to optimize energy use and application performance without sacrificing productivity.</a:t>
            </a:r>
            <a:br>
              <a:rPr lang="en-US" sz="2400" dirty="0">
                <a:latin typeface="Tw Cen MT" panose="020B0602020104020603" pitchFamily="34" charset="0"/>
              </a:rPr>
            </a:br>
            <a:endParaRPr lang="en-US" sz="2400" dirty="0">
              <a:latin typeface="Tw Cen MT" panose="020B0602020104020603" pitchFamily="34" charset="0"/>
            </a:endParaRPr>
          </a:p>
          <a:p>
            <a:br>
              <a:rPr lang="en-US" sz="2400" dirty="0">
                <a:latin typeface="Tw Cen MT" panose="020B0602020104020603" pitchFamily="34" charset="0"/>
              </a:rPr>
            </a:br>
            <a:endParaRPr lang="en-US" sz="2400" dirty="0">
              <a:latin typeface="Tw Cen MT" panose="020B06020201040206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691" y="3138487"/>
            <a:ext cx="5254550" cy="37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8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1006</Words>
  <Application>Microsoft Office PowerPoint</Application>
  <PresentationFormat>Widescreen</PresentationFormat>
  <Paragraphs>114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Yajat Dalvi</cp:lastModifiedBy>
  <cp:revision>106</cp:revision>
  <dcterms:created xsi:type="dcterms:W3CDTF">2020-12-18T09:50:43Z</dcterms:created>
  <dcterms:modified xsi:type="dcterms:W3CDTF">2021-03-09T10:00:37Z</dcterms:modified>
</cp:coreProperties>
</file>