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65" r:id="rId3"/>
    <p:sldId id="258" r:id="rId4"/>
    <p:sldId id="260" r:id="rId5"/>
    <p:sldId id="261"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42" autoAdjust="0"/>
  </p:normalViewPr>
  <p:slideViewPr>
    <p:cSldViewPr>
      <p:cViewPr varScale="1">
        <p:scale>
          <a:sx n="62" d="100"/>
          <a:sy n="62" d="100"/>
        </p:scale>
        <p:origin x="-159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36CAE-C5AF-48E8-823F-D48440890697}" type="datetimeFigureOut">
              <a:rPr lang="en-US" smtClean="0"/>
              <a:t>4/12/2013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CBF0C-6AFC-40C1-AFF4-381627F5C1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TT" dirty="0" smtClean="0"/>
              <a:t>These problems result in:</a:t>
            </a:r>
          </a:p>
          <a:p>
            <a:pPr lvl="1">
              <a:buFont typeface="Arial" pitchFamily="34" charset="0"/>
              <a:buChar char="•"/>
            </a:pPr>
            <a:r>
              <a:rPr lang="en-TT" dirty="0" smtClean="0"/>
              <a:t>Poor crop production</a:t>
            </a:r>
          </a:p>
          <a:p>
            <a:pPr lvl="1">
              <a:buFont typeface="Arial" pitchFamily="34" charset="0"/>
              <a:buChar char="•"/>
            </a:pPr>
            <a:r>
              <a:rPr lang="en-TT" dirty="0" smtClean="0"/>
              <a:t>Negative impact on the food security of the nation</a:t>
            </a:r>
          </a:p>
          <a:p>
            <a:pPr lvl="1">
              <a:buFont typeface="Arial" pitchFamily="34" charset="0"/>
              <a:buChar char="•"/>
            </a:pPr>
            <a:r>
              <a:rPr lang="en-TT" dirty="0" smtClean="0"/>
              <a:t>Loss of investment</a:t>
            </a:r>
          </a:p>
          <a:p>
            <a:endParaRPr lang="en-US" dirty="0"/>
          </a:p>
        </p:txBody>
      </p:sp>
      <p:sp>
        <p:nvSpPr>
          <p:cNvPr id="4" name="Slide Number Placeholder 3"/>
          <p:cNvSpPr>
            <a:spLocks noGrp="1"/>
          </p:cNvSpPr>
          <p:nvPr>
            <p:ph type="sldNum" sz="quarter" idx="10"/>
          </p:nvPr>
        </p:nvSpPr>
        <p:spPr/>
        <p:txBody>
          <a:bodyPr/>
          <a:lstStyle/>
          <a:p>
            <a:fld id="{E06CBF0C-6AFC-40C1-AFF4-381627F5C13E}"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3900" dirty="0" smtClean="0">
                <a:solidFill>
                  <a:schemeClr val="tx1"/>
                </a:solidFill>
              </a:rPr>
              <a:t>How does </a:t>
            </a:r>
            <a:r>
              <a:rPr lang="en-US" sz="3900" dirty="0" err="1" smtClean="0">
                <a:solidFill>
                  <a:schemeClr val="tx1"/>
                </a:solidFill>
              </a:rPr>
              <a:t>TTFarm</a:t>
            </a:r>
            <a:r>
              <a:rPr lang="en-US" sz="3900" dirty="0" smtClean="0">
                <a:solidFill>
                  <a:schemeClr val="tx1"/>
                </a:solidFill>
              </a:rPr>
              <a:t> solve farmers’ problems?</a:t>
            </a:r>
          </a:p>
          <a:p>
            <a:pPr algn="l">
              <a:buFont typeface="Arial" pitchFamily="34" charset="0"/>
              <a:buChar char="•"/>
            </a:pPr>
            <a:r>
              <a:rPr lang="en-US" dirty="0" smtClean="0">
                <a:solidFill>
                  <a:schemeClr val="tx1"/>
                </a:solidFill>
              </a:rPr>
              <a:t> Knowledge is given to them about crops, machinery, protective gear, farming techniques </a:t>
            </a:r>
          </a:p>
          <a:p>
            <a:pPr algn="l">
              <a:buFont typeface="Arial" pitchFamily="34" charset="0"/>
              <a:buChar char="•"/>
            </a:pPr>
            <a:r>
              <a:rPr lang="en-US" dirty="0" smtClean="0">
                <a:solidFill>
                  <a:schemeClr val="tx1"/>
                </a:solidFill>
              </a:rPr>
              <a:t> They are provided with tools to:</a:t>
            </a:r>
          </a:p>
          <a:p>
            <a:pPr lvl="1" algn="l">
              <a:buFont typeface="Arial" pitchFamily="34" charset="0"/>
              <a:buChar char="•"/>
            </a:pPr>
            <a:r>
              <a:rPr lang="en-US" dirty="0" smtClean="0">
                <a:solidFill>
                  <a:schemeClr val="tx1"/>
                </a:solidFill>
              </a:rPr>
              <a:t> Calculate their yield income</a:t>
            </a:r>
          </a:p>
          <a:p>
            <a:pPr lvl="1" algn="l">
              <a:buFont typeface="Arial" pitchFamily="34" charset="0"/>
              <a:buChar char="•"/>
            </a:pPr>
            <a:r>
              <a:rPr lang="en-US" dirty="0" smtClean="0">
                <a:solidFill>
                  <a:schemeClr val="tx1"/>
                </a:solidFill>
              </a:rPr>
              <a:t> Plan their crop </a:t>
            </a:r>
          </a:p>
          <a:p>
            <a:pPr lvl="1" algn="l">
              <a:buFont typeface="Arial" pitchFamily="34" charset="0"/>
              <a:buChar char="•"/>
            </a:pPr>
            <a:r>
              <a:rPr lang="en-US" dirty="0" smtClean="0">
                <a:solidFill>
                  <a:schemeClr val="tx1"/>
                </a:solidFill>
              </a:rPr>
              <a:t> Get and optimized plan</a:t>
            </a:r>
          </a:p>
          <a:p>
            <a:endParaRPr lang="en-US" dirty="0"/>
          </a:p>
        </p:txBody>
      </p:sp>
      <p:sp>
        <p:nvSpPr>
          <p:cNvPr id="4" name="Slide Number Placeholder 3"/>
          <p:cNvSpPr>
            <a:spLocks noGrp="1"/>
          </p:cNvSpPr>
          <p:nvPr>
            <p:ph type="sldNum" sz="quarter" idx="10"/>
          </p:nvPr>
        </p:nvSpPr>
        <p:spPr/>
        <p:txBody>
          <a:bodyPr/>
          <a:lstStyle/>
          <a:p>
            <a:fld id="{E06CBF0C-6AFC-40C1-AFF4-381627F5C13E}"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knowledge provided and the tools made available, farmers will no long have a problem with planting crops in the wrong season.</a:t>
            </a:r>
          </a:p>
          <a:p>
            <a:r>
              <a:rPr lang="en-US" dirty="0" smtClean="0"/>
              <a:t>They will also be able to see seasonal trends against price of crops</a:t>
            </a:r>
          </a:p>
          <a:p>
            <a:r>
              <a:rPr lang="en-US" dirty="0" smtClean="0"/>
              <a:t>This will ensure that farmers do not lose investment and have proper seasonal management</a:t>
            </a:r>
          </a:p>
          <a:p>
            <a:r>
              <a:rPr lang="en-US" dirty="0" smtClean="0"/>
              <a:t>This model will decrease farmers’ problems substantially</a:t>
            </a:r>
          </a:p>
          <a:p>
            <a:endParaRPr lang="en-US" dirty="0"/>
          </a:p>
        </p:txBody>
      </p:sp>
      <p:sp>
        <p:nvSpPr>
          <p:cNvPr id="4" name="Slide Number Placeholder 3"/>
          <p:cNvSpPr>
            <a:spLocks noGrp="1"/>
          </p:cNvSpPr>
          <p:nvPr>
            <p:ph type="sldNum" sz="quarter" idx="10"/>
          </p:nvPr>
        </p:nvSpPr>
        <p:spPr/>
        <p:txBody>
          <a:bodyPr/>
          <a:lstStyle/>
          <a:p>
            <a:fld id="{E06CBF0C-6AFC-40C1-AFF4-381627F5C13E}"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T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31048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346749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T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354060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87776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T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5" name="Footer Placeholder 4"/>
          <p:cNvSpPr>
            <a:spLocks noGrp="1"/>
          </p:cNvSpPr>
          <p:nvPr>
            <p:ph type="ftr" sz="quarter" idx="11"/>
          </p:nvPr>
        </p:nvSpPr>
        <p:spPr/>
        <p:txBody>
          <a:bodyPr/>
          <a:lstStyle/>
          <a:p>
            <a:endParaRPr lang="en-TT"/>
          </a:p>
        </p:txBody>
      </p:sp>
      <p:sp>
        <p:nvSpPr>
          <p:cNvPr id="6" name="Slide Number Placeholder 5"/>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390395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5" name="Date Placeholder 4"/>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2805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T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7" name="Date Placeholder 6"/>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8" name="Footer Placeholder 7"/>
          <p:cNvSpPr>
            <a:spLocks noGrp="1"/>
          </p:cNvSpPr>
          <p:nvPr>
            <p:ph type="ftr" sz="quarter" idx="11"/>
          </p:nvPr>
        </p:nvSpPr>
        <p:spPr/>
        <p:txBody>
          <a:bodyPr/>
          <a:lstStyle/>
          <a:p>
            <a:endParaRPr lang="en-TT"/>
          </a:p>
        </p:txBody>
      </p:sp>
      <p:sp>
        <p:nvSpPr>
          <p:cNvPr id="9" name="Slide Number Placeholder 8"/>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10165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TT"/>
          </a:p>
        </p:txBody>
      </p:sp>
      <p:sp>
        <p:nvSpPr>
          <p:cNvPr id="3" name="Date Placeholder 2"/>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4" name="Footer Placeholder 3"/>
          <p:cNvSpPr>
            <a:spLocks noGrp="1"/>
          </p:cNvSpPr>
          <p:nvPr>
            <p:ph type="ftr" sz="quarter" idx="11"/>
          </p:nvPr>
        </p:nvSpPr>
        <p:spPr/>
        <p:txBody>
          <a:bodyPr/>
          <a:lstStyle/>
          <a:p>
            <a:endParaRPr lang="en-TT"/>
          </a:p>
        </p:txBody>
      </p:sp>
      <p:sp>
        <p:nvSpPr>
          <p:cNvPr id="5" name="Slide Number Placeholder 4"/>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226452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3" name="Footer Placeholder 2"/>
          <p:cNvSpPr>
            <a:spLocks noGrp="1"/>
          </p:cNvSpPr>
          <p:nvPr>
            <p:ph type="ftr" sz="quarter" idx="11"/>
          </p:nvPr>
        </p:nvSpPr>
        <p:spPr/>
        <p:txBody>
          <a:bodyPr/>
          <a:lstStyle/>
          <a:p>
            <a:endParaRPr lang="en-TT"/>
          </a:p>
        </p:txBody>
      </p:sp>
      <p:sp>
        <p:nvSpPr>
          <p:cNvPr id="4" name="Slide Number Placeholder 3"/>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15219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T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48408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T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26C1C-8B3F-4745-BD33-08736CA963D0}" type="datetimeFigureOut">
              <a:rPr lang="en-TT" smtClean="0"/>
              <a:pPr/>
              <a:t>12/04/2013</a:t>
            </a:fld>
            <a:endParaRPr lang="en-TT"/>
          </a:p>
        </p:txBody>
      </p:sp>
      <p:sp>
        <p:nvSpPr>
          <p:cNvPr id="6" name="Footer Placeholder 5"/>
          <p:cNvSpPr>
            <a:spLocks noGrp="1"/>
          </p:cNvSpPr>
          <p:nvPr>
            <p:ph type="ftr" sz="quarter" idx="11"/>
          </p:nvPr>
        </p:nvSpPr>
        <p:spPr/>
        <p:txBody>
          <a:bodyPr/>
          <a:lstStyle/>
          <a:p>
            <a:endParaRPr lang="en-TT"/>
          </a:p>
        </p:txBody>
      </p:sp>
      <p:sp>
        <p:nvSpPr>
          <p:cNvPr id="7" name="Slide Number Placeholder 6"/>
          <p:cNvSpPr>
            <a:spLocks noGrp="1"/>
          </p:cNvSpPr>
          <p:nvPr>
            <p:ph type="sldNum" sz="quarter" idx="12"/>
          </p:nvPr>
        </p:nvSpPr>
        <p:spPr/>
        <p:txBody>
          <a:body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128044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T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T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26C1C-8B3F-4745-BD33-08736CA963D0}" type="datetimeFigureOut">
              <a:rPr lang="en-TT" smtClean="0"/>
              <a:pPr/>
              <a:t>12/04/2013</a:t>
            </a:fld>
            <a:endParaRPr lang="en-T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CE445-1EBD-4E3D-9590-C285B3B7B5F5}" type="slidenum">
              <a:rPr lang="en-TT" smtClean="0"/>
              <a:pPr/>
              <a:t>‹#›</a:t>
            </a:fld>
            <a:endParaRPr lang="en-TT"/>
          </a:p>
        </p:txBody>
      </p:sp>
    </p:spTree>
    <p:extLst>
      <p:ext uri="{BB962C8B-B14F-4D97-AF65-F5344CB8AC3E}">
        <p14:creationId xmlns="" xmlns:p14="http://schemas.microsoft.com/office/powerpoint/2010/main" val="3720760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stretch>
            <a:fillRect/>
          </a:stretch>
        </p:blipFill>
        <p:spPr>
          <a:xfrm>
            <a:off x="3928004" y="2939869"/>
            <a:ext cx="5249008" cy="66684"/>
          </a:xfrm>
          <a:prstGeom prst="rect">
            <a:avLst/>
          </a:prstGeom>
        </p:spPr>
      </p:pic>
      <p:pic>
        <p:nvPicPr>
          <p:cNvPr id="27" name="Picture 26"/>
          <p:cNvPicPr>
            <a:picLocks noChangeAspect="1"/>
          </p:cNvPicPr>
          <p:nvPr/>
        </p:nvPicPr>
        <p:blipFill>
          <a:blip r:embed="rId2" cstate="print"/>
          <a:stretch>
            <a:fillRect/>
          </a:stretch>
        </p:blipFill>
        <p:spPr>
          <a:xfrm>
            <a:off x="0" y="2939869"/>
            <a:ext cx="5249008" cy="66684"/>
          </a:xfrm>
          <a:prstGeom prst="rect">
            <a:avLst/>
          </a:prstGeom>
        </p:spPr>
      </p:pic>
      <p:sp>
        <p:nvSpPr>
          <p:cNvPr id="2" name="Title 1"/>
          <p:cNvSpPr>
            <a:spLocks noGrp="1"/>
          </p:cNvSpPr>
          <p:nvPr>
            <p:ph type="ctrTitle"/>
          </p:nvPr>
        </p:nvSpPr>
        <p:spPr>
          <a:xfrm>
            <a:off x="683568" y="4193704"/>
            <a:ext cx="7772400" cy="936104"/>
          </a:xfrm>
        </p:spPr>
        <p:txBody>
          <a:bodyPr/>
          <a:lstStyle/>
          <a:p>
            <a:r>
              <a:rPr lang="en-TT" dirty="0" smtClean="0"/>
              <a:t>Farmer’s Assistance </a:t>
            </a:r>
            <a:endParaRPr lang="en-TT" dirty="0"/>
          </a:p>
        </p:txBody>
      </p:sp>
      <p:sp>
        <p:nvSpPr>
          <p:cNvPr id="3" name="Subtitle 2"/>
          <p:cNvSpPr>
            <a:spLocks noGrp="1"/>
          </p:cNvSpPr>
          <p:nvPr>
            <p:ph type="subTitle" idx="1"/>
          </p:nvPr>
        </p:nvSpPr>
        <p:spPr>
          <a:xfrm>
            <a:off x="539552" y="5129808"/>
            <a:ext cx="8496944" cy="1728192"/>
          </a:xfrm>
        </p:spPr>
        <p:txBody>
          <a:bodyPr>
            <a:normAutofit/>
          </a:bodyPr>
          <a:lstStyle/>
          <a:p>
            <a:pPr algn="l"/>
            <a:r>
              <a:rPr lang="en-TT" sz="2400" dirty="0" smtClean="0">
                <a:solidFill>
                  <a:schemeClr val="tx1"/>
                </a:solidFill>
              </a:rPr>
              <a:t>Team Members: </a:t>
            </a:r>
            <a:r>
              <a:rPr lang="en-TT" sz="2400" dirty="0" err="1" smtClean="0">
                <a:solidFill>
                  <a:schemeClr val="tx1"/>
                </a:solidFill>
              </a:rPr>
              <a:t>Kailash</a:t>
            </a:r>
            <a:r>
              <a:rPr lang="en-TT" sz="2400" dirty="0" smtClean="0">
                <a:solidFill>
                  <a:schemeClr val="tx1"/>
                </a:solidFill>
              </a:rPr>
              <a:t> </a:t>
            </a:r>
            <a:r>
              <a:rPr lang="en-TT" sz="2400" dirty="0" err="1" smtClean="0">
                <a:solidFill>
                  <a:schemeClr val="tx1"/>
                </a:solidFill>
              </a:rPr>
              <a:t>Maharaj</a:t>
            </a:r>
            <a:r>
              <a:rPr lang="en-TT" sz="2400" dirty="0" smtClean="0">
                <a:solidFill>
                  <a:schemeClr val="tx1"/>
                </a:solidFill>
              </a:rPr>
              <a:t>, </a:t>
            </a:r>
            <a:r>
              <a:rPr lang="en-TT" sz="2400" dirty="0" err="1" smtClean="0">
                <a:solidFill>
                  <a:schemeClr val="tx1"/>
                </a:solidFill>
              </a:rPr>
              <a:t>Yajesh</a:t>
            </a:r>
            <a:r>
              <a:rPr lang="en-TT" sz="2400" dirty="0" smtClean="0">
                <a:solidFill>
                  <a:schemeClr val="tx1"/>
                </a:solidFill>
              </a:rPr>
              <a:t> </a:t>
            </a:r>
            <a:r>
              <a:rPr lang="en-TT" sz="2400" dirty="0" err="1" smtClean="0">
                <a:solidFill>
                  <a:schemeClr val="tx1"/>
                </a:solidFill>
              </a:rPr>
              <a:t>Maharaj</a:t>
            </a:r>
            <a:endParaRPr lang="en-TT" sz="2400" dirty="0" smtClean="0">
              <a:solidFill>
                <a:schemeClr val="tx1"/>
              </a:solidFill>
            </a:endParaRPr>
          </a:p>
          <a:p>
            <a:pPr algn="l"/>
            <a:r>
              <a:rPr lang="en-TT" sz="2400" dirty="0" smtClean="0">
                <a:solidFill>
                  <a:schemeClr val="tx1"/>
                </a:solidFill>
              </a:rPr>
              <a:t>Team Name: More Code</a:t>
            </a:r>
          </a:p>
          <a:p>
            <a:pPr algn="l"/>
            <a:r>
              <a:rPr lang="en-TT" sz="2400" dirty="0">
                <a:solidFill>
                  <a:schemeClr val="tx1"/>
                </a:solidFill>
              </a:rPr>
              <a:t>	</a:t>
            </a:r>
            <a:r>
              <a:rPr lang="en-TT" sz="2400" dirty="0" smtClean="0">
                <a:solidFill>
                  <a:schemeClr val="tx1"/>
                </a:solidFill>
              </a:rPr>
              <a:t>					Trinidad &amp; Tobago</a:t>
            </a:r>
            <a:endParaRPr lang="en-TT" sz="2400" dirty="0">
              <a:solidFill>
                <a:schemeClr val="tx1"/>
              </a:solidFill>
            </a:endParaRPr>
          </a:p>
        </p:txBody>
      </p:sp>
      <p:pic>
        <p:nvPicPr>
          <p:cNvPr id="23" name="Picture 22"/>
          <p:cNvPicPr>
            <a:picLocks noChangeAspect="1"/>
          </p:cNvPicPr>
          <p:nvPr/>
        </p:nvPicPr>
        <p:blipFill>
          <a:blip r:embed="rId3" cstate="print"/>
          <a:stretch>
            <a:fillRect/>
          </a:stretch>
        </p:blipFill>
        <p:spPr>
          <a:xfrm>
            <a:off x="0" y="0"/>
            <a:ext cx="9144000" cy="2817187"/>
          </a:xfrm>
          <a:prstGeom prst="rect">
            <a:avLst/>
          </a:prstGeom>
        </p:spPr>
      </p:pic>
      <p:pic>
        <p:nvPicPr>
          <p:cNvPr id="24" name="Picture 23"/>
          <p:cNvPicPr>
            <a:picLocks noChangeAspect="1"/>
          </p:cNvPicPr>
          <p:nvPr/>
        </p:nvPicPr>
        <p:blipFill>
          <a:blip r:embed="rId4" cstate="print"/>
          <a:stretch>
            <a:fillRect/>
          </a:stretch>
        </p:blipFill>
        <p:spPr>
          <a:xfrm>
            <a:off x="3059832" y="1957416"/>
            <a:ext cx="3024336" cy="2410829"/>
          </a:xfrm>
          <a:prstGeom prst="rect">
            <a:avLst/>
          </a:prstGeom>
        </p:spPr>
      </p:pic>
    </p:spTree>
    <p:extLst>
      <p:ext uri="{BB962C8B-B14F-4D97-AF65-F5344CB8AC3E}">
        <p14:creationId xmlns="" xmlns:p14="http://schemas.microsoft.com/office/powerpoint/2010/main" val="3273665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484784"/>
            <a:ext cx="8208912" cy="1152128"/>
          </a:xfrm>
        </p:spPr>
        <p:txBody>
          <a:bodyPr>
            <a:noAutofit/>
          </a:bodyPr>
          <a:lstStyle/>
          <a:p>
            <a:pPr algn="ctr"/>
            <a:r>
              <a:rPr lang="en-TT" sz="2800" dirty="0" smtClean="0"/>
              <a:t>Farmers </a:t>
            </a:r>
            <a:r>
              <a:rPr lang="en-TT" sz="2800" dirty="0" smtClean="0"/>
              <a:t>have poor seasonal crop management and not enough access to information. </a:t>
            </a:r>
            <a:endParaRPr lang="en-US" sz="2800" dirty="0"/>
          </a:p>
        </p:txBody>
      </p:sp>
      <p:pic>
        <p:nvPicPr>
          <p:cNvPr id="9" name="Content Placeholder 8" descr="AgriCodeSprint.jpg"/>
          <p:cNvPicPr>
            <a:picLocks noGrp="1" noChangeAspect="1"/>
          </p:cNvPicPr>
          <p:nvPr>
            <p:ph idx="1"/>
          </p:nvPr>
        </p:nvPicPr>
        <p:blipFill>
          <a:blip r:embed="rId3" cstate="print"/>
          <a:stretch>
            <a:fillRect/>
          </a:stretch>
        </p:blipFill>
        <p:spPr>
          <a:xfrm>
            <a:off x="2051720" y="2924944"/>
            <a:ext cx="5111750" cy="1842488"/>
          </a:xfrm>
        </p:spPr>
      </p:pic>
      <p:pic>
        <p:nvPicPr>
          <p:cNvPr id="8" name="Picture 7"/>
          <p:cNvPicPr>
            <a:picLocks noChangeAspect="1"/>
          </p:cNvPicPr>
          <p:nvPr/>
        </p:nvPicPr>
        <p:blipFill>
          <a:blip r:embed="rId4" cstate="print"/>
          <a:stretch>
            <a:fillRect/>
          </a:stretch>
        </p:blipFill>
        <p:spPr>
          <a:xfrm>
            <a:off x="0" y="0"/>
            <a:ext cx="9172575" cy="14954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neticAlgorithmCodeSprint.jpg"/>
          <p:cNvPicPr>
            <a:picLocks noChangeAspect="1"/>
          </p:cNvPicPr>
          <p:nvPr/>
        </p:nvPicPr>
        <p:blipFill>
          <a:blip r:embed="rId2" cstate="print">
            <a:lum bright="40000" contrast="-30000"/>
          </a:blip>
          <a:stretch>
            <a:fillRect/>
          </a:stretch>
        </p:blipFill>
        <p:spPr>
          <a:xfrm>
            <a:off x="1763688" y="2492896"/>
            <a:ext cx="5435600" cy="4127500"/>
          </a:xfrm>
          <a:prstGeom prst="ellipse">
            <a:avLst/>
          </a:prstGeom>
          <a:ln>
            <a:noFill/>
          </a:ln>
          <a:effectLst>
            <a:softEdge rad="112500"/>
          </a:effectLst>
        </p:spPr>
      </p:pic>
      <p:sp>
        <p:nvSpPr>
          <p:cNvPr id="2" name="Title 1"/>
          <p:cNvSpPr>
            <a:spLocks noGrp="1"/>
          </p:cNvSpPr>
          <p:nvPr>
            <p:ph type="title"/>
          </p:nvPr>
        </p:nvSpPr>
        <p:spPr>
          <a:xfrm>
            <a:off x="442512" y="1484784"/>
            <a:ext cx="8229600" cy="1143000"/>
          </a:xfrm>
        </p:spPr>
        <p:txBody>
          <a:bodyPr/>
          <a:lstStyle/>
          <a:p>
            <a:r>
              <a:rPr lang="en-TT" dirty="0" err="1" smtClean="0"/>
              <a:t>TTFarm</a:t>
            </a:r>
            <a:endParaRPr lang="en-TT" dirty="0"/>
          </a:p>
        </p:txBody>
      </p:sp>
      <p:sp>
        <p:nvSpPr>
          <p:cNvPr id="3" name="Content Placeholder 2"/>
          <p:cNvSpPr>
            <a:spLocks noGrp="1"/>
          </p:cNvSpPr>
          <p:nvPr>
            <p:ph idx="1"/>
          </p:nvPr>
        </p:nvSpPr>
        <p:spPr>
          <a:xfrm>
            <a:off x="457200" y="2780928"/>
            <a:ext cx="8507288" cy="3744416"/>
          </a:xfrm>
        </p:spPr>
        <p:txBody>
          <a:bodyPr>
            <a:normAutofit fontScale="92500" lnSpcReduction="10000"/>
          </a:bodyPr>
          <a:lstStyle/>
          <a:p>
            <a:r>
              <a:rPr lang="en-TT" dirty="0" err="1" smtClean="0"/>
              <a:t>TTFarm</a:t>
            </a:r>
            <a:r>
              <a:rPr lang="en-TT" dirty="0" smtClean="0"/>
              <a:t> solves these problems by:</a:t>
            </a:r>
          </a:p>
          <a:p>
            <a:pPr lvl="1">
              <a:buFont typeface="Arial" pitchFamily="34" charset="0"/>
              <a:buChar char="•"/>
            </a:pPr>
            <a:r>
              <a:rPr lang="en-TT" dirty="0" smtClean="0"/>
              <a:t>Making knowledge about crops readily available to farmers</a:t>
            </a:r>
          </a:p>
          <a:p>
            <a:pPr lvl="1">
              <a:buFont typeface="Arial" pitchFamily="34" charset="0"/>
              <a:buChar char="•"/>
            </a:pPr>
            <a:r>
              <a:rPr lang="en-TT" dirty="0" smtClean="0"/>
              <a:t>Enabling farmers with tools such as crop planning and crop optimization</a:t>
            </a:r>
          </a:p>
          <a:p>
            <a:pPr lvl="1">
              <a:buFont typeface="Arial" pitchFamily="34" charset="0"/>
              <a:buChar char="•"/>
            </a:pPr>
            <a:r>
              <a:rPr lang="en-TT" dirty="0" smtClean="0"/>
              <a:t>Crop planning will assist farmers with planning how the plant and would give them an insight as to what income returns they would get, based on what they are going to plant, and in what quantity</a:t>
            </a:r>
          </a:p>
          <a:p>
            <a:pPr lvl="1"/>
            <a:endParaRPr lang="en-TT" dirty="0"/>
          </a:p>
        </p:txBody>
      </p:sp>
      <p:pic>
        <p:nvPicPr>
          <p:cNvPr id="5" name="Picture 4"/>
          <p:cNvPicPr>
            <a:picLocks noChangeAspect="1"/>
          </p:cNvPicPr>
          <p:nvPr/>
        </p:nvPicPr>
        <p:blipFill>
          <a:blip r:embed="rId3" cstate="print"/>
          <a:stretch>
            <a:fillRect/>
          </a:stretch>
        </p:blipFill>
        <p:spPr>
          <a:xfrm>
            <a:off x="-14288" y="0"/>
            <a:ext cx="9172575" cy="1495425"/>
          </a:xfrm>
          <a:prstGeom prst="rect">
            <a:avLst/>
          </a:prstGeom>
        </p:spPr>
      </p:pic>
    </p:spTree>
    <p:extLst>
      <p:ext uri="{BB962C8B-B14F-4D97-AF65-F5344CB8AC3E}">
        <p14:creationId xmlns="" xmlns:p14="http://schemas.microsoft.com/office/powerpoint/2010/main" val="4191510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4288" y="0"/>
            <a:ext cx="9172575" cy="1495425"/>
          </a:xfrm>
          <a:prstGeom prst="rect">
            <a:avLst/>
          </a:prstGeom>
        </p:spPr>
      </p:pic>
      <p:sp>
        <p:nvSpPr>
          <p:cNvPr id="6" name="Title 5"/>
          <p:cNvSpPr>
            <a:spLocks noGrp="1"/>
          </p:cNvSpPr>
          <p:nvPr>
            <p:ph type="title"/>
          </p:nvPr>
        </p:nvSpPr>
        <p:spPr/>
        <p:txBody>
          <a:bodyPr/>
          <a:lstStyle/>
          <a:p>
            <a:r>
              <a:rPr lang="en-US" dirty="0" smtClean="0"/>
              <a:t>Open Source Data</a:t>
            </a:r>
            <a:endParaRPr lang="en-US" dirty="0"/>
          </a:p>
        </p:txBody>
      </p:sp>
      <p:sp>
        <p:nvSpPr>
          <p:cNvPr id="8" name="Text Placeholder 7"/>
          <p:cNvSpPr>
            <a:spLocks noGrp="1"/>
          </p:cNvSpPr>
          <p:nvPr>
            <p:ph type="body" sz="half" idx="2"/>
          </p:nvPr>
        </p:nvSpPr>
        <p:spPr>
          <a:xfrm>
            <a:off x="467544" y="1700808"/>
            <a:ext cx="3008313" cy="4691063"/>
          </a:xfrm>
        </p:spPr>
        <p:txBody>
          <a:bodyPr>
            <a:normAutofit fontScale="85000" lnSpcReduction="10000"/>
          </a:bodyPr>
          <a:lstStyle/>
          <a:p>
            <a:pPr>
              <a:buFont typeface="Arial" pitchFamily="34" charset="0"/>
              <a:buChar char="•"/>
            </a:pPr>
            <a:r>
              <a:rPr lang="en-US" sz="2400" dirty="0" err="1" smtClean="0"/>
              <a:t>TTFarm</a:t>
            </a:r>
            <a:r>
              <a:rPr lang="en-US" sz="2400" dirty="0" smtClean="0"/>
              <a:t> is able to provide these to farmers by using average price data from previous years</a:t>
            </a:r>
          </a:p>
          <a:p>
            <a:pPr>
              <a:buFont typeface="Arial" pitchFamily="34" charset="0"/>
              <a:buChar char="•"/>
            </a:pPr>
            <a:r>
              <a:rPr lang="en-US" sz="2400" dirty="0" smtClean="0"/>
              <a:t> Through different analysis stages, different tools were created based on the month, and price of the crop</a:t>
            </a:r>
          </a:p>
          <a:p>
            <a:pPr>
              <a:buFont typeface="Arial" pitchFamily="34" charset="0"/>
              <a:buChar char="•"/>
            </a:pPr>
            <a:r>
              <a:rPr lang="en-US" sz="2400" dirty="0" smtClean="0"/>
              <a:t> Models were built based on these two factors to assist farmers with seasonal crop planting and also with seeing how their yield and income can or should be</a:t>
            </a:r>
          </a:p>
          <a:p>
            <a:endParaRPr lang="en-US" dirty="0"/>
          </a:p>
        </p:txBody>
      </p:sp>
      <p:pic>
        <p:nvPicPr>
          <p:cNvPr id="10" name="Content Placeholder 9" descr="screenshot.png"/>
          <p:cNvPicPr>
            <a:picLocks noGrp="1" noChangeAspect="1"/>
          </p:cNvPicPr>
          <p:nvPr>
            <p:ph idx="1"/>
          </p:nvPr>
        </p:nvPicPr>
        <p:blipFill>
          <a:blip r:embed="rId4" cstate="print"/>
          <a:stretch>
            <a:fillRect/>
          </a:stretch>
        </p:blipFill>
        <p:spPr>
          <a:xfrm>
            <a:off x="3635896" y="2132856"/>
            <a:ext cx="5111750" cy="3290689"/>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9172575" cy="1495425"/>
          </a:xfrm>
          <a:prstGeom prst="rect">
            <a:avLst/>
          </a:prstGeom>
        </p:spPr>
      </p:pic>
      <p:sp>
        <p:nvSpPr>
          <p:cNvPr id="5" name="Title 4"/>
          <p:cNvSpPr>
            <a:spLocks noGrp="1"/>
          </p:cNvSpPr>
          <p:nvPr>
            <p:ph type="title"/>
          </p:nvPr>
        </p:nvSpPr>
        <p:spPr>
          <a:xfrm>
            <a:off x="395536" y="2132856"/>
            <a:ext cx="8229600" cy="1143000"/>
          </a:xfrm>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TT" dirty="0" smtClean="0"/>
              <a:t>	</a:t>
            </a:r>
            <a:endParaRPr lang="en-TT" dirty="0"/>
          </a:p>
          <a:p>
            <a:pPr lvl="1"/>
            <a:endParaRPr lang="en-TT" dirty="0" smtClean="0"/>
          </a:p>
          <a:p>
            <a:pPr lvl="1"/>
            <a:endParaRPr lang="en-TT" dirty="0" smtClean="0"/>
          </a:p>
          <a:p>
            <a:pPr lvl="1"/>
            <a:endParaRPr lang="en-TT" dirty="0"/>
          </a:p>
          <a:p>
            <a:pPr marL="0" indent="0">
              <a:buNone/>
            </a:pPr>
            <a:endParaRPr lang="en-TT" sz="4400" dirty="0">
              <a:latin typeface="+mj-lt"/>
              <a:ea typeface="+mj-ea"/>
              <a:cs typeface="+mj-cs"/>
            </a:endParaRPr>
          </a:p>
        </p:txBody>
      </p:sp>
      <p:pic>
        <p:nvPicPr>
          <p:cNvPr id="5" name="Picture 4"/>
          <p:cNvPicPr>
            <a:picLocks noChangeAspect="1"/>
          </p:cNvPicPr>
          <p:nvPr/>
        </p:nvPicPr>
        <p:blipFill>
          <a:blip r:embed="rId2" cstate="print"/>
          <a:stretch>
            <a:fillRect/>
          </a:stretch>
        </p:blipFill>
        <p:spPr>
          <a:xfrm>
            <a:off x="0" y="0"/>
            <a:ext cx="9172575" cy="1495425"/>
          </a:xfrm>
          <a:prstGeom prst="rect">
            <a:avLst/>
          </a:prstGeom>
        </p:spPr>
      </p:pic>
      <p:pic>
        <p:nvPicPr>
          <p:cNvPr id="6" name="Picture 5" descr="BusinessModelCOdeSprint.jpg"/>
          <p:cNvPicPr>
            <a:picLocks noChangeAspect="1"/>
          </p:cNvPicPr>
          <p:nvPr/>
        </p:nvPicPr>
        <p:blipFill>
          <a:blip r:embed="rId3" cstate="print"/>
          <a:stretch>
            <a:fillRect/>
          </a:stretch>
        </p:blipFill>
        <p:spPr>
          <a:xfrm>
            <a:off x="1280160" y="1554480"/>
            <a:ext cx="6583680" cy="4937760"/>
          </a:xfrm>
          <a:prstGeom prst="rect">
            <a:avLst/>
          </a:prstGeom>
        </p:spPr>
      </p:pic>
    </p:spTree>
    <p:extLst>
      <p:ext uri="{BB962C8B-B14F-4D97-AF65-F5344CB8AC3E}">
        <p14:creationId xmlns="" xmlns:p14="http://schemas.microsoft.com/office/powerpoint/2010/main" val="96324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290</Words>
  <Application>Microsoft Office PowerPoint</Application>
  <PresentationFormat>On-screen Show (4:3)</PresentationFormat>
  <Paragraphs>35</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Farmer’s Assistance </vt:lpstr>
      <vt:lpstr>Farmers have poor seasonal crop management and not enough access to information. </vt:lpstr>
      <vt:lpstr>TTFarm</vt:lpstr>
      <vt:lpstr>Open Source Data</vt:lpstr>
      <vt:lpstr>DEMO</vt:lpstr>
      <vt:lpstr>Slide 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Title&gt;&gt;</dc:title>
  <dc:creator>Craig</dc:creator>
  <cp:lastModifiedBy>Kailash</cp:lastModifiedBy>
  <cp:revision>27</cp:revision>
  <dcterms:created xsi:type="dcterms:W3CDTF">2012-01-12T22:59:57Z</dcterms:created>
  <dcterms:modified xsi:type="dcterms:W3CDTF">2013-04-12T14:22:40Z</dcterms:modified>
</cp:coreProperties>
</file>