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72"/>
  </p:notesMasterIdLst>
  <p:handoutMasterIdLst>
    <p:handoutMasterId r:id="rId73"/>
  </p:handoutMasterIdLst>
  <p:sldIdLst>
    <p:sldId id="286" r:id="rId3"/>
    <p:sldId id="309" r:id="rId4"/>
    <p:sldId id="310" r:id="rId5"/>
    <p:sldId id="311" r:id="rId6"/>
    <p:sldId id="312" r:id="rId7"/>
    <p:sldId id="313" r:id="rId8"/>
    <p:sldId id="367" r:id="rId9"/>
    <p:sldId id="368" r:id="rId10"/>
    <p:sldId id="369" r:id="rId11"/>
    <p:sldId id="315" r:id="rId12"/>
    <p:sldId id="316" r:id="rId13"/>
    <p:sldId id="317" r:id="rId14"/>
    <p:sldId id="314" r:id="rId15"/>
    <p:sldId id="318" r:id="rId16"/>
    <p:sldId id="319" r:id="rId17"/>
    <p:sldId id="320" r:id="rId18"/>
    <p:sldId id="321" r:id="rId19"/>
    <p:sldId id="360" r:id="rId20"/>
    <p:sldId id="361" r:id="rId21"/>
    <p:sldId id="382" r:id="rId22"/>
    <p:sldId id="383" r:id="rId23"/>
    <p:sldId id="375" r:id="rId24"/>
    <p:sldId id="322" r:id="rId25"/>
    <p:sldId id="323" r:id="rId26"/>
    <p:sldId id="324" r:id="rId27"/>
    <p:sldId id="325" r:id="rId28"/>
    <p:sldId id="362" r:id="rId29"/>
    <p:sldId id="363" r:id="rId30"/>
    <p:sldId id="364" r:id="rId31"/>
    <p:sldId id="365" r:id="rId32"/>
    <p:sldId id="335" r:id="rId33"/>
    <p:sldId id="337" r:id="rId34"/>
    <p:sldId id="338" r:id="rId35"/>
    <p:sldId id="339" r:id="rId36"/>
    <p:sldId id="372" r:id="rId37"/>
    <p:sldId id="377" r:id="rId38"/>
    <p:sldId id="370" r:id="rId39"/>
    <p:sldId id="326" r:id="rId40"/>
    <p:sldId id="327" r:id="rId41"/>
    <p:sldId id="371" r:id="rId42"/>
    <p:sldId id="328" r:id="rId43"/>
    <p:sldId id="336" r:id="rId44"/>
    <p:sldId id="329" r:id="rId45"/>
    <p:sldId id="332" r:id="rId46"/>
    <p:sldId id="333" r:id="rId47"/>
    <p:sldId id="366" r:id="rId48"/>
    <p:sldId id="334" r:id="rId49"/>
    <p:sldId id="344" r:id="rId50"/>
    <p:sldId id="345" r:id="rId51"/>
    <p:sldId id="346" r:id="rId52"/>
    <p:sldId id="347" r:id="rId53"/>
    <p:sldId id="348" r:id="rId54"/>
    <p:sldId id="350" r:id="rId55"/>
    <p:sldId id="351" r:id="rId56"/>
    <p:sldId id="352" r:id="rId57"/>
    <p:sldId id="353" r:id="rId58"/>
    <p:sldId id="354" r:id="rId59"/>
    <p:sldId id="378" r:id="rId60"/>
    <p:sldId id="379" r:id="rId61"/>
    <p:sldId id="355" r:id="rId62"/>
    <p:sldId id="373" r:id="rId63"/>
    <p:sldId id="359" r:id="rId64"/>
    <p:sldId id="341" r:id="rId65"/>
    <p:sldId id="342" r:id="rId66"/>
    <p:sldId id="343" r:id="rId67"/>
    <p:sldId id="374" r:id="rId68"/>
    <p:sldId id="376" r:id="rId69"/>
    <p:sldId id="380" r:id="rId70"/>
    <p:sldId id="381" r:id="rId71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39933"/>
    <a:srgbClr val="006600"/>
    <a:srgbClr val="660066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 varScale="1">
        <p:scale>
          <a:sx n="79" d="100"/>
          <a:sy n="79" d="100"/>
        </p:scale>
        <p:origin x="17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1101101101101101</a:t>
            </a:r>
            <a:r>
              <a:rPr lang="zh-CN" altLang="en-US" dirty="0"/>
              <a:t>*</a:t>
            </a:r>
            <a:r>
              <a:rPr lang="en-US" altLang="zh-CN" dirty="0"/>
              <a:t>1101101101101101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1234567890</a:t>
            </a:r>
            <a:r>
              <a:rPr lang="zh-CN" altLang="en-US" dirty="0"/>
              <a:t>*</a:t>
            </a:r>
            <a:r>
              <a:rPr lang="en-US" altLang="zh-CN" dirty="0"/>
              <a:t>1234567890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491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也叫向量的内积、数量积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b=|a||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b|cos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叉乘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也叫向量的外积、向量积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顾名思义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求下来的结果是一个向量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记这个向量为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c.|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c|=|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a×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b|=|a||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b|sin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的方向与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a,b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所在的平面垂直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且方向要用“右手法则”判断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82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80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基于比较的排序方法，最好的算法不会好于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，因为比较搜索树中</a:t>
            </a:r>
            <a:r>
              <a:rPr lang="en-US" altLang="zh-CN" dirty="0"/>
              <a:t>2^h&gt;=n!</a:t>
            </a:r>
            <a:r>
              <a:rPr lang="zh-CN" altLang="en-US" dirty="0"/>
              <a:t>，从而</a:t>
            </a:r>
            <a:r>
              <a:rPr lang="en-US" altLang="zh-CN" dirty="0"/>
              <a:t>h&gt;=</a:t>
            </a:r>
            <a:r>
              <a:rPr lang="en-US" altLang="zh-CN" dirty="0" err="1"/>
              <a:t>nlogn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21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-2</a:t>
            </a:r>
            <a:r>
              <a:rPr lang="zh-CN" altLang="en-US" dirty="0"/>
              <a:t>表示排除最后组和中间那一组，故得</a:t>
            </a:r>
            <a:r>
              <a:rPr lang="en-US" altLang="zh-CN" dirty="0"/>
              <a:t>3n/10-6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59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25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𝒄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𝒎𝒂𝒙</m:t>
                      </m:r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{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𝒄=𝒎𝒂𝒙{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𝒄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𝟏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,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𝒄</a:t>
                </a:r>
                <a:r>
                  <a:rPr lang="en-US" altLang="zh-CN" b="1" i="0" smtClean="0">
                    <a:solidFill>
                      <a:srgbClr val="006600"/>
                    </a:solidFill>
                    <a:latin typeface="Cambria Math" panose="02040503050406030204" pitchFamily="18" charset="0"/>
                    <a:ea typeface="Cambria Math"/>
                  </a:rPr>
                  <a:t>_𝟐}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建立最大堆复杂度求解：</a:t>
            </a:r>
            <a:r>
              <a:rPr lang="en-US" altLang="zh-CN" dirty="0"/>
              <a:t>2S-S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09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不需要重新排序，只需扫描一遍</a:t>
            </a:r>
            <a:r>
              <a:rPr lang="en-US" altLang="zh-CN" dirty="0"/>
              <a:t>Y</a:t>
            </a:r>
            <a:r>
              <a:rPr lang="zh-CN" altLang="en-US" dirty="0"/>
              <a:t>即可得到</a:t>
            </a:r>
            <a:r>
              <a:rPr lang="en-US" altLang="zh-CN" dirty="0"/>
              <a:t>YL</a:t>
            </a:r>
            <a:r>
              <a:rPr lang="zh-CN" altLang="en-US" dirty="0"/>
              <a:t>和</a:t>
            </a:r>
            <a:r>
              <a:rPr lang="en-US" altLang="zh-CN" dirty="0"/>
              <a:t>YR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55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http://www.eefocus.com/rf-microwave/337133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假设采样频率为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，信号频率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，采样点数为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点所表示的频率为：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=(n-1)*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个值，可分辨到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1/1024Hz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频率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3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yk</a:t>
            </a:r>
            <a:r>
              <a:rPr lang="zh-CN" altLang="en-US" dirty="0"/>
              <a:t>表示第</a:t>
            </a:r>
            <a:r>
              <a:rPr lang="en-US" altLang="zh-CN" dirty="0"/>
              <a:t>k</a:t>
            </a:r>
            <a:r>
              <a:rPr lang="zh-CN" altLang="en-US" dirty="0"/>
              <a:t>个频率上的振幅与相位，因为</a:t>
            </a:r>
            <a:r>
              <a:rPr lang="en-US" altLang="zh-CN" dirty="0" err="1"/>
              <a:t>yk</a:t>
            </a:r>
            <a:r>
              <a:rPr lang="zh-CN" altLang="en-US" dirty="0"/>
              <a:t>是一个复数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png"/><Relationship Id="rId5" Type="http://schemas.openxmlformats.org/officeDocument/2006/relationships/image" Target="../media/image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3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png"/><Relationship Id="rId5" Type="http://schemas.openxmlformats.org/officeDocument/2006/relationships/image" Target="../media/image2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11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分治算法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位二进制整数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通常算法时间复杂性性为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分治算法时间复杂度可降至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𝟓𝟗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415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45275" cy="962025"/>
            <a:chOff x="1413" y="1373"/>
            <a:chExt cx="4186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58222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(AD+BC)2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102663"/>
            <a:ext cx="1811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复杂性没有改善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343368" cy="381643"/>
              </a:xfrm>
              <a:prstGeom prst="rect">
                <a:avLst/>
              </a:prstGeom>
              <a:blipFill rotWithShape="1">
                <a:blip r:embed="rId3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𝟒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𝟒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510367" cy="381643"/>
              </a:xfrm>
              <a:prstGeom prst="rect">
                <a:avLst/>
              </a:prstGeom>
              <a:blipFill rotWithShape="1">
                <a:blip r:embed="rId5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𝟒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148298" cy="381643"/>
              </a:xfrm>
              <a:prstGeom prst="rect">
                <a:avLst/>
              </a:prstGeom>
              <a:blipFill rotWithShape="1">
                <a:blip r:embed="rId6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992036" y="280764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乘以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表示左移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23" idx="1"/>
          </p:cNvCxnSpPr>
          <p:nvPr/>
        </p:nvCxnSpPr>
        <p:spPr bwMode="auto">
          <a:xfrm flipH="1">
            <a:off x="6264188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大整数乘法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31081" y="1592796"/>
            <a:ext cx="6645275" cy="962025"/>
            <a:chOff x="1413" y="1373"/>
            <a:chExt cx="4186" cy="60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34" y="1616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dirty="0">
                  <a:ea typeface="宋体" charset="-122"/>
                </a:rPr>
                <a:t>      </a:t>
              </a:r>
              <a:r>
                <a:rPr lang="en-US" altLang="zh-CN" sz="3200" b="1" dirty="0">
                  <a:solidFill>
                    <a:srgbClr val="0058DA"/>
                  </a:solidFill>
                  <a:ea typeface="宋体" charset="-122"/>
                </a:rPr>
                <a:t>A       B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13" y="1612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X=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05" y="1373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560" y="1616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48" y="1618"/>
              <a:ext cx="1451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charset="-122"/>
                </a:rPr>
                <a:t>      </a:t>
              </a:r>
              <a:r>
                <a:rPr lang="en-US" altLang="zh-CN" sz="3200" b="1">
                  <a:solidFill>
                    <a:srgbClr val="0058DA"/>
                  </a:solidFill>
                  <a:ea typeface="宋体" charset="-122"/>
                </a:rPr>
                <a:t>C       D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27" y="161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58DA"/>
                  </a:solidFill>
                  <a:latin typeface="Times New Roman" charset="0"/>
                  <a:ea typeface="宋体" charset="-122"/>
                </a:rPr>
                <a:t>Y</a:t>
              </a:r>
              <a:r>
                <a:rPr lang="en-US" altLang="zh-CN" sz="3200" b="1">
                  <a:solidFill>
                    <a:schemeClr val="accent2"/>
                  </a:solidFill>
                  <a:latin typeface="Times New Roman" charset="0"/>
                  <a:ea typeface="宋体" charset="-122"/>
                </a:rPr>
                <a:t>=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919" y="1375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a typeface="宋体" charset="-122"/>
                </a:rPr>
                <a:t>n/2</a:t>
              </a:r>
              <a:r>
                <a:rPr lang="zh-CN" altLang="en-US" sz="2400" b="1">
                  <a:solidFill>
                    <a:srgbClr val="FF0000"/>
                  </a:solidFill>
                  <a:ea typeface="宋体" charset="-122"/>
                </a:rPr>
                <a:t>位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74" y="1618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19572" y="2780928"/>
            <a:ext cx="80375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XY = (A2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B)(C2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D)</a:t>
            </a:r>
          </a:p>
          <a:p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      = AC2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+ ((A+B)(C+D)-AC-BD)2</a:t>
            </a:r>
            <a:r>
              <a:rPr lang="en-US" altLang="zh-CN" sz="3200" b="1" baseline="30000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n/2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ea typeface="宋体" charset="-122"/>
              </a:rPr>
              <a:t> + 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9419" y="6021288"/>
            <a:ext cx="157927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复杂性降低了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609942"/>
                <a:ext cx="4678397" cy="381643"/>
              </a:xfrm>
              <a:prstGeom prst="rect">
                <a:avLst/>
              </a:prstGeom>
              <a:blipFill rotWithShape="1">
                <a:blip r:embed="rId2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𝟑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041068"/>
                <a:ext cx="2514214" cy="568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𝟑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𝟓𝟗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2872646" cy="381643"/>
              </a:xfrm>
              <a:prstGeom prst="rect">
                <a:avLst/>
              </a:prstGeom>
              <a:blipFill rotWithShape="1">
                <a:blip r:embed="rId4"/>
                <a:stretch>
                  <a:fillRect l="-637" t="-3175" r="-849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𝟓𝟗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19020"/>
                <a:ext cx="3385542" cy="381643"/>
              </a:xfrm>
              <a:prstGeom prst="rect">
                <a:avLst/>
              </a:prstGeom>
              <a:blipFill rotWithShape="1">
                <a:blip r:embed="rId5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992036" y="280764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乘以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表示左移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6264188" y="2992306"/>
            <a:ext cx="727848" cy="9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通常算法时间复杂性性为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分治算法时间复杂度可降至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9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分成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的子矩阵运算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560581" y="3573016"/>
            <a:ext cx="6001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=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21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12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 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22</a:t>
            </a:r>
            <a:endParaRPr lang="zh-CN" altLang="zh-CN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7684" y="6453336"/>
            <a:ext cx="181171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复杂性没有改善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067158"/>
                <a:ext cx="4469685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498284"/>
                <a:ext cx="2640530" cy="5688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𝟖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524374"/>
                <a:ext cx="2510367" cy="381643"/>
              </a:xfrm>
              <a:prstGeom prst="rect">
                <a:avLst/>
              </a:prstGeom>
              <a:blipFill rotWithShape="1">
                <a:blip r:embed="rId12"/>
                <a:stretch>
                  <a:fillRect l="-730" t="-3175" r="-1217" b="-2539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𝟖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976236"/>
                <a:ext cx="3148298" cy="381643"/>
              </a:xfrm>
              <a:prstGeom prst="rect">
                <a:avLst/>
              </a:prstGeom>
              <a:blipFill rotWithShape="1">
                <a:blip r:embed="rId13"/>
                <a:stretch>
                  <a:fillRect b="-1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分成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的子矩阵运算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3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4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395172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个矩阵相乘转变成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91580" y="3968579"/>
            <a:ext cx="32138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(A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 (B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B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103948" y="4661491"/>
            <a:ext cx="828092" cy="382398"/>
          </a:xfrm>
          <a:prstGeom prst="rightArrow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分成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/>
                  <a:t> 的子矩阵运算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701543" y="2584235"/>
            <a:ext cx="5877536" cy="1008112"/>
            <a:chOff x="792" y="2069"/>
            <a:chExt cx="4535" cy="104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792" y="2069"/>
            <a:ext cx="1359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" name="公式" r:id="rId4" imgW="545760" imgH="355320" progId="Equation.3">
                    <p:embed/>
                  </p:oleObj>
                </mc:Choice>
                <mc:Fallback>
                  <p:oleObj name="公式" r:id="rId4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69"/>
                          <a:ext cx="1359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60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4" name="公式" r:id="rId6" imgW="545760" imgH="355320" progId="Equation.3">
                    <p:embed/>
                  </p:oleObj>
                </mc:Choice>
                <mc:Fallback>
                  <p:oleObj name="公式" r:id="rId6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967" y="2069"/>
            <a:ext cx="1360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5" name="公式" r:id="rId8" imgW="545760" imgH="355320" progId="Equation.3">
                    <p:embed/>
                  </p:oleObj>
                </mc:Choice>
                <mc:Fallback>
                  <p:oleObj name="公式" r:id="rId8" imgW="54576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069"/>
                          <a:ext cx="1360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03" y="2387"/>
              <a:ext cx="2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a typeface="宋体" charset="-122"/>
                </a:rPr>
                <a:t>=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592" y="3596654"/>
            <a:ext cx="395172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8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个矩阵相乘转变成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7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个矩阵相乘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74257" y="4149079"/>
            <a:ext cx="29642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-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12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C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22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=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+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3 </a:t>
            </a:r>
            <a:r>
              <a:rPr lang="en-US" altLang="zh-CN" sz="2000" b="1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– M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7</a:t>
            </a:r>
            <a:endParaRPr lang="en-US" altLang="zh-CN" sz="2000" b="1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6176140"/>
            <a:ext cx="134684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复杂性降低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∵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789962"/>
                <a:ext cx="4703724" cy="404983"/>
              </a:xfrm>
              <a:prstGeom prst="rect">
                <a:avLst/>
              </a:prstGeom>
              <a:blipFill rotWithShape="1">
                <a:blip r:embed="rId10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𝟕</m:t>
                      </m:r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221088"/>
                <a:ext cx="2640530" cy="5688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99"/>
                                    </a:solidFill>
                                    <a:latin typeface="Cambria Math"/>
                                    <a:ea typeface="黑体" pitchFamily="49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𝟕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 </m:t>
                    </m:r>
                    <m:r>
                      <a:rPr lang="zh-CN" altLang="en-US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𝟖𝟏</m:t>
                    </m:r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,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247178"/>
                <a:ext cx="2869440" cy="381643"/>
              </a:xfrm>
              <a:prstGeom prst="rect">
                <a:avLst/>
              </a:prstGeom>
              <a:blipFill rotWithShape="1">
                <a:blip r:embed="rId12"/>
                <a:stretch>
                  <a:fillRect l="-425" t="-3226" r="-1062" b="-2741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∴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𝟕</m:t>
                              </m:r>
                            </m:e>
                          </m:func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𝚯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𝟖𝟏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5699040"/>
                <a:ext cx="3385542" cy="381643"/>
              </a:xfrm>
              <a:prstGeom prst="rect">
                <a:avLst/>
              </a:prstGeom>
              <a:blipFill rotWithShape="1">
                <a:blip r:embed="rId13"/>
                <a:stretch>
                  <a:fillRect b="-161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两个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的矩阵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 相乘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还有更好的算法，复杂度可降至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𝚯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𝟑𝟕𝟔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可否继续降低复杂度？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还没有定论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425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快速排序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基本思想</a:t>
            </a:r>
            <a:endParaRPr lang="en-US" altLang="zh-CN"/>
          </a:p>
          <a:p>
            <a:pPr lvl="1"/>
            <a:r>
              <a:rPr lang="en-US" altLang="zh-CN"/>
              <a:t>Partition</a:t>
            </a:r>
            <a:r>
              <a:rPr lang="zh-CN" altLang="en-US"/>
              <a:t>：任取一元素</a:t>
            </a:r>
            <a:r>
              <a:rPr lang="en-US" altLang="zh-CN"/>
              <a:t>x</a:t>
            </a:r>
            <a:r>
              <a:rPr lang="zh-CN" altLang="en-US"/>
              <a:t>为基准</a:t>
            </a:r>
            <a:r>
              <a:rPr lang="en-US" altLang="zh-CN"/>
              <a:t>(</a:t>
            </a:r>
            <a:r>
              <a:rPr lang="zh-CN" altLang="en-US"/>
              <a:t>如选第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，小于</a:t>
            </a:r>
            <a:r>
              <a:rPr lang="en-US" altLang="zh-CN"/>
              <a:t>x</a:t>
            </a:r>
            <a:r>
              <a:rPr lang="zh-CN" altLang="en-US"/>
              <a:t>的元素放在</a:t>
            </a:r>
            <a:r>
              <a:rPr lang="en-US" altLang="zh-CN"/>
              <a:t>x</a:t>
            </a:r>
            <a:r>
              <a:rPr lang="zh-CN" altLang="en-US"/>
              <a:t>左边，大于等于</a:t>
            </a:r>
            <a:r>
              <a:rPr lang="en-US" altLang="zh-CN"/>
              <a:t>x</a:t>
            </a:r>
            <a:r>
              <a:rPr lang="zh-CN" altLang="en-US"/>
              <a:t>的元素放在</a:t>
            </a:r>
            <a:r>
              <a:rPr lang="en-US" altLang="zh-CN"/>
              <a:t>x</a:t>
            </a:r>
            <a:r>
              <a:rPr lang="zh-CN" altLang="en-US"/>
              <a:t>右边</a:t>
            </a:r>
            <a:endParaRPr lang="en-US" altLang="zh-CN"/>
          </a:p>
          <a:p>
            <a:pPr lvl="1"/>
            <a:r>
              <a:rPr lang="zh-CN" altLang="en-US"/>
              <a:t>对左、右部分递归执行上一步骤直至只有一个元素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17729D2-4649-4601-8BE4-98DFB7D1CA3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0485" name="组合 5"/>
          <p:cNvGrpSpPr>
            <a:grpSpLocks/>
          </p:cNvGrpSpPr>
          <p:nvPr/>
        </p:nvGrpSpPr>
        <p:grpSpPr bwMode="auto">
          <a:xfrm>
            <a:off x="1584325" y="3527425"/>
            <a:ext cx="2811463" cy="369888"/>
            <a:chOff x="1579620" y="2925426"/>
            <a:chExt cx="2812360" cy="369332"/>
          </a:xfrm>
        </p:grpSpPr>
        <p:sp>
          <p:nvSpPr>
            <p:cNvPr id="2052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3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3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15975" y="3527425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7388" y="39227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7388" y="4329113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388" y="4727575"/>
            <a:ext cx="77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72025" y="39243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772025" y="4329113"/>
            <a:ext cx="311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左部选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，右部选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*为基准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72025" y="4725988"/>
            <a:ext cx="302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左部选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，右部选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8432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987675" y="4329113"/>
            <a:ext cx="468313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584325" y="4329113"/>
            <a:ext cx="2811463" cy="369887"/>
            <a:chOff x="1579620" y="2925426"/>
            <a:chExt cx="2812360" cy="369332"/>
          </a:xfrm>
        </p:grpSpPr>
        <p:sp>
          <p:nvSpPr>
            <p:cNvPr id="20523" name="TextBox 22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46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4" name="TextBox 23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6" name="TextBox 26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7" name="TextBox 27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8" name="TextBox 25"/>
            <p:cNvSpPr txBox="1">
              <a:spLocks noChangeArrowheads="1"/>
            </p:cNvSpPr>
            <p:nvPr/>
          </p:nvSpPr>
          <p:spPr bwMode="auto">
            <a:xfrm>
              <a:off x="2988182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205263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455988" y="472598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584325" y="4725988"/>
            <a:ext cx="2811463" cy="369887"/>
            <a:chOff x="1579620" y="2925426"/>
            <a:chExt cx="281236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8" name="TextBox 31"/>
            <p:cNvSpPr txBox="1">
              <a:spLocks noChangeArrowheads="1"/>
            </p:cNvSpPr>
            <p:nvPr/>
          </p:nvSpPr>
          <p:spPr bwMode="auto">
            <a:xfrm>
              <a:off x="2048082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21" name="TextBox 34"/>
            <p:cNvSpPr txBox="1">
              <a:spLocks noChangeArrowheads="1"/>
            </p:cNvSpPr>
            <p:nvPr/>
          </p:nvSpPr>
          <p:spPr bwMode="auto">
            <a:xfrm>
              <a:off x="3456644" y="2925426"/>
              <a:ext cx="466874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22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 bwMode="auto">
          <a:xfrm>
            <a:off x="2519363" y="3922713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1584325" y="3924300"/>
            <a:ext cx="2811463" cy="368300"/>
            <a:chOff x="1579620" y="2925426"/>
            <a:chExt cx="2812360" cy="369332"/>
          </a:xfrm>
        </p:grpSpPr>
        <p:sp>
          <p:nvSpPr>
            <p:cNvPr id="20511" name="TextBox 14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2" name="TextBox 15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3" name="TextBox 16"/>
            <p:cNvSpPr txBox="1">
              <a:spLocks noChangeArrowheads="1"/>
            </p:cNvSpPr>
            <p:nvPr/>
          </p:nvSpPr>
          <p:spPr bwMode="auto">
            <a:xfrm>
              <a:off x="2514956" y="2925426"/>
              <a:ext cx="468461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4" name="TextBox 17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0515" name="TextBox 18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0516" name="TextBox 19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4213" y="5121275"/>
            <a:ext cx="77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层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72025" y="5121275"/>
            <a:ext cx="183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右部选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为基准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3924300" y="5121275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1581150" y="5121275"/>
            <a:ext cx="2811463" cy="369888"/>
            <a:chOff x="1579620" y="2925426"/>
            <a:chExt cx="2812360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1579620" y="2925426"/>
              <a:ext cx="468462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08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8082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16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956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21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88182" y="2925426"/>
              <a:ext cx="468461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r>
                <a:rPr lang="en-US" altLang="zh-CN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*</a:t>
              </a:r>
              <a:endParaRPr lang="zh-CN" altLang="en-US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56644" y="2925426"/>
              <a:ext cx="46687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txBody>
            <a:bodyPr wrap="none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25</a:t>
              </a:r>
              <a:endParaRPr lang="zh-CN" altLang="en-US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sp>
          <p:nvSpPr>
            <p:cNvPr id="20510" name="TextBox 35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5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7" grpId="0"/>
      <p:bldP spid="38" grpId="0"/>
      <p:bldP spid="39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Partition(low,high)</a:t>
            </a:r>
          </a:p>
          <a:p>
            <a:pPr lvl="1"/>
            <a:r>
              <a:rPr lang="zh-CN" altLang="en-US"/>
              <a:t>初始时基准坐标</a:t>
            </a:r>
            <a:r>
              <a:rPr lang="en-US" altLang="zh-CN"/>
              <a:t>p = low, x=a[low]=21</a:t>
            </a:r>
          </a:p>
          <a:p>
            <a:pPr lvl="1"/>
            <a:r>
              <a:rPr lang="zh-CN" altLang="en-US"/>
              <a:t>从</a:t>
            </a:r>
            <a:r>
              <a:rPr lang="en-US" altLang="zh-CN"/>
              <a:t>i=low+1</a:t>
            </a:r>
            <a:r>
              <a:rPr lang="zh-CN" altLang="en-US"/>
              <a:t>位置开始判断，比</a:t>
            </a:r>
            <a:r>
              <a:rPr lang="en-US" altLang="zh-CN"/>
              <a:t>x</a:t>
            </a:r>
            <a:r>
              <a:rPr lang="zh-CN" altLang="en-US"/>
              <a:t>小的元素与</a:t>
            </a:r>
            <a:r>
              <a:rPr lang="en-US" altLang="zh-CN"/>
              <a:t>p</a:t>
            </a:r>
            <a:r>
              <a:rPr lang="zh-CN" altLang="en-US"/>
              <a:t>下一个位置交换，</a:t>
            </a:r>
            <a:r>
              <a:rPr lang="en-US" altLang="zh-CN"/>
              <a:t>p</a:t>
            </a:r>
            <a:r>
              <a:rPr lang="zh-CN" altLang="en-US"/>
              <a:t>自加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循环直至</a:t>
            </a:r>
            <a:r>
              <a:rPr lang="en-US" altLang="zh-CN"/>
              <a:t>i &gt; high</a:t>
            </a:r>
            <a:r>
              <a:rPr lang="zh-CN" altLang="en-US"/>
              <a:t>，最后</a:t>
            </a:r>
            <a:r>
              <a:rPr lang="en-US" altLang="zh-CN"/>
              <a:t>a[low]</a:t>
            </a:r>
            <a:r>
              <a:rPr lang="zh-CN" altLang="en-US"/>
              <a:t>与</a:t>
            </a:r>
            <a:r>
              <a:rPr lang="en-US" altLang="zh-CN"/>
              <a:t>a[p]</a:t>
            </a:r>
            <a:r>
              <a:rPr lang="zh-CN" altLang="en-US"/>
              <a:t>交换</a:t>
            </a:r>
            <a:endParaRPr lang="en-US" altLang="zh-CN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F60F8B-1E46-4206-B39E-79C73CB72D2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1368425" y="4338638"/>
            <a:ext cx="292100" cy="595312"/>
            <a:chOff x="1656759" y="3969322"/>
            <a:chExt cx="293670" cy="595546"/>
          </a:xfrm>
        </p:grpSpPr>
        <p:sp>
          <p:nvSpPr>
            <p:cNvPr id="21562" name="TextBox 1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 flipV="1">
              <a:off x="1817959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ine 111"/>
          <p:cNvSpPr>
            <a:spLocks noChangeShapeType="1"/>
          </p:cNvSpPr>
          <p:nvPr/>
        </p:nvSpPr>
        <p:spPr bwMode="auto">
          <a:xfrm>
            <a:off x="1997075" y="4446588"/>
            <a:ext cx="14081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6192838" y="4338638"/>
            <a:ext cx="293687" cy="595312"/>
            <a:chOff x="1671173" y="3969322"/>
            <a:chExt cx="293670" cy="595546"/>
          </a:xfrm>
        </p:grpSpPr>
        <p:sp>
          <p:nvSpPr>
            <p:cNvPr id="21560" name="TextBox 71"/>
            <p:cNvSpPr txBox="1">
              <a:spLocks noChangeArrowheads="1"/>
            </p:cNvSpPr>
            <p:nvPr/>
          </p:nvSpPr>
          <p:spPr bwMode="auto">
            <a:xfrm>
              <a:off x="1671173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1818801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Line 111"/>
          <p:cNvSpPr>
            <a:spLocks noChangeShapeType="1"/>
          </p:cNvSpPr>
          <p:nvPr/>
        </p:nvSpPr>
        <p:spPr bwMode="auto">
          <a:xfrm>
            <a:off x="7783513" y="4465638"/>
            <a:ext cx="46672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5" name="组合 81"/>
          <p:cNvGrpSpPr>
            <a:grpSpLocks/>
          </p:cNvGrpSpPr>
          <p:nvPr/>
        </p:nvGrpSpPr>
        <p:grpSpPr bwMode="auto">
          <a:xfrm>
            <a:off x="2232025" y="6002338"/>
            <a:ext cx="293688" cy="595312"/>
            <a:chOff x="1656759" y="3969322"/>
            <a:chExt cx="293670" cy="595546"/>
          </a:xfrm>
        </p:grpSpPr>
        <p:sp>
          <p:nvSpPr>
            <p:cNvPr id="21558" name="TextBox 82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H="1" flipV="1">
              <a:off x="1818674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Line 111"/>
          <p:cNvSpPr>
            <a:spLocks noChangeShapeType="1"/>
          </p:cNvSpPr>
          <p:nvPr/>
        </p:nvSpPr>
        <p:spPr bwMode="auto">
          <a:xfrm>
            <a:off x="3851275" y="6102350"/>
            <a:ext cx="4683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482850" y="443706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6" name="组合 94"/>
          <p:cNvGrpSpPr>
            <a:grpSpLocks/>
          </p:cNvGrpSpPr>
          <p:nvPr/>
        </p:nvGrpSpPr>
        <p:grpSpPr bwMode="auto">
          <a:xfrm>
            <a:off x="6659563" y="6002338"/>
            <a:ext cx="293687" cy="595312"/>
            <a:chOff x="1656759" y="3969322"/>
            <a:chExt cx="293670" cy="595546"/>
          </a:xfrm>
        </p:grpSpPr>
        <p:sp>
          <p:nvSpPr>
            <p:cNvPr id="21556" name="TextBox 95"/>
            <p:cNvSpPr txBox="1">
              <a:spLocks noChangeArrowheads="1"/>
            </p:cNvSpPr>
            <p:nvPr/>
          </p:nvSpPr>
          <p:spPr bwMode="auto">
            <a:xfrm>
              <a:off x="1656759" y="4257091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49" charset="-122"/>
                </a:rPr>
                <a:t>p</a:t>
              </a:r>
              <a:endParaRPr lang="zh-CN" altLang="en-US" sz="14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 flipH="1" flipV="1">
              <a:off x="1818675" y="3969322"/>
              <a:ext cx="0" cy="360504"/>
            </a:xfrm>
            <a:prstGeom prst="straightConnector1">
              <a:avLst/>
            </a:prstGeom>
            <a:ln w="254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771900" y="6092825"/>
            <a:ext cx="1123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i&gt;high,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停止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7878763" y="4437063"/>
            <a:ext cx="233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57325" y="6524625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a[low]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295400" y="4840288"/>
            <a:ext cx="227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a[i]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a[p+1]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, p++</a:t>
            </a:r>
            <a:endParaRPr lang="zh-CN" altLang="en-US" sz="16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584825" y="4840288"/>
            <a:ext cx="227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a[i]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与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a[p+1]</a:t>
            </a:r>
            <a:r>
              <a:rPr lang="zh-CN" altLang="en-US" sz="1600" b="1">
                <a:solidFill>
                  <a:srgbClr val="000099"/>
                </a:solidFill>
                <a:ea typeface="黑体" pitchFamily="49" charset="-122"/>
              </a:rPr>
              <a:t>交换</a:t>
            </a:r>
            <a:r>
              <a:rPr lang="en-US" altLang="zh-CN" sz="1600" b="1">
                <a:solidFill>
                  <a:srgbClr val="000099"/>
                </a:solidFill>
                <a:ea typeface="黑体" pitchFamily="49" charset="-122"/>
              </a:rPr>
              <a:t>, p++</a:t>
            </a:r>
            <a:endParaRPr lang="zh-CN" altLang="en-US" sz="1600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70238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6584950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1763713" y="3968750"/>
            <a:ext cx="468312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7991475" y="39687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223963" y="5634038"/>
            <a:ext cx="468312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159000" y="5632450"/>
            <a:ext cx="468313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grpSp>
        <p:nvGrpSpPr>
          <p:cNvPr id="7" name="组合 5"/>
          <p:cNvGrpSpPr>
            <a:grpSpLocks/>
          </p:cNvGrpSpPr>
          <p:nvPr/>
        </p:nvGrpSpPr>
        <p:grpSpPr bwMode="auto">
          <a:xfrm>
            <a:off x="1295400" y="3968750"/>
            <a:ext cx="2811463" cy="369888"/>
            <a:chOff x="1579620" y="2925426"/>
            <a:chExt cx="2812360" cy="369332"/>
          </a:xfrm>
        </p:grpSpPr>
        <p:sp>
          <p:nvSpPr>
            <p:cNvPr id="2155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5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5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8" name="组合 5"/>
          <p:cNvGrpSpPr>
            <a:grpSpLocks/>
          </p:cNvGrpSpPr>
          <p:nvPr/>
        </p:nvGrpSpPr>
        <p:grpSpPr bwMode="auto">
          <a:xfrm>
            <a:off x="5648325" y="3968750"/>
            <a:ext cx="2811463" cy="369888"/>
            <a:chOff x="1579620" y="2925426"/>
            <a:chExt cx="2812360" cy="369332"/>
          </a:xfrm>
        </p:grpSpPr>
        <p:sp>
          <p:nvSpPr>
            <p:cNvPr id="2154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9" name="组合 5"/>
          <p:cNvGrpSpPr>
            <a:grpSpLocks/>
          </p:cNvGrpSpPr>
          <p:nvPr/>
        </p:nvGrpSpPr>
        <p:grpSpPr bwMode="auto">
          <a:xfrm>
            <a:off x="1223963" y="5632450"/>
            <a:ext cx="2811462" cy="369888"/>
            <a:chOff x="1579620" y="2925426"/>
            <a:chExt cx="2812360" cy="369332"/>
          </a:xfrm>
        </p:grpSpPr>
        <p:sp>
          <p:nvSpPr>
            <p:cNvPr id="2153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4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4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5"/>
          <p:cNvGrpSpPr>
            <a:grpSpLocks/>
          </p:cNvGrpSpPr>
          <p:nvPr/>
        </p:nvGrpSpPr>
        <p:grpSpPr bwMode="auto">
          <a:xfrm>
            <a:off x="5651500" y="5632450"/>
            <a:ext cx="2811463" cy="369888"/>
            <a:chOff x="1579620" y="2925426"/>
            <a:chExt cx="2812360" cy="369332"/>
          </a:xfrm>
        </p:grpSpPr>
        <p:sp>
          <p:nvSpPr>
            <p:cNvPr id="2153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3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153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153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rgbClr val="FF0000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740" y="908720"/>
                <a:ext cx="2759345" cy="929613"/>
              </a:xfrm>
              <a:prstGeom prst="rect">
                <a:avLst/>
              </a:prstGeom>
              <a:blipFill rotWithShape="1">
                <a:blip r:embed="rId3"/>
                <a:stretch>
                  <a:fillRect b="-65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7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85" grpId="0" animBg="1"/>
      <p:bldP spid="87" grpId="0"/>
      <p:bldP spid="99" grpId="0"/>
      <p:bldP spid="100" grpId="0"/>
      <p:bldP spid="11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分治算法的原理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大整数乘法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矩阵乘法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zh-CN" dirty="0"/>
              <a:t>求第</a:t>
            </a:r>
            <a:r>
              <a:rPr lang="en-US" altLang="zh-CN" dirty="0"/>
              <a:t>k</a:t>
            </a:r>
            <a:r>
              <a:rPr lang="zh-CN" altLang="zh-CN" dirty="0"/>
              <a:t>小元素问题</a:t>
            </a:r>
          </a:p>
          <a:p>
            <a:r>
              <a:rPr lang="zh-CN" altLang="zh-CN" dirty="0"/>
              <a:t>寻找最近点对</a:t>
            </a:r>
          </a:p>
          <a:p>
            <a:r>
              <a:rPr lang="zh-CN" altLang="zh-CN" dirty="0">
                <a:solidFill>
                  <a:srgbClr val="0000A8"/>
                </a:solidFill>
              </a:rPr>
              <a:t>快速傅立叶变换</a:t>
            </a:r>
            <a:endParaRPr lang="en-US" altLang="zh-CN" dirty="0">
              <a:solidFill>
                <a:srgbClr val="0000A8"/>
              </a:solidFill>
            </a:endParaRPr>
          </a:p>
          <a:p>
            <a:r>
              <a:rPr lang="zh-CN" altLang="en-US" dirty="0"/>
              <a:t>寻找凸包</a:t>
            </a:r>
            <a:endParaRPr lang="zh-CN" altLang="zh-CN" dirty="0"/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AA6B-D888-4535-9000-7A8D603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bg2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bg2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两边同时乘以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b="1" dirty="0">
                    <a:solidFill>
                      <a:schemeClr val="bg2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0BA8-5B6F-4AD1-8A5B-C204FF2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04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AA6B-D888-4535-9000-7A8D603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𝒏𝑻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en-US" altLang="zh-CN" sz="2800" dirty="0">
                    <a:solidFill>
                      <a:schemeClr val="bg2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        …</a:t>
                </a:r>
              </a:p>
              <a:p>
                <a:r>
                  <a:rPr lang="en-US" altLang="zh-CN" sz="28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</a:t>
                </a:r>
                <a:r>
                  <a:rPr lang="zh-CN" altLang="en-US" sz="28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C8BB-14A0-4854-8703-2D9590BC3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86800" cy="4752975"/>
              </a:xfrm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80BA8-5B6F-4AD1-8A5B-C204FF2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基于比较的排序方法，最好的算法不会好于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因为比较搜索树中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en-US" altLang="zh-CN" dirty="0"/>
              <a:t>&gt;=n!</a:t>
            </a:r>
            <a:r>
              <a:rPr lang="zh-CN" altLang="en-US" dirty="0"/>
              <a:t>，从而</a:t>
            </a:r>
            <a:r>
              <a:rPr lang="en-US" altLang="zh-CN" dirty="0"/>
              <a:t>h&gt;=</a:t>
            </a:r>
            <a:r>
              <a:rPr lang="en-US" altLang="zh-CN" dirty="0" err="1"/>
              <a:t>nlogn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33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可采用堆排序方法</a:t>
                </a:r>
                <a:r>
                  <a:rPr lang="zh-CN" altLang="en-US" dirty="0"/>
                  <a:t>找</a:t>
                </a:r>
                <a:r>
                  <a:rPr lang="zh-CN" altLang="zh-CN" dirty="0"/>
                  <a:t>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小元素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每获得一个元素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最坏情况下要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/>
                  <a:t>次比较</a:t>
                </a:r>
              </a:p>
              <a:p>
                <a:pPr lvl="1"/>
                <a:r>
                  <a:rPr lang="zh-CN" altLang="zh-CN" dirty="0"/>
                  <a:t>故此方法的时间复杂度在最坏情况下是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zh-CN" dirty="0"/>
                  <a:t>接近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时，此</a:t>
                </a:r>
                <a:r>
                  <a:rPr lang="zh-CN" altLang="en-US" dirty="0"/>
                  <a:t>方法</a:t>
                </a:r>
                <a:r>
                  <a:rPr lang="zh-CN" altLang="zh-CN" dirty="0"/>
                  <a:t>需要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/>
                  <a:t>次比较。</a:t>
                </a:r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63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的算法 </a:t>
                </a:r>
                <a:r>
                  <a:rPr lang="en-US" altLang="zh-CN" dirty="0"/>
                  <a:t>Select(S, k)</a:t>
                </a:r>
              </a:p>
              <a:p>
                <a:pPr lvl="2"/>
                <a:r>
                  <a:rPr lang="zh-CN" altLang="zh-CN" dirty="0"/>
                  <a:t>若</a:t>
                </a:r>
                <a:r>
                  <a:rPr lang="en-US" altLang="zh-CN" dirty="0">
                    <a:sym typeface="Symbol"/>
                  </a:rPr>
                  <a:t>|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sym typeface="Symbol"/>
                  </a:rPr>
                  <a:t>|&lt;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采用堆排序的方法找出第</a:t>
                </a:r>
                <a:r>
                  <a:rPr lang="en-US" altLang="zh-CN" dirty="0"/>
                  <a:t> k </a:t>
                </a:r>
                <a:r>
                  <a:rPr lang="zh-CN" altLang="zh-CN" dirty="0"/>
                  <a:t>小元素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否则，</a:t>
                </a:r>
                <a:endParaRPr lang="en-US" altLang="zh-CN" dirty="0"/>
              </a:p>
              <a:p>
                <a:pPr lvl="3"/>
                <a:r>
                  <a:rPr lang="zh-CN" altLang="zh-CN" b="1" dirty="0"/>
                  <a:t>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zh-CN" b="1" dirty="0"/>
                  <a:t>个元素分为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zh-CN" b="1" dirty="0"/>
                  <a:t>组，每组</a:t>
                </a:r>
                <a:r>
                  <a:rPr lang="en-US" altLang="zh-CN" b="1" dirty="0"/>
                  <a:t>5</a:t>
                </a:r>
                <a:r>
                  <a:rPr lang="zh-CN" altLang="zh-CN" b="1" dirty="0"/>
                  <a:t>个元素</a:t>
                </a:r>
                <a:r>
                  <a:rPr lang="zh-CN" altLang="en-US" b="1" dirty="0"/>
                  <a:t>，每组</a:t>
                </a:r>
                <a:r>
                  <a:rPr lang="zh-CN" altLang="zh-CN" b="1" dirty="0"/>
                  <a:t>排序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l-GR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zh-CN" altLang="en-US" b="1" dirty="0"/>
                  <a:t>将每组第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个元素取出，得到大小为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>
                            <a:latin typeface="Cambria Math"/>
                          </a:rPr>
                          <m:t>/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 dirty="0"/>
                  <a:t>的数组 </a:t>
                </a:r>
                <a:r>
                  <a:rPr lang="en-US" altLang="zh-CN" b="1" dirty="0"/>
                  <a:t>M</a:t>
                </a:r>
                <a:endParaRPr lang="zh-CN" altLang="zh-CN" b="1" dirty="0"/>
              </a:p>
              <a:p>
                <a:pPr lvl="3"/>
                <a:r>
                  <a:rPr lang="zh-CN" altLang="zh-CN" b="1" dirty="0"/>
                  <a:t>最后一组中的元素可能不足</a:t>
                </a:r>
                <a:r>
                  <a:rPr lang="en-US" altLang="zh-CN" b="1" dirty="0"/>
                  <a:t>5</a:t>
                </a:r>
                <a:r>
                  <a:rPr lang="zh-CN" altLang="zh-CN" b="1" dirty="0"/>
                  <a:t>个</a:t>
                </a:r>
                <a:endParaRPr lang="en-US" altLang="zh-CN" b="1" dirty="0"/>
              </a:p>
              <a:p>
                <a:pPr lvl="4"/>
                <a:r>
                  <a:rPr lang="en-US" altLang="zh-CN" b="1" dirty="0"/>
                  <a:t>1</a:t>
                </a:r>
                <a:r>
                  <a:rPr lang="zh-CN" altLang="zh-CN" b="1" dirty="0"/>
                  <a:t>个取出</a:t>
                </a:r>
                <a:r>
                  <a:rPr lang="zh-CN" altLang="en-US" b="1" dirty="0"/>
                  <a:t>；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个取</a:t>
                </a:r>
                <a:r>
                  <a:rPr lang="zh-CN" altLang="en-US" b="1" dirty="0"/>
                  <a:t>较小；</a:t>
                </a:r>
                <a:r>
                  <a:rPr lang="en-US" altLang="zh-CN" b="1" dirty="0"/>
                  <a:t>3</a:t>
                </a:r>
                <a:r>
                  <a:rPr lang="zh-CN" altLang="zh-CN" b="1" dirty="0"/>
                  <a:t>个取中间</a:t>
                </a:r>
                <a:r>
                  <a:rPr lang="zh-CN" altLang="en-US" b="1" dirty="0"/>
                  <a:t>；</a:t>
                </a:r>
                <a:r>
                  <a:rPr lang="en-US" altLang="zh-CN" b="1" dirty="0"/>
                  <a:t>4</a:t>
                </a:r>
                <a:r>
                  <a:rPr lang="zh-CN" altLang="zh-CN" b="1" dirty="0"/>
                  <a:t>个取第</a:t>
                </a:r>
                <a:r>
                  <a:rPr lang="en-US" altLang="zh-CN" b="1" dirty="0"/>
                  <a:t>2</a:t>
                </a:r>
                <a:r>
                  <a:rPr lang="zh-CN" altLang="zh-CN" b="1" dirty="0"/>
                  <a:t>小</a:t>
                </a:r>
                <a:endParaRPr lang="en-US" altLang="zh-CN" b="1" dirty="0"/>
              </a:p>
              <a:p>
                <a:pPr lvl="3"/>
                <a:r>
                  <a:rPr lang="en-US" altLang="zh-CN" b="1" dirty="0"/>
                  <a:t>m = Select(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/>
                      </a:rPr>
                      <m:t>𝐌</m:t>
                    </m:r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3"/>
                <a:r>
                  <a:rPr lang="en-US" altLang="zh-CN" b="1" dirty="0"/>
                  <a:t>S</a:t>
                </a:r>
                <a:r>
                  <a:rPr lang="zh-CN" altLang="en-US" b="1" dirty="0"/>
                  <a:t>中至少有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zh-CN" altLang="en-US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𝟔</m:t>
                    </m:r>
                    <m:r>
                      <a:rPr lang="zh-CN" altLang="en-US" b="1" i="1" smtClean="0">
                        <a:latin typeface="Cambria Math"/>
                      </a:rPr>
                      <m:t>个</m:t>
                    </m:r>
                    <m:r>
                      <a:rPr lang="zh-CN" altLang="en-US" b="1" i="1">
                        <a:latin typeface="Cambria Math"/>
                      </a:rPr>
                      <m:t>元素</m:t>
                    </m:r>
                  </m:oMath>
                </a14:m>
                <a:r>
                  <a:rPr lang="zh-CN" altLang="en-US" b="1" dirty="0"/>
                  <a:t>大于等于</a:t>
                </a:r>
                <a:r>
                  <a:rPr lang="en-US" altLang="zh-CN" b="1" dirty="0"/>
                  <a:t>m</a:t>
                </a:r>
              </a:p>
              <a:p>
                <a:pPr lvl="3"/>
                <a:r>
                  <a:rPr lang="zh-CN" altLang="en-US" b="1" dirty="0"/>
                  <a:t>类似地，</a:t>
                </a:r>
                <a:r>
                  <a:rPr lang="en-US" altLang="zh-CN" b="1" dirty="0"/>
                  <a:t>S</a:t>
                </a:r>
                <a:r>
                  <a:rPr lang="zh-CN" altLang="en-US" b="1" dirty="0"/>
                  <a:t>中至少有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  <m:r>
                          <a:rPr lang="en-US" altLang="zh-CN" b="1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𝟔</m:t>
                    </m:r>
                    <m:r>
                      <a:rPr lang="zh-CN" altLang="en-US" b="1" i="1">
                        <a:latin typeface="Cambria Math"/>
                      </a:rPr>
                      <m:t>个元素</m:t>
                    </m:r>
                  </m:oMath>
                </a14:m>
                <a:r>
                  <a:rPr lang="zh-CN" altLang="en-US" b="1" dirty="0"/>
                  <a:t>小于等于</a:t>
                </a:r>
                <a:r>
                  <a:rPr lang="en-US" altLang="zh-CN" b="1" dirty="0"/>
                  <a:t>m</a:t>
                </a:r>
              </a:p>
              <a:p>
                <a:pPr lvl="3"/>
                <a:endParaRPr lang="en-US" altLang="zh-CN" dirty="0"/>
              </a:p>
              <a:p>
                <a:pPr lvl="4"/>
                <a:endParaRPr lang="en-US" altLang="zh-CN" dirty="0"/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2308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3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的算法 </a:t>
                </a:r>
                <a:r>
                  <a:rPr lang="en-US" altLang="zh-CN" dirty="0"/>
                  <a:t>Select(S, k)</a:t>
                </a:r>
              </a:p>
              <a:p>
                <a:pPr lvl="2"/>
                <a:r>
                  <a:rPr lang="zh-CN" altLang="zh-CN" dirty="0"/>
                  <a:t>若</a:t>
                </a:r>
                <a:r>
                  <a:rPr lang="en-US" altLang="zh-CN" dirty="0">
                    <a:sym typeface="Symbol"/>
                  </a:rPr>
                  <a:t>|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sym typeface="Symbol"/>
                  </a:rPr>
                  <a:t>|&lt;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采用堆排序的方法找出第</a:t>
                </a:r>
                <a:r>
                  <a:rPr lang="en-US" altLang="zh-CN" dirty="0"/>
                  <a:t> k </a:t>
                </a:r>
                <a:r>
                  <a:rPr lang="zh-CN" altLang="zh-CN" dirty="0"/>
                  <a:t>小元素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否则，</a:t>
                </a:r>
                <a:endParaRPr lang="en-US" altLang="zh-CN" dirty="0"/>
              </a:p>
              <a:p>
                <a:pPr lvl="3"/>
                <a:r>
                  <a:rPr lang="zh-CN" altLang="zh-CN" b="1" dirty="0"/>
                  <a:t>依次扫描整个数组</a:t>
                </a:r>
                <a:r>
                  <a:rPr lang="en-US" altLang="zh-CN" b="1" dirty="0"/>
                  <a:t>S</a:t>
                </a:r>
                <a:r>
                  <a:rPr lang="zh-CN" altLang="zh-CN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l-GR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4"/>
                <a:r>
                  <a:rPr lang="en-US" altLang="zh-CN" dirty="0" err="1"/>
                  <a:t>si</a:t>
                </a:r>
                <a:r>
                  <a:rPr lang="en-US" altLang="zh-CN" dirty="0" err="1">
                    <a:sym typeface="Symbol"/>
                  </a:rPr>
                  <a:t></a:t>
                </a:r>
                <a:r>
                  <a:rPr lang="en-US" altLang="zh-CN" dirty="0" err="1"/>
                  <a:t>m</a:t>
                </a:r>
                <a:r>
                  <a:rPr lang="zh-CN" altLang="zh-CN" dirty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 </a:t>
                </a:r>
                <a:r>
                  <a:rPr lang="zh-CN" altLang="zh-CN" dirty="0"/>
                  <a:t>；</a:t>
                </a:r>
                <a:r>
                  <a:rPr lang="en-US" altLang="zh-CN" dirty="0" err="1"/>
                  <a:t>si</a:t>
                </a:r>
                <a:r>
                  <a:rPr lang="en-US" altLang="zh-CN" dirty="0"/>
                  <a:t>=m</a:t>
                </a:r>
                <a:r>
                  <a:rPr lang="zh-CN" altLang="zh-CN" dirty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 </a:t>
                </a:r>
                <a:r>
                  <a:rPr lang="zh-CN" altLang="zh-CN" dirty="0"/>
                  <a:t>；</a:t>
                </a:r>
                <a:r>
                  <a:rPr lang="en-US" altLang="zh-CN" dirty="0" err="1"/>
                  <a:t>si</a:t>
                </a:r>
                <a:r>
                  <a:rPr lang="en-US" altLang="zh-CN" dirty="0" err="1">
                    <a:sym typeface="Symbol"/>
                  </a:rPr>
                  <a:t></a:t>
                </a:r>
                <a:r>
                  <a:rPr lang="en-US" altLang="zh-CN" dirty="0" err="1"/>
                  <a:t>m</a:t>
                </a:r>
                <a:r>
                  <a:rPr lang="zh-CN" altLang="zh-CN" dirty="0"/>
                  <a:t>时放入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3 </a:t>
                </a:r>
                <a:r>
                  <a:rPr lang="zh-CN" altLang="zh-CN" dirty="0"/>
                  <a:t>；</a:t>
                </a:r>
                <a:endParaRPr lang="en-US" altLang="zh-CN" dirty="0"/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zh-CN" altLang="en-US" b="1" dirty="0">
                    <a:sym typeface="Symbol"/>
                  </a:rPr>
                  <a:t>时，调用 </a:t>
                </a:r>
                <a:r>
                  <a:rPr lang="en-US" altLang="zh-CN" b="1" dirty="0"/>
                  <a:t>Select(S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, k)</a:t>
                </a:r>
                <a:r>
                  <a:rPr lang="zh-CN" altLang="en-US" b="1" dirty="0"/>
                  <a:t>，</a:t>
                </a:r>
                <a:endParaRPr lang="en-US" altLang="zh-CN" b="1" dirty="0"/>
              </a:p>
              <a:p>
                <a:pPr lvl="4"/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zh-CN" altLang="en-US" dirty="0"/>
                  <a:t>大小最多为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n</m:t>
                    </m:r>
                    <m:r>
                      <a:rPr lang="en-US" altLang="zh-CN" b="0" i="0" smtClean="0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6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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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zh-CN" altLang="en-US" b="1" dirty="0">
                    <a:sym typeface="Symbol"/>
                  </a:rPr>
                  <a:t>时，</a:t>
                </a:r>
                <a:endParaRPr lang="en-US" altLang="zh-CN" b="1" dirty="0">
                  <a:sym typeface="Symbol"/>
                </a:endParaRPr>
              </a:p>
              <a:p>
                <a:pPr lvl="4"/>
                <a:r>
                  <a:rPr lang="zh-CN" altLang="en-US" b="1" dirty="0">
                    <a:sym typeface="Symbol"/>
                  </a:rPr>
                  <a:t>返回 </a:t>
                </a:r>
                <a:r>
                  <a:rPr lang="en-US" altLang="zh-CN" b="1" dirty="0">
                    <a:sym typeface="Symbol"/>
                  </a:rPr>
                  <a:t>m</a:t>
                </a:r>
              </a:p>
              <a:p>
                <a:pPr lvl="3"/>
                <a:r>
                  <a:rPr lang="zh-CN" altLang="en-US" b="1" dirty="0"/>
                  <a:t>当 </a:t>
                </a:r>
                <a:r>
                  <a:rPr lang="en-US" altLang="zh-CN" b="1" dirty="0"/>
                  <a:t>k</a:t>
                </a:r>
                <a:r>
                  <a:rPr lang="en-US" altLang="zh-CN" b="1" dirty="0">
                    <a:sym typeface="Symbol"/>
                  </a:rPr>
                  <a:t>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+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zh-CN" altLang="en-US" b="1" dirty="0">
                    <a:sym typeface="Symbol"/>
                  </a:rPr>
                  <a:t>时，调用 </a:t>
                </a:r>
                <a:r>
                  <a:rPr lang="en-US" altLang="zh-CN" b="1" dirty="0"/>
                  <a:t>Select(S</a:t>
                </a:r>
                <a:r>
                  <a:rPr lang="en-US" altLang="zh-CN" b="1" baseline="-25000" dirty="0"/>
                  <a:t>3</a:t>
                </a:r>
                <a:r>
                  <a:rPr lang="en-US" altLang="zh-CN" b="1" dirty="0"/>
                  <a:t>, k - 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en-US" altLang="zh-CN" b="1" dirty="0"/>
                  <a:t>- </a:t>
                </a:r>
                <a:r>
                  <a:rPr lang="en-US" altLang="zh-CN" b="1" dirty="0">
                    <a:sym typeface="Symbol"/>
                  </a:rPr>
                  <a:t></a:t>
                </a:r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>
                    <a:sym typeface="Symbol"/>
                  </a:rPr>
                  <a:t> </a:t>
                </a:r>
                <a:r>
                  <a:rPr lang="en-US" altLang="zh-CN" b="1" dirty="0"/>
                  <a:t>)</a:t>
                </a:r>
              </a:p>
              <a:p>
                <a:pPr lvl="4"/>
                <a:r>
                  <a:rPr lang="en-US" altLang="zh-CN" b="1" dirty="0"/>
                  <a:t>S</a:t>
                </a:r>
                <a:r>
                  <a:rPr lang="en-US" altLang="zh-CN" b="1" baseline="-25000" dirty="0"/>
                  <a:t>3</a:t>
                </a:r>
                <a:r>
                  <a:rPr lang="zh-CN" altLang="en-US" dirty="0"/>
                  <a:t>大小最多为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r>
                      <a:rPr lang="en-US" altLang="zh-CN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−6)=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+6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6600"/>
                    </a:solidFill>
                  </a:rPr>
                  <a:t>代价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b="-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30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k </a:t>
            </a:r>
            <a:r>
              <a:rPr lang="zh-CN" altLang="en-US" dirty="0"/>
              <a:t>小元素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在有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 个元素的数组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中，找第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 小的元素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给出一复杂度为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的算法 </a:t>
                </a:r>
                <a:r>
                  <a:rPr lang="en-US" altLang="zh-CN" dirty="0"/>
                  <a:t>Select(S, k)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 smtClean="0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)≤</m:t>
                    </m:r>
                    <m:r>
                      <a:rPr lang="zh-CN" altLang="en-US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第二数学归纳法证明：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n&lt;50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时显然成立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3"/>
                <a:r>
                  <a:rPr lang="zh-CN" altLang="en-US" b="1" dirty="0"/>
                  <a:t>假设</a:t>
                </a:r>
                <a:r>
                  <a:rPr lang="en-US" altLang="zh-CN" b="1" dirty="0" err="1"/>
                  <a:t>n</a:t>
                </a:r>
                <a:r>
                  <a:rPr lang="en-US" altLang="zh-CN" b="1" dirty="0" err="1">
                    <a:sym typeface="Symbol"/>
                  </a:rPr>
                  <a:t></a:t>
                </a:r>
                <a:r>
                  <a:rPr lang="en-US" altLang="zh-CN" b="1" dirty="0" err="1"/>
                  <a:t>m</a:t>
                </a:r>
                <a:r>
                  <a:rPr lang="zh-CN" altLang="en-US" b="1" dirty="0"/>
                  <a:t>时，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𝐜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altLang="zh-CN" b="1" i="1" dirty="0">
                  <a:solidFill>
                    <a:srgbClr val="006600"/>
                  </a:solidFill>
                </a:endParaRPr>
              </a:p>
              <a:p>
                <a:pPr lvl="3"/>
                <a:r>
                  <a:rPr lang="en-US" altLang="zh-CN" b="1" dirty="0"/>
                  <a:t>n=m+1</a:t>
                </a:r>
                <a:r>
                  <a:rPr lang="zh-CN" altLang="en-US" b="1" dirty="0"/>
                  <a:t>时</a:t>
                </a:r>
                <a:r>
                  <a:rPr lang="en-US" altLang="zh-CN" sz="1800" b="1" dirty="0"/>
                  <a:t>,</a:t>
                </a:r>
                <a:r>
                  <a:rPr lang="en-US" altLang="zh-CN" sz="18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1800" b="1" i="1">
                        <a:solidFill>
                          <a:srgbClr val="0066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sz="1800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1800" b="1" i="1">
                        <a:solidFill>
                          <a:srgbClr val="006600"/>
                        </a:solidFill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1800" b="0" i="1" smtClean="0">
                            <a:solidFill>
                              <a:srgbClr val="00660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1800" i="1" dirty="0">
                  <a:solidFill>
                    <a:srgbClr val="006600"/>
                  </a:solidFill>
                  <a:latin typeface="Cambria Math"/>
                  <a:ea typeface="Cambria Math"/>
                </a:endParaRPr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𝟕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𝟔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zh-CN" altLang="en-US" b="1" i="1">
                        <a:solidFill>
                          <a:srgbClr val="006600"/>
                        </a:solidFill>
                        <a:latin typeface="Cambria Math"/>
                      </a:rPr>
                      <m:t>𝜪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𝟓</m:t>
                            </m:r>
                          </m:den>
                        </m:f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𝟕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𝟗</m:t>
                            </m:r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𝟕</m:t>
                    </m:r>
                    <m:r>
                      <a:rPr lang="en-US" altLang="zh-CN" b="1" i="1">
                        <a:solidFill>
                          <a:srgbClr val="00660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zh-CN" altLang="zh-CN" b="1" dirty="0"/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66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b="1" i="0" smtClean="0">
                        <a:solidFill>
                          <a:srgbClr val="006600"/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66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2308" b="-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06" y="0"/>
            <a:ext cx="2588294" cy="1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140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算法思想</a:t>
            </a:r>
            <a:endParaRPr lang="en-US" altLang="zh-CN"/>
          </a:p>
          <a:p>
            <a:pPr lvl="1"/>
            <a:r>
              <a:rPr lang="zh-CN" altLang="en-US"/>
              <a:t>建立最大堆</a:t>
            </a:r>
            <a:endParaRPr lang="en-US" altLang="zh-CN"/>
          </a:p>
          <a:p>
            <a:pPr lvl="1"/>
            <a:r>
              <a:rPr lang="zh-CN" altLang="en-US"/>
              <a:t>循环执行以下步骤，直至所有元素出堆</a:t>
            </a:r>
            <a:endParaRPr lang="en-US" altLang="zh-CN"/>
          </a:p>
          <a:p>
            <a:pPr lvl="2"/>
            <a:r>
              <a:rPr lang="zh-CN" altLang="en-US"/>
              <a:t>每次堆顶元素</a:t>
            </a:r>
            <a:r>
              <a:rPr lang="en-US" altLang="zh-CN"/>
              <a:t>(</a:t>
            </a:r>
            <a:r>
              <a:rPr lang="zh-CN" altLang="en-US"/>
              <a:t>即最大元素</a:t>
            </a:r>
            <a:r>
              <a:rPr lang="en-US" altLang="zh-CN"/>
              <a:t>)</a:t>
            </a:r>
            <a:r>
              <a:rPr lang="zh-CN" altLang="en-US"/>
              <a:t>与堆中最后一个元素交换</a:t>
            </a:r>
            <a:endParaRPr lang="en-US" altLang="zh-CN"/>
          </a:p>
          <a:p>
            <a:pPr lvl="2"/>
            <a:r>
              <a:rPr lang="zh-CN" altLang="en-US"/>
              <a:t>剔除最大元素后调整为最大堆</a:t>
            </a:r>
          </a:p>
        </p:txBody>
      </p:sp>
      <p:grpSp>
        <p:nvGrpSpPr>
          <p:cNvPr id="29700" name="组合 94"/>
          <p:cNvGrpSpPr>
            <a:grpSpLocks/>
          </p:cNvGrpSpPr>
          <p:nvPr/>
        </p:nvGrpSpPr>
        <p:grpSpPr bwMode="auto">
          <a:xfrm>
            <a:off x="488950" y="4400550"/>
            <a:ext cx="1238250" cy="1223963"/>
            <a:chOff x="488940" y="4401108"/>
            <a:chExt cx="1238712" cy="1224104"/>
          </a:xfrm>
        </p:grpSpPr>
        <p:sp>
          <p:nvSpPr>
            <p:cNvPr id="29778" name="Oval 15"/>
            <p:cNvSpPr>
              <a:spLocks noChangeArrowheads="1"/>
            </p:cNvSpPr>
            <p:nvPr/>
          </p:nvSpPr>
          <p:spPr bwMode="auto">
            <a:xfrm>
              <a:off x="1439652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79" name="Oval 16"/>
            <p:cNvSpPr>
              <a:spLocks noChangeArrowheads="1"/>
            </p:cNvSpPr>
            <p:nvPr/>
          </p:nvSpPr>
          <p:spPr bwMode="auto">
            <a:xfrm>
              <a:off x="1259632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2" name="直接连接符 11"/>
            <p:cNvCxnSpPr>
              <a:stCxn id="29778" idx="3"/>
              <a:endCxn id="29779" idx="0"/>
            </p:cNvCxnSpPr>
            <p:nvPr/>
          </p:nvCxnSpPr>
          <p:spPr bwMode="auto">
            <a:xfrm flipH="1">
              <a:off x="1403681" y="5115565"/>
              <a:ext cx="77817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1" name="Oval 15"/>
            <p:cNvSpPr>
              <a:spLocks noChangeArrowheads="1"/>
            </p:cNvSpPr>
            <p:nvPr/>
          </p:nvSpPr>
          <p:spPr bwMode="auto">
            <a:xfrm>
              <a:off x="704964" y="4869160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82" name="Oval 16"/>
            <p:cNvSpPr>
              <a:spLocks noChangeArrowheads="1"/>
            </p:cNvSpPr>
            <p:nvPr/>
          </p:nvSpPr>
          <p:spPr bwMode="auto">
            <a:xfrm>
              <a:off x="488940" y="5337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900256" y="5337841"/>
              <a:ext cx="287444" cy="28737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6" name="直接连接符 15"/>
            <p:cNvCxnSpPr>
              <a:stCxn id="29781" idx="5"/>
              <a:endCxn id="15" idx="0"/>
            </p:cNvCxnSpPr>
            <p:nvPr/>
          </p:nvCxnSpPr>
          <p:spPr bwMode="auto">
            <a:xfrm>
              <a:off x="951075" y="5115565"/>
              <a:ext cx="92109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9781" idx="3"/>
              <a:endCxn id="29782" idx="0"/>
            </p:cNvCxnSpPr>
            <p:nvPr/>
          </p:nvCxnSpPr>
          <p:spPr bwMode="auto">
            <a:xfrm flipH="1">
              <a:off x="633457" y="5115565"/>
              <a:ext cx="11434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86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9" name="直接连接符 18"/>
            <p:cNvCxnSpPr>
              <a:stCxn id="29786" idx="3"/>
              <a:endCxn id="29781" idx="0"/>
            </p:cNvCxnSpPr>
            <p:nvPr/>
          </p:nvCxnSpPr>
          <p:spPr bwMode="auto">
            <a:xfrm flipH="1">
              <a:off x="849437" y="4647199"/>
              <a:ext cx="271563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9786" idx="5"/>
              <a:endCxn id="29778" idx="0"/>
            </p:cNvCxnSpPr>
            <p:nvPr/>
          </p:nvCxnSpPr>
          <p:spPr bwMode="auto">
            <a:xfrm>
              <a:off x="1325865" y="4647199"/>
              <a:ext cx="257271" cy="2222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1" name="组合 119"/>
          <p:cNvGrpSpPr>
            <a:grpSpLocks/>
          </p:cNvGrpSpPr>
          <p:nvPr/>
        </p:nvGrpSpPr>
        <p:grpSpPr bwMode="auto">
          <a:xfrm>
            <a:off x="1547813" y="4400550"/>
            <a:ext cx="476250" cy="490538"/>
            <a:chOff x="1981055" y="4429047"/>
            <a:chExt cx="476412" cy="489203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050929" y="4688688"/>
              <a:ext cx="123867" cy="229562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81055" y="4429047"/>
              <a:ext cx="476412" cy="3388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=2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2" name="组合 5"/>
          <p:cNvGrpSpPr>
            <a:grpSpLocks/>
          </p:cNvGrpSpPr>
          <p:nvPr/>
        </p:nvGrpSpPr>
        <p:grpSpPr bwMode="auto">
          <a:xfrm>
            <a:off x="258763" y="5842000"/>
            <a:ext cx="1800225" cy="236538"/>
            <a:chOff x="1579620" y="2925426"/>
            <a:chExt cx="2812360" cy="369332"/>
          </a:xfrm>
        </p:grpSpPr>
        <p:sp>
          <p:nvSpPr>
            <p:cNvPr id="2977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2514593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49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7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7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7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3" name="TextBox 34"/>
          <p:cNvSpPr txBox="1">
            <a:spLocks noChangeArrowheads="1"/>
          </p:cNvSpPr>
          <p:nvPr/>
        </p:nvSpPr>
        <p:spPr bwMode="auto">
          <a:xfrm>
            <a:off x="295275" y="62087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最后一元素的父节点</a:t>
            </a:r>
            <a:endParaRPr lang="en-US" altLang="zh-CN" sz="1400" b="1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i=2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开始调整</a:t>
            </a:r>
          </a:p>
        </p:txBody>
      </p:sp>
      <p:grpSp>
        <p:nvGrpSpPr>
          <p:cNvPr id="29704" name="组合 120"/>
          <p:cNvGrpSpPr>
            <a:grpSpLocks/>
          </p:cNvGrpSpPr>
          <p:nvPr/>
        </p:nvGrpSpPr>
        <p:grpSpPr bwMode="auto">
          <a:xfrm>
            <a:off x="2592388" y="4400550"/>
            <a:ext cx="476250" cy="504825"/>
            <a:chOff x="2986538" y="4298316"/>
            <a:chExt cx="476412" cy="504732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3218392" y="4569729"/>
              <a:ext cx="152452" cy="233319"/>
            </a:xfrm>
            <a:prstGeom prst="straightConnector1">
              <a:avLst/>
            </a:prstGeom>
            <a:noFill/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986538" y="4298316"/>
              <a:ext cx="476412" cy="3380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=1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9705" name="组合 5"/>
          <p:cNvGrpSpPr>
            <a:grpSpLocks/>
          </p:cNvGrpSpPr>
          <p:nvPr/>
        </p:nvGrpSpPr>
        <p:grpSpPr bwMode="auto">
          <a:xfrm>
            <a:off x="2484438" y="5842000"/>
            <a:ext cx="1798637" cy="236538"/>
            <a:chOff x="1579620" y="2925426"/>
            <a:chExt cx="2812360" cy="369332"/>
          </a:xfrm>
        </p:grpSpPr>
        <p:sp>
          <p:nvSpPr>
            <p:cNvPr id="2976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TextBox 8"/>
            <p:cNvSpPr txBox="1">
              <a:spLocks noChangeArrowheads="1"/>
            </p:cNvSpPr>
            <p:nvPr/>
          </p:nvSpPr>
          <p:spPr bwMode="auto">
            <a:xfrm>
              <a:off x="2048760" y="2925426"/>
              <a:ext cx="466658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25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64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5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66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67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29706" name="TextBox 59"/>
          <p:cNvSpPr txBox="1">
            <a:spLocks noChangeArrowheads="1"/>
          </p:cNvSpPr>
          <p:nvPr/>
        </p:nvSpPr>
        <p:spPr bwMode="auto">
          <a:xfrm>
            <a:off x="2911475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i=1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7" name="组合 121"/>
          <p:cNvGrpSpPr>
            <a:grpSpLocks/>
          </p:cNvGrpSpPr>
          <p:nvPr/>
        </p:nvGrpSpPr>
        <p:grpSpPr bwMode="auto">
          <a:xfrm>
            <a:off x="5202238" y="3932238"/>
            <a:ext cx="476250" cy="504825"/>
            <a:chOff x="6834385" y="3885200"/>
            <a:chExt cx="476412" cy="504732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7066239" y="4156612"/>
              <a:ext cx="152452" cy="2333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834385" y="3885200"/>
              <a:ext cx="476412" cy="3380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  <a:ea typeface="黑体" pitchFamily="49" charset="-122"/>
                </a:rPr>
                <a:t>i</a:t>
              </a:r>
              <a:r>
                <a:rPr lang="en-US" altLang="zh-CN" sz="1600" b="1" dirty="0">
                  <a:solidFill>
                    <a:srgbClr val="C00000"/>
                  </a:solidFill>
                  <a:latin typeface="Arial" charset="0"/>
                  <a:ea typeface="黑体" pitchFamily="49" charset="-122"/>
                </a:rPr>
                <a:t>=0</a:t>
              </a:r>
              <a:endParaRPr lang="zh-CN" altLang="en-US" sz="1600" b="1" dirty="0">
                <a:solidFill>
                  <a:srgbClr val="C0000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9708" name="TextBox 79"/>
          <p:cNvSpPr txBox="1">
            <a:spLocks noChangeArrowheads="1"/>
          </p:cNvSpPr>
          <p:nvPr/>
        </p:nvSpPr>
        <p:spPr bwMode="auto">
          <a:xfrm>
            <a:off x="5160963" y="6208713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调整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i=0</a:t>
            </a:r>
            <a:endParaRPr lang="zh-CN" altLang="en-US" sz="1400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29709" name="组合 5"/>
          <p:cNvGrpSpPr>
            <a:grpSpLocks/>
          </p:cNvGrpSpPr>
          <p:nvPr/>
        </p:nvGrpSpPr>
        <p:grpSpPr bwMode="auto">
          <a:xfrm>
            <a:off x="4787900" y="5842000"/>
            <a:ext cx="1800225" cy="236538"/>
            <a:chOff x="1579620" y="2925426"/>
            <a:chExt cx="2812360" cy="369332"/>
          </a:xfrm>
        </p:grpSpPr>
        <p:sp>
          <p:nvSpPr>
            <p:cNvPr id="82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7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21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5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5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0" name="组合 95"/>
          <p:cNvGrpSpPr>
            <a:grpSpLocks/>
          </p:cNvGrpSpPr>
          <p:nvPr/>
        </p:nvGrpSpPr>
        <p:grpSpPr bwMode="auto">
          <a:xfrm>
            <a:off x="2716213" y="4400550"/>
            <a:ext cx="1238250" cy="1223963"/>
            <a:chOff x="488940" y="4401108"/>
            <a:chExt cx="1238712" cy="1224103"/>
          </a:xfrm>
        </p:grpSpPr>
        <p:sp>
          <p:nvSpPr>
            <p:cNvPr id="29743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4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99" name="直接连接符 98"/>
            <p:cNvCxnSpPr>
              <a:stCxn id="29743" idx="3"/>
              <a:endCxn id="29744" idx="0"/>
            </p:cNvCxnSpPr>
            <p:nvPr/>
          </p:nvCxnSpPr>
          <p:spPr bwMode="auto">
            <a:xfrm flipH="1">
              <a:off x="1403681" y="5115565"/>
              <a:ext cx="7781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6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47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02" name="Oval 17"/>
            <p:cNvSpPr>
              <a:spLocks noChangeArrowheads="1"/>
            </p:cNvSpPr>
            <p:nvPr/>
          </p:nvSpPr>
          <p:spPr bwMode="auto">
            <a:xfrm>
              <a:off x="900255" y="5337840"/>
              <a:ext cx="287445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03" name="直接连接符 102"/>
            <p:cNvCxnSpPr>
              <a:stCxn id="29746" idx="5"/>
              <a:endCxn id="102" idx="0"/>
            </p:cNvCxnSpPr>
            <p:nvPr/>
          </p:nvCxnSpPr>
          <p:spPr bwMode="auto">
            <a:xfrm>
              <a:off x="951074" y="5115565"/>
              <a:ext cx="92109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29746" idx="3"/>
              <a:endCxn id="29747" idx="0"/>
            </p:cNvCxnSpPr>
            <p:nvPr/>
          </p:nvCxnSpPr>
          <p:spPr bwMode="auto">
            <a:xfrm flipH="1">
              <a:off x="633456" y="5115565"/>
              <a:ext cx="114343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1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06" name="直接连接符 105"/>
            <p:cNvCxnSpPr>
              <a:stCxn id="29751" idx="3"/>
              <a:endCxn id="29746" idx="0"/>
            </p:cNvCxnSpPr>
            <p:nvPr/>
          </p:nvCxnSpPr>
          <p:spPr bwMode="auto">
            <a:xfrm flipH="1">
              <a:off x="849436" y="4647199"/>
              <a:ext cx="271564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29751" idx="5"/>
              <a:endCxn id="29743" idx="0"/>
            </p:cNvCxnSpPr>
            <p:nvPr/>
          </p:nvCxnSpPr>
          <p:spPr bwMode="auto">
            <a:xfrm>
              <a:off x="1325864" y="4647199"/>
              <a:ext cx="257271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11" name="组合 107"/>
          <p:cNvGrpSpPr>
            <a:grpSpLocks/>
          </p:cNvGrpSpPr>
          <p:nvPr/>
        </p:nvGrpSpPr>
        <p:grpSpPr bwMode="auto">
          <a:xfrm>
            <a:off x="4967288" y="4400550"/>
            <a:ext cx="1239837" cy="1223963"/>
            <a:chOff x="488940" y="4401108"/>
            <a:chExt cx="1238712" cy="1224103"/>
          </a:xfrm>
        </p:grpSpPr>
        <p:sp>
          <p:nvSpPr>
            <p:cNvPr id="29732" name="Oval 15"/>
            <p:cNvSpPr>
              <a:spLocks noChangeArrowheads="1"/>
            </p:cNvSpPr>
            <p:nvPr/>
          </p:nvSpPr>
          <p:spPr bwMode="auto">
            <a:xfrm>
              <a:off x="1439652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49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3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1" name="直接连接符 110"/>
            <p:cNvCxnSpPr>
              <a:stCxn id="29732" idx="3"/>
              <a:endCxn id="29733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5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36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15" name="直接连接符 114"/>
            <p:cNvCxnSpPr>
              <a:stCxn id="29735" idx="5"/>
              <a:endCxn id="114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29735" idx="3"/>
              <a:endCxn id="29736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0" name="Oval 16"/>
            <p:cNvSpPr>
              <a:spLocks noChangeArrowheads="1"/>
            </p:cNvSpPr>
            <p:nvPr/>
          </p:nvSpPr>
          <p:spPr bwMode="auto">
            <a:xfrm>
              <a:off x="1079612" y="4401108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21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18" name="直接连接符 117"/>
            <p:cNvCxnSpPr>
              <a:stCxn id="29740" idx="3"/>
              <a:endCxn id="29735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29740" idx="5"/>
              <a:endCxn id="297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12" name="TextBox 122"/>
          <p:cNvSpPr txBox="1">
            <a:spLocks noChangeArrowheads="1"/>
          </p:cNvSpPr>
          <p:nvPr/>
        </p:nvSpPr>
        <p:spPr bwMode="auto">
          <a:xfrm>
            <a:off x="7489825" y="6208713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形成最大堆</a:t>
            </a:r>
          </a:p>
        </p:txBody>
      </p:sp>
      <p:grpSp>
        <p:nvGrpSpPr>
          <p:cNvPr id="29713" name="组合 5"/>
          <p:cNvGrpSpPr>
            <a:grpSpLocks/>
          </p:cNvGrpSpPr>
          <p:nvPr/>
        </p:nvGrpSpPr>
        <p:grpSpPr bwMode="auto">
          <a:xfrm>
            <a:off x="6985000" y="5842000"/>
            <a:ext cx="1800225" cy="236538"/>
            <a:chOff x="1579620" y="2925426"/>
            <a:chExt cx="2812360" cy="369332"/>
          </a:xfrm>
        </p:grpSpPr>
        <p:sp>
          <p:nvSpPr>
            <p:cNvPr id="29726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7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8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29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29730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731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29714" name="组合 130"/>
          <p:cNvGrpSpPr>
            <a:grpSpLocks/>
          </p:cNvGrpSpPr>
          <p:nvPr/>
        </p:nvGrpSpPr>
        <p:grpSpPr bwMode="auto">
          <a:xfrm>
            <a:off x="7164388" y="4400550"/>
            <a:ext cx="1239837" cy="1223963"/>
            <a:chOff x="488940" y="4401108"/>
            <a:chExt cx="1238712" cy="1224103"/>
          </a:xfrm>
        </p:grpSpPr>
        <p:sp>
          <p:nvSpPr>
            <p:cNvPr id="132" name="Oval 15"/>
            <p:cNvSpPr>
              <a:spLocks noChangeArrowheads="1"/>
            </p:cNvSpPr>
            <p:nvPr/>
          </p:nvSpPr>
          <p:spPr bwMode="auto">
            <a:xfrm>
              <a:off x="1438989" y="4869475"/>
              <a:ext cx="288663" cy="2873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21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1259632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08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cxnSp>
          <p:nvCxnSpPr>
            <p:cNvPr id="134" name="直接连接符 133"/>
            <p:cNvCxnSpPr>
              <a:stCxn id="132" idx="3"/>
              <a:endCxn id="29716" idx="0"/>
            </p:cNvCxnSpPr>
            <p:nvPr/>
          </p:nvCxnSpPr>
          <p:spPr bwMode="auto">
            <a:xfrm flipH="1">
              <a:off x="1404096" y="5115565"/>
              <a:ext cx="77717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8" name="Oval 15"/>
            <p:cNvSpPr>
              <a:spLocks noChangeArrowheads="1"/>
            </p:cNvSpPr>
            <p:nvPr/>
          </p:nvSpPr>
          <p:spPr bwMode="auto">
            <a:xfrm>
              <a:off x="704964" y="4869159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29719" name="Oval 16"/>
            <p:cNvSpPr>
              <a:spLocks noChangeArrowheads="1"/>
            </p:cNvSpPr>
            <p:nvPr/>
          </p:nvSpPr>
          <p:spPr bwMode="auto">
            <a:xfrm>
              <a:off x="488940" y="5337211"/>
              <a:ext cx="288000" cy="28800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99"/>
                  </a:solidFill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</a:rPr>
                <a:t>*</a:t>
              </a:r>
            </a:p>
          </p:txBody>
        </p:sp>
        <p:sp>
          <p:nvSpPr>
            <p:cNvPr id="137" name="Oval 17"/>
            <p:cNvSpPr>
              <a:spLocks noChangeArrowheads="1"/>
            </p:cNvSpPr>
            <p:nvPr/>
          </p:nvSpPr>
          <p:spPr bwMode="auto">
            <a:xfrm>
              <a:off x="899729" y="5337840"/>
              <a:ext cx="287077" cy="287371"/>
            </a:xfrm>
            <a:prstGeom prst="ellipse">
              <a:avLst/>
            </a:prstGeom>
            <a:noFill/>
            <a:ln w="635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16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38" name="直接连接符 137"/>
            <p:cNvCxnSpPr>
              <a:stCxn id="29718" idx="5"/>
              <a:endCxn id="137" idx="0"/>
            </p:cNvCxnSpPr>
            <p:nvPr/>
          </p:nvCxnSpPr>
          <p:spPr bwMode="auto">
            <a:xfrm>
              <a:off x="950483" y="5115565"/>
              <a:ext cx="9357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29718" idx="3"/>
              <a:endCxn id="29719" idx="0"/>
            </p:cNvCxnSpPr>
            <p:nvPr/>
          </p:nvCxnSpPr>
          <p:spPr bwMode="auto">
            <a:xfrm flipH="1">
              <a:off x="633271" y="5115565"/>
              <a:ext cx="114196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1078954" y="4401108"/>
              <a:ext cx="288663" cy="28737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99"/>
                  </a:solidFill>
                  <a:latin typeface="Arial" charset="0"/>
                </a:rPr>
                <a:t>49</a:t>
              </a:r>
              <a:endParaRPr lang="zh-CN" altLang="en-US" sz="1600" b="1" dirty="0">
                <a:solidFill>
                  <a:srgbClr val="000099"/>
                </a:solidFill>
                <a:latin typeface="Arial" charset="0"/>
              </a:endParaRPr>
            </a:p>
          </p:txBody>
        </p:sp>
        <p:cxnSp>
          <p:nvCxnSpPr>
            <p:cNvPr id="141" name="直接连接符 140"/>
            <p:cNvCxnSpPr>
              <a:stCxn id="140" idx="3"/>
              <a:endCxn id="29718" idx="0"/>
            </p:cNvCxnSpPr>
            <p:nvPr/>
          </p:nvCxnSpPr>
          <p:spPr bwMode="auto">
            <a:xfrm flipH="1">
              <a:off x="848975" y="4647199"/>
              <a:ext cx="272802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40" idx="5"/>
              <a:endCxn id="132" idx="0"/>
            </p:cNvCxnSpPr>
            <p:nvPr/>
          </p:nvCxnSpPr>
          <p:spPr bwMode="auto">
            <a:xfrm>
              <a:off x="1324793" y="4647199"/>
              <a:ext cx="258528" cy="2222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955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算法思想</a:t>
            </a:r>
            <a:endParaRPr lang="en-US" altLang="zh-CN"/>
          </a:p>
          <a:p>
            <a:pPr lvl="1"/>
            <a:r>
              <a:rPr lang="zh-CN" altLang="en-US"/>
              <a:t>建立最大堆</a:t>
            </a:r>
            <a:endParaRPr lang="en-US" altLang="zh-CN"/>
          </a:p>
          <a:p>
            <a:pPr lvl="1"/>
            <a:r>
              <a:rPr lang="zh-CN" altLang="en-US"/>
              <a:t>循环执行以下步骤，直至所有元素出堆</a:t>
            </a:r>
            <a:endParaRPr lang="en-US" altLang="zh-CN"/>
          </a:p>
          <a:p>
            <a:pPr lvl="2"/>
            <a:r>
              <a:rPr lang="zh-CN" altLang="en-US"/>
              <a:t>每次堆顶元素</a:t>
            </a:r>
            <a:r>
              <a:rPr lang="en-US" altLang="zh-CN"/>
              <a:t>(</a:t>
            </a:r>
            <a:r>
              <a:rPr lang="zh-CN" altLang="en-US"/>
              <a:t>即最大元素</a:t>
            </a:r>
            <a:r>
              <a:rPr lang="en-US" altLang="zh-CN"/>
              <a:t>)</a:t>
            </a:r>
            <a:r>
              <a:rPr lang="zh-CN" altLang="en-US"/>
              <a:t>与堆中最后一个元素交换</a:t>
            </a:r>
            <a:endParaRPr lang="en-US" altLang="zh-CN"/>
          </a:p>
          <a:p>
            <a:pPr lvl="2"/>
            <a:r>
              <a:rPr lang="zh-CN" altLang="en-US"/>
              <a:t>剔除最大元素后调整为最大堆</a:t>
            </a:r>
          </a:p>
        </p:txBody>
      </p:sp>
      <p:sp>
        <p:nvSpPr>
          <p:cNvPr id="30724" name="TextBox 122"/>
          <p:cNvSpPr txBox="1">
            <a:spLocks noChangeArrowheads="1"/>
          </p:cNvSpPr>
          <p:nvPr/>
        </p:nvSpPr>
        <p:spPr bwMode="auto">
          <a:xfrm>
            <a:off x="935038" y="6129338"/>
            <a:ext cx="183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49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grpSp>
        <p:nvGrpSpPr>
          <p:cNvPr id="30725" name="组合 5"/>
          <p:cNvGrpSpPr>
            <a:grpSpLocks/>
          </p:cNvGrpSpPr>
          <p:nvPr/>
        </p:nvGrpSpPr>
        <p:grpSpPr bwMode="auto">
          <a:xfrm>
            <a:off x="935038" y="5842000"/>
            <a:ext cx="1800225" cy="236538"/>
            <a:chOff x="1579620" y="2925426"/>
            <a:chExt cx="2812360" cy="369332"/>
          </a:xfrm>
        </p:grpSpPr>
        <p:sp>
          <p:nvSpPr>
            <p:cNvPr id="30790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1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2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3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94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95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066925" y="4868863"/>
            <a:ext cx="287338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34" name="直接连接符 133"/>
          <p:cNvCxnSpPr>
            <a:stCxn id="30726" idx="3"/>
            <a:endCxn id="133" idx="0"/>
          </p:cNvCxnSpPr>
          <p:nvPr/>
        </p:nvCxnSpPr>
        <p:spPr bwMode="auto">
          <a:xfrm flipH="1">
            <a:off x="2030413" y="5114925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Oval 15"/>
          <p:cNvSpPr>
            <a:spLocks noChangeArrowheads="1"/>
          </p:cNvSpPr>
          <p:nvPr/>
        </p:nvSpPr>
        <p:spPr bwMode="auto">
          <a:xfrm>
            <a:off x="1331913" y="4868863"/>
            <a:ext cx="287337" cy="288925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30729" name="Oval 16"/>
          <p:cNvSpPr>
            <a:spLocks noChangeArrowheads="1"/>
          </p:cNvSpPr>
          <p:nvPr/>
        </p:nvSpPr>
        <p:spPr bwMode="auto">
          <a:xfrm>
            <a:off x="1116013" y="5337175"/>
            <a:ext cx="287337" cy="287338"/>
          </a:xfrm>
          <a:prstGeom prst="ellips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zh-CN" altLang="en-US" sz="1600" b="1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7" name="Oval 17"/>
          <p:cNvSpPr>
            <a:spLocks noChangeArrowheads="1"/>
          </p:cNvSpPr>
          <p:nvPr/>
        </p:nvSpPr>
        <p:spPr bwMode="auto">
          <a:xfrm>
            <a:off x="1525588" y="5337175"/>
            <a:ext cx="288925" cy="287338"/>
          </a:xfrm>
          <a:prstGeom prst="ellipse">
            <a:avLst/>
          </a:prstGeom>
          <a:noFill/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38" name="直接连接符 137"/>
          <p:cNvCxnSpPr>
            <a:stCxn id="30728" idx="5"/>
            <a:endCxn id="137" idx="0"/>
          </p:cNvCxnSpPr>
          <p:nvPr/>
        </p:nvCxnSpPr>
        <p:spPr bwMode="auto">
          <a:xfrm>
            <a:off x="1577975" y="5114925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728" idx="3"/>
            <a:endCxn id="30729" idx="0"/>
          </p:cNvCxnSpPr>
          <p:nvPr/>
        </p:nvCxnSpPr>
        <p:spPr bwMode="auto">
          <a:xfrm flipH="1">
            <a:off x="1258888" y="5114925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6"/>
          <p:cNvSpPr>
            <a:spLocks noChangeArrowheads="1"/>
          </p:cNvSpPr>
          <p:nvPr/>
        </p:nvSpPr>
        <p:spPr bwMode="auto">
          <a:xfrm>
            <a:off x="1706563" y="4400550"/>
            <a:ext cx="287337" cy="2889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1" name="直接连接符 140"/>
          <p:cNvCxnSpPr>
            <a:stCxn id="140" idx="3"/>
            <a:endCxn id="30728" idx="0"/>
          </p:cNvCxnSpPr>
          <p:nvPr/>
        </p:nvCxnSpPr>
        <p:spPr bwMode="auto">
          <a:xfrm flipH="1">
            <a:off x="1476375" y="4646613"/>
            <a:ext cx="2714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0" idx="5"/>
            <a:endCxn id="30726" idx="0"/>
          </p:cNvCxnSpPr>
          <p:nvPr/>
        </p:nvCxnSpPr>
        <p:spPr bwMode="auto">
          <a:xfrm>
            <a:off x="1952625" y="4646613"/>
            <a:ext cx="2571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6"/>
          <p:cNvSpPr>
            <a:spLocks noChangeArrowheads="1"/>
          </p:cNvSpPr>
          <p:nvPr/>
        </p:nvSpPr>
        <p:spPr bwMode="auto">
          <a:xfrm>
            <a:off x="1885950" y="53371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94" name="Freeform 50"/>
          <p:cNvSpPr>
            <a:spLocks/>
          </p:cNvSpPr>
          <p:nvPr/>
        </p:nvSpPr>
        <p:spPr bwMode="auto">
          <a:xfrm>
            <a:off x="895350" y="4149725"/>
            <a:ext cx="1622425" cy="1619250"/>
          </a:xfrm>
          <a:custGeom>
            <a:avLst/>
            <a:gdLst>
              <a:gd name="T0" fmla="*/ 2147483647 w 2280"/>
              <a:gd name="T1" fmla="*/ 2147483647 h 1912"/>
              <a:gd name="T2" fmla="*/ 2147483647 w 2280"/>
              <a:gd name="T3" fmla="*/ 2147483647 h 1912"/>
              <a:gd name="T4" fmla="*/ 2147483647 w 2280"/>
              <a:gd name="T5" fmla="*/ 2147483647 h 1912"/>
              <a:gd name="T6" fmla="*/ 2147483647 w 2280"/>
              <a:gd name="T7" fmla="*/ 2147483647 h 1912"/>
              <a:gd name="T8" fmla="*/ 2147483647 w 2280"/>
              <a:gd name="T9" fmla="*/ 2147483647 h 1912"/>
              <a:gd name="T10" fmla="*/ 2147483647 w 2280"/>
              <a:gd name="T11" fmla="*/ 2147483647 h 1912"/>
              <a:gd name="T12" fmla="*/ 2147483647 w 2280"/>
              <a:gd name="T13" fmla="*/ 2147483647 h 1912"/>
              <a:gd name="T14" fmla="*/ 2147483647 w 2280"/>
              <a:gd name="T15" fmla="*/ 2147483647 h 1912"/>
              <a:gd name="T16" fmla="*/ 2147483647 w 2280"/>
              <a:gd name="T17" fmla="*/ 2147483647 h 1912"/>
              <a:gd name="T18" fmla="*/ 2147483647 w 2280"/>
              <a:gd name="T19" fmla="*/ 2147483647 h 1912"/>
              <a:gd name="T20" fmla="*/ 2147483647 w 2280"/>
              <a:gd name="T21" fmla="*/ 2147483647 h 1912"/>
              <a:gd name="T22" fmla="*/ 2147483647 w 2280"/>
              <a:gd name="T23" fmla="*/ 2147483647 h 19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80"/>
              <a:gd name="T37" fmla="*/ 0 h 1912"/>
              <a:gd name="T38" fmla="*/ 2280 w 2280"/>
              <a:gd name="T39" fmla="*/ 1912 h 19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80" h="1912">
                <a:moveTo>
                  <a:pt x="936" y="216"/>
                </a:moveTo>
                <a:cubicBezTo>
                  <a:pt x="760" y="408"/>
                  <a:pt x="296" y="920"/>
                  <a:pt x="168" y="1176"/>
                </a:cubicBezTo>
                <a:cubicBezTo>
                  <a:pt x="40" y="1432"/>
                  <a:pt x="0" y="1640"/>
                  <a:pt x="168" y="1752"/>
                </a:cubicBezTo>
                <a:cubicBezTo>
                  <a:pt x="336" y="1864"/>
                  <a:pt x="968" y="1912"/>
                  <a:pt x="1176" y="1848"/>
                </a:cubicBezTo>
                <a:cubicBezTo>
                  <a:pt x="1384" y="1784"/>
                  <a:pt x="1336" y="1464"/>
                  <a:pt x="1416" y="1368"/>
                </a:cubicBezTo>
                <a:cubicBezTo>
                  <a:pt x="1496" y="1272"/>
                  <a:pt x="1560" y="1288"/>
                  <a:pt x="1656" y="1272"/>
                </a:cubicBezTo>
                <a:cubicBezTo>
                  <a:pt x="1752" y="1256"/>
                  <a:pt x="1904" y="1312"/>
                  <a:pt x="1992" y="1272"/>
                </a:cubicBezTo>
                <a:cubicBezTo>
                  <a:pt x="2080" y="1232"/>
                  <a:pt x="2152" y="1120"/>
                  <a:pt x="2184" y="1032"/>
                </a:cubicBezTo>
                <a:cubicBezTo>
                  <a:pt x="2216" y="944"/>
                  <a:pt x="2280" y="896"/>
                  <a:pt x="2184" y="744"/>
                </a:cubicBezTo>
                <a:cubicBezTo>
                  <a:pt x="2088" y="592"/>
                  <a:pt x="1768" y="240"/>
                  <a:pt x="1608" y="120"/>
                </a:cubicBezTo>
                <a:cubicBezTo>
                  <a:pt x="1448" y="0"/>
                  <a:pt x="1336" y="8"/>
                  <a:pt x="1224" y="24"/>
                </a:cubicBezTo>
                <a:cubicBezTo>
                  <a:pt x="1112" y="40"/>
                  <a:pt x="1112" y="24"/>
                  <a:pt x="93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15"/>
          <p:cNvSpPr>
            <a:spLocks noChangeArrowheads="1"/>
          </p:cNvSpPr>
          <p:nvPr/>
        </p:nvSpPr>
        <p:spPr bwMode="auto">
          <a:xfrm>
            <a:off x="51260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5" name="Oval 16"/>
          <p:cNvSpPr>
            <a:spLocks noChangeArrowheads="1"/>
          </p:cNvSpPr>
          <p:nvPr/>
        </p:nvSpPr>
        <p:spPr bwMode="auto">
          <a:xfrm>
            <a:off x="49466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46" name="直接连接符 145"/>
          <p:cNvCxnSpPr>
            <a:stCxn id="144" idx="3"/>
            <a:endCxn id="145" idx="0"/>
          </p:cNvCxnSpPr>
          <p:nvPr/>
        </p:nvCxnSpPr>
        <p:spPr bwMode="auto">
          <a:xfrm flipH="1">
            <a:off x="50911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5"/>
          <p:cNvSpPr>
            <a:spLocks noChangeArrowheads="1"/>
          </p:cNvSpPr>
          <p:nvPr/>
        </p:nvSpPr>
        <p:spPr bwMode="auto">
          <a:xfrm>
            <a:off x="439261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8" name="Oval 16"/>
          <p:cNvSpPr>
            <a:spLocks noChangeArrowheads="1"/>
          </p:cNvSpPr>
          <p:nvPr/>
        </p:nvSpPr>
        <p:spPr bwMode="auto">
          <a:xfrm>
            <a:off x="4176713" y="5373688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49" name="Oval 17"/>
          <p:cNvSpPr>
            <a:spLocks noChangeArrowheads="1"/>
          </p:cNvSpPr>
          <p:nvPr/>
        </p:nvSpPr>
        <p:spPr bwMode="auto">
          <a:xfrm>
            <a:off x="4586288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16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50" name="直接连接符 149"/>
          <p:cNvCxnSpPr>
            <a:stCxn id="147" idx="5"/>
            <a:endCxn id="149" idx="0"/>
          </p:cNvCxnSpPr>
          <p:nvPr/>
        </p:nvCxnSpPr>
        <p:spPr bwMode="auto">
          <a:xfrm>
            <a:off x="46370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7" idx="3"/>
            <a:endCxn id="148" idx="0"/>
          </p:cNvCxnSpPr>
          <p:nvPr/>
        </p:nvCxnSpPr>
        <p:spPr bwMode="auto">
          <a:xfrm flipH="1">
            <a:off x="43195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6"/>
          <p:cNvSpPr>
            <a:spLocks noChangeArrowheads="1"/>
          </p:cNvSpPr>
          <p:nvPr/>
        </p:nvSpPr>
        <p:spPr bwMode="auto">
          <a:xfrm>
            <a:off x="47672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53" name="直接连接符 152"/>
          <p:cNvCxnSpPr>
            <a:stCxn id="152" idx="3"/>
            <a:endCxn id="147" idx="0"/>
          </p:cNvCxnSpPr>
          <p:nvPr/>
        </p:nvCxnSpPr>
        <p:spPr bwMode="auto">
          <a:xfrm flipH="1">
            <a:off x="45354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2" idx="5"/>
            <a:endCxn id="144" idx="0"/>
          </p:cNvCxnSpPr>
          <p:nvPr/>
        </p:nvCxnSpPr>
        <p:spPr bwMode="auto">
          <a:xfrm>
            <a:off x="50117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830638" y="5842000"/>
            <a:ext cx="1800225" cy="236538"/>
            <a:chOff x="1579620" y="2925426"/>
            <a:chExt cx="2812360" cy="369332"/>
          </a:xfrm>
        </p:grpSpPr>
        <p:sp>
          <p:nvSpPr>
            <p:cNvPr id="30784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5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</a:p>
          </p:txBody>
        </p:sp>
        <p:sp>
          <p:nvSpPr>
            <p:cNvPr id="30786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7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8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9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63" name="Line 111"/>
          <p:cNvSpPr>
            <a:spLocks noChangeShapeType="1"/>
          </p:cNvSpPr>
          <p:nvPr/>
        </p:nvSpPr>
        <p:spPr bwMode="auto">
          <a:xfrm>
            <a:off x="2987675" y="4945063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30751" name="TextBox 163"/>
          <p:cNvSpPr txBox="1">
            <a:spLocks noChangeArrowheads="1"/>
          </p:cNvSpPr>
          <p:nvPr/>
        </p:nvSpPr>
        <p:spPr bwMode="auto">
          <a:xfrm>
            <a:off x="935038" y="6361113"/>
            <a:ext cx="180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65" name="Oval 15"/>
          <p:cNvSpPr>
            <a:spLocks noChangeArrowheads="1"/>
          </p:cNvSpPr>
          <p:nvPr/>
        </p:nvSpPr>
        <p:spPr bwMode="auto">
          <a:xfrm>
            <a:off x="1695450" y="43751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6" name="Oval 15"/>
          <p:cNvSpPr>
            <a:spLocks noChangeArrowheads="1"/>
          </p:cNvSpPr>
          <p:nvPr/>
        </p:nvSpPr>
        <p:spPr bwMode="auto">
          <a:xfrm>
            <a:off x="1331913" y="48514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7" name="Oval 15"/>
          <p:cNvSpPr>
            <a:spLocks noChangeArrowheads="1"/>
          </p:cNvSpPr>
          <p:nvPr/>
        </p:nvSpPr>
        <p:spPr bwMode="auto">
          <a:xfrm>
            <a:off x="1096963" y="5319713"/>
            <a:ext cx="325437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8" name="Freeform 56"/>
          <p:cNvSpPr>
            <a:spLocks/>
          </p:cNvSpPr>
          <p:nvPr/>
        </p:nvSpPr>
        <p:spPr bwMode="auto">
          <a:xfrm>
            <a:off x="4044950" y="4373563"/>
            <a:ext cx="1498600" cy="1352550"/>
          </a:xfrm>
          <a:custGeom>
            <a:avLst/>
            <a:gdLst>
              <a:gd name="T0" fmla="*/ 2147483647 w 2144"/>
              <a:gd name="T1" fmla="*/ 2147483647 h 1848"/>
              <a:gd name="T2" fmla="*/ 2147483647 w 2144"/>
              <a:gd name="T3" fmla="*/ 2147483647 h 1848"/>
              <a:gd name="T4" fmla="*/ 2147483647 w 2144"/>
              <a:gd name="T5" fmla="*/ 2147483647 h 1848"/>
              <a:gd name="T6" fmla="*/ 2147483647 w 2144"/>
              <a:gd name="T7" fmla="*/ 2147483647 h 1848"/>
              <a:gd name="T8" fmla="*/ 2147483647 w 2144"/>
              <a:gd name="T9" fmla="*/ 2147483647 h 1848"/>
              <a:gd name="T10" fmla="*/ 2147483647 w 2144"/>
              <a:gd name="T11" fmla="*/ 2147483647 h 1848"/>
              <a:gd name="T12" fmla="*/ 2147483647 w 2144"/>
              <a:gd name="T13" fmla="*/ 2147483647 h 1848"/>
              <a:gd name="T14" fmla="*/ 2147483647 w 2144"/>
              <a:gd name="T15" fmla="*/ 2147483647 h 1848"/>
              <a:gd name="T16" fmla="*/ 2147483647 w 2144"/>
              <a:gd name="T17" fmla="*/ 2147483647 h 1848"/>
              <a:gd name="T18" fmla="*/ 2147483647 w 2144"/>
              <a:gd name="T19" fmla="*/ 2147483647 h 1848"/>
              <a:gd name="T20" fmla="*/ 2147483647 w 2144"/>
              <a:gd name="T21" fmla="*/ 2147483647 h 1848"/>
              <a:gd name="T22" fmla="*/ 2147483647 w 2144"/>
              <a:gd name="T23" fmla="*/ 2147483647 h 1848"/>
              <a:gd name="T24" fmla="*/ 2147483647 w 2144"/>
              <a:gd name="T25" fmla="*/ 2147483647 h 1848"/>
              <a:gd name="T26" fmla="*/ 2147483647 w 2144"/>
              <a:gd name="T27" fmla="*/ 2147483647 h 1848"/>
              <a:gd name="T28" fmla="*/ 2147483647 w 2144"/>
              <a:gd name="T29" fmla="*/ 2147483647 h 1848"/>
              <a:gd name="T30" fmla="*/ 2147483647 w 2144"/>
              <a:gd name="T31" fmla="*/ 2147483647 h 1848"/>
              <a:gd name="T32" fmla="*/ 2147483647 w 2144"/>
              <a:gd name="T33" fmla="*/ 2147483647 h 18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44"/>
              <a:gd name="T52" fmla="*/ 0 h 1848"/>
              <a:gd name="T53" fmla="*/ 2144 w 2144"/>
              <a:gd name="T54" fmla="*/ 1848 h 18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44" h="1848">
                <a:moveTo>
                  <a:pt x="896" y="192"/>
                </a:moveTo>
                <a:cubicBezTo>
                  <a:pt x="736" y="384"/>
                  <a:pt x="256" y="952"/>
                  <a:pt x="128" y="1200"/>
                </a:cubicBezTo>
                <a:cubicBezTo>
                  <a:pt x="0" y="1448"/>
                  <a:pt x="72" y="1576"/>
                  <a:pt x="128" y="1680"/>
                </a:cubicBezTo>
                <a:cubicBezTo>
                  <a:pt x="184" y="1784"/>
                  <a:pt x="368" y="1848"/>
                  <a:pt x="464" y="1824"/>
                </a:cubicBezTo>
                <a:cubicBezTo>
                  <a:pt x="560" y="1800"/>
                  <a:pt x="648" y="1616"/>
                  <a:pt x="704" y="1536"/>
                </a:cubicBezTo>
                <a:cubicBezTo>
                  <a:pt x="760" y="1456"/>
                  <a:pt x="776" y="1384"/>
                  <a:pt x="800" y="1344"/>
                </a:cubicBezTo>
                <a:cubicBezTo>
                  <a:pt x="824" y="1304"/>
                  <a:pt x="832" y="1312"/>
                  <a:pt x="848" y="1296"/>
                </a:cubicBezTo>
                <a:cubicBezTo>
                  <a:pt x="864" y="1280"/>
                  <a:pt x="872" y="1264"/>
                  <a:pt x="896" y="1248"/>
                </a:cubicBezTo>
                <a:cubicBezTo>
                  <a:pt x="920" y="1232"/>
                  <a:pt x="928" y="1216"/>
                  <a:pt x="992" y="1200"/>
                </a:cubicBezTo>
                <a:cubicBezTo>
                  <a:pt x="1056" y="1184"/>
                  <a:pt x="1160" y="1144"/>
                  <a:pt x="1280" y="1152"/>
                </a:cubicBezTo>
                <a:cubicBezTo>
                  <a:pt x="1400" y="1160"/>
                  <a:pt x="1592" y="1240"/>
                  <a:pt x="1712" y="1248"/>
                </a:cubicBezTo>
                <a:cubicBezTo>
                  <a:pt x="1832" y="1256"/>
                  <a:pt x="1928" y="1264"/>
                  <a:pt x="2000" y="1200"/>
                </a:cubicBezTo>
                <a:cubicBezTo>
                  <a:pt x="2072" y="1136"/>
                  <a:pt x="2144" y="984"/>
                  <a:pt x="2144" y="864"/>
                </a:cubicBezTo>
                <a:cubicBezTo>
                  <a:pt x="2144" y="744"/>
                  <a:pt x="2112" y="608"/>
                  <a:pt x="2000" y="480"/>
                </a:cubicBezTo>
                <a:cubicBezTo>
                  <a:pt x="1888" y="352"/>
                  <a:pt x="1624" y="168"/>
                  <a:pt x="1472" y="96"/>
                </a:cubicBezTo>
                <a:cubicBezTo>
                  <a:pt x="1320" y="24"/>
                  <a:pt x="1184" y="32"/>
                  <a:pt x="1088" y="48"/>
                </a:cubicBezTo>
                <a:cubicBezTo>
                  <a:pt x="992" y="64"/>
                  <a:pt x="1056" y="0"/>
                  <a:pt x="896" y="192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Oval 15"/>
          <p:cNvSpPr>
            <a:spLocks noChangeArrowheads="1"/>
          </p:cNvSpPr>
          <p:nvPr/>
        </p:nvSpPr>
        <p:spPr bwMode="auto">
          <a:xfrm>
            <a:off x="4751388" y="440055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70" name="Oval 15"/>
          <p:cNvSpPr>
            <a:spLocks noChangeArrowheads="1"/>
          </p:cNvSpPr>
          <p:nvPr/>
        </p:nvSpPr>
        <p:spPr bwMode="auto">
          <a:xfrm>
            <a:off x="4373563" y="4872038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0758" name="TextBox 170"/>
          <p:cNvSpPr txBox="1">
            <a:spLocks noChangeArrowheads="1"/>
          </p:cNvSpPr>
          <p:nvPr/>
        </p:nvSpPr>
        <p:spPr bwMode="auto">
          <a:xfrm>
            <a:off x="3816350" y="612933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0759" name="TextBox 171"/>
          <p:cNvSpPr txBox="1">
            <a:spLocks noChangeArrowheads="1"/>
          </p:cNvSpPr>
          <p:nvPr/>
        </p:nvSpPr>
        <p:spPr bwMode="auto">
          <a:xfrm>
            <a:off x="38163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7970838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7791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7934325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7235825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7019925" y="5373688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74310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74818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71643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7610475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73802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78565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5832475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891338" y="5842000"/>
            <a:ext cx="1798637" cy="236538"/>
            <a:chOff x="1579620" y="2925426"/>
            <a:chExt cx="2812360" cy="369332"/>
          </a:xfrm>
        </p:grpSpPr>
        <p:sp>
          <p:nvSpPr>
            <p:cNvPr id="30778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zh-CN" altLang="en-US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79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0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1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0782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783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0773" name="TextBox 192"/>
          <p:cNvSpPr txBox="1">
            <a:spLocks noChangeArrowheads="1"/>
          </p:cNvSpPr>
          <p:nvPr/>
        </p:nvSpPr>
        <p:spPr bwMode="auto">
          <a:xfrm>
            <a:off x="6877050" y="6129338"/>
            <a:ext cx="1908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sz="1400" b="1">
                <a:solidFill>
                  <a:srgbClr val="C00000"/>
                </a:solidFill>
                <a:ea typeface="黑体" pitchFamily="49" charset="-122"/>
              </a:rPr>
              <a:t>*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0774" name="TextBox 193"/>
          <p:cNvSpPr txBox="1">
            <a:spLocks noChangeArrowheads="1"/>
          </p:cNvSpPr>
          <p:nvPr/>
        </p:nvSpPr>
        <p:spPr bwMode="auto">
          <a:xfrm>
            <a:off x="68770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95" name="Freeform 55"/>
          <p:cNvSpPr>
            <a:spLocks/>
          </p:cNvSpPr>
          <p:nvPr/>
        </p:nvSpPr>
        <p:spPr bwMode="auto">
          <a:xfrm>
            <a:off x="7040563" y="4292600"/>
            <a:ext cx="1373187" cy="1014413"/>
          </a:xfrm>
          <a:custGeom>
            <a:avLst/>
            <a:gdLst>
              <a:gd name="T0" fmla="*/ 2147483647 w 1752"/>
              <a:gd name="T1" fmla="*/ 2147483647 h 1288"/>
              <a:gd name="T2" fmla="*/ 2147483647 w 1752"/>
              <a:gd name="T3" fmla="*/ 2147483647 h 1288"/>
              <a:gd name="T4" fmla="*/ 2147483647 w 1752"/>
              <a:gd name="T5" fmla="*/ 2147483647 h 1288"/>
              <a:gd name="T6" fmla="*/ 2147483647 w 1752"/>
              <a:gd name="T7" fmla="*/ 2147483647 h 1288"/>
              <a:gd name="T8" fmla="*/ 2147483647 w 1752"/>
              <a:gd name="T9" fmla="*/ 2147483647 h 1288"/>
              <a:gd name="T10" fmla="*/ 2147483647 w 1752"/>
              <a:gd name="T11" fmla="*/ 2147483647 h 1288"/>
              <a:gd name="T12" fmla="*/ 2147483647 w 1752"/>
              <a:gd name="T13" fmla="*/ 2147483647 h 1288"/>
              <a:gd name="T14" fmla="*/ 2147483647 w 1752"/>
              <a:gd name="T15" fmla="*/ 2147483647 h 1288"/>
              <a:gd name="T16" fmla="*/ 2147483647 w 1752"/>
              <a:gd name="T17" fmla="*/ 2147483647 h 1288"/>
              <a:gd name="T18" fmla="*/ 2147483647 w 1752"/>
              <a:gd name="T19" fmla="*/ 2147483647 h 12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52"/>
              <a:gd name="T31" fmla="*/ 0 h 1288"/>
              <a:gd name="T32" fmla="*/ 1752 w 1752"/>
              <a:gd name="T33" fmla="*/ 1288 h 12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52" h="1288">
                <a:moveTo>
                  <a:pt x="496" y="216"/>
                </a:moveTo>
                <a:cubicBezTo>
                  <a:pt x="384" y="336"/>
                  <a:pt x="128" y="592"/>
                  <a:pt x="64" y="744"/>
                </a:cubicBezTo>
                <a:cubicBezTo>
                  <a:pt x="0" y="896"/>
                  <a:pt x="64" y="1040"/>
                  <a:pt x="112" y="1128"/>
                </a:cubicBezTo>
                <a:cubicBezTo>
                  <a:pt x="160" y="1216"/>
                  <a:pt x="120" y="1256"/>
                  <a:pt x="352" y="1272"/>
                </a:cubicBezTo>
                <a:cubicBezTo>
                  <a:pt x="584" y="1288"/>
                  <a:pt x="1272" y="1280"/>
                  <a:pt x="1504" y="1224"/>
                </a:cubicBezTo>
                <a:cubicBezTo>
                  <a:pt x="1736" y="1168"/>
                  <a:pt x="1752" y="1072"/>
                  <a:pt x="1744" y="936"/>
                </a:cubicBezTo>
                <a:cubicBezTo>
                  <a:pt x="1736" y="800"/>
                  <a:pt x="1576" y="552"/>
                  <a:pt x="1456" y="408"/>
                </a:cubicBezTo>
                <a:cubicBezTo>
                  <a:pt x="1336" y="264"/>
                  <a:pt x="1144" y="136"/>
                  <a:pt x="1024" y="72"/>
                </a:cubicBezTo>
                <a:cubicBezTo>
                  <a:pt x="904" y="8"/>
                  <a:pt x="824" y="0"/>
                  <a:pt x="736" y="24"/>
                </a:cubicBezTo>
                <a:cubicBezTo>
                  <a:pt x="648" y="48"/>
                  <a:pt x="608" y="96"/>
                  <a:pt x="496" y="216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7596188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7953375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3389E-7 L -0.01736 -0.13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6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1.57067E-6 L 0.02448 0.13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227E-8 L 0.01823 -0.13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-682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01893 0.136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29193E-7 L -0.06458 0.13648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82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227E-8 L 0.06684 -0.1362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3" grpId="0" animBg="1"/>
      <p:bldP spid="94" grpId="0" animBg="1"/>
      <p:bldP spid="144" grpId="0" animBg="1"/>
      <p:bldP spid="145" grpId="0" animBg="1"/>
      <p:bldP spid="147" grpId="0" animBg="1"/>
      <p:bldP spid="148" grpId="0" animBg="1"/>
      <p:bldP spid="149" grpId="0" animBg="1"/>
      <p:bldP spid="149" grpId="1" animBg="1"/>
      <p:bldP spid="152" grpId="0" animBg="1"/>
      <p:bldP spid="152" grpId="1" animBg="1"/>
      <p:bldP spid="16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7" grpId="0" animBg="1"/>
      <p:bldP spid="178" grpId="0" animBg="1"/>
      <p:bldP spid="178" grpId="1" animBg="1"/>
      <p:bldP spid="179" grpId="0" animBg="1"/>
      <p:bldP spid="182" grpId="0" animBg="1"/>
      <p:bldP spid="182" grpId="1" animBg="1"/>
      <p:bldP spid="185" grpId="0" animBg="1"/>
      <p:bldP spid="195" grpId="0" animBg="1"/>
      <p:bldP spid="196" grpId="0" animBg="1"/>
      <p:bldP spid="1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算法思想</a:t>
            </a:r>
            <a:endParaRPr lang="en-US" altLang="zh-CN"/>
          </a:p>
          <a:p>
            <a:pPr lvl="1"/>
            <a:r>
              <a:rPr lang="zh-CN" altLang="en-US"/>
              <a:t>建立最大堆</a:t>
            </a:r>
            <a:endParaRPr lang="en-US" altLang="zh-CN"/>
          </a:p>
          <a:p>
            <a:pPr lvl="1"/>
            <a:r>
              <a:rPr lang="zh-CN" altLang="en-US"/>
              <a:t>循环执行以下步骤，直至所有元素出堆</a:t>
            </a:r>
            <a:endParaRPr lang="en-US" altLang="zh-CN"/>
          </a:p>
          <a:p>
            <a:pPr lvl="2"/>
            <a:r>
              <a:rPr lang="zh-CN" altLang="en-US"/>
              <a:t>每次堆顶元素</a:t>
            </a:r>
            <a:r>
              <a:rPr lang="en-US" altLang="zh-CN"/>
              <a:t>(</a:t>
            </a:r>
            <a:r>
              <a:rPr lang="zh-CN" altLang="en-US"/>
              <a:t>即最大元素</a:t>
            </a:r>
            <a:r>
              <a:rPr lang="en-US" altLang="zh-CN"/>
              <a:t>)</a:t>
            </a:r>
            <a:r>
              <a:rPr lang="zh-CN" altLang="en-US"/>
              <a:t>与堆中最后一个元素交换</a:t>
            </a:r>
            <a:endParaRPr lang="en-US" altLang="zh-CN"/>
          </a:p>
          <a:p>
            <a:pPr lvl="2"/>
            <a:r>
              <a:rPr lang="zh-CN" altLang="en-US"/>
              <a:t>剔除最大元素后调整为最大堆</a:t>
            </a:r>
          </a:p>
        </p:txBody>
      </p:sp>
      <p:sp>
        <p:nvSpPr>
          <p:cNvPr id="175" name="Oval 16"/>
          <p:cNvSpPr>
            <a:spLocks noChangeArrowheads="1"/>
          </p:cNvSpPr>
          <p:nvPr/>
        </p:nvSpPr>
        <p:spPr bwMode="auto">
          <a:xfrm>
            <a:off x="1958975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76" name="直接连接符 175"/>
          <p:cNvCxnSpPr>
            <a:stCxn id="174" idx="3"/>
            <a:endCxn id="175" idx="0"/>
          </p:cNvCxnSpPr>
          <p:nvPr/>
        </p:nvCxnSpPr>
        <p:spPr bwMode="auto">
          <a:xfrm flipH="1">
            <a:off x="2101850" y="5151438"/>
            <a:ext cx="793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5"/>
          <p:cNvSpPr>
            <a:spLocks noChangeArrowheads="1"/>
          </p:cNvSpPr>
          <p:nvPr/>
        </p:nvSpPr>
        <p:spPr bwMode="auto">
          <a:xfrm>
            <a:off x="1403350" y="4905375"/>
            <a:ext cx="288925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78" name="Oval 16"/>
          <p:cNvSpPr>
            <a:spLocks noChangeArrowheads="1"/>
          </p:cNvSpPr>
          <p:nvPr/>
        </p:nvSpPr>
        <p:spPr bwMode="auto">
          <a:xfrm>
            <a:off x="1187450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79" name="Oval 17"/>
          <p:cNvSpPr>
            <a:spLocks noChangeArrowheads="1"/>
          </p:cNvSpPr>
          <p:nvPr/>
        </p:nvSpPr>
        <p:spPr bwMode="auto">
          <a:xfrm>
            <a:off x="1598613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80" name="直接连接符 179"/>
          <p:cNvCxnSpPr>
            <a:stCxn id="177" idx="5"/>
            <a:endCxn id="179" idx="0"/>
          </p:cNvCxnSpPr>
          <p:nvPr/>
        </p:nvCxnSpPr>
        <p:spPr bwMode="auto">
          <a:xfrm>
            <a:off x="1649413" y="5151438"/>
            <a:ext cx="92075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7" idx="3"/>
            <a:endCxn id="178" idx="0"/>
          </p:cNvCxnSpPr>
          <p:nvPr/>
        </p:nvCxnSpPr>
        <p:spPr bwMode="auto">
          <a:xfrm flipH="1">
            <a:off x="1331913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6"/>
          <p:cNvSpPr>
            <a:spLocks noChangeArrowheads="1"/>
          </p:cNvSpPr>
          <p:nvPr/>
        </p:nvSpPr>
        <p:spPr bwMode="auto">
          <a:xfrm>
            <a:off x="1778000" y="4437063"/>
            <a:ext cx="288925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183" name="直接连接符 182"/>
          <p:cNvCxnSpPr>
            <a:stCxn id="182" idx="3"/>
            <a:endCxn id="177" idx="0"/>
          </p:cNvCxnSpPr>
          <p:nvPr/>
        </p:nvCxnSpPr>
        <p:spPr bwMode="auto">
          <a:xfrm flipH="1">
            <a:off x="1547813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5"/>
            <a:endCxn id="174" idx="0"/>
          </p:cNvCxnSpPr>
          <p:nvPr/>
        </p:nvCxnSpPr>
        <p:spPr bwMode="auto">
          <a:xfrm>
            <a:off x="2024063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Line 111"/>
          <p:cNvSpPr>
            <a:spLocks noChangeShapeType="1"/>
          </p:cNvSpPr>
          <p:nvPr/>
        </p:nvSpPr>
        <p:spPr bwMode="auto">
          <a:xfrm>
            <a:off x="0" y="5032375"/>
            <a:ext cx="792163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058863" y="5842000"/>
            <a:ext cx="1798637" cy="236538"/>
            <a:chOff x="1579620" y="2925426"/>
            <a:chExt cx="2812360" cy="369332"/>
          </a:xfrm>
        </p:grpSpPr>
        <p:sp>
          <p:nvSpPr>
            <p:cNvPr id="31809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0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1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2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13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14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60" name="TextBox 192"/>
          <p:cNvSpPr txBox="1">
            <a:spLocks noChangeArrowheads="1"/>
          </p:cNvSpPr>
          <p:nvPr/>
        </p:nvSpPr>
        <p:spPr bwMode="auto">
          <a:xfrm>
            <a:off x="1042988" y="6129338"/>
            <a:ext cx="1909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21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1761" name="TextBox 193"/>
          <p:cNvSpPr txBox="1">
            <a:spLocks noChangeArrowheads="1"/>
          </p:cNvSpPr>
          <p:nvPr/>
        </p:nvSpPr>
        <p:spPr bwMode="auto">
          <a:xfrm>
            <a:off x="1042988" y="6361113"/>
            <a:ext cx="180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97" name="Oval 15"/>
          <p:cNvSpPr>
            <a:spLocks noChangeArrowheads="1"/>
          </p:cNvSpPr>
          <p:nvPr/>
        </p:nvSpPr>
        <p:spPr bwMode="auto">
          <a:xfrm>
            <a:off x="1389063" y="4887913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6" name="Freeform 55"/>
          <p:cNvSpPr>
            <a:spLocks/>
          </p:cNvSpPr>
          <p:nvPr/>
        </p:nvSpPr>
        <p:spPr bwMode="auto">
          <a:xfrm>
            <a:off x="1123950" y="4329113"/>
            <a:ext cx="1144588" cy="954087"/>
          </a:xfrm>
          <a:custGeom>
            <a:avLst/>
            <a:gdLst>
              <a:gd name="T0" fmla="*/ 2147483647 w 1248"/>
              <a:gd name="T1" fmla="*/ 2147483647 h 1400"/>
              <a:gd name="T2" fmla="*/ 2147483647 w 1248"/>
              <a:gd name="T3" fmla="*/ 2147483647 h 1400"/>
              <a:gd name="T4" fmla="*/ 2147483647 w 1248"/>
              <a:gd name="T5" fmla="*/ 2147483647 h 1400"/>
              <a:gd name="T6" fmla="*/ 2147483647 w 1248"/>
              <a:gd name="T7" fmla="*/ 2147483647 h 1400"/>
              <a:gd name="T8" fmla="*/ 2147483647 w 1248"/>
              <a:gd name="T9" fmla="*/ 2147483647 h 1400"/>
              <a:gd name="T10" fmla="*/ 2147483647 w 1248"/>
              <a:gd name="T11" fmla="*/ 2147483647 h 1400"/>
              <a:gd name="T12" fmla="*/ 2147483647 w 1248"/>
              <a:gd name="T13" fmla="*/ 2147483647 h 1400"/>
              <a:gd name="T14" fmla="*/ 2147483647 w 1248"/>
              <a:gd name="T15" fmla="*/ 2147483647 h 1400"/>
              <a:gd name="T16" fmla="*/ 2147483647 w 1248"/>
              <a:gd name="T17" fmla="*/ 2147483647 h 1400"/>
              <a:gd name="T18" fmla="*/ 2147483647 w 1248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8"/>
              <a:gd name="T31" fmla="*/ 0 h 1400"/>
              <a:gd name="T32" fmla="*/ 1248 w 1248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8" h="1400">
                <a:moveTo>
                  <a:pt x="544" y="280"/>
                </a:moveTo>
                <a:cubicBezTo>
                  <a:pt x="424" y="416"/>
                  <a:pt x="128" y="704"/>
                  <a:pt x="64" y="856"/>
                </a:cubicBezTo>
                <a:cubicBezTo>
                  <a:pt x="0" y="1008"/>
                  <a:pt x="80" y="1112"/>
                  <a:pt x="160" y="1192"/>
                </a:cubicBezTo>
                <a:cubicBezTo>
                  <a:pt x="240" y="1272"/>
                  <a:pt x="408" y="1400"/>
                  <a:pt x="544" y="1336"/>
                </a:cubicBezTo>
                <a:cubicBezTo>
                  <a:pt x="680" y="1272"/>
                  <a:pt x="864" y="960"/>
                  <a:pt x="976" y="808"/>
                </a:cubicBezTo>
                <a:cubicBezTo>
                  <a:pt x="1088" y="656"/>
                  <a:pt x="1184" y="536"/>
                  <a:pt x="1216" y="424"/>
                </a:cubicBezTo>
                <a:cubicBezTo>
                  <a:pt x="1248" y="312"/>
                  <a:pt x="1208" y="200"/>
                  <a:pt x="1168" y="136"/>
                </a:cubicBezTo>
                <a:cubicBezTo>
                  <a:pt x="1128" y="72"/>
                  <a:pt x="1040" y="56"/>
                  <a:pt x="976" y="40"/>
                </a:cubicBezTo>
                <a:cubicBezTo>
                  <a:pt x="912" y="24"/>
                  <a:pt x="856" y="0"/>
                  <a:pt x="784" y="40"/>
                </a:cubicBezTo>
                <a:cubicBezTo>
                  <a:pt x="712" y="80"/>
                  <a:pt x="664" y="144"/>
                  <a:pt x="544" y="280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11"/>
          <p:cNvSpPr>
            <a:spLocks noChangeShapeType="1"/>
          </p:cNvSpPr>
          <p:nvPr/>
        </p:nvSpPr>
        <p:spPr bwMode="auto">
          <a:xfrm>
            <a:off x="3167063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74" name="Oval 15"/>
          <p:cNvSpPr>
            <a:spLocks noChangeArrowheads="1"/>
          </p:cNvSpPr>
          <p:nvPr/>
        </p:nvSpPr>
        <p:spPr bwMode="auto">
          <a:xfrm>
            <a:off x="2138363" y="4905375"/>
            <a:ext cx="287337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96" name="Oval 15"/>
          <p:cNvSpPr>
            <a:spLocks noChangeArrowheads="1"/>
          </p:cNvSpPr>
          <p:nvPr/>
        </p:nvSpPr>
        <p:spPr bwMode="auto">
          <a:xfrm>
            <a:off x="1795463" y="4419600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4878388" y="5373688"/>
            <a:ext cx="287337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79" name="直接连接符 78"/>
          <p:cNvCxnSpPr>
            <a:stCxn id="100" idx="3"/>
            <a:endCxn id="78" idx="0"/>
          </p:cNvCxnSpPr>
          <p:nvPr/>
        </p:nvCxnSpPr>
        <p:spPr bwMode="auto">
          <a:xfrm flipH="1">
            <a:off x="5022850" y="5151438"/>
            <a:ext cx="77788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41084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45180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83" name="直接连接符 82"/>
          <p:cNvCxnSpPr>
            <a:stCxn id="80" idx="5"/>
            <a:endCxn id="82" idx="0"/>
          </p:cNvCxnSpPr>
          <p:nvPr/>
        </p:nvCxnSpPr>
        <p:spPr bwMode="auto">
          <a:xfrm>
            <a:off x="4568825" y="5151438"/>
            <a:ext cx="936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3"/>
            <a:endCxn id="81" idx="0"/>
          </p:cNvCxnSpPr>
          <p:nvPr/>
        </p:nvCxnSpPr>
        <p:spPr bwMode="auto">
          <a:xfrm flipH="1">
            <a:off x="4251325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5" idx="3"/>
            <a:endCxn id="80" idx="0"/>
          </p:cNvCxnSpPr>
          <p:nvPr/>
        </p:nvCxnSpPr>
        <p:spPr bwMode="auto">
          <a:xfrm flipH="1">
            <a:off x="4467225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5"/>
            <a:endCxn id="100" idx="0"/>
          </p:cNvCxnSpPr>
          <p:nvPr/>
        </p:nvCxnSpPr>
        <p:spPr bwMode="auto">
          <a:xfrm>
            <a:off x="4943475" y="4683125"/>
            <a:ext cx="258763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3978275" y="5842000"/>
            <a:ext cx="1800225" cy="236538"/>
            <a:chOff x="1579620" y="2925426"/>
            <a:chExt cx="2812360" cy="369332"/>
          </a:xfrm>
        </p:grpSpPr>
        <p:sp>
          <p:nvSpPr>
            <p:cNvPr id="31803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4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5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6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7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8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76" name="TextBox 95"/>
          <p:cNvSpPr txBox="1">
            <a:spLocks noChangeArrowheads="1"/>
          </p:cNvSpPr>
          <p:nvPr/>
        </p:nvSpPr>
        <p:spPr bwMode="auto">
          <a:xfrm>
            <a:off x="3963988" y="612933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堆顶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16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与堆尾</a:t>
            </a:r>
            <a:r>
              <a:rPr lang="en-US" altLang="zh-CN" sz="1400" b="1">
                <a:solidFill>
                  <a:srgbClr val="000099"/>
                </a:solidFill>
                <a:ea typeface="黑体" pitchFamily="49" charset="-122"/>
              </a:rPr>
              <a:t>08</a:t>
            </a: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交换</a:t>
            </a:r>
          </a:p>
        </p:txBody>
      </p:sp>
      <p:sp>
        <p:nvSpPr>
          <p:cNvPr id="31777" name="TextBox 96"/>
          <p:cNvSpPr txBox="1">
            <a:spLocks noChangeArrowheads="1"/>
          </p:cNvSpPr>
          <p:nvPr/>
        </p:nvSpPr>
        <p:spPr bwMode="auto">
          <a:xfrm>
            <a:off x="3963988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5057775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02" name="Freeform 54"/>
          <p:cNvSpPr>
            <a:spLocks/>
          </p:cNvSpPr>
          <p:nvPr/>
        </p:nvSpPr>
        <p:spPr bwMode="auto">
          <a:xfrm>
            <a:off x="4446588" y="4367213"/>
            <a:ext cx="755650" cy="485775"/>
          </a:xfrm>
          <a:custGeom>
            <a:avLst/>
            <a:gdLst>
              <a:gd name="T0" fmla="*/ 2147483647 w 736"/>
              <a:gd name="T1" fmla="*/ 2147483647 h 736"/>
              <a:gd name="T2" fmla="*/ 2147483647 w 736"/>
              <a:gd name="T3" fmla="*/ 2147483647 h 736"/>
              <a:gd name="T4" fmla="*/ 2147483647 w 736"/>
              <a:gd name="T5" fmla="*/ 2147483647 h 736"/>
              <a:gd name="T6" fmla="*/ 2147483647 w 736"/>
              <a:gd name="T7" fmla="*/ 2147483647 h 736"/>
              <a:gd name="T8" fmla="*/ 2147483647 w 736"/>
              <a:gd name="T9" fmla="*/ 2147483647 h 736"/>
              <a:gd name="T10" fmla="*/ 2147483647 w 736"/>
              <a:gd name="T11" fmla="*/ 2147483647 h 736"/>
              <a:gd name="T12" fmla="*/ 2147483647 w 736"/>
              <a:gd name="T13" fmla="*/ 0 h 736"/>
              <a:gd name="T14" fmla="*/ 2147483647 w 736"/>
              <a:gd name="T15" fmla="*/ 2147483647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36"/>
              <a:gd name="T26" fmla="*/ 736 w 736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36">
                <a:moveTo>
                  <a:pt x="56" y="144"/>
                </a:moveTo>
                <a:cubicBezTo>
                  <a:pt x="0" y="192"/>
                  <a:pt x="8" y="232"/>
                  <a:pt x="8" y="288"/>
                </a:cubicBezTo>
                <a:cubicBezTo>
                  <a:pt x="8" y="344"/>
                  <a:pt x="8" y="408"/>
                  <a:pt x="56" y="480"/>
                </a:cubicBezTo>
                <a:cubicBezTo>
                  <a:pt x="104" y="552"/>
                  <a:pt x="192" y="704"/>
                  <a:pt x="296" y="720"/>
                </a:cubicBezTo>
                <a:cubicBezTo>
                  <a:pt x="400" y="736"/>
                  <a:pt x="624" y="672"/>
                  <a:pt x="680" y="576"/>
                </a:cubicBezTo>
                <a:cubicBezTo>
                  <a:pt x="736" y="480"/>
                  <a:pt x="688" y="240"/>
                  <a:pt x="632" y="144"/>
                </a:cubicBezTo>
                <a:cubicBezTo>
                  <a:pt x="576" y="48"/>
                  <a:pt x="440" y="0"/>
                  <a:pt x="344" y="0"/>
                </a:cubicBezTo>
                <a:cubicBezTo>
                  <a:pt x="248" y="0"/>
                  <a:pt x="112" y="96"/>
                  <a:pt x="56" y="144"/>
                </a:cubicBezTo>
                <a:close/>
              </a:path>
            </a:pathLst>
          </a:custGeom>
          <a:noFill/>
          <a:ln w="38100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15"/>
          <p:cNvSpPr>
            <a:spLocks noChangeArrowheads="1"/>
          </p:cNvSpPr>
          <p:nvPr/>
        </p:nvSpPr>
        <p:spPr bwMode="auto">
          <a:xfrm>
            <a:off x="4324350" y="4905375"/>
            <a:ext cx="287338" cy="28733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4699000" y="4437063"/>
            <a:ext cx="287338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4702175" y="4448175"/>
            <a:ext cx="323850" cy="32385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" name="Line 111"/>
          <p:cNvSpPr>
            <a:spLocks noChangeShapeType="1"/>
          </p:cNvSpPr>
          <p:nvPr/>
        </p:nvSpPr>
        <p:spPr bwMode="auto">
          <a:xfrm>
            <a:off x="5813425" y="5145088"/>
            <a:ext cx="793750" cy="0"/>
          </a:xfrm>
          <a:prstGeom prst="line">
            <a:avLst/>
          </a:prstGeom>
          <a:noFill/>
          <a:ln w="1270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04" name="Oval 16"/>
          <p:cNvSpPr>
            <a:spLocks noChangeArrowheads="1"/>
          </p:cNvSpPr>
          <p:nvPr/>
        </p:nvSpPr>
        <p:spPr bwMode="auto">
          <a:xfrm>
            <a:off x="7524750" y="5373688"/>
            <a:ext cx="287338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49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cxnSp>
        <p:nvCxnSpPr>
          <p:cNvPr id="105" name="直接连接符 104"/>
          <p:cNvCxnSpPr>
            <a:stCxn id="121" idx="3"/>
            <a:endCxn id="104" idx="0"/>
          </p:cNvCxnSpPr>
          <p:nvPr/>
        </p:nvCxnSpPr>
        <p:spPr bwMode="auto">
          <a:xfrm flipH="1">
            <a:off x="7669213" y="5151438"/>
            <a:ext cx="77787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6"/>
          <p:cNvSpPr>
            <a:spLocks noChangeArrowheads="1"/>
          </p:cNvSpPr>
          <p:nvPr/>
        </p:nvSpPr>
        <p:spPr bwMode="auto">
          <a:xfrm>
            <a:off x="6753225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25</a:t>
            </a:r>
            <a:r>
              <a:rPr lang="en-US" altLang="zh-CN" sz="1600" b="1">
                <a:solidFill>
                  <a:srgbClr val="C00000"/>
                </a:solidFill>
              </a:rPr>
              <a:t>*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auto">
          <a:xfrm>
            <a:off x="7164388" y="5373688"/>
            <a:ext cx="288925" cy="287337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99"/>
                </a:solidFill>
                <a:latin typeface="Arial" charset="0"/>
              </a:rPr>
              <a:t>25</a:t>
            </a:r>
            <a:endParaRPr lang="zh-CN" altLang="en-US" sz="1600" b="1" dirty="0">
              <a:solidFill>
                <a:srgbClr val="000099"/>
              </a:solidFill>
              <a:latin typeface="Arial" charset="0"/>
            </a:endParaRPr>
          </a:p>
        </p:txBody>
      </p:sp>
      <p:cxnSp>
        <p:nvCxnSpPr>
          <p:cNvPr id="108" name="直接连接符 107"/>
          <p:cNvCxnSpPr>
            <a:stCxn id="131" idx="5"/>
            <a:endCxn id="107" idx="0"/>
          </p:cNvCxnSpPr>
          <p:nvPr/>
        </p:nvCxnSpPr>
        <p:spPr bwMode="auto">
          <a:xfrm>
            <a:off x="7215188" y="5151438"/>
            <a:ext cx="936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1" idx="3"/>
            <a:endCxn id="106" idx="0"/>
          </p:cNvCxnSpPr>
          <p:nvPr/>
        </p:nvCxnSpPr>
        <p:spPr bwMode="auto">
          <a:xfrm flipH="1">
            <a:off x="6897688" y="5151438"/>
            <a:ext cx="11430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43" idx="3"/>
            <a:endCxn id="131" idx="0"/>
          </p:cNvCxnSpPr>
          <p:nvPr/>
        </p:nvCxnSpPr>
        <p:spPr bwMode="auto">
          <a:xfrm flipH="1">
            <a:off x="7113588" y="4683125"/>
            <a:ext cx="273050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3" idx="5"/>
            <a:endCxn id="121" idx="0"/>
          </p:cNvCxnSpPr>
          <p:nvPr/>
        </p:nvCxnSpPr>
        <p:spPr bwMode="auto">
          <a:xfrm>
            <a:off x="7589838" y="4683125"/>
            <a:ext cx="258762" cy="222250"/>
          </a:xfrm>
          <a:prstGeom prst="line">
            <a:avLst/>
          </a:prstGeom>
          <a:noFill/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624638" y="5842000"/>
            <a:ext cx="1800225" cy="236538"/>
            <a:chOff x="1579620" y="2925426"/>
            <a:chExt cx="2812360" cy="369332"/>
          </a:xfrm>
        </p:grpSpPr>
        <p:sp>
          <p:nvSpPr>
            <p:cNvPr id="31797" name="TextBox 7"/>
            <p:cNvSpPr txBox="1">
              <a:spLocks noChangeArrowheads="1"/>
            </p:cNvSpPr>
            <p:nvPr/>
          </p:nvSpPr>
          <p:spPr bwMode="auto">
            <a:xfrm>
              <a:off x="1579620" y="2925426"/>
              <a:ext cx="468052" cy="36933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08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798" name="TextBox 8"/>
            <p:cNvSpPr txBox="1">
              <a:spLocks noChangeArrowheads="1"/>
            </p:cNvSpPr>
            <p:nvPr/>
          </p:nvSpPr>
          <p:spPr bwMode="auto">
            <a:xfrm>
              <a:off x="2047672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16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799" name="TextBox 9"/>
            <p:cNvSpPr txBox="1">
              <a:spLocks noChangeArrowheads="1"/>
            </p:cNvSpPr>
            <p:nvPr/>
          </p:nvSpPr>
          <p:spPr bwMode="auto">
            <a:xfrm>
              <a:off x="25157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21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2987824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r>
                <a:rPr lang="en-US" altLang="zh-CN" sz="1600" b="1">
                  <a:solidFill>
                    <a:srgbClr val="C00000"/>
                  </a:solidFill>
                  <a:ea typeface="黑体" pitchFamily="49" charset="-122"/>
                </a:rPr>
                <a:t>*</a:t>
              </a:r>
              <a:endParaRPr lang="zh-CN" altLang="en-US" sz="1600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sp>
          <p:nvSpPr>
            <p:cNvPr id="31801" name="TextBox 11"/>
            <p:cNvSpPr txBox="1">
              <a:spLocks noChangeArrowheads="1"/>
            </p:cNvSpPr>
            <p:nvPr/>
          </p:nvSpPr>
          <p:spPr bwMode="auto">
            <a:xfrm>
              <a:off x="3455876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25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802" name="TextBox 12"/>
            <p:cNvSpPr txBox="1">
              <a:spLocks noChangeArrowheads="1"/>
            </p:cNvSpPr>
            <p:nvPr/>
          </p:nvSpPr>
          <p:spPr bwMode="auto">
            <a:xfrm>
              <a:off x="3923928" y="2925426"/>
              <a:ext cx="468052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49" charset="-122"/>
                </a:rPr>
                <a:t>49</a:t>
              </a:r>
              <a:endParaRPr lang="zh-CN" altLang="en-US" sz="1600" b="1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31793" name="TextBox 119"/>
          <p:cNvSpPr txBox="1">
            <a:spLocks noChangeArrowheads="1"/>
          </p:cNvSpPr>
          <p:nvPr/>
        </p:nvSpPr>
        <p:spPr bwMode="auto">
          <a:xfrm>
            <a:off x="6610350" y="6361113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400" b="1">
                <a:solidFill>
                  <a:srgbClr val="000099"/>
                </a:solidFill>
                <a:ea typeface="黑体" pitchFamily="49" charset="-122"/>
              </a:rPr>
              <a:t>虚线内调整为最大堆</a:t>
            </a: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7704138" y="4905375"/>
            <a:ext cx="288925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21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6970713" y="4905375"/>
            <a:ext cx="287337" cy="287338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16</a:t>
            </a:r>
            <a:endParaRPr lang="zh-CN" altLang="en-US" sz="1600" b="1">
              <a:solidFill>
                <a:srgbClr val="000099"/>
              </a:solidFill>
            </a:endParaRPr>
          </a:p>
        </p:txBody>
      </p:sp>
      <p:sp>
        <p:nvSpPr>
          <p:cNvPr id="143" name="Oval 16"/>
          <p:cNvSpPr>
            <a:spLocks noChangeArrowheads="1"/>
          </p:cNvSpPr>
          <p:nvPr/>
        </p:nvSpPr>
        <p:spPr bwMode="auto">
          <a:xfrm>
            <a:off x="7345363" y="4437063"/>
            <a:ext cx="287337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0099"/>
                </a:solidFill>
              </a:rPr>
              <a:t>08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6.29193E-7 L 0.04167 0.0684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34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23 L -0.03455 -0.067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09 L -0.0434 0.0735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342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532 L 0.04253 -0.062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7" grpId="0" animBg="1"/>
      <p:bldP spid="178" grpId="0" animBg="1"/>
      <p:bldP spid="179" grpId="0" animBg="1"/>
      <p:bldP spid="182" grpId="0" animBg="1"/>
      <p:bldP spid="182" grpId="1" animBg="1"/>
      <p:bldP spid="185" grpId="0" animBg="1"/>
      <p:bldP spid="197" grpId="0" animBg="1"/>
      <p:bldP spid="76" grpId="0" animBg="1"/>
      <p:bldP spid="77" grpId="0" animBg="1"/>
      <p:bldP spid="174" grpId="0" animBg="1"/>
      <p:bldP spid="174" grpId="1" animBg="1"/>
      <p:bldP spid="196" grpId="0" animBg="1"/>
      <p:bldP spid="78" grpId="0" animBg="1"/>
      <p:bldP spid="81" grpId="0" animBg="1"/>
      <p:bldP spid="82" grpId="0" animBg="1"/>
      <p:bldP spid="100" grpId="0" animBg="1"/>
      <p:bldP spid="102" grpId="0" animBg="1"/>
      <p:bldP spid="80" grpId="0" animBg="1"/>
      <p:bldP spid="80" grpId="1" animBg="1"/>
      <p:bldP spid="85" grpId="0" animBg="1"/>
      <p:bldP spid="85" grpId="1" animBg="1"/>
      <p:bldP spid="101" grpId="0" animBg="1"/>
      <p:bldP spid="103" grpId="0" animBg="1"/>
      <p:bldP spid="104" grpId="0" animBg="1"/>
      <p:bldP spid="106" grpId="0" animBg="1"/>
      <p:bldP spid="107" grpId="0" animBg="1"/>
      <p:bldP spid="121" grpId="0" animBg="1"/>
      <p:bldP spid="131" grpId="0" animBg="1"/>
      <p:bldP spid="1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设计过程</a:t>
            </a:r>
            <a:endParaRPr lang="en-US" altLang="zh-CN" dirty="0"/>
          </a:p>
          <a:p>
            <a:pPr lvl="1" algn="just"/>
            <a:r>
              <a:rPr lang="en-US" altLang="zh-CN" dirty="0"/>
              <a:t>Divide</a:t>
            </a:r>
            <a:r>
              <a:rPr lang="zh-CN" altLang="en-US" dirty="0"/>
              <a:t>：整个问题划分为多个子问题</a:t>
            </a:r>
          </a:p>
          <a:p>
            <a:pPr lvl="1" algn="just"/>
            <a:r>
              <a:rPr lang="en-US" altLang="zh-CN" dirty="0"/>
              <a:t>Conquer</a:t>
            </a:r>
            <a:r>
              <a:rPr lang="zh-CN" altLang="en-US" dirty="0"/>
              <a:t>：求解各子问题(递归调用子问题的算法)</a:t>
            </a:r>
          </a:p>
          <a:p>
            <a:pPr lvl="1" algn="just"/>
            <a:r>
              <a:rPr lang="en-US" altLang="zh-CN" dirty="0"/>
              <a:t>Combine</a:t>
            </a:r>
            <a:r>
              <a:rPr lang="zh-CN" altLang="en-US" dirty="0"/>
              <a:t>：合并子问题的解, 形成原始问题的解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79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堆排序算法分析</a:t>
            </a:r>
            <a:endParaRPr lang="en-US" altLang="zh-CN" dirty="0"/>
          </a:p>
          <a:p>
            <a:pPr lvl="1"/>
            <a:r>
              <a:rPr lang="zh-CN" altLang="en-US" dirty="0"/>
              <a:t>建立最大堆</a:t>
            </a:r>
            <a:endParaRPr lang="en-US" altLang="zh-CN" dirty="0"/>
          </a:p>
          <a:p>
            <a:pPr lvl="2"/>
            <a:r>
              <a:rPr lang="zh-CN" altLang="en-US" dirty="0"/>
              <a:t>设堆中有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r>
              <a:rPr lang="en-US" altLang="zh-CN" dirty="0"/>
              <a:t>, </a:t>
            </a:r>
            <a:r>
              <a:rPr lang="zh-CN" altLang="en-US" dirty="0"/>
              <a:t>对应完全二叉树有</a:t>
            </a:r>
            <a:r>
              <a:rPr lang="en-US" altLang="zh-CN" dirty="0"/>
              <a:t>h</a:t>
            </a:r>
            <a:r>
              <a:rPr lang="zh-CN" altLang="en-US" dirty="0"/>
              <a:t>层</a:t>
            </a:r>
            <a:r>
              <a:rPr lang="en-US" altLang="zh-CN" dirty="0"/>
              <a:t>(2</a:t>
            </a:r>
            <a:r>
              <a:rPr lang="en-US" altLang="zh-CN" baseline="30000" dirty="0"/>
              <a:t>h-1</a:t>
            </a:r>
            <a:r>
              <a:rPr lang="en-US" altLang="zh-CN" dirty="0"/>
              <a:t>≤n</a:t>
            </a:r>
            <a:r>
              <a:rPr lang="zh-CN" altLang="en-US" dirty="0"/>
              <a:t>＜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层向下调整移动距离最大为</a:t>
            </a:r>
            <a:r>
              <a:rPr lang="en-US" altLang="zh-CN" dirty="0"/>
              <a:t>(h-</a:t>
            </a:r>
            <a:r>
              <a:rPr lang="en-US" altLang="zh-CN" dirty="0" err="1"/>
              <a:t>i</a:t>
            </a:r>
            <a:r>
              <a:rPr lang="en-US" altLang="zh-CN" dirty="0"/>
              <a:t>), 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层节点数为</a:t>
            </a:r>
            <a:r>
              <a:rPr lang="en-US" altLang="zh-CN" dirty="0"/>
              <a:t>2</a:t>
            </a:r>
            <a:r>
              <a:rPr lang="en-US" altLang="zh-CN" baseline="30000" dirty="0"/>
              <a:t>i-1</a:t>
            </a:r>
            <a:endParaRPr lang="en-US" altLang="zh-CN" dirty="0"/>
          </a:p>
          <a:p>
            <a:pPr lvl="2"/>
            <a:r>
              <a:rPr lang="zh-CN" altLang="en-US" dirty="0"/>
              <a:t>总移动次数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循环弹出堆顶元素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n-1</a:t>
            </a:r>
            <a:r>
              <a:rPr lang="zh-CN" altLang="en-US" dirty="0"/>
              <a:t>次向下调整，每次调整距离</a:t>
            </a:r>
            <a:r>
              <a:rPr lang="zh-CN" altLang="en-US" dirty="0">
                <a:sym typeface="Symbol" pitchFamily="18" charset="2"/>
              </a:rPr>
              <a:t>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(n+1)</a:t>
            </a:r>
            <a:r>
              <a:rPr lang="en-US" altLang="zh-CN" dirty="0">
                <a:sym typeface="Symbol" pitchFamily="18" charset="2"/>
              </a:rPr>
              <a:t> </a:t>
            </a:r>
          </a:p>
          <a:p>
            <a:pPr lvl="2"/>
            <a:r>
              <a:rPr lang="zh-CN" altLang="en-US" dirty="0"/>
              <a:t>总调整时间</a:t>
            </a:r>
            <a:r>
              <a:rPr lang="en-US" altLang="zh-CN" dirty="0"/>
              <a:t>O(nlog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 lvl="2"/>
            <a:endParaRPr lang="en-US" altLang="zh-CN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91980" y="3320988"/>
                <a:ext cx="2978764" cy="8776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黑体" pitchFamily="49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980" y="3320988"/>
                <a:ext cx="2978764" cy="877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在二维平面上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个点中找距离最近的两个点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𝑸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输出距离最近的两个点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Euclidean</a:t>
                </a:r>
                <a:r>
                  <a:rPr lang="zh-CN" altLang="en-US" dirty="0"/>
                  <a:t>距离，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𝑫𝒊𝒔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418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/>
            <a:r>
              <a:rPr lang="en-US" altLang="zh-CN" dirty="0"/>
              <a:t>Preprocessing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Q</a:t>
            </a:r>
            <a:r>
              <a:rPr lang="zh-CN" altLang="en-US" dirty="0"/>
              <a:t>中仅包含一个点，则算法结束</a:t>
            </a:r>
            <a:endParaRPr lang="en-US" altLang="zh-CN" dirty="0"/>
          </a:p>
          <a:p>
            <a:pPr lvl="2"/>
            <a:r>
              <a:rPr lang="zh-CN" altLang="en-US" dirty="0"/>
              <a:t>把</a:t>
            </a:r>
            <a:r>
              <a:rPr lang="en-US" altLang="zh-CN" dirty="0"/>
              <a:t>Q</a:t>
            </a:r>
            <a:r>
              <a:rPr lang="zh-CN" altLang="en-US" dirty="0"/>
              <a:t>中的点按 </a:t>
            </a:r>
            <a:r>
              <a:rPr lang="en-US" altLang="zh-CN" dirty="0"/>
              <a:t>x-</a:t>
            </a:r>
            <a:r>
              <a:rPr lang="zh-CN" altLang="en-US" dirty="0"/>
              <a:t>坐标值和 </a:t>
            </a:r>
            <a:r>
              <a:rPr lang="en-US" altLang="zh-CN" dirty="0"/>
              <a:t>y-</a:t>
            </a:r>
            <a:r>
              <a:rPr lang="zh-CN" altLang="en-US" dirty="0"/>
              <a:t>坐标值排序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Divide: </a:t>
            </a:r>
          </a:p>
          <a:p>
            <a:pPr lvl="2" eaLnBrk="1" hangingPunct="1"/>
            <a:r>
              <a:rPr lang="zh-CN" altLang="en-US" dirty="0"/>
              <a:t>计算</a:t>
            </a:r>
            <a:r>
              <a:rPr lang="en-US" altLang="zh-CN" dirty="0"/>
              <a:t>Q</a:t>
            </a:r>
            <a:r>
              <a:rPr lang="zh-CN" altLang="en-US" dirty="0"/>
              <a:t>中各点</a:t>
            </a:r>
            <a:r>
              <a:rPr lang="en-US" altLang="zh-CN" dirty="0"/>
              <a:t>x-</a:t>
            </a:r>
            <a:r>
              <a:rPr lang="zh-CN" altLang="en-US" dirty="0"/>
              <a:t>坐标的中位数</a:t>
            </a:r>
            <a:r>
              <a:rPr lang="en-US" altLang="zh-CN" dirty="0"/>
              <a:t>m</a:t>
            </a:r>
          </a:p>
          <a:p>
            <a:pPr lvl="2" eaLnBrk="1" hangingPunct="1"/>
            <a:r>
              <a:rPr lang="zh-CN" altLang="en-US" dirty="0"/>
              <a:t>用垂线</a:t>
            </a:r>
            <a:r>
              <a:rPr lang="en-US" altLang="zh-CN" dirty="0"/>
              <a:t> x=m </a:t>
            </a:r>
            <a:r>
              <a:rPr lang="zh-CN" altLang="en-US" dirty="0"/>
              <a:t>把</a:t>
            </a:r>
            <a:r>
              <a:rPr lang="en-US" altLang="zh-CN" dirty="0"/>
              <a:t>P</a:t>
            </a:r>
            <a:r>
              <a:rPr lang="zh-CN" altLang="en-US" dirty="0"/>
              <a:t>划分成两个大小相等的子集合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 </a:t>
            </a:r>
            <a:r>
              <a:rPr lang="en-US" altLang="zh-CN" dirty="0"/>
              <a:t>L</a:t>
            </a:r>
            <a:r>
              <a:rPr lang="zh-CN" altLang="en-US" dirty="0"/>
              <a:t>中点在 </a:t>
            </a:r>
            <a:r>
              <a:rPr lang="en-US" altLang="zh-CN" dirty="0"/>
              <a:t>x=m</a:t>
            </a:r>
            <a:r>
              <a:rPr lang="zh-CN" altLang="en-US" dirty="0"/>
              <a:t>左边，</a:t>
            </a:r>
            <a:r>
              <a:rPr lang="en-US" altLang="zh-CN" dirty="0"/>
              <a:t>R </a:t>
            </a:r>
            <a:r>
              <a:rPr lang="zh-CN" altLang="en-US" dirty="0"/>
              <a:t>中点在</a:t>
            </a:r>
            <a:r>
              <a:rPr lang="en-US" altLang="zh-CN" dirty="0"/>
              <a:t>x=m </a:t>
            </a:r>
            <a:r>
              <a:rPr lang="zh-CN" altLang="en-US" dirty="0"/>
              <a:t>右边</a:t>
            </a:r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0532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33668" y="2060848"/>
            <a:ext cx="6280452" cy="2167988"/>
            <a:chOff x="665072" y="3519286"/>
            <a:chExt cx="7848600" cy="333806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673135" y="41735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601697" y="568483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760697" y="45339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744572" y="48942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536735" y="5110163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473360" y="568642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2968535" y="50371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373222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97097" y="5038726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p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41785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130710" y="5756276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7289710" y="4389438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73585" y="4965701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065747" y="5181601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002372" y="575786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497547" y="5108576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5902235" y="5181601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1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426110" y="5110163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q</a:t>
              </a:r>
              <a:r>
                <a:rPr lang="en-US" altLang="zh-CN" sz="24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665072" y="6118226"/>
              <a:ext cx="784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481422" y="3670301"/>
              <a:ext cx="0" cy="27352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047727" y="6334126"/>
              <a:ext cx="8483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x=m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465297" y="3738563"/>
              <a:ext cx="4347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L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53022" y="3741738"/>
              <a:ext cx="45878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R</a:t>
              </a:r>
              <a:endPara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32889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5633947" y="3668713"/>
              <a:ext cx="0" cy="27368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825660" y="6326188"/>
              <a:ext cx="8207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m-d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5173572" y="6318251"/>
              <a:ext cx="9048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m+d</a:t>
              </a:r>
              <a:endPara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335247" y="3519286"/>
              <a:ext cx="2290762" cy="2886277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临界区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511660" y="4401108"/>
            <a:ext cx="6612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递归地在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中找出最接近点对：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(p1, p2)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L , 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R 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d=min{Dis(p1, p2),  Dis(q1, q2)};</a:t>
            </a:r>
          </a:p>
          <a:p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在临界区查找距离小于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的点对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pl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, 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qr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;</a:t>
            </a: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如果找到，则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)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是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中最接近点对，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否则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(p1, p2)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(q1, q2)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中距离最小者为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中最接近点对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.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248146" y="6129300"/>
            <a:ext cx="3220753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如何查找 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pl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, </a:t>
            </a:r>
            <a:r>
              <a:rPr lang="en-US" altLang="zh-CN" sz="3200" b="1" dirty="0" err="1">
                <a:solidFill>
                  <a:srgbClr val="FF0000"/>
                </a:solidFill>
                <a:ea typeface="黑体" pitchFamily="49" charset="-122"/>
              </a:rPr>
              <a:t>qr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6705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99"/>
                </a:solidFill>
              </a:rPr>
              <a:t>在临界区查找距离小于</a:t>
            </a:r>
            <a:r>
              <a:rPr lang="en-US" altLang="zh-CN" sz="2400" dirty="0">
                <a:solidFill>
                  <a:srgbClr val="000099"/>
                </a:solidFill>
              </a:rPr>
              <a:t>d</a:t>
            </a:r>
            <a:r>
              <a:rPr lang="zh-CN" altLang="en-US" sz="2400" dirty="0">
                <a:solidFill>
                  <a:srgbClr val="000099"/>
                </a:solidFill>
              </a:rPr>
              <a:t>的点对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R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65" name="TextBox 64"/>
          <p:cNvSpPr txBox="1"/>
          <p:nvPr/>
        </p:nvSpPr>
        <p:spPr>
          <a:xfrm>
            <a:off x="427600" y="5335673"/>
            <a:ext cx="281225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对于左临界区中任一点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在右临界区中找一点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若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Dis(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p,q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)&lt;d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，则必然有 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落于绿色区域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内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94029" y="2627911"/>
            <a:ext cx="1295400" cy="2597150"/>
            <a:chOff x="2168526" y="3892190"/>
            <a:chExt cx="1295400" cy="2597150"/>
          </a:xfrm>
        </p:grpSpPr>
        <p:grpSp>
          <p:nvGrpSpPr>
            <p:cNvPr id="66" name="Group 29"/>
            <p:cNvGrpSpPr>
              <a:grpSpLocks/>
            </p:cNvGrpSpPr>
            <p:nvPr/>
          </p:nvGrpSpPr>
          <p:grpSpPr bwMode="auto">
            <a:xfrm>
              <a:off x="2168526" y="3892190"/>
              <a:ext cx="1295400" cy="2597150"/>
              <a:chOff x="1335" y="2160"/>
              <a:chExt cx="816" cy="1636"/>
            </a:xfrm>
          </p:grpSpPr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1426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1789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2151" y="2205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1505" y="3544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/>
                  <a:t>中位线</a:t>
                </a:r>
                <a:endParaRPr lang="en-US" altLang="zh-CN" sz="2000" b="1" dirty="0"/>
              </a:p>
            </p:txBody>
          </p:sp>
          <p:sp>
            <p:nvSpPr>
              <p:cNvPr id="71" name="Oval 17"/>
              <p:cNvSpPr>
                <a:spLocks noChangeArrowheads="1"/>
              </p:cNvSpPr>
              <p:nvPr/>
            </p:nvSpPr>
            <p:spPr bwMode="auto">
              <a:xfrm>
                <a:off x="1335" y="2614"/>
                <a:ext cx="681" cy="68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1652" y="2614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Oval 19"/>
              <p:cNvSpPr>
                <a:spLocks noChangeArrowheads="1"/>
              </p:cNvSpPr>
              <p:nvPr/>
            </p:nvSpPr>
            <p:spPr bwMode="auto">
              <a:xfrm>
                <a:off x="1607" y="2931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1495" y="29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475" y="26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6" name="Line 25"/>
              <p:cNvSpPr>
                <a:spLocks noChangeShapeType="1"/>
              </p:cNvSpPr>
              <p:nvPr/>
            </p:nvSpPr>
            <p:spPr bwMode="auto">
              <a:xfrm>
                <a:off x="1426" y="2432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Text Box 27"/>
              <p:cNvSpPr txBox="1">
                <a:spLocks noChangeArrowheads="1"/>
              </p:cNvSpPr>
              <p:nvPr/>
            </p:nvSpPr>
            <p:spPr bwMode="auto">
              <a:xfrm>
                <a:off x="1502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78" name="Text Box 28"/>
              <p:cNvSpPr txBox="1">
                <a:spLocks noChangeArrowheads="1"/>
              </p:cNvSpPr>
              <p:nvPr/>
            </p:nvSpPr>
            <p:spPr bwMode="auto">
              <a:xfrm>
                <a:off x="1820" y="216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</p:grpSp>
        <p:sp>
          <p:nvSpPr>
            <p:cNvPr id="81" name="弦形 80"/>
            <p:cNvSpPr/>
            <p:nvPr/>
          </p:nvSpPr>
          <p:spPr bwMode="auto">
            <a:xfrm rot="14774025">
              <a:off x="2215983" y="4654285"/>
              <a:ext cx="1064295" cy="974538"/>
            </a:xfrm>
            <a:prstGeom prst="chord">
              <a:avLst>
                <a:gd name="adj1" fmla="val 2451612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2878138" y="4849453"/>
              <a:ext cx="4413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charset="0"/>
                </a:rPr>
                <a:t>D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211960" y="5193196"/>
            <a:ext cx="4932040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极端情况下，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在中位线上，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在绿色半圆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中。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不妨把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扩大为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d*2d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的矩形区域，这样的区域内最多可能存在多少个点，使每两点距离≥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d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？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答案是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个（鸽巢原理），即对于任一点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，最多只需计算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次距离可以了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004048" y="2563477"/>
            <a:ext cx="1785938" cy="2561572"/>
            <a:chOff x="5004048" y="2563477"/>
            <a:chExt cx="1785938" cy="2561572"/>
          </a:xfrm>
        </p:grpSpPr>
        <p:sp>
          <p:nvSpPr>
            <p:cNvPr id="82" name="弦形 81"/>
            <p:cNvSpPr/>
            <p:nvPr/>
          </p:nvSpPr>
          <p:spPr bwMode="auto">
            <a:xfrm rot="16200000">
              <a:off x="5124364" y="3328234"/>
              <a:ext cx="1064295" cy="1017115"/>
            </a:xfrm>
            <a:prstGeom prst="chord">
              <a:avLst>
                <a:gd name="adj1" fmla="val 21132505"/>
                <a:gd name="adj2" fmla="val 11224580"/>
              </a:avLst>
            </a:prstGeom>
            <a:solidFill>
              <a:srgbClr val="92D050"/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134223" y="4724999"/>
              <a:ext cx="9588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中位线</a:t>
              </a:r>
              <a:endParaRPr lang="en-US" altLang="zh-CN" sz="2000" b="1" dirty="0"/>
            </a:p>
          </p:txBody>
        </p:sp>
        <p:grpSp>
          <p:nvGrpSpPr>
            <p:cNvPr id="38" name="Group 63"/>
            <p:cNvGrpSpPr>
              <a:grpSpLocks/>
            </p:cNvGrpSpPr>
            <p:nvPr/>
          </p:nvGrpSpPr>
          <p:grpSpPr bwMode="auto">
            <a:xfrm>
              <a:off x="5004048" y="2563477"/>
              <a:ext cx="1785938" cy="2125663"/>
              <a:chOff x="3830" y="1794"/>
              <a:chExt cx="1125" cy="1339"/>
            </a:xfrm>
          </p:grpSpPr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3830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4193" y="1839"/>
                <a:ext cx="0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4555" y="1839"/>
                <a:ext cx="1" cy="12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3875" y="2248"/>
                <a:ext cx="681" cy="680"/>
                <a:chOff x="4011" y="2433"/>
                <a:chExt cx="681" cy="680"/>
              </a:xfrm>
            </p:grpSpPr>
            <p:sp>
              <p:nvSpPr>
                <p:cNvPr id="54" name="Oval 35"/>
                <p:cNvSpPr>
                  <a:spLocks noChangeArrowheads="1"/>
                </p:cNvSpPr>
                <p:nvPr/>
              </p:nvSpPr>
              <p:spPr bwMode="auto">
                <a:xfrm>
                  <a:off x="4011" y="2433"/>
                  <a:ext cx="681" cy="680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36"/>
                <p:cNvSpPr>
                  <a:spLocks noChangeShapeType="1"/>
                </p:cNvSpPr>
                <p:nvPr/>
              </p:nvSpPr>
              <p:spPr bwMode="auto">
                <a:xfrm>
                  <a:off x="4328" y="2433"/>
                  <a:ext cx="0" cy="6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" name="Oval 37"/>
                <p:cNvSpPr>
                  <a:spLocks noChangeArrowheads="1"/>
                </p:cNvSpPr>
                <p:nvPr/>
              </p:nvSpPr>
              <p:spPr bwMode="auto">
                <a:xfrm>
                  <a:off x="4283" y="2750"/>
                  <a:ext cx="91" cy="45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147" y="2689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>
                      <a:latin typeface="Times New Roman" charset="0"/>
                    </a:rPr>
                    <a:t>p</a:t>
                  </a:r>
                </a:p>
              </p:txBody>
            </p:sp>
            <p:sp>
              <p:nvSpPr>
                <p:cNvPr id="5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164" y="2433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charset="0"/>
                    </a:rPr>
                    <a:t>d</a:t>
                  </a:r>
                </a:p>
              </p:txBody>
            </p:sp>
          </p:grp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830" y="2066"/>
                <a:ext cx="7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3906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4224" y="179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4193" y="2247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4193" y="2928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34" y="242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charset="0"/>
                  </a:rPr>
                  <a:t>2d</a:t>
                </a:r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4737" y="2247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4737" y="2928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4782" y="2247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flipV="1">
                <a:off x="4782" y="2655"/>
                <a:ext cx="0" cy="27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Text Box 60"/>
              <p:cNvSpPr txBox="1">
                <a:spLocks noChangeArrowheads="1"/>
              </p:cNvSpPr>
              <p:nvPr/>
            </p:nvSpPr>
            <p:spPr bwMode="auto">
              <a:xfrm>
                <a:off x="4232" y="243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Times New Roman" charset="0"/>
                  </a:rPr>
                  <a:t>D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508871" y="3212110"/>
              <a:ext cx="720725" cy="1225550"/>
              <a:chOff x="6296025" y="3500438"/>
              <a:chExt cx="720725" cy="1225550"/>
            </a:xfrm>
          </p:grpSpPr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6872288" y="3500438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6296025" y="3500438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6296025" y="458152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6872288" y="4581525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6296025" y="400526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6872288" y="4005263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142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99"/>
                </a:solidFill>
              </a:rPr>
              <a:t>在临界区查找距离小于</a:t>
            </a:r>
            <a:r>
              <a:rPr lang="en-US" altLang="zh-CN" sz="2400" dirty="0">
                <a:solidFill>
                  <a:srgbClr val="000099"/>
                </a:solidFill>
              </a:rPr>
              <a:t>d</a:t>
            </a:r>
            <a:r>
              <a:rPr lang="zh-CN" altLang="en-US" sz="2400" dirty="0">
                <a:solidFill>
                  <a:srgbClr val="000099"/>
                </a:solidFill>
              </a:rPr>
              <a:t>的点对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pl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qr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dirty="0" err="1">
                <a:solidFill>
                  <a:srgbClr val="000099"/>
                </a:solidFill>
              </a:rPr>
              <a:t>pl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L</a:t>
            </a:r>
            <a:r>
              <a:rPr lang="en-US" altLang="zh-CN" sz="2400" dirty="0">
                <a:solidFill>
                  <a:srgbClr val="000099"/>
                </a:solidFill>
              </a:rPr>
              <a:t>,  </a:t>
            </a:r>
            <a:r>
              <a:rPr lang="en-US" altLang="zh-CN" sz="2400" dirty="0" err="1">
                <a:solidFill>
                  <a:srgbClr val="000099"/>
                </a:solidFill>
              </a:rPr>
              <a:t>qr</a:t>
            </a:r>
            <a:r>
              <a:rPr lang="en-US" altLang="zh-CN" sz="2400" dirty="0" err="1">
                <a:solidFill>
                  <a:srgbClr val="000099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000099"/>
                </a:solidFill>
              </a:rPr>
              <a:t>R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  <a:p>
            <a:endParaRPr lang="zh-CN" altLang="en-US" sz="2600" dirty="0">
              <a:solidFill>
                <a:srgbClr val="0000A8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409650" y="4811051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中位线</a:t>
            </a:r>
            <a:endParaRPr lang="en-US" altLang="zh-CN" sz="2000" b="1" dirty="0"/>
          </a:p>
        </p:txBody>
      </p:sp>
      <p:grpSp>
        <p:nvGrpSpPr>
          <p:cNvPr id="38" name="Group 63"/>
          <p:cNvGrpSpPr>
            <a:grpSpLocks/>
          </p:cNvGrpSpPr>
          <p:nvPr/>
        </p:nvGrpSpPr>
        <p:grpSpPr bwMode="auto">
          <a:xfrm>
            <a:off x="3279478" y="2649529"/>
            <a:ext cx="1152526" cy="2125663"/>
            <a:chOff x="3830" y="1794"/>
            <a:chExt cx="726" cy="1339"/>
          </a:xfrm>
        </p:grpSpPr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830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4193" y="1839"/>
              <a:ext cx="0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4555" y="1839"/>
              <a:ext cx="1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13" y="2233"/>
              <a:ext cx="224" cy="695"/>
              <a:chOff x="4149" y="2418"/>
              <a:chExt cx="224" cy="695"/>
            </a:xfrm>
          </p:grpSpPr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4328" y="2433"/>
                <a:ext cx="0" cy="6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Text Box 38"/>
              <p:cNvSpPr txBox="1">
                <a:spLocks noChangeArrowheads="1"/>
              </p:cNvSpPr>
              <p:nvPr/>
            </p:nvSpPr>
            <p:spPr bwMode="auto">
              <a:xfrm>
                <a:off x="4149" y="241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Times New Roman" charset="0"/>
                  </a:rPr>
                  <a:t>p</a:t>
                </a:r>
              </a:p>
            </p:txBody>
          </p:sp>
        </p:grp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3830" y="2066"/>
              <a:ext cx="7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906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24" y="179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0667" y="3719477"/>
            <a:ext cx="1290143" cy="722451"/>
            <a:chOff x="3210667" y="3719477"/>
            <a:chExt cx="1290143" cy="722451"/>
          </a:xfrm>
        </p:grpSpPr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4008000" y="3808368"/>
              <a:ext cx="0" cy="5621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4007999" y="3791708"/>
              <a:ext cx="420579" cy="2810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 flipH="1">
              <a:off x="4008000" y="4072765"/>
              <a:ext cx="424002" cy="297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210667" y="3719477"/>
              <a:ext cx="1290143" cy="722451"/>
              <a:chOff x="-288540" y="4648987"/>
              <a:chExt cx="1290143" cy="722451"/>
            </a:xfrm>
          </p:grpSpPr>
          <p:sp>
            <p:nvSpPr>
              <p:cNvPr id="80" name="Line 44"/>
              <p:cNvSpPr>
                <a:spLocks noChangeShapeType="1"/>
              </p:cNvSpPr>
              <p:nvPr/>
            </p:nvSpPr>
            <p:spPr bwMode="auto">
              <a:xfrm>
                <a:off x="353109" y="4721218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Oval 64"/>
              <p:cNvSpPr>
                <a:spLocks noChangeArrowheads="1"/>
              </p:cNvSpPr>
              <p:nvPr/>
            </p:nvSpPr>
            <p:spPr bwMode="auto">
              <a:xfrm>
                <a:off x="436562" y="4648987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>
                <a:off x="-191403" y="5297480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Oval 55"/>
              <p:cNvSpPr>
                <a:spLocks noChangeArrowheads="1"/>
              </p:cNvSpPr>
              <p:nvPr/>
            </p:nvSpPr>
            <p:spPr bwMode="auto">
              <a:xfrm>
                <a:off x="-288540" y="5225249"/>
                <a:ext cx="144462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44"/>
              <p:cNvSpPr>
                <a:spLocks noChangeShapeType="1"/>
              </p:cNvSpPr>
              <p:nvPr/>
            </p:nvSpPr>
            <p:spPr bwMode="auto">
              <a:xfrm>
                <a:off x="-223418" y="4722944"/>
                <a:ext cx="5762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4"/>
              <p:cNvSpPr>
                <a:spLocks noChangeShapeType="1"/>
              </p:cNvSpPr>
              <p:nvPr/>
            </p:nvSpPr>
            <p:spPr bwMode="auto">
              <a:xfrm>
                <a:off x="384861" y="5299206"/>
                <a:ext cx="5445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287225" y="5226975"/>
                <a:ext cx="144463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436562" y="522697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-288540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287225" y="4650713"/>
                <a:ext cx="144463" cy="144462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44"/>
              <p:cNvSpPr>
                <a:spLocks noChangeShapeType="1"/>
              </p:cNvSpPr>
              <p:nvPr/>
            </p:nvSpPr>
            <p:spPr bwMode="auto">
              <a:xfrm>
                <a:off x="929372" y="4721218"/>
                <a:ext cx="0" cy="56211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Oval 58"/>
              <p:cNvSpPr>
                <a:spLocks noChangeArrowheads="1"/>
              </p:cNvSpPr>
              <p:nvPr/>
            </p:nvSpPr>
            <p:spPr bwMode="auto">
              <a:xfrm>
                <a:off x="857141" y="4938844"/>
                <a:ext cx="144462" cy="144463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921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3960" y="1299745"/>
            <a:ext cx="8305716" cy="39703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对</a:t>
            </a:r>
            <a:r>
              <a:rPr lang="en-US" altLang="zh-CN" dirty="0"/>
              <a:t>Q</a:t>
            </a:r>
            <a:r>
              <a:rPr lang="zh-CN" altLang="en-US" dirty="0"/>
              <a:t>按</a:t>
            </a:r>
            <a:r>
              <a:rPr lang="en-US" altLang="zh-CN" dirty="0"/>
              <a:t>x</a:t>
            </a:r>
            <a:r>
              <a:rPr lang="zh-CN" altLang="en-US" dirty="0"/>
              <a:t>轴从小到大排序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err="1"/>
              <a:t>CPair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j, Q) </a:t>
            </a:r>
            <a:r>
              <a:rPr lang="en-US" altLang="zh-CN" dirty="0">
                <a:solidFill>
                  <a:srgbClr val="339933"/>
                </a:solidFill>
              </a:rPr>
              <a:t>//</a:t>
            </a:r>
            <a:r>
              <a:rPr lang="zh-CN" altLang="en-US" dirty="0">
                <a:solidFill>
                  <a:srgbClr val="339933"/>
                </a:solidFill>
              </a:rPr>
              <a:t>返回数组</a:t>
            </a:r>
            <a:r>
              <a:rPr lang="en-US" altLang="zh-CN" dirty="0">
                <a:solidFill>
                  <a:srgbClr val="339933"/>
                </a:solidFill>
              </a:rPr>
              <a:t>Q</a:t>
            </a:r>
            <a:r>
              <a:rPr lang="zh-CN" altLang="en-US" dirty="0">
                <a:solidFill>
                  <a:srgbClr val="339933"/>
                </a:solidFill>
              </a:rPr>
              <a:t>中</a:t>
            </a:r>
            <a:r>
              <a:rPr lang="en-US" altLang="zh-CN" dirty="0">
                <a:solidFill>
                  <a:srgbClr val="339933"/>
                </a:solidFill>
              </a:rPr>
              <a:t>i</a:t>
            </a:r>
            <a:r>
              <a:rPr lang="zh-CN" altLang="en-US" dirty="0">
                <a:solidFill>
                  <a:srgbClr val="339933"/>
                </a:solidFill>
              </a:rPr>
              <a:t>到</a:t>
            </a:r>
            <a:r>
              <a:rPr lang="en-US" altLang="zh-CN" dirty="0">
                <a:solidFill>
                  <a:srgbClr val="339933"/>
                </a:solidFill>
              </a:rPr>
              <a:t>j</a:t>
            </a:r>
            <a:r>
              <a:rPr lang="zh-CN" altLang="en-US" dirty="0">
                <a:solidFill>
                  <a:srgbClr val="339933"/>
                </a:solidFill>
              </a:rPr>
              <a:t>的最近距离</a:t>
            </a:r>
            <a:r>
              <a:rPr lang="en-US" altLang="zh-CN" dirty="0">
                <a:solidFill>
                  <a:srgbClr val="339933"/>
                </a:solidFill>
              </a:rPr>
              <a:t>d</a:t>
            </a:r>
            <a:r>
              <a:rPr lang="zh-CN" altLang="en-US" dirty="0">
                <a:solidFill>
                  <a:srgbClr val="339933"/>
                </a:solidFill>
              </a:rPr>
              <a:t>以及最近两点</a:t>
            </a:r>
            <a:r>
              <a:rPr lang="en-US" altLang="zh-CN" dirty="0" err="1">
                <a:solidFill>
                  <a:srgbClr val="339933"/>
                </a:solidFill>
              </a:rPr>
              <a:t>p,q</a:t>
            </a:r>
            <a:r>
              <a:rPr lang="zh-CN" altLang="en-US" dirty="0">
                <a:solidFill>
                  <a:srgbClr val="339933"/>
                </a:solidFill>
              </a:rPr>
              <a:t>，并将</a:t>
            </a:r>
            <a:r>
              <a:rPr lang="en-US" altLang="zh-CN" dirty="0" err="1">
                <a:solidFill>
                  <a:srgbClr val="339933"/>
                </a:solidFill>
              </a:rPr>
              <a:t>i</a:t>
            </a:r>
            <a:r>
              <a:rPr lang="zh-CN" altLang="en-US" dirty="0">
                <a:solidFill>
                  <a:srgbClr val="339933"/>
                </a:solidFill>
              </a:rPr>
              <a:t>到</a:t>
            </a:r>
            <a:r>
              <a:rPr lang="en-US" altLang="zh-CN" dirty="0">
                <a:solidFill>
                  <a:srgbClr val="339933"/>
                </a:solidFill>
              </a:rPr>
              <a:t>j</a:t>
            </a:r>
            <a:r>
              <a:rPr lang="zh-CN" altLang="en-US" dirty="0">
                <a:solidFill>
                  <a:srgbClr val="339933"/>
                </a:solidFill>
              </a:rPr>
              <a:t>按</a:t>
            </a:r>
            <a:r>
              <a:rPr lang="en-US" altLang="zh-CN" dirty="0">
                <a:solidFill>
                  <a:srgbClr val="339933"/>
                </a:solidFill>
              </a:rPr>
              <a:t>y</a:t>
            </a:r>
            <a:r>
              <a:rPr lang="zh-CN" altLang="en-US" dirty="0">
                <a:solidFill>
                  <a:srgbClr val="339933"/>
                </a:solidFill>
              </a:rPr>
              <a:t>轴排序</a:t>
            </a:r>
            <a:endParaRPr lang="en-US" altLang="zh-CN" dirty="0">
              <a:solidFill>
                <a:srgbClr val="339933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n = j-i+1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/>
              <a:t>    if</a:t>
            </a:r>
            <a:r>
              <a:rPr lang="en-US" altLang="zh-CN" dirty="0"/>
              <a:t> n &lt; 3 </a:t>
            </a:r>
            <a:r>
              <a:rPr lang="en-US" altLang="zh-CN" b="1" dirty="0"/>
              <a:t>then return </a:t>
            </a:r>
            <a:r>
              <a:rPr lang="zh-CN" altLang="en-US" dirty="0"/>
              <a:t>最近距离</a:t>
            </a:r>
            <a:r>
              <a:rPr lang="en-US" altLang="zh-CN" dirty="0"/>
              <a:t>d,</a:t>
            </a:r>
            <a:r>
              <a:rPr lang="zh-CN" altLang="en-US" dirty="0"/>
              <a:t>及其点对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);</a:t>
            </a:r>
            <a:endParaRPr lang="en-US" altLang="zh-CN" dirty="0">
              <a:solidFill>
                <a:srgbClr val="339933"/>
              </a:solidFill>
              <a:sym typeface="Symbol"/>
            </a:endParaRPr>
          </a:p>
          <a:p>
            <a:r>
              <a:rPr lang="en-US" altLang="zh-CN" dirty="0">
                <a:solidFill>
                  <a:srgbClr val="339933"/>
                </a:solidFill>
                <a:sym typeface="Symbol"/>
              </a:rPr>
              <a:t>   </a:t>
            </a:r>
            <a:r>
              <a:rPr lang="en-US" altLang="zh-CN" dirty="0"/>
              <a:t> x</a:t>
            </a:r>
            <a:r>
              <a:rPr lang="zh-CN" altLang="en-US" baseline="-25000" dirty="0"/>
              <a:t>中位线</a:t>
            </a:r>
            <a:r>
              <a:rPr lang="en-US" altLang="zh-CN" dirty="0"/>
              <a:t>=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x</a:t>
            </a:r>
            <a:r>
              <a:rPr lang="en-US" altLang="zh-CN" dirty="0"/>
              <a:t>[(</a:t>
            </a:r>
            <a:r>
              <a:rPr lang="en-US" altLang="zh-CN" dirty="0" err="1"/>
              <a:t>i+j</a:t>
            </a:r>
            <a:r>
              <a:rPr lang="en-US" altLang="zh-CN" dirty="0"/>
              <a:t>)/2]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en-US" altLang="zh-CN" dirty="0"/>
              <a:t>    (d1, pr, ps) = CPair(i, i+</a:t>
            </a:r>
            <a:r>
              <a:rPr lang="en-US" altLang="zh-CN" dirty="0">
                <a:sym typeface="Symbol"/>
              </a:rPr>
              <a:t> 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</a:t>
            </a:r>
            <a:r>
              <a:rPr lang="en-US" altLang="zh-CN" dirty="0"/>
              <a:t>, Q);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(d2, pr’, ps’) = CPair(i+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, j, Q);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(d, pr, ps)</a:t>
            </a:r>
            <a:r>
              <a:rPr lang="zh-CN" altLang="en-US" dirty="0"/>
              <a:t>记录</a:t>
            </a:r>
            <a:r>
              <a:rPr lang="en-US" altLang="zh-CN" dirty="0"/>
              <a:t>d1</a:t>
            </a:r>
            <a:r>
              <a:rPr lang="zh-CN" altLang="en-US" dirty="0"/>
              <a:t>和</a:t>
            </a:r>
            <a:r>
              <a:rPr lang="en-US" altLang="zh-CN" dirty="0"/>
              <a:t>d2</a:t>
            </a:r>
            <a:r>
              <a:rPr lang="zh-CN" altLang="en-US" dirty="0"/>
              <a:t>更小值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归并</a:t>
            </a:r>
            <a:r>
              <a:rPr lang="en-US" altLang="zh-CN" dirty="0"/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+</a:t>
            </a:r>
            <a:r>
              <a:rPr lang="en-US" altLang="zh-CN" dirty="0">
                <a:sym typeface="Symbol"/>
              </a:rPr>
              <a:t> 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-1]</a:t>
            </a:r>
            <a:r>
              <a:rPr lang="zh-CN" altLang="en-US" dirty="0">
                <a:sym typeface="Symbol"/>
              </a:rPr>
              <a:t>和</a:t>
            </a:r>
            <a:r>
              <a:rPr lang="en-US" altLang="zh-CN" dirty="0">
                <a:sym typeface="Symbol"/>
              </a:rPr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+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, j]</a:t>
            </a: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轴排序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Yd</a:t>
            </a:r>
            <a:r>
              <a:rPr lang="en-US" altLang="zh-CN" dirty="0"/>
              <a:t> = </a:t>
            </a:r>
            <a:r>
              <a:rPr lang="zh-CN" altLang="en-US" dirty="0"/>
              <a:t>落于</a:t>
            </a:r>
            <a:r>
              <a:rPr lang="en-US" altLang="zh-CN" dirty="0"/>
              <a:t>[x</a:t>
            </a:r>
            <a:r>
              <a:rPr lang="zh-CN" altLang="en-US" baseline="-25000" dirty="0"/>
              <a:t>中位线</a:t>
            </a:r>
            <a:r>
              <a:rPr lang="en-US" altLang="zh-CN" dirty="0"/>
              <a:t>-d, x</a:t>
            </a:r>
            <a:r>
              <a:rPr lang="zh-CN" altLang="en-US" baseline="-25000" dirty="0"/>
              <a:t>中位线</a:t>
            </a:r>
            <a:r>
              <a:rPr lang="en-US" altLang="zh-CN" dirty="0"/>
              <a:t>+d]</a:t>
            </a:r>
            <a:r>
              <a:rPr lang="zh-CN" altLang="en-US" dirty="0"/>
              <a:t>带中</a:t>
            </a:r>
            <a:r>
              <a:rPr lang="zh-CN" altLang="en-US" dirty="0">
                <a:sym typeface="Symbol"/>
              </a:rPr>
              <a:t>按</a:t>
            </a:r>
            <a:r>
              <a:rPr lang="en-US" altLang="zh-CN" dirty="0">
                <a:sym typeface="Symbol"/>
              </a:rPr>
              <a:t>y</a:t>
            </a:r>
            <a:r>
              <a:rPr lang="zh-CN" altLang="en-US" dirty="0">
                <a:sym typeface="Symbol"/>
              </a:rPr>
              <a:t>轴从小到大排好的序</a:t>
            </a:r>
            <a:r>
              <a:rPr lang="en-US" altLang="zh-CN" dirty="0">
                <a:sym typeface="Symbol"/>
              </a:rPr>
              <a:t>;</a:t>
            </a:r>
            <a:r>
              <a:rPr lang="en-US" altLang="zh-CN" dirty="0">
                <a:solidFill>
                  <a:srgbClr val="339933"/>
                </a:solidFill>
                <a:sym typeface="Symbol"/>
              </a:rPr>
              <a:t>//</a:t>
            </a:r>
            <a:r>
              <a:rPr lang="zh-CN" altLang="en-US" dirty="0">
                <a:solidFill>
                  <a:srgbClr val="339933"/>
                </a:solidFill>
                <a:sym typeface="Symbol"/>
              </a:rPr>
              <a:t>不需重新排序</a:t>
            </a:r>
            <a:endParaRPr lang="en-US" altLang="zh-CN" dirty="0">
              <a:solidFill>
                <a:srgbClr val="339933"/>
              </a:solidFill>
            </a:endParaRPr>
          </a:p>
          <a:p>
            <a:r>
              <a:rPr lang="zh-CN" altLang="en-US" dirty="0"/>
              <a:t>    对于</a:t>
            </a:r>
            <a:r>
              <a:rPr lang="en-US" altLang="zh-CN" dirty="0" err="1"/>
              <a:t>Yd</a:t>
            </a:r>
            <a:r>
              <a:rPr lang="zh-CN" altLang="en-US" dirty="0"/>
              <a:t>任一点，与后</a:t>
            </a:r>
            <a:r>
              <a:rPr lang="en-US" altLang="zh-CN" dirty="0"/>
              <a:t>6</a:t>
            </a:r>
            <a:r>
              <a:rPr lang="zh-CN" altLang="en-US" dirty="0"/>
              <a:t>个比较找最小的</a:t>
            </a:r>
            <a:r>
              <a:rPr lang="en-US" altLang="zh-CN" dirty="0"/>
              <a:t>(</a:t>
            </a:r>
            <a:r>
              <a:rPr lang="en-US" altLang="zh-CN" dirty="0" err="1"/>
              <a:t>d’,p,q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d’&lt; d </a:t>
            </a:r>
            <a:r>
              <a:rPr lang="en-US" altLang="zh-CN" b="1" dirty="0"/>
              <a:t>return</a:t>
            </a:r>
            <a:r>
              <a:rPr lang="en-US" altLang="zh-CN" dirty="0"/>
              <a:t> (d’,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 (d, pr, ps)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4" y="12687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7527" y="267291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7528" y="29249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3801" y="34650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最近点对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</a:t>
            </a:r>
            <a:r>
              <a:rPr lang="en-US" altLang="zh-CN" dirty="0"/>
              <a:t>n</a:t>
            </a:r>
            <a:r>
              <a:rPr lang="zh-CN" altLang="en-US" dirty="0"/>
              <a:t>个点中找距离最近的两个点</a:t>
            </a:r>
            <a:endParaRPr lang="en-US" altLang="zh-CN" sz="2600" dirty="0">
              <a:solidFill>
                <a:srgbClr val="0000A8"/>
              </a:solidFill>
            </a:endParaRPr>
          </a:p>
          <a:p>
            <a:pPr lvl="1"/>
            <a:r>
              <a:rPr lang="zh-CN" altLang="en-US" dirty="0"/>
              <a:t>时间复杂性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27684" y="2816932"/>
            <a:ext cx="6228692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T(n) = O(1)                         n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T(n) = 2T(n/2) + O(n)        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 3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用</a:t>
            </a:r>
            <a:r>
              <a:rPr lang="en-US" altLang="zh-CN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Master</a:t>
            </a:r>
            <a:r>
              <a:rPr lang="zh-CN" altLang="en-US" sz="3200" b="1" dirty="0">
                <a:solidFill>
                  <a:srgbClr val="0058DA"/>
                </a:solidFill>
                <a:latin typeface="Times New Roman" charset="0"/>
                <a:sym typeface="Symbol" pitchFamily="18" charset="2"/>
              </a:rPr>
              <a:t>定理求解</a:t>
            </a:r>
            <a:endParaRPr lang="en-US" altLang="zh-CN" sz="3200" b="1" dirty="0">
              <a:solidFill>
                <a:srgbClr val="FF0000"/>
              </a:solidFill>
              <a:latin typeface="Times New Roman" charset="0"/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T(n) = O(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41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5122" name="Picture 2" descr="http://i.guancha.cn/News/2014/06/05/635375873741510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5005"/>
            <a:ext cx="4778896" cy="36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74432" y="3826216"/>
            <a:ext cx="3969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 </a:t>
            </a: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cos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 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正弦波的叠加</a:t>
            </a:r>
          </a:p>
          <a:p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图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：   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10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800945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43468"/>
            <a:ext cx="2438400" cy="2438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5490" y="344346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</a:t>
            </a:r>
          </a:p>
        </p:txBody>
      </p:sp>
      <p:sp>
        <p:nvSpPr>
          <p:cNvPr id="8" name="矩形 7"/>
          <p:cNvSpPr/>
          <p:nvPr/>
        </p:nvSpPr>
        <p:spPr>
          <a:xfrm>
            <a:off x="4355490" y="4068281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490" y="4684417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  <p:sp>
        <p:nvSpPr>
          <p:cNvPr id="10" name="矩形 9"/>
          <p:cNvSpPr/>
          <p:nvPr/>
        </p:nvSpPr>
        <p:spPr>
          <a:xfrm>
            <a:off x="4355490" y="53384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个正弦波的叠加</a:t>
            </a:r>
          </a:p>
        </p:txBody>
      </p:sp>
    </p:spTree>
    <p:extLst>
      <p:ext uri="{BB962C8B-B14F-4D97-AF65-F5344CB8AC3E}">
        <p14:creationId xmlns:p14="http://schemas.microsoft.com/office/powerpoint/2010/main" val="171227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分析过程</a:t>
            </a:r>
            <a:endParaRPr lang="en-US" altLang="zh-CN" dirty="0"/>
          </a:p>
          <a:p>
            <a:pPr lvl="1" algn="just"/>
            <a:r>
              <a:rPr lang="zh-CN" altLang="en-US" dirty="0"/>
              <a:t>建立递归方程</a:t>
            </a:r>
            <a:endParaRPr lang="en-US" altLang="zh-CN" dirty="0"/>
          </a:p>
          <a:p>
            <a:pPr lvl="2" algn="just"/>
            <a:r>
              <a:rPr lang="en-US" altLang="zh-CN" dirty="0"/>
              <a:t>T(n)= </a:t>
            </a:r>
            <a:r>
              <a:rPr lang="en-US" altLang="zh-CN" dirty="0" err="1"/>
              <a:t>aT</a:t>
            </a:r>
            <a:r>
              <a:rPr lang="en-US" altLang="zh-CN" dirty="0"/>
              <a:t>(n/b)+D(n)+C(n)</a:t>
            </a:r>
          </a:p>
          <a:p>
            <a:pPr lvl="3" algn="just"/>
            <a:r>
              <a:rPr lang="en-US" altLang="zh-CN" dirty="0"/>
              <a:t>Divide</a:t>
            </a:r>
            <a:r>
              <a:rPr lang="zh-CN" altLang="en-US" dirty="0"/>
              <a:t>时间复杂度：</a:t>
            </a:r>
            <a:r>
              <a:rPr lang="en-US" altLang="zh-CN" dirty="0"/>
              <a:t>D(n)</a:t>
            </a:r>
          </a:p>
          <a:p>
            <a:pPr lvl="3" algn="just"/>
            <a:r>
              <a:rPr lang="en-US" altLang="zh-CN" dirty="0"/>
              <a:t>Conquer</a:t>
            </a:r>
            <a:r>
              <a:rPr lang="zh-CN" altLang="en-US" dirty="0"/>
              <a:t>时间复杂度：</a:t>
            </a:r>
            <a:r>
              <a:rPr lang="en-US" altLang="zh-CN" dirty="0" err="1"/>
              <a:t>aT</a:t>
            </a:r>
            <a:r>
              <a:rPr lang="en-US" altLang="zh-CN" dirty="0"/>
              <a:t>(n/b)</a:t>
            </a:r>
            <a:endParaRPr lang="zh-CN" altLang="en-US" dirty="0"/>
          </a:p>
          <a:p>
            <a:pPr lvl="3" algn="just"/>
            <a:r>
              <a:rPr lang="en-US" altLang="zh-CN" dirty="0"/>
              <a:t>Combine</a:t>
            </a:r>
            <a:r>
              <a:rPr lang="zh-CN" altLang="en-US" dirty="0"/>
              <a:t>：</a:t>
            </a:r>
            <a:r>
              <a:rPr lang="en-US" altLang="zh-CN" dirty="0"/>
              <a:t>C(n)</a:t>
            </a:r>
          </a:p>
          <a:p>
            <a:pPr lvl="2" algn="just"/>
            <a:r>
              <a:rPr lang="zh-CN" altLang="en-US" dirty="0"/>
              <a:t>当</a:t>
            </a:r>
            <a:r>
              <a:rPr lang="en-US" altLang="zh-CN" dirty="0"/>
              <a:t>n&lt;c, T(n)=</a:t>
            </a:r>
            <a:r>
              <a:rPr lang="en-US" altLang="zh-CN" dirty="0">
                <a:sym typeface="Symbol" pitchFamily="18" charset="2"/>
              </a:rPr>
              <a:t></a:t>
            </a:r>
            <a:r>
              <a:rPr lang="en-US" altLang="zh-CN" dirty="0"/>
              <a:t>(1)</a:t>
            </a:r>
          </a:p>
          <a:p>
            <a:pPr lvl="1" algn="just"/>
            <a:r>
              <a:rPr lang="zh-CN" altLang="en-US" dirty="0"/>
              <a:t>递归方程求解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758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pic>
        <p:nvPicPr>
          <p:cNvPr id="7170" name="Picture 2" descr="clip_image003(07(08-01-10-14-36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113076"/>
            <a:ext cx="3429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gsrc.baidu.com/forum/w%3D580/sign=45f47034d52a283443a636036bb4c92e/360f4b086e061d952fd657117af40ad162d9ca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2744924"/>
            <a:ext cx="3429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7170" name="Picture 2" descr="http://i.guancha.cn/News/2014/06/05/635375876750131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0948"/>
            <a:ext cx="592420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guancha.cn/News/2014/06/05/635375876125662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3429000"/>
            <a:ext cx="3018212" cy="19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01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傅立叶变换直观概念</a:t>
            </a:r>
            <a:endParaRPr lang="en-US" altLang="zh-CN" dirty="0"/>
          </a:p>
          <a:p>
            <a:pPr lvl="1"/>
            <a:r>
              <a:rPr lang="zh-CN" altLang="en-US" dirty="0"/>
              <a:t>任何波形可由多个正弦波叠加近似</a:t>
            </a:r>
            <a:endParaRPr lang="en-US" altLang="zh-CN" dirty="0"/>
          </a:p>
          <a:p>
            <a:pPr lvl="2"/>
            <a:r>
              <a:rPr lang="zh-CN" altLang="en-US" dirty="0"/>
              <a:t>输入为长度为 </a:t>
            </a:r>
            <a:r>
              <a:rPr lang="en-US" altLang="zh-CN" dirty="0"/>
              <a:t>n </a:t>
            </a:r>
            <a:r>
              <a:rPr lang="zh-CN" altLang="en-US" dirty="0"/>
              <a:t>的离散信号序列 </a:t>
            </a:r>
            <a:r>
              <a:rPr lang="en-US" altLang="zh-CN" dirty="0"/>
              <a:t>(n</a:t>
            </a:r>
            <a:r>
              <a:rPr lang="zh-CN" altLang="en-US" dirty="0"/>
              <a:t>一般为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输出为一系列频率上的振幅和相位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698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8" name="Picture 46" descr="C:\Users\swim\AppData\Roaming\Tencent\Users\34253990\QQ\WinTemp\RichOle\Z3)(_R8T06IJYWFLPV$@K%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25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离散傅立叶变换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/>
                  <a:t>，称为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阶复根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latin typeface="Cambria Math"/>
                          </a:rPr>
                          <m:t>𝝅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𝒋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𝒌𝒋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1"/>
                <a:r>
                  <a:rPr lang="en-US" altLang="zh-CN" b="1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1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</p:spPr>
            <p:txBody>
              <a:bodyPr/>
              <a:lstStyle/>
              <a:p>
                <a:r>
                  <a:rPr lang="zh-CN" altLang="en-US" dirty="0"/>
                  <a:t>离散傅立叶变换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𝝅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/(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zh-CN" altLang="en-US" dirty="0">
                    <a:latin typeface="Cambria Math"/>
                  </a:rPr>
                  <a:t>例如：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偶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zh-CN" altLang="en-US" b="1" i="1" smtClean="0">
                            <a:latin typeface="Cambria Math"/>
                          </a:rPr>
                          <m:t>奇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2"/>
                <a:r>
                  <a:rPr lang="en-US" altLang="zh-CN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507288" cy="4752975"/>
              </a:xfrm>
              <a:blipFill rotWithShape="1">
                <a:blip r:embed="rId2"/>
                <a:stretch>
                  <a:fillRect l="-287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1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/>
              <a:t>离散傅立叶变换</a:t>
            </a:r>
            <a:endParaRPr lang="en-US" altLang="zh-CN" dirty="0"/>
          </a:p>
          <a:p>
            <a:pPr lvl="1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2965687"/>
                <a:ext cx="7164796" cy="389915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6698309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32937" cy="432170"/>
              </a:xfrm>
              <a:prstGeom prst="rect">
                <a:avLst/>
              </a:prstGeom>
              <a:blipFill rotWithShape="1">
                <a:blip r:embed="rId4"/>
                <a:stretch>
                  <a:fillRect l="-2169" t="-563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6984776" cy="394019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66999" cy="388889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66999" cy="388889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696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507288" cy="4752975"/>
          </a:xfrm>
        </p:spPr>
        <p:txBody>
          <a:bodyPr/>
          <a:lstStyle/>
          <a:p>
            <a:r>
              <a:rPr lang="zh-CN" altLang="en-US" dirty="0"/>
              <a:t>离散傅立叶变换</a:t>
            </a:r>
            <a:endParaRPr lang="en-US" altLang="zh-CN" dirty="0"/>
          </a:p>
          <a:p>
            <a:pPr lvl="1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  <a:p>
            <a:pPr lvl="2"/>
            <a:endParaRPr lang="en-US" altLang="zh-CN" i="1" dirty="0">
              <a:latin typeface="Cambria Math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b="1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5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8" y="2965687"/>
                <a:ext cx="7645979" cy="390107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b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3355601"/>
                <a:ext cx="7645978" cy="388889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使用性质：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/2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6" y="1376833"/>
                <a:ext cx="2550174" cy="764055"/>
              </a:xfrm>
              <a:prstGeom prst="rect">
                <a:avLst/>
              </a:prstGeom>
              <a:blipFill rotWithShape="1">
                <a:blip r:embed="rId4"/>
                <a:stretch>
                  <a:fillRect l="-2153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10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𝟑𝟎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𝟑𝟓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8" y="2187874"/>
                <a:ext cx="771166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 bwMode="auto">
          <a:xfrm flipH="1">
            <a:off x="3036903" y="2579137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31786" y="2581893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170659"/>
                <a:ext cx="7082003" cy="405688"/>
              </a:xfrm>
              <a:prstGeom prst="rect">
                <a:avLst/>
              </a:prstGeom>
              <a:blipFill rotWithShape="1">
                <a:blip r:embed="rId6"/>
                <a:stretch>
                  <a:fillRect b="-746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1975083" y="3747246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>
            <a:off x="2856883" y="3747246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flipH="1">
            <a:off x="5607404" y="3774168"/>
            <a:ext cx="288032" cy="3865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6489204" y="3774168"/>
            <a:ext cx="324036" cy="383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" y="4565250"/>
                <a:ext cx="7082003" cy="405688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211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快速傅立叶变换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RECURSIVE-FFT(a)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    n = </a:t>
                </a:r>
                <a:r>
                  <a:rPr lang="en-US" altLang="zh-CN" b="1" dirty="0" err="1">
                    <a:solidFill>
                      <a:srgbClr val="000099"/>
                    </a:solidFill>
                    <a:ea typeface="黑体" pitchFamily="49" charset="-122"/>
                  </a:rPr>
                  <a:t>a.length</a:t>
                </a:r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   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if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n == 1</a:t>
                </a:r>
              </a:p>
              <a:p>
                <a:pPr marL="342900" indent="-342900" eaLnBrk="1" hangingPunct="1">
                  <a:buAutoNum type="arabicPlain" startAt="3"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  return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a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4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𝐞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  <m:r>
                          <a:rPr lang="zh-CN" altLang="en-US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𝛑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𝐢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</m:sup>
                    </m:sSup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5    </a:t>
                </a:r>
                <a14:m>
                  <m:oMath xmlns:m="http://schemas.openxmlformats.org/officeDocument/2006/math">
                    <m:r>
                      <a:rPr lang="zh-CN" altLang="en-US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6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−</m:t>
                            </m:r>
                            <m:r>
                              <a:rPr lang="en-US" altLang="zh-CN" b="1" i="0" smtClean="0">
                                <a:solidFill>
                                  <a:srgbClr val="000099"/>
                                </a:solidFill>
                                <a:latin typeface="Cambria Math"/>
                                <a:ea typeface="黑体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7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b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−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8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9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𝐑𝐄𝐂𝐔𝐑𝐒𝐈𝐕𝐄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𝐅𝐅𝐓</m:t>
                    </m:r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𝐚</m:t>
                        </m:r>
                      </m:e>
                      <m:sup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 i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p>
                    <m:r>
                      <a:rPr lang="en-US" altLang="zh-CN" b="1" i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10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for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k=0 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to</a:t>
                </a: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 n/2-1</a:t>
                </a: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11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12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+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𝟎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−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𝐲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𝐤</m:t>
                        </m:r>
                      </m:sub>
                      <m:sup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[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  <m:r>
                          <a:rPr lang="en-US" altLang="zh-CN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  //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利用了性质：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/</m:t>
                        </m:r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p>
                    </m:sSubSup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=−</m:t>
                    </m:r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13</a:t>
                </a: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r>
                      <a:rPr lang="en-US" altLang="zh-CN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zh-CN" altLang="en-US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𝛚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𝛚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14</a:t>
                </a:r>
                <a:r>
                  <a:rPr lang="en-US" altLang="zh-CN" b="1" dirty="0">
                    <a:solidFill>
                      <a:srgbClr val="C00000"/>
                    </a:solidFill>
                    <a:ea typeface="黑体" pitchFamily="49" charset="-122"/>
                  </a:rPr>
                  <a:t>  Return </a:t>
                </a:r>
                <a:r>
                  <a:rPr lang="en-US" altLang="zh-CN" b="1" dirty="0">
                    <a:solidFill>
                      <a:srgbClr val="000099"/>
                    </a:solidFill>
                    <a:latin typeface="Cambria Math"/>
                    <a:ea typeface="黑体" pitchFamily="49" charset="-122"/>
                  </a:rPr>
                  <a:t>y</a:t>
                </a:r>
                <a:endParaRPr lang="zh-CN" altLang="en-US" b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12" y="1628800"/>
                <a:ext cx="6344814" cy="4463210"/>
              </a:xfrm>
              <a:prstGeom prst="rect">
                <a:avLst/>
              </a:prstGeom>
              <a:blipFill rotWithShape="1">
                <a:blip r:embed="rId2"/>
                <a:stretch>
                  <a:fillRect l="-768" t="-683" b="-136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64088" y="2708920"/>
            <a:ext cx="33025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T(n)=2T(n/2)+ 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</a:rPr>
              <a:t>(n)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T(n)=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</a:rPr>
              <a:t>(n</a:t>
            </a:r>
            <a:r>
              <a:rPr lang="zh-CN" altLang="zh-CN" sz="2800" b="1" dirty="0">
                <a:solidFill>
                  <a:srgbClr val="FF0000"/>
                </a:solidFill>
              </a:rPr>
              <a:t>㏒</a:t>
            </a:r>
            <a:r>
              <a:rPr lang="en-US" altLang="zh-CN" sz="2800" b="1" dirty="0">
                <a:solidFill>
                  <a:srgbClr val="FF0000"/>
                </a:solidFill>
              </a:rPr>
              <a:t>n)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975" y="387855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474" y="44069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974" y="41490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T(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/2)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给定平面上</a:t>
            </a:r>
            <a:r>
              <a:rPr lang="en-US" altLang="zh-CN" dirty="0"/>
              <a:t>n</a:t>
            </a:r>
            <a:r>
              <a:rPr lang="zh-CN" altLang="en-US" dirty="0"/>
              <a:t>个点的集合</a:t>
            </a:r>
            <a:r>
              <a:rPr lang="en-US" altLang="zh-CN" dirty="0"/>
              <a:t>Q</a:t>
            </a:r>
            <a:r>
              <a:rPr lang="zh-CN" altLang="en-US" dirty="0"/>
              <a:t>，求</a:t>
            </a:r>
            <a:r>
              <a:rPr lang="en-US" altLang="zh-CN" dirty="0"/>
              <a:t>Q</a:t>
            </a:r>
            <a:r>
              <a:rPr lang="zh-CN" altLang="en-US" dirty="0"/>
              <a:t>的凸包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20007" y="2444652"/>
            <a:ext cx="56886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convex hull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是一个凸多边形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，</a:t>
            </a:r>
            <a:endParaRPr lang="en-US" altLang="zh-CN" sz="28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的点或者在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上或者在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内</a:t>
            </a:r>
          </a:p>
        </p:txBody>
      </p:sp>
      <p:sp>
        <p:nvSpPr>
          <p:cNvPr id="7" name="矩形 6"/>
          <p:cNvSpPr/>
          <p:nvPr/>
        </p:nvSpPr>
        <p:spPr>
          <a:xfrm>
            <a:off x="1310324" y="3609020"/>
            <a:ext cx="594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凸多边形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是具有如下性质多边形：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连接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内任意两点的边都在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itchFamily="49" charset="-122"/>
                <a:cs typeface="Segoe UI" pitchFamily="34" charset="0"/>
              </a:rPr>
              <a:t>内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709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找到最下最左顶点，其他顶点与它连线</a:t>
            </a:r>
            <a:endParaRPr lang="en-US" altLang="zh-CN" dirty="0"/>
          </a:p>
          <a:p>
            <a:pPr lvl="1"/>
            <a:r>
              <a:rPr lang="zh-CN" altLang="en-US" dirty="0"/>
              <a:t>按夹角从小到大排序</a:t>
            </a:r>
            <a:endParaRPr lang="en-US" altLang="zh-CN" dirty="0"/>
          </a:p>
          <a:p>
            <a:pPr lvl="1"/>
            <a:r>
              <a:rPr lang="zh-CN" altLang="en-US" dirty="0"/>
              <a:t>夹角最小的开始，寻找凸包点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90406" y="4328318"/>
            <a:ext cx="2808288" cy="1800225"/>
            <a:chOff x="2514" y="2432"/>
            <a:chExt cx="1769" cy="113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559" y="2478"/>
              <a:ext cx="499" cy="36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58" y="2478"/>
              <a:ext cx="9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59" y="2840"/>
              <a:ext cx="45" cy="54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59" y="3385"/>
              <a:ext cx="453" cy="13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012" y="3521"/>
              <a:ext cx="59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602" y="3203"/>
              <a:ext cx="635" cy="31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010" y="2478"/>
              <a:ext cx="227" cy="72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559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3012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2514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965" y="2432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96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57" y="347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602" y="2795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967" y="2977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239" y="324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192" y="3158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557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75" y="3113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3285" y="275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874" y="2840"/>
              <a:ext cx="91" cy="91"/>
            </a:xfrm>
            <a:prstGeom prst="ellipse">
              <a:avLst/>
            </a:prstGeom>
            <a:solidFill>
              <a:schemeClr val="accent1"/>
            </a:solidFill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17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2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490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415740" y="4278771"/>
            <a:ext cx="338137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8405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423802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8698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382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04927" y="4278771"/>
            <a:ext cx="338138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987115" y="2384884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677552" y="3016709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2598427" y="3016709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552140" y="365647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1493527" y="366599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2473015" y="365647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3409640" y="365647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1328427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995302" y="2656346"/>
            <a:ext cx="325438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79502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1668152" y="3283409"/>
            <a:ext cx="32543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26524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3514415" y="3296109"/>
            <a:ext cx="325437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H="1">
            <a:off x="615640" y="393269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>
            <a:off x="983940" y="393269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7"/>
          <p:cNvSpPr>
            <a:spLocks noChangeShapeType="1"/>
          </p:cNvSpPr>
          <p:nvPr/>
        </p:nvSpPr>
        <p:spPr bwMode="auto">
          <a:xfrm flipH="1">
            <a:off x="1557027" y="3937459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>
            <a:off x="1926915" y="3937459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2525402" y="3939046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7"/>
          <p:cNvSpPr>
            <a:spLocks noChangeShapeType="1"/>
          </p:cNvSpPr>
          <p:nvPr/>
        </p:nvSpPr>
        <p:spPr bwMode="auto">
          <a:xfrm>
            <a:off x="2893702" y="3939046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7"/>
          <p:cNvSpPr>
            <a:spLocks noChangeShapeType="1"/>
          </p:cNvSpPr>
          <p:nvPr/>
        </p:nvSpPr>
        <p:spPr bwMode="auto">
          <a:xfrm flipH="1">
            <a:off x="3460440" y="3923171"/>
            <a:ext cx="152400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>
            <a:off x="3828740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5001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54464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5914715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49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38302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25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*</a:t>
            </a:r>
            <a:endParaRPr lang="zh-CN" altLang="en-US" b="1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69227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16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7" name="TextBox 12"/>
          <p:cNvSpPr txBox="1">
            <a:spLocks noChangeArrowheads="1"/>
          </p:cNvSpPr>
          <p:nvPr/>
        </p:nvSpPr>
        <p:spPr bwMode="auto">
          <a:xfrm>
            <a:off x="7367277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08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835590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31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303902" y="4278771"/>
            <a:ext cx="336550" cy="2667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41</a:t>
            </a:r>
            <a:endParaRPr lang="zh-CN" altLang="en-US" b="1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80" name="组合 219"/>
          <p:cNvGrpSpPr>
            <a:grpSpLocks/>
          </p:cNvGrpSpPr>
          <p:nvPr/>
        </p:nvGrpSpPr>
        <p:grpSpPr bwMode="auto">
          <a:xfrm>
            <a:off x="5484502" y="2384884"/>
            <a:ext cx="2698750" cy="266700"/>
            <a:chOff x="686420" y="3681028"/>
            <a:chExt cx="3747267" cy="369888"/>
          </a:xfrm>
        </p:grpSpPr>
        <p:sp>
          <p:nvSpPr>
            <p:cNvPr id="81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82" name="组合 221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83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4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5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6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87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zh-CN" altLang="en-US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</a:p>
            </p:txBody>
          </p:sp>
          <p:sp>
            <p:nvSpPr>
              <p:cNvPr id="88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9" name="TextBox 228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0" name="TextBox 229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1" name="组合 230"/>
          <p:cNvGrpSpPr>
            <a:grpSpLocks/>
          </p:cNvGrpSpPr>
          <p:nvPr/>
        </p:nvGrpSpPr>
        <p:grpSpPr bwMode="auto">
          <a:xfrm>
            <a:off x="5176527" y="3016709"/>
            <a:ext cx="1349375" cy="268287"/>
            <a:chOff x="503548" y="4149080"/>
            <a:chExt cx="1875658" cy="371735"/>
          </a:xfrm>
        </p:grpSpPr>
        <p:sp>
          <p:nvSpPr>
            <p:cNvPr id="92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93" name="组合 232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94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5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96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97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98" name="组合 237"/>
          <p:cNvGrpSpPr>
            <a:grpSpLocks/>
          </p:cNvGrpSpPr>
          <p:nvPr/>
        </p:nvGrpSpPr>
        <p:grpSpPr bwMode="auto">
          <a:xfrm>
            <a:off x="7097402" y="3016709"/>
            <a:ext cx="1350963" cy="266700"/>
            <a:chOff x="2732346" y="4148974"/>
            <a:chExt cx="1875658" cy="369994"/>
          </a:xfrm>
        </p:grpSpPr>
        <p:sp>
          <p:nvSpPr>
            <p:cNvPr id="99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0" name="组合 239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101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2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3" name="TextBox 242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4" name="TextBox 243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05" name="组合 244"/>
          <p:cNvGrpSpPr>
            <a:grpSpLocks/>
          </p:cNvGrpSpPr>
          <p:nvPr/>
        </p:nvGrpSpPr>
        <p:grpSpPr bwMode="auto">
          <a:xfrm>
            <a:off x="5051115" y="3656471"/>
            <a:ext cx="676275" cy="266700"/>
            <a:chOff x="391488" y="4607284"/>
            <a:chExt cx="939854" cy="369888"/>
          </a:xfrm>
        </p:grpSpPr>
        <p:sp>
          <p:nvSpPr>
            <p:cNvPr id="106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07" name="组合 246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108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9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0" name="组合 249"/>
          <p:cNvGrpSpPr>
            <a:grpSpLocks/>
          </p:cNvGrpSpPr>
          <p:nvPr/>
        </p:nvGrpSpPr>
        <p:grpSpPr bwMode="auto">
          <a:xfrm>
            <a:off x="5992502" y="3665996"/>
            <a:ext cx="677863" cy="266700"/>
            <a:chOff x="1511660" y="4617132"/>
            <a:chExt cx="941877" cy="369888"/>
          </a:xfrm>
        </p:grpSpPr>
        <p:sp>
          <p:nvSpPr>
            <p:cNvPr id="111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2" name="组合 251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113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4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15" name="组合 254"/>
          <p:cNvGrpSpPr>
            <a:grpSpLocks/>
          </p:cNvGrpSpPr>
          <p:nvPr/>
        </p:nvGrpSpPr>
        <p:grpSpPr bwMode="auto">
          <a:xfrm>
            <a:off x="6971990" y="3656471"/>
            <a:ext cx="676275" cy="266700"/>
            <a:chOff x="2660038" y="4607284"/>
            <a:chExt cx="939854" cy="369888"/>
          </a:xfrm>
        </p:grpSpPr>
        <p:sp>
          <p:nvSpPr>
            <p:cNvPr id="116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17" name="组合 256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118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19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120" name="组合 259"/>
          <p:cNvGrpSpPr>
            <a:grpSpLocks/>
          </p:cNvGrpSpPr>
          <p:nvPr/>
        </p:nvGrpSpPr>
        <p:grpSpPr bwMode="auto">
          <a:xfrm>
            <a:off x="7907027" y="3656471"/>
            <a:ext cx="677863" cy="266700"/>
            <a:chOff x="3780211" y="4607284"/>
            <a:chExt cx="939854" cy="371126"/>
          </a:xfrm>
        </p:grpSpPr>
        <p:sp>
          <p:nvSpPr>
            <p:cNvPr id="121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22" name="组合 261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123" name="TextBox 262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24" name="TextBox 263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125" name="Line 57"/>
          <p:cNvSpPr>
            <a:spLocks noChangeShapeType="1"/>
          </p:cNvSpPr>
          <p:nvPr/>
        </p:nvSpPr>
        <p:spPr bwMode="auto">
          <a:xfrm flipH="1">
            <a:off x="5827402" y="265158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>
            <a:off x="7494277" y="2656346"/>
            <a:ext cx="323850" cy="3667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 flipH="1">
            <a:off x="5294002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57"/>
          <p:cNvSpPr>
            <a:spLocks noChangeShapeType="1"/>
          </p:cNvSpPr>
          <p:nvPr/>
        </p:nvSpPr>
        <p:spPr bwMode="auto">
          <a:xfrm>
            <a:off x="6167127" y="3283409"/>
            <a:ext cx="323850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57"/>
          <p:cNvSpPr>
            <a:spLocks noChangeShapeType="1"/>
          </p:cNvSpPr>
          <p:nvPr/>
        </p:nvSpPr>
        <p:spPr bwMode="auto">
          <a:xfrm flipH="1">
            <a:off x="7151377" y="3280234"/>
            <a:ext cx="306388" cy="3667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>
            <a:off x="8013390" y="3296109"/>
            <a:ext cx="314325" cy="3508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7"/>
          <p:cNvSpPr>
            <a:spLocks noChangeShapeType="1"/>
          </p:cNvSpPr>
          <p:nvPr/>
        </p:nvSpPr>
        <p:spPr bwMode="auto">
          <a:xfrm flipH="1">
            <a:off x="5113027" y="3932696"/>
            <a:ext cx="153988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7"/>
          <p:cNvSpPr>
            <a:spLocks noChangeShapeType="1"/>
          </p:cNvSpPr>
          <p:nvPr/>
        </p:nvSpPr>
        <p:spPr bwMode="auto">
          <a:xfrm>
            <a:off x="5482915" y="3932696"/>
            <a:ext cx="198437" cy="3349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6056002" y="3937459"/>
            <a:ext cx="152400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>
            <a:off x="6425890" y="3937459"/>
            <a:ext cx="201612" cy="330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7"/>
          <p:cNvSpPr>
            <a:spLocks noChangeShapeType="1"/>
          </p:cNvSpPr>
          <p:nvPr/>
        </p:nvSpPr>
        <p:spPr bwMode="auto">
          <a:xfrm flipH="1">
            <a:off x="7022790" y="3939046"/>
            <a:ext cx="153987" cy="3460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7"/>
          <p:cNvSpPr>
            <a:spLocks noChangeShapeType="1"/>
          </p:cNvSpPr>
          <p:nvPr/>
        </p:nvSpPr>
        <p:spPr bwMode="auto">
          <a:xfrm>
            <a:off x="7392677" y="3939046"/>
            <a:ext cx="203200" cy="3286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7"/>
          <p:cNvSpPr>
            <a:spLocks noChangeShapeType="1"/>
          </p:cNvSpPr>
          <p:nvPr/>
        </p:nvSpPr>
        <p:spPr bwMode="auto">
          <a:xfrm flipH="1">
            <a:off x="7957827" y="3923171"/>
            <a:ext cx="153988" cy="3444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8327715" y="3923171"/>
            <a:ext cx="203200" cy="3587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zh-CN" altLang="en-US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𝚶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func>
                            <m:func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121188"/>
                <a:ext cx="2496581" cy="845873"/>
              </a:xfrm>
              <a:prstGeom prst="rect">
                <a:avLst/>
              </a:prstGeom>
              <a:blipFill rotWithShape="1">
                <a:blip r:embed="rId2"/>
                <a:stretch>
                  <a:fillRect b="-575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4" name="直接连接符 63"/>
          <p:cNvCxnSpPr>
            <a:endCxn id="33" idx="0"/>
          </p:cNvCxnSpPr>
          <p:nvPr/>
        </p:nvCxnSpPr>
        <p:spPr bwMode="auto">
          <a:xfrm flipH="1">
            <a:off x="6561932" y="3874753"/>
            <a:ext cx="350472" cy="921779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636192" y="4922535"/>
            <a:ext cx="523458" cy="41854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6613943" y="4918763"/>
            <a:ext cx="523458" cy="41854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>
            <a:off x="4762500" y="3801729"/>
            <a:ext cx="576263" cy="324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5" idx="1"/>
          </p:cNvCxnSpPr>
          <p:nvPr/>
        </p:nvCxnSpPr>
        <p:spPr bwMode="auto">
          <a:xfrm flipV="1">
            <a:off x="4732975" y="3593726"/>
            <a:ext cx="1417519" cy="15417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>
            <a:off x="6273800" y="3683200"/>
            <a:ext cx="597419" cy="9418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 flipV="1">
            <a:off x="5481638" y="3659126"/>
            <a:ext cx="657043" cy="1775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5" idx="2"/>
          </p:cNvCxnSpPr>
          <p:nvPr/>
        </p:nvCxnSpPr>
        <p:spPr bwMode="auto">
          <a:xfrm flipV="1">
            <a:off x="5472295" y="3644801"/>
            <a:ext cx="657043" cy="17754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 bwMode="auto">
          <a:xfrm flipV="1">
            <a:off x="4732975" y="3634870"/>
            <a:ext cx="1417519" cy="15417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 bwMode="auto">
          <a:xfrm>
            <a:off x="4572145" y="2419007"/>
            <a:ext cx="91785" cy="1311284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 bwMode="auto">
          <a:xfrm>
            <a:off x="6264188" y="3669941"/>
            <a:ext cx="597419" cy="9418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35" idx="1"/>
          </p:cNvCxnSpPr>
          <p:nvPr/>
        </p:nvCxnSpPr>
        <p:spPr bwMode="auto">
          <a:xfrm>
            <a:off x="4616477" y="2374501"/>
            <a:ext cx="1534017" cy="1219225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3" name="直接连接符 62"/>
          <p:cNvCxnSpPr>
            <a:endCxn id="40" idx="1"/>
          </p:cNvCxnSpPr>
          <p:nvPr/>
        </p:nvCxnSpPr>
        <p:spPr bwMode="auto">
          <a:xfrm>
            <a:off x="3429572" y="2960948"/>
            <a:ext cx="417459" cy="1209040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9" idx="3"/>
          </p:cNvCxnSpPr>
          <p:nvPr/>
        </p:nvCxnSpPr>
        <p:spPr bwMode="auto">
          <a:xfrm flipV="1">
            <a:off x="3927430" y="2400476"/>
            <a:ext cx="567301" cy="174815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 flipV="1">
            <a:off x="3925254" y="2395281"/>
            <a:ext cx="567301" cy="1748151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817813" y="39329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489700" y="47965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850063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129338" y="3572570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5337175" y="37884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322638" y="2851845"/>
            <a:ext cx="144462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618038" y="3717032"/>
            <a:ext cx="144462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473575" y="2277170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825875" y="4148832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176939" y="5831116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0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6346825" y="4796532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7281863" y="50854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473575" y="17723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7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4638675" y="364400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6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703638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8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5265738" y="37011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5</a:t>
            </a: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130925" y="3572570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4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6921500" y="3269357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3</a:t>
            </a: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2241550" y="3717032"/>
            <a:ext cx="625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10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817813" y="2420045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9</a:t>
            </a: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3682206" y="5373587"/>
            <a:ext cx="3455195" cy="64690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681412" y="4869555"/>
            <a:ext cx="2808288" cy="115094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3681412" y="3834177"/>
            <a:ext cx="3170680" cy="2186317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3681413" y="3701157"/>
            <a:ext cx="2449512" cy="231933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3681413" y="3905617"/>
            <a:ext cx="1657350" cy="21148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681413" y="3834179"/>
            <a:ext cx="957262" cy="218631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681413" y="2420045"/>
            <a:ext cx="828675" cy="360045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36"/>
          <p:cNvSpPr>
            <a:spLocks noChangeShapeType="1"/>
          </p:cNvSpPr>
          <p:nvPr/>
        </p:nvSpPr>
        <p:spPr bwMode="auto">
          <a:xfrm flipV="1">
            <a:off x="3681413" y="4293294"/>
            <a:ext cx="215900" cy="17272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 flipV="1">
            <a:off x="3394075" y="2996307"/>
            <a:ext cx="287338" cy="3096416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 flipV="1">
            <a:off x="2889249" y="4077395"/>
            <a:ext cx="792163" cy="194310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3703638" y="5373586"/>
            <a:ext cx="3455195" cy="646908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609180" y="5948264"/>
            <a:ext cx="144463" cy="1444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137400" y="5301357"/>
            <a:ext cx="144463" cy="1444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5" name="直接连接符 64"/>
          <p:cNvCxnSpPr>
            <a:endCxn id="32" idx="0"/>
          </p:cNvCxnSpPr>
          <p:nvPr/>
        </p:nvCxnSpPr>
        <p:spPr bwMode="auto">
          <a:xfrm>
            <a:off x="6963472" y="3855074"/>
            <a:ext cx="246160" cy="14462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4" idx="1"/>
          </p:cNvCxnSpPr>
          <p:nvPr/>
        </p:nvCxnSpPr>
        <p:spPr bwMode="auto">
          <a:xfrm>
            <a:off x="4616476" y="2365245"/>
            <a:ext cx="2254743" cy="137294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39" idx="2"/>
          </p:cNvCxnSpPr>
          <p:nvPr/>
        </p:nvCxnSpPr>
        <p:spPr bwMode="auto">
          <a:xfrm flipV="1">
            <a:off x="3480647" y="2349401"/>
            <a:ext cx="992928" cy="552983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7" idx="3"/>
          </p:cNvCxnSpPr>
          <p:nvPr/>
        </p:nvCxnSpPr>
        <p:spPr bwMode="auto">
          <a:xfrm flipV="1">
            <a:off x="2898405" y="2975151"/>
            <a:ext cx="445389" cy="95778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 flipV="1">
            <a:off x="2903603" y="2957160"/>
            <a:ext cx="445389" cy="957782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Graham-scan</a:t>
            </a:r>
            <a:r>
              <a:rPr lang="zh-CN" altLang="en-US" dirty="0"/>
              <a:t>的基本思想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03648" y="2456892"/>
            <a:ext cx="6768752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Graham-scan(Q)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1.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求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中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y-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坐标值最小的点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2.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按照与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极角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逆时针方向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大小排序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中其余点，</a:t>
            </a:r>
            <a:endParaRPr lang="en-US" altLang="zh-CN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结果为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&lt;p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…, 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m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&gt;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3.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0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4.  FOR  i=3  TO  m 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5.       While  Next-to-top(S)</a:t>
            </a:r>
            <a:r>
              <a:rPr lang="zh-CN" altLang="en-US" sz="1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Top(S)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形成非左移动  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6.             Pop(S);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7.       Push(p</a:t>
            </a:r>
            <a:r>
              <a:rPr lang="en-US" altLang="zh-CN" b="1" baseline="-25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8.  </a:t>
            </a:r>
            <a:r>
              <a:rPr lang="en-US" altLang="zh-CN" b="1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Rerurn</a:t>
            </a:r>
            <a:r>
              <a:rPr lang="en-US" altLang="zh-CN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S</a:t>
            </a:r>
            <a:r>
              <a:rPr lang="zh-CN" altLang="en-US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  <a:endParaRPr lang="zh-CN" altLang="en-US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321" y="303295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67557" y="27449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charset="0"/>
              </a:rPr>
              <a:t>O(n)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7556" y="352795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4732" y="38250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11860" y="5676235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总时间复杂度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6196" y="1710764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循环为什么是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O(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)</a:t>
            </a:r>
          </a:p>
        </p:txBody>
      </p:sp>
      <p:cxnSp>
        <p:nvCxnSpPr>
          <p:cNvPr id="8" name="直接箭头连接符 7"/>
          <p:cNvCxnSpPr>
            <a:stCxn id="11" idx="1"/>
          </p:cNvCxnSpPr>
          <p:nvPr/>
        </p:nvCxnSpPr>
        <p:spPr bwMode="auto">
          <a:xfrm flipH="1">
            <a:off x="4067944" y="1910819"/>
            <a:ext cx="2268252" cy="2202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36196" y="2110874"/>
            <a:ext cx="2735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后面会介绍平摊分析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次入栈，</a:t>
            </a:r>
            <a:endParaRPr lang="en-US" altLang="zh-CN" sz="2000" b="1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那么出栈也是最多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Times New Roman"/>
                <a:ea typeface="黑体" pitchFamily="49" charset="-122"/>
              </a:rPr>
              <a:t>次</a:t>
            </a:r>
            <a:endParaRPr lang="zh-CN" altLang="en-US" sz="2000" dirty="0">
              <a:solidFill>
                <a:srgbClr val="FF0000"/>
              </a:solidFill>
              <a:latin typeface="Times New Roman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3" grpId="0"/>
      <p:bldP spid="64" grpId="0"/>
      <p:bldP spid="68" grpId="0"/>
      <p:bldP spid="71" grpId="0"/>
      <p:bldP spid="11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pic>
        <p:nvPicPr>
          <p:cNvPr id="8" name="图片 7" descr="C:\Users\swim\Desktop\20170530092701840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3502" b="19049"/>
          <a:stretch/>
        </p:blipFill>
        <p:spPr bwMode="auto">
          <a:xfrm>
            <a:off x="652518" y="2060848"/>
            <a:ext cx="8039236" cy="3780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9556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pic>
        <p:nvPicPr>
          <p:cNvPr id="5" name="图片 4" descr="C:\Users\xiaol\AppData\Local\Temp\1568557561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r="12789"/>
          <a:stretch/>
        </p:blipFill>
        <p:spPr bwMode="auto">
          <a:xfrm>
            <a:off x="1187624" y="1376772"/>
            <a:ext cx="7200484" cy="4572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3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：找最大值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13" name="组合 58"/>
          <p:cNvGrpSpPr>
            <a:grpSpLocks/>
          </p:cNvGrpSpPr>
          <p:nvPr/>
        </p:nvGrpSpPr>
        <p:grpSpPr bwMode="auto">
          <a:xfrm>
            <a:off x="3038165" y="3068960"/>
            <a:ext cx="2697162" cy="266700"/>
            <a:chOff x="686420" y="3681028"/>
            <a:chExt cx="3747267" cy="369888"/>
          </a:xfrm>
        </p:grpSpPr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86420" y="3681028"/>
              <a:ext cx="3747267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15" name="组合 13"/>
            <p:cNvGrpSpPr>
              <a:grpSpLocks/>
            </p:cNvGrpSpPr>
            <p:nvPr/>
          </p:nvGrpSpPr>
          <p:grpSpPr bwMode="auto">
            <a:xfrm>
              <a:off x="686420" y="3681028"/>
              <a:ext cx="3747267" cy="369888"/>
              <a:chOff x="719572" y="4145849"/>
              <a:chExt cx="3747267" cy="369888"/>
            </a:xfrm>
          </p:grpSpPr>
          <p:sp>
            <p:nvSpPr>
              <p:cNvPr id="16" name="TextBox 7"/>
              <p:cNvSpPr txBox="1">
                <a:spLocks noChangeArrowheads="1"/>
              </p:cNvSpPr>
              <p:nvPr/>
            </p:nvSpPr>
            <p:spPr bwMode="auto">
              <a:xfrm>
                <a:off x="71957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1187475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65537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2127327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1"/>
              <p:cNvSpPr txBox="1">
                <a:spLocks noChangeArrowheads="1"/>
              </p:cNvSpPr>
              <p:nvPr/>
            </p:nvSpPr>
            <p:spPr bwMode="auto">
              <a:xfrm>
                <a:off x="2595230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063132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3531034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3" name="TextBox 12"/>
              <p:cNvSpPr txBox="1">
                <a:spLocks noChangeArrowheads="1"/>
              </p:cNvSpPr>
              <p:nvPr/>
            </p:nvSpPr>
            <p:spPr bwMode="auto">
              <a:xfrm>
                <a:off x="3998936" y="4145849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24" name="组合 60"/>
          <p:cNvGrpSpPr>
            <a:grpSpLocks/>
          </p:cNvGrpSpPr>
          <p:nvPr/>
        </p:nvGrpSpPr>
        <p:grpSpPr bwMode="auto">
          <a:xfrm>
            <a:off x="2728602" y="3881822"/>
            <a:ext cx="1350963" cy="268287"/>
            <a:chOff x="503548" y="4149080"/>
            <a:chExt cx="1875658" cy="371735"/>
          </a:xfrm>
        </p:grpSpPr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503548" y="4150927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26" name="组合 23"/>
            <p:cNvGrpSpPr>
              <a:grpSpLocks/>
            </p:cNvGrpSpPr>
            <p:nvPr/>
          </p:nvGrpSpPr>
          <p:grpSpPr bwMode="auto">
            <a:xfrm>
              <a:off x="503548" y="4149080"/>
              <a:ext cx="1875658" cy="369888"/>
              <a:chOff x="467544" y="4437112"/>
              <a:chExt cx="1875658" cy="369888"/>
            </a:xfrm>
          </p:grpSpPr>
          <p:sp>
            <p:nvSpPr>
              <p:cNvPr id="27" name="TextBox 7"/>
              <p:cNvSpPr txBox="1">
                <a:spLocks noChangeArrowheads="1"/>
              </p:cNvSpPr>
              <p:nvPr/>
            </p:nvSpPr>
            <p:spPr bwMode="auto">
              <a:xfrm>
                <a:off x="46754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8"/>
              <p:cNvSpPr txBox="1">
                <a:spLocks noChangeArrowheads="1"/>
              </p:cNvSpPr>
              <p:nvPr/>
            </p:nvSpPr>
            <p:spPr bwMode="auto">
              <a:xfrm>
                <a:off x="935447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9"/>
              <p:cNvSpPr txBox="1">
                <a:spLocks noChangeArrowheads="1"/>
              </p:cNvSpPr>
              <p:nvPr/>
            </p:nvSpPr>
            <p:spPr bwMode="auto">
              <a:xfrm>
                <a:off x="140334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875299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1" name="组合 61"/>
          <p:cNvGrpSpPr>
            <a:grpSpLocks/>
          </p:cNvGrpSpPr>
          <p:nvPr/>
        </p:nvGrpSpPr>
        <p:grpSpPr bwMode="auto">
          <a:xfrm>
            <a:off x="4649477" y="3881822"/>
            <a:ext cx="1350963" cy="266700"/>
            <a:chOff x="2732346" y="4148974"/>
            <a:chExt cx="1875658" cy="369994"/>
          </a:xfrm>
        </p:grpSpPr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2732346" y="4148974"/>
              <a:ext cx="1875658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33" name="组合 24"/>
            <p:cNvGrpSpPr>
              <a:grpSpLocks/>
            </p:cNvGrpSpPr>
            <p:nvPr/>
          </p:nvGrpSpPr>
          <p:grpSpPr bwMode="auto">
            <a:xfrm>
              <a:off x="2736395" y="4149080"/>
              <a:ext cx="1871609" cy="369888"/>
              <a:chOff x="2564102" y="4437112"/>
              <a:chExt cx="1871609" cy="369888"/>
            </a:xfrm>
          </p:grpSpPr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>
                <a:off x="2564102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032004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3499906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7" name="TextBox 22"/>
              <p:cNvSpPr txBox="1">
                <a:spLocks noChangeArrowheads="1"/>
              </p:cNvSpPr>
              <p:nvPr/>
            </p:nvSpPr>
            <p:spPr bwMode="auto">
              <a:xfrm>
                <a:off x="3967808" y="4437112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38" name="组合 65"/>
          <p:cNvGrpSpPr>
            <a:grpSpLocks/>
          </p:cNvGrpSpPr>
          <p:nvPr/>
        </p:nvGrpSpPr>
        <p:grpSpPr bwMode="auto">
          <a:xfrm>
            <a:off x="2603190" y="4736951"/>
            <a:ext cx="676275" cy="266700"/>
            <a:chOff x="391488" y="4607284"/>
            <a:chExt cx="939854" cy="369888"/>
          </a:xfrm>
        </p:grpSpPr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9148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0" name="组合 51"/>
            <p:cNvGrpSpPr>
              <a:grpSpLocks/>
            </p:cNvGrpSpPr>
            <p:nvPr/>
          </p:nvGrpSpPr>
          <p:grpSpPr bwMode="auto">
            <a:xfrm>
              <a:off x="395536" y="4607284"/>
              <a:ext cx="935806" cy="369888"/>
              <a:chOff x="503548" y="4751300"/>
              <a:chExt cx="935806" cy="369888"/>
            </a:xfrm>
          </p:grpSpPr>
          <p:sp>
            <p:nvSpPr>
              <p:cNvPr id="41" name="TextBox 7"/>
              <p:cNvSpPr txBox="1">
                <a:spLocks noChangeArrowheads="1"/>
              </p:cNvSpPr>
              <p:nvPr/>
            </p:nvSpPr>
            <p:spPr bwMode="auto">
              <a:xfrm>
                <a:off x="503548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2" name="TextBox 8"/>
              <p:cNvSpPr txBox="1">
                <a:spLocks noChangeArrowheads="1"/>
              </p:cNvSpPr>
              <p:nvPr/>
            </p:nvSpPr>
            <p:spPr bwMode="auto">
              <a:xfrm>
                <a:off x="97145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3" name="组合 66"/>
          <p:cNvGrpSpPr>
            <a:grpSpLocks/>
          </p:cNvGrpSpPr>
          <p:nvPr/>
        </p:nvGrpSpPr>
        <p:grpSpPr bwMode="auto">
          <a:xfrm>
            <a:off x="3544577" y="4746476"/>
            <a:ext cx="679450" cy="266700"/>
            <a:chOff x="1511660" y="4617132"/>
            <a:chExt cx="941877" cy="369888"/>
          </a:xfrm>
        </p:grpSpPr>
        <p:sp>
          <p:nvSpPr>
            <p:cNvPr id="44" name="TextBox 10"/>
            <p:cNvSpPr txBox="1">
              <a:spLocks noChangeArrowheads="1"/>
            </p:cNvSpPr>
            <p:nvPr/>
          </p:nvSpPr>
          <p:spPr bwMode="auto">
            <a:xfrm>
              <a:off x="1513683" y="461713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45" name="组合 52"/>
            <p:cNvGrpSpPr>
              <a:grpSpLocks/>
            </p:cNvGrpSpPr>
            <p:nvPr/>
          </p:nvGrpSpPr>
          <p:grpSpPr bwMode="auto">
            <a:xfrm>
              <a:off x="1511660" y="4617132"/>
              <a:ext cx="939853" cy="369888"/>
              <a:chOff x="1439353" y="4751300"/>
              <a:chExt cx="939853" cy="369888"/>
            </a:xfrm>
          </p:grpSpPr>
          <p:sp>
            <p:nvSpPr>
              <p:cNvPr id="46" name="TextBox 9"/>
              <p:cNvSpPr txBox="1">
                <a:spLocks noChangeArrowheads="1"/>
              </p:cNvSpPr>
              <p:nvPr/>
            </p:nvSpPr>
            <p:spPr bwMode="auto">
              <a:xfrm>
                <a:off x="143935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49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47" name="TextBox 10"/>
              <p:cNvSpPr txBox="1">
                <a:spLocks noChangeArrowheads="1"/>
              </p:cNvSpPr>
              <p:nvPr/>
            </p:nvSpPr>
            <p:spPr bwMode="auto">
              <a:xfrm>
                <a:off x="1911303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25</a:t>
                </a:r>
                <a:r>
                  <a:rPr lang="en-US" altLang="zh-CN" b="1">
                    <a:solidFill>
                      <a:srgbClr val="C00000"/>
                    </a:solidFill>
                    <a:ea typeface="黑体" pitchFamily="49" charset="-122"/>
                  </a:rPr>
                  <a:t>*</a:t>
                </a:r>
                <a:endParaRPr lang="zh-CN" altLang="en-US" b="1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48" name="组合 67"/>
          <p:cNvGrpSpPr>
            <a:grpSpLocks/>
          </p:cNvGrpSpPr>
          <p:nvPr/>
        </p:nvGrpSpPr>
        <p:grpSpPr bwMode="auto">
          <a:xfrm>
            <a:off x="4524065" y="4736951"/>
            <a:ext cx="676275" cy="266700"/>
            <a:chOff x="2660038" y="4607284"/>
            <a:chExt cx="939854" cy="369888"/>
          </a:xfrm>
        </p:grpSpPr>
        <p:sp>
          <p:nvSpPr>
            <p:cNvPr id="49" name="TextBox 10"/>
            <p:cNvSpPr txBox="1">
              <a:spLocks noChangeArrowheads="1"/>
            </p:cNvSpPr>
            <p:nvPr/>
          </p:nvSpPr>
          <p:spPr bwMode="auto">
            <a:xfrm>
              <a:off x="2660038" y="4607284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0" name="组合 53"/>
            <p:cNvGrpSpPr>
              <a:grpSpLocks/>
            </p:cNvGrpSpPr>
            <p:nvPr/>
          </p:nvGrpSpPr>
          <p:grpSpPr bwMode="auto">
            <a:xfrm>
              <a:off x="2664087" y="4607284"/>
              <a:ext cx="935805" cy="369888"/>
              <a:chOff x="2736395" y="4751300"/>
              <a:chExt cx="935805" cy="369888"/>
            </a:xfrm>
          </p:grpSpPr>
          <p:sp>
            <p:nvSpPr>
              <p:cNvPr id="51" name="TextBox 11"/>
              <p:cNvSpPr txBox="1">
                <a:spLocks noChangeArrowheads="1"/>
              </p:cNvSpPr>
              <p:nvPr/>
            </p:nvSpPr>
            <p:spPr bwMode="auto">
              <a:xfrm>
                <a:off x="2736395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16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2" name="TextBox 12"/>
              <p:cNvSpPr txBox="1">
                <a:spLocks noChangeArrowheads="1"/>
              </p:cNvSpPr>
              <p:nvPr/>
            </p:nvSpPr>
            <p:spPr bwMode="auto">
              <a:xfrm>
                <a:off x="3204297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08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53" name="组合 68"/>
          <p:cNvGrpSpPr>
            <a:grpSpLocks/>
          </p:cNvGrpSpPr>
          <p:nvPr/>
        </p:nvGrpSpPr>
        <p:grpSpPr bwMode="auto">
          <a:xfrm>
            <a:off x="5460690" y="4736951"/>
            <a:ext cx="676275" cy="266700"/>
            <a:chOff x="3780211" y="4607284"/>
            <a:chExt cx="939854" cy="371126"/>
          </a:xfrm>
        </p:grpSpPr>
        <p:sp>
          <p:nvSpPr>
            <p:cNvPr id="54" name="TextBox 10"/>
            <p:cNvSpPr txBox="1">
              <a:spLocks noChangeArrowheads="1"/>
            </p:cNvSpPr>
            <p:nvPr/>
          </p:nvSpPr>
          <p:spPr bwMode="auto">
            <a:xfrm>
              <a:off x="3780211" y="4608522"/>
              <a:ext cx="939854" cy="36988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C00000"/>
                </a:solidFill>
                <a:ea typeface="黑体" pitchFamily="49" charset="-122"/>
              </a:endParaRPr>
            </a:p>
          </p:txBody>
        </p:sp>
        <p:grpSp>
          <p:nvGrpSpPr>
            <p:cNvPr id="55" name="组合 54"/>
            <p:cNvGrpSpPr>
              <a:grpSpLocks/>
            </p:cNvGrpSpPr>
            <p:nvPr/>
          </p:nvGrpSpPr>
          <p:grpSpPr bwMode="auto">
            <a:xfrm>
              <a:off x="3780211" y="4607284"/>
              <a:ext cx="935805" cy="369888"/>
              <a:chOff x="3672199" y="4751300"/>
              <a:chExt cx="935805" cy="369888"/>
            </a:xfrm>
          </p:grpSpPr>
          <p:sp>
            <p:nvSpPr>
              <p:cNvPr id="56" name="TextBox 33"/>
              <p:cNvSpPr txBox="1">
                <a:spLocks noChangeArrowheads="1"/>
              </p:cNvSpPr>
              <p:nvPr/>
            </p:nvSpPr>
            <p:spPr bwMode="auto">
              <a:xfrm>
                <a:off x="3672199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31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57" name="TextBox 34"/>
              <p:cNvSpPr txBox="1">
                <a:spLocks noChangeArrowheads="1"/>
              </p:cNvSpPr>
              <p:nvPr/>
            </p:nvSpPr>
            <p:spPr bwMode="auto">
              <a:xfrm>
                <a:off x="4140101" y="4751300"/>
                <a:ext cx="467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99"/>
                    </a:solidFill>
                    <a:ea typeface="黑体" pitchFamily="49" charset="-122"/>
                  </a:rPr>
                  <a:t>41</a:t>
                </a:r>
                <a:endParaRPr lang="zh-CN" altLang="en-US" b="1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3571130" y="3335661"/>
            <a:ext cx="388801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820900" y="3335661"/>
            <a:ext cx="409256" cy="54616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2941327" y="4161221"/>
            <a:ext cx="338138" cy="58525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3571132" y="4145347"/>
            <a:ext cx="339927" cy="60112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4820899" y="4150108"/>
            <a:ext cx="337010" cy="59636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5398547" y="4161221"/>
            <a:ext cx="433387" cy="57661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b="1" i="1" dirty="0">
                  <a:solidFill>
                    <a:srgbClr val="000099"/>
                  </a:solidFill>
                  <a:latin typeface="Cambria Math"/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3" y="5283427"/>
                <a:ext cx="2130263" cy="8458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ine 57"/>
          <p:cNvSpPr>
            <a:spLocks noChangeShapeType="1"/>
          </p:cNvSpPr>
          <p:nvPr/>
        </p:nvSpPr>
        <p:spPr bwMode="auto">
          <a:xfrm flipH="1" flipV="1">
            <a:off x="2883249" y="416122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2508029" y="42612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25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1" name="Line 57"/>
          <p:cNvSpPr>
            <a:spLocks noChangeShapeType="1"/>
          </p:cNvSpPr>
          <p:nvPr/>
        </p:nvSpPr>
        <p:spPr bwMode="auto">
          <a:xfrm flipH="1" flipV="1">
            <a:off x="3933499" y="4170746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3851920" y="4267911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3" name="Line 57"/>
          <p:cNvSpPr>
            <a:spLocks noChangeShapeType="1"/>
          </p:cNvSpPr>
          <p:nvPr/>
        </p:nvSpPr>
        <p:spPr bwMode="auto">
          <a:xfrm flipH="1" flipV="1">
            <a:off x="4793934" y="4170745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418714" y="4270768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16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5" name="Line 57"/>
          <p:cNvSpPr>
            <a:spLocks noChangeShapeType="1"/>
          </p:cNvSpPr>
          <p:nvPr/>
        </p:nvSpPr>
        <p:spPr bwMode="auto">
          <a:xfrm flipH="1" flipV="1">
            <a:off x="5835910" y="4169159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5779867" y="427394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7" name="Line 57"/>
          <p:cNvSpPr>
            <a:spLocks noChangeShapeType="1"/>
          </p:cNvSpPr>
          <p:nvPr/>
        </p:nvSpPr>
        <p:spPr bwMode="auto">
          <a:xfrm flipH="1" flipV="1">
            <a:off x="3446124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3070904" y="342407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79" name="Line 57"/>
          <p:cNvSpPr>
            <a:spLocks noChangeShapeType="1"/>
          </p:cNvSpPr>
          <p:nvPr/>
        </p:nvSpPr>
        <p:spPr bwMode="auto">
          <a:xfrm flipH="1" flipV="1">
            <a:off x="5264322" y="3324052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214174" y="342045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41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181" name="Line 57"/>
          <p:cNvSpPr>
            <a:spLocks noChangeShapeType="1"/>
          </p:cNvSpPr>
          <p:nvPr/>
        </p:nvSpPr>
        <p:spPr bwMode="auto">
          <a:xfrm flipH="1" flipV="1">
            <a:off x="4420460" y="2464881"/>
            <a:ext cx="0" cy="57573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4045240" y="2564904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ea typeface="黑体" pitchFamily="49" charset="-122"/>
              </a:rPr>
              <a:t>49</a:t>
            </a:r>
            <a:endParaRPr lang="zh-CN" altLang="en-US" b="1" dirty="0">
              <a:solidFill>
                <a:srgbClr val="0066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2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86" y="3110543"/>
            <a:ext cx="5394033" cy="37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取两极端点，最右最下点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和最左最上点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endParaRPr lang="en-US" altLang="zh-CN" baseline="-25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有向线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将整个凸包被划分为右凸包和左凸包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对右凸包和左凸包分别进行递归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9362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0819"/>
            <a:ext cx="4399799" cy="30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是严格在直线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右边的点集（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可能是空集）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中找距离直线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最远的点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3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连接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，及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把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右侧的点集记为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右侧的点集的点记为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对边 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和点集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、对边</a:t>
            </a:r>
            <a:r>
              <a:rPr lang="en-US" altLang="zh-CN" sz="2300" i="1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300" baseline="-25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CN" sz="2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和点集</a:t>
            </a:r>
            <a:r>
              <a:rPr lang="en-US" altLang="zh-CN" sz="23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300" dirty="0">
                <a:latin typeface="Times New Roman" pitchFamily="18" charset="0"/>
                <a:cs typeface="Times New Roman" pitchFamily="18" charset="0"/>
              </a:rPr>
              <a:t>分别递归调用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5942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2632746" y="2492896"/>
            <a:ext cx="3366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平均复杂度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最坏情况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O(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平衡与分治法是密切相关的，甚至是不可分的</a:t>
            </a:r>
            <a:endParaRPr lang="en-US" altLang="zh-CN" dirty="0"/>
          </a:p>
          <a:p>
            <a:pPr lvl="1"/>
            <a:r>
              <a:rPr lang="zh-CN" altLang="zh-CN" dirty="0"/>
              <a:t>把规模为</a:t>
            </a:r>
            <a:r>
              <a:rPr lang="en-US" altLang="zh-CN" dirty="0"/>
              <a:t>n</a:t>
            </a:r>
            <a:r>
              <a:rPr lang="zh-CN" altLang="zh-CN" dirty="0"/>
              <a:t>的问题分为两个子问题通常可以分为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1</a:t>
            </a:r>
            <a:r>
              <a:rPr lang="zh-CN" altLang="zh-CN" dirty="0"/>
              <a:t>而另一个规模为</a:t>
            </a:r>
            <a:r>
              <a:rPr lang="en-US" altLang="zh-CN" dirty="0"/>
              <a:t>n-1</a:t>
            </a:r>
            <a:endParaRPr lang="zh-CN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2</a:t>
            </a:r>
            <a:r>
              <a:rPr lang="zh-CN" altLang="zh-CN" dirty="0"/>
              <a:t>而另一个规模为</a:t>
            </a:r>
            <a:r>
              <a:rPr lang="en-US" altLang="zh-CN" dirty="0"/>
              <a:t>n-2</a:t>
            </a:r>
            <a:endParaRPr lang="zh-CN" altLang="zh-CN" dirty="0"/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zh-CN" altLang="zh-CN" dirty="0"/>
              <a:t>而另一个规模为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86488" y="4581128"/>
            <a:ext cx="2244525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哪种更好？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47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平衡与分治法是密切相关的，甚至是不可分的</a:t>
            </a:r>
            <a:endParaRPr lang="en-US" altLang="zh-CN" dirty="0"/>
          </a:p>
          <a:p>
            <a:pPr lvl="1"/>
            <a:r>
              <a:rPr lang="zh-CN" altLang="en-US" dirty="0"/>
              <a:t>以排序为例：</a:t>
            </a:r>
            <a:endParaRPr lang="en-US" altLang="zh-CN" dirty="0"/>
          </a:p>
          <a:p>
            <a:pPr lvl="2"/>
            <a:r>
              <a:rPr lang="zh-CN" altLang="en-US" dirty="0"/>
              <a:t>冒泡排序</a:t>
            </a:r>
            <a:r>
              <a:rPr lang="zh-CN" altLang="zh-CN" dirty="0"/>
              <a:t>找出最小元，再对剩下的</a:t>
            </a:r>
            <a:r>
              <a:rPr lang="en-US" altLang="zh-CN" dirty="0"/>
              <a:t>n-1</a:t>
            </a:r>
            <a:r>
              <a:rPr lang="zh-CN" altLang="zh-CN" dirty="0"/>
              <a:t>元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2"/>
            <a:r>
              <a:rPr lang="zh-CN" altLang="zh-CN" dirty="0"/>
              <a:t>一个规模为</a:t>
            </a:r>
            <a:r>
              <a:rPr lang="en-US" altLang="zh-CN" dirty="0"/>
              <a:t>1</a:t>
            </a:r>
            <a:r>
              <a:rPr lang="zh-CN" altLang="zh-CN" dirty="0"/>
              <a:t>而另一个规模为</a:t>
            </a:r>
            <a:r>
              <a:rPr lang="en-US" altLang="zh-CN" dirty="0"/>
              <a:t>n-1</a:t>
            </a:r>
          </a:p>
          <a:p>
            <a:pPr lvl="2"/>
            <a:r>
              <a:rPr lang="zh-CN" altLang="en-US" dirty="0"/>
              <a:t>时间复杂度</a:t>
            </a:r>
            <a:r>
              <a:rPr lang="en-US" altLang="zh-CN" sz="2300" dirty="0">
                <a:solidFill>
                  <a:schemeClr val="bg2"/>
                </a:solidFill>
              </a:rPr>
              <a:t>T(n)=T(n-1)+(n-1)</a:t>
            </a:r>
            <a:r>
              <a:rPr lang="zh-CN" altLang="zh-CN" sz="2300" dirty="0">
                <a:solidFill>
                  <a:schemeClr val="bg2"/>
                </a:solidFill>
              </a:rPr>
              <a:t>且</a:t>
            </a:r>
            <a:r>
              <a:rPr lang="en-US" altLang="zh-CN" sz="2300" dirty="0">
                <a:solidFill>
                  <a:schemeClr val="bg2"/>
                </a:solidFill>
              </a:rPr>
              <a:t>T(1)=0</a:t>
            </a:r>
          </a:p>
          <a:p>
            <a:pPr lvl="2"/>
            <a:r>
              <a:rPr lang="en-US" altLang="zh-CN" sz="2300" dirty="0">
                <a:solidFill>
                  <a:schemeClr val="bg2"/>
                </a:solidFill>
              </a:rPr>
              <a:t>T(n)=(n-1)+(n-2)+ … +3+2+1=n(n-1)/2=</a:t>
            </a:r>
            <a:r>
              <a:rPr lang="en-US" altLang="zh-CN" sz="2300" dirty="0">
                <a:solidFill>
                  <a:schemeClr val="bg2"/>
                </a:solidFill>
                <a:sym typeface="Symbol"/>
              </a:rPr>
              <a:t></a:t>
            </a:r>
            <a:r>
              <a:rPr lang="en-US" altLang="zh-CN" sz="2300" dirty="0">
                <a:solidFill>
                  <a:schemeClr val="bg2"/>
                </a:solidFill>
              </a:rPr>
              <a:t>(n</a:t>
            </a:r>
            <a:r>
              <a:rPr lang="en-US" altLang="zh-CN" sz="2300" baseline="30000" dirty="0">
                <a:solidFill>
                  <a:schemeClr val="bg2"/>
                </a:solidFill>
              </a:rPr>
              <a:t>2</a:t>
            </a:r>
            <a:r>
              <a:rPr lang="en-US" altLang="zh-CN" sz="2300" dirty="0">
                <a:solidFill>
                  <a:schemeClr val="bg2"/>
                </a:solidFill>
              </a:rPr>
              <a:t>)</a:t>
            </a:r>
            <a:endParaRPr lang="zh-CN" altLang="zh-CN" sz="23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9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平衡与分治法是密切相关的，甚至是不可分的</a:t>
            </a:r>
            <a:endParaRPr lang="en-US" altLang="zh-CN" dirty="0"/>
          </a:p>
          <a:p>
            <a:pPr lvl="1"/>
            <a:r>
              <a:rPr lang="zh-CN" altLang="en-US" dirty="0"/>
              <a:t>以排序为例：</a:t>
            </a:r>
            <a:endParaRPr lang="en-US" altLang="zh-CN" dirty="0"/>
          </a:p>
          <a:p>
            <a:pPr lvl="2"/>
            <a:r>
              <a:rPr lang="zh-CN" altLang="en-US" dirty="0"/>
              <a:t>归并排序划分成</a:t>
            </a:r>
            <a:r>
              <a:rPr lang="zh-CN" altLang="zh-CN" dirty="0"/>
              <a:t>一个规模为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zh-CN" altLang="en-US" dirty="0">
                <a:sym typeface="Symbol"/>
              </a:rPr>
              <a:t>，</a:t>
            </a:r>
            <a:r>
              <a:rPr lang="zh-CN" altLang="zh-CN" dirty="0"/>
              <a:t>另一个规模为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zh-CN" altLang="en-US" dirty="0">
                <a:sym typeface="Symbol"/>
              </a:rPr>
              <a:t>的子表排序，再以</a:t>
            </a:r>
            <a:r>
              <a:rPr lang="en-US" altLang="zh-CN" dirty="0">
                <a:sym typeface="Symbol"/>
              </a:rPr>
              <a:t>O(n)</a:t>
            </a:r>
            <a:r>
              <a:rPr lang="zh-CN" altLang="en-US" dirty="0">
                <a:sym typeface="Symbol"/>
              </a:rPr>
              <a:t>时间归并</a:t>
            </a:r>
            <a:endParaRPr lang="en-US" altLang="zh-CN" dirty="0"/>
          </a:p>
          <a:p>
            <a:pPr lvl="2"/>
            <a:r>
              <a:rPr lang="zh-CN" altLang="en-US" dirty="0"/>
              <a:t>时间复杂度</a:t>
            </a:r>
            <a:r>
              <a:rPr lang="en-US" altLang="zh-CN" dirty="0"/>
              <a:t>T(n)=T(</a:t>
            </a:r>
            <a:r>
              <a:rPr lang="en-US" altLang="zh-CN" dirty="0">
                <a:sym typeface="Symbol"/>
              </a:rPr>
              <a:t>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</a:t>
            </a:r>
            <a:r>
              <a:rPr lang="en-US" altLang="zh-CN" dirty="0"/>
              <a:t>)+T(</a:t>
            </a:r>
            <a:r>
              <a:rPr lang="en-US" altLang="zh-CN" dirty="0">
                <a:sym typeface="Symbol"/>
              </a:rPr>
              <a:t></a:t>
            </a:r>
            <a:r>
              <a:rPr lang="en-US" altLang="zh-CN" dirty="0"/>
              <a:t>n/2</a:t>
            </a:r>
            <a:r>
              <a:rPr lang="en-US" altLang="zh-CN" dirty="0">
                <a:sym typeface="Symbol"/>
              </a:rPr>
              <a:t></a:t>
            </a:r>
            <a:r>
              <a:rPr lang="en-US" altLang="zh-CN" dirty="0"/>
              <a:t>)+O(n) </a:t>
            </a:r>
            <a:endParaRPr lang="zh-CN" altLang="zh-CN" dirty="0"/>
          </a:p>
          <a:p>
            <a:pPr lvl="2"/>
            <a:r>
              <a:rPr lang="zh-CN" altLang="zh-CN" dirty="0"/>
              <a:t>≈</a:t>
            </a:r>
            <a:r>
              <a:rPr lang="en-US" altLang="zh-CN" dirty="0"/>
              <a:t>2T(n/2)+O(n)= </a:t>
            </a:r>
            <a:r>
              <a:rPr lang="en-US" altLang="zh-CN" dirty="0">
                <a:sym typeface="Symbol"/>
              </a:rPr>
              <a:t></a:t>
            </a:r>
            <a:r>
              <a:rPr lang="en-US" altLang="zh-CN" dirty="0"/>
              <a:t>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90999" y="4271280"/>
            <a:ext cx="3068469" cy="5847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显然归并排序好</a:t>
            </a:r>
          </a:p>
        </p:txBody>
      </p:sp>
      <p:sp>
        <p:nvSpPr>
          <p:cNvPr id="7" name="矩形 6"/>
          <p:cNvSpPr/>
          <p:nvPr/>
        </p:nvSpPr>
        <p:spPr>
          <a:xfrm>
            <a:off x="1490999" y="5013176"/>
            <a:ext cx="5134739" cy="1200329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在使用分治法和递归时，</a:t>
            </a:r>
          </a:p>
          <a:p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要尽量把问题分成规模相等，</a:t>
            </a:r>
          </a:p>
          <a:p>
            <a:r>
              <a:rPr lang="zh-CN" altLang="zh-CN" sz="2400" b="1" dirty="0">
                <a:solidFill>
                  <a:schemeClr val="bg2"/>
                </a:solidFill>
                <a:ea typeface="黑体" pitchFamily="49" charset="-122"/>
              </a:rPr>
              <a:t>或至少是规模相近的子问题</a:t>
            </a:r>
            <a:r>
              <a:rPr lang="zh-CN" altLang="en-US" sz="2400" b="1" dirty="0">
                <a:solidFill>
                  <a:schemeClr val="bg2"/>
                </a:solidFill>
                <a:ea typeface="黑体" pitchFamily="49" charset="-122"/>
              </a:rPr>
              <a:t>，即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平衡</a:t>
            </a:r>
          </a:p>
        </p:txBody>
      </p:sp>
    </p:spTree>
    <p:extLst>
      <p:ext uri="{BB962C8B-B14F-4D97-AF65-F5344CB8AC3E}">
        <p14:creationId xmlns:p14="http://schemas.microsoft.com/office/powerpoint/2010/main" val="38583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3714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设</a:t>
            </a:r>
            <a:r>
              <a:rPr lang="en-US" altLang="zh-CN" sz="2800" i="1" dirty="0"/>
              <a:t>X</a:t>
            </a:r>
            <a:r>
              <a:rPr lang="en-US" altLang="zh-CN" sz="2800" dirty="0"/>
              <a:t>[0:n-1]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en-US" altLang="zh-CN" sz="2800" dirty="0"/>
              <a:t>[0:n-1]</a:t>
            </a:r>
            <a:r>
              <a:rPr lang="zh-CN" altLang="zh-CN" sz="2800" dirty="0"/>
              <a:t>为两个数组，每个数组中含有</a:t>
            </a:r>
            <a:r>
              <a:rPr lang="en-US" altLang="zh-CN" sz="2800" i="1" dirty="0"/>
              <a:t>n</a:t>
            </a:r>
            <a:r>
              <a:rPr lang="zh-CN" altLang="zh-CN" sz="2800" dirty="0"/>
              <a:t>个已排好序的数。试设计一个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  <a:r>
              <a:rPr lang="zh-CN" altLang="zh-CN" sz="2800" dirty="0"/>
              <a:t>时间的分治算法，找出</a:t>
            </a:r>
            <a:r>
              <a:rPr lang="en-US" altLang="zh-CN" sz="2800" i="1" dirty="0"/>
              <a:t>X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zh-CN" altLang="zh-CN" sz="2800" dirty="0"/>
              <a:t>的</a:t>
            </a:r>
            <a:r>
              <a:rPr lang="en-US" altLang="zh-CN" sz="2800" dirty="0"/>
              <a:t>2</a:t>
            </a:r>
            <a:r>
              <a:rPr lang="en-US" altLang="zh-CN" sz="2800" i="1" dirty="0"/>
              <a:t>n</a:t>
            </a:r>
            <a:r>
              <a:rPr lang="zh-CN" altLang="zh-CN" sz="2800" dirty="0"/>
              <a:t>个数的中位数，并证明算法的时间复杂性为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b="0" dirty="0"/>
              <a:t>个数为奇数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则处于最中间位置的数</a:t>
            </a:r>
            <a:endParaRPr lang="en-US" altLang="zh-CN" sz="2400" b="0" dirty="0"/>
          </a:p>
          <a:p>
            <a:pPr lvl="1"/>
            <a:r>
              <a:rPr lang="zh-CN" altLang="en-US" sz="2400" b="0" dirty="0"/>
              <a:t>个数为偶数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则中间两个数据的平均数</a:t>
            </a:r>
          </a:p>
          <a:p>
            <a:r>
              <a:rPr lang="zh-CN" altLang="en-US" sz="2800" dirty="0"/>
              <a:t>问题同上，只是</a:t>
            </a:r>
            <a:r>
              <a:rPr lang="en-US" altLang="zh-CN" sz="2800" i="1" dirty="0"/>
              <a:t>X</a:t>
            </a:r>
            <a:r>
              <a:rPr lang="en-US" altLang="zh-CN" sz="2800" dirty="0"/>
              <a:t>[0:m-1]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en-US" altLang="zh-CN" sz="2800" dirty="0"/>
              <a:t>[0:n-1]</a:t>
            </a:r>
            <a:r>
              <a:rPr lang="zh-CN" altLang="en-US" sz="2800" dirty="0"/>
              <a:t>，两有序数组长度不同，试设计</a:t>
            </a:r>
            <a:r>
              <a:rPr lang="zh-CN" altLang="zh-CN" sz="2800" dirty="0"/>
              <a:t>一个</a:t>
            </a:r>
            <a:r>
              <a:rPr lang="en-US" altLang="zh-CN" sz="2800" dirty="0"/>
              <a:t>O(log(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))</a:t>
            </a:r>
            <a:r>
              <a:rPr lang="zh-CN" altLang="zh-CN" sz="2800" dirty="0"/>
              <a:t>时间的分治算法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922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80596"/>
              </a:xfrm>
            </p:spPr>
            <p:txBody>
              <a:bodyPr/>
              <a:lstStyle/>
              <a:p>
                <a:r>
                  <a:rPr lang="zh-CN" altLang="zh-CN" sz="2400" kern="1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kern="100" dirty="0"/>
                  <a:t>座建筑物</a:t>
                </a:r>
                <a14:m>
                  <m:oMath xmlns:m="http://schemas.openxmlformats.org/officeDocument/2006/math">
                    <m:r>
                      <a:rPr lang="zh-CN" altLang="zh-CN" sz="2400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[1, 2, … ,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kern="100" dirty="0"/>
                  <a:t>，每个建筑物</a:t>
                </a:r>
                <a14:m>
                  <m:oMath xmlns:m="http://schemas.openxmlformats.org/officeDocument/2006/math">
                    <m:r>
                      <a:rPr lang="zh-CN" altLang="zh-CN" sz="2400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kern="100" dirty="0"/>
                  <a:t>表示为一个矩形，用三元组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]=(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kern="100" dirty="0"/>
                  <a:t>表示，其中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/>
                  <a:t>表示建筑左下顶点，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/>
                  <a:t>表示建筑的右下顶点，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kern="100" dirty="0"/>
                  <a:t>表示建筑的高，请设计一个</a:t>
                </a:r>
                <a14:m>
                  <m:oMath xmlns:m="http://schemas.openxmlformats.org/officeDocument/2006/math">
                    <m:r>
                      <a:rPr lang="zh-CN" altLang="zh-CN" sz="2400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kern="100" dirty="0"/>
                  <a:t>的算法求出这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kern="100" dirty="0"/>
                  <a:t>座建筑物的天际轮廓。例如，左下图所示中</a:t>
                </a:r>
                <a:r>
                  <a:rPr lang="en-US" altLang="zh-CN" sz="2400" kern="100" dirty="0"/>
                  <a:t>8</a:t>
                </a:r>
                <a:r>
                  <a:rPr lang="zh-CN" altLang="zh-CN" sz="2400" kern="100" dirty="0"/>
                  <a:t>座建筑的表示分别为</a:t>
                </a:r>
                <a:r>
                  <a:rPr lang="en-US" altLang="zh-CN" sz="2400" kern="100" dirty="0"/>
                  <a:t>(1,5,11), (2,7,6), (3,9,13), (12,16,7), (14,25,3), (19,22,18), (23,29,13)</a:t>
                </a:r>
                <a:r>
                  <a:rPr lang="zh-CN" altLang="zh-CN" sz="2400" kern="100" dirty="0"/>
                  <a:t>和</a:t>
                </a:r>
                <a:r>
                  <a:rPr lang="en-US" altLang="zh-CN" sz="2400" kern="100" dirty="0"/>
                  <a:t>(24,28,4)</a:t>
                </a:r>
                <a:r>
                  <a:rPr lang="zh-CN" altLang="zh-CN" sz="2400" kern="100" dirty="0"/>
                  <a:t>，其天际轮廓如右下图所示可用</a:t>
                </a:r>
                <a:r>
                  <a:rPr lang="en-US" altLang="zh-CN" sz="2400" kern="100" dirty="0"/>
                  <a:t>9</a:t>
                </a:r>
                <a:r>
                  <a:rPr lang="zh-CN" altLang="zh-CN" sz="2400" kern="100" dirty="0"/>
                  <a:t>个高度的变化</a:t>
                </a:r>
                <a:r>
                  <a:rPr lang="en-US" altLang="zh-CN" sz="2400" kern="100" dirty="0"/>
                  <a:t>(1, 11), (3, 13), (9, 0), (12, 7), (16, 3), (19, 18), (22, 3), (23, 13)</a:t>
                </a:r>
                <a:r>
                  <a:rPr lang="zh-CN" altLang="zh-CN" sz="2400" kern="100" dirty="0"/>
                  <a:t>和</a:t>
                </a:r>
                <a:r>
                  <a:rPr lang="en-US" altLang="zh-CN" sz="2400" kern="100" dirty="0"/>
                  <a:t>(29,0)</a:t>
                </a:r>
                <a:r>
                  <a:rPr lang="zh-CN" altLang="zh-CN" sz="2400" kern="100" dirty="0"/>
                  <a:t>表示。另举一个例子，假定只有一个建筑物</a:t>
                </a:r>
                <a:r>
                  <a:rPr lang="en-US" altLang="zh-CN" sz="2400" kern="100" dirty="0"/>
                  <a:t>(1, 5, 11)</a:t>
                </a:r>
                <a:r>
                  <a:rPr lang="zh-CN" altLang="zh-CN" sz="2400" kern="100" dirty="0"/>
                  <a:t>，其天际轮廓输出为</a:t>
                </a:r>
                <a:r>
                  <a:rPr lang="en-US" altLang="zh-CN" sz="2400" kern="100" dirty="0"/>
                  <a:t>2</a:t>
                </a:r>
                <a:r>
                  <a:rPr lang="zh-CN" altLang="zh-CN" sz="2400" kern="100" dirty="0"/>
                  <a:t>个高度的变化</a:t>
                </a:r>
                <a:r>
                  <a:rPr lang="en-US" altLang="zh-CN" sz="2400" kern="100" dirty="0"/>
                  <a:t>(1, 11), (5, 0)</a:t>
                </a:r>
                <a:r>
                  <a:rPr lang="zh-CN" altLang="zh-CN" sz="2400" kern="100" dirty="0"/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80596"/>
              </a:xfrm>
              <a:blipFill>
                <a:blip r:embed="rId3"/>
                <a:stretch>
                  <a:fillRect l="-74" t="-1421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87723" y="3969059"/>
            <a:ext cx="11406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43708" y="4437112"/>
          <a:ext cx="6172114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BMP 图像" r:id="rId4" imgW="9866667" imgH="3448531" progId="Paint.Picture">
                  <p:embed/>
                </p:oleObj>
              </mc:Choice>
              <mc:Fallback>
                <p:oleObj name="BMP 图像" r:id="rId4" imgW="9866667" imgH="3448531" progId="Paint.Picture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4437112"/>
                        <a:ext cx="6172114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9339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2676"/>
            <a:ext cx="8229600" cy="4752975"/>
          </a:xfrm>
        </p:spPr>
        <p:txBody>
          <a:bodyPr/>
          <a:lstStyle/>
          <a:p>
            <a:r>
              <a:rPr lang="zh-CN" altLang="zh-CN" dirty="0"/>
              <a:t>最大子数组问题。一个包含</a:t>
            </a:r>
            <a:r>
              <a:rPr lang="en-US" altLang="zh-CN" dirty="0"/>
              <a:t>n</a:t>
            </a:r>
            <a:r>
              <a:rPr lang="zh-CN" altLang="zh-CN" dirty="0"/>
              <a:t>个整数（有正有负）的数组</a:t>
            </a:r>
            <a:r>
              <a:rPr lang="en-US" altLang="zh-CN" dirty="0"/>
              <a:t>A</a:t>
            </a:r>
            <a:r>
              <a:rPr lang="zh-CN" altLang="zh-CN" dirty="0"/>
              <a:t>，设计一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zh-CN" dirty="0"/>
              <a:t>算法找出和最大的非空连续子数组</a:t>
            </a:r>
            <a:r>
              <a:rPr lang="zh-CN" altLang="en-US" dirty="0"/>
              <a:t>。</a:t>
            </a:r>
            <a:r>
              <a:rPr lang="zh-CN" altLang="zh-CN" dirty="0"/>
              <a:t>对于此问题你还能设计出</a:t>
            </a:r>
            <a:r>
              <a:rPr lang="en-US" altLang="zh-CN" dirty="0"/>
              <a:t>O(n)</a:t>
            </a:r>
            <a:r>
              <a:rPr lang="zh-CN" altLang="zh-CN" dirty="0"/>
              <a:t>的算法吗？</a:t>
            </a:r>
            <a:endParaRPr lang="en-US" altLang="zh-CN" dirty="0"/>
          </a:p>
          <a:p>
            <a:pPr lvl="1"/>
            <a:r>
              <a:rPr lang="zh-CN" altLang="zh-CN" dirty="0"/>
              <a:t>例如：</a:t>
            </a:r>
            <a:r>
              <a:rPr lang="en-US" altLang="zh-CN" dirty="0"/>
              <a:t>[0, -2, 3, 5, -1, 2]</a:t>
            </a:r>
            <a:r>
              <a:rPr lang="zh-CN" altLang="zh-CN" dirty="0"/>
              <a:t>应返回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[-9, -2, -3, -5, -3]</a:t>
            </a:r>
            <a:r>
              <a:rPr lang="zh-CN" altLang="zh-CN" dirty="0"/>
              <a:t>应返回</a:t>
            </a:r>
            <a:r>
              <a:rPr lang="en-US" altLang="zh-CN" dirty="0"/>
              <a:t>-2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循环移位问题。给定一个数组，数组中元素按从小到大排好序，现将数组中元素循环右移若干位，请设计一算法，计算出循环右移了多少位。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8171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2676"/>
                <a:ext cx="8229600" cy="4752975"/>
              </a:xfrm>
            </p:spPr>
            <p:txBody>
              <a:bodyPr/>
              <a:lstStyle/>
              <a:p>
                <a:r>
                  <a:rPr lang="zh-CN" altLang="zh-CN" dirty="0"/>
                  <a:t>两元素和为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。给定一个由</a:t>
                </a:r>
                <a:r>
                  <a:rPr lang="en-US" altLang="zh-CN" dirty="0"/>
                  <a:t>n </a:t>
                </a:r>
                <a:r>
                  <a:rPr lang="zh-CN" altLang="zh-CN" dirty="0"/>
                  <a:t>个实数构成的集合</a:t>
                </a:r>
                <a:r>
                  <a:rPr lang="en-US" altLang="zh-CN" dirty="0"/>
                  <a:t>S </a:t>
                </a:r>
                <a:r>
                  <a:rPr lang="zh-CN" altLang="zh-CN" dirty="0"/>
                  <a:t>和另一个实数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，判断</a:t>
                </a:r>
                <a:r>
                  <a:rPr lang="en-US" altLang="zh-CN" dirty="0"/>
                  <a:t>S </a:t>
                </a:r>
                <a:r>
                  <a:rPr lang="zh-CN" altLang="zh-CN" dirty="0"/>
                  <a:t>中是否有两个元素的和为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。试设计一个分治算法求解上述问题，并分析算法的时间复杂度。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sz="2800" dirty="0"/>
                  <a:t>有一实数序列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8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𝑖</m:t>
                    </m:r>
                    <m:r>
                      <a:rPr lang="en-US" altLang="zh-CN" sz="2800" i="1">
                        <a:latin typeface="Cambria Math"/>
                      </a:rPr>
                      <m:t>&lt;</m:t>
                    </m:r>
                    <m:r>
                      <a:rPr lang="en-US" altLang="zh-CN" sz="2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zh-CN" sz="2800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800" dirty="0"/>
                  <a:t>构成了一个逆序对，请使用分治方法求整个序列中逆序对个数，并分析算法的时间复杂性。</a:t>
                </a:r>
                <a:endParaRPr lang="en-US" altLang="zh-CN" sz="2800" dirty="0"/>
              </a:p>
              <a:p>
                <a:pPr lvl="1"/>
                <a:r>
                  <a:rPr lang="zh-CN" altLang="zh-CN" sz="2400" b="0" dirty="0"/>
                  <a:t>例如：序列</a:t>
                </a:r>
                <a:r>
                  <a:rPr lang="en-US" altLang="zh-CN" sz="2400" b="0" dirty="0"/>
                  <a:t>(4,3,2)</a:t>
                </a:r>
                <a:r>
                  <a:rPr lang="zh-CN" altLang="zh-CN" sz="2400" b="0" dirty="0"/>
                  <a:t>逆序对有</a:t>
                </a:r>
                <a:r>
                  <a:rPr lang="en-US" altLang="zh-CN" sz="2400" b="0" dirty="0"/>
                  <a:t>(4,3)</a:t>
                </a:r>
                <a:r>
                  <a:rPr lang="zh-CN" altLang="zh-CN" sz="2400" b="0" dirty="0"/>
                  <a:t>，</a:t>
                </a:r>
                <a:r>
                  <a:rPr lang="en-US" altLang="zh-CN" sz="2400" b="0" dirty="0"/>
                  <a:t>(4,2)</a:t>
                </a:r>
                <a:r>
                  <a:rPr lang="zh-CN" altLang="zh-CN" sz="2400" b="0" dirty="0"/>
                  <a:t>，</a:t>
                </a:r>
                <a:r>
                  <a:rPr lang="en-US" altLang="zh-CN" sz="2400" b="0" dirty="0"/>
                  <a:t>(3,2)</a:t>
                </a:r>
                <a:r>
                  <a:rPr lang="zh-CN" altLang="zh-CN" sz="2400" b="0" dirty="0"/>
                  <a:t>共</a:t>
                </a:r>
                <a:r>
                  <a:rPr lang="en-US" altLang="zh-CN" sz="2400" b="0" dirty="0"/>
                  <a:t>3</a:t>
                </a:r>
                <a:r>
                  <a:rPr lang="zh-CN" altLang="zh-CN" sz="2400" b="0" dirty="0"/>
                  <a:t>个</a:t>
                </a:r>
                <a:endParaRPr lang="en-US" altLang="zh-CN" sz="2400" b="0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2676"/>
                <a:ext cx="8229600" cy="4752975"/>
              </a:xfrm>
              <a:blipFill>
                <a:blip r:embed="rId2"/>
                <a:stretch>
                  <a:fillRect l="-296" t="-2308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15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有序顺序表</a:t>
            </a:r>
          </a:p>
          <a:p>
            <a:pPr lvl="1"/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先和</a:t>
            </a:r>
            <a:r>
              <a:rPr lang="en-US" altLang="zh-CN" dirty="0">
                <a:latin typeface="Arial" charset="0"/>
                <a:ea typeface="黑体" pitchFamily="2" charset="-122"/>
              </a:rPr>
              <a:t>mid</a:t>
            </a:r>
            <a:r>
              <a:rPr lang="zh-CN" altLang="en-US" dirty="0">
                <a:latin typeface="Arial" charset="0"/>
                <a:ea typeface="黑体" pitchFamily="2" charset="-122"/>
              </a:rPr>
              <a:t>元素比较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若相等，搜索成功，返回下标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更小，继续在前半部分搜索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更大，继续在后半部分搜索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46D251-516B-47FF-8BE6-CB4DEC11FF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搜索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3410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3408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3406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25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3386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3397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8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9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40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40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87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3388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89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90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9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9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7499350" y="3824288"/>
            <a:ext cx="484188" cy="587375"/>
            <a:chOff x="1661739" y="5002243"/>
            <a:chExt cx="482824" cy="586997"/>
          </a:xfrm>
        </p:grpSpPr>
        <p:sp>
          <p:nvSpPr>
            <p:cNvPr id="13384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943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59"/>
          <p:cNvGrpSpPr>
            <a:grpSpLocks/>
          </p:cNvGrpSpPr>
          <p:nvPr/>
        </p:nvGrpSpPr>
        <p:grpSpPr bwMode="auto">
          <a:xfrm>
            <a:off x="7967663" y="3824288"/>
            <a:ext cx="504825" cy="612775"/>
            <a:chOff x="2858455" y="4977173"/>
            <a:chExt cx="503664" cy="612067"/>
          </a:xfrm>
        </p:grpSpPr>
        <p:sp>
          <p:nvSpPr>
            <p:cNvPr id="13382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62"/>
          <p:cNvGrpSpPr>
            <a:grpSpLocks/>
          </p:cNvGrpSpPr>
          <p:nvPr/>
        </p:nvGrpSpPr>
        <p:grpSpPr bwMode="auto">
          <a:xfrm>
            <a:off x="8378825" y="3824288"/>
            <a:ext cx="561975" cy="612775"/>
            <a:chOff x="3953830" y="4977173"/>
            <a:chExt cx="561372" cy="612067"/>
          </a:xfrm>
        </p:grpSpPr>
        <p:sp>
          <p:nvSpPr>
            <p:cNvPr id="13380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26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3360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337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7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7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61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336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6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6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6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8" name="组合 86"/>
          <p:cNvGrpSpPr>
            <a:grpSpLocks/>
          </p:cNvGrpSpPr>
          <p:nvPr/>
        </p:nvGrpSpPr>
        <p:grpSpPr bwMode="auto">
          <a:xfrm>
            <a:off x="7165975" y="5661025"/>
            <a:ext cx="482600" cy="587375"/>
            <a:chOff x="1661739" y="5002243"/>
            <a:chExt cx="482824" cy="586997"/>
          </a:xfrm>
        </p:grpSpPr>
        <p:sp>
          <p:nvSpPr>
            <p:cNvPr id="13358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89"/>
          <p:cNvGrpSpPr>
            <a:grpSpLocks/>
          </p:cNvGrpSpPr>
          <p:nvPr/>
        </p:nvGrpSpPr>
        <p:grpSpPr bwMode="auto">
          <a:xfrm>
            <a:off x="7542213" y="5661025"/>
            <a:ext cx="503237" cy="612775"/>
            <a:chOff x="2858455" y="4977173"/>
            <a:chExt cx="503664" cy="612067"/>
          </a:xfrm>
        </p:grpSpPr>
        <p:sp>
          <p:nvSpPr>
            <p:cNvPr id="13356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92"/>
          <p:cNvGrpSpPr>
            <a:grpSpLocks/>
          </p:cNvGrpSpPr>
          <p:nvPr/>
        </p:nvGrpSpPr>
        <p:grpSpPr bwMode="auto">
          <a:xfrm>
            <a:off x="7900988" y="5661025"/>
            <a:ext cx="561975" cy="612775"/>
            <a:chOff x="3953830" y="4977173"/>
            <a:chExt cx="561372" cy="612067"/>
          </a:xfrm>
        </p:grpSpPr>
        <p:sp>
          <p:nvSpPr>
            <p:cNvPr id="13354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127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3334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334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5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5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4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3335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333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4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333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333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334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40&gt;30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812088" y="4292600"/>
            <a:ext cx="83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40&lt;50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7364413" y="61388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40=40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54675" y="6248400"/>
            <a:ext cx="1422400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搜索成功</a:t>
            </a:r>
          </a:p>
        </p:txBody>
      </p:sp>
    </p:spTree>
    <p:extLst>
      <p:ext uri="{BB962C8B-B14F-4D97-AF65-F5344CB8AC3E}">
        <p14:creationId xmlns:p14="http://schemas.microsoft.com/office/powerpoint/2010/main" val="25421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3" grpId="0"/>
      <p:bldP spid="124" grpId="0"/>
      <p:bldP spid="125" grpId="0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有序顺序表</a:t>
            </a:r>
          </a:p>
          <a:p>
            <a:pPr lvl="1"/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low=0, high=n-1,mid=(</a:t>
            </a:r>
            <a:r>
              <a:rPr lang="en-US" altLang="zh-CN" sz="2000" b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low+high</a:t>
            </a:r>
            <a:r>
              <a:rPr lang="en-US" altLang="zh-CN" sz="20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)/2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先和</a:t>
            </a:r>
            <a:r>
              <a:rPr lang="en-US" altLang="zh-CN" dirty="0">
                <a:latin typeface="Arial" charset="0"/>
                <a:ea typeface="黑体" pitchFamily="2" charset="-122"/>
              </a:rPr>
              <a:t>mid</a:t>
            </a:r>
            <a:r>
              <a:rPr lang="zh-CN" altLang="en-US" dirty="0">
                <a:latin typeface="Arial" charset="0"/>
                <a:ea typeface="黑体" pitchFamily="2" charset="-122"/>
              </a:rPr>
              <a:t>元素比较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若相等，搜索成功，返回下标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更小，继续在前半部分搜索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high=mid-1,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更大，继续在后半部分搜索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3"/>
            <a:r>
              <a:rPr lang="en-US" altLang="zh-CN" dirty="0">
                <a:latin typeface="Arial" charset="0"/>
                <a:ea typeface="黑体" pitchFamily="2" charset="-122"/>
              </a:rPr>
              <a:t>low=mid+1, mid=(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low+high</a:t>
            </a:r>
            <a:r>
              <a:rPr lang="en-US" altLang="zh-CN" dirty="0">
                <a:latin typeface="Arial" charset="0"/>
                <a:ea typeface="黑体" pitchFamily="2" charset="-122"/>
              </a:rPr>
              <a:t>)/2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557FEA-87AB-428F-AF5B-CFE4B0C8E52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66050" y="827088"/>
            <a:ext cx="90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搜索</a:t>
            </a: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6218238" y="2024063"/>
            <a:ext cx="482600" cy="587375"/>
            <a:chOff x="1661739" y="5002243"/>
            <a:chExt cx="482824" cy="586997"/>
          </a:xfrm>
        </p:grpSpPr>
        <p:sp>
          <p:nvSpPr>
            <p:cNvPr id="14464" name="TextBox 6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903151" y="5002243"/>
              <a:ext cx="0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096125" y="2024063"/>
            <a:ext cx="504825" cy="612775"/>
            <a:chOff x="2858455" y="4977173"/>
            <a:chExt cx="503664" cy="612067"/>
          </a:xfrm>
        </p:grpSpPr>
        <p:sp>
          <p:nvSpPr>
            <p:cNvPr id="14462" name="TextBox 43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93113" y="2024063"/>
            <a:ext cx="561975" cy="612775"/>
            <a:chOff x="3953830" y="4977173"/>
            <a:chExt cx="561372" cy="612067"/>
          </a:xfrm>
        </p:grpSpPr>
        <p:sp>
          <p:nvSpPr>
            <p:cNvPr id="14460" name="TextBox 42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6232525" y="1330325"/>
            <a:ext cx="2628900" cy="657225"/>
            <a:chOff x="6232102" y="1330681"/>
            <a:chExt cx="2629508" cy="656526"/>
          </a:xfrm>
        </p:grpSpPr>
        <p:grpSp>
          <p:nvGrpSpPr>
            <p:cNvPr id="14440" name="组合 4"/>
            <p:cNvGrpSpPr>
              <a:grpSpLocks/>
            </p:cNvGrpSpPr>
            <p:nvPr/>
          </p:nvGrpSpPr>
          <p:grpSpPr bwMode="auto">
            <a:xfrm>
              <a:off x="6232102" y="1617319"/>
              <a:ext cx="2628900" cy="369888"/>
              <a:chOff x="1367644" y="4833155"/>
              <a:chExt cx="2628900" cy="369888"/>
            </a:xfrm>
          </p:grpSpPr>
          <p:grpSp>
            <p:nvGrpSpPr>
              <p:cNvPr id="14451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2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53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5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41" name="组合 46"/>
            <p:cNvGrpSpPr>
              <a:grpSpLocks/>
            </p:cNvGrpSpPr>
            <p:nvPr/>
          </p:nvGrpSpPr>
          <p:grpSpPr bwMode="auto">
            <a:xfrm>
              <a:off x="6232710" y="1330681"/>
              <a:ext cx="2628900" cy="369888"/>
              <a:chOff x="1367644" y="4833155"/>
              <a:chExt cx="2628900" cy="369888"/>
            </a:xfrm>
          </p:grpSpPr>
          <p:grpSp>
            <p:nvGrpSpPr>
              <p:cNvPr id="14442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5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3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44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4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4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5853113" y="3824288"/>
            <a:ext cx="482600" cy="587375"/>
            <a:chOff x="1661739" y="5002243"/>
            <a:chExt cx="482824" cy="586997"/>
          </a:xfrm>
        </p:grpSpPr>
        <p:sp>
          <p:nvSpPr>
            <p:cNvPr id="14438" name="TextBox 5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1903151" y="5002243"/>
              <a:ext cx="241412" cy="3347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59"/>
          <p:cNvGrpSpPr>
            <a:grpSpLocks/>
          </p:cNvGrpSpPr>
          <p:nvPr/>
        </p:nvGrpSpPr>
        <p:grpSpPr bwMode="auto">
          <a:xfrm>
            <a:off x="6227763" y="3824288"/>
            <a:ext cx="504825" cy="612775"/>
            <a:chOff x="2858455" y="4977173"/>
            <a:chExt cx="503664" cy="612067"/>
          </a:xfrm>
        </p:grpSpPr>
        <p:sp>
          <p:nvSpPr>
            <p:cNvPr id="14436" name="TextBox 6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V="1">
              <a:off x="3077026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62"/>
          <p:cNvGrpSpPr>
            <a:grpSpLocks/>
          </p:cNvGrpSpPr>
          <p:nvPr/>
        </p:nvGrpSpPr>
        <p:grpSpPr bwMode="auto">
          <a:xfrm>
            <a:off x="6638925" y="3824288"/>
            <a:ext cx="561975" cy="612775"/>
            <a:chOff x="3953830" y="4977173"/>
            <a:chExt cx="561372" cy="612067"/>
          </a:xfrm>
        </p:grpSpPr>
        <p:sp>
          <p:nvSpPr>
            <p:cNvPr id="14434" name="TextBox 6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4217072" y="4977173"/>
              <a:ext cx="0" cy="35994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0"/>
          <p:cNvGrpSpPr>
            <a:grpSpLocks/>
          </p:cNvGrpSpPr>
          <p:nvPr/>
        </p:nvGrpSpPr>
        <p:grpSpPr bwMode="auto">
          <a:xfrm>
            <a:off x="6218238" y="3141663"/>
            <a:ext cx="2628900" cy="655637"/>
            <a:chOff x="6217938" y="3140968"/>
            <a:chExt cx="2629508" cy="656526"/>
          </a:xfrm>
        </p:grpSpPr>
        <p:grpSp>
          <p:nvGrpSpPr>
            <p:cNvPr id="14414" name="组合 66"/>
            <p:cNvGrpSpPr>
              <a:grpSpLocks/>
            </p:cNvGrpSpPr>
            <p:nvPr/>
          </p:nvGrpSpPr>
          <p:grpSpPr bwMode="auto">
            <a:xfrm>
              <a:off x="6217938" y="3427606"/>
              <a:ext cx="2628900" cy="369888"/>
              <a:chOff x="1367644" y="4833155"/>
              <a:chExt cx="2628900" cy="369888"/>
            </a:xfrm>
          </p:grpSpPr>
          <p:grpSp>
            <p:nvGrpSpPr>
              <p:cNvPr id="14425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6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3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3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27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415" name="组合 67"/>
            <p:cNvGrpSpPr>
              <a:grpSpLocks/>
            </p:cNvGrpSpPr>
            <p:nvPr/>
          </p:nvGrpSpPr>
          <p:grpSpPr bwMode="auto">
            <a:xfrm>
              <a:off x="6218546" y="3140968"/>
              <a:ext cx="2628900" cy="369888"/>
              <a:chOff x="1367644" y="4833155"/>
              <a:chExt cx="2628900" cy="369888"/>
            </a:xfrm>
          </p:grpSpPr>
          <p:grpSp>
            <p:nvGrpSpPr>
              <p:cNvPr id="14416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7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2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18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1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2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29" name="组合 86"/>
          <p:cNvGrpSpPr>
            <a:grpSpLocks/>
          </p:cNvGrpSpPr>
          <p:nvPr/>
        </p:nvGrpSpPr>
        <p:grpSpPr bwMode="auto">
          <a:xfrm>
            <a:off x="6264275" y="5661025"/>
            <a:ext cx="482600" cy="587375"/>
            <a:chOff x="1661739" y="5002243"/>
            <a:chExt cx="482824" cy="586997"/>
          </a:xfrm>
        </p:grpSpPr>
        <p:sp>
          <p:nvSpPr>
            <p:cNvPr id="14412" name="TextBox 87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1903151" y="5002243"/>
              <a:ext cx="241412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89"/>
          <p:cNvGrpSpPr>
            <a:grpSpLocks/>
          </p:cNvGrpSpPr>
          <p:nvPr/>
        </p:nvGrpSpPr>
        <p:grpSpPr bwMode="auto">
          <a:xfrm>
            <a:off x="6638925" y="5661025"/>
            <a:ext cx="504825" cy="612775"/>
            <a:chOff x="2858455" y="4977173"/>
            <a:chExt cx="503664" cy="612067"/>
          </a:xfrm>
        </p:grpSpPr>
        <p:sp>
          <p:nvSpPr>
            <p:cNvPr id="14410" name="TextBox 90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307702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92"/>
          <p:cNvGrpSpPr>
            <a:grpSpLocks/>
          </p:cNvGrpSpPr>
          <p:nvPr/>
        </p:nvGrpSpPr>
        <p:grpSpPr bwMode="auto">
          <a:xfrm>
            <a:off x="6999288" y="5661025"/>
            <a:ext cx="560387" cy="612775"/>
            <a:chOff x="3953830" y="4977173"/>
            <a:chExt cx="561372" cy="612067"/>
          </a:xfrm>
        </p:grpSpPr>
        <p:sp>
          <p:nvSpPr>
            <p:cNvPr id="14408" name="TextBox 93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3953830" y="4977173"/>
              <a:ext cx="262397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4" name="组合 12"/>
          <p:cNvGrpSpPr>
            <a:grpSpLocks/>
          </p:cNvGrpSpPr>
          <p:nvPr/>
        </p:nvGrpSpPr>
        <p:grpSpPr bwMode="auto">
          <a:xfrm>
            <a:off x="6218238" y="4967288"/>
            <a:ext cx="2628900" cy="657225"/>
            <a:chOff x="6217938" y="4967324"/>
            <a:chExt cx="2629508" cy="656526"/>
          </a:xfrm>
        </p:grpSpPr>
        <p:grpSp>
          <p:nvGrpSpPr>
            <p:cNvPr id="14388" name="组合 96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99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0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5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401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40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40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89" name="组合 97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90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1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5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6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92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93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9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948488" y="2528888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25&lt;30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43613" y="432911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25&gt;10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475413" y="61261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25&gt;20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pSp>
        <p:nvGrpSpPr>
          <p:cNvPr id="10322" name="组合 118"/>
          <p:cNvGrpSpPr>
            <a:grpSpLocks/>
          </p:cNvGrpSpPr>
          <p:nvPr/>
        </p:nvGrpSpPr>
        <p:grpSpPr bwMode="auto">
          <a:xfrm>
            <a:off x="3724275" y="5670550"/>
            <a:ext cx="739775" cy="587375"/>
            <a:chOff x="1404342" y="5002243"/>
            <a:chExt cx="740221" cy="586997"/>
          </a:xfrm>
        </p:grpSpPr>
        <p:sp>
          <p:nvSpPr>
            <p:cNvPr id="14386" name="TextBox 119"/>
            <p:cNvSpPr txBox="1">
              <a:spLocks noChangeArrowheads="1"/>
            </p:cNvSpPr>
            <p:nvPr/>
          </p:nvSpPr>
          <p:spPr bwMode="auto">
            <a:xfrm>
              <a:off x="1661739" y="5281463"/>
              <a:ext cx="482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low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H="1" flipV="1">
              <a:off x="1404342" y="5002243"/>
              <a:ext cx="498776" cy="3347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9" name="组合 121"/>
          <p:cNvGrpSpPr>
            <a:grpSpLocks/>
          </p:cNvGrpSpPr>
          <p:nvPr/>
        </p:nvGrpSpPr>
        <p:grpSpPr bwMode="auto">
          <a:xfrm>
            <a:off x="3049588" y="5670550"/>
            <a:ext cx="503237" cy="612775"/>
            <a:chOff x="2858455" y="4977173"/>
            <a:chExt cx="503664" cy="612067"/>
          </a:xfrm>
        </p:grpSpPr>
        <p:sp>
          <p:nvSpPr>
            <p:cNvPr id="14384" name="TextBox 122"/>
            <p:cNvSpPr txBox="1">
              <a:spLocks noChangeArrowheads="1"/>
            </p:cNvSpPr>
            <p:nvPr/>
          </p:nvSpPr>
          <p:spPr bwMode="auto">
            <a:xfrm>
              <a:off x="2858455" y="5281463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mid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V="1">
              <a:off x="3077716" y="4977173"/>
              <a:ext cx="0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0" name="组合 124"/>
          <p:cNvGrpSpPr>
            <a:grpSpLocks/>
          </p:cNvGrpSpPr>
          <p:nvPr/>
        </p:nvGrpSpPr>
        <p:grpSpPr bwMode="auto">
          <a:xfrm>
            <a:off x="3408363" y="5670550"/>
            <a:ext cx="561975" cy="612775"/>
            <a:chOff x="3953830" y="4977173"/>
            <a:chExt cx="561372" cy="612067"/>
          </a:xfrm>
        </p:grpSpPr>
        <p:sp>
          <p:nvSpPr>
            <p:cNvPr id="14382" name="TextBox 125"/>
            <p:cNvSpPr txBox="1">
              <a:spLocks noChangeArrowheads="1"/>
            </p:cNvSpPr>
            <p:nvPr/>
          </p:nvSpPr>
          <p:spPr bwMode="auto">
            <a:xfrm>
              <a:off x="3953830" y="5281463"/>
              <a:ext cx="5613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high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3953830" y="4977173"/>
              <a:ext cx="263242" cy="359947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1" name="组合 127"/>
          <p:cNvGrpSpPr>
            <a:grpSpLocks/>
          </p:cNvGrpSpPr>
          <p:nvPr/>
        </p:nvGrpSpPr>
        <p:grpSpPr bwMode="auto">
          <a:xfrm>
            <a:off x="2627313" y="4976813"/>
            <a:ext cx="2630487" cy="657225"/>
            <a:chOff x="6217938" y="4967324"/>
            <a:chExt cx="2629508" cy="656526"/>
          </a:xfrm>
        </p:grpSpPr>
        <p:grpSp>
          <p:nvGrpSpPr>
            <p:cNvPr id="14362" name="组合 128"/>
            <p:cNvGrpSpPr>
              <a:grpSpLocks/>
            </p:cNvGrpSpPr>
            <p:nvPr/>
          </p:nvGrpSpPr>
          <p:grpSpPr bwMode="auto">
            <a:xfrm>
              <a:off x="6217938" y="5253962"/>
              <a:ext cx="2628900" cy="369888"/>
              <a:chOff x="1367644" y="4833155"/>
              <a:chExt cx="2628900" cy="369888"/>
            </a:xfrm>
          </p:grpSpPr>
          <p:grpSp>
            <p:nvGrpSpPr>
              <p:cNvPr id="14373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80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10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81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20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4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30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40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75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50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7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 w="1905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b="1">
                      <a:solidFill>
                        <a:schemeClr val="bg2"/>
                      </a:solidFill>
                      <a:ea typeface="黑体" pitchFamily="2" charset="-122"/>
                    </a:rPr>
                    <a:t>60</a:t>
                  </a:r>
                  <a:endParaRPr lang="zh-CN" altLang="en-US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363" name="组合 129"/>
            <p:cNvGrpSpPr>
              <a:grpSpLocks/>
            </p:cNvGrpSpPr>
            <p:nvPr/>
          </p:nvGrpSpPr>
          <p:grpSpPr bwMode="auto">
            <a:xfrm>
              <a:off x="6218546" y="4967324"/>
              <a:ext cx="2628900" cy="369888"/>
              <a:chOff x="1367644" y="4833155"/>
              <a:chExt cx="2628900" cy="369888"/>
            </a:xfrm>
          </p:grpSpPr>
          <p:grpSp>
            <p:nvGrpSpPr>
              <p:cNvPr id="14364" name="组合 59"/>
              <p:cNvGrpSpPr>
                <a:grpSpLocks/>
              </p:cNvGrpSpPr>
              <p:nvPr/>
            </p:nvGrpSpPr>
            <p:grpSpPr bwMode="auto">
              <a:xfrm>
                <a:off x="13676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71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0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1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5" name="组合 59"/>
              <p:cNvGrpSpPr>
                <a:grpSpLocks/>
              </p:cNvGrpSpPr>
              <p:nvPr/>
            </p:nvGrpSpPr>
            <p:grpSpPr bwMode="auto">
              <a:xfrm>
                <a:off x="2243944" y="4833156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9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2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70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3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14366" name="组合 59"/>
              <p:cNvGrpSpPr>
                <a:grpSpLocks/>
              </p:cNvGrpSpPr>
              <p:nvPr/>
            </p:nvGrpSpPr>
            <p:grpSpPr bwMode="auto">
              <a:xfrm>
                <a:off x="3120244" y="4833155"/>
                <a:ext cx="876300" cy="369887"/>
                <a:chOff x="3549637" y="2954331"/>
                <a:chExt cx="876310" cy="369332"/>
              </a:xfrm>
            </p:grpSpPr>
            <p:sp>
              <p:nvSpPr>
                <p:cNvPr id="1436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549637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4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36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3987792" y="2954331"/>
                  <a:ext cx="43815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chemeClr val="bg2"/>
                      </a:solidFill>
                      <a:ea typeface="黑体" pitchFamily="2" charset="-122"/>
                    </a:rPr>
                    <a:t>5</a:t>
                  </a:r>
                  <a:endParaRPr lang="zh-CN" altLang="en-US" sz="1400" b="1">
                    <a:solidFill>
                      <a:schemeClr val="bg2"/>
                    </a:solidFill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17" name="TextBox 16"/>
          <p:cNvSpPr txBox="1"/>
          <p:nvPr/>
        </p:nvSpPr>
        <p:spPr>
          <a:xfrm>
            <a:off x="2411413" y="6283325"/>
            <a:ext cx="3070225" cy="461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low&gt;high</a:t>
            </a: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，搜索失败</a:t>
            </a:r>
          </a:p>
        </p:txBody>
      </p:sp>
    </p:spTree>
    <p:extLst>
      <p:ext uri="{BB962C8B-B14F-4D97-AF65-F5344CB8AC3E}">
        <p14:creationId xmlns:p14="http://schemas.microsoft.com/office/powerpoint/2010/main" val="40771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6" grpId="0"/>
      <p:bldP spid="117" grpId="0"/>
      <p:bldP spid="118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有序顺序表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折半搜索构造的判定树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设满二叉树</a:t>
            </a:r>
            <a:r>
              <a:rPr lang="en-US" altLang="zh-CN" dirty="0">
                <a:latin typeface="Arial" charset="0"/>
                <a:ea typeface="黑体" pitchFamily="2" charset="-122"/>
              </a:rPr>
              <a:t>n=2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-1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则有</a:t>
            </a:r>
            <a:r>
              <a:rPr lang="en-US" altLang="zh-CN" dirty="0">
                <a:latin typeface="Arial" charset="0"/>
                <a:ea typeface="黑体" pitchFamily="2" charset="-122"/>
              </a:rPr>
              <a:t>2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h</a:t>
            </a:r>
            <a:r>
              <a:rPr lang="en-US" altLang="zh-CN" dirty="0">
                <a:latin typeface="Arial" charset="0"/>
                <a:ea typeface="黑体" pitchFamily="2" charset="-122"/>
              </a:rPr>
              <a:t>=n+1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h=log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(n+1)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平均搜索长度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07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34F439-5545-4416-BE66-DEF2071EDE9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78" name="组合 7"/>
          <p:cNvGrpSpPr>
            <a:grpSpLocks/>
          </p:cNvGrpSpPr>
          <p:nvPr/>
        </p:nvGrpSpPr>
        <p:grpSpPr bwMode="auto">
          <a:xfrm>
            <a:off x="5094288" y="836613"/>
            <a:ext cx="3978275" cy="2193925"/>
            <a:chOff x="1219200" y="2209800"/>
            <a:chExt cx="6629400" cy="3657600"/>
          </a:xfrm>
        </p:grpSpPr>
        <p:sp>
          <p:nvSpPr>
            <p:cNvPr id="149" name="Oval 3"/>
            <p:cNvSpPr>
              <a:spLocks noChangeArrowheads="1"/>
            </p:cNvSpPr>
            <p:nvPr/>
          </p:nvSpPr>
          <p:spPr bwMode="auto">
            <a:xfrm>
              <a:off x="5943904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50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150" name="Rectangle 4"/>
            <p:cNvSpPr>
              <a:spLocks noChangeArrowheads="1"/>
            </p:cNvSpPr>
            <p:nvPr/>
          </p:nvSpPr>
          <p:spPr bwMode="auto">
            <a:xfrm>
              <a:off x="3354046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1" name="Rectangle 5"/>
            <p:cNvSpPr>
              <a:spLocks noChangeArrowheads="1"/>
            </p:cNvSpPr>
            <p:nvPr/>
          </p:nvSpPr>
          <p:spPr bwMode="auto">
            <a:xfrm>
              <a:off x="1219200" y="4342959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2" name="Rectangle 6"/>
            <p:cNvSpPr>
              <a:spLocks noChangeArrowheads="1"/>
            </p:cNvSpPr>
            <p:nvPr/>
          </p:nvSpPr>
          <p:spPr bwMode="auto">
            <a:xfrm>
              <a:off x="2057794" y="5486290"/>
              <a:ext cx="531728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3" name="Rectangle 7"/>
            <p:cNvSpPr>
              <a:spLocks noChangeArrowheads="1"/>
            </p:cNvSpPr>
            <p:nvPr/>
          </p:nvSpPr>
          <p:spPr bwMode="auto">
            <a:xfrm>
              <a:off x="4420147" y="5486290"/>
              <a:ext cx="531727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>
              <a:off x="5409531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5" name="Rectangle 9"/>
            <p:cNvSpPr>
              <a:spLocks noChangeArrowheads="1"/>
            </p:cNvSpPr>
            <p:nvPr/>
          </p:nvSpPr>
          <p:spPr bwMode="auto">
            <a:xfrm>
              <a:off x="6248126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6" name="Rectangle 10"/>
            <p:cNvSpPr>
              <a:spLocks noChangeArrowheads="1"/>
            </p:cNvSpPr>
            <p:nvPr/>
          </p:nvSpPr>
          <p:spPr bwMode="auto">
            <a:xfrm>
              <a:off x="7314227" y="5486290"/>
              <a:ext cx="534373" cy="381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1885844" y="3527806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8" name="Text Box 12"/>
            <p:cNvSpPr txBox="1">
              <a:spLocks noChangeArrowheads="1"/>
            </p:cNvSpPr>
            <p:nvPr/>
          </p:nvSpPr>
          <p:spPr bwMode="auto">
            <a:xfrm>
              <a:off x="3957200" y="2604142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59" name="Text Box 13"/>
            <p:cNvSpPr txBox="1">
              <a:spLocks noChangeArrowheads="1"/>
            </p:cNvSpPr>
            <p:nvPr/>
          </p:nvSpPr>
          <p:spPr bwMode="auto">
            <a:xfrm>
              <a:off x="4946583" y="4663197"/>
              <a:ext cx="531728" cy="614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0" name="Text Box 14"/>
            <p:cNvSpPr txBox="1">
              <a:spLocks noChangeArrowheads="1"/>
            </p:cNvSpPr>
            <p:nvPr/>
          </p:nvSpPr>
          <p:spPr bwMode="auto">
            <a:xfrm>
              <a:off x="2795865" y="4647317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1" name="Text Box 15"/>
            <p:cNvSpPr txBox="1">
              <a:spLocks noChangeArrowheads="1"/>
            </p:cNvSpPr>
            <p:nvPr/>
          </p:nvSpPr>
          <p:spPr bwMode="auto">
            <a:xfrm>
              <a:off x="5975649" y="3580738"/>
              <a:ext cx="531727" cy="6166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162" name="Text Box 16"/>
            <p:cNvSpPr txBox="1">
              <a:spLocks noChangeArrowheads="1"/>
            </p:cNvSpPr>
            <p:nvPr/>
          </p:nvSpPr>
          <p:spPr bwMode="auto">
            <a:xfrm>
              <a:off x="6814243" y="4647317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=</a:t>
              </a:r>
              <a:endParaRPr lang="en-US" altLang="zh-CN" b="1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3094" name="Line 17"/>
            <p:cNvSpPr>
              <a:spLocks noChangeShapeType="1"/>
            </p:cNvSpPr>
            <p:nvPr/>
          </p:nvSpPr>
          <p:spPr bwMode="auto">
            <a:xfrm>
              <a:off x="23622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18"/>
            <p:cNvSpPr>
              <a:spLocks noChangeShapeType="1"/>
            </p:cNvSpPr>
            <p:nvPr/>
          </p:nvSpPr>
          <p:spPr bwMode="auto">
            <a:xfrm flipH="1">
              <a:off x="1447800" y="3657600"/>
              <a:ext cx="5334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Oval 19"/>
            <p:cNvSpPr>
              <a:spLocks noChangeArrowheads="1"/>
            </p:cNvSpPr>
            <p:nvPr/>
          </p:nvSpPr>
          <p:spPr bwMode="auto">
            <a:xfrm>
              <a:off x="3885774" y="2209800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097" name="Line 20"/>
            <p:cNvSpPr>
              <a:spLocks noChangeShapeType="1"/>
            </p:cNvSpPr>
            <p:nvPr/>
          </p:nvSpPr>
          <p:spPr bwMode="auto">
            <a:xfrm flipV="1">
              <a:off x="47244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 flipV="1">
              <a:off x="2362200" y="4724400"/>
              <a:ext cx="5334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 flipV="1">
              <a:off x="65532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23"/>
            <p:cNvSpPr>
              <a:spLocks noChangeShapeType="1"/>
            </p:cNvSpPr>
            <p:nvPr/>
          </p:nvSpPr>
          <p:spPr bwMode="auto">
            <a:xfrm flipH="1" flipV="1">
              <a:off x="7162800" y="4724400"/>
              <a:ext cx="381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24"/>
            <p:cNvSpPr>
              <a:spLocks noChangeShapeType="1"/>
            </p:cNvSpPr>
            <p:nvPr/>
          </p:nvSpPr>
          <p:spPr bwMode="auto">
            <a:xfrm>
              <a:off x="6400800" y="36576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25"/>
            <p:cNvSpPr>
              <a:spLocks noChangeShapeType="1"/>
            </p:cNvSpPr>
            <p:nvPr/>
          </p:nvSpPr>
          <p:spPr bwMode="auto">
            <a:xfrm flipH="1">
              <a:off x="5334000" y="3657600"/>
              <a:ext cx="685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 flipH="1" flipV="1">
              <a:off x="3124200" y="4724400"/>
              <a:ext cx="4572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Text Box 27"/>
            <p:cNvSpPr txBox="1">
              <a:spLocks noChangeArrowheads="1"/>
            </p:cNvSpPr>
            <p:nvPr/>
          </p:nvSpPr>
          <p:spPr bwMode="auto">
            <a:xfrm>
              <a:off x="2286000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5" name="Text Box 28"/>
            <p:cNvSpPr txBox="1">
              <a:spLocks noChangeArrowheads="1"/>
            </p:cNvSpPr>
            <p:nvPr/>
          </p:nvSpPr>
          <p:spPr bwMode="auto">
            <a:xfrm>
              <a:off x="3086787" y="237152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3106" name="Text Box 29"/>
            <p:cNvSpPr txBox="1">
              <a:spLocks noChangeArrowheads="1"/>
            </p:cNvSpPr>
            <p:nvPr/>
          </p:nvSpPr>
          <p:spPr bwMode="auto">
            <a:xfrm>
              <a:off x="1346593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&lt;</a:t>
              </a:r>
              <a:endParaRPr lang="en-US" altLang="zh-CN" b="1"/>
            </a:p>
          </p:txBody>
        </p:sp>
        <p:sp>
          <p:nvSpPr>
            <p:cNvPr id="176" name="Text Box 30"/>
            <p:cNvSpPr txBox="1">
              <a:spLocks noChangeArrowheads="1"/>
            </p:cNvSpPr>
            <p:nvPr/>
          </p:nvSpPr>
          <p:spPr bwMode="auto">
            <a:xfrm>
              <a:off x="4467765" y="4710835"/>
              <a:ext cx="531727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7" name="Text Box 31"/>
            <p:cNvSpPr txBox="1">
              <a:spLocks noChangeArrowheads="1"/>
            </p:cNvSpPr>
            <p:nvPr/>
          </p:nvSpPr>
          <p:spPr bwMode="auto">
            <a:xfrm>
              <a:off x="5367204" y="3511927"/>
              <a:ext cx="531727" cy="6140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78" name="Text Box 32"/>
            <p:cNvSpPr txBox="1">
              <a:spLocks noChangeArrowheads="1"/>
            </p:cNvSpPr>
            <p:nvPr/>
          </p:nvSpPr>
          <p:spPr bwMode="auto">
            <a:xfrm>
              <a:off x="6327488" y="4710835"/>
              <a:ext cx="531728" cy="616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hlink"/>
                  </a:solidFill>
                  <a:ea typeface="宋体" pitchFamily="2" charset="-122"/>
                </a:rPr>
                <a:t>&lt;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3110" name="Text Box 33"/>
            <p:cNvSpPr txBox="1">
              <a:spLocks noChangeArrowheads="1"/>
            </p:cNvSpPr>
            <p:nvPr/>
          </p:nvSpPr>
          <p:spPr bwMode="auto">
            <a:xfrm>
              <a:off x="4766973" y="238701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1" name="Text Box 34"/>
            <p:cNvSpPr txBox="1">
              <a:spLocks noChangeArrowheads="1"/>
            </p:cNvSpPr>
            <p:nvPr/>
          </p:nvSpPr>
          <p:spPr bwMode="auto">
            <a:xfrm>
              <a:off x="3266807" y="4662488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2" name="Text Box 35"/>
            <p:cNvSpPr txBox="1">
              <a:spLocks noChangeArrowheads="1"/>
            </p:cNvSpPr>
            <p:nvPr/>
          </p:nvSpPr>
          <p:spPr bwMode="auto">
            <a:xfrm>
              <a:off x="251460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3" name="Text Box 36"/>
            <p:cNvSpPr txBox="1">
              <a:spLocks noChangeArrowheads="1"/>
            </p:cNvSpPr>
            <p:nvPr/>
          </p:nvSpPr>
          <p:spPr bwMode="auto">
            <a:xfrm>
              <a:off x="6546850" y="3511653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4" name="Text Box 37"/>
            <p:cNvSpPr txBox="1">
              <a:spLocks noChangeArrowheads="1"/>
            </p:cNvSpPr>
            <p:nvPr/>
          </p:nvSpPr>
          <p:spPr bwMode="auto">
            <a:xfrm>
              <a:off x="5410200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5" name="Text Box 38"/>
            <p:cNvSpPr txBox="1">
              <a:spLocks noChangeArrowheads="1"/>
            </p:cNvSpPr>
            <p:nvPr/>
          </p:nvSpPr>
          <p:spPr bwMode="auto">
            <a:xfrm>
              <a:off x="7287253" y="4711787"/>
              <a:ext cx="53219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&gt;</a:t>
              </a:r>
              <a:endParaRPr lang="en-US" altLang="zh-CN" b="1"/>
            </a:p>
          </p:txBody>
        </p:sp>
        <p:sp>
          <p:nvSpPr>
            <p:cNvPr id="3116" name="Line 39"/>
            <p:cNvSpPr>
              <a:spLocks noChangeShapeType="1"/>
            </p:cNvSpPr>
            <p:nvPr/>
          </p:nvSpPr>
          <p:spPr bwMode="auto">
            <a:xfrm flipH="1" flipV="1">
              <a:off x="5334000" y="4724400"/>
              <a:ext cx="3048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40"/>
            <p:cNvSpPr>
              <a:spLocks noChangeShapeType="1"/>
            </p:cNvSpPr>
            <p:nvPr/>
          </p:nvSpPr>
          <p:spPr bwMode="auto">
            <a:xfrm flipH="1">
              <a:off x="23622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41"/>
            <p:cNvSpPr>
              <a:spLocks noChangeShapeType="1"/>
            </p:cNvSpPr>
            <p:nvPr/>
          </p:nvSpPr>
          <p:spPr bwMode="auto">
            <a:xfrm>
              <a:off x="4419600" y="2590800"/>
              <a:ext cx="1524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Oval 42"/>
            <p:cNvSpPr>
              <a:spLocks noChangeArrowheads="1"/>
            </p:cNvSpPr>
            <p:nvPr/>
          </p:nvSpPr>
          <p:spPr bwMode="auto">
            <a:xfrm>
              <a:off x="2742957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89" name="Oval 43"/>
            <p:cNvSpPr>
              <a:spLocks noChangeArrowheads="1"/>
            </p:cNvSpPr>
            <p:nvPr/>
          </p:nvSpPr>
          <p:spPr bwMode="auto">
            <a:xfrm>
              <a:off x="4951874" y="4266207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40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0" name="Oval 44"/>
            <p:cNvSpPr>
              <a:spLocks noChangeArrowheads="1"/>
            </p:cNvSpPr>
            <p:nvPr/>
          </p:nvSpPr>
          <p:spPr bwMode="auto">
            <a:xfrm>
              <a:off x="6782499" y="4266207"/>
              <a:ext cx="531728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60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191" name="Oval 47"/>
            <p:cNvSpPr>
              <a:spLocks noChangeArrowheads="1"/>
            </p:cNvSpPr>
            <p:nvPr/>
          </p:nvSpPr>
          <p:spPr bwMode="auto">
            <a:xfrm>
              <a:off x="1904361" y="3199628"/>
              <a:ext cx="534373" cy="53461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>
                <a:ea typeface="宋体" pitchFamily="2" charset="-122"/>
              </a:endParaRPr>
            </a:p>
          </p:txBody>
        </p:sp>
      </p:grpSp>
      <p:graphicFrame>
        <p:nvGraphicFramePr>
          <p:cNvPr id="307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58625"/>
              </p:ext>
            </p:extLst>
          </p:nvPr>
        </p:nvGraphicFramePr>
        <p:xfrm>
          <a:off x="560388" y="3800475"/>
          <a:ext cx="73247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公式" r:id="rId3" imgW="4686120" imgH="1257120" progId="Equation.3">
                  <p:embed/>
                </p:oleObj>
              </mc:Choice>
              <mc:Fallback>
                <p:oleObj name="公式" r:id="rId3" imgW="46861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800475"/>
                        <a:ext cx="732472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2"/>
          <p:cNvSpPr txBox="1">
            <a:spLocks noChangeArrowheads="1"/>
          </p:cNvSpPr>
          <p:nvPr/>
        </p:nvSpPr>
        <p:spPr bwMode="auto">
          <a:xfrm>
            <a:off x="7334250" y="4365625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错位相减法</a:t>
            </a:r>
          </a:p>
        </p:txBody>
      </p:sp>
    </p:spTree>
    <p:extLst>
      <p:ext uri="{BB962C8B-B14F-4D97-AF65-F5344CB8AC3E}">
        <p14:creationId xmlns:p14="http://schemas.microsoft.com/office/powerpoint/2010/main" val="316779194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11172</TotalTime>
  <Words>6093</Words>
  <Application>Microsoft Office PowerPoint</Application>
  <PresentationFormat>全屏显示(4:3)</PresentationFormat>
  <Paragraphs>1126</Paragraphs>
  <Slides>69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仿宋_GB2312</vt:lpstr>
      <vt:lpstr>黑体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公式</vt:lpstr>
      <vt:lpstr>BMP 图像</vt:lpstr>
      <vt:lpstr>分治算法</vt:lpstr>
      <vt:lpstr>本章内容</vt:lpstr>
      <vt:lpstr>分治算法的原理</vt:lpstr>
      <vt:lpstr>分治算法的原理</vt:lpstr>
      <vt:lpstr>分治算法的原理</vt:lpstr>
      <vt:lpstr>分治算法的原理</vt:lpstr>
      <vt:lpstr>折半搜索</vt:lpstr>
      <vt:lpstr>折半搜索</vt:lpstr>
      <vt:lpstr>折半搜索</vt:lpstr>
      <vt:lpstr>大整数乘法</vt:lpstr>
      <vt:lpstr>大整数乘法</vt:lpstr>
      <vt:lpstr>大整数乘法</vt:lpstr>
      <vt:lpstr>矩阵乘法</vt:lpstr>
      <vt:lpstr>矩阵乘法</vt:lpstr>
      <vt:lpstr>矩阵乘法</vt:lpstr>
      <vt:lpstr>矩阵乘法</vt:lpstr>
      <vt:lpstr>矩阵乘法</vt:lpstr>
      <vt:lpstr>快速排序</vt:lpstr>
      <vt:lpstr>快速排序</vt:lpstr>
      <vt:lpstr>快速排序</vt:lpstr>
      <vt:lpstr>快速排序</vt:lpstr>
      <vt:lpstr>快速排序</vt:lpstr>
      <vt:lpstr>第 k 小元素</vt:lpstr>
      <vt:lpstr>第 k 小元素</vt:lpstr>
      <vt:lpstr>第 k 小元素</vt:lpstr>
      <vt:lpstr>第 k 小元素</vt:lpstr>
      <vt:lpstr>堆排序</vt:lpstr>
      <vt:lpstr>堆排序</vt:lpstr>
      <vt:lpstr>堆排序</vt:lpstr>
      <vt:lpstr>堆排序</vt:lpstr>
      <vt:lpstr>最近点对</vt:lpstr>
      <vt:lpstr>最近点对</vt:lpstr>
      <vt:lpstr>最近点对</vt:lpstr>
      <vt:lpstr>最近点对</vt:lpstr>
      <vt:lpstr>最近点对</vt:lpstr>
      <vt:lpstr>最近点对</vt:lpstr>
      <vt:lpstr>最近点对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快速傅立叶变换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寻找凸包</vt:lpstr>
      <vt:lpstr>平衡</vt:lpstr>
      <vt:lpstr>平衡</vt:lpstr>
      <vt:lpstr>平衡</vt:lpstr>
      <vt:lpstr>POJ 3714</vt:lpstr>
      <vt:lpstr>PowerPoint 演示文稿</vt:lpstr>
      <vt:lpstr>PowerPoint 演示文稿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1300</cp:revision>
  <cp:lastPrinted>2015-03-22T05:23:05Z</cp:lastPrinted>
  <dcterms:created xsi:type="dcterms:W3CDTF">2009-06-26T00:04:30Z</dcterms:created>
  <dcterms:modified xsi:type="dcterms:W3CDTF">2021-10-11T10:07:41Z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