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  <p:sldMasterId id="2147483913" r:id="rId2"/>
  </p:sldMasterIdLst>
  <p:notesMasterIdLst>
    <p:notesMasterId r:id="rId31"/>
  </p:notesMasterIdLst>
  <p:handoutMasterIdLst>
    <p:handoutMasterId r:id="rId32"/>
  </p:handoutMasterIdLst>
  <p:sldIdLst>
    <p:sldId id="286" r:id="rId3"/>
    <p:sldId id="277" r:id="rId4"/>
    <p:sldId id="287" r:id="rId5"/>
    <p:sldId id="289" r:id="rId6"/>
    <p:sldId id="291" r:id="rId7"/>
    <p:sldId id="292" r:id="rId8"/>
    <p:sldId id="293" r:id="rId9"/>
    <p:sldId id="296" r:id="rId10"/>
    <p:sldId id="297" r:id="rId11"/>
    <p:sldId id="294" r:id="rId12"/>
    <p:sldId id="301" r:id="rId13"/>
    <p:sldId id="298" r:id="rId14"/>
    <p:sldId id="302" r:id="rId15"/>
    <p:sldId id="299" r:id="rId16"/>
    <p:sldId id="303" r:id="rId17"/>
    <p:sldId id="300" r:id="rId18"/>
    <p:sldId id="304" r:id="rId19"/>
    <p:sldId id="305" r:id="rId20"/>
    <p:sldId id="307" r:id="rId21"/>
    <p:sldId id="308" r:id="rId22"/>
    <p:sldId id="309" r:id="rId23"/>
    <p:sldId id="310" r:id="rId24"/>
    <p:sldId id="311" r:id="rId25"/>
    <p:sldId id="313" r:id="rId26"/>
    <p:sldId id="312" r:id="rId27"/>
    <p:sldId id="314" r:id="rId28"/>
    <p:sldId id="315" r:id="rId29"/>
    <p:sldId id="306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A8"/>
    <a:srgbClr val="006600"/>
    <a:srgbClr val="660066"/>
    <a:srgbClr val="339933"/>
    <a:srgbClr val="003366"/>
    <a:srgbClr val="CCFF66"/>
    <a:srgbClr val="CCFFCC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92398" autoAdjust="0"/>
  </p:normalViewPr>
  <p:slideViewPr>
    <p:cSldViewPr>
      <p:cViewPr varScale="1">
        <p:scale>
          <a:sx n="79" d="100"/>
          <a:sy n="79" d="100"/>
        </p:scale>
        <p:origin x="1790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420"/>
    </p:cViewPr>
  </p:sorterViewPr>
  <p:notesViewPr>
    <p:cSldViewPr>
      <p:cViewPr varScale="1">
        <p:scale>
          <a:sx n="86" d="100"/>
          <a:sy n="86" d="100"/>
        </p:scale>
        <p:origin x="-3894" y="-90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983CCC5-86F3-4930-B4DA-8136FE63C6C9}" type="datetimeFigureOut">
              <a:rPr lang="zh-CN" altLang="en-US"/>
              <a:pPr>
                <a:defRPr/>
              </a:pPr>
              <a:t>2021/10/29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8D0EA48-5ED8-475C-824D-BCAD6F948D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8032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78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78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8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D649336-58DB-4A2C-A514-83F2AD1F4EA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72070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7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1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3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5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9953" name="Rectangle 17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46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9954" name="Rectangle 18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8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2987675" y="6308725"/>
            <a:ext cx="2133600" cy="457200"/>
          </a:xfr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0AEB4698-B8DB-437D-A72F-79E963AC288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09387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6E1B8-0929-44C3-A2D6-F90DEC31D1D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9191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800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800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D97344-BF8B-411A-8C37-5524D9E96C7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4397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0636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457200" y="1484313"/>
            <a:ext cx="8229600" cy="47529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E580A-F19A-465C-93C7-460F6608EF71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774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1E090-A4F8-4FCA-A060-2F6DD3C03F81}" type="datetimeFigureOut">
              <a:rPr lang="zh-CN" altLang="en-US"/>
              <a:pPr>
                <a:defRPr/>
              </a:pPr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D411C-4242-416B-8DE9-EB4039463D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029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686EC-D099-4372-BDD9-829E58E9472F}" type="datetimeFigureOut">
              <a:rPr lang="zh-CN" altLang="en-US"/>
              <a:pPr>
                <a:defRPr/>
              </a:pPr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424DA9-208B-43E8-967B-080BBF2467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802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7BAF2-1327-4969-A6F0-E2F0EB18D6A5}" type="datetimeFigureOut">
              <a:rPr lang="zh-CN" altLang="en-US"/>
              <a:pPr>
                <a:defRPr/>
              </a:pPr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392BB-9F00-4281-8DF2-7539A32DE8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278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4BFF3D-9272-4EA0-B621-809FFF106DC9}" type="datetimeFigureOut">
              <a:rPr lang="zh-CN" altLang="en-US"/>
              <a:pPr>
                <a:defRPr/>
              </a:pPr>
              <a:t>2021/10/29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00FED-3FCF-416E-A710-E1D08CCAF4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97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281068-A6A7-40BA-AA51-9CE1E7FB103D}" type="datetimeFigureOut">
              <a:rPr lang="zh-CN" altLang="en-US"/>
              <a:pPr>
                <a:defRPr/>
              </a:pPr>
              <a:t>2021/10/29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56E54-46E6-4D0E-BAB5-7C81DCF5D7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9242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200B1-7CE9-4E03-974C-3D2C9CF08633}" type="datetimeFigureOut">
              <a:rPr lang="zh-CN" altLang="en-US"/>
              <a:pPr>
                <a:defRPr/>
              </a:pPr>
              <a:t>2021/10/29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A4B600-6BBE-4D9E-8827-5358823976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1935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1DD764-0E3E-4350-9825-04C34050A9A1}" type="datetimeFigureOut">
              <a:rPr lang="zh-CN" altLang="en-US"/>
              <a:pPr>
                <a:defRPr/>
              </a:pPr>
              <a:t>2021/10/29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65DF58-CD75-4FC7-9039-C4B424AD60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963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 baseline="0">
                <a:solidFill>
                  <a:schemeClr val="tx1"/>
                </a:solidFill>
                <a:latin typeface="Arial" pitchFamily="34" charset="0"/>
                <a:ea typeface="黑体" pitchFamily="49" charset="-122"/>
              </a:defRPr>
            </a:lvl1pPr>
            <a:lvl2pPr>
              <a:defRPr sz="2600" baseline="0">
                <a:solidFill>
                  <a:srgbClr val="0000A8"/>
                </a:solidFill>
                <a:latin typeface="Arial" pitchFamily="34" charset="0"/>
                <a:ea typeface="黑体" pitchFamily="49" charset="-122"/>
              </a:defRPr>
            </a:lvl2pPr>
            <a:lvl3pPr>
              <a:defRPr sz="2300" baseline="0">
                <a:solidFill>
                  <a:schemeClr val="bg2"/>
                </a:solidFill>
                <a:latin typeface="Arial" pitchFamily="34" charset="0"/>
                <a:ea typeface="黑体" pitchFamily="49" charset="-122"/>
              </a:defRPr>
            </a:lvl3pPr>
            <a:lvl4pPr>
              <a:defRPr baseline="0">
                <a:solidFill>
                  <a:srgbClr val="C00000"/>
                </a:solidFill>
                <a:latin typeface="Arial" pitchFamily="34" charset="0"/>
                <a:ea typeface="黑体" pitchFamily="49" charset="-122"/>
              </a:defRPr>
            </a:lvl4pPr>
            <a:lvl5pPr>
              <a:defRPr baseline="0">
                <a:latin typeface="Arial" pitchFamily="34" charset="0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E6C03A-3073-401C-B837-061925A82BB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32052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E423E9-2F86-4BBB-A8E4-AED299374AA4}" type="datetimeFigureOut">
              <a:rPr lang="zh-CN" altLang="en-US"/>
              <a:pPr>
                <a:defRPr/>
              </a:pPr>
              <a:t>2021/10/29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AABA0-EEF2-4F79-AF85-D1D2C5852D9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1377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B98C9A-BDE2-4BF5-8AEE-B1CB72B63FF3}" type="datetimeFigureOut">
              <a:rPr lang="zh-CN" altLang="en-US"/>
              <a:pPr>
                <a:defRPr/>
              </a:pPr>
              <a:t>2021/10/29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76CE0-A9E1-4689-8D3E-1078A01564E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3598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C924B9-AC47-41FD-BB83-1E08B998B4C8}" type="datetimeFigureOut">
              <a:rPr lang="zh-CN" altLang="en-US"/>
              <a:pPr>
                <a:defRPr/>
              </a:pPr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E11340-A4AF-466A-9F84-BE901AABC0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6052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C1FB0-0586-4020-80FA-AF0E6D23BE7F}" type="datetimeFigureOut">
              <a:rPr lang="zh-CN" altLang="en-US"/>
              <a:pPr>
                <a:defRPr/>
              </a:pPr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B4D320-C711-4AC7-B92C-5584F52B93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652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1A1BF9-52A6-4013-A43A-751A8425BA20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6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68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4313"/>
            <a:ext cx="40386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40386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F1A7D-1F63-4B89-8DC4-C738F58AF122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612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EB48B2-4D1C-45B9-9848-D47D570717DE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9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444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D1EC4-2614-4F9E-A769-62D082C185D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5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337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32F55C-006F-4F76-95B1-5623E00EC13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4452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7911F1-6F5E-4B3B-92F6-002D744C979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0282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F78AA7-693C-4FF7-83DC-7A426B68385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sp>
        <p:nvSpPr>
          <p:cNvPr id="7" name="Rectangle 17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5943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96075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2000" b="1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defRPr>
            </a:lvl1pPr>
          </a:lstStyle>
          <a:p>
            <a:pPr>
              <a:defRPr/>
            </a:pPr>
            <a:fld id="{5CCA33BB-C97C-478A-8B6B-6E2EDE14E7F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  <p:grpSp>
        <p:nvGrpSpPr>
          <p:cNvPr id="1028" name="Group 35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063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4313"/>
            <a:ext cx="8229600" cy="475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8929" name="Rectangle 1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2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5" r:id="rId7"/>
    <p:sldLayoutId id="2147484316" r:id="rId8"/>
    <p:sldLayoutId id="2147484317" r:id="rId9"/>
    <p:sldLayoutId id="2147484318" r:id="rId10"/>
    <p:sldLayoutId id="2147484319" r:id="rId11"/>
    <p:sldLayoutId id="214748432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Arial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rgbClr val="660066"/>
        </a:buClr>
        <a:buSzPct val="55000"/>
        <a:buFont typeface="Wingdings" pitchFamily="2" charset="2"/>
        <a:buChar char="n"/>
        <a:defRPr sz="2800" b="1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rgbClr val="006600"/>
        </a:buClr>
        <a:buSzPct val="55000"/>
        <a:buFont typeface="Wingdings" pitchFamily="2" charset="2"/>
        <a:buChar char="r"/>
        <a:defRPr sz="2800" b="1">
          <a:solidFill>
            <a:schemeClr val="bg2"/>
          </a:solidFill>
          <a:latin typeface="Times New Roman" pitchFamily="18" charset="0"/>
          <a:ea typeface="+mn-ea"/>
        </a:defRPr>
      </a:lvl2pPr>
      <a:lvl3pPr marL="1143000" indent="-22860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rgbClr val="FF0000"/>
        </a:buClr>
        <a:buSzPct val="65000"/>
        <a:buFont typeface="Wingdings" pitchFamily="2" charset="2"/>
        <a:buChar char="Ø"/>
        <a:defRPr sz="2800" b="1">
          <a:solidFill>
            <a:schemeClr val="bg2"/>
          </a:solidFill>
          <a:latin typeface="Times New Roman" pitchFamily="18" charset="0"/>
          <a:ea typeface="+mn-ea"/>
        </a:defRPr>
      </a:lvl3pPr>
      <a:lvl4pPr marL="1600200" indent="-228600" algn="l" rtl="0" eaLnBrk="0" fontAlgn="base" hangingPunct="0">
        <a:lnSpc>
          <a:spcPct val="105000"/>
        </a:lnSpc>
        <a:spcBef>
          <a:spcPct val="15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7BAF7AE8-7FB0-4406-90AB-6887A4CACEFE}" type="datetimeFigureOut">
              <a:rPr lang="zh-CN" altLang="en-US"/>
              <a:pPr>
                <a:defRPr/>
              </a:pPr>
              <a:t>2021/10/29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0D8CD665-E0F7-4569-8194-B257B5EB731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1" r:id="rId1"/>
    <p:sldLayoutId id="2147484322" r:id="rId2"/>
    <p:sldLayoutId id="2147484323" r:id="rId3"/>
    <p:sldLayoutId id="2147484324" r:id="rId4"/>
    <p:sldLayoutId id="2147484325" r:id="rId5"/>
    <p:sldLayoutId id="2147484326" r:id="rId6"/>
    <p:sldLayoutId id="2147484327" r:id="rId7"/>
    <p:sldLayoutId id="2147484328" r:id="rId8"/>
    <p:sldLayoutId id="2147484329" r:id="rId9"/>
    <p:sldLayoutId id="2147484330" r:id="rId10"/>
    <p:sldLayoutId id="214748433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32025" y="4545013"/>
            <a:ext cx="6759575" cy="1474787"/>
          </a:xfrm>
        </p:spPr>
        <p:txBody>
          <a:bodyPr/>
          <a:lstStyle/>
          <a:p>
            <a:pPr algn="r" eaLnBrk="1" hangingPunct="1"/>
            <a:r>
              <a:rPr lang="zh-CN" altLang="en-US" sz="3600">
                <a:latin typeface="仿宋_GB2312" pitchFamily="49" charset="-122"/>
              </a:rPr>
              <a:t>天津大学智能与计算学部 杨雅君</a:t>
            </a:r>
            <a:endParaRPr lang="en-US" altLang="zh-CN" sz="3600" dirty="0">
              <a:latin typeface="仿宋_GB2312" pitchFamily="49" charset="-122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92388" y="1808163"/>
            <a:ext cx="6343650" cy="2209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5400" dirty="0">
                <a:latin typeface="+mj-ea"/>
              </a:rPr>
              <a:t>网络流</a:t>
            </a:r>
            <a:endParaRPr lang="en-US" altLang="zh-CN" sz="5400" dirty="0">
              <a:latin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Fold-Fulkerson</a:t>
            </a:r>
            <a:r>
              <a:rPr lang="zh-CN" altLang="en-US" dirty="0"/>
              <a:t>算法</a:t>
            </a:r>
            <a:endParaRPr lang="en-US" altLang="zh-CN" dirty="0"/>
          </a:p>
          <a:p>
            <a:pPr lvl="1"/>
            <a:r>
              <a:rPr lang="zh-CN" altLang="en-US" dirty="0"/>
              <a:t>在残留网络从源到汇找一条可行路径，塞满流量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499862" y="1232756"/>
                <a:ext cx="4410566" cy="71019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𝒄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𝒇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(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𝒖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,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𝒗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𝒄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−</m:t>
                              </m:r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,</m:t>
                              </m:r>
                              <m:r>
                                <a:rPr lang="zh-CN" altLang="en-US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若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𝑬</m:t>
                              </m:r>
                            </m:e>
                            <m:e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,            </m:t>
                              </m:r>
                              <m:r>
                                <a:rPr lang="zh-CN" altLang="en-US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若</m:t>
                              </m:r>
                              <m:d>
                                <m:dPr>
                                  <m:ctrlPr>
                                    <a:rPr lang="en-US" altLang="zh-CN" b="1" i="1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</m:e>
                              </m:d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𝑬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b="1" dirty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862" y="1232756"/>
                <a:ext cx="4410566" cy="71019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5" name="组合 194"/>
          <p:cNvGrpSpPr/>
          <p:nvPr/>
        </p:nvGrpSpPr>
        <p:grpSpPr>
          <a:xfrm>
            <a:off x="2267449" y="2716698"/>
            <a:ext cx="4705010" cy="1881272"/>
            <a:chOff x="2167568" y="3096285"/>
            <a:chExt cx="4705010" cy="1881272"/>
          </a:xfrm>
        </p:grpSpPr>
        <p:sp>
          <p:nvSpPr>
            <p:cNvPr id="196" name="椭圆 195"/>
            <p:cNvSpPr/>
            <p:nvPr/>
          </p:nvSpPr>
          <p:spPr>
            <a:xfrm>
              <a:off x="2167568" y="3820050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s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97" name="椭圆 196"/>
            <p:cNvSpPr/>
            <p:nvPr/>
          </p:nvSpPr>
          <p:spPr>
            <a:xfrm>
              <a:off x="6512538" y="3820050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t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98" name="椭圆 197"/>
            <p:cNvSpPr/>
            <p:nvPr/>
          </p:nvSpPr>
          <p:spPr>
            <a:xfrm>
              <a:off x="3319696" y="3215658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99" name="椭圆 198"/>
            <p:cNvSpPr/>
            <p:nvPr/>
          </p:nvSpPr>
          <p:spPr>
            <a:xfrm>
              <a:off x="3319696" y="4468122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200" name="椭圆 199"/>
            <p:cNvSpPr/>
            <p:nvPr/>
          </p:nvSpPr>
          <p:spPr>
            <a:xfrm>
              <a:off x="5191904" y="3215658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201" name="椭圆 200"/>
            <p:cNvSpPr/>
            <p:nvPr/>
          </p:nvSpPr>
          <p:spPr>
            <a:xfrm>
              <a:off x="5191904" y="4468122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202" name="直接箭头连接符 201"/>
            <p:cNvCxnSpPr>
              <a:stCxn id="196" idx="7"/>
              <a:endCxn id="198" idx="2"/>
            </p:cNvCxnSpPr>
            <p:nvPr/>
          </p:nvCxnSpPr>
          <p:spPr>
            <a:xfrm flipV="1">
              <a:off x="2474881" y="3395678"/>
              <a:ext cx="844815" cy="47709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直接箭头连接符 202"/>
            <p:cNvCxnSpPr>
              <a:endCxn id="200" idx="2"/>
            </p:cNvCxnSpPr>
            <p:nvPr/>
          </p:nvCxnSpPr>
          <p:spPr>
            <a:xfrm flipV="1">
              <a:off x="3682229" y="3395678"/>
              <a:ext cx="1509675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直接箭头连接符 203"/>
            <p:cNvCxnSpPr/>
            <p:nvPr/>
          </p:nvCxnSpPr>
          <p:spPr>
            <a:xfrm flipH="1" flipV="1">
              <a:off x="3499716" y="3575698"/>
              <a:ext cx="11378" cy="89735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箭头连接符 204"/>
            <p:cNvCxnSpPr>
              <a:endCxn id="199" idx="7"/>
            </p:cNvCxnSpPr>
            <p:nvPr/>
          </p:nvCxnSpPr>
          <p:spPr>
            <a:xfrm flipH="1">
              <a:off x="3627009" y="3473677"/>
              <a:ext cx="1592505" cy="104717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箭头连接符 205"/>
            <p:cNvCxnSpPr/>
            <p:nvPr/>
          </p:nvCxnSpPr>
          <p:spPr>
            <a:xfrm flipV="1">
              <a:off x="3682229" y="4664701"/>
              <a:ext cx="1509675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箭头连接符 206"/>
            <p:cNvCxnSpPr>
              <a:endCxn id="197" idx="1"/>
            </p:cNvCxnSpPr>
            <p:nvPr/>
          </p:nvCxnSpPr>
          <p:spPr>
            <a:xfrm>
              <a:off x="5551944" y="3404691"/>
              <a:ext cx="1013321" cy="4680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箭头连接符 207"/>
            <p:cNvCxnSpPr>
              <a:endCxn id="197" idx="3"/>
            </p:cNvCxnSpPr>
            <p:nvPr/>
          </p:nvCxnSpPr>
          <p:spPr>
            <a:xfrm flipV="1">
              <a:off x="5554818" y="4127363"/>
              <a:ext cx="1010447" cy="51096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TextBox 208"/>
            <p:cNvSpPr txBox="1"/>
            <p:nvPr/>
          </p:nvSpPr>
          <p:spPr>
            <a:xfrm>
              <a:off x="2419726" y="3344925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16</a:t>
              </a:r>
              <a:endParaRPr lang="zh-CN" altLang="en-US" dirty="0"/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2496339" y="4272751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13</a:t>
              </a:r>
              <a:endParaRPr lang="zh-CN" altLang="en-US" dirty="0"/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4111914" y="3096285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12</a:t>
              </a:r>
              <a:endParaRPr lang="zh-CN" altLang="en-US" dirty="0"/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5946779" y="3377929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20</a:t>
              </a:r>
              <a:endParaRPr lang="zh-CN" altLang="en-US" dirty="0"/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3470556" y="381075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214" name="TextBox 213"/>
            <p:cNvSpPr txBox="1"/>
            <p:nvPr/>
          </p:nvSpPr>
          <p:spPr>
            <a:xfrm>
              <a:off x="4219926" y="398370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9</a:t>
              </a:r>
              <a:endParaRPr lang="zh-CN" altLang="en-US" dirty="0"/>
            </a:p>
          </p:txBody>
        </p:sp>
        <p:sp>
          <p:nvSpPr>
            <p:cNvPr id="215" name="TextBox 214"/>
            <p:cNvSpPr txBox="1"/>
            <p:nvPr/>
          </p:nvSpPr>
          <p:spPr>
            <a:xfrm>
              <a:off x="5335205" y="387984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7</a:t>
              </a:r>
              <a:endParaRPr lang="zh-CN" altLang="en-US" dirty="0"/>
            </a:p>
          </p:txBody>
        </p:sp>
        <p:sp>
          <p:nvSpPr>
            <p:cNvPr id="216" name="TextBox 215"/>
            <p:cNvSpPr txBox="1"/>
            <p:nvPr/>
          </p:nvSpPr>
          <p:spPr>
            <a:xfrm>
              <a:off x="4183922" y="4608225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14</a:t>
              </a:r>
              <a:endParaRPr lang="zh-CN" altLang="en-US" dirty="0"/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5948118" y="430774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218" name="直接箭头连接符 217"/>
            <p:cNvCxnSpPr>
              <a:stCxn id="196" idx="5"/>
              <a:endCxn id="199" idx="2"/>
            </p:cNvCxnSpPr>
            <p:nvPr/>
          </p:nvCxnSpPr>
          <p:spPr bwMode="auto">
            <a:xfrm>
              <a:off x="2474881" y="4127363"/>
              <a:ext cx="844815" cy="52077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直接箭头连接符 218"/>
            <p:cNvCxnSpPr>
              <a:stCxn id="201" idx="0"/>
              <a:endCxn id="200" idx="4"/>
            </p:cNvCxnSpPr>
            <p:nvPr/>
          </p:nvCxnSpPr>
          <p:spPr bwMode="auto">
            <a:xfrm flipV="1">
              <a:off x="5371924" y="3575698"/>
              <a:ext cx="0" cy="8924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3943379" y="4547647"/>
            <a:ext cx="111440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初始网络</a:t>
            </a:r>
          </a:p>
        </p:txBody>
      </p:sp>
    </p:spTree>
    <p:extLst>
      <p:ext uri="{BB962C8B-B14F-4D97-AF65-F5344CB8AC3E}">
        <p14:creationId xmlns:p14="http://schemas.microsoft.com/office/powerpoint/2010/main" val="2848199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Fold-Fulkerson</a:t>
            </a:r>
            <a:r>
              <a:rPr lang="zh-CN" altLang="en-US" dirty="0"/>
              <a:t>算法</a:t>
            </a:r>
            <a:endParaRPr lang="en-US" altLang="zh-CN" dirty="0"/>
          </a:p>
          <a:p>
            <a:pPr lvl="1"/>
            <a:r>
              <a:rPr lang="zh-CN" altLang="en-US" dirty="0"/>
              <a:t>在残留网络从源到汇找一条可行路径，塞满流量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499862" y="1232756"/>
                <a:ext cx="4410566" cy="71019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𝒄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𝒇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(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𝒖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,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𝒗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𝒄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−</m:t>
                              </m:r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,</m:t>
                              </m:r>
                              <m:r>
                                <a:rPr lang="zh-CN" altLang="en-US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若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𝑬</m:t>
                              </m:r>
                            </m:e>
                            <m:e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,            </m:t>
                              </m:r>
                              <m:r>
                                <a:rPr lang="zh-CN" altLang="en-US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若</m:t>
                              </m:r>
                              <m:d>
                                <m:dPr>
                                  <m:ctrlPr>
                                    <a:rPr lang="en-US" altLang="zh-CN" b="1" i="1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</m:e>
                              </m:d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𝑬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b="1" dirty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862" y="1232756"/>
                <a:ext cx="4410566" cy="71019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/>
          <p:cNvGrpSpPr/>
          <p:nvPr/>
        </p:nvGrpSpPr>
        <p:grpSpPr>
          <a:xfrm>
            <a:off x="2066087" y="2699628"/>
            <a:ext cx="4705010" cy="2055667"/>
            <a:chOff x="4191956" y="4574425"/>
            <a:chExt cx="4705010" cy="2055667"/>
          </a:xfrm>
        </p:grpSpPr>
        <p:sp>
          <p:nvSpPr>
            <p:cNvPr id="36" name="椭圆 35"/>
            <p:cNvSpPr/>
            <p:nvPr/>
          </p:nvSpPr>
          <p:spPr>
            <a:xfrm>
              <a:off x="4191956" y="5410417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s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8536926" y="5410417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t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5344084" y="4806025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5344084" y="6058489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7216292" y="4806025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7216292" y="6058489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直接箭头连接符 41"/>
            <p:cNvCxnSpPr>
              <a:stCxn id="36" idx="7"/>
              <a:endCxn id="38" idx="2"/>
            </p:cNvCxnSpPr>
            <p:nvPr/>
          </p:nvCxnSpPr>
          <p:spPr>
            <a:xfrm flipV="1">
              <a:off x="4499269" y="4986045"/>
              <a:ext cx="844815" cy="47709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38" idx="7"/>
              <a:endCxn id="40" idx="1"/>
            </p:cNvCxnSpPr>
            <p:nvPr/>
          </p:nvCxnSpPr>
          <p:spPr>
            <a:xfrm>
              <a:off x="5651397" y="4858752"/>
              <a:ext cx="161762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39" idx="7"/>
              <a:endCxn id="38" idx="5"/>
            </p:cNvCxnSpPr>
            <p:nvPr/>
          </p:nvCxnSpPr>
          <p:spPr>
            <a:xfrm flipV="1">
              <a:off x="5651397" y="5113338"/>
              <a:ext cx="0" cy="99787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40" idx="3"/>
              <a:endCxn id="39" idx="7"/>
            </p:cNvCxnSpPr>
            <p:nvPr/>
          </p:nvCxnSpPr>
          <p:spPr>
            <a:xfrm flipH="1">
              <a:off x="5651397" y="5113338"/>
              <a:ext cx="1617622" cy="99787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 flipV="1">
              <a:off x="5706617" y="6255068"/>
              <a:ext cx="1509675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40" idx="7"/>
              <a:endCxn id="37" idx="0"/>
            </p:cNvCxnSpPr>
            <p:nvPr/>
          </p:nvCxnSpPr>
          <p:spPr>
            <a:xfrm>
              <a:off x="7523605" y="4858752"/>
              <a:ext cx="1193341" cy="55166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41" idx="7"/>
              <a:endCxn id="37" idx="2"/>
            </p:cNvCxnSpPr>
            <p:nvPr/>
          </p:nvCxnSpPr>
          <p:spPr>
            <a:xfrm flipV="1">
              <a:off x="7523605" y="5590437"/>
              <a:ext cx="1013321" cy="520779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4562902" y="4966418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16</a:t>
              </a:r>
              <a:endParaRPr lang="zh-CN" alt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526898" y="591181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13</a:t>
              </a:r>
              <a:endParaRPr lang="zh-CN" alt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048164" y="4574425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12</a:t>
              </a:r>
              <a:endParaRPr lang="zh-CN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8046146" y="4909146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20</a:t>
              </a:r>
              <a:endParaRPr lang="zh-CN" alt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555238" y="540112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455338" y="52292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9</a:t>
              </a:r>
              <a:endParaRPr lang="zh-CN" alt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452320" y="542761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7</a:t>
              </a:r>
              <a:endParaRPr lang="zh-CN" alt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313270" y="5973211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14</a:t>
              </a:r>
              <a:endParaRPr lang="zh-CN" alt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7859494" y="557848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58" name="直接箭头连接符 57"/>
            <p:cNvCxnSpPr>
              <a:stCxn id="36" idx="4"/>
              <a:endCxn id="39" idx="2"/>
            </p:cNvCxnSpPr>
            <p:nvPr/>
          </p:nvCxnSpPr>
          <p:spPr bwMode="auto">
            <a:xfrm>
              <a:off x="4371976" y="5770457"/>
              <a:ext cx="972108" cy="46805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41" idx="0"/>
              <a:endCxn id="40" idx="4"/>
            </p:cNvCxnSpPr>
            <p:nvPr/>
          </p:nvCxnSpPr>
          <p:spPr bwMode="auto">
            <a:xfrm flipV="1">
              <a:off x="7396312" y="5166065"/>
              <a:ext cx="0" cy="89242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>
              <a:stCxn id="38" idx="3"/>
              <a:endCxn id="36" idx="6"/>
            </p:cNvCxnSpPr>
            <p:nvPr/>
          </p:nvCxnSpPr>
          <p:spPr>
            <a:xfrm flipH="1">
              <a:off x="4551996" y="5113338"/>
              <a:ext cx="844815" cy="47709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4803898" y="527847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cxnSp>
          <p:nvCxnSpPr>
            <p:cNvPr id="62" name="直接箭头连接符 61"/>
            <p:cNvCxnSpPr>
              <a:stCxn id="40" idx="2"/>
              <a:endCxn id="38" idx="6"/>
            </p:cNvCxnSpPr>
            <p:nvPr/>
          </p:nvCxnSpPr>
          <p:spPr bwMode="auto">
            <a:xfrm flipH="1">
              <a:off x="5704124" y="4986045"/>
              <a:ext cx="151216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6120172" y="4867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cxnSp>
          <p:nvCxnSpPr>
            <p:cNvPr id="64" name="直接箭头连接符 63"/>
            <p:cNvCxnSpPr>
              <a:stCxn id="39" idx="6"/>
              <a:endCxn id="40" idx="4"/>
            </p:cNvCxnSpPr>
            <p:nvPr/>
          </p:nvCxnSpPr>
          <p:spPr bwMode="auto">
            <a:xfrm flipV="1">
              <a:off x="5704124" y="5166065"/>
              <a:ext cx="1692188" cy="107244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6558266" y="553306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cxnSp>
          <p:nvCxnSpPr>
            <p:cNvPr id="66" name="直接箭头连接符 65"/>
            <p:cNvCxnSpPr>
              <a:stCxn id="41" idx="3"/>
              <a:endCxn id="39" idx="5"/>
            </p:cNvCxnSpPr>
            <p:nvPr/>
          </p:nvCxnSpPr>
          <p:spPr bwMode="auto">
            <a:xfrm flipH="1">
              <a:off x="5651397" y="6365802"/>
              <a:ext cx="161762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stCxn id="37" idx="1"/>
              <a:endCxn id="40" idx="6"/>
            </p:cNvCxnSpPr>
            <p:nvPr/>
          </p:nvCxnSpPr>
          <p:spPr>
            <a:xfrm flipH="1" flipV="1">
              <a:off x="7576332" y="4986045"/>
              <a:ext cx="1013321" cy="47709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7862419" y="512118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cxnSp>
          <p:nvCxnSpPr>
            <p:cNvPr id="70" name="直接箭头连接符 69"/>
            <p:cNvCxnSpPr>
              <a:stCxn id="37" idx="3"/>
              <a:endCxn id="41" idx="6"/>
            </p:cNvCxnSpPr>
            <p:nvPr/>
          </p:nvCxnSpPr>
          <p:spPr>
            <a:xfrm flipH="1">
              <a:off x="7576332" y="5717730"/>
              <a:ext cx="1013321" cy="52077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7997310" y="586651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cxnSp>
          <p:nvCxnSpPr>
            <p:cNvPr id="72" name="直接箭头连接符 71"/>
            <p:cNvCxnSpPr>
              <a:stCxn id="39" idx="1"/>
              <a:endCxn id="36" idx="5"/>
            </p:cNvCxnSpPr>
            <p:nvPr/>
          </p:nvCxnSpPr>
          <p:spPr bwMode="auto">
            <a:xfrm flipH="1" flipV="1">
              <a:off x="4499269" y="5717730"/>
              <a:ext cx="897542" cy="39348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4876133" y="565049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cxnSp>
          <p:nvCxnSpPr>
            <p:cNvPr id="103" name="直接箭头连接符 102"/>
            <p:cNvCxnSpPr>
              <a:stCxn id="41" idx="7"/>
              <a:endCxn id="40" idx="5"/>
            </p:cNvCxnSpPr>
            <p:nvPr/>
          </p:nvCxnSpPr>
          <p:spPr bwMode="auto">
            <a:xfrm flipV="1">
              <a:off x="7523605" y="5113338"/>
              <a:ext cx="0" cy="99787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>
              <a:stCxn id="38" idx="4"/>
              <a:endCxn id="39" idx="0"/>
            </p:cNvCxnSpPr>
            <p:nvPr/>
          </p:nvCxnSpPr>
          <p:spPr bwMode="auto">
            <a:xfrm>
              <a:off x="5524104" y="5166065"/>
              <a:ext cx="0" cy="89242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/>
            <p:cNvSpPr txBox="1"/>
            <p:nvPr/>
          </p:nvSpPr>
          <p:spPr>
            <a:xfrm>
              <a:off x="5288780" y="543356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6383330" y="626076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7157196" y="542761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  <p:cxnSp>
        <p:nvCxnSpPr>
          <p:cNvPr id="110" name="直接连接符 109"/>
          <p:cNvCxnSpPr/>
          <p:nvPr/>
        </p:nvCxnSpPr>
        <p:spPr bwMode="auto">
          <a:xfrm flipV="1">
            <a:off x="2418016" y="3068960"/>
            <a:ext cx="1011353" cy="573271"/>
          </a:xfrm>
          <a:prstGeom prst="line">
            <a:avLst/>
          </a:prstGeom>
          <a:ln w="76200">
            <a:solidFill>
              <a:schemeClr val="bg2">
                <a:lumMod val="60000"/>
                <a:lumOff val="40000"/>
                <a:alpha val="52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 bwMode="auto">
          <a:xfrm flipV="1">
            <a:off x="3429369" y="3111248"/>
            <a:ext cx="1936482" cy="1256655"/>
          </a:xfrm>
          <a:prstGeom prst="line">
            <a:avLst/>
          </a:prstGeom>
          <a:ln w="76200">
            <a:solidFill>
              <a:schemeClr val="bg2">
                <a:lumMod val="60000"/>
                <a:lumOff val="40000"/>
                <a:alpha val="52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 bwMode="auto">
          <a:xfrm>
            <a:off x="3408623" y="3088251"/>
            <a:ext cx="1917828" cy="22997"/>
          </a:xfrm>
          <a:prstGeom prst="line">
            <a:avLst/>
          </a:prstGeom>
          <a:ln w="76200">
            <a:solidFill>
              <a:schemeClr val="bg2">
                <a:lumMod val="60000"/>
                <a:lumOff val="40000"/>
                <a:alpha val="52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/>
        </p:nvCxnSpPr>
        <p:spPr bwMode="auto">
          <a:xfrm flipV="1">
            <a:off x="3429369" y="4367903"/>
            <a:ext cx="1914864" cy="27961"/>
          </a:xfrm>
          <a:prstGeom prst="line">
            <a:avLst/>
          </a:prstGeom>
          <a:ln w="76200">
            <a:solidFill>
              <a:schemeClr val="bg2">
                <a:lumMod val="60000"/>
                <a:lumOff val="40000"/>
                <a:alpha val="52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 bwMode="auto">
          <a:xfrm flipV="1">
            <a:off x="5302823" y="3723735"/>
            <a:ext cx="1288254" cy="662229"/>
          </a:xfrm>
          <a:prstGeom prst="line">
            <a:avLst/>
          </a:prstGeom>
          <a:ln w="76200">
            <a:solidFill>
              <a:schemeClr val="bg2">
                <a:lumMod val="60000"/>
                <a:lumOff val="40000"/>
                <a:alpha val="52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/>
          <p:cNvSpPr txBox="1"/>
          <p:nvPr/>
        </p:nvSpPr>
        <p:spPr>
          <a:xfrm>
            <a:off x="4009570" y="4679848"/>
            <a:ext cx="124264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残留网络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1</a:t>
            </a: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9184" y="4366965"/>
            <a:ext cx="1475084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路径上流为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4</a:t>
            </a: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970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Fold-Fulkerson</a:t>
            </a:r>
            <a:r>
              <a:rPr lang="zh-CN" altLang="en-US" dirty="0"/>
              <a:t>算法</a:t>
            </a:r>
            <a:endParaRPr lang="en-US" altLang="zh-CN" dirty="0"/>
          </a:p>
          <a:p>
            <a:pPr lvl="1"/>
            <a:r>
              <a:rPr lang="zh-CN" altLang="en-US" dirty="0"/>
              <a:t>在残留网络从源到汇找一条可行路径，塞满流量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499862" y="1232756"/>
                <a:ext cx="4410566" cy="71019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𝒄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𝒇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(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𝒖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,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𝒗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𝒄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−</m:t>
                              </m:r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,</m:t>
                              </m:r>
                              <m:r>
                                <a:rPr lang="zh-CN" altLang="en-US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若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𝑬</m:t>
                              </m:r>
                            </m:e>
                            <m:e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,            </m:t>
                              </m:r>
                              <m:r>
                                <a:rPr lang="zh-CN" altLang="en-US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若</m:t>
                              </m:r>
                              <m:d>
                                <m:dPr>
                                  <m:ctrlPr>
                                    <a:rPr lang="en-US" altLang="zh-CN" b="1" i="1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</m:e>
                              </m:d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𝑬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b="1" dirty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862" y="1232756"/>
                <a:ext cx="4410566" cy="71019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9" name="组合 98"/>
          <p:cNvGrpSpPr/>
          <p:nvPr/>
        </p:nvGrpSpPr>
        <p:grpSpPr>
          <a:xfrm>
            <a:off x="2077046" y="2708920"/>
            <a:ext cx="4705010" cy="2055667"/>
            <a:chOff x="4191956" y="4574425"/>
            <a:chExt cx="4705010" cy="2055667"/>
          </a:xfrm>
        </p:grpSpPr>
        <p:sp>
          <p:nvSpPr>
            <p:cNvPr id="100" name="椭圆 99"/>
            <p:cNvSpPr/>
            <p:nvPr/>
          </p:nvSpPr>
          <p:spPr>
            <a:xfrm>
              <a:off x="4191956" y="5410417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s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8536926" y="5410417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t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5344084" y="4806025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5344084" y="6058489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7216292" y="4806025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7216292" y="6058489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113" name="直接箭头连接符 112"/>
            <p:cNvCxnSpPr>
              <a:stCxn id="100" idx="7"/>
              <a:endCxn id="102" idx="2"/>
            </p:cNvCxnSpPr>
            <p:nvPr/>
          </p:nvCxnSpPr>
          <p:spPr>
            <a:xfrm flipV="1">
              <a:off x="4499269" y="4986045"/>
              <a:ext cx="844815" cy="47709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箭头连接符 114"/>
            <p:cNvCxnSpPr>
              <a:stCxn id="102" idx="7"/>
              <a:endCxn id="109" idx="1"/>
            </p:cNvCxnSpPr>
            <p:nvPr/>
          </p:nvCxnSpPr>
          <p:spPr>
            <a:xfrm>
              <a:off x="5651397" y="4858752"/>
              <a:ext cx="161762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箭头连接符 115"/>
            <p:cNvCxnSpPr>
              <a:stCxn id="104" idx="7"/>
              <a:endCxn id="102" idx="5"/>
            </p:cNvCxnSpPr>
            <p:nvPr/>
          </p:nvCxnSpPr>
          <p:spPr>
            <a:xfrm flipV="1">
              <a:off x="5651397" y="5113338"/>
              <a:ext cx="0" cy="99787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箭头连接符 117"/>
            <p:cNvCxnSpPr>
              <a:stCxn id="109" idx="3"/>
              <a:endCxn id="104" idx="7"/>
            </p:cNvCxnSpPr>
            <p:nvPr/>
          </p:nvCxnSpPr>
          <p:spPr>
            <a:xfrm flipH="1">
              <a:off x="5651397" y="5113338"/>
              <a:ext cx="1617622" cy="99787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箭头连接符 119"/>
            <p:cNvCxnSpPr/>
            <p:nvPr/>
          </p:nvCxnSpPr>
          <p:spPr>
            <a:xfrm flipV="1">
              <a:off x="5706617" y="6255068"/>
              <a:ext cx="1509675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/>
            <p:cNvCxnSpPr>
              <a:stCxn id="109" idx="7"/>
              <a:endCxn id="101" idx="0"/>
            </p:cNvCxnSpPr>
            <p:nvPr/>
          </p:nvCxnSpPr>
          <p:spPr>
            <a:xfrm>
              <a:off x="7523605" y="4858752"/>
              <a:ext cx="1193341" cy="55166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/>
            <p:cNvCxnSpPr>
              <a:stCxn id="111" idx="7"/>
              <a:endCxn id="101" idx="2"/>
            </p:cNvCxnSpPr>
            <p:nvPr/>
          </p:nvCxnSpPr>
          <p:spPr>
            <a:xfrm flipV="1">
              <a:off x="7523605" y="5590437"/>
              <a:ext cx="1013321" cy="520779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/>
            <p:cNvSpPr txBox="1"/>
            <p:nvPr/>
          </p:nvSpPr>
          <p:spPr>
            <a:xfrm>
              <a:off x="4562902" y="4966418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12</a:t>
              </a:r>
              <a:endParaRPr lang="zh-CN" altLang="en-US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526898" y="5911814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13</a:t>
              </a:r>
              <a:endParaRPr lang="zh-CN" altLang="en-US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6048164" y="457442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8</a:t>
              </a:r>
              <a:endParaRPr lang="zh-CN" altLang="en-US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8046146" y="4909146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20</a:t>
              </a:r>
              <a:endParaRPr lang="zh-CN" altLang="en-US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555238" y="540112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6455338" y="52292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7452320" y="542761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7</a:t>
              </a:r>
              <a:endParaRPr lang="zh-CN" altLang="en-US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6313270" y="5973211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</a:t>
              </a:r>
              <a:endParaRPr lang="zh-CN" altLang="en-US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7859494" y="557848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cxnSp>
          <p:nvCxnSpPr>
            <p:cNvPr id="132" name="直接箭头连接符 131"/>
            <p:cNvCxnSpPr>
              <a:stCxn id="100" idx="4"/>
              <a:endCxn id="104" idx="2"/>
            </p:cNvCxnSpPr>
            <p:nvPr/>
          </p:nvCxnSpPr>
          <p:spPr bwMode="auto">
            <a:xfrm>
              <a:off x="4371976" y="5770457"/>
              <a:ext cx="972108" cy="46805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箭头连接符 132"/>
            <p:cNvCxnSpPr>
              <a:stCxn id="111" idx="0"/>
              <a:endCxn id="109" idx="4"/>
            </p:cNvCxnSpPr>
            <p:nvPr/>
          </p:nvCxnSpPr>
          <p:spPr bwMode="auto">
            <a:xfrm flipV="1">
              <a:off x="7396312" y="5166065"/>
              <a:ext cx="0" cy="89242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箭头连接符 133"/>
            <p:cNvCxnSpPr>
              <a:stCxn id="102" idx="3"/>
              <a:endCxn id="100" idx="6"/>
            </p:cNvCxnSpPr>
            <p:nvPr/>
          </p:nvCxnSpPr>
          <p:spPr>
            <a:xfrm flipH="1">
              <a:off x="4551996" y="5113338"/>
              <a:ext cx="844815" cy="47709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4803898" y="527847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136" name="直接箭头连接符 135"/>
            <p:cNvCxnSpPr>
              <a:stCxn id="109" idx="2"/>
              <a:endCxn id="102" idx="6"/>
            </p:cNvCxnSpPr>
            <p:nvPr/>
          </p:nvCxnSpPr>
          <p:spPr bwMode="auto">
            <a:xfrm flipH="1">
              <a:off x="5704124" y="4986045"/>
              <a:ext cx="151216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6120172" y="4867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138" name="直接箭头连接符 137"/>
            <p:cNvCxnSpPr>
              <a:stCxn id="104" idx="6"/>
              <a:endCxn id="109" idx="4"/>
            </p:cNvCxnSpPr>
            <p:nvPr/>
          </p:nvCxnSpPr>
          <p:spPr bwMode="auto">
            <a:xfrm flipV="1">
              <a:off x="5704124" y="5166065"/>
              <a:ext cx="1692188" cy="107244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/>
            <p:cNvSpPr txBox="1"/>
            <p:nvPr/>
          </p:nvSpPr>
          <p:spPr>
            <a:xfrm>
              <a:off x="6558266" y="553306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140" name="直接箭头连接符 139"/>
            <p:cNvCxnSpPr>
              <a:stCxn id="111" idx="3"/>
              <a:endCxn id="104" idx="5"/>
            </p:cNvCxnSpPr>
            <p:nvPr/>
          </p:nvCxnSpPr>
          <p:spPr bwMode="auto">
            <a:xfrm flipH="1">
              <a:off x="5651397" y="6365802"/>
              <a:ext cx="161762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箭头连接符 140"/>
            <p:cNvCxnSpPr>
              <a:stCxn id="101" idx="1"/>
              <a:endCxn id="109" idx="6"/>
            </p:cNvCxnSpPr>
            <p:nvPr/>
          </p:nvCxnSpPr>
          <p:spPr>
            <a:xfrm flipH="1" flipV="1">
              <a:off x="7576332" y="4986045"/>
              <a:ext cx="1013321" cy="47709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/>
            <p:cNvSpPr txBox="1"/>
            <p:nvPr/>
          </p:nvSpPr>
          <p:spPr>
            <a:xfrm>
              <a:off x="7862419" y="512118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cxnSp>
          <p:nvCxnSpPr>
            <p:cNvPr id="143" name="直接箭头连接符 142"/>
            <p:cNvCxnSpPr>
              <a:stCxn id="101" idx="3"/>
              <a:endCxn id="111" idx="6"/>
            </p:cNvCxnSpPr>
            <p:nvPr/>
          </p:nvCxnSpPr>
          <p:spPr>
            <a:xfrm flipH="1">
              <a:off x="7576332" y="5717730"/>
              <a:ext cx="1013321" cy="52077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/>
            <p:cNvSpPr txBox="1"/>
            <p:nvPr/>
          </p:nvSpPr>
          <p:spPr>
            <a:xfrm>
              <a:off x="7997310" y="586651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145" name="直接箭头连接符 144"/>
            <p:cNvCxnSpPr>
              <a:stCxn id="104" idx="1"/>
              <a:endCxn id="100" idx="5"/>
            </p:cNvCxnSpPr>
            <p:nvPr/>
          </p:nvCxnSpPr>
          <p:spPr bwMode="auto">
            <a:xfrm flipH="1" flipV="1">
              <a:off x="4499269" y="5717730"/>
              <a:ext cx="897542" cy="39348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4876133" y="565049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cxnSp>
          <p:nvCxnSpPr>
            <p:cNvPr id="147" name="直接箭头连接符 146"/>
            <p:cNvCxnSpPr>
              <a:stCxn id="111" idx="7"/>
              <a:endCxn id="109" idx="5"/>
            </p:cNvCxnSpPr>
            <p:nvPr/>
          </p:nvCxnSpPr>
          <p:spPr bwMode="auto">
            <a:xfrm flipV="1">
              <a:off x="7523605" y="5113338"/>
              <a:ext cx="0" cy="99787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箭头连接符 147"/>
            <p:cNvCxnSpPr>
              <a:stCxn id="102" idx="4"/>
              <a:endCxn id="104" idx="0"/>
            </p:cNvCxnSpPr>
            <p:nvPr/>
          </p:nvCxnSpPr>
          <p:spPr bwMode="auto">
            <a:xfrm>
              <a:off x="5524104" y="5166065"/>
              <a:ext cx="0" cy="89242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/>
            <p:cNvSpPr txBox="1"/>
            <p:nvPr/>
          </p:nvSpPr>
          <p:spPr>
            <a:xfrm>
              <a:off x="5288780" y="543356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6383330" y="626076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7157196" y="542761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  <p:sp>
        <p:nvSpPr>
          <p:cNvPr id="200" name="TextBox 199"/>
          <p:cNvSpPr txBox="1"/>
          <p:nvPr/>
        </p:nvSpPr>
        <p:spPr>
          <a:xfrm>
            <a:off x="3647096" y="4694381"/>
            <a:ext cx="124264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残留网络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2</a:t>
            </a: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cxnSp>
        <p:nvCxnSpPr>
          <p:cNvPr id="203" name="直接连接符 202"/>
          <p:cNvCxnSpPr/>
          <p:nvPr/>
        </p:nvCxnSpPr>
        <p:spPr bwMode="auto">
          <a:xfrm>
            <a:off x="2281791" y="3869678"/>
            <a:ext cx="1204985" cy="545963"/>
          </a:xfrm>
          <a:prstGeom prst="line">
            <a:avLst/>
          </a:prstGeom>
          <a:ln w="76200">
            <a:solidFill>
              <a:schemeClr val="bg2">
                <a:lumMod val="60000"/>
                <a:lumOff val="40000"/>
                <a:alpha val="52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/>
          <p:cNvCxnSpPr/>
          <p:nvPr/>
        </p:nvCxnSpPr>
        <p:spPr bwMode="auto">
          <a:xfrm flipV="1">
            <a:off x="3458958" y="3079116"/>
            <a:ext cx="1614" cy="1321992"/>
          </a:xfrm>
          <a:prstGeom prst="line">
            <a:avLst/>
          </a:prstGeom>
          <a:ln w="76200">
            <a:solidFill>
              <a:schemeClr val="bg2">
                <a:lumMod val="60000"/>
                <a:lumOff val="40000"/>
                <a:alpha val="52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/>
          <p:nvPr/>
        </p:nvCxnSpPr>
        <p:spPr bwMode="auto">
          <a:xfrm>
            <a:off x="3440328" y="3069302"/>
            <a:ext cx="1894159" cy="19626"/>
          </a:xfrm>
          <a:prstGeom prst="line">
            <a:avLst/>
          </a:prstGeom>
          <a:ln w="76200">
            <a:solidFill>
              <a:schemeClr val="bg2">
                <a:lumMod val="60000"/>
                <a:lumOff val="40000"/>
                <a:alpha val="52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/>
          <p:nvPr/>
        </p:nvCxnSpPr>
        <p:spPr bwMode="auto">
          <a:xfrm>
            <a:off x="5302857" y="3120541"/>
            <a:ext cx="1358455" cy="626231"/>
          </a:xfrm>
          <a:prstGeom prst="line">
            <a:avLst/>
          </a:prstGeom>
          <a:ln w="76200">
            <a:solidFill>
              <a:schemeClr val="bg2">
                <a:lumMod val="60000"/>
                <a:lumOff val="40000"/>
                <a:alpha val="52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6661312" y="3043641"/>
            <a:ext cx="1475084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路径上流为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4</a:t>
            </a: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129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Fold-Fulkerson</a:t>
            </a:r>
            <a:r>
              <a:rPr lang="zh-CN" altLang="en-US" dirty="0"/>
              <a:t>算法</a:t>
            </a:r>
            <a:endParaRPr lang="en-US" altLang="zh-CN" dirty="0"/>
          </a:p>
          <a:p>
            <a:pPr lvl="1"/>
            <a:r>
              <a:rPr lang="zh-CN" altLang="en-US" dirty="0"/>
              <a:t>在残留网络从源到汇找一条可行路径，塞满流量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499862" y="1232756"/>
                <a:ext cx="4410566" cy="71019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𝒄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𝒇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(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𝒖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,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𝒗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𝒄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−</m:t>
                              </m:r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,</m:t>
                              </m:r>
                              <m:r>
                                <a:rPr lang="zh-CN" altLang="en-US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若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𝑬</m:t>
                              </m:r>
                            </m:e>
                            <m:e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,            </m:t>
                              </m:r>
                              <m:r>
                                <a:rPr lang="zh-CN" altLang="en-US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若</m:t>
                              </m:r>
                              <m:d>
                                <m:dPr>
                                  <m:ctrlPr>
                                    <a:rPr lang="en-US" altLang="zh-CN" b="1" i="1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</m:e>
                              </m:d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𝑬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b="1" dirty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862" y="1232756"/>
                <a:ext cx="4410566" cy="71019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7" name="组合 96"/>
          <p:cNvGrpSpPr/>
          <p:nvPr/>
        </p:nvGrpSpPr>
        <p:grpSpPr>
          <a:xfrm>
            <a:off x="2066087" y="2699628"/>
            <a:ext cx="4705010" cy="2055667"/>
            <a:chOff x="4191956" y="4574425"/>
            <a:chExt cx="4705010" cy="2055667"/>
          </a:xfrm>
        </p:grpSpPr>
        <p:sp>
          <p:nvSpPr>
            <p:cNvPr id="98" name="椭圆 97"/>
            <p:cNvSpPr/>
            <p:nvPr/>
          </p:nvSpPr>
          <p:spPr>
            <a:xfrm>
              <a:off x="4191956" y="5410417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s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52" name="椭圆 151"/>
            <p:cNvSpPr/>
            <p:nvPr/>
          </p:nvSpPr>
          <p:spPr>
            <a:xfrm>
              <a:off x="8536926" y="5410417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t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53" name="椭圆 152"/>
            <p:cNvSpPr/>
            <p:nvPr/>
          </p:nvSpPr>
          <p:spPr>
            <a:xfrm>
              <a:off x="5344084" y="4806025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54" name="椭圆 153"/>
            <p:cNvSpPr/>
            <p:nvPr/>
          </p:nvSpPr>
          <p:spPr>
            <a:xfrm>
              <a:off x="5344084" y="6058489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55" name="椭圆 154"/>
            <p:cNvSpPr/>
            <p:nvPr/>
          </p:nvSpPr>
          <p:spPr>
            <a:xfrm>
              <a:off x="7216292" y="4806025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56" name="椭圆 155"/>
            <p:cNvSpPr/>
            <p:nvPr/>
          </p:nvSpPr>
          <p:spPr>
            <a:xfrm>
              <a:off x="7216292" y="6058489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157" name="直接箭头连接符 156"/>
            <p:cNvCxnSpPr>
              <a:stCxn id="98" idx="7"/>
              <a:endCxn id="153" idx="2"/>
            </p:cNvCxnSpPr>
            <p:nvPr/>
          </p:nvCxnSpPr>
          <p:spPr>
            <a:xfrm flipV="1">
              <a:off x="4499269" y="4986045"/>
              <a:ext cx="844815" cy="47709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箭头连接符 157"/>
            <p:cNvCxnSpPr>
              <a:stCxn id="153" idx="7"/>
              <a:endCxn id="155" idx="1"/>
            </p:cNvCxnSpPr>
            <p:nvPr/>
          </p:nvCxnSpPr>
          <p:spPr>
            <a:xfrm>
              <a:off x="5651397" y="4858752"/>
              <a:ext cx="161762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箭头连接符 158"/>
            <p:cNvCxnSpPr>
              <a:stCxn id="154" idx="7"/>
              <a:endCxn id="153" idx="5"/>
            </p:cNvCxnSpPr>
            <p:nvPr/>
          </p:nvCxnSpPr>
          <p:spPr>
            <a:xfrm flipV="1">
              <a:off x="5651397" y="5113338"/>
              <a:ext cx="0" cy="99787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箭头连接符 159"/>
            <p:cNvCxnSpPr>
              <a:stCxn id="155" idx="3"/>
              <a:endCxn id="154" idx="7"/>
            </p:cNvCxnSpPr>
            <p:nvPr/>
          </p:nvCxnSpPr>
          <p:spPr>
            <a:xfrm flipH="1">
              <a:off x="5651397" y="5113338"/>
              <a:ext cx="1617622" cy="99787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箭头连接符 160"/>
            <p:cNvCxnSpPr/>
            <p:nvPr/>
          </p:nvCxnSpPr>
          <p:spPr>
            <a:xfrm flipV="1">
              <a:off x="5706617" y="6255068"/>
              <a:ext cx="1509675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箭头连接符 161"/>
            <p:cNvCxnSpPr>
              <a:stCxn id="155" idx="7"/>
              <a:endCxn id="152" idx="0"/>
            </p:cNvCxnSpPr>
            <p:nvPr/>
          </p:nvCxnSpPr>
          <p:spPr>
            <a:xfrm>
              <a:off x="7523605" y="4858752"/>
              <a:ext cx="1193341" cy="55166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箭头连接符 162"/>
            <p:cNvCxnSpPr>
              <a:stCxn id="156" idx="7"/>
              <a:endCxn id="152" idx="2"/>
            </p:cNvCxnSpPr>
            <p:nvPr/>
          </p:nvCxnSpPr>
          <p:spPr>
            <a:xfrm flipV="1">
              <a:off x="7523605" y="5590437"/>
              <a:ext cx="1013321" cy="520779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/>
            <p:cNvSpPr txBox="1"/>
            <p:nvPr/>
          </p:nvSpPr>
          <p:spPr>
            <a:xfrm>
              <a:off x="4562902" y="4966418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12</a:t>
              </a:r>
              <a:endParaRPr lang="zh-CN" altLang="en-US" dirty="0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4526898" y="591181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9</a:t>
              </a:r>
              <a:endParaRPr lang="zh-CN" altLang="en-US" dirty="0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6048164" y="457442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8046146" y="4909146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16</a:t>
              </a:r>
              <a:endParaRPr lang="zh-CN" altLang="en-US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5555238" y="540112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6455338" y="52292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7452320" y="542761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7</a:t>
              </a:r>
              <a:endParaRPr lang="zh-CN" altLang="en-US" dirty="0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6313270" y="5973211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</a:t>
              </a:r>
              <a:endParaRPr lang="zh-CN" altLang="en-US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7859494" y="557848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cxnSp>
          <p:nvCxnSpPr>
            <p:cNvPr id="173" name="直接箭头连接符 172"/>
            <p:cNvCxnSpPr>
              <a:stCxn id="98" idx="4"/>
              <a:endCxn id="154" idx="2"/>
            </p:cNvCxnSpPr>
            <p:nvPr/>
          </p:nvCxnSpPr>
          <p:spPr bwMode="auto">
            <a:xfrm>
              <a:off x="4371976" y="5770457"/>
              <a:ext cx="972108" cy="46805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箭头连接符 173"/>
            <p:cNvCxnSpPr>
              <a:stCxn id="156" idx="0"/>
              <a:endCxn id="155" idx="4"/>
            </p:cNvCxnSpPr>
            <p:nvPr/>
          </p:nvCxnSpPr>
          <p:spPr bwMode="auto">
            <a:xfrm flipV="1">
              <a:off x="7396312" y="5166065"/>
              <a:ext cx="0" cy="89242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箭头连接符 174"/>
            <p:cNvCxnSpPr>
              <a:stCxn id="153" idx="3"/>
              <a:endCxn id="98" idx="6"/>
            </p:cNvCxnSpPr>
            <p:nvPr/>
          </p:nvCxnSpPr>
          <p:spPr>
            <a:xfrm flipH="1">
              <a:off x="4551996" y="5113338"/>
              <a:ext cx="844815" cy="47709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/>
            <p:cNvSpPr txBox="1"/>
            <p:nvPr/>
          </p:nvSpPr>
          <p:spPr>
            <a:xfrm>
              <a:off x="4803898" y="527847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177" name="直接箭头连接符 176"/>
            <p:cNvCxnSpPr>
              <a:stCxn id="155" idx="2"/>
              <a:endCxn id="153" idx="6"/>
            </p:cNvCxnSpPr>
            <p:nvPr/>
          </p:nvCxnSpPr>
          <p:spPr bwMode="auto">
            <a:xfrm flipH="1">
              <a:off x="5704124" y="4986045"/>
              <a:ext cx="151216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extBox 177"/>
            <p:cNvSpPr txBox="1"/>
            <p:nvPr/>
          </p:nvSpPr>
          <p:spPr>
            <a:xfrm>
              <a:off x="6120172" y="4867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8</a:t>
              </a:r>
              <a:endParaRPr lang="zh-CN" altLang="en-US" dirty="0"/>
            </a:p>
          </p:txBody>
        </p:sp>
        <p:cxnSp>
          <p:nvCxnSpPr>
            <p:cNvPr id="179" name="直接箭头连接符 178"/>
            <p:cNvCxnSpPr>
              <a:stCxn id="154" idx="6"/>
              <a:endCxn id="155" idx="4"/>
            </p:cNvCxnSpPr>
            <p:nvPr/>
          </p:nvCxnSpPr>
          <p:spPr bwMode="auto">
            <a:xfrm flipV="1">
              <a:off x="5704124" y="5166065"/>
              <a:ext cx="1692188" cy="107244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Box 179"/>
            <p:cNvSpPr txBox="1"/>
            <p:nvPr/>
          </p:nvSpPr>
          <p:spPr>
            <a:xfrm>
              <a:off x="6558266" y="553306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181" name="直接箭头连接符 180"/>
            <p:cNvCxnSpPr>
              <a:stCxn id="156" idx="3"/>
              <a:endCxn id="154" idx="5"/>
            </p:cNvCxnSpPr>
            <p:nvPr/>
          </p:nvCxnSpPr>
          <p:spPr bwMode="auto">
            <a:xfrm flipH="1">
              <a:off x="5651397" y="6365802"/>
              <a:ext cx="161762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箭头连接符 181"/>
            <p:cNvCxnSpPr>
              <a:stCxn id="152" idx="1"/>
              <a:endCxn id="155" idx="6"/>
            </p:cNvCxnSpPr>
            <p:nvPr/>
          </p:nvCxnSpPr>
          <p:spPr>
            <a:xfrm flipH="1" flipV="1">
              <a:off x="7576332" y="4986045"/>
              <a:ext cx="1013321" cy="47709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/>
            <p:cNvSpPr txBox="1"/>
            <p:nvPr/>
          </p:nvSpPr>
          <p:spPr>
            <a:xfrm>
              <a:off x="7862419" y="512118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184" name="直接箭头连接符 183"/>
            <p:cNvCxnSpPr>
              <a:stCxn id="152" idx="3"/>
              <a:endCxn id="156" idx="6"/>
            </p:cNvCxnSpPr>
            <p:nvPr/>
          </p:nvCxnSpPr>
          <p:spPr>
            <a:xfrm flipH="1">
              <a:off x="7576332" y="5717730"/>
              <a:ext cx="1013321" cy="52077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TextBox 184"/>
            <p:cNvSpPr txBox="1"/>
            <p:nvPr/>
          </p:nvSpPr>
          <p:spPr>
            <a:xfrm>
              <a:off x="7997310" y="586651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186" name="直接箭头连接符 185"/>
            <p:cNvCxnSpPr>
              <a:stCxn id="154" idx="1"/>
              <a:endCxn id="98" idx="5"/>
            </p:cNvCxnSpPr>
            <p:nvPr/>
          </p:nvCxnSpPr>
          <p:spPr bwMode="auto">
            <a:xfrm flipH="1" flipV="1">
              <a:off x="4499269" y="5717730"/>
              <a:ext cx="897542" cy="39348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4876133" y="565049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188" name="直接箭头连接符 187"/>
            <p:cNvCxnSpPr>
              <a:stCxn id="156" idx="7"/>
              <a:endCxn id="155" idx="5"/>
            </p:cNvCxnSpPr>
            <p:nvPr/>
          </p:nvCxnSpPr>
          <p:spPr bwMode="auto">
            <a:xfrm flipV="1">
              <a:off x="7523605" y="5113338"/>
              <a:ext cx="0" cy="99787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箭头连接符 188"/>
            <p:cNvCxnSpPr>
              <a:stCxn id="153" idx="4"/>
              <a:endCxn id="154" idx="0"/>
            </p:cNvCxnSpPr>
            <p:nvPr/>
          </p:nvCxnSpPr>
          <p:spPr bwMode="auto">
            <a:xfrm>
              <a:off x="5524104" y="5166065"/>
              <a:ext cx="0" cy="89242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TextBox 189"/>
            <p:cNvSpPr txBox="1"/>
            <p:nvPr/>
          </p:nvSpPr>
          <p:spPr>
            <a:xfrm>
              <a:off x="5288780" y="543356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6383330" y="626076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7157196" y="542761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  <p:cxnSp>
        <p:nvCxnSpPr>
          <p:cNvPr id="193" name="直接连接符 192"/>
          <p:cNvCxnSpPr/>
          <p:nvPr/>
        </p:nvCxnSpPr>
        <p:spPr bwMode="auto">
          <a:xfrm flipV="1">
            <a:off x="2418016" y="3068960"/>
            <a:ext cx="1011353" cy="573271"/>
          </a:xfrm>
          <a:prstGeom prst="line">
            <a:avLst/>
          </a:prstGeom>
          <a:ln w="76200">
            <a:solidFill>
              <a:schemeClr val="bg2">
                <a:lumMod val="60000"/>
                <a:lumOff val="40000"/>
                <a:alpha val="52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/>
          <p:nvPr/>
        </p:nvCxnSpPr>
        <p:spPr bwMode="auto">
          <a:xfrm flipV="1">
            <a:off x="3429369" y="3111248"/>
            <a:ext cx="1936482" cy="1256655"/>
          </a:xfrm>
          <a:prstGeom prst="line">
            <a:avLst/>
          </a:prstGeom>
          <a:ln w="76200">
            <a:solidFill>
              <a:schemeClr val="bg2">
                <a:lumMod val="60000"/>
                <a:lumOff val="40000"/>
                <a:alpha val="52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/>
          <p:nvPr/>
        </p:nvCxnSpPr>
        <p:spPr bwMode="auto">
          <a:xfrm flipH="1">
            <a:off x="3398235" y="3088251"/>
            <a:ext cx="10388" cy="1307613"/>
          </a:xfrm>
          <a:prstGeom prst="line">
            <a:avLst/>
          </a:prstGeom>
          <a:ln w="76200">
            <a:solidFill>
              <a:schemeClr val="bg2">
                <a:lumMod val="60000"/>
                <a:lumOff val="40000"/>
                <a:alpha val="52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4009570" y="4679848"/>
            <a:ext cx="124264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残留网络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3</a:t>
            </a: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5509184" y="4366965"/>
            <a:ext cx="1475084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路径上流为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4</a:t>
            </a: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cxnSp>
        <p:nvCxnSpPr>
          <p:cNvPr id="208" name="直接连接符 207"/>
          <p:cNvCxnSpPr/>
          <p:nvPr/>
        </p:nvCxnSpPr>
        <p:spPr bwMode="auto">
          <a:xfrm>
            <a:off x="5277895" y="3085135"/>
            <a:ext cx="1358455" cy="626231"/>
          </a:xfrm>
          <a:prstGeom prst="line">
            <a:avLst/>
          </a:prstGeom>
          <a:ln w="76200">
            <a:solidFill>
              <a:schemeClr val="bg2">
                <a:lumMod val="60000"/>
                <a:lumOff val="40000"/>
                <a:alpha val="52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637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Fold-Fulkerson</a:t>
            </a:r>
            <a:r>
              <a:rPr lang="zh-CN" altLang="en-US" dirty="0"/>
              <a:t>算法</a:t>
            </a:r>
            <a:endParaRPr lang="en-US" altLang="zh-CN" dirty="0"/>
          </a:p>
          <a:p>
            <a:pPr lvl="1"/>
            <a:r>
              <a:rPr lang="zh-CN" altLang="en-US" dirty="0"/>
              <a:t>在残留网络从源到汇找一条可行路径，塞满流量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499862" y="1232756"/>
                <a:ext cx="4410566" cy="71019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𝒄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𝒇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(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𝒖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,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𝒗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𝒄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−</m:t>
                              </m:r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,</m:t>
                              </m:r>
                              <m:r>
                                <a:rPr lang="zh-CN" altLang="en-US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若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𝑬</m:t>
                              </m:r>
                            </m:e>
                            <m:e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,            </m:t>
                              </m:r>
                              <m:r>
                                <a:rPr lang="zh-CN" altLang="en-US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若</m:t>
                              </m:r>
                              <m:d>
                                <m:dPr>
                                  <m:ctrlPr>
                                    <a:rPr lang="en-US" altLang="zh-CN" b="1" i="1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</m:e>
                              </m:d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𝑬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b="1" dirty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862" y="1232756"/>
                <a:ext cx="4410566" cy="71019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9" name="组合 98"/>
          <p:cNvGrpSpPr/>
          <p:nvPr/>
        </p:nvGrpSpPr>
        <p:grpSpPr>
          <a:xfrm>
            <a:off x="2039519" y="2694387"/>
            <a:ext cx="4705010" cy="2055667"/>
            <a:chOff x="4191956" y="4574425"/>
            <a:chExt cx="4705010" cy="2055667"/>
          </a:xfrm>
        </p:grpSpPr>
        <p:sp>
          <p:nvSpPr>
            <p:cNvPr id="100" name="椭圆 99"/>
            <p:cNvSpPr/>
            <p:nvPr/>
          </p:nvSpPr>
          <p:spPr>
            <a:xfrm>
              <a:off x="4191956" y="5410417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s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8536926" y="5410417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t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5344084" y="4806025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5344084" y="6058489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7216292" y="4806025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7216292" y="6058489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113" name="直接箭头连接符 112"/>
            <p:cNvCxnSpPr>
              <a:stCxn id="100" idx="7"/>
              <a:endCxn id="102" idx="2"/>
            </p:cNvCxnSpPr>
            <p:nvPr/>
          </p:nvCxnSpPr>
          <p:spPr>
            <a:xfrm flipV="1">
              <a:off x="4499269" y="4986045"/>
              <a:ext cx="844815" cy="47709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箭头连接符 114"/>
            <p:cNvCxnSpPr>
              <a:stCxn id="102" idx="7"/>
              <a:endCxn id="109" idx="1"/>
            </p:cNvCxnSpPr>
            <p:nvPr/>
          </p:nvCxnSpPr>
          <p:spPr>
            <a:xfrm>
              <a:off x="5651397" y="4858752"/>
              <a:ext cx="161762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箭头连接符 115"/>
            <p:cNvCxnSpPr>
              <a:stCxn id="104" idx="7"/>
              <a:endCxn id="102" idx="5"/>
            </p:cNvCxnSpPr>
            <p:nvPr/>
          </p:nvCxnSpPr>
          <p:spPr>
            <a:xfrm flipV="1">
              <a:off x="5651397" y="5113338"/>
              <a:ext cx="0" cy="99787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箭头连接符 117"/>
            <p:cNvCxnSpPr>
              <a:stCxn id="109" idx="3"/>
              <a:endCxn id="104" idx="7"/>
            </p:cNvCxnSpPr>
            <p:nvPr/>
          </p:nvCxnSpPr>
          <p:spPr>
            <a:xfrm flipH="1">
              <a:off x="5651397" y="5113338"/>
              <a:ext cx="1617622" cy="99787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箭头连接符 119"/>
            <p:cNvCxnSpPr/>
            <p:nvPr/>
          </p:nvCxnSpPr>
          <p:spPr>
            <a:xfrm flipV="1">
              <a:off x="5706617" y="6255068"/>
              <a:ext cx="1509675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/>
            <p:cNvCxnSpPr>
              <a:stCxn id="109" idx="7"/>
              <a:endCxn id="101" idx="0"/>
            </p:cNvCxnSpPr>
            <p:nvPr/>
          </p:nvCxnSpPr>
          <p:spPr>
            <a:xfrm>
              <a:off x="7523605" y="4858752"/>
              <a:ext cx="1193341" cy="55166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/>
            <p:cNvCxnSpPr>
              <a:stCxn id="111" idx="7"/>
              <a:endCxn id="101" idx="2"/>
            </p:cNvCxnSpPr>
            <p:nvPr/>
          </p:nvCxnSpPr>
          <p:spPr>
            <a:xfrm flipV="1">
              <a:off x="7523605" y="5590437"/>
              <a:ext cx="1013321" cy="520779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/>
            <p:cNvSpPr txBox="1"/>
            <p:nvPr/>
          </p:nvSpPr>
          <p:spPr>
            <a:xfrm>
              <a:off x="4562902" y="496641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8</a:t>
              </a:r>
              <a:endParaRPr lang="zh-CN" altLang="en-US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526898" y="591181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9</a:t>
              </a:r>
              <a:endParaRPr lang="zh-CN" altLang="en-US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6048164" y="457442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8046146" y="4909146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12</a:t>
              </a:r>
              <a:endParaRPr lang="zh-CN" altLang="en-US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555238" y="540112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6455338" y="52292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9</a:t>
              </a:r>
              <a:endParaRPr lang="zh-CN" altLang="en-US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7452320" y="542761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7</a:t>
              </a:r>
              <a:endParaRPr lang="zh-CN" altLang="en-US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6313270" y="5973211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</a:t>
              </a:r>
              <a:endParaRPr lang="zh-CN" altLang="en-US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7859494" y="557848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cxnSp>
          <p:nvCxnSpPr>
            <p:cNvPr id="132" name="直接箭头连接符 131"/>
            <p:cNvCxnSpPr>
              <a:stCxn id="100" idx="4"/>
              <a:endCxn id="104" idx="2"/>
            </p:cNvCxnSpPr>
            <p:nvPr/>
          </p:nvCxnSpPr>
          <p:spPr bwMode="auto">
            <a:xfrm>
              <a:off x="4371976" y="5770457"/>
              <a:ext cx="972108" cy="46805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箭头连接符 132"/>
            <p:cNvCxnSpPr>
              <a:stCxn id="111" idx="0"/>
              <a:endCxn id="109" idx="4"/>
            </p:cNvCxnSpPr>
            <p:nvPr/>
          </p:nvCxnSpPr>
          <p:spPr bwMode="auto">
            <a:xfrm flipV="1">
              <a:off x="7396312" y="5166065"/>
              <a:ext cx="0" cy="89242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箭头连接符 133"/>
            <p:cNvCxnSpPr>
              <a:stCxn id="102" idx="3"/>
              <a:endCxn id="100" idx="6"/>
            </p:cNvCxnSpPr>
            <p:nvPr/>
          </p:nvCxnSpPr>
          <p:spPr>
            <a:xfrm flipH="1">
              <a:off x="4551996" y="5113338"/>
              <a:ext cx="844815" cy="47709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4803898" y="527847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8</a:t>
              </a:r>
              <a:endParaRPr lang="zh-CN" altLang="en-US" dirty="0"/>
            </a:p>
          </p:txBody>
        </p:sp>
        <p:cxnSp>
          <p:nvCxnSpPr>
            <p:cNvPr id="136" name="直接箭头连接符 135"/>
            <p:cNvCxnSpPr>
              <a:stCxn id="109" idx="2"/>
              <a:endCxn id="102" idx="6"/>
            </p:cNvCxnSpPr>
            <p:nvPr/>
          </p:nvCxnSpPr>
          <p:spPr bwMode="auto">
            <a:xfrm flipH="1">
              <a:off x="5704124" y="4986045"/>
              <a:ext cx="151216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6120172" y="4867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8</a:t>
              </a:r>
              <a:endParaRPr lang="zh-CN" altLang="en-US" dirty="0"/>
            </a:p>
          </p:txBody>
        </p:sp>
        <p:cxnSp>
          <p:nvCxnSpPr>
            <p:cNvPr id="138" name="直接箭头连接符 137"/>
            <p:cNvCxnSpPr>
              <a:stCxn id="104" idx="6"/>
              <a:endCxn id="109" idx="4"/>
            </p:cNvCxnSpPr>
            <p:nvPr/>
          </p:nvCxnSpPr>
          <p:spPr bwMode="auto">
            <a:xfrm flipV="1">
              <a:off x="5704124" y="5166065"/>
              <a:ext cx="1692188" cy="107244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/>
            <p:cNvSpPr txBox="1"/>
            <p:nvPr/>
          </p:nvSpPr>
          <p:spPr>
            <a:xfrm>
              <a:off x="6558266" y="553306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cxnSp>
          <p:nvCxnSpPr>
            <p:cNvPr id="140" name="直接箭头连接符 139"/>
            <p:cNvCxnSpPr>
              <a:stCxn id="111" idx="3"/>
              <a:endCxn id="104" idx="5"/>
            </p:cNvCxnSpPr>
            <p:nvPr/>
          </p:nvCxnSpPr>
          <p:spPr bwMode="auto">
            <a:xfrm flipH="1">
              <a:off x="5651397" y="6365802"/>
              <a:ext cx="161762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箭头连接符 140"/>
            <p:cNvCxnSpPr>
              <a:stCxn id="101" idx="1"/>
              <a:endCxn id="109" idx="6"/>
            </p:cNvCxnSpPr>
            <p:nvPr/>
          </p:nvCxnSpPr>
          <p:spPr>
            <a:xfrm flipH="1" flipV="1">
              <a:off x="7576332" y="4986045"/>
              <a:ext cx="1013321" cy="47709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/>
            <p:cNvSpPr txBox="1"/>
            <p:nvPr/>
          </p:nvSpPr>
          <p:spPr>
            <a:xfrm>
              <a:off x="7862419" y="512118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8</a:t>
              </a:r>
              <a:endParaRPr lang="zh-CN" altLang="en-US" dirty="0"/>
            </a:p>
          </p:txBody>
        </p:sp>
        <p:cxnSp>
          <p:nvCxnSpPr>
            <p:cNvPr id="143" name="直接箭头连接符 142"/>
            <p:cNvCxnSpPr>
              <a:stCxn id="101" idx="3"/>
              <a:endCxn id="111" idx="6"/>
            </p:cNvCxnSpPr>
            <p:nvPr/>
          </p:nvCxnSpPr>
          <p:spPr>
            <a:xfrm flipH="1">
              <a:off x="7576332" y="5717730"/>
              <a:ext cx="1013321" cy="52077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/>
            <p:cNvSpPr txBox="1"/>
            <p:nvPr/>
          </p:nvSpPr>
          <p:spPr>
            <a:xfrm>
              <a:off x="7997310" y="586651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145" name="直接箭头连接符 144"/>
            <p:cNvCxnSpPr>
              <a:stCxn id="104" idx="1"/>
              <a:endCxn id="100" idx="5"/>
            </p:cNvCxnSpPr>
            <p:nvPr/>
          </p:nvCxnSpPr>
          <p:spPr bwMode="auto">
            <a:xfrm flipH="1" flipV="1">
              <a:off x="4499269" y="5717730"/>
              <a:ext cx="897542" cy="39348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4876133" y="565049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147" name="直接箭头连接符 146"/>
            <p:cNvCxnSpPr>
              <a:stCxn id="111" idx="7"/>
              <a:endCxn id="109" idx="5"/>
            </p:cNvCxnSpPr>
            <p:nvPr/>
          </p:nvCxnSpPr>
          <p:spPr bwMode="auto">
            <a:xfrm flipV="1">
              <a:off x="7523605" y="5113338"/>
              <a:ext cx="0" cy="99787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箭头连接符 147"/>
            <p:cNvCxnSpPr>
              <a:stCxn id="102" idx="4"/>
              <a:endCxn id="104" idx="0"/>
            </p:cNvCxnSpPr>
            <p:nvPr/>
          </p:nvCxnSpPr>
          <p:spPr bwMode="auto">
            <a:xfrm>
              <a:off x="5524104" y="5166065"/>
              <a:ext cx="0" cy="89242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/>
            <p:cNvSpPr txBox="1"/>
            <p:nvPr/>
          </p:nvSpPr>
          <p:spPr>
            <a:xfrm>
              <a:off x="5288780" y="543356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6383330" y="626076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7157196" y="542761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  <p:sp>
        <p:nvSpPr>
          <p:cNvPr id="200" name="TextBox 199"/>
          <p:cNvSpPr txBox="1"/>
          <p:nvPr/>
        </p:nvSpPr>
        <p:spPr>
          <a:xfrm>
            <a:off x="3609569" y="4679848"/>
            <a:ext cx="124264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残留网络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4</a:t>
            </a: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cxnSp>
        <p:nvCxnSpPr>
          <p:cNvPr id="203" name="直接连接符 202"/>
          <p:cNvCxnSpPr/>
          <p:nvPr/>
        </p:nvCxnSpPr>
        <p:spPr bwMode="auto">
          <a:xfrm>
            <a:off x="2244264" y="3855145"/>
            <a:ext cx="1204985" cy="545963"/>
          </a:xfrm>
          <a:prstGeom prst="line">
            <a:avLst/>
          </a:prstGeom>
          <a:ln w="76200">
            <a:solidFill>
              <a:schemeClr val="bg2">
                <a:lumMod val="60000"/>
                <a:lumOff val="40000"/>
                <a:alpha val="52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连接符 203"/>
          <p:cNvCxnSpPr/>
          <p:nvPr/>
        </p:nvCxnSpPr>
        <p:spPr bwMode="auto">
          <a:xfrm flipV="1">
            <a:off x="5251726" y="3029108"/>
            <a:ext cx="1614" cy="1394976"/>
          </a:xfrm>
          <a:prstGeom prst="line">
            <a:avLst/>
          </a:prstGeom>
          <a:ln w="76200">
            <a:solidFill>
              <a:schemeClr val="bg2">
                <a:lumMod val="60000"/>
                <a:lumOff val="40000"/>
                <a:alpha val="52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连接符 204"/>
          <p:cNvCxnSpPr/>
          <p:nvPr/>
        </p:nvCxnSpPr>
        <p:spPr bwMode="auto">
          <a:xfrm>
            <a:off x="3333561" y="4380722"/>
            <a:ext cx="1894159" cy="19626"/>
          </a:xfrm>
          <a:prstGeom prst="line">
            <a:avLst/>
          </a:prstGeom>
          <a:ln w="76200">
            <a:solidFill>
              <a:schemeClr val="bg2">
                <a:lumMod val="60000"/>
                <a:lumOff val="40000"/>
                <a:alpha val="52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连接符 205"/>
          <p:cNvCxnSpPr/>
          <p:nvPr/>
        </p:nvCxnSpPr>
        <p:spPr bwMode="auto">
          <a:xfrm>
            <a:off x="5283433" y="3036046"/>
            <a:ext cx="1358455" cy="626231"/>
          </a:xfrm>
          <a:prstGeom prst="line">
            <a:avLst/>
          </a:prstGeom>
          <a:ln w="76200">
            <a:solidFill>
              <a:schemeClr val="bg2">
                <a:lumMod val="60000"/>
                <a:lumOff val="40000"/>
                <a:alpha val="52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6623785" y="3029108"/>
            <a:ext cx="1475084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路径上流为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7</a:t>
            </a: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408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Fold-Fulkerson</a:t>
            </a:r>
            <a:r>
              <a:rPr lang="zh-CN" altLang="en-US" dirty="0"/>
              <a:t>算法</a:t>
            </a:r>
            <a:endParaRPr lang="en-US" altLang="zh-CN" dirty="0"/>
          </a:p>
          <a:p>
            <a:pPr lvl="1"/>
            <a:r>
              <a:rPr lang="zh-CN" altLang="en-US" dirty="0"/>
              <a:t>在残留网络从源到汇找一条可行路径，塞满流量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499862" y="1232756"/>
                <a:ext cx="4410566" cy="71019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𝒄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𝒇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(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𝒖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,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𝒗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𝒄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−</m:t>
                              </m:r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,</m:t>
                              </m:r>
                              <m:r>
                                <a:rPr lang="zh-CN" altLang="en-US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若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𝑬</m:t>
                              </m:r>
                            </m:e>
                            <m:e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,            </m:t>
                              </m:r>
                              <m:r>
                                <a:rPr lang="zh-CN" altLang="en-US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若</m:t>
                              </m:r>
                              <m:d>
                                <m:dPr>
                                  <m:ctrlPr>
                                    <a:rPr lang="en-US" altLang="zh-CN" b="1" i="1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</m:e>
                              </m:d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𝑬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b="1" dirty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862" y="1232756"/>
                <a:ext cx="4410566" cy="71019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7" name="组合 96"/>
          <p:cNvGrpSpPr/>
          <p:nvPr/>
        </p:nvGrpSpPr>
        <p:grpSpPr>
          <a:xfrm>
            <a:off x="2051720" y="2699628"/>
            <a:ext cx="4705010" cy="2055667"/>
            <a:chOff x="4191956" y="4574425"/>
            <a:chExt cx="4705010" cy="2055667"/>
          </a:xfrm>
        </p:grpSpPr>
        <p:sp>
          <p:nvSpPr>
            <p:cNvPr id="98" name="椭圆 97"/>
            <p:cNvSpPr/>
            <p:nvPr/>
          </p:nvSpPr>
          <p:spPr>
            <a:xfrm>
              <a:off x="4191956" y="5410417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s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52" name="椭圆 151"/>
            <p:cNvSpPr/>
            <p:nvPr/>
          </p:nvSpPr>
          <p:spPr>
            <a:xfrm>
              <a:off x="8536926" y="5410417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t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53" name="椭圆 152"/>
            <p:cNvSpPr/>
            <p:nvPr/>
          </p:nvSpPr>
          <p:spPr>
            <a:xfrm>
              <a:off x="5344084" y="4806025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54" name="椭圆 153"/>
            <p:cNvSpPr/>
            <p:nvPr/>
          </p:nvSpPr>
          <p:spPr>
            <a:xfrm>
              <a:off x="5344084" y="6058489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55" name="椭圆 154"/>
            <p:cNvSpPr/>
            <p:nvPr/>
          </p:nvSpPr>
          <p:spPr>
            <a:xfrm>
              <a:off x="7216292" y="4806025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56" name="椭圆 155"/>
            <p:cNvSpPr/>
            <p:nvPr/>
          </p:nvSpPr>
          <p:spPr>
            <a:xfrm>
              <a:off x="7216292" y="6058489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157" name="直接箭头连接符 156"/>
            <p:cNvCxnSpPr>
              <a:stCxn id="98" idx="7"/>
              <a:endCxn id="153" idx="2"/>
            </p:cNvCxnSpPr>
            <p:nvPr/>
          </p:nvCxnSpPr>
          <p:spPr>
            <a:xfrm flipV="1">
              <a:off x="4499269" y="4986045"/>
              <a:ext cx="844815" cy="47709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箭头连接符 157"/>
            <p:cNvCxnSpPr>
              <a:stCxn id="153" idx="7"/>
              <a:endCxn id="155" idx="1"/>
            </p:cNvCxnSpPr>
            <p:nvPr/>
          </p:nvCxnSpPr>
          <p:spPr>
            <a:xfrm>
              <a:off x="5651397" y="4858752"/>
              <a:ext cx="161762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箭头连接符 158"/>
            <p:cNvCxnSpPr>
              <a:stCxn id="154" idx="7"/>
              <a:endCxn id="153" idx="5"/>
            </p:cNvCxnSpPr>
            <p:nvPr/>
          </p:nvCxnSpPr>
          <p:spPr>
            <a:xfrm flipV="1">
              <a:off x="5651397" y="5113338"/>
              <a:ext cx="0" cy="99787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箭头连接符 159"/>
            <p:cNvCxnSpPr>
              <a:stCxn id="155" idx="3"/>
              <a:endCxn id="154" idx="7"/>
            </p:cNvCxnSpPr>
            <p:nvPr/>
          </p:nvCxnSpPr>
          <p:spPr>
            <a:xfrm flipH="1">
              <a:off x="5651397" y="5113338"/>
              <a:ext cx="1617622" cy="99787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接箭头连接符 160"/>
            <p:cNvCxnSpPr/>
            <p:nvPr/>
          </p:nvCxnSpPr>
          <p:spPr>
            <a:xfrm flipV="1">
              <a:off x="5706617" y="6255068"/>
              <a:ext cx="1509675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接箭头连接符 161"/>
            <p:cNvCxnSpPr>
              <a:stCxn id="155" idx="7"/>
              <a:endCxn id="152" idx="0"/>
            </p:cNvCxnSpPr>
            <p:nvPr/>
          </p:nvCxnSpPr>
          <p:spPr>
            <a:xfrm>
              <a:off x="7523605" y="4858752"/>
              <a:ext cx="1193341" cy="55166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箭头连接符 162"/>
            <p:cNvCxnSpPr>
              <a:stCxn id="156" idx="7"/>
              <a:endCxn id="152" idx="2"/>
            </p:cNvCxnSpPr>
            <p:nvPr/>
          </p:nvCxnSpPr>
          <p:spPr>
            <a:xfrm flipV="1">
              <a:off x="7523605" y="5590437"/>
              <a:ext cx="1013321" cy="520779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/>
            <p:cNvSpPr txBox="1"/>
            <p:nvPr/>
          </p:nvSpPr>
          <p:spPr>
            <a:xfrm>
              <a:off x="4562902" y="496641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8</a:t>
              </a:r>
              <a:endParaRPr lang="zh-CN" altLang="en-US" dirty="0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4526898" y="591181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6048164" y="457442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8046146" y="490914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5555238" y="540112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6455338" y="52292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9</a:t>
              </a:r>
              <a:endParaRPr lang="zh-CN" altLang="en-US" dirty="0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7452320" y="542761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6313270" y="597321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7859494" y="557848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cxnSp>
          <p:nvCxnSpPr>
            <p:cNvPr id="173" name="直接箭头连接符 172"/>
            <p:cNvCxnSpPr>
              <a:stCxn id="98" idx="4"/>
              <a:endCxn id="154" idx="2"/>
            </p:cNvCxnSpPr>
            <p:nvPr/>
          </p:nvCxnSpPr>
          <p:spPr bwMode="auto">
            <a:xfrm>
              <a:off x="4371976" y="5770457"/>
              <a:ext cx="972108" cy="46805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接箭头连接符 173"/>
            <p:cNvCxnSpPr>
              <a:stCxn id="156" idx="0"/>
              <a:endCxn id="155" idx="4"/>
            </p:cNvCxnSpPr>
            <p:nvPr/>
          </p:nvCxnSpPr>
          <p:spPr bwMode="auto">
            <a:xfrm flipV="1">
              <a:off x="7396312" y="5166065"/>
              <a:ext cx="0" cy="89242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接箭头连接符 174"/>
            <p:cNvCxnSpPr>
              <a:stCxn id="153" idx="3"/>
              <a:endCxn id="98" idx="6"/>
            </p:cNvCxnSpPr>
            <p:nvPr/>
          </p:nvCxnSpPr>
          <p:spPr>
            <a:xfrm flipH="1">
              <a:off x="4551996" y="5113338"/>
              <a:ext cx="844815" cy="47709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/>
            <p:cNvSpPr txBox="1"/>
            <p:nvPr/>
          </p:nvSpPr>
          <p:spPr>
            <a:xfrm>
              <a:off x="4803898" y="527847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8</a:t>
              </a:r>
              <a:endParaRPr lang="zh-CN" altLang="en-US" dirty="0"/>
            </a:p>
          </p:txBody>
        </p:sp>
        <p:cxnSp>
          <p:nvCxnSpPr>
            <p:cNvPr id="177" name="直接箭头连接符 176"/>
            <p:cNvCxnSpPr>
              <a:stCxn id="155" idx="2"/>
              <a:endCxn id="153" idx="6"/>
            </p:cNvCxnSpPr>
            <p:nvPr/>
          </p:nvCxnSpPr>
          <p:spPr bwMode="auto">
            <a:xfrm flipH="1">
              <a:off x="5704124" y="4986045"/>
              <a:ext cx="151216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extBox 177"/>
            <p:cNvSpPr txBox="1"/>
            <p:nvPr/>
          </p:nvSpPr>
          <p:spPr>
            <a:xfrm>
              <a:off x="6120172" y="486769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8</a:t>
              </a:r>
              <a:endParaRPr lang="zh-CN" altLang="en-US" dirty="0"/>
            </a:p>
          </p:txBody>
        </p:sp>
        <p:cxnSp>
          <p:nvCxnSpPr>
            <p:cNvPr id="179" name="直接箭头连接符 178"/>
            <p:cNvCxnSpPr>
              <a:stCxn id="154" idx="6"/>
              <a:endCxn id="155" idx="4"/>
            </p:cNvCxnSpPr>
            <p:nvPr/>
          </p:nvCxnSpPr>
          <p:spPr bwMode="auto">
            <a:xfrm flipV="1">
              <a:off x="5704124" y="5166065"/>
              <a:ext cx="1692188" cy="107244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Box 179"/>
            <p:cNvSpPr txBox="1"/>
            <p:nvPr/>
          </p:nvSpPr>
          <p:spPr>
            <a:xfrm>
              <a:off x="6558266" y="553306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cxnSp>
          <p:nvCxnSpPr>
            <p:cNvPr id="181" name="直接箭头连接符 180"/>
            <p:cNvCxnSpPr>
              <a:stCxn id="156" idx="3"/>
              <a:endCxn id="154" idx="5"/>
            </p:cNvCxnSpPr>
            <p:nvPr/>
          </p:nvCxnSpPr>
          <p:spPr bwMode="auto">
            <a:xfrm flipH="1">
              <a:off x="5651397" y="6365802"/>
              <a:ext cx="161762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接箭头连接符 181"/>
            <p:cNvCxnSpPr>
              <a:stCxn id="152" idx="1"/>
              <a:endCxn id="155" idx="6"/>
            </p:cNvCxnSpPr>
            <p:nvPr/>
          </p:nvCxnSpPr>
          <p:spPr>
            <a:xfrm flipH="1" flipV="1">
              <a:off x="7576332" y="4986045"/>
              <a:ext cx="1013321" cy="47709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/>
            <p:cNvSpPr txBox="1"/>
            <p:nvPr/>
          </p:nvSpPr>
          <p:spPr>
            <a:xfrm>
              <a:off x="7862419" y="5121188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15</a:t>
              </a:r>
              <a:endParaRPr lang="zh-CN" altLang="en-US" dirty="0"/>
            </a:p>
          </p:txBody>
        </p:sp>
        <p:cxnSp>
          <p:nvCxnSpPr>
            <p:cNvPr id="184" name="直接箭头连接符 183"/>
            <p:cNvCxnSpPr>
              <a:stCxn id="152" idx="3"/>
              <a:endCxn id="156" idx="6"/>
            </p:cNvCxnSpPr>
            <p:nvPr/>
          </p:nvCxnSpPr>
          <p:spPr>
            <a:xfrm flipH="1">
              <a:off x="7576332" y="5717730"/>
              <a:ext cx="1013321" cy="52077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TextBox 184"/>
            <p:cNvSpPr txBox="1"/>
            <p:nvPr/>
          </p:nvSpPr>
          <p:spPr>
            <a:xfrm>
              <a:off x="7997310" y="586651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186" name="直接箭头连接符 185"/>
            <p:cNvCxnSpPr>
              <a:stCxn id="154" idx="1"/>
              <a:endCxn id="98" idx="5"/>
            </p:cNvCxnSpPr>
            <p:nvPr/>
          </p:nvCxnSpPr>
          <p:spPr bwMode="auto">
            <a:xfrm flipH="1" flipV="1">
              <a:off x="4499269" y="5717730"/>
              <a:ext cx="897542" cy="39348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/>
            <p:cNvSpPr txBox="1"/>
            <p:nvPr/>
          </p:nvSpPr>
          <p:spPr>
            <a:xfrm>
              <a:off x="4876133" y="5650494"/>
              <a:ext cx="424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11</a:t>
              </a:r>
              <a:endParaRPr lang="zh-CN" altLang="en-US" dirty="0"/>
            </a:p>
          </p:txBody>
        </p:sp>
        <p:cxnSp>
          <p:nvCxnSpPr>
            <p:cNvPr id="188" name="直接箭头连接符 187"/>
            <p:cNvCxnSpPr>
              <a:stCxn id="156" idx="7"/>
              <a:endCxn id="155" idx="5"/>
            </p:cNvCxnSpPr>
            <p:nvPr/>
          </p:nvCxnSpPr>
          <p:spPr bwMode="auto">
            <a:xfrm flipV="1">
              <a:off x="7523605" y="5113338"/>
              <a:ext cx="0" cy="99787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箭头连接符 188"/>
            <p:cNvCxnSpPr>
              <a:stCxn id="153" idx="4"/>
              <a:endCxn id="154" idx="0"/>
            </p:cNvCxnSpPr>
            <p:nvPr/>
          </p:nvCxnSpPr>
          <p:spPr bwMode="auto">
            <a:xfrm>
              <a:off x="5524104" y="5166065"/>
              <a:ext cx="0" cy="89242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TextBox 189"/>
            <p:cNvSpPr txBox="1"/>
            <p:nvPr/>
          </p:nvSpPr>
          <p:spPr>
            <a:xfrm>
              <a:off x="5288780" y="543356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6383330" y="6260760"/>
              <a:ext cx="424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11</a:t>
              </a:r>
              <a:endParaRPr lang="zh-CN" altLang="en-US" dirty="0"/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7157196" y="542761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7</a:t>
              </a:r>
              <a:endParaRPr lang="zh-CN" altLang="en-US" dirty="0"/>
            </a:p>
          </p:txBody>
        </p:sp>
      </p:grpSp>
      <p:cxnSp>
        <p:nvCxnSpPr>
          <p:cNvPr id="193" name="直接连接符 192"/>
          <p:cNvCxnSpPr/>
          <p:nvPr/>
        </p:nvCxnSpPr>
        <p:spPr bwMode="auto">
          <a:xfrm flipV="1">
            <a:off x="2403649" y="3068960"/>
            <a:ext cx="1011353" cy="573271"/>
          </a:xfrm>
          <a:prstGeom prst="line">
            <a:avLst/>
          </a:prstGeom>
          <a:ln w="76200">
            <a:solidFill>
              <a:schemeClr val="bg2">
                <a:lumMod val="60000"/>
                <a:lumOff val="40000"/>
                <a:alpha val="52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/>
          <p:nvPr/>
        </p:nvCxnSpPr>
        <p:spPr bwMode="auto">
          <a:xfrm>
            <a:off x="3383868" y="3063107"/>
            <a:ext cx="1964220" cy="5853"/>
          </a:xfrm>
          <a:prstGeom prst="line">
            <a:avLst/>
          </a:prstGeom>
          <a:ln w="76200">
            <a:solidFill>
              <a:schemeClr val="bg2">
                <a:lumMod val="60000"/>
                <a:lumOff val="40000"/>
                <a:alpha val="52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/>
          <p:cNvSpPr txBox="1"/>
          <p:nvPr/>
        </p:nvSpPr>
        <p:spPr>
          <a:xfrm>
            <a:off x="3995203" y="4679848"/>
            <a:ext cx="124264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残留网络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5</a:t>
            </a: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202" name="TextBox 201"/>
          <p:cNvSpPr txBox="1"/>
          <p:nvPr/>
        </p:nvSpPr>
        <p:spPr>
          <a:xfrm>
            <a:off x="5494817" y="4366965"/>
            <a:ext cx="1475084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路径上流为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4</a:t>
            </a: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cxnSp>
        <p:nvCxnSpPr>
          <p:cNvPr id="208" name="直接连接符 207"/>
          <p:cNvCxnSpPr/>
          <p:nvPr/>
        </p:nvCxnSpPr>
        <p:spPr bwMode="auto">
          <a:xfrm>
            <a:off x="5329866" y="3063107"/>
            <a:ext cx="1246844" cy="595160"/>
          </a:xfrm>
          <a:prstGeom prst="line">
            <a:avLst/>
          </a:prstGeom>
          <a:ln w="76200">
            <a:solidFill>
              <a:schemeClr val="bg2">
                <a:lumMod val="60000"/>
                <a:lumOff val="40000"/>
                <a:alpha val="52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40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Fold-Fulkerson</a:t>
            </a:r>
            <a:r>
              <a:rPr lang="zh-CN" altLang="en-US" dirty="0"/>
              <a:t>算法</a:t>
            </a:r>
            <a:endParaRPr lang="en-US" altLang="zh-CN" dirty="0"/>
          </a:p>
          <a:p>
            <a:pPr lvl="1"/>
            <a:r>
              <a:rPr lang="zh-CN" altLang="en-US" dirty="0"/>
              <a:t>在残留网络从源到汇找一条可行路径，塞满流量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499862" y="1232756"/>
                <a:ext cx="4410566" cy="71019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𝒄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𝒇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(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𝒖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,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𝒗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𝒄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−</m:t>
                              </m:r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,</m:t>
                              </m:r>
                              <m:r>
                                <a:rPr lang="zh-CN" altLang="en-US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若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𝑬</m:t>
                              </m:r>
                            </m:e>
                            <m:e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,            </m:t>
                              </m:r>
                              <m:r>
                                <a:rPr lang="zh-CN" altLang="en-US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若</m:t>
                              </m:r>
                              <m:d>
                                <m:dPr>
                                  <m:ctrlPr>
                                    <a:rPr lang="en-US" altLang="zh-CN" b="1" i="1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</m:e>
                              </m:d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𝑬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b="1" dirty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862" y="1232756"/>
                <a:ext cx="4410566" cy="71019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9" name="组合 98"/>
          <p:cNvGrpSpPr/>
          <p:nvPr/>
        </p:nvGrpSpPr>
        <p:grpSpPr>
          <a:xfrm>
            <a:off x="2051720" y="2694387"/>
            <a:ext cx="4705010" cy="2055667"/>
            <a:chOff x="4191956" y="4574425"/>
            <a:chExt cx="4705010" cy="2055667"/>
          </a:xfrm>
        </p:grpSpPr>
        <p:sp>
          <p:nvSpPr>
            <p:cNvPr id="100" name="椭圆 99"/>
            <p:cNvSpPr/>
            <p:nvPr/>
          </p:nvSpPr>
          <p:spPr>
            <a:xfrm>
              <a:off x="4191956" y="5410417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s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8536926" y="5410417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t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02" name="椭圆 101"/>
            <p:cNvSpPr/>
            <p:nvPr/>
          </p:nvSpPr>
          <p:spPr>
            <a:xfrm>
              <a:off x="5344084" y="4806025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04" name="椭圆 103"/>
            <p:cNvSpPr/>
            <p:nvPr/>
          </p:nvSpPr>
          <p:spPr>
            <a:xfrm>
              <a:off x="5344084" y="6058489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7216292" y="4806025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11" name="椭圆 110"/>
            <p:cNvSpPr/>
            <p:nvPr/>
          </p:nvSpPr>
          <p:spPr>
            <a:xfrm>
              <a:off x="7216292" y="6058489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113" name="直接箭头连接符 112"/>
            <p:cNvCxnSpPr>
              <a:stCxn id="100" idx="7"/>
              <a:endCxn id="102" idx="2"/>
            </p:cNvCxnSpPr>
            <p:nvPr/>
          </p:nvCxnSpPr>
          <p:spPr>
            <a:xfrm flipV="1">
              <a:off x="4499269" y="4986045"/>
              <a:ext cx="844815" cy="47709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箭头连接符 114"/>
            <p:cNvCxnSpPr>
              <a:stCxn id="102" idx="7"/>
              <a:endCxn id="109" idx="1"/>
            </p:cNvCxnSpPr>
            <p:nvPr/>
          </p:nvCxnSpPr>
          <p:spPr>
            <a:xfrm>
              <a:off x="5651397" y="4858752"/>
              <a:ext cx="161762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箭头连接符 115"/>
            <p:cNvCxnSpPr>
              <a:stCxn id="104" idx="7"/>
              <a:endCxn id="102" idx="5"/>
            </p:cNvCxnSpPr>
            <p:nvPr/>
          </p:nvCxnSpPr>
          <p:spPr>
            <a:xfrm flipV="1">
              <a:off x="5651397" y="5113338"/>
              <a:ext cx="0" cy="99787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箭头连接符 117"/>
            <p:cNvCxnSpPr>
              <a:stCxn id="109" idx="3"/>
              <a:endCxn id="104" idx="7"/>
            </p:cNvCxnSpPr>
            <p:nvPr/>
          </p:nvCxnSpPr>
          <p:spPr>
            <a:xfrm flipH="1">
              <a:off x="5651397" y="5113338"/>
              <a:ext cx="1617622" cy="99787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箭头连接符 119"/>
            <p:cNvCxnSpPr/>
            <p:nvPr/>
          </p:nvCxnSpPr>
          <p:spPr>
            <a:xfrm flipV="1">
              <a:off x="5706617" y="6255068"/>
              <a:ext cx="1509675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/>
            <p:cNvCxnSpPr>
              <a:stCxn id="109" idx="7"/>
              <a:endCxn id="101" idx="0"/>
            </p:cNvCxnSpPr>
            <p:nvPr/>
          </p:nvCxnSpPr>
          <p:spPr>
            <a:xfrm>
              <a:off x="7523605" y="4858752"/>
              <a:ext cx="1193341" cy="55166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/>
            <p:cNvCxnSpPr>
              <a:stCxn id="111" idx="7"/>
              <a:endCxn id="101" idx="2"/>
            </p:cNvCxnSpPr>
            <p:nvPr/>
          </p:nvCxnSpPr>
          <p:spPr>
            <a:xfrm flipV="1">
              <a:off x="7523605" y="5590437"/>
              <a:ext cx="1013321" cy="520779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/>
            <p:cNvSpPr txBox="1"/>
            <p:nvPr/>
          </p:nvSpPr>
          <p:spPr>
            <a:xfrm>
              <a:off x="4562902" y="496641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526898" y="591181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6048164" y="457442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8046146" y="490914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555238" y="540112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6455338" y="52292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9</a:t>
              </a:r>
              <a:endParaRPr lang="zh-CN" altLang="en-US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7452320" y="542761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6313270" y="597321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7859494" y="557848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cxnSp>
          <p:nvCxnSpPr>
            <p:cNvPr id="132" name="直接箭头连接符 131"/>
            <p:cNvCxnSpPr>
              <a:stCxn id="100" idx="4"/>
              <a:endCxn id="104" idx="2"/>
            </p:cNvCxnSpPr>
            <p:nvPr/>
          </p:nvCxnSpPr>
          <p:spPr bwMode="auto">
            <a:xfrm>
              <a:off x="4371976" y="5770457"/>
              <a:ext cx="972108" cy="46805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箭头连接符 132"/>
            <p:cNvCxnSpPr>
              <a:stCxn id="111" idx="0"/>
              <a:endCxn id="109" idx="4"/>
            </p:cNvCxnSpPr>
            <p:nvPr/>
          </p:nvCxnSpPr>
          <p:spPr bwMode="auto">
            <a:xfrm flipV="1">
              <a:off x="7396312" y="5166065"/>
              <a:ext cx="0" cy="89242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箭头连接符 133"/>
            <p:cNvCxnSpPr>
              <a:stCxn id="102" idx="3"/>
              <a:endCxn id="100" idx="6"/>
            </p:cNvCxnSpPr>
            <p:nvPr/>
          </p:nvCxnSpPr>
          <p:spPr>
            <a:xfrm flipH="1">
              <a:off x="4551996" y="5113338"/>
              <a:ext cx="844815" cy="47709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4803898" y="5278478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12</a:t>
              </a:r>
              <a:endParaRPr lang="zh-CN" altLang="en-US" dirty="0"/>
            </a:p>
          </p:txBody>
        </p:sp>
        <p:cxnSp>
          <p:nvCxnSpPr>
            <p:cNvPr id="136" name="直接箭头连接符 135"/>
            <p:cNvCxnSpPr>
              <a:stCxn id="109" idx="2"/>
              <a:endCxn id="102" idx="6"/>
            </p:cNvCxnSpPr>
            <p:nvPr/>
          </p:nvCxnSpPr>
          <p:spPr bwMode="auto">
            <a:xfrm flipH="1">
              <a:off x="5704124" y="4986045"/>
              <a:ext cx="151216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6120172" y="4867698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12</a:t>
              </a:r>
              <a:endParaRPr lang="zh-CN" altLang="en-US" dirty="0"/>
            </a:p>
          </p:txBody>
        </p:sp>
        <p:cxnSp>
          <p:nvCxnSpPr>
            <p:cNvPr id="138" name="直接箭头连接符 137"/>
            <p:cNvCxnSpPr>
              <a:stCxn id="104" idx="6"/>
              <a:endCxn id="109" idx="4"/>
            </p:cNvCxnSpPr>
            <p:nvPr/>
          </p:nvCxnSpPr>
          <p:spPr bwMode="auto">
            <a:xfrm flipV="1">
              <a:off x="5704124" y="5166065"/>
              <a:ext cx="1692188" cy="107244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/>
            <p:cNvSpPr txBox="1"/>
            <p:nvPr/>
          </p:nvSpPr>
          <p:spPr>
            <a:xfrm>
              <a:off x="6558266" y="553306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cxnSp>
          <p:nvCxnSpPr>
            <p:cNvPr id="140" name="直接箭头连接符 139"/>
            <p:cNvCxnSpPr>
              <a:stCxn id="111" idx="3"/>
              <a:endCxn id="104" idx="5"/>
            </p:cNvCxnSpPr>
            <p:nvPr/>
          </p:nvCxnSpPr>
          <p:spPr bwMode="auto">
            <a:xfrm flipH="1">
              <a:off x="5651397" y="6365802"/>
              <a:ext cx="161762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箭头连接符 140"/>
            <p:cNvCxnSpPr>
              <a:stCxn id="101" idx="1"/>
              <a:endCxn id="109" idx="6"/>
            </p:cNvCxnSpPr>
            <p:nvPr/>
          </p:nvCxnSpPr>
          <p:spPr>
            <a:xfrm flipH="1" flipV="1">
              <a:off x="7576332" y="4986045"/>
              <a:ext cx="1013321" cy="47709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/>
            <p:cNvSpPr txBox="1"/>
            <p:nvPr/>
          </p:nvSpPr>
          <p:spPr>
            <a:xfrm>
              <a:off x="7862419" y="5121188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19</a:t>
              </a:r>
              <a:endParaRPr lang="zh-CN" altLang="en-US" dirty="0"/>
            </a:p>
          </p:txBody>
        </p:sp>
        <p:cxnSp>
          <p:nvCxnSpPr>
            <p:cNvPr id="143" name="直接箭头连接符 142"/>
            <p:cNvCxnSpPr>
              <a:stCxn id="101" idx="3"/>
              <a:endCxn id="111" idx="6"/>
            </p:cNvCxnSpPr>
            <p:nvPr/>
          </p:nvCxnSpPr>
          <p:spPr>
            <a:xfrm flipH="1">
              <a:off x="7576332" y="5717730"/>
              <a:ext cx="1013321" cy="52077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headEnd type="none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/>
            <p:cNvSpPr txBox="1"/>
            <p:nvPr/>
          </p:nvSpPr>
          <p:spPr>
            <a:xfrm>
              <a:off x="7997310" y="586651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145" name="直接箭头连接符 144"/>
            <p:cNvCxnSpPr>
              <a:stCxn id="104" idx="1"/>
              <a:endCxn id="100" idx="5"/>
            </p:cNvCxnSpPr>
            <p:nvPr/>
          </p:nvCxnSpPr>
          <p:spPr bwMode="auto">
            <a:xfrm flipH="1" flipV="1">
              <a:off x="4499269" y="5717730"/>
              <a:ext cx="897542" cy="39348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4876133" y="5650494"/>
              <a:ext cx="424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11</a:t>
              </a:r>
              <a:endParaRPr lang="zh-CN" altLang="en-US" dirty="0"/>
            </a:p>
          </p:txBody>
        </p:sp>
        <p:cxnSp>
          <p:nvCxnSpPr>
            <p:cNvPr id="147" name="直接箭头连接符 146"/>
            <p:cNvCxnSpPr>
              <a:stCxn id="111" idx="7"/>
              <a:endCxn id="109" idx="5"/>
            </p:cNvCxnSpPr>
            <p:nvPr/>
          </p:nvCxnSpPr>
          <p:spPr bwMode="auto">
            <a:xfrm flipV="1">
              <a:off x="7523605" y="5113338"/>
              <a:ext cx="0" cy="99787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箭头连接符 147"/>
            <p:cNvCxnSpPr>
              <a:stCxn id="102" idx="4"/>
              <a:endCxn id="104" idx="0"/>
            </p:cNvCxnSpPr>
            <p:nvPr/>
          </p:nvCxnSpPr>
          <p:spPr bwMode="auto">
            <a:xfrm>
              <a:off x="5524104" y="5166065"/>
              <a:ext cx="0" cy="89242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ys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/>
            <p:cNvSpPr txBox="1"/>
            <p:nvPr/>
          </p:nvSpPr>
          <p:spPr>
            <a:xfrm>
              <a:off x="5288780" y="543356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6383330" y="6260760"/>
              <a:ext cx="4240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11</a:t>
              </a:r>
              <a:endParaRPr lang="zh-CN" altLang="en-US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7157196" y="542761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7</a:t>
              </a:r>
              <a:endParaRPr lang="zh-CN" altLang="en-US" dirty="0"/>
            </a:p>
          </p:txBody>
        </p:sp>
      </p:grpSp>
      <p:sp>
        <p:nvSpPr>
          <p:cNvPr id="200" name="TextBox 199"/>
          <p:cNvSpPr txBox="1"/>
          <p:nvPr/>
        </p:nvSpPr>
        <p:spPr>
          <a:xfrm>
            <a:off x="3621770" y="4679848"/>
            <a:ext cx="124264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残留网络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6</a:t>
            </a: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207" name="TextBox 206"/>
          <p:cNvSpPr txBox="1"/>
          <p:nvPr/>
        </p:nvSpPr>
        <p:spPr>
          <a:xfrm>
            <a:off x="6635986" y="3029108"/>
            <a:ext cx="1475084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路径上流为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0</a:t>
            </a: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9450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Fold-Fulkerson</a:t>
            </a:r>
            <a:r>
              <a:rPr lang="zh-CN" altLang="en-US" dirty="0"/>
              <a:t>算法</a:t>
            </a:r>
            <a:endParaRPr lang="en-US" altLang="zh-CN" dirty="0"/>
          </a:p>
          <a:p>
            <a:pPr lvl="1"/>
            <a:r>
              <a:rPr lang="zh-CN" altLang="en-US" dirty="0"/>
              <a:t>在残留网络从源到汇找一条可行路径，塞满流量</a:t>
            </a:r>
            <a:endParaRPr lang="en-US" altLang="zh-CN" dirty="0"/>
          </a:p>
          <a:p>
            <a:pPr lvl="1"/>
            <a:r>
              <a:rPr lang="zh-CN" altLang="en-US" dirty="0"/>
              <a:t>遇到下面这个图，再遇到搜索可行路径时每次都经过权值为</a:t>
            </a:r>
            <a:r>
              <a:rPr lang="en-US" altLang="zh-CN" dirty="0"/>
              <a:t>1</a:t>
            </a:r>
            <a:r>
              <a:rPr lang="zh-CN" altLang="en-US" dirty="0"/>
              <a:t>那条边，时间复杂度很高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499862" y="1232756"/>
                <a:ext cx="4410566" cy="71019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𝒄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𝒇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(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𝒖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,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𝒗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𝒄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−</m:t>
                              </m:r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,</m:t>
                              </m:r>
                              <m:r>
                                <a:rPr lang="zh-CN" altLang="en-US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若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𝑬</m:t>
                              </m:r>
                            </m:e>
                            <m:e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,            </m:t>
                              </m:r>
                              <m:r>
                                <a:rPr lang="zh-CN" altLang="en-US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若</m:t>
                              </m:r>
                              <m:d>
                                <m:dPr>
                                  <m:ctrlPr>
                                    <a:rPr lang="en-US" altLang="zh-CN" b="1" i="1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</m:e>
                              </m:d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𝑬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b="1" dirty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862" y="1232756"/>
                <a:ext cx="4410566" cy="71019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7" name="组合 96"/>
          <p:cNvGrpSpPr/>
          <p:nvPr/>
        </p:nvGrpSpPr>
        <p:grpSpPr>
          <a:xfrm>
            <a:off x="3296791" y="3454931"/>
            <a:ext cx="2954932" cy="1990293"/>
            <a:chOff x="2167568" y="3017889"/>
            <a:chExt cx="2954932" cy="1990293"/>
          </a:xfrm>
        </p:grpSpPr>
        <p:sp>
          <p:nvSpPr>
            <p:cNvPr id="98" name="椭圆 97"/>
            <p:cNvSpPr/>
            <p:nvPr/>
          </p:nvSpPr>
          <p:spPr>
            <a:xfrm>
              <a:off x="2167568" y="3820050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s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4762460" y="3820050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t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3470556" y="3017889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3470556" y="4648142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102" name="直接箭头连接符 101"/>
            <p:cNvCxnSpPr>
              <a:stCxn id="98" idx="7"/>
              <a:endCxn id="100" idx="2"/>
            </p:cNvCxnSpPr>
            <p:nvPr/>
          </p:nvCxnSpPr>
          <p:spPr>
            <a:xfrm flipV="1">
              <a:off x="2474881" y="3197909"/>
              <a:ext cx="995675" cy="6748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/>
            <p:cNvCxnSpPr>
              <a:stCxn id="100" idx="6"/>
              <a:endCxn id="99" idx="1"/>
            </p:cNvCxnSpPr>
            <p:nvPr/>
          </p:nvCxnSpPr>
          <p:spPr>
            <a:xfrm>
              <a:off x="3830596" y="3197909"/>
              <a:ext cx="984591" cy="6748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101" idx="6"/>
              <a:endCxn id="99" idx="3"/>
            </p:cNvCxnSpPr>
            <p:nvPr/>
          </p:nvCxnSpPr>
          <p:spPr>
            <a:xfrm flipV="1">
              <a:off x="3830596" y="4127363"/>
              <a:ext cx="984591" cy="7007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2461851" y="3225774"/>
              <a:ext cx="526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</a:t>
              </a:r>
              <a:r>
                <a:rPr lang="en-US" altLang="zh-CN" baseline="30000" dirty="0"/>
                <a:t>6</a:t>
              </a:r>
              <a:endParaRPr lang="zh-CN" altLang="en-US" baseline="300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432824" y="4355857"/>
              <a:ext cx="526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</a:t>
              </a:r>
              <a:r>
                <a:rPr lang="en-US" altLang="zh-CN" baseline="30000" dirty="0"/>
                <a:t>6</a:t>
              </a:r>
              <a:endParaRPr lang="zh-CN" altLang="en-US" baseline="300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193073" y="3225774"/>
              <a:ext cx="526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</a:t>
              </a:r>
              <a:r>
                <a:rPr lang="en-US" altLang="zh-CN" baseline="30000" dirty="0"/>
                <a:t>6</a:t>
              </a:r>
              <a:endParaRPr lang="zh-CN" altLang="en-US" baseline="300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601496" y="383677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193073" y="4447607"/>
              <a:ext cx="526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</a:t>
              </a:r>
              <a:r>
                <a:rPr lang="en-US" altLang="zh-CN" baseline="30000" dirty="0"/>
                <a:t>6</a:t>
              </a:r>
              <a:endParaRPr lang="zh-CN" altLang="en-US" baseline="30000" dirty="0"/>
            </a:p>
          </p:txBody>
        </p:sp>
        <p:cxnSp>
          <p:nvCxnSpPr>
            <p:cNvPr id="110" name="直接箭头连接符 109"/>
            <p:cNvCxnSpPr>
              <a:stCxn id="98" idx="5"/>
              <a:endCxn id="101" idx="2"/>
            </p:cNvCxnSpPr>
            <p:nvPr/>
          </p:nvCxnSpPr>
          <p:spPr bwMode="auto">
            <a:xfrm>
              <a:off x="2474881" y="4127363"/>
              <a:ext cx="995675" cy="7007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/>
            <p:cNvCxnSpPr>
              <a:stCxn id="100" idx="4"/>
              <a:endCxn id="101" idx="0"/>
            </p:cNvCxnSpPr>
            <p:nvPr/>
          </p:nvCxnSpPr>
          <p:spPr bwMode="auto">
            <a:xfrm>
              <a:off x="3650576" y="3377929"/>
              <a:ext cx="0" cy="12702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0110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Edmonds-Karp</a:t>
                </a:r>
                <a:r>
                  <a:rPr lang="zh-CN" altLang="en-US" dirty="0"/>
                  <a:t>算法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使用</a:t>
                </a:r>
                <a:r>
                  <a:rPr lang="en-US" altLang="zh-CN" dirty="0"/>
                  <a:t>BFS</a:t>
                </a:r>
                <a:r>
                  <a:rPr lang="zh-CN" altLang="en-US" dirty="0"/>
                  <a:t>搜索可行路径，时间复杂度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𝑶</m:t>
                    </m:r>
                    <m:r>
                      <a:rPr lang="en-US" altLang="zh-CN" b="1" i="1" smtClean="0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/>
                      </a:rPr>
                      <m:t>𝑽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/>
                          </a:rPr>
                          <m:t>𝑬</m:t>
                        </m:r>
                      </m:e>
                      <m:sup>
                        <m:r>
                          <a:rPr lang="en-US" altLang="zh-CN" b="1" i="1" smtClean="0"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altLang="zh-CN" b="1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  <p:grpSp>
        <p:nvGrpSpPr>
          <p:cNvPr id="97" name="组合 96"/>
          <p:cNvGrpSpPr/>
          <p:nvPr/>
        </p:nvGrpSpPr>
        <p:grpSpPr>
          <a:xfrm>
            <a:off x="2943570" y="2652854"/>
            <a:ext cx="2954932" cy="1990293"/>
            <a:chOff x="2167568" y="3017889"/>
            <a:chExt cx="2954932" cy="1990293"/>
          </a:xfrm>
        </p:grpSpPr>
        <p:sp>
          <p:nvSpPr>
            <p:cNvPr id="98" name="椭圆 97"/>
            <p:cNvSpPr/>
            <p:nvPr/>
          </p:nvSpPr>
          <p:spPr>
            <a:xfrm>
              <a:off x="2167568" y="3820050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s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4762460" y="3820050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t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3470556" y="3017889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3470556" y="4648142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102" name="直接箭头连接符 101"/>
            <p:cNvCxnSpPr>
              <a:stCxn id="98" idx="7"/>
              <a:endCxn id="100" idx="2"/>
            </p:cNvCxnSpPr>
            <p:nvPr/>
          </p:nvCxnSpPr>
          <p:spPr>
            <a:xfrm flipV="1">
              <a:off x="2474881" y="3197909"/>
              <a:ext cx="995675" cy="6748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/>
            <p:cNvCxnSpPr>
              <a:stCxn id="100" idx="6"/>
              <a:endCxn id="99" idx="1"/>
            </p:cNvCxnSpPr>
            <p:nvPr/>
          </p:nvCxnSpPr>
          <p:spPr>
            <a:xfrm>
              <a:off x="3830596" y="3197909"/>
              <a:ext cx="984591" cy="6748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101" idx="6"/>
              <a:endCxn id="99" idx="3"/>
            </p:cNvCxnSpPr>
            <p:nvPr/>
          </p:nvCxnSpPr>
          <p:spPr>
            <a:xfrm flipV="1">
              <a:off x="3830596" y="4127363"/>
              <a:ext cx="984591" cy="7007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2461851" y="3225774"/>
              <a:ext cx="526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</a:t>
              </a:r>
              <a:r>
                <a:rPr lang="en-US" altLang="zh-CN" baseline="30000" dirty="0"/>
                <a:t>6</a:t>
              </a:r>
              <a:endParaRPr lang="zh-CN" altLang="en-US" baseline="300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432824" y="4355857"/>
              <a:ext cx="526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</a:t>
              </a:r>
              <a:r>
                <a:rPr lang="en-US" altLang="zh-CN" baseline="30000" dirty="0"/>
                <a:t>6</a:t>
              </a:r>
              <a:endParaRPr lang="zh-CN" altLang="en-US" baseline="300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193073" y="3225774"/>
              <a:ext cx="526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</a:t>
              </a:r>
              <a:r>
                <a:rPr lang="en-US" altLang="zh-CN" baseline="30000" dirty="0"/>
                <a:t>6</a:t>
              </a:r>
              <a:endParaRPr lang="zh-CN" altLang="en-US" baseline="300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601496" y="383677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1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193073" y="4447607"/>
              <a:ext cx="526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</a:t>
              </a:r>
              <a:r>
                <a:rPr lang="en-US" altLang="zh-CN" baseline="30000" dirty="0"/>
                <a:t>6</a:t>
              </a:r>
              <a:endParaRPr lang="zh-CN" altLang="en-US" baseline="30000" dirty="0"/>
            </a:p>
          </p:txBody>
        </p:sp>
        <p:cxnSp>
          <p:nvCxnSpPr>
            <p:cNvPr id="110" name="直接箭头连接符 109"/>
            <p:cNvCxnSpPr>
              <a:stCxn id="98" idx="5"/>
              <a:endCxn id="101" idx="2"/>
            </p:cNvCxnSpPr>
            <p:nvPr/>
          </p:nvCxnSpPr>
          <p:spPr bwMode="auto">
            <a:xfrm>
              <a:off x="2474881" y="4127363"/>
              <a:ext cx="995675" cy="7007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/>
            <p:cNvCxnSpPr>
              <a:stCxn id="100" idx="4"/>
              <a:endCxn id="101" idx="0"/>
            </p:cNvCxnSpPr>
            <p:nvPr/>
          </p:nvCxnSpPr>
          <p:spPr bwMode="auto">
            <a:xfrm>
              <a:off x="3650576" y="3377929"/>
              <a:ext cx="0" cy="12702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6545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最小费用最大流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  <p:grpSp>
        <p:nvGrpSpPr>
          <p:cNvPr id="97" name="组合 96"/>
          <p:cNvGrpSpPr/>
          <p:nvPr/>
        </p:nvGrpSpPr>
        <p:grpSpPr>
          <a:xfrm>
            <a:off x="2411760" y="2662885"/>
            <a:ext cx="2954932" cy="1532230"/>
            <a:chOff x="2167568" y="3017889"/>
            <a:chExt cx="2954932" cy="1532230"/>
          </a:xfrm>
        </p:grpSpPr>
        <p:sp>
          <p:nvSpPr>
            <p:cNvPr id="98" name="椭圆 97"/>
            <p:cNvSpPr/>
            <p:nvPr/>
          </p:nvSpPr>
          <p:spPr>
            <a:xfrm>
              <a:off x="2167568" y="3614015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s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4762460" y="3614015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t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3470556" y="3017889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3470556" y="4190079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102" name="直接箭头连接符 101"/>
            <p:cNvCxnSpPr>
              <a:stCxn id="98" idx="7"/>
              <a:endCxn id="100" idx="2"/>
            </p:cNvCxnSpPr>
            <p:nvPr/>
          </p:nvCxnSpPr>
          <p:spPr>
            <a:xfrm flipV="1">
              <a:off x="2474881" y="3197909"/>
              <a:ext cx="995675" cy="4688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/>
            <p:cNvCxnSpPr>
              <a:stCxn id="100" idx="6"/>
              <a:endCxn id="99" idx="1"/>
            </p:cNvCxnSpPr>
            <p:nvPr/>
          </p:nvCxnSpPr>
          <p:spPr>
            <a:xfrm>
              <a:off x="3830596" y="3197909"/>
              <a:ext cx="984591" cy="4688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101" idx="6"/>
              <a:endCxn id="99" idx="3"/>
            </p:cNvCxnSpPr>
            <p:nvPr/>
          </p:nvCxnSpPr>
          <p:spPr>
            <a:xfrm flipV="1">
              <a:off x="3830596" y="3921328"/>
              <a:ext cx="984591" cy="4487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2682754" y="316264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baseline="300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682754" y="407203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baseline="300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193073" y="310995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baseline="300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579974" y="356871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baseline="300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158918" y="407203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baseline="30000" dirty="0"/>
            </a:p>
          </p:txBody>
        </p:sp>
        <p:cxnSp>
          <p:nvCxnSpPr>
            <p:cNvPr id="110" name="直接箭头连接符 109"/>
            <p:cNvCxnSpPr>
              <a:stCxn id="98" idx="5"/>
              <a:endCxn id="101" idx="2"/>
            </p:cNvCxnSpPr>
            <p:nvPr/>
          </p:nvCxnSpPr>
          <p:spPr bwMode="auto">
            <a:xfrm>
              <a:off x="2474881" y="3921328"/>
              <a:ext cx="995675" cy="4487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/>
            <p:cNvCxnSpPr>
              <a:stCxn id="100" idx="4"/>
              <a:endCxn id="101" idx="0"/>
            </p:cNvCxnSpPr>
            <p:nvPr/>
          </p:nvCxnSpPr>
          <p:spPr bwMode="auto">
            <a:xfrm>
              <a:off x="3650576" y="3377929"/>
              <a:ext cx="0" cy="8121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199">
            <a:extLst>
              <a:ext uri="{FF2B5EF4-FFF2-40B4-BE49-F238E27FC236}">
                <a16:creationId xmlns:a16="http://schemas.microsoft.com/office/drawing/2014/main" id="{C0291393-F0BA-49BD-B0FE-60ECB02EC5BB}"/>
              </a:ext>
            </a:extLst>
          </p:cNvPr>
          <p:cNvSpPr txBox="1"/>
          <p:nvPr/>
        </p:nvSpPr>
        <p:spPr>
          <a:xfrm>
            <a:off x="5637173" y="3694390"/>
            <a:ext cx="1242648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chemeClr val="bg2"/>
                </a:solidFill>
                <a:ea typeface="黑体" pitchFamily="49" charset="-122"/>
              </a:rPr>
              <a:t>单位费用</a:t>
            </a:r>
            <a:r>
              <a:rPr lang="en-US" altLang="zh-CN" b="1" dirty="0">
                <a:solidFill>
                  <a:schemeClr val="bg2"/>
                </a:solidFill>
                <a:ea typeface="黑体" pitchFamily="49" charset="-122"/>
              </a:rPr>
              <a:t>1</a:t>
            </a:r>
            <a:endParaRPr lang="zh-CN" altLang="en-US" b="1" dirty="0">
              <a:solidFill>
                <a:schemeClr val="bg2"/>
              </a:solidFill>
              <a:ea typeface="黑体" pitchFamily="49" charset="-122"/>
            </a:endParaRPr>
          </a:p>
        </p:txBody>
      </p:sp>
      <p:cxnSp>
        <p:nvCxnSpPr>
          <p:cNvPr id="64" name="连接符: 曲线 63">
            <a:extLst>
              <a:ext uri="{FF2B5EF4-FFF2-40B4-BE49-F238E27FC236}">
                <a16:creationId xmlns:a16="http://schemas.microsoft.com/office/drawing/2014/main" id="{443026A0-6AFD-4C85-B59E-BA8D82E36E36}"/>
              </a:ext>
            </a:extLst>
          </p:cNvPr>
          <p:cNvCxnSpPr>
            <a:cxnSpLocks/>
            <a:stCxn id="101" idx="5"/>
            <a:endCxn id="99" idx="5"/>
          </p:cNvCxnSpPr>
          <p:nvPr/>
        </p:nvCxnSpPr>
        <p:spPr bwMode="auto">
          <a:xfrm rot="5400000" flipH="1" flipV="1">
            <a:off x="4379981" y="3208404"/>
            <a:ext cx="576064" cy="1291904"/>
          </a:xfrm>
          <a:prstGeom prst="curvedConnector3">
            <a:avLst>
              <a:gd name="adj1" fmla="val -4883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08">
            <a:extLst>
              <a:ext uri="{FF2B5EF4-FFF2-40B4-BE49-F238E27FC236}">
                <a16:creationId xmlns:a16="http://schemas.microsoft.com/office/drawing/2014/main" id="{310C0E2F-906B-44D8-9829-67B95505C375}"/>
              </a:ext>
            </a:extLst>
          </p:cNvPr>
          <p:cNvSpPr txBox="1"/>
          <p:nvPr/>
        </p:nvSpPr>
        <p:spPr>
          <a:xfrm>
            <a:off x="4824028" y="42210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baseline="30000" dirty="0"/>
          </a:p>
        </p:txBody>
      </p:sp>
      <p:sp>
        <p:nvSpPr>
          <p:cNvPr id="144" name="TextBox 199">
            <a:extLst>
              <a:ext uri="{FF2B5EF4-FFF2-40B4-BE49-F238E27FC236}">
                <a16:creationId xmlns:a16="http://schemas.microsoft.com/office/drawing/2014/main" id="{251560E0-315E-4A4A-A4BC-F623FCF7071F}"/>
              </a:ext>
            </a:extLst>
          </p:cNvPr>
          <p:cNvSpPr txBox="1"/>
          <p:nvPr/>
        </p:nvSpPr>
        <p:spPr>
          <a:xfrm>
            <a:off x="3824166" y="4926906"/>
            <a:ext cx="1242648" cy="36933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单位费用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2</a:t>
            </a: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B119DCD1-B3E0-4FDF-8F12-0BD788DAF359}"/>
              </a:ext>
            </a:extLst>
          </p:cNvPr>
          <p:cNvCxnSpPr>
            <a:stCxn id="55" idx="1"/>
          </p:cNvCxnSpPr>
          <p:nvPr/>
        </p:nvCxnSpPr>
        <p:spPr bwMode="auto">
          <a:xfrm flipH="1" flipV="1">
            <a:off x="4668013" y="3790709"/>
            <a:ext cx="969160" cy="8834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AF088409-A6B3-4BC7-9DE7-26D99A656ABE}"/>
              </a:ext>
            </a:extLst>
          </p:cNvPr>
          <p:cNvCxnSpPr>
            <a:cxnSpLocks/>
            <a:stCxn id="144" idx="0"/>
          </p:cNvCxnSpPr>
          <p:nvPr/>
        </p:nvCxnSpPr>
        <p:spPr bwMode="auto">
          <a:xfrm flipV="1">
            <a:off x="4445490" y="4446367"/>
            <a:ext cx="126510" cy="48053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228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</a:p>
        </p:txBody>
      </p:sp>
      <p:sp>
        <p:nvSpPr>
          <p:cNvPr id="81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  <a:ea typeface="黑体" pitchFamily="2" charset="-122"/>
              </a:rPr>
              <a:t>网络流</a:t>
            </a:r>
            <a:endParaRPr lang="en-US" altLang="zh-CN" dirty="0">
              <a:latin typeface="Arial" charset="0"/>
              <a:ea typeface="黑体" pitchFamily="2" charset="-122"/>
            </a:endParaRPr>
          </a:p>
        </p:txBody>
      </p:sp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2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最小费用最大流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  <p:grpSp>
        <p:nvGrpSpPr>
          <p:cNvPr id="97" name="组合 96"/>
          <p:cNvGrpSpPr/>
          <p:nvPr/>
        </p:nvGrpSpPr>
        <p:grpSpPr>
          <a:xfrm>
            <a:off x="5874743" y="222897"/>
            <a:ext cx="2954932" cy="1532230"/>
            <a:chOff x="2167568" y="3017889"/>
            <a:chExt cx="2954932" cy="1532230"/>
          </a:xfrm>
        </p:grpSpPr>
        <p:sp>
          <p:nvSpPr>
            <p:cNvPr id="98" name="椭圆 97"/>
            <p:cNvSpPr/>
            <p:nvPr/>
          </p:nvSpPr>
          <p:spPr>
            <a:xfrm>
              <a:off x="2167568" y="3614015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s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4762460" y="3614015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t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3470556" y="3017889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3470556" y="4190079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102" name="直接箭头连接符 101"/>
            <p:cNvCxnSpPr>
              <a:stCxn id="98" idx="7"/>
              <a:endCxn id="100" idx="2"/>
            </p:cNvCxnSpPr>
            <p:nvPr/>
          </p:nvCxnSpPr>
          <p:spPr>
            <a:xfrm flipV="1">
              <a:off x="2474881" y="3197909"/>
              <a:ext cx="995675" cy="4688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/>
            <p:cNvCxnSpPr>
              <a:stCxn id="100" idx="6"/>
              <a:endCxn id="99" idx="1"/>
            </p:cNvCxnSpPr>
            <p:nvPr/>
          </p:nvCxnSpPr>
          <p:spPr>
            <a:xfrm>
              <a:off x="3830596" y="3197909"/>
              <a:ext cx="984591" cy="4688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101" idx="6"/>
              <a:endCxn id="99" idx="3"/>
            </p:cNvCxnSpPr>
            <p:nvPr/>
          </p:nvCxnSpPr>
          <p:spPr>
            <a:xfrm flipV="1">
              <a:off x="3830596" y="3921328"/>
              <a:ext cx="984591" cy="4487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2498643" y="3145963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5/2</a:t>
              </a:r>
              <a:endParaRPr lang="zh-CN" altLang="en-US" baseline="300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534647" y="4082067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2/6</a:t>
              </a:r>
              <a:endParaRPr lang="zh-CN" altLang="en-US" baseline="300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193073" y="3109959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2/7</a:t>
              </a:r>
              <a:endParaRPr lang="zh-CN" altLang="en-US" baseline="300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579974" y="3568719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1/3</a:t>
              </a:r>
              <a:endParaRPr lang="zh-CN" altLang="en-US" baseline="300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120034" y="4118071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4/1</a:t>
              </a:r>
              <a:endParaRPr lang="zh-CN" altLang="en-US" baseline="30000" dirty="0"/>
            </a:p>
          </p:txBody>
        </p:sp>
        <p:cxnSp>
          <p:nvCxnSpPr>
            <p:cNvPr id="110" name="直接箭头连接符 109"/>
            <p:cNvCxnSpPr>
              <a:stCxn id="98" idx="5"/>
              <a:endCxn id="101" idx="2"/>
            </p:cNvCxnSpPr>
            <p:nvPr/>
          </p:nvCxnSpPr>
          <p:spPr bwMode="auto">
            <a:xfrm>
              <a:off x="2474881" y="3921328"/>
              <a:ext cx="995675" cy="4487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/>
            <p:cNvCxnSpPr>
              <a:stCxn id="100" idx="4"/>
              <a:endCxn id="101" idx="0"/>
            </p:cNvCxnSpPr>
            <p:nvPr/>
          </p:nvCxnSpPr>
          <p:spPr bwMode="auto">
            <a:xfrm>
              <a:off x="3650576" y="3377929"/>
              <a:ext cx="0" cy="8121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199">
            <a:extLst>
              <a:ext uri="{FF2B5EF4-FFF2-40B4-BE49-F238E27FC236}">
                <a16:creationId xmlns:a16="http://schemas.microsoft.com/office/drawing/2014/main" id="{B592A9D6-5EE7-4D54-AAC8-6E617CF7BB53}"/>
              </a:ext>
            </a:extLst>
          </p:cNvPr>
          <p:cNvSpPr txBox="1"/>
          <p:nvPr/>
        </p:nvSpPr>
        <p:spPr>
          <a:xfrm>
            <a:off x="1871700" y="4505587"/>
            <a:ext cx="111440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残留网络</a:t>
            </a:r>
          </a:p>
        </p:txBody>
      </p:sp>
      <p:sp>
        <p:nvSpPr>
          <p:cNvPr id="54" name="TextBox 199">
            <a:extLst>
              <a:ext uri="{FF2B5EF4-FFF2-40B4-BE49-F238E27FC236}">
                <a16:creationId xmlns:a16="http://schemas.microsoft.com/office/drawing/2014/main" id="{AD5C738A-2F8A-458E-A9D4-F0F34062FF29}"/>
              </a:ext>
            </a:extLst>
          </p:cNvPr>
          <p:cNvSpPr txBox="1"/>
          <p:nvPr/>
        </p:nvSpPr>
        <p:spPr>
          <a:xfrm>
            <a:off x="6062735" y="4505587"/>
            <a:ext cx="111440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费用网络</a:t>
            </a:r>
          </a:p>
        </p:txBody>
      </p:sp>
      <p:sp>
        <p:nvSpPr>
          <p:cNvPr id="55" name="TextBox 199">
            <a:extLst>
              <a:ext uri="{FF2B5EF4-FFF2-40B4-BE49-F238E27FC236}">
                <a16:creationId xmlns:a16="http://schemas.microsoft.com/office/drawing/2014/main" id="{C0291393-F0BA-49BD-B0FE-60ECB02EC5BB}"/>
              </a:ext>
            </a:extLst>
          </p:cNvPr>
          <p:cNvSpPr txBox="1"/>
          <p:nvPr/>
        </p:nvSpPr>
        <p:spPr>
          <a:xfrm>
            <a:off x="5697731" y="1783698"/>
            <a:ext cx="3446777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边上的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(c/b)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表示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(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容量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/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单位费用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)</a:t>
            </a: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51FFC163-B26C-41EE-8896-898D947E799B}"/>
              </a:ext>
            </a:extLst>
          </p:cNvPr>
          <p:cNvGrpSpPr/>
          <p:nvPr/>
        </p:nvGrpSpPr>
        <p:grpSpPr>
          <a:xfrm>
            <a:off x="899592" y="2858610"/>
            <a:ext cx="2954932" cy="1532230"/>
            <a:chOff x="899592" y="2871435"/>
            <a:chExt cx="2954932" cy="1532230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9EB14520-1785-44C8-9C67-5C8C541843C1}"/>
                </a:ext>
              </a:extLst>
            </p:cNvPr>
            <p:cNvGrpSpPr/>
            <p:nvPr/>
          </p:nvGrpSpPr>
          <p:grpSpPr>
            <a:xfrm>
              <a:off x="899592" y="2871435"/>
              <a:ext cx="2954932" cy="1532230"/>
              <a:chOff x="2167568" y="3017889"/>
              <a:chExt cx="2954932" cy="1532230"/>
            </a:xfrm>
          </p:grpSpPr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DE07598A-9BB6-4B88-BB95-80BDE5BBEC62}"/>
                  </a:ext>
                </a:extLst>
              </p:cNvPr>
              <p:cNvSpPr/>
              <p:nvPr/>
            </p:nvSpPr>
            <p:spPr>
              <a:xfrm>
                <a:off x="2167568" y="3614015"/>
                <a:ext cx="360040" cy="3600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3200" dirty="0">
                    <a:solidFill>
                      <a:schemeClr val="tx1"/>
                    </a:solidFill>
                  </a:rPr>
                  <a:t>s</a:t>
                </a:r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3802E6AF-FF00-4837-AF57-F479A8BE39AA}"/>
                  </a:ext>
                </a:extLst>
              </p:cNvPr>
              <p:cNvSpPr/>
              <p:nvPr/>
            </p:nvSpPr>
            <p:spPr>
              <a:xfrm>
                <a:off x="4762460" y="3614015"/>
                <a:ext cx="360040" cy="3600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3200" dirty="0">
                    <a:solidFill>
                      <a:schemeClr val="tx1"/>
                    </a:solidFill>
                  </a:rPr>
                  <a:t>t</a:t>
                </a:r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2AC7EA42-8CE0-4DD9-8557-AC4E10F2E612}"/>
                  </a:ext>
                </a:extLst>
              </p:cNvPr>
              <p:cNvSpPr/>
              <p:nvPr/>
            </p:nvSpPr>
            <p:spPr>
              <a:xfrm>
                <a:off x="3470556" y="3017889"/>
                <a:ext cx="360040" cy="3600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D670538C-8496-48EF-9287-C21320A11AD7}"/>
                  </a:ext>
                </a:extLst>
              </p:cNvPr>
              <p:cNvSpPr/>
              <p:nvPr/>
            </p:nvSpPr>
            <p:spPr>
              <a:xfrm>
                <a:off x="3470556" y="4190079"/>
                <a:ext cx="360040" cy="3600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31B25FD5-850D-4F70-8505-45C1E1B64B00}"/>
                  </a:ext>
                </a:extLst>
              </p:cNvPr>
              <p:cNvCxnSpPr>
                <a:stCxn id="24" idx="7"/>
                <a:endCxn id="26" idx="2"/>
              </p:cNvCxnSpPr>
              <p:nvPr/>
            </p:nvCxnSpPr>
            <p:spPr>
              <a:xfrm flipV="1">
                <a:off x="2474881" y="3197909"/>
                <a:ext cx="995675" cy="4688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00EB219D-8407-4D4A-804C-F3BD09D82592}"/>
                  </a:ext>
                </a:extLst>
              </p:cNvPr>
              <p:cNvCxnSpPr>
                <a:stCxn id="26" idx="6"/>
                <a:endCxn id="25" idx="1"/>
              </p:cNvCxnSpPr>
              <p:nvPr/>
            </p:nvCxnSpPr>
            <p:spPr>
              <a:xfrm>
                <a:off x="3830596" y="3197909"/>
                <a:ext cx="984591" cy="4688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>
                <a:extLst>
                  <a:ext uri="{FF2B5EF4-FFF2-40B4-BE49-F238E27FC236}">
                    <a16:creationId xmlns:a16="http://schemas.microsoft.com/office/drawing/2014/main" id="{FD831CA3-2F9D-4133-A483-3DF28FDCBA43}"/>
                  </a:ext>
                </a:extLst>
              </p:cNvPr>
              <p:cNvCxnSpPr>
                <a:stCxn id="27" idx="6"/>
                <a:endCxn id="25" idx="3"/>
              </p:cNvCxnSpPr>
              <p:nvPr/>
            </p:nvCxnSpPr>
            <p:spPr>
              <a:xfrm flipV="1">
                <a:off x="3830596" y="3921328"/>
                <a:ext cx="984591" cy="4487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104">
                <a:extLst>
                  <a:ext uri="{FF2B5EF4-FFF2-40B4-BE49-F238E27FC236}">
                    <a16:creationId xmlns:a16="http://schemas.microsoft.com/office/drawing/2014/main" id="{2CBDA2D3-13A4-4D07-8B51-F72C462DE9F7}"/>
                  </a:ext>
                </a:extLst>
              </p:cNvPr>
              <p:cNvSpPr txBox="1"/>
              <p:nvPr/>
            </p:nvSpPr>
            <p:spPr>
              <a:xfrm>
                <a:off x="2707628" y="3175189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5</a:t>
                </a:r>
                <a:endParaRPr lang="zh-CN" altLang="en-US" baseline="30000" dirty="0"/>
              </a:p>
            </p:txBody>
          </p:sp>
          <p:sp>
            <p:nvSpPr>
              <p:cNvPr id="32" name="TextBox 105">
                <a:extLst>
                  <a:ext uri="{FF2B5EF4-FFF2-40B4-BE49-F238E27FC236}">
                    <a16:creationId xmlns:a16="http://schemas.microsoft.com/office/drawing/2014/main" id="{2DD3E3BD-14A2-42C8-89D4-1AE9EC0402C5}"/>
                  </a:ext>
                </a:extLst>
              </p:cNvPr>
              <p:cNvSpPr txBox="1"/>
              <p:nvPr/>
            </p:nvSpPr>
            <p:spPr>
              <a:xfrm>
                <a:off x="2707628" y="410200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2</a:t>
                </a:r>
                <a:endParaRPr lang="zh-CN" altLang="en-US" baseline="30000" dirty="0"/>
              </a:p>
            </p:txBody>
          </p:sp>
          <p:sp>
            <p:nvSpPr>
              <p:cNvPr id="33" name="TextBox 106">
                <a:extLst>
                  <a:ext uri="{FF2B5EF4-FFF2-40B4-BE49-F238E27FC236}">
                    <a16:creationId xmlns:a16="http://schemas.microsoft.com/office/drawing/2014/main" id="{2BD922B6-DA95-419F-A459-91178746E2E0}"/>
                  </a:ext>
                </a:extLst>
              </p:cNvPr>
              <p:cNvSpPr txBox="1"/>
              <p:nvPr/>
            </p:nvSpPr>
            <p:spPr>
              <a:xfrm>
                <a:off x="4193073" y="3109959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2</a:t>
                </a:r>
                <a:endParaRPr lang="zh-CN" altLang="en-US" baseline="30000" dirty="0"/>
              </a:p>
            </p:txBody>
          </p:sp>
          <p:sp>
            <p:nvSpPr>
              <p:cNvPr id="34" name="TextBox 107">
                <a:extLst>
                  <a:ext uri="{FF2B5EF4-FFF2-40B4-BE49-F238E27FC236}">
                    <a16:creationId xmlns:a16="http://schemas.microsoft.com/office/drawing/2014/main" id="{D714932E-2DCB-4A11-9D6D-6CFC31E65358}"/>
                  </a:ext>
                </a:extLst>
              </p:cNvPr>
              <p:cNvSpPr txBox="1"/>
              <p:nvPr/>
            </p:nvSpPr>
            <p:spPr>
              <a:xfrm>
                <a:off x="3579974" y="363817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</a:t>
                </a:r>
                <a:endParaRPr lang="zh-CN" altLang="en-US" baseline="30000" dirty="0"/>
              </a:p>
            </p:txBody>
          </p:sp>
          <p:sp>
            <p:nvSpPr>
              <p:cNvPr id="35" name="TextBox 108">
                <a:extLst>
                  <a:ext uri="{FF2B5EF4-FFF2-40B4-BE49-F238E27FC236}">
                    <a16:creationId xmlns:a16="http://schemas.microsoft.com/office/drawing/2014/main" id="{1754CB6E-AFD0-4774-BDCB-512627C11157}"/>
                  </a:ext>
                </a:extLst>
              </p:cNvPr>
              <p:cNvSpPr txBox="1"/>
              <p:nvPr/>
            </p:nvSpPr>
            <p:spPr>
              <a:xfrm>
                <a:off x="4120034" y="411807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4</a:t>
                </a:r>
                <a:endParaRPr lang="zh-CN" altLang="en-US" baseline="30000" dirty="0"/>
              </a:p>
            </p:txBody>
          </p:sp>
          <p:cxnSp>
            <p:nvCxnSpPr>
              <p:cNvPr id="36" name="直接箭头连接符 35">
                <a:extLst>
                  <a:ext uri="{FF2B5EF4-FFF2-40B4-BE49-F238E27FC236}">
                    <a16:creationId xmlns:a16="http://schemas.microsoft.com/office/drawing/2014/main" id="{6B4E837B-24DF-4A7C-AD65-984B34A479D3}"/>
                  </a:ext>
                </a:extLst>
              </p:cNvPr>
              <p:cNvCxnSpPr>
                <a:cxnSpLocks/>
                <a:stCxn id="24" idx="4"/>
                <a:endCxn id="27" idx="2"/>
              </p:cNvCxnSpPr>
              <p:nvPr/>
            </p:nvCxnSpPr>
            <p:spPr bwMode="auto">
              <a:xfrm>
                <a:off x="2347588" y="3974055"/>
                <a:ext cx="1122968" cy="39604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36">
                <a:extLst>
                  <a:ext uri="{FF2B5EF4-FFF2-40B4-BE49-F238E27FC236}">
                    <a16:creationId xmlns:a16="http://schemas.microsoft.com/office/drawing/2014/main" id="{22E23D27-3EA6-4502-9781-80AACCD7B071}"/>
                  </a:ext>
                </a:extLst>
              </p:cNvPr>
              <p:cNvCxnSpPr>
                <a:stCxn id="26" idx="4"/>
                <a:endCxn id="27" idx="0"/>
              </p:cNvCxnSpPr>
              <p:nvPr/>
            </p:nvCxnSpPr>
            <p:spPr bwMode="auto">
              <a:xfrm>
                <a:off x="3650576" y="3377929"/>
                <a:ext cx="0" cy="8121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349007BC-F0BD-46A0-9212-8EE70D9F13C0}"/>
                </a:ext>
              </a:extLst>
            </p:cNvPr>
            <p:cNvCxnSpPr>
              <a:cxnSpLocks/>
              <a:stCxn id="26" idx="3"/>
              <a:endCxn id="24" idx="6"/>
            </p:cNvCxnSpPr>
            <p:nvPr/>
          </p:nvCxnSpPr>
          <p:spPr>
            <a:xfrm flipH="1">
              <a:off x="1259632" y="3178748"/>
              <a:ext cx="995675" cy="468833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104">
              <a:extLst>
                <a:ext uri="{FF2B5EF4-FFF2-40B4-BE49-F238E27FC236}">
                  <a16:creationId xmlns:a16="http://schemas.microsoft.com/office/drawing/2014/main" id="{FA53D879-59C4-421D-8ED7-96DF7532E200}"/>
                </a:ext>
              </a:extLst>
            </p:cNvPr>
            <p:cNvSpPr txBox="1"/>
            <p:nvPr/>
          </p:nvSpPr>
          <p:spPr>
            <a:xfrm>
              <a:off x="1669243" y="330692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0</a:t>
              </a:r>
              <a:endParaRPr lang="zh-CN" altLang="en-US" baseline="30000" dirty="0">
                <a:solidFill>
                  <a:schemeClr val="bg2">
                    <a:lumMod val="40000"/>
                    <a:lumOff val="60000"/>
                  </a:schemeClr>
                </a:solidFill>
              </a:endParaRPr>
            </a:p>
          </p:txBody>
        </p: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673FEFD8-7F2B-4F12-96EA-EF7DA3D5B580}"/>
                </a:ext>
              </a:extLst>
            </p:cNvPr>
            <p:cNvCxnSpPr>
              <a:cxnSpLocks/>
              <a:stCxn id="27" idx="1"/>
              <a:endCxn id="24" idx="5"/>
            </p:cNvCxnSpPr>
            <p:nvPr/>
          </p:nvCxnSpPr>
          <p:spPr>
            <a:xfrm flipH="1" flipV="1">
              <a:off x="1206905" y="3774874"/>
              <a:ext cx="1048402" cy="321478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F3AB6BB3-9C20-4885-B260-7B08E1E66A76}"/>
                </a:ext>
              </a:extLst>
            </p:cNvPr>
            <p:cNvCxnSpPr>
              <a:cxnSpLocks/>
              <a:stCxn id="27" idx="1"/>
              <a:endCxn id="26" idx="3"/>
            </p:cNvCxnSpPr>
            <p:nvPr/>
          </p:nvCxnSpPr>
          <p:spPr>
            <a:xfrm flipV="1">
              <a:off x="2255307" y="3178748"/>
              <a:ext cx="0" cy="917604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F1C3E1CE-A3FE-43AC-B063-8D9B55E7AD83}"/>
                </a:ext>
              </a:extLst>
            </p:cNvPr>
            <p:cNvCxnSpPr>
              <a:cxnSpLocks/>
              <a:stCxn id="26" idx="5"/>
              <a:endCxn id="25" idx="2"/>
            </p:cNvCxnSpPr>
            <p:nvPr/>
          </p:nvCxnSpPr>
          <p:spPr>
            <a:xfrm>
              <a:off x="2509893" y="3178748"/>
              <a:ext cx="984591" cy="468833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E492F38F-66E1-4049-AC9B-87EE94015067}"/>
                </a:ext>
              </a:extLst>
            </p:cNvPr>
            <p:cNvCxnSpPr>
              <a:cxnSpLocks/>
              <a:stCxn id="25" idx="2"/>
              <a:endCxn id="27" idx="7"/>
            </p:cNvCxnSpPr>
            <p:nvPr/>
          </p:nvCxnSpPr>
          <p:spPr>
            <a:xfrm flipH="1">
              <a:off x="2509893" y="3647581"/>
              <a:ext cx="984591" cy="448771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104">
              <a:extLst>
                <a:ext uri="{FF2B5EF4-FFF2-40B4-BE49-F238E27FC236}">
                  <a16:creationId xmlns:a16="http://schemas.microsoft.com/office/drawing/2014/main" id="{BDC3FA3C-9C8F-4B39-A955-82ABEDD56274}"/>
                </a:ext>
              </a:extLst>
            </p:cNvPr>
            <p:cNvSpPr txBox="1"/>
            <p:nvPr/>
          </p:nvSpPr>
          <p:spPr>
            <a:xfrm>
              <a:off x="2733558" y="3284222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0</a:t>
              </a:r>
              <a:endParaRPr lang="zh-CN" altLang="en-US" baseline="30000" dirty="0">
                <a:solidFill>
                  <a:schemeClr val="bg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82" name="TextBox 104">
              <a:extLst>
                <a:ext uri="{FF2B5EF4-FFF2-40B4-BE49-F238E27FC236}">
                  <a16:creationId xmlns:a16="http://schemas.microsoft.com/office/drawing/2014/main" id="{1D7D1E13-A87F-4DD3-BCC9-42DB56926C54}"/>
                </a:ext>
              </a:extLst>
            </p:cNvPr>
            <p:cNvSpPr txBox="1"/>
            <p:nvPr/>
          </p:nvSpPr>
          <p:spPr>
            <a:xfrm>
              <a:off x="2695276" y="366317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0</a:t>
              </a:r>
              <a:endParaRPr lang="zh-CN" altLang="en-US" baseline="30000" dirty="0">
                <a:solidFill>
                  <a:schemeClr val="bg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83" name="TextBox 104">
              <a:extLst>
                <a:ext uri="{FF2B5EF4-FFF2-40B4-BE49-F238E27FC236}">
                  <a16:creationId xmlns:a16="http://schemas.microsoft.com/office/drawing/2014/main" id="{1F77F9E6-49A0-4361-BF7D-92C13F6039A6}"/>
                </a:ext>
              </a:extLst>
            </p:cNvPr>
            <p:cNvSpPr txBox="1"/>
            <p:nvPr/>
          </p:nvSpPr>
          <p:spPr>
            <a:xfrm>
              <a:off x="1627329" y="367167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0</a:t>
              </a:r>
              <a:endParaRPr lang="zh-CN" altLang="en-US" baseline="30000" dirty="0">
                <a:solidFill>
                  <a:schemeClr val="bg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84" name="TextBox 104">
              <a:extLst>
                <a:ext uri="{FF2B5EF4-FFF2-40B4-BE49-F238E27FC236}">
                  <a16:creationId xmlns:a16="http://schemas.microsoft.com/office/drawing/2014/main" id="{FE6EF9D2-11DB-4750-9BFA-F82AC7AE0261}"/>
                </a:ext>
              </a:extLst>
            </p:cNvPr>
            <p:cNvSpPr txBox="1"/>
            <p:nvPr/>
          </p:nvSpPr>
          <p:spPr>
            <a:xfrm>
              <a:off x="2016046" y="347837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0</a:t>
              </a:r>
              <a:endParaRPr lang="zh-CN" altLang="en-US" baseline="30000" dirty="0">
                <a:solidFill>
                  <a:schemeClr val="bg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8FBC2BD5-15E8-4404-A556-183C25556A72}"/>
              </a:ext>
            </a:extLst>
          </p:cNvPr>
          <p:cNvGrpSpPr/>
          <p:nvPr/>
        </p:nvGrpSpPr>
        <p:grpSpPr>
          <a:xfrm>
            <a:off x="5184068" y="2852936"/>
            <a:ext cx="2954932" cy="1532230"/>
            <a:chOff x="899592" y="2871435"/>
            <a:chExt cx="2954932" cy="1532230"/>
          </a:xfrm>
        </p:grpSpPr>
        <p:grpSp>
          <p:nvGrpSpPr>
            <p:cNvPr id="116" name="组合 115">
              <a:extLst>
                <a:ext uri="{FF2B5EF4-FFF2-40B4-BE49-F238E27FC236}">
                  <a16:creationId xmlns:a16="http://schemas.microsoft.com/office/drawing/2014/main" id="{89F283A2-FE52-47D5-9D6A-4D1860186B1C}"/>
                </a:ext>
              </a:extLst>
            </p:cNvPr>
            <p:cNvGrpSpPr/>
            <p:nvPr/>
          </p:nvGrpSpPr>
          <p:grpSpPr>
            <a:xfrm>
              <a:off x="899592" y="2871435"/>
              <a:ext cx="2954932" cy="1532230"/>
              <a:chOff x="2167568" y="3017889"/>
              <a:chExt cx="2954932" cy="1532230"/>
            </a:xfrm>
          </p:grpSpPr>
          <p:sp>
            <p:nvSpPr>
              <p:cNvPr id="127" name="椭圆 126">
                <a:extLst>
                  <a:ext uri="{FF2B5EF4-FFF2-40B4-BE49-F238E27FC236}">
                    <a16:creationId xmlns:a16="http://schemas.microsoft.com/office/drawing/2014/main" id="{08F984CC-BCC3-4AD5-B6E7-7E11811A94A0}"/>
                  </a:ext>
                </a:extLst>
              </p:cNvPr>
              <p:cNvSpPr/>
              <p:nvPr/>
            </p:nvSpPr>
            <p:spPr>
              <a:xfrm>
                <a:off x="2167568" y="3614015"/>
                <a:ext cx="360040" cy="3600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3200" dirty="0">
                    <a:solidFill>
                      <a:schemeClr val="tx1"/>
                    </a:solidFill>
                  </a:rPr>
                  <a:t>s</a:t>
                </a:r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椭圆 127">
                <a:extLst>
                  <a:ext uri="{FF2B5EF4-FFF2-40B4-BE49-F238E27FC236}">
                    <a16:creationId xmlns:a16="http://schemas.microsoft.com/office/drawing/2014/main" id="{CCD71C0A-9B22-41BC-947C-9317C9D7F96E}"/>
                  </a:ext>
                </a:extLst>
              </p:cNvPr>
              <p:cNvSpPr/>
              <p:nvPr/>
            </p:nvSpPr>
            <p:spPr>
              <a:xfrm>
                <a:off x="4762460" y="3614015"/>
                <a:ext cx="360040" cy="3600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3200" dirty="0">
                    <a:solidFill>
                      <a:schemeClr val="tx1"/>
                    </a:solidFill>
                  </a:rPr>
                  <a:t>t</a:t>
                </a:r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椭圆 128">
                <a:extLst>
                  <a:ext uri="{FF2B5EF4-FFF2-40B4-BE49-F238E27FC236}">
                    <a16:creationId xmlns:a16="http://schemas.microsoft.com/office/drawing/2014/main" id="{4C0B25AB-F6B3-408D-97D4-CC21EDD3C7DA}"/>
                  </a:ext>
                </a:extLst>
              </p:cNvPr>
              <p:cNvSpPr/>
              <p:nvPr/>
            </p:nvSpPr>
            <p:spPr>
              <a:xfrm>
                <a:off x="3470556" y="3017889"/>
                <a:ext cx="360040" cy="3600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椭圆 129">
                <a:extLst>
                  <a:ext uri="{FF2B5EF4-FFF2-40B4-BE49-F238E27FC236}">
                    <a16:creationId xmlns:a16="http://schemas.microsoft.com/office/drawing/2014/main" id="{9825749F-D541-4B41-8937-2C048F38A823}"/>
                  </a:ext>
                </a:extLst>
              </p:cNvPr>
              <p:cNvSpPr/>
              <p:nvPr/>
            </p:nvSpPr>
            <p:spPr>
              <a:xfrm>
                <a:off x="3470556" y="4190079"/>
                <a:ext cx="360040" cy="3600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1" name="直接箭头连接符 130">
                <a:extLst>
                  <a:ext uri="{FF2B5EF4-FFF2-40B4-BE49-F238E27FC236}">
                    <a16:creationId xmlns:a16="http://schemas.microsoft.com/office/drawing/2014/main" id="{2EFC21B8-CD39-454C-BAC6-A8EA641069CA}"/>
                  </a:ext>
                </a:extLst>
              </p:cNvPr>
              <p:cNvCxnSpPr>
                <a:stCxn id="127" idx="7"/>
                <a:endCxn id="129" idx="2"/>
              </p:cNvCxnSpPr>
              <p:nvPr/>
            </p:nvCxnSpPr>
            <p:spPr>
              <a:xfrm flipV="1">
                <a:off x="2474881" y="3197909"/>
                <a:ext cx="995675" cy="4688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箭头连接符 131">
                <a:extLst>
                  <a:ext uri="{FF2B5EF4-FFF2-40B4-BE49-F238E27FC236}">
                    <a16:creationId xmlns:a16="http://schemas.microsoft.com/office/drawing/2014/main" id="{6C05DF36-D1DC-4831-A34D-5FA2B5D304E9}"/>
                  </a:ext>
                </a:extLst>
              </p:cNvPr>
              <p:cNvCxnSpPr>
                <a:stCxn id="129" idx="6"/>
                <a:endCxn id="128" idx="1"/>
              </p:cNvCxnSpPr>
              <p:nvPr/>
            </p:nvCxnSpPr>
            <p:spPr>
              <a:xfrm>
                <a:off x="3830596" y="3197909"/>
                <a:ext cx="984591" cy="4688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箭头连接符 132">
                <a:extLst>
                  <a:ext uri="{FF2B5EF4-FFF2-40B4-BE49-F238E27FC236}">
                    <a16:creationId xmlns:a16="http://schemas.microsoft.com/office/drawing/2014/main" id="{B446EAF9-569D-4477-9A76-B00879BDF9A4}"/>
                  </a:ext>
                </a:extLst>
              </p:cNvPr>
              <p:cNvCxnSpPr>
                <a:stCxn id="130" idx="6"/>
                <a:endCxn id="128" idx="3"/>
              </p:cNvCxnSpPr>
              <p:nvPr/>
            </p:nvCxnSpPr>
            <p:spPr>
              <a:xfrm flipV="1">
                <a:off x="3830596" y="3921328"/>
                <a:ext cx="984591" cy="4487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TextBox 104">
                <a:extLst>
                  <a:ext uri="{FF2B5EF4-FFF2-40B4-BE49-F238E27FC236}">
                    <a16:creationId xmlns:a16="http://schemas.microsoft.com/office/drawing/2014/main" id="{8A6B9252-EC8F-438B-B4A7-09FC2C2BF980}"/>
                  </a:ext>
                </a:extLst>
              </p:cNvPr>
              <p:cNvSpPr txBox="1"/>
              <p:nvPr/>
            </p:nvSpPr>
            <p:spPr>
              <a:xfrm>
                <a:off x="2707628" y="3175189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2</a:t>
                </a:r>
                <a:endParaRPr lang="zh-CN" altLang="en-US" baseline="30000" dirty="0"/>
              </a:p>
            </p:txBody>
          </p:sp>
          <p:sp>
            <p:nvSpPr>
              <p:cNvPr id="135" name="TextBox 105">
                <a:extLst>
                  <a:ext uri="{FF2B5EF4-FFF2-40B4-BE49-F238E27FC236}">
                    <a16:creationId xmlns:a16="http://schemas.microsoft.com/office/drawing/2014/main" id="{E8B8CDC7-8B32-41FA-9327-5091C9853DA1}"/>
                  </a:ext>
                </a:extLst>
              </p:cNvPr>
              <p:cNvSpPr txBox="1"/>
              <p:nvPr/>
            </p:nvSpPr>
            <p:spPr>
              <a:xfrm>
                <a:off x="2707628" y="410200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6</a:t>
                </a:r>
                <a:endParaRPr lang="zh-CN" altLang="en-US" baseline="30000" dirty="0"/>
              </a:p>
            </p:txBody>
          </p:sp>
          <p:sp>
            <p:nvSpPr>
              <p:cNvPr id="136" name="TextBox 106">
                <a:extLst>
                  <a:ext uri="{FF2B5EF4-FFF2-40B4-BE49-F238E27FC236}">
                    <a16:creationId xmlns:a16="http://schemas.microsoft.com/office/drawing/2014/main" id="{0D90F481-1149-47EA-8BF5-BAC7C59AA4FE}"/>
                  </a:ext>
                </a:extLst>
              </p:cNvPr>
              <p:cNvSpPr txBox="1"/>
              <p:nvPr/>
            </p:nvSpPr>
            <p:spPr>
              <a:xfrm>
                <a:off x="4193073" y="3109959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7</a:t>
                </a:r>
                <a:endParaRPr lang="zh-CN" altLang="en-US" baseline="30000" dirty="0"/>
              </a:p>
            </p:txBody>
          </p:sp>
          <p:sp>
            <p:nvSpPr>
              <p:cNvPr id="137" name="TextBox 107">
                <a:extLst>
                  <a:ext uri="{FF2B5EF4-FFF2-40B4-BE49-F238E27FC236}">
                    <a16:creationId xmlns:a16="http://schemas.microsoft.com/office/drawing/2014/main" id="{EFDB3485-E0C3-4670-9C1D-710239EB8F13}"/>
                  </a:ext>
                </a:extLst>
              </p:cNvPr>
              <p:cNvSpPr txBox="1"/>
              <p:nvPr/>
            </p:nvSpPr>
            <p:spPr>
              <a:xfrm>
                <a:off x="3579974" y="3643844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3</a:t>
                </a:r>
                <a:endParaRPr lang="zh-CN" altLang="en-US" baseline="30000" dirty="0"/>
              </a:p>
            </p:txBody>
          </p:sp>
          <p:sp>
            <p:nvSpPr>
              <p:cNvPr id="138" name="TextBox 108">
                <a:extLst>
                  <a:ext uri="{FF2B5EF4-FFF2-40B4-BE49-F238E27FC236}">
                    <a16:creationId xmlns:a16="http://schemas.microsoft.com/office/drawing/2014/main" id="{654E2F31-65A5-454B-9FB7-FF871D1E8F71}"/>
                  </a:ext>
                </a:extLst>
              </p:cNvPr>
              <p:cNvSpPr txBox="1"/>
              <p:nvPr/>
            </p:nvSpPr>
            <p:spPr>
              <a:xfrm>
                <a:off x="4120034" y="411807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</a:t>
                </a:r>
                <a:endParaRPr lang="zh-CN" altLang="en-US" baseline="30000" dirty="0"/>
              </a:p>
            </p:txBody>
          </p:sp>
          <p:cxnSp>
            <p:nvCxnSpPr>
              <p:cNvPr id="139" name="直接箭头连接符 138">
                <a:extLst>
                  <a:ext uri="{FF2B5EF4-FFF2-40B4-BE49-F238E27FC236}">
                    <a16:creationId xmlns:a16="http://schemas.microsoft.com/office/drawing/2014/main" id="{5D7A3E57-D0C9-4AB0-9B14-53A060222513}"/>
                  </a:ext>
                </a:extLst>
              </p:cNvPr>
              <p:cNvCxnSpPr>
                <a:cxnSpLocks/>
                <a:stCxn id="127" idx="4"/>
                <a:endCxn id="130" idx="2"/>
              </p:cNvCxnSpPr>
              <p:nvPr/>
            </p:nvCxnSpPr>
            <p:spPr bwMode="auto">
              <a:xfrm>
                <a:off x="2347588" y="3974055"/>
                <a:ext cx="1122968" cy="39604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箭头连接符 139">
                <a:extLst>
                  <a:ext uri="{FF2B5EF4-FFF2-40B4-BE49-F238E27FC236}">
                    <a16:creationId xmlns:a16="http://schemas.microsoft.com/office/drawing/2014/main" id="{4FD45A5D-B0F4-4249-9256-C076707BBE01}"/>
                  </a:ext>
                </a:extLst>
              </p:cNvPr>
              <p:cNvCxnSpPr>
                <a:stCxn id="129" idx="4"/>
                <a:endCxn id="130" idx="0"/>
              </p:cNvCxnSpPr>
              <p:nvPr/>
            </p:nvCxnSpPr>
            <p:spPr bwMode="auto">
              <a:xfrm>
                <a:off x="3650576" y="3377929"/>
                <a:ext cx="0" cy="8121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7" name="直接箭头连接符 116">
              <a:extLst>
                <a:ext uri="{FF2B5EF4-FFF2-40B4-BE49-F238E27FC236}">
                  <a16:creationId xmlns:a16="http://schemas.microsoft.com/office/drawing/2014/main" id="{67E6A06D-4C99-4192-9216-3911F9EE5F6F}"/>
                </a:ext>
              </a:extLst>
            </p:cNvPr>
            <p:cNvCxnSpPr>
              <a:cxnSpLocks/>
              <a:stCxn id="129" idx="3"/>
              <a:endCxn id="127" idx="6"/>
            </p:cNvCxnSpPr>
            <p:nvPr/>
          </p:nvCxnSpPr>
          <p:spPr>
            <a:xfrm flipH="1">
              <a:off x="1259632" y="3178748"/>
              <a:ext cx="995675" cy="468833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04">
              <a:extLst>
                <a:ext uri="{FF2B5EF4-FFF2-40B4-BE49-F238E27FC236}">
                  <a16:creationId xmlns:a16="http://schemas.microsoft.com/office/drawing/2014/main" id="{20DAEC8E-CE13-4586-956D-CFAEA434A335}"/>
                </a:ext>
              </a:extLst>
            </p:cNvPr>
            <p:cNvSpPr txBox="1"/>
            <p:nvPr/>
          </p:nvSpPr>
          <p:spPr>
            <a:xfrm>
              <a:off x="1669243" y="3306923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-2</a:t>
              </a:r>
              <a:endParaRPr lang="zh-CN" altLang="en-US" baseline="30000" dirty="0">
                <a:solidFill>
                  <a:schemeClr val="bg2">
                    <a:lumMod val="40000"/>
                    <a:lumOff val="60000"/>
                  </a:schemeClr>
                </a:solidFill>
              </a:endParaRPr>
            </a:p>
          </p:txBody>
        </p:sp>
        <p:cxnSp>
          <p:nvCxnSpPr>
            <p:cNvPr id="119" name="直接箭头连接符 118">
              <a:extLst>
                <a:ext uri="{FF2B5EF4-FFF2-40B4-BE49-F238E27FC236}">
                  <a16:creationId xmlns:a16="http://schemas.microsoft.com/office/drawing/2014/main" id="{102A3E76-330D-4215-9397-16AFD9D58A8C}"/>
                </a:ext>
              </a:extLst>
            </p:cNvPr>
            <p:cNvCxnSpPr>
              <a:cxnSpLocks/>
              <a:stCxn id="130" idx="1"/>
              <a:endCxn id="127" idx="5"/>
            </p:cNvCxnSpPr>
            <p:nvPr/>
          </p:nvCxnSpPr>
          <p:spPr>
            <a:xfrm flipH="1" flipV="1">
              <a:off x="1206905" y="3774874"/>
              <a:ext cx="1048402" cy="321478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67545E94-7530-4DB3-9DF5-56A638E260CB}"/>
                </a:ext>
              </a:extLst>
            </p:cNvPr>
            <p:cNvCxnSpPr>
              <a:cxnSpLocks/>
              <a:stCxn id="130" idx="1"/>
              <a:endCxn id="129" idx="3"/>
            </p:cNvCxnSpPr>
            <p:nvPr/>
          </p:nvCxnSpPr>
          <p:spPr>
            <a:xfrm flipV="1">
              <a:off x="2255307" y="3178748"/>
              <a:ext cx="0" cy="917604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8EF2CEFD-1B11-49EC-AF3E-6B609B3359DF}"/>
                </a:ext>
              </a:extLst>
            </p:cNvPr>
            <p:cNvCxnSpPr>
              <a:cxnSpLocks/>
              <a:stCxn id="129" idx="5"/>
              <a:endCxn id="128" idx="2"/>
            </p:cNvCxnSpPr>
            <p:nvPr/>
          </p:nvCxnSpPr>
          <p:spPr>
            <a:xfrm>
              <a:off x="2509893" y="3178748"/>
              <a:ext cx="984591" cy="468833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>
              <a:extLst>
                <a:ext uri="{FF2B5EF4-FFF2-40B4-BE49-F238E27FC236}">
                  <a16:creationId xmlns:a16="http://schemas.microsoft.com/office/drawing/2014/main" id="{210771AF-3905-444B-A246-7186F718CAE1}"/>
                </a:ext>
              </a:extLst>
            </p:cNvPr>
            <p:cNvCxnSpPr>
              <a:cxnSpLocks/>
              <a:stCxn id="128" idx="2"/>
              <a:endCxn id="130" idx="7"/>
            </p:cNvCxnSpPr>
            <p:nvPr/>
          </p:nvCxnSpPr>
          <p:spPr>
            <a:xfrm flipH="1">
              <a:off x="2509893" y="3647581"/>
              <a:ext cx="984591" cy="448771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04">
              <a:extLst>
                <a:ext uri="{FF2B5EF4-FFF2-40B4-BE49-F238E27FC236}">
                  <a16:creationId xmlns:a16="http://schemas.microsoft.com/office/drawing/2014/main" id="{3D9AE75C-D758-4846-80B6-39887D4C168B}"/>
                </a:ext>
              </a:extLst>
            </p:cNvPr>
            <p:cNvSpPr txBox="1"/>
            <p:nvPr/>
          </p:nvSpPr>
          <p:spPr>
            <a:xfrm>
              <a:off x="2699792" y="3317370"/>
              <a:ext cx="431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-7</a:t>
              </a:r>
              <a:endParaRPr lang="zh-CN" altLang="en-US" baseline="30000" dirty="0">
                <a:solidFill>
                  <a:schemeClr val="bg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24" name="TextBox 104">
              <a:extLst>
                <a:ext uri="{FF2B5EF4-FFF2-40B4-BE49-F238E27FC236}">
                  <a16:creationId xmlns:a16="http://schemas.microsoft.com/office/drawing/2014/main" id="{7DA4CF3D-C715-4DC6-8D54-0530D17C5A8D}"/>
                </a:ext>
              </a:extLst>
            </p:cNvPr>
            <p:cNvSpPr txBox="1"/>
            <p:nvPr/>
          </p:nvSpPr>
          <p:spPr>
            <a:xfrm>
              <a:off x="2663788" y="361469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-1</a:t>
              </a:r>
              <a:endParaRPr lang="zh-CN" altLang="en-US" baseline="30000" dirty="0">
                <a:solidFill>
                  <a:schemeClr val="bg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25" name="TextBox 104">
              <a:extLst>
                <a:ext uri="{FF2B5EF4-FFF2-40B4-BE49-F238E27FC236}">
                  <a16:creationId xmlns:a16="http://schemas.microsoft.com/office/drawing/2014/main" id="{2E9E91AA-75A9-426B-824E-B071BCF00098}"/>
                </a:ext>
              </a:extLst>
            </p:cNvPr>
            <p:cNvSpPr txBox="1"/>
            <p:nvPr/>
          </p:nvSpPr>
          <p:spPr>
            <a:xfrm>
              <a:off x="1547664" y="3650698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-6</a:t>
              </a:r>
              <a:endParaRPr lang="zh-CN" altLang="en-US" baseline="30000" dirty="0">
                <a:solidFill>
                  <a:schemeClr val="bg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26" name="TextBox 104">
              <a:extLst>
                <a:ext uri="{FF2B5EF4-FFF2-40B4-BE49-F238E27FC236}">
                  <a16:creationId xmlns:a16="http://schemas.microsoft.com/office/drawing/2014/main" id="{773BE709-C202-4555-AA59-4DEBCD99A0A9}"/>
                </a:ext>
              </a:extLst>
            </p:cNvPr>
            <p:cNvSpPr txBox="1"/>
            <p:nvPr/>
          </p:nvSpPr>
          <p:spPr>
            <a:xfrm>
              <a:off x="1949902" y="3478378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-3</a:t>
              </a:r>
              <a:endParaRPr lang="zh-CN" altLang="en-US" baseline="30000" dirty="0">
                <a:solidFill>
                  <a:schemeClr val="bg2">
                    <a:lumMod val="40000"/>
                    <a:lumOff val="6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03641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最小费用最大流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  <p:grpSp>
        <p:nvGrpSpPr>
          <p:cNvPr id="97" name="组合 96"/>
          <p:cNvGrpSpPr/>
          <p:nvPr/>
        </p:nvGrpSpPr>
        <p:grpSpPr>
          <a:xfrm>
            <a:off x="5874743" y="222897"/>
            <a:ext cx="2954932" cy="1532230"/>
            <a:chOff x="2167568" y="3017889"/>
            <a:chExt cx="2954932" cy="1532230"/>
          </a:xfrm>
        </p:grpSpPr>
        <p:sp>
          <p:nvSpPr>
            <p:cNvPr id="98" name="椭圆 97"/>
            <p:cNvSpPr/>
            <p:nvPr/>
          </p:nvSpPr>
          <p:spPr>
            <a:xfrm>
              <a:off x="2167568" y="3614015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s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4762460" y="3614015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t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3470556" y="3017889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3470556" y="4190079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102" name="直接箭头连接符 101"/>
            <p:cNvCxnSpPr>
              <a:stCxn id="98" idx="7"/>
              <a:endCxn id="100" idx="2"/>
            </p:cNvCxnSpPr>
            <p:nvPr/>
          </p:nvCxnSpPr>
          <p:spPr>
            <a:xfrm flipV="1">
              <a:off x="2474881" y="3197909"/>
              <a:ext cx="995675" cy="4688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/>
            <p:cNvCxnSpPr>
              <a:stCxn id="100" idx="6"/>
              <a:endCxn id="99" idx="1"/>
            </p:cNvCxnSpPr>
            <p:nvPr/>
          </p:nvCxnSpPr>
          <p:spPr>
            <a:xfrm>
              <a:off x="3830596" y="3197909"/>
              <a:ext cx="984591" cy="4688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101" idx="6"/>
              <a:endCxn id="99" idx="3"/>
            </p:cNvCxnSpPr>
            <p:nvPr/>
          </p:nvCxnSpPr>
          <p:spPr>
            <a:xfrm flipV="1">
              <a:off x="3830596" y="3921328"/>
              <a:ext cx="984591" cy="4487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2498643" y="3145963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5/2</a:t>
              </a:r>
              <a:endParaRPr lang="zh-CN" altLang="en-US" baseline="300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534647" y="4082067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2/6</a:t>
              </a:r>
              <a:endParaRPr lang="zh-CN" altLang="en-US" baseline="300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193073" y="3109959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2/7</a:t>
              </a:r>
              <a:endParaRPr lang="zh-CN" altLang="en-US" baseline="300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579974" y="3568719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1/3</a:t>
              </a:r>
              <a:endParaRPr lang="zh-CN" altLang="en-US" baseline="300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120034" y="4118071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4/1</a:t>
              </a:r>
              <a:endParaRPr lang="zh-CN" altLang="en-US" baseline="30000" dirty="0"/>
            </a:p>
          </p:txBody>
        </p:sp>
        <p:cxnSp>
          <p:nvCxnSpPr>
            <p:cNvPr id="110" name="直接箭头连接符 109"/>
            <p:cNvCxnSpPr>
              <a:stCxn id="98" idx="5"/>
              <a:endCxn id="101" idx="2"/>
            </p:cNvCxnSpPr>
            <p:nvPr/>
          </p:nvCxnSpPr>
          <p:spPr bwMode="auto">
            <a:xfrm>
              <a:off x="2474881" y="3921328"/>
              <a:ext cx="995675" cy="4487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/>
            <p:cNvCxnSpPr>
              <a:stCxn id="100" idx="4"/>
              <a:endCxn id="101" idx="0"/>
            </p:cNvCxnSpPr>
            <p:nvPr/>
          </p:nvCxnSpPr>
          <p:spPr bwMode="auto">
            <a:xfrm>
              <a:off x="3650576" y="3377929"/>
              <a:ext cx="0" cy="8121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199">
            <a:extLst>
              <a:ext uri="{FF2B5EF4-FFF2-40B4-BE49-F238E27FC236}">
                <a16:creationId xmlns:a16="http://schemas.microsoft.com/office/drawing/2014/main" id="{B592A9D6-5EE7-4D54-AAC8-6E617CF7BB53}"/>
              </a:ext>
            </a:extLst>
          </p:cNvPr>
          <p:cNvSpPr txBox="1"/>
          <p:nvPr/>
        </p:nvSpPr>
        <p:spPr>
          <a:xfrm>
            <a:off x="1871700" y="4505587"/>
            <a:ext cx="111440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残留网络</a:t>
            </a:r>
          </a:p>
        </p:txBody>
      </p:sp>
      <p:sp>
        <p:nvSpPr>
          <p:cNvPr id="54" name="TextBox 199">
            <a:extLst>
              <a:ext uri="{FF2B5EF4-FFF2-40B4-BE49-F238E27FC236}">
                <a16:creationId xmlns:a16="http://schemas.microsoft.com/office/drawing/2014/main" id="{AD5C738A-2F8A-458E-A9D4-F0F34062FF29}"/>
              </a:ext>
            </a:extLst>
          </p:cNvPr>
          <p:cNvSpPr txBox="1"/>
          <p:nvPr/>
        </p:nvSpPr>
        <p:spPr>
          <a:xfrm>
            <a:off x="6062735" y="4505587"/>
            <a:ext cx="111440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费用网络</a:t>
            </a:r>
          </a:p>
        </p:txBody>
      </p:sp>
      <p:sp>
        <p:nvSpPr>
          <p:cNvPr id="55" name="TextBox 199">
            <a:extLst>
              <a:ext uri="{FF2B5EF4-FFF2-40B4-BE49-F238E27FC236}">
                <a16:creationId xmlns:a16="http://schemas.microsoft.com/office/drawing/2014/main" id="{C0291393-F0BA-49BD-B0FE-60ECB02EC5BB}"/>
              </a:ext>
            </a:extLst>
          </p:cNvPr>
          <p:cNvSpPr txBox="1"/>
          <p:nvPr/>
        </p:nvSpPr>
        <p:spPr>
          <a:xfrm>
            <a:off x="5697731" y="1783698"/>
            <a:ext cx="3446777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边上的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(c/b)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表示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(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容量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/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单位费用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)</a:t>
            </a: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51FFC163-B26C-41EE-8896-898D947E799B}"/>
              </a:ext>
            </a:extLst>
          </p:cNvPr>
          <p:cNvGrpSpPr/>
          <p:nvPr/>
        </p:nvGrpSpPr>
        <p:grpSpPr>
          <a:xfrm>
            <a:off x="899592" y="2858610"/>
            <a:ext cx="2954932" cy="1532230"/>
            <a:chOff x="899592" y="2871435"/>
            <a:chExt cx="2954932" cy="1532230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9EB14520-1785-44C8-9C67-5C8C541843C1}"/>
                </a:ext>
              </a:extLst>
            </p:cNvPr>
            <p:cNvGrpSpPr/>
            <p:nvPr/>
          </p:nvGrpSpPr>
          <p:grpSpPr>
            <a:xfrm>
              <a:off x="899592" y="2871435"/>
              <a:ext cx="2954932" cy="1532230"/>
              <a:chOff x="2167568" y="3017889"/>
              <a:chExt cx="2954932" cy="1532230"/>
            </a:xfrm>
          </p:grpSpPr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DE07598A-9BB6-4B88-BB95-80BDE5BBEC62}"/>
                  </a:ext>
                </a:extLst>
              </p:cNvPr>
              <p:cNvSpPr/>
              <p:nvPr/>
            </p:nvSpPr>
            <p:spPr>
              <a:xfrm>
                <a:off x="2167568" y="3614015"/>
                <a:ext cx="360040" cy="3600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3200" dirty="0">
                    <a:solidFill>
                      <a:schemeClr val="tx1"/>
                    </a:solidFill>
                  </a:rPr>
                  <a:t>s</a:t>
                </a:r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3802E6AF-FF00-4837-AF57-F479A8BE39AA}"/>
                  </a:ext>
                </a:extLst>
              </p:cNvPr>
              <p:cNvSpPr/>
              <p:nvPr/>
            </p:nvSpPr>
            <p:spPr>
              <a:xfrm>
                <a:off x="4762460" y="3614015"/>
                <a:ext cx="360040" cy="3600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3200" dirty="0">
                    <a:solidFill>
                      <a:schemeClr val="tx1"/>
                    </a:solidFill>
                  </a:rPr>
                  <a:t>t</a:t>
                </a:r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2AC7EA42-8CE0-4DD9-8557-AC4E10F2E612}"/>
                  </a:ext>
                </a:extLst>
              </p:cNvPr>
              <p:cNvSpPr/>
              <p:nvPr/>
            </p:nvSpPr>
            <p:spPr>
              <a:xfrm>
                <a:off x="3470556" y="3017889"/>
                <a:ext cx="360040" cy="3600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D670538C-8496-48EF-9287-C21320A11AD7}"/>
                  </a:ext>
                </a:extLst>
              </p:cNvPr>
              <p:cNvSpPr/>
              <p:nvPr/>
            </p:nvSpPr>
            <p:spPr>
              <a:xfrm>
                <a:off x="3470556" y="4190079"/>
                <a:ext cx="360040" cy="3600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31B25FD5-850D-4F70-8505-45C1E1B64B00}"/>
                  </a:ext>
                </a:extLst>
              </p:cNvPr>
              <p:cNvCxnSpPr>
                <a:stCxn id="24" idx="7"/>
                <a:endCxn id="26" idx="2"/>
              </p:cNvCxnSpPr>
              <p:nvPr/>
            </p:nvCxnSpPr>
            <p:spPr>
              <a:xfrm flipV="1">
                <a:off x="2474881" y="3197909"/>
                <a:ext cx="995675" cy="4688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00EB219D-8407-4D4A-804C-F3BD09D82592}"/>
                  </a:ext>
                </a:extLst>
              </p:cNvPr>
              <p:cNvCxnSpPr>
                <a:stCxn id="26" idx="6"/>
                <a:endCxn id="25" idx="1"/>
              </p:cNvCxnSpPr>
              <p:nvPr/>
            </p:nvCxnSpPr>
            <p:spPr>
              <a:xfrm>
                <a:off x="3830596" y="3197909"/>
                <a:ext cx="984591" cy="4688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>
                <a:extLst>
                  <a:ext uri="{FF2B5EF4-FFF2-40B4-BE49-F238E27FC236}">
                    <a16:creationId xmlns:a16="http://schemas.microsoft.com/office/drawing/2014/main" id="{FD831CA3-2F9D-4133-A483-3DF28FDCBA43}"/>
                  </a:ext>
                </a:extLst>
              </p:cNvPr>
              <p:cNvCxnSpPr>
                <a:stCxn id="27" idx="6"/>
                <a:endCxn id="25" idx="3"/>
              </p:cNvCxnSpPr>
              <p:nvPr/>
            </p:nvCxnSpPr>
            <p:spPr>
              <a:xfrm flipV="1">
                <a:off x="3830596" y="3921328"/>
                <a:ext cx="984591" cy="4487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104">
                <a:extLst>
                  <a:ext uri="{FF2B5EF4-FFF2-40B4-BE49-F238E27FC236}">
                    <a16:creationId xmlns:a16="http://schemas.microsoft.com/office/drawing/2014/main" id="{2CBDA2D3-13A4-4D07-8B51-F72C462DE9F7}"/>
                  </a:ext>
                </a:extLst>
              </p:cNvPr>
              <p:cNvSpPr txBox="1"/>
              <p:nvPr/>
            </p:nvSpPr>
            <p:spPr>
              <a:xfrm>
                <a:off x="2707628" y="3175189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4</a:t>
                </a:r>
                <a:endParaRPr lang="zh-CN" altLang="en-US" baseline="30000" dirty="0"/>
              </a:p>
            </p:txBody>
          </p:sp>
          <p:sp>
            <p:nvSpPr>
              <p:cNvPr id="32" name="TextBox 105">
                <a:extLst>
                  <a:ext uri="{FF2B5EF4-FFF2-40B4-BE49-F238E27FC236}">
                    <a16:creationId xmlns:a16="http://schemas.microsoft.com/office/drawing/2014/main" id="{2DD3E3BD-14A2-42C8-89D4-1AE9EC0402C5}"/>
                  </a:ext>
                </a:extLst>
              </p:cNvPr>
              <p:cNvSpPr txBox="1"/>
              <p:nvPr/>
            </p:nvSpPr>
            <p:spPr>
              <a:xfrm>
                <a:off x="2707628" y="410200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2</a:t>
                </a:r>
                <a:endParaRPr lang="zh-CN" altLang="en-US" baseline="30000" dirty="0"/>
              </a:p>
            </p:txBody>
          </p:sp>
          <p:sp>
            <p:nvSpPr>
              <p:cNvPr id="33" name="TextBox 106">
                <a:extLst>
                  <a:ext uri="{FF2B5EF4-FFF2-40B4-BE49-F238E27FC236}">
                    <a16:creationId xmlns:a16="http://schemas.microsoft.com/office/drawing/2014/main" id="{2BD922B6-DA95-419F-A459-91178746E2E0}"/>
                  </a:ext>
                </a:extLst>
              </p:cNvPr>
              <p:cNvSpPr txBox="1"/>
              <p:nvPr/>
            </p:nvSpPr>
            <p:spPr>
              <a:xfrm>
                <a:off x="4193073" y="3109959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2</a:t>
                </a:r>
                <a:endParaRPr lang="zh-CN" altLang="en-US" baseline="30000" dirty="0"/>
              </a:p>
            </p:txBody>
          </p:sp>
          <p:sp>
            <p:nvSpPr>
              <p:cNvPr id="34" name="TextBox 107">
                <a:extLst>
                  <a:ext uri="{FF2B5EF4-FFF2-40B4-BE49-F238E27FC236}">
                    <a16:creationId xmlns:a16="http://schemas.microsoft.com/office/drawing/2014/main" id="{D714932E-2DCB-4A11-9D6D-6CFC31E65358}"/>
                  </a:ext>
                </a:extLst>
              </p:cNvPr>
              <p:cNvSpPr txBox="1"/>
              <p:nvPr/>
            </p:nvSpPr>
            <p:spPr>
              <a:xfrm>
                <a:off x="3579974" y="363817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0</a:t>
                </a:r>
                <a:endParaRPr lang="zh-CN" altLang="en-US" baseline="30000" dirty="0"/>
              </a:p>
            </p:txBody>
          </p:sp>
          <p:sp>
            <p:nvSpPr>
              <p:cNvPr id="35" name="TextBox 108">
                <a:extLst>
                  <a:ext uri="{FF2B5EF4-FFF2-40B4-BE49-F238E27FC236}">
                    <a16:creationId xmlns:a16="http://schemas.microsoft.com/office/drawing/2014/main" id="{1754CB6E-AFD0-4774-BDCB-512627C11157}"/>
                  </a:ext>
                </a:extLst>
              </p:cNvPr>
              <p:cNvSpPr txBox="1"/>
              <p:nvPr/>
            </p:nvSpPr>
            <p:spPr>
              <a:xfrm>
                <a:off x="4120034" y="411807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3</a:t>
                </a:r>
                <a:endParaRPr lang="zh-CN" altLang="en-US" baseline="30000" dirty="0"/>
              </a:p>
            </p:txBody>
          </p:sp>
          <p:cxnSp>
            <p:nvCxnSpPr>
              <p:cNvPr id="36" name="直接箭头连接符 35">
                <a:extLst>
                  <a:ext uri="{FF2B5EF4-FFF2-40B4-BE49-F238E27FC236}">
                    <a16:creationId xmlns:a16="http://schemas.microsoft.com/office/drawing/2014/main" id="{6B4E837B-24DF-4A7C-AD65-984B34A479D3}"/>
                  </a:ext>
                </a:extLst>
              </p:cNvPr>
              <p:cNvCxnSpPr>
                <a:cxnSpLocks/>
                <a:stCxn id="24" idx="4"/>
                <a:endCxn id="27" idx="2"/>
              </p:cNvCxnSpPr>
              <p:nvPr/>
            </p:nvCxnSpPr>
            <p:spPr bwMode="auto">
              <a:xfrm>
                <a:off x="2347588" y="3974055"/>
                <a:ext cx="1122968" cy="39604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36">
                <a:extLst>
                  <a:ext uri="{FF2B5EF4-FFF2-40B4-BE49-F238E27FC236}">
                    <a16:creationId xmlns:a16="http://schemas.microsoft.com/office/drawing/2014/main" id="{22E23D27-3EA6-4502-9781-80AACCD7B071}"/>
                  </a:ext>
                </a:extLst>
              </p:cNvPr>
              <p:cNvCxnSpPr>
                <a:stCxn id="26" idx="4"/>
                <a:endCxn id="27" idx="0"/>
              </p:cNvCxnSpPr>
              <p:nvPr/>
            </p:nvCxnSpPr>
            <p:spPr bwMode="auto">
              <a:xfrm>
                <a:off x="3650576" y="3377929"/>
                <a:ext cx="0" cy="8121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349007BC-F0BD-46A0-9212-8EE70D9F13C0}"/>
                </a:ext>
              </a:extLst>
            </p:cNvPr>
            <p:cNvCxnSpPr>
              <a:cxnSpLocks/>
              <a:stCxn id="26" idx="3"/>
              <a:endCxn id="24" idx="6"/>
            </p:cNvCxnSpPr>
            <p:nvPr/>
          </p:nvCxnSpPr>
          <p:spPr>
            <a:xfrm flipH="1">
              <a:off x="1259632" y="3178748"/>
              <a:ext cx="995675" cy="468833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104">
              <a:extLst>
                <a:ext uri="{FF2B5EF4-FFF2-40B4-BE49-F238E27FC236}">
                  <a16:creationId xmlns:a16="http://schemas.microsoft.com/office/drawing/2014/main" id="{FA53D879-59C4-421D-8ED7-96DF7532E200}"/>
                </a:ext>
              </a:extLst>
            </p:cNvPr>
            <p:cNvSpPr txBox="1"/>
            <p:nvPr/>
          </p:nvSpPr>
          <p:spPr>
            <a:xfrm>
              <a:off x="1669243" y="330692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1</a:t>
              </a:r>
              <a:endParaRPr lang="zh-CN" altLang="en-US" baseline="30000" dirty="0">
                <a:solidFill>
                  <a:schemeClr val="bg2">
                    <a:lumMod val="40000"/>
                    <a:lumOff val="60000"/>
                  </a:schemeClr>
                </a:solidFill>
              </a:endParaRPr>
            </a:p>
          </p:txBody>
        </p: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673FEFD8-7F2B-4F12-96EA-EF7DA3D5B580}"/>
                </a:ext>
              </a:extLst>
            </p:cNvPr>
            <p:cNvCxnSpPr>
              <a:cxnSpLocks/>
              <a:stCxn id="27" idx="1"/>
              <a:endCxn id="24" idx="5"/>
            </p:cNvCxnSpPr>
            <p:nvPr/>
          </p:nvCxnSpPr>
          <p:spPr>
            <a:xfrm flipH="1" flipV="1">
              <a:off x="1206905" y="3774874"/>
              <a:ext cx="1048402" cy="321478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F3AB6BB3-9C20-4885-B260-7B08E1E66A76}"/>
                </a:ext>
              </a:extLst>
            </p:cNvPr>
            <p:cNvCxnSpPr>
              <a:cxnSpLocks/>
              <a:stCxn id="27" idx="1"/>
              <a:endCxn id="26" idx="3"/>
            </p:cNvCxnSpPr>
            <p:nvPr/>
          </p:nvCxnSpPr>
          <p:spPr>
            <a:xfrm flipV="1">
              <a:off x="2255307" y="3178748"/>
              <a:ext cx="0" cy="917604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F1C3E1CE-A3FE-43AC-B063-8D9B55E7AD83}"/>
                </a:ext>
              </a:extLst>
            </p:cNvPr>
            <p:cNvCxnSpPr>
              <a:cxnSpLocks/>
              <a:stCxn id="26" idx="5"/>
              <a:endCxn id="25" idx="2"/>
            </p:cNvCxnSpPr>
            <p:nvPr/>
          </p:nvCxnSpPr>
          <p:spPr>
            <a:xfrm>
              <a:off x="2509893" y="3178748"/>
              <a:ext cx="984591" cy="468833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E492F38F-66E1-4049-AC9B-87EE94015067}"/>
                </a:ext>
              </a:extLst>
            </p:cNvPr>
            <p:cNvCxnSpPr>
              <a:cxnSpLocks/>
              <a:stCxn id="25" idx="2"/>
              <a:endCxn id="27" idx="7"/>
            </p:cNvCxnSpPr>
            <p:nvPr/>
          </p:nvCxnSpPr>
          <p:spPr>
            <a:xfrm flipH="1">
              <a:off x="2509893" y="3647581"/>
              <a:ext cx="984591" cy="448771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104">
              <a:extLst>
                <a:ext uri="{FF2B5EF4-FFF2-40B4-BE49-F238E27FC236}">
                  <a16:creationId xmlns:a16="http://schemas.microsoft.com/office/drawing/2014/main" id="{BDC3FA3C-9C8F-4B39-A955-82ABEDD56274}"/>
                </a:ext>
              </a:extLst>
            </p:cNvPr>
            <p:cNvSpPr txBox="1"/>
            <p:nvPr/>
          </p:nvSpPr>
          <p:spPr>
            <a:xfrm>
              <a:off x="2733558" y="3284222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0</a:t>
              </a:r>
              <a:endParaRPr lang="zh-CN" altLang="en-US" baseline="30000" dirty="0">
                <a:solidFill>
                  <a:schemeClr val="bg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82" name="TextBox 104">
              <a:extLst>
                <a:ext uri="{FF2B5EF4-FFF2-40B4-BE49-F238E27FC236}">
                  <a16:creationId xmlns:a16="http://schemas.microsoft.com/office/drawing/2014/main" id="{1D7D1E13-A87F-4DD3-BCC9-42DB56926C54}"/>
                </a:ext>
              </a:extLst>
            </p:cNvPr>
            <p:cNvSpPr txBox="1"/>
            <p:nvPr/>
          </p:nvSpPr>
          <p:spPr>
            <a:xfrm>
              <a:off x="2695276" y="366317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1</a:t>
              </a:r>
              <a:endParaRPr lang="zh-CN" altLang="en-US" baseline="30000" dirty="0">
                <a:solidFill>
                  <a:schemeClr val="bg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83" name="TextBox 104">
              <a:extLst>
                <a:ext uri="{FF2B5EF4-FFF2-40B4-BE49-F238E27FC236}">
                  <a16:creationId xmlns:a16="http://schemas.microsoft.com/office/drawing/2014/main" id="{1F77F9E6-49A0-4361-BF7D-92C13F6039A6}"/>
                </a:ext>
              </a:extLst>
            </p:cNvPr>
            <p:cNvSpPr txBox="1"/>
            <p:nvPr/>
          </p:nvSpPr>
          <p:spPr>
            <a:xfrm>
              <a:off x="1627329" y="367167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0</a:t>
              </a:r>
              <a:endParaRPr lang="zh-CN" altLang="en-US" baseline="30000" dirty="0">
                <a:solidFill>
                  <a:schemeClr val="bg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84" name="TextBox 104">
              <a:extLst>
                <a:ext uri="{FF2B5EF4-FFF2-40B4-BE49-F238E27FC236}">
                  <a16:creationId xmlns:a16="http://schemas.microsoft.com/office/drawing/2014/main" id="{FE6EF9D2-11DB-4750-9BFA-F82AC7AE0261}"/>
                </a:ext>
              </a:extLst>
            </p:cNvPr>
            <p:cNvSpPr txBox="1"/>
            <p:nvPr/>
          </p:nvSpPr>
          <p:spPr>
            <a:xfrm>
              <a:off x="2016046" y="347837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1</a:t>
              </a:r>
              <a:endParaRPr lang="zh-CN" altLang="en-US" baseline="30000" dirty="0">
                <a:solidFill>
                  <a:schemeClr val="bg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8FBC2BD5-15E8-4404-A556-183C25556A72}"/>
              </a:ext>
            </a:extLst>
          </p:cNvPr>
          <p:cNvGrpSpPr/>
          <p:nvPr/>
        </p:nvGrpSpPr>
        <p:grpSpPr>
          <a:xfrm>
            <a:off x="5184068" y="2852936"/>
            <a:ext cx="2954932" cy="1532230"/>
            <a:chOff x="899592" y="2871435"/>
            <a:chExt cx="2954932" cy="1532230"/>
          </a:xfrm>
        </p:grpSpPr>
        <p:grpSp>
          <p:nvGrpSpPr>
            <p:cNvPr id="116" name="组合 115">
              <a:extLst>
                <a:ext uri="{FF2B5EF4-FFF2-40B4-BE49-F238E27FC236}">
                  <a16:creationId xmlns:a16="http://schemas.microsoft.com/office/drawing/2014/main" id="{89F283A2-FE52-47D5-9D6A-4D1860186B1C}"/>
                </a:ext>
              </a:extLst>
            </p:cNvPr>
            <p:cNvGrpSpPr/>
            <p:nvPr/>
          </p:nvGrpSpPr>
          <p:grpSpPr>
            <a:xfrm>
              <a:off x="899592" y="2871435"/>
              <a:ext cx="2954932" cy="1532230"/>
              <a:chOff x="2167568" y="3017889"/>
              <a:chExt cx="2954932" cy="1532230"/>
            </a:xfrm>
          </p:grpSpPr>
          <p:sp>
            <p:nvSpPr>
              <p:cNvPr id="127" name="椭圆 126">
                <a:extLst>
                  <a:ext uri="{FF2B5EF4-FFF2-40B4-BE49-F238E27FC236}">
                    <a16:creationId xmlns:a16="http://schemas.microsoft.com/office/drawing/2014/main" id="{08F984CC-BCC3-4AD5-B6E7-7E11811A94A0}"/>
                  </a:ext>
                </a:extLst>
              </p:cNvPr>
              <p:cNvSpPr/>
              <p:nvPr/>
            </p:nvSpPr>
            <p:spPr>
              <a:xfrm>
                <a:off x="2167568" y="3614015"/>
                <a:ext cx="360040" cy="3600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3200" dirty="0">
                    <a:solidFill>
                      <a:schemeClr val="tx1"/>
                    </a:solidFill>
                  </a:rPr>
                  <a:t>s</a:t>
                </a:r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椭圆 127">
                <a:extLst>
                  <a:ext uri="{FF2B5EF4-FFF2-40B4-BE49-F238E27FC236}">
                    <a16:creationId xmlns:a16="http://schemas.microsoft.com/office/drawing/2014/main" id="{CCD71C0A-9B22-41BC-947C-9317C9D7F96E}"/>
                  </a:ext>
                </a:extLst>
              </p:cNvPr>
              <p:cNvSpPr/>
              <p:nvPr/>
            </p:nvSpPr>
            <p:spPr>
              <a:xfrm>
                <a:off x="4762460" y="3614015"/>
                <a:ext cx="360040" cy="3600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3200" dirty="0">
                    <a:solidFill>
                      <a:schemeClr val="tx1"/>
                    </a:solidFill>
                  </a:rPr>
                  <a:t>t</a:t>
                </a:r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椭圆 128">
                <a:extLst>
                  <a:ext uri="{FF2B5EF4-FFF2-40B4-BE49-F238E27FC236}">
                    <a16:creationId xmlns:a16="http://schemas.microsoft.com/office/drawing/2014/main" id="{4C0B25AB-F6B3-408D-97D4-CC21EDD3C7DA}"/>
                  </a:ext>
                </a:extLst>
              </p:cNvPr>
              <p:cNvSpPr/>
              <p:nvPr/>
            </p:nvSpPr>
            <p:spPr>
              <a:xfrm>
                <a:off x="3470556" y="3017889"/>
                <a:ext cx="360040" cy="3600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椭圆 129">
                <a:extLst>
                  <a:ext uri="{FF2B5EF4-FFF2-40B4-BE49-F238E27FC236}">
                    <a16:creationId xmlns:a16="http://schemas.microsoft.com/office/drawing/2014/main" id="{9825749F-D541-4B41-8937-2C048F38A823}"/>
                  </a:ext>
                </a:extLst>
              </p:cNvPr>
              <p:cNvSpPr/>
              <p:nvPr/>
            </p:nvSpPr>
            <p:spPr>
              <a:xfrm>
                <a:off x="3470556" y="4190079"/>
                <a:ext cx="360040" cy="3600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1" name="直接箭头连接符 130">
                <a:extLst>
                  <a:ext uri="{FF2B5EF4-FFF2-40B4-BE49-F238E27FC236}">
                    <a16:creationId xmlns:a16="http://schemas.microsoft.com/office/drawing/2014/main" id="{2EFC21B8-CD39-454C-BAC6-A8EA641069CA}"/>
                  </a:ext>
                </a:extLst>
              </p:cNvPr>
              <p:cNvCxnSpPr>
                <a:stCxn id="127" idx="7"/>
                <a:endCxn id="129" idx="2"/>
              </p:cNvCxnSpPr>
              <p:nvPr/>
            </p:nvCxnSpPr>
            <p:spPr>
              <a:xfrm flipV="1">
                <a:off x="2474881" y="3197909"/>
                <a:ext cx="995675" cy="4688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箭头连接符 131">
                <a:extLst>
                  <a:ext uri="{FF2B5EF4-FFF2-40B4-BE49-F238E27FC236}">
                    <a16:creationId xmlns:a16="http://schemas.microsoft.com/office/drawing/2014/main" id="{6C05DF36-D1DC-4831-A34D-5FA2B5D304E9}"/>
                  </a:ext>
                </a:extLst>
              </p:cNvPr>
              <p:cNvCxnSpPr>
                <a:stCxn id="129" idx="6"/>
                <a:endCxn id="128" idx="1"/>
              </p:cNvCxnSpPr>
              <p:nvPr/>
            </p:nvCxnSpPr>
            <p:spPr>
              <a:xfrm>
                <a:off x="3830596" y="3197909"/>
                <a:ext cx="984591" cy="4688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箭头连接符 132">
                <a:extLst>
                  <a:ext uri="{FF2B5EF4-FFF2-40B4-BE49-F238E27FC236}">
                    <a16:creationId xmlns:a16="http://schemas.microsoft.com/office/drawing/2014/main" id="{B446EAF9-569D-4477-9A76-B00879BDF9A4}"/>
                  </a:ext>
                </a:extLst>
              </p:cNvPr>
              <p:cNvCxnSpPr>
                <a:stCxn id="130" idx="6"/>
                <a:endCxn id="128" idx="3"/>
              </p:cNvCxnSpPr>
              <p:nvPr/>
            </p:nvCxnSpPr>
            <p:spPr>
              <a:xfrm flipV="1">
                <a:off x="3830596" y="3921328"/>
                <a:ext cx="984591" cy="4487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TextBox 104">
                <a:extLst>
                  <a:ext uri="{FF2B5EF4-FFF2-40B4-BE49-F238E27FC236}">
                    <a16:creationId xmlns:a16="http://schemas.microsoft.com/office/drawing/2014/main" id="{8A6B9252-EC8F-438B-B4A7-09FC2C2BF980}"/>
                  </a:ext>
                </a:extLst>
              </p:cNvPr>
              <p:cNvSpPr txBox="1"/>
              <p:nvPr/>
            </p:nvSpPr>
            <p:spPr>
              <a:xfrm>
                <a:off x="2707628" y="3175189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2</a:t>
                </a:r>
                <a:endParaRPr lang="zh-CN" altLang="en-US" baseline="30000" dirty="0"/>
              </a:p>
            </p:txBody>
          </p:sp>
          <p:sp>
            <p:nvSpPr>
              <p:cNvPr id="135" name="TextBox 105">
                <a:extLst>
                  <a:ext uri="{FF2B5EF4-FFF2-40B4-BE49-F238E27FC236}">
                    <a16:creationId xmlns:a16="http://schemas.microsoft.com/office/drawing/2014/main" id="{E8B8CDC7-8B32-41FA-9327-5091C9853DA1}"/>
                  </a:ext>
                </a:extLst>
              </p:cNvPr>
              <p:cNvSpPr txBox="1"/>
              <p:nvPr/>
            </p:nvSpPr>
            <p:spPr>
              <a:xfrm>
                <a:off x="2707628" y="410200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6</a:t>
                </a:r>
                <a:endParaRPr lang="zh-CN" altLang="en-US" baseline="30000" dirty="0"/>
              </a:p>
            </p:txBody>
          </p:sp>
          <p:sp>
            <p:nvSpPr>
              <p:cNvPr id="136" name="TextBox 106">
                <a:extLst>
                  <a:ext uri="{FF2B5EF4-FFF2-40B4-BE49-F238E27FC236}">
                    <a16:creationId xmlns:a16="http://schemas.microsoft.com/office/drawing/2014/main" id="{0D90F481-1149-47EA-8BF5-BAC7C59AA4FE}"/>
                  </a:ext>
                </a:extLst>
              </p:cNvPr>
              <p:cNvSpPr txBox="1"/>
              <p:nvPr/>
            </p:nvSpPr>
            <p:spPr>
              <a:xfrm>
                <a:off x="4193073" y="3109959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7</a:t>
                </a:r>
                <a:endParaRPr lang="zh-CN" altLang="en-US" baseline="30000" dirty="0"/>
              </a:p>
            </p:txBody>
          </p:sp>
          <p:sp>
            <p:nvSpPr>
              <p:cNvPr id="137" name="TextBox 107">
                <a:extLst>
                  <a:ext uri="{FF2B5EF4-FFF2-40B4-BE49-F238E27FC236}">
                    <a16:creationId xmlns:a16="http://schemas.microsoft.com/office/drawing/2014/main" id="{EFDB3485-E0C3-4670-9C1D-710239EB8F13}"/>
                  </a:ext>
                </a:extLst>
              </p:cNvPr>
              <p:cNvSpPr txBox="1"/>
              <p:nvPr/>
            </p:nvSpPr>
            <p:spPr>
              <a:xfrm>
                <a:off x="3579974" y="3643844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3</a:t>
                </a:r>
                <a:endParaRPr lang="zh-CN" altLang="en-US" baseline="30000" dirty="0"/>
              </a:p>
            </p:txBody>
          </p:sp>
          <p:sp>
            <p:nvSpPr>
              <p:cNvPr id="138" name="TextBox 108">
                <a:extLst>
                  <a:ext uri="{FF2B5EF4-FFF2-40B4-BE49-F238E27FC236}">
                    <a16:creationId xmlns:a16="http://schemas.microsoft.com/office/drawing/2014/main" id="{654E2F31-65A5-454B-9FB7-FF871D1E8F71}"/>
                  </a:ext>
                </a:extLst>
              </p:cNvPr>
              <p:cNvSpPr txBox="1"/>
              <p:nvPr/>
            </p:nvSpPr>
            <p:spPr>
              <a:xfrm>
                <a:off x="4120034" y="411807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</a:t>
                </a:r>
                <a:endParaRPr lang="zh-CN" altLang="en-US" baseline="30000" dirty="0"/>
              </a:p>
            </p:txBody>
          </p:sp>
          <p:cxnSp>
            <p:nvCxnSpPr>
              <p:cNvPr id="139" name="直接箭头连接符 138">
                <a:extLst>
                  <a:ext uri="{FF2B5EF4-FFF2-40B4-BE49-F238E27FC236}">
                    <a16:creationId xmlns:a16="http://schemas.microsoft.com/office/drawing/2014/main" id="{5D7A3E57-D0C9-4AB0-9B14-53A060222513}"/>
                  </a:ext>
                </a:extLst>
              </p:cNvPr>
              <p:cNvCxnSpPr>
                <a:cxnSpLocks/>
                <a:stCxn id="127" idx="4"/>
                <a:endCxn id="130" idx="2"/>
              </p:cNvCxnSpPr>
              <p:nvPr/>
            </p:nvCxnSpPr>
            <p:spPr bwMode="auto">
              <a:xfrm>
                <a:off x="2347588" y="3974055"/>
                <a:ext cx="1122968" cy="39604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箭头连接符 139">
                <a:extLst>
                  <a:ext uri="{FF2B5EF4-FFF2-40B4-BE49-F238E27FC236}">
                    <a16:creationId xmlns:a16="http://schemas.microsoft.com/office/drawing/2014/main" id="{4FD45A5D-B0F4-4249-9256-C076707BBE01}"/>
                  </a:ext>
                </a:extLst>
              </p:cNvPr>
              <p:cNvCxnSpPr>
                <a:stCxn id="129" idx="4"/>
                <a:endCxn id="130" idx="0"/>
              </p:cNvCxnSpPr>
              <p:nvPr/>
            </p:nvCxnSpPr>
            <p:spPr bwMode="auto">
              <a:xfrm>
                <a:off x="3650576" y="3377929"/>
                <a:ext cx="0" cy="8121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7" name="直接箭头连接符 116">
              <a:extLst>
                <a:ext uri="{FF2B5EF4-FFF2-40B4-BE49-F238E27FC236}">
                  <a16:creationId xmlns:a16="http://schemas.microsoft.com/office/drawing/2014/main" id="{67E6A06D-4C99-4192-9216-3911F9EE5F6F}"/>
                </a:ext>
              </a:extLst>
            </p:cNvPr>
            <p:cNvCxnSpPr>
              <a:cxnSpLocks/>
              <a:stCxn id="129" idx="3"/>
              <a:endCxn id="127" idx="6"/>
            </p:cNvCxnSpPr>
            <p:nvPr/>
          </p:nvCxnSpPr>
          <p:spPr>
            <a:xfrm flipH="1">
              <a:off x="1259632" y="3178748"/>
              <a:ext cx="995675" cy="468833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04">
              <a:extLst>
                <a:ext uri="{FF2B5EF4-FFF2-40B4-BE49-F238E27FC236}">
                  <a16:creationId xmlns:a16="http://schemas.microsoft.com/office/drawing/2014/main" id="{20DAEC8E-CE13-4586-956D-CFAEA434A335}"/>
                </a:ext>
              </a:extLst>
            </p:cNvPr>
            <p:cNvSpPr txBox="1"/>
            <p:nvPr/>
          </p:nvSpPr>
          <p:spPr>
            <a:xfrm>
              <a:off x="1669243" y="3306923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-2</a:t>
              </a:r>
              <a:endParaRPr lang="zh-CN" altLang="en-US" baseline="30000" dirty="0">
                <a:solidFill>
                  <a:schemeClr val="bg2">
                    <a:lumMod val="40000"/>
                    <a:lumOff val="60000"/>
                  </a:schemeClr>
                </a:solidFill>
              </a:endParaRPr>
            </a:p>
          </p:txBody>
        </p:sp>
        <p:cxnSp>
          <p:nvCxnSpPr>
            <p:cNvPr id="119" name="直接箭头连接符 118">
              <a:extLst>
                <a:ext uri="{FF2B5EF4-FFF2-40B4-BE49-F238E27FC236}">
                  <a16:creationId xmlns:a16="http://schemas.microsoft.com/office/drawing/2014/main" id="{102A3E76-330D-4215-9397-16AFD9D58A8C}"/>
                </a:ext>
              </a:extLst>
            </p:cNvPr>
            <p:cNvCxnSpPr>
              <a:cxnSpLocks/>
              <a:stCxn id="130" idx="1"/>
              <a:endCxn id="127" idx="5"/>
            </p:cNvCxnSpPr>
            <p:nvPr/>
          </p:nvCxnSpPr>
          <p:spPr>
            <a:xfrm flipH="1" flipV="1">
              <a:off x="1206905" y="3774874"/>
              <a:ext cx="1048402" cy="321478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67545E94-7530-4DB3-9DF5-56A638E260CB}"/>
                </a:ext>
              </a:extLst>
            </p:cNvPr>
            <p:cNvCxnSpPr>
              <a:cxnSpLocks/>
              <a:stCxn id="130" idx="1"/>
              <a:endCxn id="129" idx="3"/>
            </p:cNvCxnSpPr>
            <p:nvPr/>
          </p:nvCxnSpPr>
          <p:spPr>
            <a:xfrm flipV="1">
              <a:off x="2255307" y="3178748"/>
              <a:ext cx="0" cy="917604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8EF2CEFD-1B11-49EC-AF3E-6B609B3359DF}"/>
                </a:ext>
              </a:extLst>
            </p:cNvPr>
            <p:cNvCxnSpPr>
              <a:cxnSpLocks/>
              <a:stCxn id="129" idx="5"/>
              <a:endCxn id="128" idx="2"/>
            </p:cNvCxnSpPr>
            <p:nvPr/>
          </p:nvCxnSpPr>
          <p:spPr>
            <a:xfrm>
              <a:off x="2509893" y="3178748"/>
              <a:ext cx="984591" cy="468833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>
              <a:extLst>
                <a:ext uri="{FF2B5EF4-FFF2-40B4-BE49-F238E27FC236}">
                  <a16:creationId xmlns:a16="http://schemas.microsoft.com/office/drawing/2014/main" id="{210771AF-3905-444B-A246-7186F718CAE1}"/>
                </a:ext>
              </a:extLst>
            </p:cNvPr>
            <p:cNvCxnSpPr>
              <a:cxnSpLocks/>
              <a:stCxn id="128" idx="2"/>
              <a:endCxn id="130" idx="7"/>
            </p:cNvCxnSpPr>
            <p:nvPr/>
          </p:nvCxnSpPr>
          <p:spPr>
            <a:xfrm flipH="1">
              <a:off x="2509893" y="3647581"/>
              <a:ext cx="984591" cy="448771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04">
              <a:extLst>
                <a:ext uri="{FF2B5EF4-FFF2-40B4-BE49-F238E27FC236}">
                  <a16:creationId xmlns:a16="http://schemas.microsoft.com/office/drawing/2014/main" id="{3D9AE75C-D758-4846-80B6-39887D4C168B}"/>
                </a:ext>
              </a:extLst>
            </p:cNvPr>
            <p:cNvSpPr txBox="1"/>
            <p:nvPr/>
          </p:nvSpPr>
          <p:spPr>
            <a:xfrm>
              <a:off x="2699792" y="3317370"/>
              <a:ext cx="431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-7</a:t>
              </a:r>
              <a:endParaRPr lang="zh-CN" altLang="en-US" baseline="30000" dirty="0">
                <a:solidFill>
                  <a:schemeClr val="bg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24" name="TextBox 104">
              <a:extLst>
                <a:ext uri="{FF2B5EF4-FFF2-40B4-BE49-F238E27FC236}">
                  <a16:creationId xmlns:a16="http://schemas.microsoft.com/office/drawing/2014/main" id="{7DA4CF3D-C715-4DC6-8D54-0530D17C5A8D}"/>
                </a:ext>
              </a:extLst>
            </p:cNvPr>
            <p:cNvSpPr txBox="1"/>
            <p:nvPr/>
          </p:nvSpPr>
          <p:spPr>
            <a:xfrm>
              <a:off x="2663788" y="361469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-1</a:t>
              </a:r>
              <a:endParaRPr lang="zh-CN" altLang="en-US" baseline="30000" dirty="0">
                <a:solidFill>
                  <a:schemeClr val="bg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25" name="TextBox 104">
              <a:extLst>
                <a:ext uri="{FF2B5EF4-FFF2-40B4-BE49-F238E27FC236}">
                  <a16:creationId xmlns:a16="http://schemas.microsoft.com/office/drawing/2014/main" id="{2E9E91AA-75A9-426B-824E-B071BCF00098}"/>
                </a:ext>
              </a:extLst>
            </p:cNvPr>
            <p:cNvSpPr txBox="1"/>
            <p:nvPr/>
          </p:nvSpPr>
          <p:spPr>
            <a:xfrm>
              <a:off x="1547664" y="3650698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-6</a:t>
              </a:r>
              <a:endParaRPr lang="zh-CN" altLang="en-US" baseline="30000" dirty="0">
                <a:solidFill>
                  <a:schemeClr val="bg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26" name="TextBox 104">
              <a:extLst>
                <a:ext uri="{FF2B5EF4-FFF2-40B4-BE49-F238E27FC236}">
                  <a16:creationId xmlns:a16="http://schemas.microsoft.com/office/drawing/2014/main" id="{773BE709-C202-4555-AA59-4DEBCD99A0A9}"/>
                </a:ext>
              </a:extLst>
            </p:cNvPr>
            <p:cNvSpPr txBox="1"/>
            <p:nvPr/>
          </p:nvSpPr>
          <p:spPr>
            <a:xfrm>
              <a:off x="1949902" y="3478378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-3</a:t>
              </a:r>
              <a:endParaRPr lang="zh-CN" altLang="en-US" baseline="30000" dirty="0">
                <a:solidFill>
                  <a:schemeClr val="bg2">
                    <a:lumMod val="40000"/>
                    <a:lumOff val="6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2971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最小费用最大流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  <p:grpSp>
        <p:nvGrpSpPr>
          <p:cNvPr id="97" name="组合 96"/>
          <p:cNvGrpSpPr/>
          <p:nvPr/>
        </p:nvGrpSpPr>
        <p:grpSpPr>
          <a:xfrm>
            <a:off x="5874743" y="222897"/>
            <a:ext cx="2954932" cy="1532230"/>
            <a:chOff x="2167568" y="3017889"/>
            <a:chExt cx="2954932" cy="1532230"/>
          </a:xfrm>
        </p:grpSpPr>
        <p:sp>
          <p:nvSpPr>
            <p:cNvPr id="98" name="椭圆 97"/>
            <p:cNvSpPr/>
            <p:nvPr/>
          </p:nvSpPr>
          <p:spPr>
            <a:xfrm>
              <a:off x="2167568" y="3614015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s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4762460" y="3614015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t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3470556" y="3017889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3470556" y="4190079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102" name="直接箭头连接符 101"/>
            <p:cNvCxnSpPr>
              <a:stCxn id="98" idx="7"/>
              <a:endCxn id="100" idx="2"/>
            </p:cNvCxnSpPr>
            <p:nvPr/>
          </p:nvCxnSpPr>
          <p:spPr>
            <a:xfrm flipV="1">
              <a:off x="2474881" y="3197909"/>
              <a:ext cx="995675" cy="4688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/>
            <p:cNvCxnSpPr>
              <a:stCxn id="100" idx="6"/>
              <a:endCxn id="99" idx="1"/>
            </p:cNvCxnSpPr>
            <p:nvPr/>
          </p:nvCxnSpPr>
          <p:spPr>
            <a:xfrm>
              <a:off x="3830596" y="3197909"/>
              <a:ext cx="984591" cy="4688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101" idx="6"/>
              <a:endCxn id="99" idx="3"/>
            </p:cNvCxnSpPr>
            <p:nvPr/>
          </p:nvCxnSpPr>
          <p:spPr>
            <a:xfrm flipV="1">
              <a:off x="3830596" y="3921328"/>
              <a:ext cx="984591" cy="4487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2498643" y="3145963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5/2</a:t>
              </a:r>
              <a:endParaRPr lang="zh-CN" altLang="en-US" baseline="300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534647" y="4082067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2/6</a:t>
              </a:r>
              <a:endParaRPr lang="zh-CN" altLang="en-US" baseline="300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193073" y="3109959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2/7</a:t>
              </a:r>
              <a:endParaRPr lang="zh-CN" altLang="en-US" baseline="300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579974" y="3568719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1/3</a:t>
              </a:r>
              <a:endParaRPr lang="zh-CN" altLang="en-US" baseline="300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120034" y="4118071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4/1</a:t>
              </a:r>
              <a:endParaRPr lang="zh-CN" altLang="en-US" baseline="30000" dirty="0"/>
            </a:p>
          </p:txBody>
        </p:sp>
        <p:cxnSp>
          <p:nvCxnSpPr>
            <p:cNvPr id="110" name="直接箭头连接符 109"/>
            <p:cNvCxnSpPr>
              <a:stCxn id="98" idx="5"/>
              <a:endCxn id="101" idx="2"/>
            </p:cNvCxnSpPr>
            <p:nvPr/>
          </p:nvCxnSpPr>
          <p:spPr bwMode="auto">
            <a:xfrm>
              <a:off x="2474881" y="3921328"/>
              <a:ext cx="995675" cy="4487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/>
            <p:cNvCxnSpPr>
              <a:stCxn id="100" idx="4"/>
              <a:endCxn id="101" idx="0"/>
            </p:cNvCxnSpPr>
            <p:nvPr/>
          </p:nvCxnSpPr>
          <p:spPr bwMode="auto">
            <a:xfrm>
              <a:off x="3650576" y="3377929"/>
              <a:ext cx="0" cy="8121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199">
            <a:extLst>
              <a:ext uri="{FF2B5EF4-FFF2-40B4-BE49-F238E27FC236}">
                <a16:creationId xmlns:a16="http://schemas.microsoft.com/office/drawing/2014/main" id="{B592A9D6-5EE7-4D54-AAC8-6E617CF7BB53}"/>
              </a:ext>
            </a:extLst>
          </p:cNvPr>
          <p:cNvSpPr txBox="1"/>
          <p:nvPr/>
        </p:nvSpPr>
        <p:spPr>
          <a:xfrm>
            <a:off x="1871700" y="4505587"/>
            <a:ext cx="111440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残留网络</a:t>
            </a:r>
          </a:p>
        </p:txBody>
      </p:sp>
      <p:sp>
        <p:nvSpPr>
          <p:cNvPr id="54" name="TextBox 199">
            <a:extLst>
              <a:ext uri="{FF2B5EF4-FFF2-40B4-BE49-F238E27FC236}">
                <a16:creationId xmlns:a16="http://schemas.microsoft.com/office/drawing/2014/main" id="{AD5C738A-2F8A-458E-A9D4-F0F34062FF29}"/>
              </a:ext>
            </a:extLst>
          </p:cNvPr>
          <p:cNvSpPr txBox="1"/>
          <p:nvPr/>
        </p:nvSpPr>
        <p:spPr>
          <a:xfrm>
            <a:off x="6062735" y="4505587"/>
            <a:ext cx="111440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费用网络</a:t>
            </a:r>
          </a:p>
        </p:txBody>
      </p:sp>
      <p:sp>
        <p:nvSpPr>
          <p:cNvPr id="55" name="TextBox 199">
            <a:extLst>
              <a:ext uri="{FF2B5EF4-FFF2-40B4-BE49-F238E27FC236}">
                <a16:creationId xmlns:a16="http://schemas.microsoft.com/office/drawing/2014/main" id="{C0291393-F0BA-49BD-B0FE-60ECB02EC5BB}"/>
              </a:ext>
            </a:extLst>
          </p:cNvPr>
          <p:cNvSpPr txBox="1"/>
          <p:nvPr/>
        </p:nvSpPr>
        <p:spPr>
          <a:xfrm>
            <a:off x="5697731" y="1783698"/>
            <a:ext cx="3446777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边上的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(c/b)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表示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(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容量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/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单位费用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)</a:t>
            </a: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51FFC163-B26C-41EE-8896-898D947E799B}"/>
              </a:ext>
            </a:extLst>
          </p:cNvPr>
          <p:cNvGrpSpPr/>
          <p:nvPr/>
        </p:nvGrpSpPr>
        <p:grpSpPr>
          <a:xfrm>
            <a:off x="899592" y="2858610"/>
            <a:ext cx="2954932" cy="1532230"/>
            <a:chOff x="899592" y="2871435"/>
            <a:chExt cx="2954932" cy="1532230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9EB14520-1785-44C8-9C67-5C8C541843C1}"/>
                </a:ext>
              </a:extLst>
            </p:cNvPr>
            <p:cNvGrpSpPr/>
            <p:nvPr/>
          </p:nvGrpSpPr>
          <p:grpSpPr>
            <a:xfrm>
              <a:off x="899592" y="2871435"/>
              <a:ext cx="2954932" cy="1532230"/>
              <a:chOff x="2167568" y="3017889"/>
              <a:chExt cx="2954932" cy="1532230"/>
            </a:xfrm>
          </p:grpSpPr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DE07598A-9BB6-4B88-BB95-80BDE5BBEC62}"/>
                  </a:ext>
                </a:extLst>
              </p:cNvPr>
              <p:cNvSpPr/>
              <p:nvPr/>
            </p:nvSpPr>
            <p:spPr>
              <a:xfrm>
                <a:off x="2167568" y="3614015"/>
                <a:ext cx="360040" cy="3600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3200" dirty="0">
                    <a:solidFill>
                      <a:schemeClr val="tx1"/>
                    </a:solidFill>
                  </a:rPr>
                  <a:t>s</a:t>
                </a:r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3802E6AF-FF00-4837-AF57-F479A8BE39AA}"/>
                  </a:ext>
                </a:extLst>
              </p:cNvPr>
              <p:cNvSpPr/>
              <p:nvPr/>
            </p:nvSpPr>
            <p:spPr>
              <a:xfrm>
                <a:off x="4762460" y="3614015"/>
                <a:ext cx="360040" cy="3600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3200" dirty="0">
                    <a:solidFill>
                      <a:schemeClr val="tx1"/>
                    </a:solidFill>
                  </a:rPr>
                  <a:t>t</a:t>
                </a:r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2AC7EA42-8CE0-4DD9-8557-AC4E10F2E612}"/>
                  </a:ext>
                </a:extLst>
              </p:cNvPr>
              <p:cNvSpPr/>
              <p:nvPr/>
            </p:nvSpPr>
            <p:spPr>
              <a:xfrm>
                <a:off x="3470556" y="3017889"/>
                <a:ext cx="360040" cy="3600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D670538C-8496-48EF-9287-C21320A11AD7}"/>
                  </a:ext>
                </a:extLst>
              </p:cNvPr>
              <p:cNvSpPr/>
              <p:nvPr/>
            </p:nvSpPr>
            <p:spPr>
              <a:xfrm>
                <a:off x="3470556" y="4190079"/>
                <a:ext cx="360040" cy="3600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31B25FD5-850D-4F70-8505-45C1E1B64B00}"/>
                  </a:ext>
                </a:extLst>
              </p:cNvPr>
              <p:cNvCxnSpPr>
                <a:stCxn id="24" idx="7"/>
                <a:endCxn id="26" idx="2"/>
              </p:cNvCxnSpPr>
              <p:nvPr/>
            </p:nvCxnSpPr>
            <p:spPr>
              <a:xfrm flipV="1">
                <a:off x="2474881" y="3197909"/>
                <a:ext cx="995675" cy="4688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00EB219D-8407-4D4A-804C-F3BD09D82592}"/>
                  </a:ext>
                </a:extLst>
              </p:cNvPr>
              <p:cNvCxnSpPr>
                <a:stCxn id="26" idx="6"/>
                <a:endCxn id="25" idx="1"/>
              </p:cNvCxnSpPr>
              <p:nvPr/>
            </p:nvCxnSpPr>
            <p:spPr>
              <a:xfrm>
                <a:off x="3830596" y="3197909"/>
                <a:ext cx="984591" cy="4688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>
                <a:extLst>
                  <a:ext uri="{FF2B5EF4-FFF2-40B4-BE49-F238E27FC236}">
                    <a16:creationId xmlns:a16="http://schemas.microsoft.com/office/drawing/2014/main" id="{FD831CA3-2F9D-4133-A483-3DF28FDCBA43}"/>
                  </a:ext>
                </a:extLst>
              </p:cNvPr>
              <p:cNvCxnSpPr>
                <a:stCxn id="27" idx="6"/>
                <a:endCxn id="25" idx="3"/>
              </p:cNvCxnSpPr>
              <p:nvPr/>
            </p:nvCxnSpPr>
            <p:spPr>
              <a:xfrm flipV="1">
                <a:off x="3830596" y="3921328"/>
                <a:ext cx="984591" cy="4487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104">
                <a:extLst>
                  <a:ext uri="{FF2B5EF4-FFF2-40B4-BE49-F238E27FC236}">
                    <a16:creationId xmlns:a16="http://schemas.microsoft.com/office/drawing/2014/main" id="{2CBDA2D3-13A4-4D07-8B51-F72C462DE9F7}"/>
                  </a:ext>
                </a:extLst>
              </p:cNvPr>
              <p:cNvSpPr txBox="1"/>
              <p:nvPr/>
            </p:nvSpPr>
            <p:spPr>
              <a:xfrm>
                <a:off x="2707628" y="3175189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4</a:t>
                </a:r>
                <a:endParaRPr lang="zh-CN" altLang="en-US" baseline="30000" dirty="0"/>
              </a:p>
            </p:txBody>
          </p:sp>
          <p:sp>
            <p:nvSpPr>
              <p:cNvPr id="32" name="TextBox 105">
                <a:extLst>
                  <a:ext uri="{FF2B5EF4-FFF2-40B4-BE49-F238E27FC236}">
                    <a16:creationId xmlns:a16="http://schemas.microsoft.com/office/drawing/2014/main" id="{2DD3E3BD-14A2-42C8-89D4-1AE9EC0402C5}"/>
                  </a:ext>
                </a:extLst>
              </p:cNvPr>
              <p:cNvSpPr txBox="1"/>
              <p:nvPr/>
            </p:nvSpPr>
            <p:spPr>
              <a:xfrm>
                <a:off x="2707628" y="410200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0</a:t>
                </a:r>
                <a:endParaRPr lang="zh-CN" altLang="en-US" baseline="30000" dirty="0"/>
              </a:p>
            </p:txBody>
          </p:sp>
          <p:sp>
            <p:nvSpPr>
              <p:cNvPr id="33" name="TextBox 106">
                <a:extLst>
                  <a:ext uri="{FF2B5EF4-FFF2-40B4-BE49-F238E27FC236}">
                    <a16:creationId xmlns:a16="http://schemas.microsoft.com/office/drawing/2014/main" id="{2BD922B6-DA95-419F-A459-91178746E2E0}"/>
                  </a:ext>
                </a:extLst>
              </p:cNvPr>
              <p:cNvSpPr txBox="1"/>
              <p:nvPr/>
            </p:nvSpPr>
            <p:spPr>
              <a:xfrm>
                <a:off x="4193073" y="3109959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2</a:t>
                </a:r>
                <a:endParaRPr lang="zh-CN" altLang="en-US" baseline="30000" dirty="0"/>
              </a:p>
            </p:txBody>
          </p:sp>
          <p:sp>
            <p:nvSpPr>
              <p:cNvPr id="34" name="TextBox 107">
                <a:extLst>
                  <a:ext uri="{FF2B5EF4-FFF2-40B4-BE49-F238E27FC236}">
                    <a16:creationId xmlns:a16="http://schemas.microsoft.com/office/drawing/2014/main" id="{D714932E-2DCB-4A11-9D6D-6CFC31E65358}"/>
                  </a:ext>
                </a:extLst>
              </p:cNvPr>
              <p:cNvSpPr txBox="1"/>
              <p:nvPr/>
            </p:nvSpPr>
            <p:spPr>
              <a:xfrm>
                <a:off x="3579974" y="363817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0</a:t>
                </a:r>
                <a:endParaRPr lang="zh-CN" altLang="en-US" baseline="30000" dirty="0"/>
              </a:p>
            </p:txBody>
          </p:sp>
          <p:sp>
            <p:nvSpPr>
              <p:cNvPr id="35" name="TextBox 108">
                <a:extLst>
                  <a:ext uri="{FF2B5EF4-FFF2-40B4-BE49-F238E27FC236}">
                    <a16:creationId xmlns:a16="http://schemas.microsoft.com/office/drawing/2014/main" id="{1754CB6E-AFD0-4774-BDCB-512627C11157}"/>
                  </a:ext>
                </a:extLst>
              </p:cNvPr>
              <p:cNvSpPr txBox="1"/>
              <p:nvPr/>
            </p:nvSpPr>
            <p:spPr>
              <a:xfrm>
                <a:off x="4120034" y="411807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</a:t>
                </a:r>
                <a:endParaRPr lang="zh-CN" altLang="en-US" baseline="30000" dirty="0"/>
              </a:p>
            </p:txBody>
          </p:sp>
          <p:cxnSp>
            <p:nvCxnSpPr>
              <p:cNvPr id="36" name="直接箭头连接符 35">
                <a:extLst>
                  <a:ext uri="{FF2B5EF4-FFF2-40B4-BE49-F238E27FC236}">
                    <a16:creationId xmlns:a16="http://schemas.microsoft.com/office/drawing/2014/main" id="{6B4E837B-24DF-4A7C-AD65-984B34A479D3}"/>
                  </a:ext>
                </a:extLst>
              </p:cNvPr>
              <p:cNvCxnSpPr>
                <a:cxnSpLocks/>
                <a:stCxn id="24" idx="4"/>
                <a:endCxn id="27" idx="2"/>
              </p:cNvCxnSpPr>
              <p:nvPr/>
            </p:nvCxnSpPr>
            <p:spPr bwMode="auto">
              <a:xfrm>
                <a:off x="2347588" y="3974055"/>
                <a:ext cx="1122968" cy="39604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36">
                <a:extLst>
                  <a:ext uri="{FF2B5EF4-FFF2-40B4-BE49-F238E27FC236}">
                    <a16:creationId xmlns:a16="http://schemas.microsoft.com/office/drawing/2014/main" id="{22E23D27-3EA6-4502-9781-80AACCD7B071}"/>
                  </a:ext>
                </a:extLst>
              </p:cNvPr>
              <p:cNvCxnSpPr>
                <a:stCxn id="26" idx="4"/>
                <a:endCxn id="27" idx="0"/>
              </p:cNvCxnSpPr>
              <p:nvPr/>
            </p:nvCxnSpPr>
            <p:spPr bwMode="auto">
              <a:xfrm>
                <a:off x="3650576" y="3377929"/>
                <a:ext cx="0" cy="8121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349007BC-F0BD-46A0-9212-8EE70D9F13C0}"/>
                </a:ext>
              </a:extLst>
            </p:cNvPr>
            <p:cNvCxnSpPr>
              <a:cxnSpLocks/>
              <a:stCxn id="26" idx="3"/>
              <a:endCxn id="24" idx="6"/>
            </p:cNvCxnSpPr>
            <p:nvPr/>
          </p:nvCxnSpPr>
          <p:spPr>
            <a:xfrm flipH="1">
              <a:off x="1259632" y="3178748"/>
              <a:ext cx="995675" cy="468833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104">
              <a:extLst>
                <a:ext uri="{FF2B5EF4-FFF2-40B4-BE49-F238E27FC236}">
                  <a16:creationId xmlns:a16="http://schemas.microsoft.com/office/drawing/2014/main" id="{FA53D879-59C4-421D-8ED7-96DF7532E200}"/>
                </a:ext>
              </a:extLst>
            </p:cNvPr>
            <p:cNvSpPr txBox="1"/>
            <p:nvPr/>
          </p:nvSpPr>
          <p:spPr>
            <a:xfrm>
              <a:off x="1669243" y="330692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1</a:t>
              </a:r>
              <a:endParaRPr lang="zh-CN" altLang="en-US" baseline="30000" dirty="0">
                <a:solidFill>
                  <a:schemeClr val="bg2">
                    <a:lumMod val="40000"/>
                    <a:lumOff val="60000"/>
                  </a:schemeClr>
                </a:solidFill>
              </a:endParaRPr>
            </a:p>
          </p:txBody>
        </p: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673FEFD8-7F2B-4F12-96EA-EF7DA3D5B580}"/>
                </a:ext>
              </a:extLst>
            </p:cNvPr>
            <p:cNvCxnSpPr>
              <a:cxnSpLocks/>
              <a:stCxn id="27" idx="1"/>
              <a:endCxn id="24" idx="5"/>
            </p:cNvCxnSpPr>
            <p:nvPr/>
          </p:nvCxnSpPr>
          <p:spPr>
            <a:xfrm flipH="1" flipV="1">
              <a:off x="1206905" y="3774874"/>
              <a:ext cx="1048402" cy="321478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F3AB6BB3-9C20-4885-B260-7B08E1E66A76}"/>
                </a:ext>
              </a:extLst>
            </p:cNvPr>
            <p:cNvCxnSpPr>
              <a:cxnSpLocks/>
              <a:stCxn id="27" idx="1"/>
              <a:endCxn id="26" idx="3"/>
            </p:cNvCxnSpPr>
            <p:nvPr/>
          </p:nvCxnSpPr>
          <p:spPr>
            <a:xfrm flipV="1">
              <a:off x="2255307" y="3178748"/>
              <a:ext cx="0" cy="917604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F1C3E1CE-A3FE-43AC-B063-8D9B55E7AD83}"/>
                </a:ext>
              </a:extLst>
            </p:cNvPr>
            <p:cNvCxnSpPr>
              <a:cxnSpLocks/>
              <a:stCxn id="26" idx="5"/>
              <a:endCxn id="25" idx="2"/>
            </p:cNvCxnSpPr>
            <p:nvPr/>
          </p:nvCxnSpPr>
          <p:spPr>
            <a:xfrm>
              <a:off x="2509893" y="3178748"/>
              <a:ext cx="984591" cy="468833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E492F38F-66E1-4049-AC9B-87EE94015067}"/>
                </a:ext>
              </a:extLst>
            </p:cNvPr>
            <p:cNvCxnSpPr>
              <a:cxnSpLocks/>
              <a:stCxn id="25" idx="2"/>
              <a:endCxn id="27" idx="7"/>
            </p:cNvCxnSpPr>
            <p:nvPr/>
          </p:nvCxnSpPr>
          <p:spPr>
            <a:xfrm flipH="1">
              <a:off x="2509893" y="3647581"/>
              <a:ext cx="984591" cy="448771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104">
              <a:extLst>
                <a:ext uri="{FF2B5EF4-FFF2-40B4-BE49-F238E27FC236}">
                  <a16:creationId xmlns:a16="http://schemas.microsoft.com/office/drawing/2014/main" id="{BDC3FA3C-9C8F-4B39-A955-82ABEDD56274}"/>
                </a:ext>
              </a:extLst>
            </p:cNvPr>
            <p:cNvSpPr txBox="1"/>
            <p:nvPr/>
          </p:nvSpPr>
          <p:spPr>
            <a:xfrm>
              <a:off x="2733558" y="3284222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0</a:t>
              </a:r>
              <a:endParaRPr lang="zh-CN" altLang="en-US" baseline="30000" dirty="0">
                <a:solidFill>
                  <a:schemeClr val="bg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82" name="TextBox 104">
              <a:extLst>
                <a:ext uri="{FF2B5EF4-FFF2-40B4-BE49-F238E27FC236}">
                  <a16:creationId xmlns:a16="http://schemas.microsoft.com/office/drawing/2014/main" id="{1D7D1E13-A87F-4DD3-BCC9-42DB56926C54}"/>
                </a:ext>
              </a:extLst>
            </p:cNvPr>
            <p:cNvSpPr txBox="1"/>
            <p:nvPr/>
          </p:nvSpPr>
          <p:spPr>
            <a:xfrm>
              <a:off x="2695276" y="366317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3</a:t>
              </a:r>
              <a:endParaRPr lang="zh-CN" altLang="en-US" baseline="30000" dirty="0">
                <a:solidFill>
                  <a:schemeClr val="bg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83" name="TextBox 104">
              <a:extLst>
                <a:ext uri="{FF2B5EF4-FFF2-40B4-BE49-F238E27FC236}">
                  <a16:creationId xmlns:a16="http://schemas.microsoft.com/office/drawing/2014/main" id="{1F77F9E6-49A0-4361-BF7D-92C13F6039A6}"/>
                </a:ext>
              </a:extLst>
            </p:cNvPr>
            <p:cNvSpPr txBox="1"/>
            <p:nvPr/>
          </p:nvSpPr>
          <p:spPr>
            <a:xfrm>
              <a:off x="1627329" y="367167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2</a:t>
              </a:r>
              <a:endParaRPr lang="zh-CN" altLang="en-US" baseline="30000" dirty="0">
                <a:solidFill>
                  <a:schemeClr val="bg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84" name="TextBox 104">
              <a:extLst>
                <a:ext uri="{FF2B5EF4-FFF2-40B4-BE49-F238E27FC236}">
                  <a16:creationId xmlns:a16="http://schemas.microsoft.com/office/drawing/2014/main" id="{FE6EF9D2-11DB-4750-9BFA-F82AC7AE0261}"/>
                </a:ext>
              </a:extLst>
            </p:cNvPr>
            <p:cNvSpPr txBox="1"/>
            <p:nvPr/>
          </p:nvSpPr>
          <p:spPr>
            <a:xfrm>
              <a:off x="2016046" y="347837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1</a:t>
              </a:r>
              <a:endParaRPr lang="zh-CN" altLang="en-US" baseline="30000" dirty="0">
                <a:solidFill>
                  <a:schemeClr val="bg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8FBC2BD5-15E8-4404-A556-183C25556A72}"/>
              </a:ext>
            </a:extLst>
          </p:cNvPr>
          <p:cNvGrpSpPr/>
          <p:nvPr/>
        </p:nvGrpSpPr>
        <p:grpSpPr>
          <a:xfrm>
            <a:off x="5184068" y="2852936"/>
            <a:ext cx="2954932" cy="1532230"/>
            <a:chOff x="899592" y="2871435"/>
            <a:chExt cx="2954932" cy="1532230"/>
          </a:xfrm>
        </p:grpSpPr>
        <p:grpSp>
          <p:nvGrpSpPr>
            <p:cNvPr id="116" name="组合 115">
              <a:extLst>
                <a:ext uri="{FF2B5EF4-FFF2-40B4-BE49-F238E27FC236}">
                  <a16:creationId xmlns:a16="http://schemas.microsoft.com/office/drawing/2014/main" id="{89F283A2-FE52-47D5-9D6A-4D1860186B1C}"/>
                </a:ext>
              </a:extLst>
            </p:cNvPr>
            <p:cNvGrpSpPr/>
            <p:nvPr/>
          </p:nvGrpSpPr>
          <p:grpSpPr>
            <a:xfrm>
              <a:off x="899592" y="2871435"/>
              <a:ext cx="2954932" cy="1532230"/>
              <a:chOff x="2167568" y="3017889"/>
              <a:chExt cx="2954932" cy="1532230"/>
            </a:xfrm>
          </p:grpSpPr>
          <p:sp>
            <p:nvSpPr>
              <p:cNvPr id="127" name="椭圆 126">
                <a:extLst>
                  <a:ext uri="{FF2B5EF4-FFF2-40B4-BE49-F238E27FC236}">
                    <a16:creationId xmlns:a16="http://schemas.microsoft.com/office/drawing/2014/main" id="{08F984CC-BCC3-4AD5-B6E7-7E11811A94A0}"/>
                  </a:ext>
                </a:extLst>
              </p:cNvPr>
              <p:cNvSpPr/>
              <p:nvPr/>
            </p:nvSpPr>
            <p:spPr>
              <a:xfrm>
                <a:off x="2167568" y="3614015"/>
                <a:ext cx="360040" cy="3600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3200" dirty="0">
                    <a:solidFill>
                      <a:schemeClr val="tx1"/>
                    </a:solidFill>
                  </a:rPr>
                  <a:t>s</a:t>
                </a:r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椭圆 127">
                <a:extLst>
                  <a:ext uri="{FF2B5EF4-FFF2-40B4-BE49-F238E27FC236}">
                    <a16:creationId xmlns:a16="http://schemas.microsoft.com/office/drawing/2014/main" id="{CCD71C0A-9B22-41BC-947C-9317C9D7F96E}"/>
                  </a:ext>
                </a:extLst>
              </p:cNvPr>
              <p:cNvSpPr/>
              <p:nvPr/>
            </p:nvSpPr>
            <p:spPr>
              <a:xfrm>
                <a:off x="4762460" y="3614015"/>
                <a:ext cx="360040" cy="3600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3200" dirty="0">
                    <a:solidFill>
                      <a:schemeClr val="tx1"/>
                    </a:solidFill>
                  </a:rPr>
                  <a:t>t</a:t>
                </a:r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椭圆 128">
                <a:extLst>
                  <a:ext uri="{FF2B5EF4-FFF2-40B4-BE49-F238E27FC236}">
                    <a16:creationId xmlns:a16="http://schemas.microsoft.com/office/drawing/2014/main" id="{4C0B25AB-F6B3-408D-97D4-CC21EDD3C7DA}"/>
                  </a:ext>
                </a:extLst>
              </p:cNvPr>
              <p:cNvSpPr/>
              <p:nvPr/>
            </p:nvSpPr>
            <p:spPr>
              <a:xfrm>
                <a:off x="3470556" y="3017889"/>
                <a:ext cx="360040" cy="3600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椭圆 129">
                <a:extLst>
                  <a:ext uri="{FF2B5EF4-FFF2-40B4-BE49-F238E27FC236}">
                    <a16:creationId xmlns:a16="http://schemas.microsoft.com/office/drawing/2014/main" id="{9825749F-D541-4B41-8937-2C048F38A823}"/>
                  </a:ext>
                </a:extLst>
              </p:cNvPr>
              <p:cNvSpPr/>
              <p:nvPr/>
            </p:nvSpPr>
            <p:spPr>
              <a:xfrm>
                <a:off x="3470556" y="4190079"/>
                <a:ext cx="360040" cy="3600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1" name="直接箭头连接符 130">
                <a:extLst>
                  <a:ext uri="{FF2B5EF4-FFF2-40B4-BE49-F238E27FC236}">
                    <a16:creationId xmlns:a16="http://schemas.microsoft.com/office/drawing/2014/main" id="{2EFC21B8-CD39-454C-BAC6-A8EA641069CA}"/>
                  </a:ext>
                </a:extLst>
              </p:cNvPr>
              <p:cNvCxnSpPr>
                <a:stCxn id="127" idx="7"/>
                <a:endCxn id="129" idx="2"/>
              </p:cNvCxnSpPr>
              <p:nvPr/>
            </p:nvCxnSpPr>
            <p:spPr>
              <a:xfrm flipV="1">
                <a:off x="2474881" y="3197909"/>
                <a:ext cx="995675" cy="4688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箭头连接符 131">
                <a:extLst>
                  <a:ext uri="{FF2B5EF4-FFF2-40B4-BE49-F238E27FC236}">
                    <a16:creationId xmlns:a16="http://schemas.microsoft.com/office/drawing/2014/main" id="{6C05DF36-D1DC-4831-A34D-5FA2B5D304E9}"/>
                  </a:ext>
                </a:extLst>
              </p:cNvPr>
              <p:cNvCxnSpPr>
                <a:stCxn id="129" idx="6"/>
                <a:endCxn id="128" idx="1"/>
              </p:cNvCxnSpPr>
              <p:nvPr/>
            </p:nvCxnSpPr>
            <p:spPr>
              <a:xfrm>
                <a:off x="3830596" y="3197909"/>
                <a:ext cx="984591" cy="4688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箭头连接符 132">
                <a:extLst>
                  <a:ext uri="{FF2B5EF4-FFF2-40B4-BE49-F238E27FC236}">
                    <a16:creationId xmlns:a16="http://schemas.microsoft.com/office/drawing/2014/main" id="{B446EAF9-569D-4477-9A76-B00879BDF9A4}"/>
                  </a:ext>
                </a:extLst>
              </p:cNvPr>
              <p:cNvCxnSpPr>
                <a:stCxn id="130" idx="6"/>
                <a:endCxn id="128" idx="3"/>
              </p:cNvCxnSpPr>
              <p:nvPr/>
            </p:nvCxnSpPr>
            <p:spPr>
              <a:xfrm flipV="1">
                <a:off x="3830596" y="3921328"/>
                <a:ext cx="984591" cy="4487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TextBox 104">
                <a:extLst>
                  <a:ext uri="{FF2B5EF4-FFF2-40B4-BE49-F238E27FC236}">
                    <a16:creationId xmlns:a16="http://schemas.microsoft.com/office/drawing/2014/main" id="{8A6B9252-EC8F-438B-B4A7-09FC2C2BF980}"/>
                  </a:ext>
                </a:extLst>
              </p:cNvPr>
              <p:cNvSpPr txBox="1"/>
              <p:nvPr/>
            </p:nvSpPr>
            <p:spPr>
              <a:xfrm>
                <a:off x="2707628" y="3175189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2</a:t>
                </a:r>
                <a:endParaRPr lang="zh-CN" altLang="en-US" baseline="30000" dirty="0"/>
              </a:p>
            </p:txBody>
          </p:sp>
          <p:sp>
            <p:nvSpPr>
              <p:cNvPr id="135" name="TextBox 105">
                <a:extLst>
                  <a:ext uri="{FF2B5EF4-FFF2-40B4-BE49-F238E27FC236}">
                    <a16:creationId xmlns:a16="http://schemas.microsoft.com/office/drawing/2014/main" id="{E8B8CDC7-8B32-41FA-9327-5091C9853DA1}"/>
                  </a:ext>
                </a:extLst>
              </p:cNvPr>
              <p:cNvSpPr txBox="1"/>
              <p:nvPr/>
            </p:nvSpPr>
            <p:spPr>
              <a:xfrm>
                <a:off x="2707628" y="410200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6</a:t>
                </a:r>
                <a:endParaRPr lang="zh-CN" altLang="en-US" baseline="30000" dirty="0"/>
              </a:p>
            </p:txBody>
          </p:sp>
          <p:sp>
            <p:nvSpPr>
              <p:cNvPr id="136" name="TextBox 106">
                <a:extLst>
                  <a:ext uri="{FF2B5EF4-FFF2-40B4-BE49-F238E27FC236}">
                    <a16:creationId xmlns:a16="http://schemas.microsoft.com/office/drawing/2014/main" id="{0D90F481-1149-47EA-8BF5-BAC7C59AA4FE}"/>
                  </a:ext>
                </a:extLst>
              </p:cNvPr>
              <p:cNvSpPr txBox="1"/>
              <p:nvPr/>
            </p:nvSpPr>
            <p:spPr>
              <a:xfrm>
                <a:off x="4193073" y="3109959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7</a:t>
                </a:r>
                <a:endParaRPr lang="zh-CN" altLang="en-US" baseline="30000" dirty="0"/>
              </a:p>
            </p:txBody>
          </p:sp>
          <p:sp>
            <p:nvSpPr>
              <p:cNvPr id="137" name="TextBox 107">
                <a:extLst>
                  <a:ext uri="{FF2B5EF4-FFF2-40B4-BE49-F238E27FC236}">
                    <a16:creationId xmlns:a16="http://schemas.microsoft.com/office/drawing/2014/main" id="{EFDB3485-E0C3-4670-9C1D-710239EB8F13}"/>
                  </a:ext>
                </a:extLst>
              </p:cNvPr>
              <p:cNvSpPr txBox="1"/>
              <p:nvPr/>
            </p:nvSpPr>
            <p:spPr>
              <a:xfrm>
                <a:off x="3579974" y="3643844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3</a:t>
                </a:r>
                <a:endParaRPr lang="zh-CN" altLang="en-US" baseline="30000" dirty="0"/>
              </a:p>
            </p:txBody>
          </p:sp>
          <p:sp>
            <p:nvSpPr>
              <p:cNvPr id="138" name="TextBox 108">
                <a:extLst>
                  <a:ext uri="{FF2B5EF4-FFF2-40B4-BE49-F238E27FC236}">
                    <a16:creationId xmlns:a16="http://schemas.microsoft.com/office/drawing/2014/main" id="{654E2F31-65A5-454B-9FB7-FF871D1E8F71}"/>
                  </a:ext>
                </a:extLst>
              </p:cNvPr>
              <p:cNvSpPr txBox="1"/>
              <p:nvPr/>
            </p:nvSpPr>
            <p:spPr>
              <a:xfrm>
                <a:off x="4120034" y="411807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</a:t>
                </a:r>
                <a:endParaRPr lang="zh-CN" altLang="en-US" baseline="30000" dirty="0"/>
              </a:p>
            </p:txBody>
          </p:sp>
          <p:cxnSp>
            <p:nvCxnSpPr>
              <p:cNvPr id="139" name="直接箭头连接符 138">
                <a:extLst>
                  <a:ext uri="{FF2B5EF4-FFF2-40B4-BE49-F238E27FC236}">
                    <a16:creationId xmlns:a16="http://schemas.microsoft.com/office/drawing/2014/main" id="{5D7A3E57-D0C9-4AB0-9B14-53A060222513}"/>
                  </a:ext>
                </a:extLst>
              </p:cNvPr>
              <p:cNvCxnSpPr>
                <a:cxnSpLocks/>
                <a:stCxn id="127" idx="4"/>
                <a:endCxn id="130" idx="2"/>
              </p:cNvCxnSpPr>
              <p:nvPr/>
            </p:nvCxnSpPr>
            <p:spPr bwMode="auto">
              <a:xfrm>
                <a:off x="2347588" y="3974055"/>
                <a:ext cx="1122968" cy="39604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箭头连接符 139">
                <a:extLst>
                  <a:ext uri="{FF2B5EF4-FFF2-40B4-BE49-F238E27FC236}">
                    <a16:creationId xmlns:a16="http://schemas.microsoft.com/office/drawing/2014/main" id="{4FD45A5D-B0F4-4249-9256-C076707BBE01}"/>
                  </a:ext>
                </a:extLst>
              </p:cNvPr>
              <p:cNvCxnSpPr>
                <a:stCxn id="129" idx="4"/>
                <a:endCxn id="130" idx="0"/>
              </p:cNvCxnSpPr>
              <p:nvPr/>
            </p:nvCxnSpPr>
            <p:spPr bwMode="auto">
              <a:xfrm>
                <a:off x="3650576" y="3377929"/>
                <a:ext cx="0" cy="8121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7" name="直接箭头连接符 116">
              <a:extLst>
                <a:ext uri="{FF2B5EF4-FFF2-40B4-BE49-F238E27FC236}">
                  <a16:creationId xmlns:a16="http://schemas.microsoft.com/office/drawing/2014/main" id="{67E6A06D-4C99-4192-9216-3911F9EE5F6F}"/>
                </a:ext>
              </a:extLst>
            </p:cNvPr>
            <p:cNvCxnSpPr>
              <a:cxnSpLocks/>
              <a:stCxn id="129" idx="3"/>
              <a:endCxn id="127" idx="6"/>
            </p:cNvCxnSpPr>
            <p:nvPr/>
          </p:nvCxnSpPr>
          <p:spPr>
            <a:xfrm flipH="1">
              <a:off x="1259632" y="3178748"/>
              <a:ext cx="995675" cy="468833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04">
              <a:extLst>
                <a:ext uri="{FF2B5EF4-FFF2-40B4-BE49-F238E27FC236}">
                  <a16:creationId xmlns:a16="http://schemas.microsoft.com/office/drawing/2014/main" id="{20DAEC8E-CE13-4586-956D-CFAEA434A335}"/>
                </a:ext>
              </a:extLst>
            </p:cNvPr>
            <p:cNvSpPr txBox="1"/>
            <p:nvPr/>
          </p:nvSpPr>
          <p:spPr>
            <a:xfrm>
              <a:off x="1669243" y="3306923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-2</a:t>
              </a:r>
              <a:endParaRPr lang="zh-CN" altLang="en-US" baseline="30000" dirty="0">
                <a:solidFill>
                  <a:schemeClr val="bg2">
                    <a:lumMod val="40000"/>
                    <a:lumOff val="60000"/>
                  </a:schemeClr>
                </a:solidFill>
              </a:endParaRPr>
            </a:p>
          </p:txBody>
        </p:sp>
        <p:cxnSp>
          <p:nvCxnSpPr>
            <p:cNvPr id="119" name="直接箭头连接符 118">
              <a:extLst>
                <a:ext uri="{FF2B5EF4-FFF2-40B4-BE49-F238E27FC236}">
                  <a16:creationId xmlns:a16="http://schemas.microsoft.com/office/drawing/2014/main" id="{102A3E76-330D-4215-9397-16AFD9D58A8C}"/>
                </a:ext>
              </a:extLst>
            </p:cNvPr>
            <p:cNvCxnSpPr>
              <a:cxnSpLocks/>
              <a:stCxn id="130" idx="1"/>
              <a:endCxn id="127" idx="5"/>
            </p:cNvCxnSpPr>
            <p:nvPr/>
          </p:nvCxnSpPr>
          <p:spPr>
            <a:xfrm flipH="1" flipV="1">
              <a:off x="1206905" y="3774874"/>
              <a:ext cx="1048402" cy="321478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67545E94-7530-4DB3-9DF5-56A638E260CB}"/>
                </a:ext>
              </a:extLst>
            </p:cNvPr>
            <p:cNvCxnSpPr>
              <a:cxnSpLocks/>
              <a:stCxn id="130" idx="1"/>
              <a:endCxn id="129" idx="3"/>
            </p:cNvCxnSpPr>
            <p:nvPr/>
          </p:nvCxnSpPr>
          <p:spPr>
            <a:xfrm flipV="1">
              <a:off x="2255307" y="3178748"/>
              <a:ext cx="0" cy="917604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8EF2CEFD-1B11-49EC-AF3E-6B609B3359DF}"/>
                </a:ext>
              </a:extLst>
            </p:cNvPr>
            <p:cNvCxnSpPr>
              <a:cxnSpLocks/>
              <a:stCxn id="129" idx="5"/>
              <a:endCxn id="128" idx="2"/>
            </p:cNvCxnSpPr>
            <p:nvPr/>
          </p:nvCxnSpPr>
          <p:spPr>
            <a:xfrm>
              <a:off x="2509893" y="3178748"/>
              <a:ext cx="984591" cy="468833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>
              <a:extLst>
                <a:ext uri="{FF2B5EF4-FFF2-40B4-BE49-F238E27FC236}">
                  <a16:creationId xmlns:a16="http://schemas.microsoft.com/office/drawing/2014/main" id="{210771AF-3905-444B-A246-7186F718CAE1}"/>
                </a:ext>
              </a:extLst>
            </p:cNvPr>
            <p:cNvCxnSpPr>
              <a:cxnSpLocks/>
              <a:stCxn id="128" idx="2"/>
              <a:endCxn id="130" idx="7"/>
            </p:cNvCxnSpPr>
            <p:nvPr/>
          </p:nvCxnSpPr>
          <p:spPr>
            <a:xfrm flipH="1">
              <a:off x="2509893" y="3647581"/>
              <a:ext cx="984591" cy="448771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04">
              <a:extLst>
                <a:ext uri="{FF2B5EF4-FFF2-40B4-BE49-F238E27FC236}">
                  <a16:creationId xmlns:a16="http://schemas.microsoft.com/office/drawing/2014/main" id="{3D9AE75C-D758-4846-80B6-39887D4C168B}"/>
                </a:ext>
              </a:extLst>
            </p:cNvPr>
            <p:cNvSpPr txBox="1"/>
            <p:nvPr/>
          </p:nvSpPr>
          <p:spPr>
            <a:xfrm>
              <a:off x="2699792" y="3317370"/>
              <a:ext cx="431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-7</a:t>
              </a:r>
              <a:endParaRPr lang="zh-CN" altLang="en-US" baseline="30000" dirty="0">
                <a:solidFill>
                  <a:schemeClr val="bg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24" name="TextBox 104">
              <a:extLst>
                <a:ext uri="{FF2B5EF4-FFF2-40B4-BE49-F238E27FC236}">
                  <a16:creationId xmlns:a16="http://schemas.microsoft.com/office/drawing/2014/main" id="{7DA4CF3D-C715-4DC6-8D54-0530D17C5A8D}"/>
                </a:ext>
              </a:extLst>
            </p:cNvPr>
            <p:cNvSpPr txBox="1"/>
            <p:nvPr/>
          </p:nvSpPr>
          <p:spPr>
            <a:xfrm>
              <a:off x="2663788" y="361469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-1</a:t>
              </a:r>
              <a:endParaRPr lang="zh-CN" altLang="en-US" baseline="30000" dirty="0">
                <a:solidFill>
                  <a:schemeClr val="bg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25" name="TextBox 104">
              <a:extLst>
                <a:ext uri="{FF2B5EF4-FFF2-40B4-BE49-F238E27FC236}">
                  <a16:creationId xmlns:a16="http://schemas.microsoft.com/office/drawing/2014/main" id="{2E9E91AA-75A9-426B-824E-B071BCF00098}"/>
                </a:ext>
              </a:extLst>
            </p:cNvPr>
            <p:cNvSpPr txBox="1"/>
            <p:nvPr/>
          </p:nvSpPr>
          <p:spPr>
            <a:xfrm>
              <a:off x="1547664" y="3650698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-6</a:t>
              </a:r>
              <a:endParaRPr lang="zh-CN" altLang="en-US" baseline="30000" dirty="0">
                <a:solidFill>
                  <a:schemeClr val="bg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26" name="TextBox 104">
              <a:extLst>
                <a:ext uri="{FF2B5EF4-FFF2-40B4-BE49-F238E27FC236}">
                  <a16:creationId xmlns:a16="http://schemas.microsoft.com/office/drawing/2014/main" id="{773BE709-C202-4555-AA59-4DEBCD99A0A9}"/>
                </a:ext>
              </a:extLst>
            </p:cNvPr>
            <p:cNvSpPr txBox="1"/>
            <p:nvPr/>
          </p:nvSpPr>
          <p:spPr>
            <a:xfrm>
              <a:off x="1949902" y="3478378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-3</a:t>
              </a:r>
              <a:endParaRPr lang="zh-CN" altLang="en-US" baseline="30000" dirty="0">
                <a:solidFill>
                  <a:schemeClr val="bg2">
                    <a:lumMod val="40000"/>
                    <a:lumOff val="6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4231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最小费用最大流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23</a:t>
            </a:fld>
            <a:endParaRPr lang="en-US" altLang="zh-CN" dirty="0"/>
          </a:p>
        </p:txBody>
      </p:sp>
      <p:grpSp>
        <p:nvGrpSpPr>
          <p:cNvPr id="97" name="组合 96"/>
          <p:cNvGrpSpPr/>
          <p:nvPr/>
        </p:nvGrpSpPr>
        <p:grpSpPr>
          <a:xfrm>
            <a:off x="5874743" y="222897"/>
            <a:ext cx="2954932" cy="1532230"/>
            <a:chOff x="2167568" y="3017889"/>
            <a:chExt cx="2954932" cy="1532230"/>
          </a:xfrm>
        </p:grpSpPr>
        <p:sp>
          <p:nvSpPr>
            <p:cNvPr id="98" name="椭圆 97"/>
            <p:cNvSpPr/>
            <p:nvPr/>
          </p:nvSpPr>
          <p:spPr>
            <a:xfrm>
              <a:off x="2167568" y="3614015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s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4762460" y="3614015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t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3470556" y="3017889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3470556" y="4190079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102" name="直接箭头连接符 101"/>
            <p:cNvCxnSpPr>
              <a:stCxn id="98" idx="7"/>
              <a:endCxn id="100" idx="2"/>
            </p:cNvCxnSpPr>
            <p:nvPr/>
          </p:nvCxnSpPr>
          <p:spPr>
            <a:xfrm flipV="1">
              <a:off x="2474881" y="3197909"/>
              <a:ext cx="995675" cy="4688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/>
            <p:cNvCxnSpPr>
              <a:stCxn id="100" idx="6"/>
              <a:endCxn id="99" idx="1"/>
            </p:cNvCxnSpPr>
            <p:nvPr/>
          </p:nvCxnSpPr>
          <p:spPr>
            <a:xfrm>
              <a:off x="3830596" y="3197909"/>
              <a:ext cx="984591" cy="4688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101" idx="6"/>
              <a:endCxn id="99" idx="3"/>
            </p:cNvCxnSpPr>
            <p:nvPr/>
          </p:nvCxnSpPr>
          <p:spPr>
            <a:xfrm flipV="1">
              <a:off x="3830596" y="3921328"/>
              <a:ext cx="984591" cy="4487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2498643" y="3145963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5/2</a:t>
              </a:r>
              <a:endParaRPr lang="zh-CN" altLang="en-US" baseline="300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534647" y="4082067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2/6</a:t>
              </a:r>
              <a:endParaRPr lang="zh-CN" altLang="en-US" baseline="300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193073" y="3109959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2/7</a:t>
              </a:r>
              <a:endParaRPr lang="zh-CN" altLang="en-US" baseline="300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579974" y="3568719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1/3</a:t>
              </a:r>
              <a:endParaRPr lang="zh-CN" altLang="en-US" baseline="300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120034" y="4118071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4/1</a:t>
              </a:r>
              <a:endParaRPr lang="zh-CN" altLang="en-US" baseline="30000" dirty="0"/>
            </a:p>
          </p:txBody>
        </p:sp>
        <p:cxnSp>
          <p:nvCxnSpPr>
            <p:cNvPr id="110" name="直接箭头连接符 109"/>
            <p:cNvCxnSpPr>
              <a:stCxn id="98" idx="5"/>
              <a:endCxn id="101" idx="2"/>
            </p:cNvCxnSpPr>
            <p:nvPr/>
          </p:nvCxnSpPr>
          <p:spPr bwMode="auto">
            <a:xfrm>
              <a:off x="2474881" y="3921328"/>
              <a:ext cx="995675" cy="4487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/>
            <p:cNvCxnSpPr>
              <a:stCxn id="100" idx="4"/>
              <a:endCxn id="101" idx="0"/>
            </p:cNvCxnSpPr>
            <p:nvPr/>
          </p:nvCxnSpPr>
          <p:spPr bwMode="auto">
            <a:xfrm>
              <a:off x="3650576" y="3377929"/>
              <a:ext cx="0" cy="8121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199">
            <a:extLst>
              <a:ext uri="{FF2B5EF4-FFF2-40B4-BE49-F238E27FC236}">
                <a16:creationId xmlns:a16="http://schemas.microsoft.com/office/drawing/2014/main" id="{B592A9D6-5EE7-4D54-AAC8-6E617CF7BB53}"/>
              </a:ext>
            </a:extLst>
          </p:cNvPr>
          <p:cNvSpPr txBox="1"/>
          <p:nvPr/>
        </p:nvSpPr>
        <p:spPr>
          <a:xfrm>
            <a:off x="1871700" y="4505587"/>
            <a:ext cx="111440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残留网络</a:t>
            </a:r>
          </a:p>
        </p:txBody>
      </p:sp>
      <p:sp>
        <p:nvSpPr>
          <p:cNvPr id="54" name="TextBox 199">
            <a:extLst>
              <a:ext uri="{FF2B5EF4-FFF2-40B4-BE49-F238E27FC236}">
                <a16:creationId xmlns:a16="http://schemas.microsoft.com/office/drawing/2014/main" id="{AD5C738A-2F8A-458E-A9D4-F0F34062FF29}"/>
              </a:ext>
            </a:extLst>
          </p:cNvPr>
          <p:cNvSpPr txBox="1"/>
          <p:nvPr/>
        </p:nvSpPr>
        <p:spPr>
          <a:xfrm>
            <a:off x="6062735" y="4505587"/>
            <a:ext cx="111440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费用网络</a:t>
            </a:r>
          </a:p>
        </p:txBody>
      </p:sp>
      <p:sp>
        <p:nvSpPr>
          <p:cNvPr id="55" name="TextBox 199">
            <a:extLst>
              <a:ext uri="{FF2B5EF4-FFF2-40B4-BE49-F238E27FC236}">
                <a16:creationId xmlns:a16="http://schemas.microsoft.com/office/drawing/2014/main" id="{C0291393-F0BA-49BD-B0FE-60ECB02EC5BB}"/>
              </a:ext>
            </a:extLst>
          </p:cNvPr>
          <p:cNvSpPr txBox="1"/>
          <p:nvPr/>
        </p:nvSpPr>
        <p:spPr>
          <a:xfrm>
            <a:off x="5697731" y="1783698"/>
            <a:ext cx="3446777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边上的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(c/b)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表示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(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容量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/</a:t>
            </a: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单位费用</a:t>
            </a:r>
            <a:r>
              <a:rPr lang="en-US" altLang="zh-CN" b="1" dirty="0">
                <a:solidFill>
                  <a:srgbClr val="000099"/>
                </a:solidFill>
                <a:ea typeface="黑体" pitchFamily="49" charset="-122"/>
              </a:rPr>
              <a:t>)</a:t>
            </a: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51FFC163-B26C-41EE-8896-898D947E799B}"/>
              </a:ext>
            </a:extLst>
          </p:cNvPr>
          <p:cNvGrpSpPr/>
          <p:nvPr/>
        </p:nvGrpSpPr>
        <p:grpSpPr>
          <a:xfrm>
            <a:off x="899592" y="2858610"/>
            <a:ext cx="2954932" cy="1532230"/>
            <a:chOff x="899592" y="2871435"/>
            <a:chExt cx="2954932" cy="1532230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9EB14520-1785-44C8-9C67-5C8C541843C1}"/>
                </a:ext>
              </a:extLst>
            </p:cNvPr>
            <p:cNvGrpSpPr/>
            <p:nvPr/>
          </p:nvGrpSpPr>
          <p:grpSpPr>
            <a:xfrm>
              <a:off x="899592" y="2871435"/>
              <a:ext cx="2954932" cy="1532230"/>
              <a:chOff x="2167568" y="3017889"/>
              <a:chExt cx="2954932" cy="1532230"/>
            </a:xfrm>
          </p:grpSpPr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DE07598A-9BB6-4B88-BB95-80BDE5BBEC62}"/>
                  </a:ext>
                </a:extLst>
              </p:cNvPr>
              <p:cNvSpPr/>
              <p:nvPr/>
            </p:nvSpPr>
            <p:spPr>
              <a:xfrm>
                <a:off x="2167568" y="3614015"/>
                <a:ext cx="360040" cy="3600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3200" dirty="0">
                    <a:solidFill>
                      <a:schemeClr val="tx1"/>
                    </a:solidFill>
                  </a:rPr>
                  <a:t>s</a:t>
                </a:r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3802E6AF-FF00-4837-AF57-F479A8BE39AA}"/>
                  </a:ext>
                </a:extLst>
              </p:cNvPr>
              <p:cNvSpPr/>
              <p:nvPr/>
            </p:nvSpPr>
            <p:spPr>
              <a:xfrm>
                <a:off x="4762460" y="3614015"/>
                <a:ext cx="360040" cy="3600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3200" dirty="0">
                    <a:solidFill>
                      <a:schemeClr val="tx1"/>
                    </a:solidFill>
                  </a:rPr>
                  <a:t>t</a:t>
                </a:r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2AC7EA42-8CE0-4DD9-8557-AC4E10F2E612}"/>
                  </a:ext>
                </a:extLst>
              </p:cNvPr>
              <p:cNvSpPr/>
              <p:nvPr/>
            </p:nvSpPr>
            <p:spPr>
              <a:xfrm>
                <a:off x="3470556" y="3017889"/>
                <a:ext cx="360040" cy="3600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D670538C-8496-48EF-9287-C21320A11AD7}"/>
                  </a:ext>
                </a:extLst>
              </p:cNvPr>
              <p:cNvSpPr/>
              <p:nvPr/>
            </p:nvSpPr>
            <p:spPr>
              <a:xfrm>
                <a:off x="3470556" y="4190079"/>
                <a:ext cx="360040" cy="3600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31B25FD5-850D-4F70-8505-45C1E1B64B00}"/>
                  </a:ext>
                </a:extLst>
              </p:cNvPr>
              <p:cNvCxnSpPr>
                <a:stCxn id="24" idx="7"/>
                <a:endCxn id="26" idx="2"/>
              </p:cNvCxnSpPr>
              <p:nvPr/>
            </p:nvCxnSpPr>
            <p:spPr>
              <a:xfrm flipV="1">
                <a:off x="2474881" y="3197909"/>
                <a:ext cx="995675" cy="4688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>
                <a:extLst>
                  <a:ext uri="{FF2B5EF4-FFF2-40B4-BE49-F238E27FC236}">
                    <a16:creationId xmlns:a16="http://schemas.microsoft.com/office/drawing/2014/main" id="{00EB219D-8407-4D4A-804C-F3BD09D82592}"/>
                  </a:ext>
                </a:extLst>
              </p:cNvPr>
              <p:cNvCxnSpPr>
                <a:stCxn id="26" idx="6"/>
                <a:endCxn id="25" idx="1"/>
              </p:cNvCxnSpPr>
              <p:nvPr/>
            </p:nvCxnSpPr>
            <p:spPr>
              <a:xfrm>
                <a:off x="3830596" y="3197909"/>
                <a:ext cx="984591" cy="4688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箭头连接符 29">
                <a:extLst>
                  <a:ext uri="{FF2B5EF4-FFF2-40B4-BE49-F238E27FC236}">
                    <a16:creationId xmlns:a16="http://schemas.microsoft.com/office/drawing/2014/main" id="{FD831CA3-2F9D-4133-A483-3DF28FDCBA43}"/>
                  </a:ext>
                </a:extLst>
              </p:cNvPr>
              <p:cNvCxnSpPr>
                <a:stCxn id="27" idx="6"/>
                <a:endCxn id="25" idx="3"/>
              </p:cNvCxnSpPr>
              <p:nvPr/>
            </p:nvCxnSpPr>
            <p:spPr>
              <a:xfrm flipV="1">
                <a:off x="3830596" y="3921328"/>
                <a:ext cx="984591" cy="4487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104">
                <a:extLst>
                  <a:ext uri="{FF2B5EF4-FFF2-40B4-BE49-F238E27FC236}">
                    <a16:creationId xmlns:a16="http://schemas.microsoft.com/office/drawing/2014/main" id="{2CBDA2D3-13A4-4D07-8B51-F72C462DE9F7}"/>
                  </a:ext>
                </a:extLst>
              </p:cNvPr>
              <p:cNvSpPr txBox="1"/>
              <p:nvPr/>
            </p:nvSpPr>
            <p:spPr>
              <a:xfrm>
                <a:off x="2707628" y="3175189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2</a:t>
                </a:r>
                <a:endParaRPr lang="zh-CN" altLang="en-US" baseline="30000" dirty="0"/>
              </a:p>
            </p:txBody>
          </p:sp>
          <p:sp>
            <p:nvSpPr>
              <p:cNvPr id="32" name="TextBox 105">
                <a:extLst>
                  <a:ext uri="{FF2B5EF4-FFF2-40B4-BE49-F238E27FC236}">
                    <a16:creationId xmlns:a16="http://schemas.microsoft.com/office/drawing/2014/main" id="{2DD3E3BD-14A2-42C8-89D4-1AE9EC0402C5}"/>
                  </a:ext>
                </a:extLst>
              </p:cNvPr>
              <p:cNvSpPr txBox="1"/>
              <p:nvPr/>
            </p:nvSpPr>
            <p:spPr>
              <a:xfrm>
                <a:off x="2707628" y="410200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0</a:t>
                </a:r>
                <a:endParaRPr lang="zh-CN" altLang="en-US" baseline="30000" dirty="0"/>
              </a:p>
            </p:txBody>
          </p:sp>
          <p:sp>
            <p:nvSpPr>
              <p:cNvPr id="33" name="TextBox 106">
                <a:extLst>
                  <a:ext uri="{FF2B5EF4-FFF2-40B4-BE49-F238E27FC236}">
                    <a16:creationId xmlns:a16="http://schemas.microsoft.com/office/drawing/2014/main" id="{2BD922B6-DA95-419F-A459-91178746E2E0}"/>
                  </a:ext>
                </a:extLst>
              </p:cNvPr>
              <p:cNvSpPr txBox="1"/>
              <p:nvPr/>
            </p:nvSpPr>
            <p:spPr>
              <a:xfrm>
                <a:off x="4193073" y="3109959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0</a:t>
                </a:r>
                <a:endParaRPr lang="zh-CN" altLang="en-US" baseline="30000" dirty="0"/>
              </a:p>
            </p:txBody>
          </p:sp>
          <p:sp>
            <p:nvSpPr>
              <p:cNvPr id="34" name="TextBox 107">
                <a:extLst>
                  <a:ext uri="{FF2B5EF4-FFF2-40B4-BE49-F238E27FC236}">
                    <a16:creationId xmlns:a16="http://schemas.microsoft.com/office/drawing/2014/main" id="{D714932E-2DCB-4A11-9D6D-6CFC31E65358}"/>
                  </a:ext>
                </a:extLst>
              </p:cNvPr>
              <p:cNvSpPr txBox="1"/>
              <p:nvPr/>
            </p:nvSpPr>
            <p:spPr>
              <a:xfrm>
                <a:off x="3579974" y="363817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0</a:t>
                </a:r>
                <a:endParaRPr lang="zh-CN" altLang="en-US" baseline="30000" dirty="0"/>
              </a:p>
            </p:txBody>
          </p:sp>
          <p:sp>
            <p:nvSpPr>
              <p:cNvPr id="35" name="TextBox 108">
                <a:extLst>
                  <a:ext uri="{FF2B5EF4-FFF2-40B4-BE49-F238E27FC236}">
                    <a16:creationId xmlns:a16="http://schemas.microsoft.com/office/drawing/2014/main" id="{1754CB6E-AFD0-4774-BDCB-512627C11157}"/>
                  </a:ext>
                </a:extLst>
              </p:cNvPr>
              <p:cNvSpPr txBox="1"/>
              <p:nvPr/>
            </p:nvSpPr>
            <p:spPr>
              <a:xfrm>
                <a:off x="4120034" y="411807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</a:t>
                </a:r>
                <a:endParaRPr lang="zh-CN" altLang="en-US" baseline="30000" dirty="0"/>
              </a:p>
            </p:txBody>
          </p:sp>
          <p:cxnSp>
            <p:nvCxnSpPr>
              <p:cNvPr id="36" name="直接箭头连接符 35">
                <a:extLst>
                  <a:ext uri="{FF2B5EF4-FFF2-40B4-BE49-F238E27FC236}">
                    <a16:creationId xmlns:a16="http://schemas.microsoft.com/office/drawing/2014/main" id="{6B4E837B-24DF-4A7C-AD65-984B34A479D3}"/>
                  </a:ext>
                </a:extLst>
              </p:cNvPr>
              <p:cNvCxnSpPr>
                <a:cxnSpLocks/>
                <a:stCxn id="24" idx="4"/>
                <a:endCxn id="27" idx="2"/>
              </p:cNvCxnSpPr>
              <p:nvPr/>
            </p:nvCxnSpPr>
            <p:spPr bwMode="auto">
              <a:xfrm>
                <a:off x="2347588" y="3974055"/>
                <a:ext cx="1122968" cy="39604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36">
                <a:extLst>
                  <a:ext uri="{FF2B5EF4-FFF2-40B4-BE49-F238E27FC236}">
                    <a16:creationId xmlns:a16="http://schemas.microsoft.com/office/drawing/2014/main" id="{22E23D27-3EA6-4502-9781-80AACCD7B071}"/>
                  </a:ext>
                </a:extLst>
              </p:cNvPr>
              <p:cNvCxnSpPr>
                <a:stCxn id="26" idx="4"/>
                <a:endCxn id="27" idx="0"/>
              </p:cNvCxnSpPr>
              <p:nvPr/>
            </p:nvCxnSpPr>
            <p:spPr bwMode="auto">
              <a:xfrm>
                <a:off x="3650576" y="3377929"/>
                <a:ext cx="0" cy="8121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349007BC-F0BD-46A0-9212-8EE70D9F13C0}"/>
                </a:ext>
              </a:extLst>
            </p:cNvPr>
            <p:cNvCxnSpPr>
              <a:cxnSpLocks/>
              <a:stCxn id="26" idx="3"/>
              <a:endCxn id="24" idx="6"/>
            </p:cNvCxnSpPr>
            <p:nvPr/>
          </p:nvCxnSpPr>
          <p:spPr>
            <a:xfrm flipH="1">
              <a:off x="1259632" y="3178748"/>
              <a:ext cx="995675" cy="468833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104">
              <a:extLst>
                <a:ext uri="{FF2B5EF4-FFF2-40B4-BE49-F238E27FC236}">
                  <a16:creationId xmlns:a16="http://schemas.microsoft.com/office/drawing/2014/main" id="{FA53D879-59C4-421D-8ED7-96DF7532E200}"/>
                </a:ext>
              </a:extLst>
            </p:cNvPr>
            <p:cNvSpPr txBox="1"/>
            <p:nvPr/>
          </p:nvSpPr>
          <p:spPr>
            <a:xfrm>
              <a:off x="1669243" y="330692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3</a:t>
              </a:r>
              <a:endParaRPr lang="zh-CN" altLang="en-US" baseline="30000" dirty="0">
                <a:solidFill>
                  <a:schemeClr val="bg2">
                    <a:lumMod val="40000"/>
                    <a:lumOff val="60000"/>
                  </a:schemeClr>
                </a:solidFill>
              </a:endParaRPr>
            </a:p>
          </p:txBody>
        </p: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673FEFD8-7F2B-4F12-96EA-EF7DA3D5B580}"/>
                </a:ext>
              </a:extLst>
            </p:cNvPr>
            <p:cNvCxnSpPr>
              <a:cxnSpLocks/>
              <a:stCxn id="27" idx="1"/>
              <a:endCxn id="24" idx="5"/>
            </p:cNvCxnSpPr>
            <p:nvPr/>
          </p:nvCxnSpPr>
          <p:spPr>
            <a:xfrm flipH="1" flipV="1">
              <a:off x="1206905" y="3774874"/>
              <a:ext cx="1048402" cy="321478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F3AB6BB3-9C20-4885-B260-7B08E1E66A76}"/>
                </a:ext>
              </a:extLst>
            </p:cNvPr>
            <p:cNvCxnSpPr>
              <a:cxnSpLocks/>
              <a:stCxn id="27" idx="1"/>
              <a:endCxn id="26" idx="3"/>
            </p:cNvCxnSpPr>
            <p:nvPr/>
          </p:nvCxnSpPr>
          <p:spPr>
            <a:xfrm flipV="1">
              <a:off x="2255307" y="3178748"/>
              <a:ext cx="0" cy="917604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F1C3E1CE-A3FE-43AC-B063-8D9B55E7AD83}"/>
                </a:ext>
              </a:extLst>
            </p:cNvPr>
            <p:cNvCxnSpPr>
              <a:cxnSpLocks/>
              <a:stCxn id="26" idx="5"/>
              <a:endCxn id="25" idx="2"/>
            </p:cNvCxnSpPr>
            <p:nvPr/>
          </p:nvCxnSpPr>
          <p:spPr>
            <a:xfrm>
              <a:off x="2509893" y="3178748"/>
              <a:ext cx="984591" cy="468833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E492F38F-66E1-4049-AC9B-87EE94015067}"/>
                </a:ext>
              </a:extLst>
            </p:cNvPr>
            <p:cNvCxnSpPr>
              <a:cxnSpLocks/>
              <a:stCxn id="25" idx="2"/>
              <a:endCxn id="27" idx="7"/>
            </p:cNvCxnSpPr>
            <p:nvPr/>
          </p:nvCxnSpPr>
          <p:spPr>
            <a:xfrm flipH="1">
              <a:off x="2509893" y="3647581"/>
              <a:ext cx="984591" cy="448771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104">
              <a:extLst>
                <a:ext uri="{FF2B5EF4-FFF2-40B4-BE49-F238E27FC236}">
                  <a16:creationId xmlns:a16="http://schemas.microsoft.com/office/drawing/2014/main" id="{BDC3FA3C-9C8F-4B39-A955-82ABEDD56274}"/>
                </a:ext>
              </a:extLst>
            </p:cNvPr>
            <p:cNvSpPr txBox="1"/>
            <p:nvPr/>
          </p:nvSpPr>
          <p:spPr>
            <a:xfrm>
              <a:off x="2733558" y="3284222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2</a:t>
              </a:r>
              <a:endParaRPr lang="zh-CN" altLang="en-US" baseline="30000" dirty="0">
                <a:solidFill>
                  <a:schemeClr val="bg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82" name="TextBox 104">
              <a:extLst>
                <a:ext uri="{FF2B5EF4-FFF2-40B4-BE49-F238E27FC236}">
                  <a16:creationId xmlns:a16="http://schemas.microsoft.com/office/drawing/2014/main" id="{1D7D1E13-A87F-4DD3-BCC9-42DB56926C54}"/>
                </a:ext>
              </a:extLst>
            </p:cNvPr>
            <p:cNvSpPr txBox="1"/>
            <p:nvPr/>
          </p:nvSpPr>
          <p:spPr>
            <a:xfrm>
              <a:off x="2695276" y="366317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3</a:t>
              </a:r>
              <a:endParaRPr lang="zh-CN" altLang="en-US" baseline="30000" dirty="0">
                <a:solidFill>
                  <a:schemeClr val="bg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83" name="TextBox 104">
              <a:extLst>
                <a:ext uri="{FF2B5EF4-FFF2-40B4-BE49-F238E27FC236}">
                  <a16:creationId xmlns:a16="http://schemas.microsoft.com/office/drawing/2014/main" id="{1F77F9E6-49A0-4361-BF7D-92C13F6039A6}"/>
                </a:ext>
              </a:extLst>
            </p:cNvPr>
            <p:cNvSpPr txBox="1"/>
            <p:nvPr/>
          </p:nvSpPr>
          <p:spPr>
            <a:xfrm>
              <a:off x="1627329" y="367167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2</a:t>
              </a:r>
              <a:endParaRPr lang="zh-CN" altLang="en-US" baseline="30000" dirty="0">
                <a:solidFill>
                  <a:schemeClr val="bg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84" name="TextBox 104">
              <a:extLst>
                <a:ext uri="{FF2B5EF4-FFF2-40B4-BE49-F238E27FC236}">
                  <a16:creationId xmlns:a16="http://schemas.microsoft.com/office/drawing/2014/main" id="{FE6EF9D2-11DB-4750-9BFA-F82AC7AE0261}"/>
                </a:ext>
              </a:extLst>
            </p:cNvPr>
            <p:cNvSpPr txBox="1"/>
            <p:nvPr/>
          </p:nvSpPr>
          <p:spPr>
            <a:xfrm>
              <a:off x="2016046" y="347837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1</a:t>
              </a:r>
              <a:endParaRPr lang="zh-CN" altLang="en-US" baseline="30000" dirty="0">
                <a:solidFill>
                  <a:schemeClr val="bg2">
                    <a:lumMod val="40000"/>
                    <a:lumOff val="60000"/>
                  </a:schemeClr>
                </a:solidFill>
              </a:endParaRPr>
            </a:p>
          </p:txBody>
        </p:sp>
      </p:grpSp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8FBC2BD5-15E8-4404-A556-183C25556A72}"/>
              </a:ext>
            </a:extLst>
          </p:cNvPr>
          <p:cNvGrpSpPr/>
          <p:nvPr/>
        </p:nvGrpSpPr>
        <p:grpSpPr>
          <a:xfrm>
            <a:off x="5184068" y="2852936"/>
            <a:ext cx="2954932" cy="1532230"/>
            <a:chOff x="899592" y="2871435"/>
            <a:chExt cx="2954932" cy="1532230"/>
          </a:xfrm>
        </p:grpSpPr>
        <p:grpSp>
          <p:nvGrpSpPr>
            <p:cNvPr id="116" name="组合 115">
              <a:extLst>
                <a:ext uri="{FF2B5EF4-FFF2-40B4-BE49-F238E27FC236}">
                  <a16:creationId xmlns:a16="http://schemas.microsoft.com/office/drawing/2014/main" id="{89F283A2-FE52-47D5-9D6A-4D1860186B1C}"/>
                </a:ext>
              </a:extLst>
            </p:cNvPr>
            <p:cNvGrpSpPr/>
            <p:nvPr/>
          </p:nvGrpSpPr>
          <p:grpSpPr>
            <a:xfrm>
              <a:off x="899592" y="2871435"/>
              <a:ext cx="2954932" cy="1532230"/>
              <a:chOff x="2167568" y="3017889"/>
              <a:chExt cx="2954932" cy="1532230"/>
            </a:xfrm>
          </p:grpSpPr>
          <p:sp>
            <p:nvSpPr>
              <p:cNvPr id="127" name="椭圆 126">
                <a:extLst>
                  <a:ext uri="{FF2B5EF4-FFF2-40B4-BE49-F238E27FC236}">
                    <a16:creationId xmlns:a16="http://schemas.microsoft.com/office/drawing/2014/main" id="{08F984CC-BCC3-4AD5-B6E7-7E11811A94A0}"/>
                  </a:ext>
                </a:extLst>
              </p:cNvPr>
              <p:cNvSpPr/>
              <p:nvPr/>
            </p:nvSpPr>
            <p:spPr>
              <a:xfrm>
                <a:off x="2167568" y="3614015"/>
                <a:ext cx="360040" cy="3600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3200" dirty="0">
                    <a:solidFill>
                      <a:schemeClr val="tx1"/>
                    </a:solidFill>
                  </a:rPr>
                  <a:t>s</a:t>
                </a:r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椭圆 127">
                <a:extLst>
                  <a:ext uri="{FF2B5EF4-FFF2-40B4-BE49-F238E27FC236}">
                    <a16:creationId xmlns:a16="http://schemas.microsoft.com/office/drawing/2014/main" id="{CCD71C0A-9B22-41BC-947C-9317C9D7F96E}"/>
                  </a:ext>
                </a:extLst>
              </p:cNvPr>
              <p:cNvSpPr/>
              <p:nvPr/>
            </p:nvSpPr>
            <p:spPr>
              <a:xfrm>
                <a:off x="4762460" y="3614015"/>
                <a:ext cx="360040" cy="3600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3200" dirty="0">
                    <a:solidFill>
                      <a:schemeClr val="tx1"/>
                    </a:solidFill>
                  </a:rPr>
                  <a:t>t</a:t>
                </a:r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椭圆 128">
                <a:extLst>
                  <a:ext uri="{FF2B5EF4-FFF2-40B4-BE49-F238E27FC236}">
                    <a16:creationId xmlns:a16="http://schemas.microsoft.com/office/drawing/2014/main" id="{4C0B25AB-F6B3-408D-97D4-CC21EDD3C7DA}"/>
                  </a:ext>
                </a:extLst>
              </p:cNvPr>
              <p:cNvSpPr/>
              <p:nvPr/>
            </p:nvSpPr>
            <p:spPr>
              <a:xfrm>
                <a:off x="3470556" y="3017889"/>
                <a:ext cx="360040" cy="3600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椭圆 129">
                <a:extLst>
                  <a:ext uri="{FF2B5EF4-FFF2-40B4-BE49-F238E27FC236}">
                    <a16:creationId xmlns:a16="http://schemas.microsoft.com/office/drawing/2014/main" id="{9825749F-D541-4B41-8937-2C048F38A823}"/>
                  </a:ext>
                </a:extLst>
              </p:cNvPr>
              <p:cNvSpPr/>
              <p:nvPr/>
            </p:nvSpPr>
            <p:spPr>
              <a:xfrm>
                <a:off x="3470556" y="4190079"/>
                <a:ext cx="360040" cy="3600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1" name="直接箭头连接符 130">
                <a:extLst>
                  <a:ext uri="{FF2B5EF4-FFF2-40B4-BE49-F238E27FC236}">
                    <a16:creationId xmlns:a16="http://schemas.microsoft.com/office/drawing/2014/main" id="{2EFC21B8-CD39-454C-BAC6-A8EA641069CA}"/>
                  </a:ext>
                </a:extLst>
              </p:cNvPr>
              <p:cNvCxnSpPr>
                <a:stCxn id="127" idx="7"/>
                <a:endCxn id="129" idx="2"/>
              </p:cNvCxnSpPr>
              <p:nvPr/>
            </p:nvCxnSpPr>
            <p:spPr>
              <a:xfrm flipV="1">
                <a:off x="2474881" y="3197909"/>
                <a:ext cx="995675" cy="4688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箭头连接符 131">
                <a:extLst>
                  <a:ext uri="{FF2B5EF4-FFF2-40B4-BE49-F238E27FC236}">
                    <a16:creationId xmlns:a16="http://schemas.microsoft.com/office/drawing/2014/main" id="{6C05DF36-D1DC-4831-A34D-5FA2B5D304E9}"/>
                  </a:ext>
                </a:extLst>
              </p:cNvPr>
              <p:cNvCxnSpPr>
                <a:stCxn id="129" idx="6"/>
                <a:endCxn id="128" idx="1"/>
              </p:cNvCxnSpPr>
              <p:nvPr/>
            </p:nvCxnSpPr>
            <p:spPr>
              <a:xfrm>
                <a:off x="3830596" y="3197909"/>
                <a:ext cx="984591" cy="4688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箭头连接符 132">
                <a:extLst>
                  <a:ext uri="{FF2B5EF4-FFF2-40B4-BE49-F238E27FC236}">
                    <a16:creationId xmlns:a16="http://schemas.microsoft.com/office/drawing/2014/main" id="{B446EAF9-569D-4477-9A76-B00879BDF9A4}"/>
                  </a:ext>
                </a:extLst>
              </p:cNvPr>
              <p:cNvCxnSpPr>
                <a:stCxn id="130" idx="6"/>
                <a:endCxn id="128" idx="3"/>
              </p:cNvCxnSpPr>
              <p:nvPr/>
            </p:nvCxnSpPr>
            <p:spPr>
              <a:xfrm flipV="1">
                <a:off x="3830596" y="3921328"/>
                <a:ext cx="984591" cy="4487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TextBox 104">
                <a:extLst>
                  <a:ext uri="{FF2B5EF4-FFF2-40B4-BE49-F238E27FC236}">
                    <a16:creationId xmlns:a16="http://schemas.microsoft.com/office/drawing/2014/main" id="{8A6B9252-EC8F-438B-B4A7-09FC2C2BF980}"/>
                  </a:ext>
                </a:extLst>
              </p:cNvPr>
              <p:cNvSpPr txBox="1"/>
              <p:nvPr/>
            </p:nvSpPr>
            <p:spPr>
              <a:xfrm>
                <a:off x="2707628" y="3175189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2</a:t>
                </a:r>
                <a:endParaRPr lang="zh-CN" altLang="en-US" baseline="30000" dirty="0"/>
              </a:p>
            </p:txBody>
          </p:sp>
          <p:sp>
            <p:nvSpPr>
              <p:cNvPr id="135" name="TextBox 105">
                <a:extLst>
                  <a:ext uri="{FF2B5EF4-FFF2-40B4-BE49-F238E27FC236}">
                    <a16:creationId xmlns:a16="http://schemas.microsoft.com/office/drawing/2014/main" id="{E8B8CDC7-8B32-41FA-9327-5091C9853DA1}"/>
                  </a:ext>
                </a:extLst>
              </p:cNvPr>
              <p:cNvSpPr txBox="1"/>
              <p:nvPr/>
            </p:nvSpPr>
            <p:spPr>
              <a:xfrm>
                <a:off x="2707628" y="410200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6</a:t>
                </a:r>
                <a:endParaRPr lang="zh-CN" altLang="en-US" baseline="30000" dirty="0"/>
              </a:p>
            </p:txBody>
          </p:sp>
          <p:sp>
            <p:nvSpPr>
              <p:cNvPr id="136" name="TextBox 106">
                <a:extLst>
                  <a:ext uri="{FF2B5EF4-FFF2-40B4-BE49-F238E27FC236}">
                    <a16:creationId xmlns:a16="http://schemas.microsoft.com/office/drawing/2014/main" id="{0D90F481-1149-47EA-8BF5-BAC7C59AA4FE}"/>
                  </a:ext>
                </a:extLst>
              </p:cNvPr>
              <p:cNvSpPr txBox="1"/>
              <p:nvPr/>
            </p:nvSpPr>
            <p:spPr>
              <a:xfrm>
                <a:off x="4193073" y="3109959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7</a:t>
                </a:r>
                <a:endParaRPr lang="zh-CN" altLang="en-US" baseline="30000" dirty="0"/>
              </a:p>
            </p:txBody>
          </p:sp>
          <p:sp>
            <p:nvSpPr>
              <p:cNvPr id="137" name="TextBox 107">
                <a:extLst>
                  <a:ext uri="{FF2B5EF4-FFF2-40B4-BE49-F238E27FC236}">
                    <a16:creationId xmlns:a16="http://schemas.microsoft.com/office/drawing/2014/main" id="{EFDB3485-E0C3-4670-9C1D-710239EB8F13}"/>
                  </a:ext>
                </a:extLst>
              </p:cNvPr>
              <p:cNvSpPr txBox="1"/>
              <p:nvPr/>
            </p:nvSpPr>
            <p:spPr>
              <a:xfrm>
                <a:off x="3579974" y="3643844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3</a:t>
                </a:r>
                <a:endParaRPr lang="zh-CN" altLang="en-US" baseline="30000" dirty="0"/>
              </a:p>
            </p:txBody>
          </p:sp>
          <p:sp>
            <p:nvSpPr>
              <p:cNvPr id="138" name="TextBox 108">
                <a:extLst>
                  <a:ext uri="{FF2B5EF4-FFF2-40B4-BE49-F238E27FC236}">
                    <a16:creationId xmlns:a16="http://schemas.microsoft.com/office/drawing/2014/main" id="{654E2F31-65A5-454B-9FB7-FF871D1E8F71}"/>
                  </a:ext>
                </a:extLst>
              </p:cNvPr>
              <p:cNvSpPr txBox="1"/>
              <p:nvPr/>
            </p:nvSpPr>
            <p:spPr>
              <a:xfrm>
                <a:off x="4120034" y="411807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1</a:t>
                </a:r>
                <a:endParaRPr lang="zh-CN" altLang="en-US" baseline="30000" dirty="0"/>
              </a:p>
            </p:txBody>
          </p:sp>
          <p:cxnSp>
            <p:nvCxnSpPr>
              <p:cNvPr id="139" name="直接箭头连接符 138">
                <a:extLst>
                  <a:ext uri="{FF2B5EF4-FFF2-40B4-BE49-F238E27FC236}">
                    <a16:creationId xmlns:a16="http://schemas.microsoft.com/office/drawing/2014/main" id="{5D7A3E57-D0C9-4AB0-9B14-53A060222513}"/>
                  </a:ext>
                </a:extLst>
              </p:cNvPr>
              <p:cNvCxnSpPr>
                <a:cxnSpLocks/>
                <a:stCxn id="127" idx="4"/>
                <a:endCxn id="130" idx="2"/>
              </p:cNvCxnSpPr>
              <p:nvPr/>
            </p:nvCxnSpPr>
            <p:spPr bwMode="auto">
              <a:xfrm>
                <a:off x="2347588" y="3974055"/>
                <a:ext cx="1122968" cy="39604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箭头连接符 139">
                <a:extLst>
                  <a:ext uri="{FF2B5EF4-FFF2-40B4-BE49-F238E27FC236}">
                    <a16:creationId xmlns:a16="http://schemas.microsoft.com/office/drawing/2014/main" id="{4FD45A5D-B0F4-4249-9256-C076707BBE01}"/>
                  </a:ext>
                </a:extLst>
              </p:cNvPr>
              <p:cNvCxnSpPr>
                <a:stCxn id="129" idx="4"/>
                <a:endCxn id="130" idx="0"/>
              </p:cNvCxnSpPr>
              <p:nvPr/>
            </p:nvCxnSpPr>
            <p:spPr bwMode="auto">
              <a:xfrm>
                <a:off x="3650576" y="3377929"/>
                <a:ext cx="0" cy="8121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7" name="直接箭头连接符 116">
              <a:extLst>
                <a:ext uri="{FF2B5EF4-FFF2-40B4-BE49-F238E27FC236}">
                  <a16:creationId xmlns:a16="http://schemas.microsoft.com/office/drawing/2014/main" id="{67E6A06D-4C99-4192-9216-3911F9EE5F6F}"/>
                </a:ext>
              </a:extLst>
            </p:cNvPr>
            <p:cNvCxnSpPr>
              <a:cxnSpLocks/>
              <a:stCxn id="129" idx="3"/>
              <a:endCxn id="127" idx="6"/>
            </p:cNvCxnSpPr>
            <p:nvPr/>
          </p:nvCxnSpPr>
          <p:spPr>
            <a:xfrm flipH="1">
              <a:off x="1259632" y="3178748"/>
              <a:ext cx="995675" cy="468833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04">
              <a:extLst>
                <a:ext uri="{FF2B5EF4-FFF2-40B4-BE49-F238E27FC236}">
                  <a16:creationId xmlns:a16="http://schemas.microsoft.com/office/drawing/2014/main" id="{20DAEC8E-CE13-4586-956D-CFAEA434A335}"/>
                </a:ext>
              </a:extLst>
            </p:cNvPr>
            <p:cNvSpPr txBox="1"/>
            <p:nvPr/>
          </p:nvSpPr>
          <p:spPr>
            <a:xfrm>
              <a:off x="1669243" y="3306923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-2</a:t>
              </a:r>
              <a:endParaRPr lang="zh-CN" altLang="en-US" baseline="30000" dirty="0">
                <a:solidFill>
                  <a:schemeClr val="bg2">
                    <a:lumMod val="40000"/>
                    <a:lumOff val="60000"/>
                  </a:schemeClr>
                </a:solidFill>
              </a:endParaRPr>
            </a:p>
          </p:txBody>
        </p:sp>
        <p:cxnSp>
          <p:nvCxnSpPr>
            <p:cNvPr id="119" name="直接箭头连接符 118">
              <a:extLst>
                <a:ext uri="{FF2B5EF4-FFF2-40B4-BE49-F238E27FC236}">
                  <a16:creationId xmlns:a16="http://schemas.microsoft.com/office/drawing/2014/main" id="{102A3E76-330D-4215-9397-16AFD9D58A8C}"/>
                </a:ext>
              </a:extLst>
            </p:cNvPr>
            <p:cNvCxnSpPr>
              <a:cxnSpLocks/>
              <a:stCxn id="130" idx="1"/>
              <a:endCxn id="127" idx="5"/>
            </p:cNvCxnSpPr>
            <p:nvPr/>
          </p:nvCxnSpPr>
          <p:spPr>
            <a:xfrm flipH="1" flipV="1">
              <a:off x="1206905" y="3774874"/>
              <a:ext cx="1048402" cy="321478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67545E94-7530-4DB3-9DF5-56A638E260CB}"/>
                </a:ext>
              </a:extLst>
            </p:cNvPr>
            <p:cNvCxnSpPr>
              <a:cxnSpLocks/>
              <a:stCxn id="130" idx="1"/>
              <a:endCxn id="129" idx="3"/>
            </p:cNvCxnSpPr>
            <p:nvPr/>
          </p:nvCxnSpPr>
          <p:spPr>
            <a:xfrm flipV="1">
              <a:off x="2255307" y="3178748"/>
              <a:ext cx="0" cy="917604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8EF2CEFD-1B11-49EC-AF3E-6B609B3359DF}"/>
                </a:ext>
              </a:extLst>
            </p:cNvPr>
            <p:cNvCxnSpPr>
              <a:cxnSpLocks/>
              <a:stCxn id="129" idx="5"/>
              <a:endCxn id="128" idx="2"/>
            </p:cNvCxnSpPr>
            <p:nvPr/>
          </p:nvCxnSpPr>
          <p:spPr>
            <a:xfrm>
              <a:off x="2509893" y="3178748"/>
              <a:ext cx="984591" cy="468833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>
              <a:extLst>
                <a:ext uri="{FF2B5EF4-FFF2-40B4-BE49-F238E27FC236}">
                  <a16:creationId xmlns:a16="http://schemas.microsoft.com/office/drawing/2014/main" id="{210771AF-3905-444B-A246-7186F718CAE1}"/>
                </a:ext>
              </a:extLst>
            </p:cNvPr>
            <p:cNvCxnSpPr>
              <a:cxnSpLocks/>
              <a:stCxn id="128" idx="2"/>
              <a:endCxn id="130" idx="7"/>
            </p:cNvCxnSpPr>
            <p:nvPr/>
          </p:nvCxnSpPr>
          <p:spPr>
            <a:xfrm flipH="1">
              <a:off x="2509893" y="3647581"/>
              <a:ext cx="984591" cy="448771"/>
            </a:xfrm>
            <a:prstGeom prst="straightConnector1">
              <a:avLst/>
            </a:prstGeom>
            <a:ln w="19050">
              <a:solidFill>
                <a:schemeClr val="bg2">
                  <a:lumMod val="40000"/>
                  <a:lumOff val="6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04">
              <a:extLst>
                <a:ext uri="{FF2B5EF4-FFF2-40B4-BE49-F238E27FC236}">
                  <a16:creationId xmlns:a16="http://schemas.microsoft.com/office/drawing/2014/main" id="{3D9AE75C-D758-4846-80B6-39887D4C168B}"/>
                </a:ext>
              </a:extLst>
            </p:cNvPr>
            <p:cNvSpPr txBox="1"/>
            <p:nvPr/>
          </p:nvSpPr>
          <p:spPr>
            <a:xfrm>
              <a:off x="2699792" y="3317370"/>
              <a:ext cx="4314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-7</a:t>
              </a:r>
              <a:endParaRPr lang="zh-CN" altLang="en-US" baseline="30000" dirty="0">
                <a:solidFill>
                  <a:schemeClr val="bg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24" name="TextBox 104">
              <a:extLst>
                <a:ext uri="{FF2B5EF4-FFF2-40B4-BE49-F238E27FC236}">
                  <a16:creationId xmlns:a16="http://schemas.microsoft.com/office/drawing/2014/main" id="{7DA4CF3D-C715-4DC6-8D54-0530D17C5A8D}"/>
                </a:ext>
              </a:extLst>
            </p:cNvPr>
            <p:cNvSpPr txBox="1"/>
            <p:nvPr/>
          </p:nvSpPr>
          <p:spPr>
            <a:xfrm>
              <a:off x="2663788" y="3614694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-1</a:t>
              </a:r>
              <a:endParaRPr lang="zh-CN" altLang="en-US" baseline="30000" dirty="0">
                <a:solidFill>
                  <a:schemeClr val="bg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25" name="TextBox 104">
              <a:extLst>
                <a:ext uri="{FF2B5EF4-FFF2-40B4-BE49-F238E27FC236}">
                  <a16:creationId xmlns:a16="http://schemas.microsoft.com/office/drawing/2014/main" id="{2E9E91AA-75A9-426B-824E-B071BCF00098}"/>
                </a:ext>
              </a:extLst>
            </p:cNvPr>
            <p:cNvSpPr txBox="1"/>
            <p:nvPr/>
          </p:nvSpPr>
          <p:spPr>
            <a:xfrm>
              <a:off x="1547664" y="3650698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-6</a:t>
              </a:r>
              <a:endParaRPr lang="zh-CN" altLang="en-US" baseline="30000" dirty="0">
                <a:solidFill>
                  <a:schemeClr val="bg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26" name="TextBox 104">
              <a:extLst>
                <a:ext uri="{FF2B5EF4-FFF2-40B4-BE49-F238E27FC236}">
                  <a16:creationId xmlns:a16="http://schemas.microsoft.com/office/drawing/2014/main" id="{773BE709-C202-4555-AA59-4DEBCD99A0A9}"/>
                </a:ext>
              </a:extLst>
            </p:cNvPr>
            <p:cNvSpPr txBox="1"/>
            <p:nvPr/>
          </p:nvSpPr>
          <p:spPr>
            <a:xfrm>
              <a:off x="1949902" y="3478378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2">
                      <a:lumMod val="40000"/>
                      <a:lumOff val="60000"/>
                    </a:schemeClr>
                  </a:solidFill>
                </a:rPr>
                <a:t>-3</a:t>
              </a:r>
              <a:endParaRPr lang="zh-CN" altLang="en-US" baseline="30000" dirty="0">
                <a:solidFill>
                  <a:schemeClr val="bg2">
                    <a:lumMod val="40000"/>
                    <a:lumOff val="6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6679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5B113-A8F4-46E8-B620-B2F777712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最短路径</a:t>
            </a:r>
            <a:r>
              <a:rPr lang="en-US" altLang="zh-CN" dirty="0"/>
              <a:t>Bellman-ford</a:t>
            </a:r>
            <a:r>
              <a:rPr lang="zh-CN" altLang="en-US" dirty="0"/>
              <a:t>算法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1C8BB6-8A02-4D0B-99F8-7731ACE502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ACC6E3E-F68A-488F-8D08-DAE4B76F2B9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1950730"/>
            <a:ext cx="6300700" cy="31344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33679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5B113-A8F4-46E8-B620-B2F777712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最短路径</a:t>
            </a:r>
            <a:r>
              <a:rPr lang="en-US" altLang="zh-CN" dirty="0"/>
              <a:t>Bellman-ford</a:t>
            </a:r>
            <a:r>
              <a:rPr lang="zh-CN" altLang="en-US" dirty="0"/>
              <a:t>算法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1C8BB6-8A02-4D0B-99F8-7731ACE502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6D0F79B-1D16-4E1F-AF1F-C93837619784}"/>
              </a:ext>
            </a:extLst>
          </p:cNvPr>
          <p:cNvPicPr/>
          <p:nvPr/>
        </p:nvPicPr>
        <p:blipFill rotWithShape="1">
          <a:blip r:embed="rId2"/>
          <a:srcRect l="11743" t="9308" r="4024" b="5233"/>
          <a:stretch/>
        </p:blipFill>
        <p:spPr bwMode="auto">
          <a:xfrm>
            <a:off x="0" y="1592796"/>
            <a:ext cx="9144000" cy="496768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975610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E2D90-E14E-408E-BADE-C43B58F95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二分图匹配匈牙利算法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412519-659F-4FFB-9BA0-674F810D3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匈牙利算法是由匈牙利数学家</a:t>
            </a:r>
            <a:r>
              <a:rPr lang="en-US" altLang="zh-CN" dirty="0"/>
              <a:t>Edmonds</a:t>
            </a:r>
            <a:r>
              <a:rPr lang="zh-CN" altLang="en-US" dirty="0"/>
              <a:t>于</a:t>
            </a:r>
            <a:r>
              <a:rPr lang="en-US" altLang="zh-CN" dirty="0"/>
              <a:t>1965</a:t>
            </a:r>
            <a:r>
              <a:rPr lang="zh-CN" altLang="en-US" dirty="0"/>
              <a:t>年提出，因而得名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3ED180-0751-4EF4-BAD1-EC18E38025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E5511A-8B9A-4E3E-9288-21124F870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772" y="2780928"/>
            <a:ext cx="2926668" cy="292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9100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E2D90-E14E-408E-BADE-C43B58F95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二分图匹配匈牙利算法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412519-659F-4FFB-9BA0-674F810D3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匈牙利算法是由匈牙利数学家</a:t>
            </a:r>
            <a:r>
              <a:rPr lang="en-US" altLang="zh-CN" dirty="0"/>
              <a:t>Edmonds</a:t>
            </a:r>
            <a:r>
              <a:rPr lang="zh-CN" altLang="en-US" dirty="0"/>
              <a:t>于</a:t>
            </a:r>
            <a:r>
              <a:rPr lang="en-US" altLang="zh-CN" dirty="0"/>
              <a:t>1965</a:t>
            </a:r>
            <a:r>
              <a:rPr lang="zh-CN" altLang="en-US" dirty="0"/>
              <a:t>年提出，因而得名</a:t>
            </a:r>
            <a:endParaRPr lang="en-US" altLang="zh-CN" dirty="0"/>
          </a:p>
          <a:p>
            <a:pPr lvl="1"/>
            <a:r>
              <a:rPr lang="zh-CN" altLang="en-US" dirty="0"/>
              <a:t>介绍匈牙利算法前必须了解增广路径，匹配边，未匹配边，匹配点，未匹配点的概念</a:t>
            </a:r>
            <a:endParaRPr lang="en-US" altLang="zh-CN" dirty="0"/>
          </a:p>
          <a:p>
            <a:pPr lvl="2"/>
            <a:r>
              <a:rPr lang="zh-CN" altLang="en-US" b="0" dirty="0"/>
              <a:t>增广路径就是在二分图中从未匹配点开始，按照未匹配边，匹配边交替的模式找到一个未匹配点结束。</a:t>
            </a:r>
            <a:endParaRPr lang="en-US" altLang="zh-CN" b="0" dirty="0"/>
          </a:p>
          <a:p>
            <a:pPr lvl="2"/>
            <a:r>
              <a:rPr lang="zh-CN" altLang="en-US" b="0" dirty="0"/>
              <a:t>将增广路径上已匹配边断开</a:t>
            </a:r>
            <a:endParaRPr lang="en-US" altLang="zh-CN" b="0" dirty="0"/>
          </a:p>
          <a:p>
            <a:pPr lvl="2"/>
            <a:r>
              <a:rPr lang="zh-CN" altLang="en-US" b="0" dirty="0"/>
              <a:t>不断寻找增广路径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3ED180-0751-4EF4-BAD1-EC18E38025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D9C670A3-CCFC-4CC6-BD79-58BFC6FBFD94}"/>
              </a:ext>
            </a:extLst>
          </p:cNvPr>
          <p:cNvGrpSpPr/>
          <p:nvPr/>
        </p:nvGrpSpPr>
        <p:grpSpPr>
          <a:xfrm>
            <a:off x="2843808" y="5108282"/>
            <a:ext cx="1332148" cy="1511907"/>
            <a:chOff x="7056276" y="4832828"/>
            <a:chExt cx="1332148" cy="1511907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81C46542-629F-4D31-97D3-62F39CE30F4B}"/>
                </a:ext>
              </a:extLst>
            </p:cNvPr>
            <p:cNvSpPr/>
            <p:nvPr/>
          </p:nvSpPr>
          <p:spPr bwMode="auto">
            <a:xfrm>
              <a:off x="7056276" y="4833156"/>
              <a:ext cx="288032" cy="281187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rtlCol="0" anchor="ctr"/>
            <a:lstStyle/>
            <a:p>
              <a:pPr algn="ctr" eaLnBrk="1" hangingPunct="1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 dirty="0">
                  <a:solidFill>
                    <a:srgbClr val="000099"/>
                  </a:solidFill>
                  <a:ea typeface="黑体" pitchFamily="49" charset="-122"/>
                </a:rPr>
                <a:t>1</a:t>
              </a:r>
              <a:endParaRPr lang="zh-CN" altLang="en-US" b="1" dirty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5E9EC629-E32F-4783-B14D-3D6F2F363F39}"/>
                </a:ext>
              </a:extLst>
            </p:cNvPr>
            <p:cNvSpPr/>
            <p:nvPr/>
          </p:nvSpPr>
          <p:spPr bwMode="auto">
            <a:xfrm>
              <a:off x="8100392" y="4832828"/>
              <a:ext cx="288032" cy="281187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rtlCol="0" anchor="ctr"/>
            <a:lstStyle/>
            <a:p>
              <a:pPr algn="ctr" eaLnBrk="1" hangingPunct="1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 dirty="0">
                  <a:solidFill>
                    <a:srgbClr val="000099"/>
                  </a:solidFill>
                  <a:ea typeface="黑体" pitchFamily="49" charset="-122"/>
                </a:rPr>
                <a:t>4</a:t>
              </a:r>
              <a:endParaRPr lang="zh-CN" altLang="en-US" b="1" dirty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E510F539-B216-4010-96E4-CB1B4A70FFAE}"/>
                </a:ext>
              </a:extLst>
            </p:cNvPr>
            <p:cNvSpPr/>
            <p:nvPr/>
          </p:nvSpPr>
          <p:spPr bwMode="auto">
            <a:xfrm>
              <a:off x="7056276" y="5445552"/>
              <a:ext cx="288032" cy="281187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rtlCol="0" anchor="ctr"/>
            <a:lstStyle/>
            <a:p>
              <a:pPr algn="ctr" eaLnBrk="1" hangingPunct="1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 dirty="0">
                  <a:solidFill>
                    <a:srgbClr val="000099"/>
                  </a:solidFill>
                  <a:ea typeface="黑体" pitchFamily="49" charset="-122"/>
                </a:rPr>
                <a:t>2</a:t>
              </a:r>
              <a:endParaRPr lang="zh-CN" altLang="en-US" b="1" dirty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48265F14-B554-4615-B80B-D9AF6D32A691}"/>
                </a:ext>
              </a:extLst>
            </p:cNvPr>
            <p:cNvSpPr/>
            <p:nvPr/>
          </p:nvSpPr>
          <p:spPr bwMode="auto">
            <a:xfrm>
              <a:off x="8100392" y="5445224"/>
              <a:ext cx="288032" cy="281187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rtlCol="0" anchor="ctr"/>
            <a:lstStyle/>
            <a:p>
              <a:pPr algn="ctr" eaLnBrk="1" hangingPunct="1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 dirty="0">
                  <a:solidFill>
                    <a:srgbClr val="000099"/>
                  </a:solidFill>
                  <a:ea typeface="黑体" pitchFamily="49" charset="-122"/>
                </a:rPr>
                <a:t>5</a:t>
              </a:r>
              <a:endParaRPr lang="zh-CN" altLang="en-US" b="1" dirty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269F7C41-59B7-4700-81E5-0FD34A54DF5B}"/>
                </a:ext>
              </a:extLst>
            </p:cNvPr>
            <p:cNvSpPr/>
            <p:nvPr/>
          </p:nvSpPr>
          <p:spPr bwMode="auto">
            <a:xfrm>
              <a:off x="7056276" y="6063548"/>
              <a:ext cx="288032" cy="281187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rtlCol="0" anchor="ctr"/>
            <a:lstStyle/>
            <a:p>
              <a:pPr algn="ctr" eaLnBrk="1" hangingPunct="1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 dirty="0">
                  <a:solidFill>
                    <a:srgbClr val="000099"/>
                  </a:solidFill>
                  <a:ea typeface="黑体" pitchFamily="49" charset="-122"/>
                </a:rPr>
                <a:t>3</a:t>
              </a:r>
              <a:endParaRPr lang="zh-CN" altLang="en-US" b="1" dirty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1D53FABC-BCB4-4800-BC9A-2D25DF5BC36C}"/>
                </a:ext>
              </a:extLst>
            </p:cNvPr>
            <p:cNvSpPr/>
            <p:nvPr/>
          </p:nvSpPr>
          <p:spPr bwMode="auto">
            <a:xfrm>
              <a:off x="8100392" y="6063220"/>
              <a:ext cx="288032" cy="281187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rtlCol="0" anchor="ctr"/>
            <a:lstStyle/>
            <a:p>
              <a:pPr algn="ctr" eaLnBrk="1" hangingPunct="1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 dirty="0">
                  <a:solidFill>
                    <a:srgbClr val="000099"/>
                  </a:solidFill>
                  <a:ea typeface="黑体" pitchFamily="49" charset="-122"/>
                </a:rPr>
                <a:t>6</a:t>
              </a:r>
              <a:endParaRPr lang="zh-CN" altLang="en-US" b="1" dirty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D633FCDC-E0CE-4DEF-91F2-294D4DDF94E7}"/>
                </a:ext>
              </a:extLst>
            </p:cNvPr>
            <p:cNvCxnSpPr>
              <a:stCxn id="5" idx="6"/>
              <a:endCxn id="8" idx="2"/>
            </p:cNvCxnSpPr>
            <p:nvPr/>
          </p:nvCxnSpPr>
          <p:spPr bwMode="auto">
            <a:xfrm flipV="1">
              <a:off x="7344308" y="4973422"/>
              <a:ext cx="756084" cy="328"/>
            </a:xfrm>
            <a:prstGeom prst="line">
              <a:avLst/>
            </a:prstGeom>
            <a:ln w="349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E1092745-D195-4C6D-A459-73EB85AF5306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 bwMode="auto">
            <a:xfrm flipV="1">
              <a:off x="7344308" y="5585818"/>
              <a:ext cx="756084" cy="328"/>
            </a:xfrm>
            <a:prstGeom prst="line">
              <a:avLst/>
            </a:prstGeom>
            <a:ln w="349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323ECDC2-9380-4618-AD39-A19EE6BBF5AC}"/>
              </a:ext>
            </a:extLst>
          </p:cNvPr>
          <p:cNvGrpSpPr/>
          <p:nvPr/>
        </p:nvGrpSpPr>
        <p:grpSpPr>
          <a:xfrm>
            <a:off x="755576" y="5114015"/>
            <a:ext cx="1332148" cy="1511907"/>
            <a:chOff x="7056276" y="4832828"/>
            <a:chExt cx="1332148" cy="1511907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79FA8332-2229-43B2-B37C-C4411BAC5202}"/>
                </a:ext>
              </a:extLst>
            </p:cNvPr>
            <p:cNvSpPr/>
            <p:nvPr/>
          </p:nvSpPr>
          <p:spPr bwMode="auto">
            <a:xfrm>
              <a:off x="7056276" y="4833156"/>
              <a:ext cx="288032" cy="281187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rtlCol="0" anchor="ctr"/>
            <a:lstStyle/>
            <a:p>
              <a:pPr algn="ctr" eaLnBrk="1" hangingPunct="1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 dirty="0">
                  <a:solidFill>
                    <a:srgbClr val="000099"/>
                  </a:solidFill>
                  <a:ea typeface="黑体" pitchFamily="49" charset="-122"/>
                </a:rPr>
                <a:t>1</a:t>
              </a:r>
              <a:endParaRPr lang="zh-CN" altLang="en-US" b="1" dirty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B60C220A-11AC-4C34-9C3D-DCF540005F77}"/>
                </a:ext>
              </a:extLst>
            </p:cNvPr>
            <p:cNvSpPr/>
            <p:nvPr/>
          </p:nvSpPr>
          <p:spPr bwMode="auto">
            <a:xfrm>
              <a:off x="8100392" y="4832828"/>
              <a:ext cx="288032" cy="281187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rtlCol="0" anchor="ctr"/>
            <a:lstStyle/>
            <a:p>
              <a:pPr algn="ctr" eaLnBrk="1" hangingPunct="1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 dirty="0">
                  <a:solidFill>
                    <a:srgbClr val="000099"/>
                  </a:solidFill>
                  <a:ea typeface="黑体" pitchFamily="49" charset="-122"/>
                </a:rPr>
                <a:t>4</a:t>
              </a:r>
              <a:endParaRPr lang="zh-CN" altLang="en-US" b="1" dirty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FD82E663-46E6-49BC-90B5-49A01107743C}"/>
                </a:ext>
              </a:extLst>
            </p:cNvPr>
            <p:cNvSpPr/>
            <p:nvPr/>
          </p:nvSpPr>
          <p:spPr bwMode="auto">
            <a:xfrm>
              <a:off x="7056276" y="5445552"/>
              <a:ext cx="288032" cy="281187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rtlCol="0" anchor="ctr"/>
            <a:lstStyle/>
            <a:p>
              <a:pPr algn="ctr" eaLnBrk="1" hangingPunct="1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 dirty="0">
                  <a:solidFill>
                    <a:srgbClr val="000099"/>
                  </a:solidFill>
                  <a:ea typeface="黑体" pitchFamily="49" charset="-122"/>
                </a:rPr>
                <a:t>2</a:t>
              </a:r>
              <a:endParaRPr lang="zh-CN" altLang="en-US" b="1" dirty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E167D4D7-F77B-4506-BB29-9A7AF192994E}"/>
                </a:ext>
              </a:extLst>
            </p:cNvPr>
            <p:cNvSpPr/>
            <p:nvPr/>
          </p:nvSpPr>
          <p:spPr bwMode="auto">
            <a:xfrm>
              <a:off x="8100392" y="5445224"/>
              <a:ext cx="288032" cy="281187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rtlCol="0" anchor="ctr"/>
            <a:lstStyle/>
            <a:p>
              <a:pPr algn="ctr" eaLnBrk="1" hangingPunct="1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 dirty="0">
                  <a:solidFill>
                    <a:srgbClr val="000099"/>
                  </a:solidFill>
                  <a:ea typeface="黑体" pitchFamily="49" charset="-122"/>
                </a:rPr>
                <a:t>5</a:t>
              </a:r>
              <a:endParaRPr lang="zh-CN" altLang="en-US" b="1" dirty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82F41221-6313-4671-91BF-7A1BF63B0230}"/>
                </a:ext>
              </a:extLst>
            </p:cNvPr>
            <p:cNvSpPr/>
            <p:nvPr/>
          </p:nvSpPr>
          <p:spPr bwMode="auto">
            <a:xfrm>
              <a:off x="7056276" y="6063548"/>
              <a:ext cx="288032" cy="281187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rtlCol="0" anchor="ctr"/>
            <a:lstStyle/>
            <a:p>
              <a:pPr algn="ctr" eaLnBrk="1" hangingPunct="1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 dirty="0">
                  <a:solidFill>
                    <a:srgbClr val="000099"/>
                  </a:solidFill>
                  <a:ea typeface="黑体" pitchFamily="49" charset="-122"/>
                </a:rPr>
                <a:t>3</a:t>
              </a:r>
              <a:endParaRPr lang="zh-CN" altLang="en-US" b="1" dirty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E30D0C35-0BE4-4872-BE21-30E64B0498FE}"/>
                </a:ext>
              </a:extLst>
            </p:cNvPr>
            <p:cNvSpPr/>
            <p:nvPr/>
          </p:nvSpPr>
          <p:spPr bwMode="auto">
            <a:xfrm>
              <a:off x="8100392" y="6063220"/>
              <a:ext cx="288032" cy="281187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rtlCol="0" anchor="ctr"/>
            <a:lstStyle/>
            <a:p>
              <a:pPr algn="ctr" eaLnBrk="1" hangingPunct="1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 dirty="0">
                  <a:solidFill>
                    <a:srgbClr val="000099"/>
                  </a:solidFill>
                  <a:ea typeface="黑体" pitchFamily="49" charset="-122"/>
                </a:rPr>
                <a:t>6</a:t>
              </a:r>
              <a:endParaRPr lang="zh-CN" altLang="en-US" b="1" dirty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826F7043-55B7-4C39-93D0-B53E68915D9F}"/>
                </a:ext>
              </a:extLst>
            </p:cNvPr>
            <p:cNvCxnSpPr>
              <a:stCxn id="29" idx="6"/>
              <a:endCxn id="30" idx="2"/>
            </p:cNvCxnSpPr>
            <p:nvPr/>
          </p:nvCxnSpPr>
          <p:spPr bwMode="auto">
            <a:xfrm flipV="1">
              <a:off x="7344308" y="4973422"/>
              <a:ext cx="756084" cy="328"/>
            </a:xfrm>
            <a:prstGeom prst="line">
              <a:avLst/>
            </a:prstGeom>
            <a:ln w="349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5F57EB23-DA9C-436F-8074-D7CFAEC5CA82}"/>
                </a:ext>
              </a:extLst>
            </p:cNvPr>
            <p:cNvCxnSpPr>
              <a:cxnSpLocks/>
              <a:stCxn id="33" idx="6"/>
              <a:endCxn id="30" idx="2"/>
            </p:cNvCxnSpPr>
            <p:nvPr/>
          </p:nvCxnSpPr>
          <p:spPr bwMode="auto">
            <a:xfrm flipV="1">
              <a:off x="7344308" y="4973422"/>
              <a:ext cx="756084" cy="1230720"/>
            </a:xfrm>
            <a:prstGeom prst="line">
              <a:avLst/>
            </a:prstGeom>
            <a:ln w="349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12499152-D0A9-48FC-9EBD-AE42EABD8B1E}"/>
                </a:ext>
              </a:extLst>
            </p:cNvPr>
            <p:cNvCxnSpPr>
              <a:cxnSpLocks/>
              <a:stCxn id="31" idx="6"/>
              <a:endCxn id="32" idx="2"/>
            </p:cNvCxnSpPr>
            <p:nvPr/>
          </p:nvCxnSpPr>
          <p:spPr bwMode="auto">
            <a:xfrm flipV="1">
              <a:off x="7344308" y="5585818"/>
              <a:ext cx="756084" cy="328"/>
            </a:xfrm>
            <a:prstGeom prst="line">
              <a:avLst/>
            </a:prstGeom>
            <a:ln w="349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FF126F68-5050-4670-B382-2AE39B345B70}"/>
                </a:ext>
              </a:extLst>
            </p:cNvPr>
            <p:cNvCxnSpPr>
              <a:cxnSpLocks/>
              <a:stCxn id="29" idx="6"/>
              <a:endCxn id="32" idx="2"/>
            </p:cNvCxnSpPr>
            <p:nvPr/>
          </p:nvCxnSpPr>
          <p:spPr bwMode="auto">
            <a:xfrm>
              <a:off x="7344308" y="4973750"/>
              <a:ext cx="756084" cy="612068"/>
            </a:xfrm>
            <a:prstGeom prst="line">
              <a:avLst/>
            </a:prstGeom>
            <a:ln w="349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A9B89886-0965-41D1-90A6-A6C41C9EEA79}"/>
                </a:ext>
              </a:extLst>
            </p:cNvPr>
            <p:cNvCxnSpPr>
              <a:cxnSpLocks/>
              <a:stCxn id="31" idx="6"/>
              <a:endCxn id="34" idx="2"/>
            </p:cNvCxnSpPr>
            <p:nvPr/>
          </p:nvCxnSpPr>
          <p:spPr bwMode="auto">
            <a:xfrm>
              <a:off x="7344308" y="5586146"/>
              <a:ext cx="756084" cy="617668"/>
            </a:xfrm>
            <a:prstGeom prst="line">
              <a:avLst/>
            </a:prstGeom>
            <a:ln w="349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5F60C672-6A2F-4E75-89A2-DE3BE934963B}"/>
              </a:ext>
            </a:extLst>
          </p:cNvPr>
          <p:cNvGrpSpPr/>
          <p:nvPr/>
        </p:nvGrpSpPr>
        <p:grpSpPr>
          <a:xfrm>
            <a:off x="7020272" y="5114015"/>
            <a:ext cx="1332148" cy="1511907"/>
            <a:chOff x="7056276" y="4832828"/>
            <a:chExt cx="1332148" cy="1511907"/>
          </a:xfrm>
        </p:grpSpPr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863FAAD4-CA6D-46B5-BF56-24FC8D22C93B}"/>
                </a:ext>
              </a:extLst>
            </p:cNvPr>
            <p:cNvSpPr/>
            <p:nvPr/>
          </p:nvSpPr>
          <p:spPr bwMode="auto">
            <a:xfrm>
              <a:off x="7056276" y="4833156"/>
              <a:ext cx="288032" cy="281187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rtlCol="0" anchor="ctr"/>
            <a:lstStyle/>
            <a:p>
              <a:pPr algn="ctr" eaLnBrk="1" hangingPunct="1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 dirty="0">
                  <a:solidFill>
                    <a:srgbClr val="000099"/>
                  </a:solidFill>
                  <a:ea typeface="黑体" pitchFamily="49" charset="-122"/>
                </a:rPr>
                <a:t>1</a:t>
              </a:r>
              <a:endParaRPr lang="zh-CN" altLang="en-US" b="1" dirty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04519203-8622-4D3B-8E08-FE639D90252C}"/>
                </a:ext>
              </a:extLst>
            </p:cNvPr>
            <p:cNvSpPr/>
            <p:nvPr/>
          </p:nvSpPr>
          <p:spPr bwMode="auto">
            <a:xfrm>
              <a:off x="8100392" y="4832828"/>
              <a:ext cx="288032" cy="281187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rtlCol="0" anchor="ctr"/>
            <a:lstStyle/>
            <a:p>
              <a:pPr algn="ctr" eaLnBrk="1" hangingPunct="1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 dirty="0">
                  <a:solidFill>
                    <a:srgbClr val="000099"/>
                  </a:solidFill>
                  <a:ea typeface="黑体" pitchFamily="49" charset="-122"/>
                </a:rPr>
                <a:t>4</a:t>
              </a:r>
              <a:endParaRPr lang="zh-CN" altLang="en-US" b="1" dirty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1FA6B23D-5AE4-4C41-9D66-0C39C987D5E6}"/>
                </a:ext>
              </a:extLst>
            </p:cNvPr>
            <p:cNvSpPr/>
            <p:nvPr/>
          </p:nvSpPr>
          <p:spPr bwMode="auto">
            <a:xfrm>
              <a:off x="7056276" y="5445552"/>
              <a:ext cx="288032" cy="281187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rtlCol="0" anchor="ctr"/>
            <a:lstStyle/>
            <a:p>
              <a:pPr algn="ctr" eaLnBrk="1" hangingPunct="1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 dirty="0">
                  <a:solidFill>
                    <a:srgbClr val="000099"/>
                  </a:solidFill>
                  <a:ea typeface="黑体" pitchFamily="49" charset="-122"/>
                </a:rPr>
                <a:t>2</a:t>
              </a:r>
              <a:endParaRPr lang="zh-CN" altLang="en-US" b="1" dirty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27104593-52C1-4F0C-910C-0E82E7B0E27A}"/>
                </a:ext>
              </a:extLst>
            </p:cNvPr>
            <p:cNvSpPr/>
            <p:nvPr/>
          </p:nvSpPr>
          <p:spPr bwMode="auto">
            <a:xfrm>
              <a:off x="8100392" y="5445224"/>
              <a:ext cx="288032" cy="281187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rtlCol="0" anchor="ctr"/>
            <a:lstStyle/>
            <a:p>
              <a:pPr algn="ctr" eaLnBrk="1" hangingPunct="1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 dirty="0">
                  <a:solidFill>
                    <a:srgbClr val="000099"/>
                  </a:solidFill>
                  <a:ea typeface="黑体" pitchFamily="49" charset="-122"/>
                </a:rPr>
                <a:t>5</a:t>
              </a:r>
              <a:endParaRPr lang="zh-CN" altLang="en-US" b="1" dirty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C74CF9C6-4BEB-42AE-974A-DB3547808CB5}"/>
                </a:ext>
              </a:extLst>
            </p:cNvPr>
            <p:cNvSpPr/>
            <p:nvPr/>
          </p:nvSpPr>
          <p:spPr bwMode="auto">
            <a:xfrm>
              <a:off x="7056276" y="6063548"/>
              <a:ext cx="288032" cy="281187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rtlCol="0" anchor="ctr"/>
            <a:lstStyle/>
            <a:p>
              <a:pPr algn="ctr" eaLnBrk="1" hangingPunct="1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 dirty="0">
                  <a:solidFill>
                    <a:srgbClr val="000099"/>
                  </a:solidFill>
                  <a:ea typeface="黑体" pitchFamily="49" charset="-122"/>
                </a:rPr>
                <a:t>3</a:t>
              </a:r>
              <a:endParaRPr lang="zh-CN" altLang="en-US" b="1" dirty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89E42459-EB87-4627-867C-4ECB86F6FC82}"/>
                </a:ext>
              </a:extLst>
            </p:cNvPr>
            <p:cNvSpPr/>
            <p:nvPr/>
          </p:nvSpPr>
          <p:spPr bwMode="auto">
            <a:xfrm>
              <a:off x="8100392" y="6063220"/>
              <a:ext cx="288032" cy="281187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rtlCol="0" anchor="ctr"/>
            <a:lstStyle/>
            <a:p>
              <a:pPr algn="ctr" eaLnBrk="1" hangingPunct="1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 dirty="0">
                  <a:solidFill>
                    <a:srgbClr val="000099"/>
                  </a:solidFill>
                  <a:ea typeface="黑体" pitchFamily="49" charset="-122"/>
                </a:rPr>
                <a:t>6</a:t>
              </a:r>
              <a:endParaRPr lang="zh-CN" altLang="en-US" b="1" dirty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ED2D4C4F-4E1E-4B24-98DA-B8F395034ACD}"/>
                </a:ext>
              </a:extLst>
            </p:cNvPr>
            <p:cNvCxnSpPr>
              <a:cxnSpLocks/>
              <a:stCxn id="45" idx="6"/>
              <a:endCxn id="42" idx="2"/>
            </p:cNvCxnSpPr>
            <p:nvPr/>
          </p:nvCxnSpPr>
          <p:spPr bwMode="auto">
            <a:xfrm flipV="1">
              <a:off x="7344308" y="4973422"/>
              <a:ext cx="756084" cy="1230720"/>
            </a:xfrm>
            <a:prstGeom prst="line">
              <a:avLst/>
            </a:prstGeom>
            <a:ln w="349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80CF2626-C4B1-4A18-9802-EB1185CFE13E}"/>
                </a:ext>
              </a:extLst>
            </p:cNvPr>
            <p:cNvCxnSpPr>
              <a:cxnSpLocks/>
              <a:stCxn id="41" idx="6"/>
              <a:endCxn id="44" idx="2"/>
            </p:cNvCxnSpPr>
            <p:nvPr/>
          </p:nvCxnSpPr>
          <p:spPr bwMode="auto">
            <a:xfrm>
              <a:off x="7344308" y="4973750"/>
              <a:ext cx="756084" cy="612068"/>
            </a:xfrm>
            <a:prstGeom prst="line">
              <a:avLst/>
            </a:prstGeom>
            <a:ln w="349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41998D81-269A-489C-9D94-05413E1A483F}"/>
                </a:ext>
              </a:extLst>
            </p:cNvPr>
            <p:cNvCxnSpPr>
              <a:cxnSpLocks/>
              <a:stCxn id="43" idx="6"/>
              <a:endCxn id="46" idx="2"/>
            </p:cNvCxnSpPr>
            <p:nvPr/>
          </p:nvCxnSpPr>
          <p:spPr bwMode="auto">
            <a:xfrm>
              <a:off x="7344308" y="5586146"/>
              <a:ext cx="756084" cy="617668"/>
            </a:xfrm>
            <a:prstGeom prst="line">
              <a:avLst/>
            </a:prstGeom>
            <a:ln w="3492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5406E953-F87F-4847-90E1-3803B1D6113B}"/>
              </a:ext>
            </a:extLst>
          </p:cNvPr>
          <p:cNvGrpSpPr/>
          <p:nvPr/>
        </p:nvGrpSpPr>
        <p:grpSpPr>
          <a:xfrm>
            <a:off x="4932040" y="5108282"/>
            <a:ext cx="1332148" cy="1511907"/>
            <a:chOff x="7056276" y="4832828"/>
            <a:chExt cx="1332148" cy="1511907"/>
          </a:xfrm>
        </p:grpSpPr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0FC3ABC2-A489-48FD-B77C-F7D009A98BC6}"/>
                </a:ext>
              </a:extLst>
            </p:cNvPr>
            <p:cNvSpPr/>
            <p:nvPr/>
          </p:nvSpPr>
          <p:spPr bwMode="auto">
            <a:xfrm>
              <a:off x="7056276" y="4833156"/>
              <a:ext cx="288032" cy="281187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rtlCol="0" anchor="ctr"/>
            <a:lstStyle/>
            <a:p>
              <a:pPr algn="ctr" eaLnBrk="1" hangingPunct="1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 dirty="0">
                  <a:solidFill>
                    <a:srgbClr val="000099"/>
                  </a:solidFill>
                  <a:ea typeface="黑体" pitchFamily="49" charset="-122"/>
                </a:rPr>
                <a:t>1</a:t>
              </a:r>
              <a:endParaRPr lang="zh-CN" altLang="en-US" b="1" dirty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AD142F07-9BB5-4E33-89C5-7E5FE72B24A4}"/>
                </a:ext>
              </a:extLst>
            </p:cNvPr>
            <p:cNvSpPr/>
            <p:nvPr/>
          </p:nvSpPr>
          <p:spPr bwMode="auto">
            <a:xfrm>
              <a:off x="8100392" y="4832828"/>
              <a:ext cx="288032" cy="281187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rtlCol="0" anchor="ctr"/>
            <a:lstStyle/>
            <a:p>
              <a:pPr algn="ctr" eaLnBrk="1" hangingPunct="1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 dirty="0">
                  <a:solidFill>
                    <a:srgbClr val="000099"/>
                  </a:solidFill>
                  <a:ea typeface="黑体" pitchFamily="49" charset="-122"/>
                </a:rPr>
                <a:t>4</a:t>
              </a:r>
              <a:endParaRPr lang="zh-CN" altLang="en-US" b="1" dirty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2F3D981D-6B14-4318-B29B-FE4013458A4B}"/>
                </a:ext>
              </a:extLst>
            </p:cNvPr>
            <p:cNvSpPr/>
            <p:nvPr/>
          </p:nvSpPr>
          <p:spPr bwMode="auto">
            <a:xfrm>
              <a:off x="7056276" y="5445552"/>
              <a:ext cx="288032" cy="281187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rtlCol="0" anchor="ctr"/>
            <a:lstStyle/>
            <a:p>
              <a:pPr algn="ctr" eaLnBrk="1" hangingPunct="1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 dirty="0">
                  <a:solidFill>
                    <a:srgbClr val="000099"/>
                  </a:solidFill>
                  <a:ea typeface="黑体" pitchFamily="49" charset="-122"/>
                </a:rPr>
                <a:t>2</a:t>
              </a:r>
              <a:endParaRPr lang="zh-CN" altLang="en-US" b="1" dirty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D7FD379C-2392-4AB0-BC11-5B43AD7A7BE8}"/>
                </a:ext>
              </a:extLst>
            </p:cNvPr>
            <p:cNvSpPr/>
            <p:nvPr/>
          </p:nvSpPr>
          <p:spPr bwMode="auto">
            <a:xfrm>
              <a:off x="8100392" y="5445224"/>
              <a:ext cx="288032" cy="281187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rtlCol="0" anchor="ctr"/>
            <a:lstStyle/>
            <a:p>
              <a:pPr algn="ctr" eaLnBrk="1" hangingPunct="1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 dirty="0">
                  <a:solidFill>
                    <a:srgbClr val="000099"/>
                  </a:solidFill>
                  <a:ea typeface="黑体" pitchFamily="49" charset="-122"/>
                </a:rPr>
                <a:t>5</a:t>
              </a:r>
              <a:endParaRPr lang="zh-CN" altLang="en-US" b="1" dirty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FFFB25C5-B64F-46E4-A23B-11D244F0F30C}"/>
                </a:ext>
              </a:extLst>
            </p:cNvPr>
            <p:cNvSpPr/>
            <p:nvPr/>
          </p:nvSpPr>
          <p:spPr bwMode="auto">
            <a:xfrm>
              <a:off x="7056276" y="6063548"/>
              <a:ext cx="288032" cy="281187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rtlCol="0" anchor="ctr"/>
            <a:lstStyle/>
            <a:p>
              <a:pPr algn="ctr" eaLnBrk="1" hangingPunct="1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 dirty="0">
                  <a:solidFill>
                    <a:srgbClr val="000099"/>
                  </a:solidFill>
                  <a:ea typeface="黑体" pitchFamily="49" charset="-122"/>
                </a:rPr>
                <a:t>3</a:t>
              </a:r>
              <a:endParaRPr lang="zh-CN" altLang="en-US" b="1" dirty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20F57EF2-7F76-4034-A7DB-520D7F4C12B3}"/>
                </a:ext>
              </a:extLst>
            </p:cNvPr>
            <p:cNvSpPr/>
            <p:nvPr/>
          </p:nvSpPr>
          <p:spPr bwMode="auto">
            <a:xfrm>
              <a:off x="8100392" y="6063220"/>
              <a:ext cx="288032" cy="281187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10800" rIns="18000" bIns="10800" rtlCol="0" anchor="ctr"/>
            <a:lstStyle/>
            <a:p>
              <a:pPr algn="ctr" eaLnBrk="1" hangingPunct="1">
                <a:lnSpc>
                  <a:spcPct val="96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zh-CN" b="1" dirty="0">
                  <a:solidFill>
                    <a:srgbClr val="000099"/>
                  </a:solidFill>
                  <a:ea typeface="黑体" pitchFamily="49" charset="-122"/>
                </a:rPr>
                <a:t>6</a:t>
              </a:r>
              <a:endParaRPr lang="zh-CN" altLang="en-US" b="1" dirty="0">
                <a:solidFill>
                  <a:srgbClr val="000099"/>
                </a:solidFill>
                <a:ea typeface="黑体" pitchFamily="49" charset="-122"/>
              </a:endParaRPr>
            </a:p>
          </p:txBody>
        </p: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08875EB3-276F-4BAE-B55E-15599F9CEE7C}"/>
                </a:ext>
              </a:extLst>
            </p:cNvPr>
            <p:cNvCxnSpPr>
              <a:stCxn id="53" idx="6"/>
              <a:endCxn id="54" idx="2"/>
            </p:cNvCxnSpPr>
            <p:nvPr/>
          </p:nvCxnSpPr>
          <p:spPr bwMode="auto">
            <a:xfrm flipV="1">
              <a:off x="7344308" y="4973422"/>
              <a:ext cx="756084" cy="328"/>
            </a:xfrm>
            <a:prstGeom prst="line">
              <a:avLst/>
            </a:prstGeom>
            <a:ln w="34925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287A67D2-B36C-41E3-A709-04CFD1531675}"/>
                </a:ext>
              </a:extLst>
            </p:cNvPr>
            <p:cNvCxnSpPr>
              <a:cxnSpLocks/>
              <a:stCxn id="57" idx="6"/>
              <a:endCxn id="54" idx="2"/>
            </p:cNvCxnSpPr>
            <p:nvPr/>
          </p:nvCxnSpPr>
          <p:spPr bwMode="auto">
            <a:xfrm flipV="1">
              <a:off x="7344308" y="4973422"/>
              <a:ext cx="756084" cy="1230720"/>
            </a:xfrm>
            <a:prstGeom prst="line">
              <a:avLst/>
            </a:prstGeom>
            <a:ln w="34925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736DFD97-B766-4EFA-AF8F-0D4308A58762}"/>
                </a:ext>
              </a:extLst>
            </p:cNvPr>
            <p:cNvCxnSpPr>
              <a:cxnSpLocks/>
              <a:stCxn id="55" idx="6"/>
              <a:endCxn id="56" idx="2"/>
            </p:cNvCxnSpPr>
            <p:nvPr/>
          </p:nvCxnSpPr>
          <p:spPr bwMode="auto">
            <a:xfrm flipV="1">
              <a:off x="7344308" y="5585818"/>
              <a:ext cx="756084" cy="328"/>
            </a:xfrm>
            <a:prstGeom prst="line">
              <a:avLst/>
            </a:prstGeom>
            <a:ln w="34925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DA17BCD5-AB51-488E-9629-86CD33861EA2}"/>
                </a:ext>
              </a:extLst>
            </p:cNvPr>
            <p:cNvCxnSpPr>
              <a:cxnSpLocks/>
              <a:stCxn id="53" idx="6"/>
              <a:endCxn id="56" idx="2"/>
            </p:cNvCxnSpPr>
            <p:nvPr/>
          </p:nvCxnSpPr>
          <p:spPr bwMode="auto">
            <a:xfrm>
              <a:off x="7344308" y="4973750"/>
              <a:ext cx="756084" cy="612068"/>
            </a:xfrm>
            <a:prstGeom prst="line">
              <a:avLst/>
            </a:prstGeom>
            <a:ln w="34925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2EBF7C5B-8C55-440B-9EEF-5A67443BF0D6}"/>
                </a:ext>
              </a:extLst>
            </p:cNvPr>
            <p:cNvCxnSpPr>
              <a:cxnSpLocks/>
              <a:stCxn id="55" idx="6"/>
              <a:endCxn id="58" idx="2"/>
            </p:cNvCxnSpPr>
            <p:nvPr/>
          </p:nvCxnSpPr>
          <p:spPr bwMode="auto">
            <a:xfrm>
              <a:off x="7344308" y="5586146"/>
              <a:ext cx="756084" cy="617668"/>
            </a:xfrm>
            <a:prstGeom prst="line">
              <a:avLst/>
            </a:prstGeom>
            <a:ln w="34925">
              <a:solidFill>
                <a:srgbClr val="C0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278602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POJ1274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9206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Arial" charset="0"/>
                    <a:ea typeface="黑体" pitchFamily="2" charset="-122"/>
                  </a:rPr>
                  <a:t>给定有向图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𝑮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=(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𝑽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𝑬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，边上权值表示容量，给定源点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𝒔</m:t>
                    </m:r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和汇点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𝒕</m:t>
                    </m:r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，求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𝒔</m:t>
                    </m:r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𝒕</m:t>
                    </m:r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可流过的最大流量是多少？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819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 r="-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3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782597" y="3158115"/>
            <a:ext cx="4705010" cy="1881272"/>
            <a:chOff x="2167568" y="3096285"/>
            <a:chExt cx="4705010" cy="1881272"/>
          </a:xfrm>
        </p:grpSpPr>
        <p:sp>
          <p:nvSpPr>
            <p:cNvPr id="36" name="椭圆 35"/>
            <p:cNvSpPr/>
            <p:nvPr/>
          </p:nvSpPr>
          <p:spPr>
            <a:xfrm>
              <a:off x="2167568" y="3820050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s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6512538" y="3820050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t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3319696" y="3215658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3319696" y="4468122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5191904" y="3215658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5191904" y="4468122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42" name="直接箭头连接符 41"/>
            <p:cNvCxnSpPr>
              <a:stCxn id="36" idx="7"/>
              <a:endCxn id="38" idx="2"/>
            </p:cNvCxnSpPr>
            <p:nvPr/>
          </p:nvCxnSpPr>
          <p:spPr>
            <a:xfrm flipV="1">
              <a:off x="2474881" y="3395678"/>
              <a:ext cx="844815" cy="47709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endCxn id="40" idx="2"/>
            </p:cNvCxnSpPr>
            <p:nvPr/>
          </p:nvCxnSpPr>
          <p:spPr>
            <a:xfrm flipV="1">
              <a:off x="3682229" y="3395678"/>
              <a:ext cx="1509675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 flipH="1" flipV="1">
              <a:off x="3499716" y="3575698"/>
              <a:ext cx="11378" cy="89735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endCxn id="39" idx="7"/>
            </p:cNvCxnSpPr>
            <p:nvPr/>
          </p:nvCxnSpPr>
          <p:spPr>
            <a:xfrm flipH="1">
              <a:off x="3627009" y="3473677"/>
              <a:ext cx="1592505" cy="104717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 flipV="1">
              <a:off x="3682229" y="4664701"/>
              <a:ext cx="1509675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endCxn id="37" idx="1"/>
            </p:cNvCxnSpPr>
            <p:nvPr/>
          </p:nvCxnSpPr>
          <p:spPr>
            <a:xfrm>
              <a:off x="5551944" y="3404691"/>
              <a:ext cx="1013321" cy="4680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endCxn id="37" idx="3"/>
            </p:cNvCxnSpPr>
            <p:nvPr/>
          </p:nvCxnSpPr>
          <p:spPr>
            <a:xfrm flipV="1">
              <a:off x="5554818" y="4127363"/>
              <a:ext cx="1010447" cy="51096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2419726" y="3344925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16</a:t>
              </a:r>
              <a:endParaRPr lang="zh-CN" alt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496339" y="4272751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13</a:t>
              </a:r>
              <a:endParaRPr lang="zh-CN" alt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111914" y="3096285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12</a:t>
              </a:r>
              <a:endParaRPr lang="zh-CN" alt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946779" y="3377929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20</a:t>
              </a:r>
              <a:endParaRPr lang="zh-CN" alt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470556" y="381075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219926" y="398370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9</a:t>
              </a:r>
              <a:endParaRPr lang="zh-CN" alt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335205" y="387984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7</a:t>
              </a:r>
              <a:endParaRPr lang="zh-CN" alt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183922" y="4608225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14</a:t>
              </a:r>
              <a:endParaRPr lang="zh-CN" alt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948118" y="4307741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58" name="直接箭头连接符 57"/>
            <p:cNvCxnSpPr>
              <a:stCxn id="36" idx="5"/>
              <a:endCxn id="39" idx="2"/>
            </p:cNvCxnSpPr>
            <p:nvPr/>
          </p:nvCxnSpPr>
          <p:spPr bwMode="auto">
            <a:xfrm>
              <a:off x="2474881" y="4127363"/>
              <a:ext cx="844815" cy="52077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/>
            <p:cNvCxnSpPr>
              <a:stCxn id="41" idx="0"/>
              <a:endCxn id="40" idx="4"/>
            </p:cNvCxnSpPr>
            <p:nvPr/>
          </p:nvCxnSpPr>
          <p:spPr bwMode="auto">
            <a:xfrm flipV="1">
              <a:off x="5371924" y="3575698"/>
              <a:ext cx="0" cy="8924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5250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Arial" charset="0"/>
                    <a:ea typeface="黑体" pitchFamily="2" charset="-122"/>
                  </a:rPr>
                  <a:t>给定有向图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𝑮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=(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𝑽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,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𝑬</m:t>
                    </m:r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，边上权值表示容量，给定源点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𝒔</m:t>
                    </m:r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和汇点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𝒕</m:t>
                    </m:r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，求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  <a:ea typeface="黑体" pitchFamily="2" charset="-122"/>
                      </a:rPr>
                      <m:t>𝒔</m:t>
                    </m:r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黑体" pitchFamily="2" charset="-122"/>
                      </a:rPr>
                      <m:t>𝒕</m:t>
                    </m:r>
                  </m:oMath>
                </a14:m>
                <a:r>
                  <a:rPr lang="zh-CN" altLang="en-US" dirty="0">
                    <a:latin typeface="Arial" charset="0"/>
                    <a:ea typeface="黑体" pitchFamily="2" charset="-122"/>
                  </a:rPr>
                  <a:t>可流过的最大流量是多少？</a:t>
                </a:r>
                <a:endParaRPr lang="en-US" altLang="zh-CN" dirty="0">
                  <a:latin typeface="Arial" charset="0"/>
                  <a:ea typeface="黑体" pitchFamily="2" charset="-122"/>
                </a:endParaRPr>
              </a:p>
            </p:txBody>
          </p:sp>
        </mc:Choice>
        <mc:Fallback xmlns="">
          <p:sp>
            <p:nvSpPr>
              <p:cNvPr id="8195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2308" r="-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6" name="灯片编号占位符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66F650B-5347-4F36-8304-1500CA3F90AB}" type="slidenum">
              <a:rPr lang="en-US" altLang="zh-CN" smtClean="0">
                <a:solidFill>
                  <a:srgbClr val="006600"/>
                </a:solidFill>
                <a:latin typeface="Courier New" pitchFamily="49" charset="0"/>
                <a:ea typeface="华文新魏" pitchFamily="2" charset="-122"/>
              </a:rPr>
              <a:pPr eaLnBrk="1" hangingPunct="1"/>
              <a:t>4</a:t>
            </a:fld>
            <a:endParaRPr lang="en-US" altLang="zh-CN">
              <a:solidFill>
                <a:srgbClr val="006600"/>
              </a:solidFill>
              <a:latin typeface="Courier New" pitchFamily="49" charset="0"/>
              <a:ea typeface="华文新魏" pitchFamily="2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2167568" y="3017889"/>
            <a:ext cx="2954932" cy="1990293"/>
            <a:chOff x="2167568" y="3017889"/>
            <a:chExt cx="2954932" cy="1990293"/>
          </a:xfrm>
        </p:grpSpPr>
        <p:sp>
          <p:nvSpPr>
            <p:cNvPr id="6" name="椭圆 5"/>
            <p:cNvSpPr/>
            <p:nvPr/>
          </p:nvSpPr>
          <p:spPr>
            <a:xfrm>
              <a:off x="2167568" y="3820050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s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4762460" y="3820050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t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470556" y="3017889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470556" y="4648142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接箭头连接符 15"/>
            <p:cNvCxnSpPr>
              <a:stCxn id="6" idx="7"/>
              <a:endCxn id="8" idx="2"/>
            </p:cNvCxnSpPr>
            <p:nvPr/>
          </p:nvCxnSpPr>
          <p:spPr>
            <a:xfrm flipV="1">
              <a:off x="2474881" y="3197909"/>
              <a:ext cx="995675" cy="6748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8" idx="6"/>
              <a:endCxn id="7" idx="1"/>
            </p:cNvCxnSpPr>
            <p:nvPr/>
          </p:nvCxnSpPr>
          <p:spPr>
            <a:xfrm>
              <a:off x="3830596" y="3197909"/>
              <a:ext cx="984591" cy="6748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9" idx="6"/>
              <a:endCxn id="7" idx="3"/>
            </p:cNvCxnSpPr>
            <p:nvPr/>
          </p:nvCxnSpPr>
          <p:spPr>
            <a:xfrm flipV="1">
              <a:off x="3830596" y="4127363"/>
              <a:ext cx="984591" cy="7007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461851" y="3225774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432824" y="4355857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193073" y="3225774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545902" y="3828369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193073" y="435765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cxnSp>
          <p:nvCxnSpPr>
            <p:cNvPr id="3" name="直接箭头连接符 2"/>
            <p:cNvCxnSpPr>
              <a:stCxn id="6" idx="5"/>
              <a:endCxn id="9" idx="2"/>
            </p:cNvCxnSpPr>
            <p:nvPr/>
          </p:nvCxnSpPr>
          <p:spPr bwMode="auto">
            <a:xfrm>
              <a:off x="2474881" y="4127363"/>
              <a:ext cx="995675" cy="7007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8" idx="4"/>
              <a:endCxn id="9" idx="0"/>
            </p:cNvCxnSpPr>
            <p:nvPr/>
          </p:nvCxnSpPr>
          <p:spPr bwMode="auto">
            <a:xfrm>
              <a:off x="3650576" y="3377929"/>
              <a:ext cx="0" cy="12702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4926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简单想法</a:t>
            </a:r>
            <a:endParaRPr lang="en-US" altLang="zh-CN" dirty="0"/>
          </a:p>
          <a:p>
            <a:pPr lvl="1"/>
            <a:r>
              <a:rPr lang="zh-CN" altLang="en-US" dirty="0"/>
              <a:t>从源到汇找一条可行路径，塞满流量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697717" y="2672916"/>
            <a:ext cx="2954932" cy="1990293"/>
            <a:chOff x="2167568" y="3017889"/>
            <a:chExt cx="2954932" cy="1990293"/>
          </a:xfrm>
        </p:grpSpPr>
        <p:sp>
          <p:nvSpPr>
            <p:cNvPr id="6" name="椭圆 5"/>
            <p:cNvSpPr/>
            <p:nvPr/>
          </p:nvSpPr>
          <p:spPr>
            <a:xfrm>
              <a:off x="2167568" y="3820050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s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4762460" y="3820050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t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470556" y="3017889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470556" y="4648142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直接箭头连接符 9"/>
            <p:cNvCxnSpPr>
              <a:stCxn id="6" idx="7"/>
              <a:endCxn id="8" idx="2"/>
            </p:cNvCxnSpPr>
            <p:nvPr/>
          </p:nvCxnSpPr>
          <p:spPr>
            <a:xfrm flipV="1">
              <a:off x="2474881" y="3197909"/>
              <a:ext cx="995675" cy="674868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8" idx="6"/>
              <a:endCxn id="7" idx="1"/>
            </p:cNvCxnSpPr>
            <p:nvPr/>
          </p:nvCxnSpPr>
          <p:spPr>
            <a:xfrm>
              <a:off x="3830596" y="3197909"/>
              <a:ext cx="984591" cy="6748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9" idx="6"/>
              <a:endCxn id="7" idx="3"/>
            </p:cNvCxnSpPr>
            <p:nvPr/>
          </p:nvCxnSpPr>
          <p:spPr>
            <a:xfrm flipV="1">
              <a:off x="3830596" y="4127363"/>
              <a:ext cx="984591" cy="700799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461851" y="3225774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32824" y="4355857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93073" y="3225774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45902" y="3828369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93073" y="435765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cxnSp>
          <p:nvCxnSpPr>
            <p:cNvPr id="18" name="直接箭头连接符 17"/>
            <p:cNvCxnSpPr>
              <a:stCxn id="6" idx="5"/>
              <a:endCxn id="9" idx="2"/>
            </p:cNvCxnSpPr>
            <p:nvPr/>
          </p:nvCxnSpPr>
          <p:spPr bwMode="auto">
            <a:xfrm>
              <a:off x="2474881" y="4127363"/>
              <a:ext cx="995675" cy="7007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8" idx="4"/>
              <a:endCxn id="9" idx="0"/>
            </p:cNvCxnSpPr>
            <p:nvPr/>
          </p:nvCxnSpPr>
          <p:spPr bwMode="auto">
            <a:xfrm>
              <a:off x="3650576" y="3377929"/>
              <a:ext cx="0" cy="1270213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5508104" y="2672916"/>
            <a:ext cx="2954932" cy="1990293"/>
            <a:chOff x="2167568" y="3017889"/>
            <a:chExt cx="2954932" cy="1990293"/>
          </a:xfrm>
        </p:grpSpPr>
        <p:sp>
          <p:nvSpPr>
            <p:cNvPr id="21" name="椭圆 20"/>
            <p:cNvSpPr/>
            <p:nvPr/>
          </p:nvSpPr>
          <p:spPr>
            <a:xfrm>
              <a:off x="2167568" y="3820050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s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4762460" y="3820050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t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3470556" y="3017889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3470556" y="4648142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直接箭头连接符 24"/>
            <p:cNvCxnSpPr>
              <a:stCxn id="21" idx="7"/>
              <a:endCxn id="23" idx="2"/>
            </p:cNvCxnSpPr>
            <p:nvPr/>
          </p:nvCxnSpPr>
          <p:spPr>
            <a:xfrm flipV="1">
              <a:off x="2474881" y="3197909"/>
              <a:ext cx="995675" cy="674868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23" idx="6"/>
              <a:endCxn id="22" idx="1"/>
            </p:cNvCxnSpPr>
            <p:nvPr/>
          </p:nvCxnSpPr>
          <p:spPr>
            <a:xfrm>
              <a:off x="3830596" y="3197909"/>
              <a:ext cx="984591" cy="674868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24" idx="6"/>
              <a:endCxn id="22" idx="3"/>
            </p:cNvCxnSpPr>
            <p:nvPr/>
          </p:nvCxnSpPr>
          <p:spPr>
            <a:xfrm flipV="1">
              <a:off x="3830596" y="4127363"/>
              <a:ext cx="984591" cy="700799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461851" y="3225774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432824" y="4355857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93073" y="3225774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45902" y="3828369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193073" y="435765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cxnSp>
          <p:nvCxnSpPr>
            <p:cNvPr id="33" name="直接箭头连接符 32"/>
            <p:cNvCxnSpPr>
              <a:stCxn id="21" idx="5"/>
              <a:endCxn id="24" idx="2"/>
            </p:cNvCxnSpPr>
            <p:nvPr/>
          </p:nvCxnSpPr>
          <p:spPr bwMode="auto">
            <a:xfrm>
              <a:off x="2474881" y="4127363"/>
              <a:ext cx="995675" cy="700799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23" idx="4"/>
              <a:endCxn id="24" idx="0"/>
            </p:cNvCxnSpPr>
            <p:nvPr/>
          </p:nvCxnSpPr>
          <p:spPr bwMode="auto">
            <a:xfrm>
              <a:off x="3650576" y="3377929"/>
              <a:ext cx="0" cy="12702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1518847" y="4844693"/>
            <a:ext cx="1114408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简单想法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550125" y="4822725"/>
            <a:ext cx="881973" cy="369332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b="1" dirty="0">
                <a:solidFill>
                  <a:srgbClr val="000099"/>
                </a:solidFill>
                <a:ea typeface="黑体" pitchFamily="49" charset="-122"/>
              </a:rPr>
              <a:t>最优解</a:t>
            </a:r>
          </a:p>
        </p:txBody>
      </p:sp>
    </p:spTree>
    <p:extLst>
      <p:ext uri="{BB962C8B-B14F-4D97-AF65-F5344CB8AC3E}">
        <p14:creationId xmlns:p14="http://schemas.microsoft.com/office/powerpoint/2010/main" val="4083997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取消部分设置好的流</a:t>
            </a:r>
            <a:endParaRPr lang="en-US" altLang="zh-CN" dirty="0"/>
          </a:p>
          <a:p>
            <a:pPr lvl="1"/>
            <a:r>
              <a:rPr lang="zh-CN" altLang="en-US" dirty="0"/>
              <a:t>对一些设置好的流可能反悔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  <p:grpSp>
        <p:nvGrpSpPr>
          <p:cNvPr id="35" name="组合 34"/>
          <p:cNvGrpSpPr/>
          <p:nvPr/>
        </p:nvGrpSpPr>
        <p:grpSpPr>
          <a:xfrm>
            <a:off x="5302520" y="2433853"/>
            <a:ext cx="2954932" cy="1990293"/>
            <a:chOff x="2167568" y="3017889"/>
            <a:chExt cx="2954932" cy="1990293"/>
          </a:xfrm>
        </p:grpSpPr>
        <p:sp>
          <p:nvSpPr>
            <p:cNvPr id="36" name="椭圆 35"/>
            <p:cNvSpPr/>
            <p:nvPr/>
          </p:nvSpPr>
          <p:spPr>
            <a:xfrm>
              <a:off x="2167568" y="3820050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s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4762460" y="3820050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t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3470556" y="3017889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3470556" y="4648142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直接箭头连接符 39"/>
            <p:cNvCxnSpPr>
              <a:stCxn id="36" idx="7"/>
              <a:endCxn id="38" idx="2"/>
            </p:cNvCxnSpPr>
            <p:nvPr/>
          </p:nvCxnSpPr>
          <p:spPr>
            <a:xfrm flipV="1">
              <a:off x="2474881" y="3197909"/>
              <a:ext cx="995675" cy="674868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8" idx="6"/>
              <a:endCxn id="37" idx="1"/>
            </p:cNvCxnSpPr>
            <p:nvPr/>
          </p:nvCxnSpPr>
          <p:spPr>
            <a:xfrm>
              <a:off x="3830596" y="3197909"/>
              <a:ext cx="984591" cy="6748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39" idx="6"/>
              <a:endCxn id="37" idx="3"/>
            </p:cNvCxnSpPr>
            <p:nvPr/>
          </p:nvCxnSpPr>
          <p:spPr>
            <a:xfrm flipV="1">
              <a:off x="3830596" y="4127363"/>
              <a:ext cx="984591" cy="700799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2461851" y="3225774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432824" y="4355857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193073" y="3225774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545902" y="3828369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193073" y="435765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cxnSp>
          <p:nvCxnSpPr>
            <p:cNvPr id="48" name="直接箭头连接符 47"/>
            <p:cNvCxnSpPr>
              <a:stCxn id="36" idx="5"/>
              <a:endCxn id="39" idx="2"/>
            </p:cNvCxnSpPr>
            <p:nvPr/>
          </p:nvCxnSpPr>
          <p:spPr bwMode="auto">
            <a:xfrm>
              <a:off x="2474881" y="4127363"/>
              <a:ext cx="995675" cy="7007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38" idx="4"/>
              <a:endCxn id="39" idx="0"/>
            </p:cNvCxnSpPr>
            <p:nvPr/>
          </p:nvCxnSpPr>
          <p:spPr bwMode="auto">
            <a:xfrm>
              <a:off x="3650576" y="3377929"/>
              <a:ext cx="0" cy="1270213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右箭头 49"/>
          <p:cNvSpPr/>
          <p:nvPr/>
        </p:nvSpPr>
        <p:spPr bwMode="auto">
          <a:xfrm>
            <a:off x="3980985" y="3387527"/>
            <a:ext cx="684076" cy="385473"/>
          </a:xfrm>
          <a:prstGeom prst="rightArrow">
            <a:avLst/>
          </a:prstGeom>
          <a:solidFill>
            <a:srgbClr val="0000A8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lIns="18000" tIns="10800" rIns="18000" bIns="10800" rtlCol="0" anchor="ctr"/>
          <a:lstStyle/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FontTx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697717" y="2672916"/>
            <a:ext cx="2954932" cy="1990293"/>
            <a:chOff x="2167568" y="3017889"/>
            <a:chExt cx="2954932" cy="1990293"/>
          </a:xfrm>
        </p:grpSpPr>
        <p:sp>
          <p:nvSpPr>
            <p:cNvPr id="52" name="椭圆 51"/>
            <p:cNvSpPr/>
            <p:nvPr/>
          </p:nvSpPr>
          <p:spPr>
            <a:xfrm>
              <a:off x="2167568" y="3820050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s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4762460" y="3820050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t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3470556" y="3017889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3470556" y="4648142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56" name="直接箭头连接符 55"/>
            <p:cNvCxnSpPr>
              <a:stCxn id="52" idx="7"/>
              <a:endCxn id="54" idx="2"/>
            </p:cNvCxnSpPr>
            <p:nvPr/>
          </p:nvCxnSpPr>
          <p:spPr>
            <a:xfrm flipV="1">
              <a:off x="2474881" y="3197909"/>
              <a:ext cx="995675" cy="674868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>
              <a:stCxn id="54" idx="6"/>
              <a:endCxn id="53" idx="1"/>
            </p:cNvCxnSpPr>
            <p:nvPr/>
          </p:nvCxnSpPr>
          <p:spPr>
            <a:xfrm>
              <a:off x="3830596" y="3197909"/>
              <a:ext cx="984591" cy="6748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/>
            <p:cNvCxnSpPr>
              <a:stCxn id="55" idx="6"/>
              <a:endCxn id="53" idx="3"/>
            </p:cNvCxnSpPr>
            <p:nvPr/>
          </p:nvCxnSpPr>
          <p:spPr>
            <a:xfrm flipV="1">
              <a:off x="3830596" y="4127363"/>
              <a:ext cx="984591" cy="700799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2461851" y="3225774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432824" y="4355857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193073" y="3225774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545902" y="3828369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193073" y="435765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cxnSp>
          <p:nvCxnSpPr>
            <p:cNvPr id="64" name="直接箭头连接符 63"/>
            <p:cNvCxnSpPr>
              <a:stCxn id="52" idx="5"/>
              <a:endCxn id="55" idx="2"/>
            </p:cNvCxnSpPr>
            <p:nvPr/>
          </p:nvCxnSpPr>
          <p:spPr bwMode="auto">
            <a:xfrm>
              <a:off x="2474881" y="4127363"/>
              <a:ext cx="995675" cy="7007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/>
            <p:cNvCxnSpPr>
              <a:stCxn id="54" idx="4"/>
              <a:endCxn id="55" idx="0"/>
            </p:cNvCxnSpPr>
            <p:nvPr/>
          </p:nvCxnSpPr>
          <p:spPr bwMode="auto">
            <a:xfrm>
              <a:off x="3650576" y="3377929"/>
              <a:ext cx="0" cy="1270213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/>
          <p:cNvGrpSpPr/>
          <p:nvPr/>
        </p:nvGrpSpPr>
        <p:grpSpPr>
          <a:xfrm>
            <a:off x="5308062" y="4663209"/>
            <a:ext cx="2954932" cy="1990293"/>
            <a:chOff x="2167568" y="3017889"/>
            <a:chExt cx="2954932" cy="1990293"/>
          </a:xfrm>
        </p:grpSpPr>
        <p:sp>
          <p:nvSpPr>
            <p:cNvPr id="67" name="椭圆 66"/>
            <p:cNvSpPr/>
            <p:nvPr/>
          </p:nvSpPr>
          <p:spPr>
            <a:xfrm>
              <a:off x="2167568" y="3820050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s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>
              <a:off x="4762460" y="3820050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t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>
              <a:off x="3470556" y="3017889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70" name="椭圆 69"/>
            <p:cNvSpPr/>
            <p:nvPr/>
          </p:nvSpPr>
          <p:spPr>
            <a:xfrm>
              <a:off x="3470556" y="4648142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直接箭头连接符 70"/>
            <p:cNvCxnSpPr>
              <a:stCxn id="67" idx="7"/>
              <a:endCxn id="69" idx="2"/>
            </p:cNvCxnSpPr>
            <p:nvPr/>
          </p:nvCxnSpPr>
          <p:spPr>
            <a:xfrm flipV="1">
              <a:off x="2474881" y="3197909"/>
              <a:ext cx="995675" cy="674868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>
              <a:stCxn id="69" idx="6"/>
              <a:endCxn id="68" idx="1"/>
            </p:cNvCxnSpPr>
            <p:nvPr/>
          </p:nvCxnSpPr>
          <p:spPr>
            <a:xfrm>
              <a:off x="3830596" y="3197909"/>
              <a:ext cx="984591" cy="674868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>
              <a:stCxn id="70" idx="6"/>
              <a:endCxn id="68" idx="3"/>
            </p:cNvCxnSpPr>
            <p:nvPr/>
          </p:nvCxnSpPr>
          <p:spPr>
            <a:xfrm flipV="1">
              <a:off x="3830596" y="4127363"/>
              <a:ext cx="984591" cy="700799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2461851" y="3225774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432824" y="4355857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193073" y="3225774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545902" y="3828369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193073" y="435765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cxnSp>
          <p:nvCxnSpPr>
            <p:cNvPr id="79" name="直接箭头连接符 78"/>
            <p:cNvCxnSpPr>
              <a:stCxn id="67" idx="5"/>
              <a:endCxn id="70" idx="2"/>
            </p:cNvCxnSpPr>
            <p:nvPr/>
          </p:nvCxnSpPr>
          <p:spPr bwMode="auto">
            <a:xfrm>
              <a:off x="2474881" y="4127363"/>
              <a:ext cx="995675" cy="700799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>
              <a:stCxn id="69" idx="4"/>
              <a:endCxn id="70" idx="0"/>
            </p:cNvCxnSpPr>
            <p:nvPr/>
          </p:nvCxnSpPr>
          <p:spPr bwMode="auto">
            <a:xfrm>
              <a:off x="3650576" y="3377929"/>
              <a:ext cx="0" cy="1270213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下箭头 81"/>
          <p:cNvSpPr/>
          <p:nvPr/>
        </p:nvSpPr>
        <p:spPr bwMode="auto">
          <a:xfrm>
            <a:off x="5112060" y="4303170"/>
            <a:ext cx="330556" cy="557932"/>
          </a:xfrm>
          <a:prstGeom prst="downArrow">
            <a:avLst/>
          </a:prstGeom>
          <a:solidFill>
            <a:srgbClr val="0000A8"/>
          </a:solidFill>
          <a:ln w="3175">
            <a:noFill/>
            <a:miter lim="800000"/>
            <a:headEnd/>
            <a:tailEnd/>
          </a:ln>
        </p:spPr>
        <p:txBody>
          <a:bodyPr lIns="18000" tIns="10800" rIns="18000" bIns="10800" rtlCol="0" anchor="ctr"/>
          <a:lstStyle/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FontTx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10180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残留网络</a:t>
            </a:r>
            <a:endParaRPr lang="en-US" altLang="zh-CN" dirty="0"/>
          </a:p>
          <a:p>
            <a:pPr lvl="1"/>
            <a:r>
              <a:rPr lang="zh-CN" altLang="en-US" dirty="0"/>
              <a:t>某一条边使用了多少流量，则其反方向设置多少可反悔的流量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697717" y="3017889"/>
            <a:ext cx="2954932" cy="1990293"/>
            <a:chOff x="2167568" y="3017889"/>
            <a:chExt cx="2954932" cy="1990293"/>
          </a:xfrm>
        </p:grpSpPr>
        <p:sp>
          <p:nvSpPr>
            <p:cNvPr id="6" name="椭圆 5"/>
            <p:cNvSpPr/>
            <p:nvPr/>
          </p:nvSpPr>
          <p:spPr>
            <a:xfrm>
              <a:off x="2167568" y="3820050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s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4762460" y="3820050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t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470556" y="3017889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470556" y="4648142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直接箭头连接符 9"/>
            <p:cNvCxnSpPr>
              <a:stCxn id="6" idx="7"/>
              <a:endCxn id="8" idx="2"/>
            </p:cNvCxnSpPr>
            <p:nvPr/>
          </p:nvCxnSpPr>
          <p:spPr>
            <a:xfrm flipV="1">
              <a:off x="2474881" y="3197909"/>
              <a:ext cx="995675" cy="674868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>
              <a:stCxn id="8" idx="6"/>
              <a:endCxn id="7" idx="1"/>
            </p:cNvCxnSpPr>
            <p:nvPr/>
          </p:nvCxnSpPr>
          <p:spPr>
            <a:xfrm>
              <a:off x="3830596" y="3197909"/>
              <a:ext cx="984591" cy="6748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9" idx="6"/>
              <a:endCxn id="7" idx="3"/>
            </p:cNvCxnSpPr>
            <p:nvPr/>
          </p:nvCxnSpPr>
          <p:spPr>
            <a:xfrm flipV="1">
              <a:off x="3830596" y="4127363"/>
              <a:ext cx="984591" cy="700799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461851" y="3225774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32824" y="4355857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93073" y="3225774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45902" y="3828369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93073" y="435765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cxnSp>
          <p:nvCxnSpPr>
            <p:cNvPr id="18" name="直接箭头连接符 17"/>
            <p:cNvCxnSpPr>
              <a:stCxn id="6" idx="5"/>
              <a:endCxn id="9" idx="2"/>
            </p:cNvCxnSpPr>
            <p:nvPr/>
          </p:nvCxnSpPr>
          <p:spPr bwMode="auto">
            <a:xfrm>
              <a:off x="2474881" y="4127363"/>
              <a:ext cx="995675" cy="7007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8" idx="4"/>
              <a:endCxn id="9" idx="0"/>
            </p:cNvCxnSpPr>
            <p:nvPr/>
          </p:nvCxnSpPr>
          <p:spPr bwMode="auto">
            <a:xfrm>
              <a:off x="3650576" y="3377929"/>
              <a:ext cx="0" cy="1270213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/>
          <p:cNvGrpSpPr/>
          <p:nvPr/>
        </p:nvGrpSpPr>
        <p:grpSpPr>
          <a:xfrm>
            <a:off x="5287198" y="3004923"/>
            <a:ext cx="2954932" cy="1990293"/>
            <a:chOff x="2167568" y="3017889"/>
            <a:chExt cx="2954932" cy="1990293"/>
          </a:xfrm>
        </p:grpSpPr>
        <p:sp>
          <p:nvSpPr>
            <p:cNvPr id="36" name="椭圆 35"/>
            <p:cNvSpPr/>
            <p:nvPr/>
          </p:nvSpPr>
          <p:spPr>
            <a:xfrm>
              <a:off x="2167568" y="3820050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s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4762460" y="3820050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t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3470556" y="3017889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3470556" y="4648142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直接箭头连接符 39"/>
            <p:cNvCxnSpPr>
              <a:stCxn id="36" idx="7"/>
              <a:endCxn id="38" idx="2"/>
            </p:cNvCxnSpPr>
            <p:nvPr/>
          </p:nvCxnSpPr>
          <p:spPr>
            <a:xfrm flipV="1">
              <a:off x="2474881" y="3197909"/>
              <a:ext cx="995675" cy="674868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8" idx="6"/>
              <a:endCxn id="37" idx="1"/>
            </p:cNvCxnSpPr>
            <p:nvPr/>
          </p:nvCxnSpPr>
          <p:spPr>
            <a:xfrm>
              <a:off x="3830596" y="3197909"/>
              <a:ext cx="984591" cy="6748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39" idx="6"/>
              <a:endCxn id="37" idx="3"/>
            </p:cNvCxnSpPr>
            <p:nvPr/>
          </p:nvCxnSpPr>
          <p:spPr>
            <a:xfrm flipV="1">
              <a:off x="3830596" y="4127363"/>
              <a:ext cx="984591" cy="700799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2461851" y="3225774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432824" y="4355857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193073" y="3225774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545902" y="3828369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193073" y="435765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cxnSp>
          <p:nvCxnSpPr>
            <p:cNvPr id="48" name="直接箭头连接符 47"/>
            <p:cNvCxnSpPr>
              <a:stCxn id="36" idx="5"/>
              <a:endCxn id="39" idx="2"/>
            </p:cNvCxnSpPr>
            <p:nvPr/>
          </p:nvCxnSpPr>
          <p:spPr bwMode="auto">
            <a:xfrm>
              <a:off x="2474881" y="4127363"/>
              <a:ext cx="995675" cy="7007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stCxn id="38" idx="4"/>
              <a:endCxn id="39" idx="0"/>
            </p:cNvCxnSpPr>
            <p:nvPr/>
          </p:nvCxnSpPr>
          <p:spPr bwMode="auto">
            <a:xfrm>
              <a:off x="3650576" y="3377929"/>
              <a:ext cx="0" cy="1270213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右箭头 49"/>
          <p:cNvSpPr/>
          <p:nvPr/>
        </p:nvSpPr>
        <p:spPr bwMode="auto">
          <a:xfrm>
            <a:off x="4175956" y="3807333"/>
            <a:ext cx="684076" cy="385473"/>
          </a:xfrm>
          <a:prstGeom prst="rightArrow">
            <a:avLst/>
          </a:prstGeom>
          <a:solidFill>
            <a:srgbClr val="0000A8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lIns="18000" tIns="10800" rIns="18000" bIns="10800" rtlCol="0" anchor="ctr"/>
          <a:lstStyle/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FontTx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4499862" y="1232756"/>
                <a:ext cx="4410566" cy="71019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𝒄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𝒇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(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𝒖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,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𝒗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𝒄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−</m:t>
                              </m:r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,</m:t>
                              </m:r>
                              <m:r>
                                <a:rPr lang="zh-CN" altLang="en-US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若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𝑬</m:t>
                              </m:r>
                            </m:e>
                            <m:e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,            </m:t>
                              </m:r>
                              <m:r>
                                <a:rPr lang="zh-CN" altLang="en-US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若</m:t>
                              </m:r>
                              <m:d>
                                <m:dPr>
                                  <m:ctrlPr>
                                    <a:rPr lang="en-US" altLang="zh-CN" b="1" i="1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</m:e>
                              </m:d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𝑬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b="1" dirty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862" y="1232756"/>
                <a:ext cx="4410566" cy="71019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5315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Fold-Fulkerson</a:t>
            </a:r>
            <a:r>
              <a:rPr lang="zh-CN" altLang="en-US" dirty="0"/>
              <a:t>算法</a:t>
            </a:r>
            <a:endParaRPr lang="en-US" altLang="zh-CN" dirty="0"/>
          </a:p>
          <a:p>
            <a:pPr lvl="1"/>
            <a:r>
              <a:rPr lang="zh-CN" altLang="en-US" dirty="0"/>
              <a:t>在残留网络从源到汇找一条可行路径，塞满流量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499862" y="1232756"/>
                <a:ext cx="4410566" cy="71019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𝒄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𝒇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(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𝒖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,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𝒗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𝒄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−</m:t>
                              </m:r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,</m:t>
                              </m:r>
                              <m:r>
                                <a:rPr lang="zh-CN" altLang="en-US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若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𝑬</m:t>
                              </m:r>
                            </m:e>
                            <m:e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,            </m:t>
                              </m:r>
                              <m:r>
                                <a:rPr lang="zh-CN" altLang="en-US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若</m:t>
                              </m:r>
                              <m:d>
                                <m:dPr>
                                  <m:ctrlPr>
                                    <a:rPr lang="en-US" altLang="zh-CN" b="1" i="1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</m:e>
                              </m:d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𝑬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b="1" dirty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862" y="1232756"/>
                <a:ext cx="4410566" cy="71019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组合 80"/>
          <p:cNvGrpSpPr/>
          <p:nvPr/>
        </p:nvGrpSpPr>
        <p:grpSpPr>
          <a:xfrm>
            <a:off x="5302520" y="2384884"/>
            <a:ext cx="2954932" cy="1990293"/>
            <a:chOff x="2167568" y="3017889"/>
            <a:chExt cx="2954932" cy="1990293"/>
          </a:xfrm>
        </p:grpSpPr>
        <p:sp>
          <p:nvSpPr>
            <p:cNvPr id="82" name="椭圆 81"/>
            <p:cNvSpPr/>
            <p:nvPr/>
          </p:nvSpPr>
          <p:spPr>
            <a:xfrm>
              <a:off x="2167568" y="3820050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s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83" name="椭圆 82"/>
            <p:cNvSpPr/>
            <p:nvPr/>
          </p:nvSpPr>
          <p:spPr>
            <a:xfrm>
              <a:off x="4762460" y="3820050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t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3470556" y="3017889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85" name="椭圆 84"/>
            <p:cNvSpPr/>
            <p:nvPr/>
          </p:nvSpPr>
          <p:spPr>
            <a:xfrm>
              <a:off x="3470556" y="4648142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86" name="直接箭头连接符 85"/>
            <p:cNvCxnSpPr>
              <a:stCxn id="82" idx="7"/>
              <a:endCxn id="84" idx="2"/>
            </p:cNvCxnSpPr>
            <p:nvPr/>
          </p:nvCxnSpPr>
          <p:spPr>
            <a:xfrm flipV="1">
              <a:off x="2474881" y="3197909"/>
              <a:ext cx="995675" cy="674868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>
              <a:stCxn id="84" idx="6"/>
              <a:endCxn id="83" idx="1"/>
            </p:cNvCxnSpPr>
            <p:nvPr/>
          </p:nvCxnSpPr>
          <p:spPr>
            <a:xfrm>
              <a:off x="3830596" y="3197909"/>
              <a:ext cx="984591" cy="6748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/>
            <p:cNvCxnSpPr>
              <a:stCxn id="85" idx="6"/>
              <a:endCxn id="83" idx="3"/>
            </p:cNvCxnSpPr>
            <p:nvPr/>
          </p:nvCxnSpPr>
          <p:spPr>
            <a:xfrm flipV="1">
              <a:off x="3830596" y="4127363"/>
              <a:ext cx="984591" cy="700799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2461851" y="3225774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432824" y="4355857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4193073" y="3225774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545902" y="3828369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4193073" y="435765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cxnSp>
          <p:nvCxnSpPr>
            <p:cNvPr id="94" name="直接箭头连接符 93"/>
            <p:cNvCxnSpPr>
              <a:stCxn id="82" idx="5"/>
              <a:endCxn id="85" idx="2"/>
            </p:cNvCxnSpPr>
            <p:nvPr/>
          </p:nvCxnSpPr>
          <p:spPr bwMode="auto">
            <a:xfrm>
              <a:off x="2474881" y="4127363"/>
              <a:ext cx="995675" cy="7007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/>
            <p:cNvCxnSpPr>
              <a:stCxn id="84" idx="4"/>
              <a:endCxn id="85" idx="0"/>
            </p:cNvCxnSpPr>
            <p:nvPr/>
          </p:nvCxnSpPr>
          <p:spPr bwMode="auto">
            <a:xfrm>
              <a:off x="3650576" y="3377929"/>
              <a:ext cx="0" cy="1270213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右箭头 95"/>
          <p:cNvSpPr/>
          <p:nvPr/>
        </p:nvSpPr>
        <p:spPr bwMode="auto">
          <a:xfrm>
            <a:off x="4067944" y="3338558"/>
            <a:ext cx="684076" cy="385473"/>
          </a:xfrm>
          <a:prstGeom prst="rightArrow">
            <a:avLst/>
          </a:prstGeom>
          <a:solidFill>
            <a:srgbClr val="0000A8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lIns="18000" tIns="10800" rIns="18000" bIns="10800" rtlCol="0" anchor="ctr"/>
          <a:lstStyle/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FontTx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  <p:grpSp>
        <p:nvGrpSpPr>
          <p:cNvPr id="97" name="组合 96"/>
          <p:cNvGrpSpPr/>
          <p:nvPr/>
        </p:nvGrpSpPr>
        <p:grpSpPr>
          <a:xfrm>
            <a:off x="697717" y="2420888"/>
            <a:ext cx="2954932" cy="1990293"/>
            <a:chOff x="2167568" y="3017889"/>
            <a:chExt cx="2954932" cy="1990293"/>
          </a:xfrm>
        </p:grpSpPr>
        <p:sp>
          <p:nvSpPr>
            <p:cNvPr id="98" name="椭圆 97"/>
            <p:cNvSpPr/>
            <p:nvPr/>
          </p:nvSpPr>
          <p:spPr>
            <a:xfrm>
              <a:off x="2167568" y="3820050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s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4762460" y="3820050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t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3470556" y="3017889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3470556" y="4648142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102" name="直接箭头连接符 101"/>
            <p:cNvCxnSpPr>
              <a:stCxn id="98" idx="7"/>
              <a:endCxn id="100" idx="2"/>
            </p:cNvCxnSpPr>
            <p:nvPr/>
          </p:nvCxnSpPr>
          <p:spPr>
            <a:xfrm flipV="1">
              <a:off x="2474881" y="3197909"/>
              <a:ext cx="995675" cy="674868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/>
            <p:cNvCxnSpPr>
              <a:stCxn id="100" idx="6"/>
              <a:endCxn id="99" idx="1"/>
            </p:cNvCxnSpPr>
            <p:nvPr/>
          </p:nvCxnSpPr>
          <p:spPr>
            <a:xfrm>
              <a:off x="3830596" y="3197909"/>
              <a:ext cx="984591" cy="6748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101" idx="6"/>
              <a:endCxn id="99" idx="3"/>
            </p:cNvCxnSpPr>
            <p:nvPr/>
          </p:nvCxnSpPr>
          <p:spPr>
            <a:xfrm flipV="1">
              <a:off x="3830596" y="4127363"/>
              <a:ext cx="984591" cy="700799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2461851" y="3225774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432824" y="4355857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193073" y="3225774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545902" y="3828369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193073" y="435765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cxnSp>
          <p:nvCxnSpPr>
            <p:cNvPr id="110" name="直接箭头连接符 109"/>
            <p:cNvCxnSpPr>
              <a:stCxn id="98" idx="5"/>
              <a:endCxn id="101" idx="2"/>
            </p:cNvCxnSpPr>
            <p:nvPr/>
          </p:nvCxnSpPr>
          <p:spPr bwMode="auto">
            <a:xfrm>
              <a:off x="2474881" y="4127363"/>
              <a:ext cx="995675" cy="7007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/>
            <p:cNvCxnSpPr>
              <a:stCxn id="100" idx="4"/>
              <a:endCxn id="101" idx="0"/>
            </p:cNvCxnSpPr>
            <p:nvPr/>
          </p:nvCxnSpPr>
          <p:spPr bwMode="auto">
            <a:xfrm>
              <a:off x="3650576" y="3377929"/>
              <a:ext cx="0" cy="1270213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组合 111"/>
          <p:cNvGrpSpPr/>
          <p:nvPr/>
        </p:nvGrpSpPr>
        <p:grpSpPr>
          <a:xfrm>
            <a:off x="5308062" y="4614240"/>
            <a:ext cx="2954932" cy="1990293"/>
            <a:chOff x="2167568" y="3017889"/>
            <a:chExt cx="2954932" cy="1990293"/>
          </a:xfrm>
        </p:grpSpPr>
        <p:sp>
          <p:nvSpPr>
            <p:cNvPr id="113" name="椭圆 112"/>
            <p:cNvSpPr/>
            <p:nvPr/>
          </p:nvSpPr>
          <p:spPr>
            <a:xfrm>
              <a:off x="2167568" y="3820050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s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4762460" y="3820050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t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3470556" y="3017889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470556" y="4648142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117" name="直接箭头连接符 116"/>
            <p:cNvCxnSpPr>
              <a:stCxn id="113" idx="7"/>
              <a:endCxn id="115" idx="2"/>
            </p:cNvCxnSpPr>
            <p:nvPr/>
          </p:nvCxnSpPr>
          <p:spPr>
            <a:xfrm flipV="1">
              <a:off x="2474881" y="3197909"/>
              <a:ext cx="995675" cy="674868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箭头连接符 117"/>
            <p:cNvCxnSpPr>
              <a:stCxn id="115" idx="6"/>
              <a:endCxn id="114" idx="1"/>
            </p:cNvCxnSpPr>
            <p:nvPr/>
          </p:nvCxnSpPr>
          <p:spPr>
            <a:xfrm>
              <a:off x="3830596" y="3197909"/>
              <a:ext cx="984591" cy="674868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箭头连接符 118"/>
            <p:cNvCxnSpPr>
              <a:stCxn id="116" idx="6"/>
              <a:endCxn id="114" idx="3"/>
            </p:cNvCxnSpPr>
            <p:nvPr/>
          </p:nvCxnSpPr>
          <p:spPr>
            <a:xfrm flipV="1">
              <a:off x="3830596" y="4127363"/>
              <a:ext cx="984591" cy="700799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2461851" y="3225774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432824" y="4355857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4193073" y="3225774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545902" y="3828369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193073" y="435765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cxnSp>
          <p:nvCxnSpPr>
            <p:cNvPr id="125" name="直接箭头连接符 124"/>
            <p:cNvCxnSpPr>
              <a:stCxn id="113" idx="5"/>
              <a:endCxn id="116" idx="2"/>
            </p:cNvCxnSpPr>
            <p:nvPr/>
          </p:nvCxnSpPr>
          <p:spPr bwMode="auto">
            <a:xfrm>
              <a:off x="2474881" y="4127363"/>
              <a:ext cx="995675" cy="700799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箭头连接符 125"/>
            <p:cNvCxnSpPr>
              <a:stCxn id="115" idx="4"/>
              <a:endCxn id="116" idx="0"/>
            </p:cNvCxnSpPr>
            <p:nvPr/>
          </p:nvCxnSpPr>
          <p:spPr bwMode="auto">
            <a:xfrm>
              <a:off x="3650576" y="3377929"/>
              <a:ext cx="0" cy="1270213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下箭头 126"/>
          <p:cNvSpPr/>
          <p:nvPr/>
        </p:nvSpPr>
        <p:spPr bwMode="auto">
          <a:xfrm>
            <a:off x="5112060" y="4254201"/>
            <a:ext cx="330556" cy="557932"/>
          </a:xfrm>
          <a:prstGeom prst="downArrow">
            <a:avLst/>
          </a:prstGeom>
          <a:solidFill>
            <a:srgbClr val="0000A8"/>
          </a:solidFill>
          <a:ln w="3175">
            <a:noFill/>
            <a:miter lim="800000"/>
            <a:headEnd/>
            <a:tailEnd/>
          </a:ln>
        </p:spPr>
        <p:txBody>
          <a:bodyPr lIns="18000" tIns="10800" rIns="18000" bIns="10800" rtlCol="0" anchor="ctr"/>
          <a:lstStyle/>
          <a:p>
            <a:pPr algn="ctr" eaLnBrk="1" hangingPunct="1">
              <a:lnSpc>
                <a:spcPct val="96000"/>
              </a:lnSpc>
              <a:spcBef>
                <a:spcPct val="0"/>
              </a:spcBef>
              <a:buClrTx/>
              <a:buFontTx/>
              <a:buNone/>
            </a:pPr>
            <a:endParaRPr lang="zh-CN" altLang="en-US" b="1" dirty="0">
              <a:solidFill>
                <a:srgbClr val="000099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7860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Fold-Fulkerson</a:t>
            </a:r>
            <a:r>
              <a:rPr lang="zh-CN" altLang="en-US" dirty="0"/>
              <a:t>算法</a:t>
            </a:r>
            <a:endParaRPr lang="en-US" altLang="zh-CN" dirty="0"/>
          </a:p>
          <a:p>
            <a:pPr lvl="1"/>
            <a:r>
              <a:rPr lang="zh-CN" altLang="en-US" dirty="0"/>
              <a:t>在残留网络从源到汇找一条可行路径，塞满流量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E6C03A-3073-401C-B837-061925A82BB2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  <p:grpSp>
        <p:nvGrpSpPr>
          <p:cNvPr id="20" name="组合 19"/>
          <p:cNvGrpSpPr/>
          <p:nvPr/>
        </p:nvGrpSpPr>
        <p:grpSpPr>
          <a:xfrm>
            <a:off x="6120172" y="4615274"/>
            <a:ext cx="2954932" cy="1990293"/>
            <a:chOff x="2167568" y="3017889"/>
            <a:chExt cx="2954932" cy="1990293"/>
          </a:xfrm>
        </p:grpSpPr>
        <p:sp>
          <p:nvSpPr>
            <p:cNvPr id="21" name="椭圆 20"/>
            <p:cNvSpPr/>
            <p:nvPr/>
          </p:nvSpPr>
          <p:spPr>
            <a:xfrm>
              <a:off x="2167568" y="3820050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s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4762460" y="3820050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t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3470556" y="3017889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3470556" y="4648142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直接箭头连接符 24"/>
            <p:cNvCxnSpPr>
              <a:stCxn id="21" idx="7"/>
              <a:endCxn id="23" idx="2"/>
            </p:cNvCxnSpPr>
            <p:nvPr/>
          </p:nvCxnSpPr>
          <p:spPr>
            <a:xfrm flipV="1">
              <a:off x="2474881" y="3197909"/>
              <a:ext cx="995675" cy="674868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23" idx="6"/>
              <a:endCxn id="22" idx="1"/>
            </p:cNvCxnSpPr>
            <p:nvPr/>
          </p:nvCxnSpPr>
          <p:spPr>
            <a:xfrm>
              <a:off x="3830596" y="3197909"/>
              <a:ext cx="984591" cy="674868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24" idx="6"/>
              <a:endCxn id="22" idx="3"/>
            </p:cNvCxnSpPr>
            <p:nvPr/>
          </p:nvCxnSpPr>
          <p:spPr>
            <a:xfrm flipV="1">
              <a:off x="3830596" y="4127363"/>
              <a:ext cx="984591" cy="700799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461851" y="3225774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432824" y="4355857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93073" y="3225774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45902" y="3828369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193073" y="435765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cxnSp>
          <p:nvCxnSpPr>
            <p:cNvPr id="33" name="直接箭头连接符 32"/>
            <p:cNvCxnSpPr>
              <a:stCxn id="21" idx="5"/>
              <a:endCxn id="24" idx="2"/>
            </p:cNvCxnSpPr>
            <p:nvPr/>
          </p:nvCxnSpPr>
          <p:spPr bwMode="auto">
            <a:xfrm>
              <a:off x="2474881" y="4127363"/>
              <a:ext cx="995675" cy="700799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/>
            <p:cNvCxnSpPr>
              <a:stCxn id="23" idx="4"/>
              <a:endCxn id="24" idx="0"/>
            </p:cNvCxnSpPr>
            <p:nvPr/>
          </p:nvCxnSpPr>
          <p:spPr bwMode="auto">
            <a:xfrm>
              <a:off x="3650576" y="3377929"/>
              <a:ext cx="0" cy="12702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499862" y="1232756"/>
                <a:ext cx="4410566" cy="710194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wrap="none" rtlCol="0">
                <a:spAutoFit/>
              </a:bodyPr>
              <a:lstStyle/>
              <a:p>
                <a:pPr eaLnBrk="1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𝒄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/>
                              <a:ea typeface="黑体" pitchFamily="49" charset="-122"/>
                            </a:rPr>
                            <m:t>𝒇</m:t>
                          </m:r>
                        </m:sub>
                      </m:sSub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(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𝒖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,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𝒗</m:t>
                      </m:r>
                      <m:r>
                        <a:rPr lang="en-US" altLang="zh-CN" b="1" i="1" smtClean="0">
                          <a:solidFill>
                            <a:srgbClr val="000099"/>
                          </a:solidFill>
                          <a:latin typeface="Cambria Math"/>
                          <a:ea typeface="黑体" pitchFamily="49" charset="-122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黑体" pitchFamily="49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ea typeface="黑体" pitchFamily="49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𝒄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−</m:t>
                              </m:r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,</m:t>
                              </m:r>
                              <m:r>
                                <a:rPr lang="zh-CN" altLang="en-US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若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𝑬</m:t>
                              </m:r>
                            </m:e>
                            <m:e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</m:e>
                              </m:d>
                              <m:r>
                                <a:rPr lang="en-US" altLang="zh-CN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,            </m:t>
                              </m:r>
                              <m:r>
                                <a:rPr lang="zh-CN" altLang="en-US" b="1" i="1" smtClean="0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黑体" pitchFamily="49" charset="-122"/>
                                </a:rPr>
                                <m:t>若</m:t>
                              </m:r>
                              <m:d>
                                <m:dPr>
                                  <m:ctrlPr>
                                    <a:rPr lang="en-US" altLang="zh-CN" b="1" i="1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黑体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𝒗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,</m:t>
                                  </m:r>
                                  <m:r>
                                    <a:rPr lang="en-US" altLang="zh-CN" b="1" i="1" smtClean="0">
                                      <a:solidFill>
                                        <a:srgbClr val="000099"/>
                                      </a:solidFill>
                                      <a:latin typeface="Cambria Math"/>
                                      <a:ea typeface="黑体" pitchFamily="49" charset="-122"/>
                                    </a:rPr>
                                    <m:t>𝒖</m:t>
                                  </m:r>
                                </m:e>
                              </m:d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r>
                                <a:rPr lang="en-US" altLang="zh-CN" b="1" i="1">
                                  <a:solidFill>
                                    <a:srgbClr val="000099"/>
                                  </a:solidFill>
                                  <a:latin typeface="Cambria Math"/>
                                  <a:ea typeface="Cambria Math"/>
                                </a:rPr>
                                <m:t>𝑬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b="1" dirty="0">
                  <a:solidFill>
                    <a:srgbClr val="000099"/>
                  </a:solidFill>
                  <a:ea typeface="黑体" pitchFamily="49" charset="-122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862" y="1232756"/>
                <a:ext cx="4410566" cy="71019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7" name="组合 96"/>
          <p:cNvGrpSpPr/>
          <p:nvPr/>
        </p:nvGrpSpPr>
        <p:grpSpPr>
          <a:xfrm>
            <a:off x="54894" y="2669517"/>
            <a:ext cx="2954932" cy="1990293"/>
            <a:chOff x="2167568" y="3017889"/>
            <a:chExt cx="2954932" cy="1990293"/>
          </a:xfrm>
        </p:grpSpPr>
        <p:sp>
          <p:nvSpPr>
            <p:cNvPr id="98" name="椭圆 97"/>
            <p:cNvSpPr/>
            <p:nvPr/>
          </p:nvSpPr>
          <p:spPr>
            <a:xfrm>
              <a:off x="2167568" y="3820050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s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99" name="椭圆 98"/>
            <p:cNvSpPr/>
            <p:nvPr/>
          </p:nvSpPr>
          <p:spPr>
            <a:xfrm>
              <a:off x="4762460" y="3820050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t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00" name="椭圆 99"/>
            <p:cNvSpPr/>
            <p:nvPr/>
          </p:nvSpPr>
          <p:spPr>
            <a:xfrm>
              <a:off x="3470556" y="3017889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3470556" y="4648142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102" name="直接箭头连接符 101"/>
            <p:cNvCxnSpPr>
              <a:stCxn id="98" idx="7"/>
              <a:endCxn id="100" idx="2"/>
            </p:cNvCxnSpPr>
            <p:nvPr/>
          </p:nvCxnSpPr>
          <p:spPr>
            <a:xfrm flipV="1">
              <a:off x="2474881" y="3197909"/>
              <a:ext cx="995675" cy="674868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/>
            <p:cNvCxnSpPr>
              <a:stCxn id="100" idx="6"/>
              <a:endCxn id="99" idx="1"/>
            </p:cNvCxnSpPr>
            <p:nvPr/>
          </p:nvCxnSpPr>
          <p:spPr>
            <a:xfrm>
              <a:off x="3830596" y="3197909"/>
              <a:ext cx="984591" cy="6748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>
              <a:stCxn id="101" idx="6"/>
              <a:endCxn id="99" idx="3"/>
            </p:cNvCxnSpPr>
            <p:nvPr/>
          </p:nvCxnSpPr>
          <p:spPr>
            <a:xfrm flipV="1">
              <a:off x="3830596" y="4127363"/>
              <a:ext cx="984591" cy="700799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2461851" y="3225774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432824" y="4355857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4193073" y="3225774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545902" y="3828369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193073" y="435765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cxnSp>
          <p:nvCxnSpPr>
            <p:cNvPr id="110" name="直接箭头连接符 109"/>
            <p:cNvCxnSpPr>
              <a:stCxn id="98" idx="5"/>
              <a:endCxn id="101" idx="2"/>
            </p:cNvCxnSpPr>
            <p:nvPr/>
          </p:nvCxnSpPr>
          <p:spPr bwMode="auto">
            <a:xfrm>
              <a:off x="2474881" y="4127363"/>
              <a:ext cx="995675" cy="7007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/>
            <p:cNvCxnSpPr>
              <a:stCxn id="100" idx="4"/>
              <a:endCxn id="101" idx="0"/>
            </p:cNvCxnSpPr>
            <p:nvPr/>
          </p:nvCxnSpPr>
          <p:spPr bwMode="auto">
            <a:xfrm>
              <a:off x="3650576" y="3377929"/>
              <a:ext cx="0" cy="1270213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组合 111"/>
          <p:cNvGrpSpPr/>
          <p:nvPr/>
        </p:nvGrpSpPr>
        <p:grpSpPr>
          <a:xfrm>
            <a:off x="3700253" y="2695984"/>
            <a:ext cx="2954932" cy="1990293"/>
            <a:chOff x="2167568" y="3017889"/>
            <a:chExt cx="2954932" cy="1990293"/>
          </a:xfrm>
        </p:grpSpPr>
        <p:sp>
          <p:nvSpPr>
            <p:cNvPr id="113" name="椭圆 112"/>
            <p:cNvSpPr/>
            <p:nvPr/>
          </p:nvSpPr>
          <p:spPr>
            <a:xfrm>
              <a:off x="2167568" y="3820050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s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14" name="椭圆 113"/>
            <p:cNvSpPr/>
            <p:nvPr/>
          </p:nvSpPr>
          <p:spPr>
            <a:xfrm>
              <a:off x="4762460" y="3820050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3200" dirty="0">
                  <a:solidFill>
                    <a:schemeClr val="tx1"/>
                  </a:solidFill>
                </a:rPr>
                <a:t>t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15" name="椭圆 114"/>
            <p:cNvSpPr/>
            <p:nvPr/>
          </p:nvSpPr>
          <p:spPr>
            <a:xfrm>
              <a:off x="3470556" y="3017889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16" name="椭圆 115"/>
            <p:cNvSpPr/>
            <p:nvPr/>
          </p:nvSpPr>
          <p:spPr>
            <a:xfrm>
              <a:off x="3470556" y="4648142"/>
              <a:ext cx="360040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117" name="直接箭头连接符 116"/>
            <p:cNvCxnSpPr>
              <a:stCxn id="113" idx="7"/>
              <a:endCxn id="115" idx="2"/>
            </p:cNvCxnSpPr>
            <p:nvPr/>
          </p:nvCxnSpPr>
          <p:spPr>
            <a:xfrm flipV="1">
              <a:off x="2474881" y="3197909"/>
              <a:ext cx="995675" cy="674868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箭头连接符 117"/>
            <p:cNvCxnSpPr>
              <a:stCxn id="115" idx="6"/>
              <a:endCxn id="114" idx="1"/>
            </p:cNvCxnSpPr>
            <p:nvPr/>
          </p:nvCxnSpPr>
          <p:spPr>
            <a:xfrm>
              <a:off x="3830596" y="3197909"/>
              <a:ext cx="984591" cy="674868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箭头连接符 118"/>
            <p:cNvCxnSpPr>
              <a:stCxn id="116" idx="6"/>
              <a:endCxn id="114" idx="3"/>
            </p:cNvCxnSpPr>
            <p:nvPr/>
          </p:nvCxnSpPr>
          <p:spPr>
            <a:xfrm flipV="1">
              <a:off x="3830596" y="4127363"/>
              <a:ext cx="984591" cy="700799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2461851" y="3225774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2432824" y="4355857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4193073" y="3225774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545902" y="3828369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4193073" y="4357651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100</a:t>
              </a:r>
              <a:endParaRPr lang="zh-CN" altLang="en-US" dirty="0"/>
            </a:p>
          </p:txBody>
        </p:sp>
        <p:cxnSp>
          <p:nvCxnSpPr>
            <p:cNvPr id="125" name="直接箭头连接符 124"/>
            <p:cNvCxnSpPr>
              <a:stCxn id="113" idx="5"/>
              <a:endCxn id="116" idx="2"/>
            </p:cNvCxnSpPr>
            <p:nvPr/>
          </p:nvCxnSpPr>
          <p:spPr bwMode="auto">
            <a:xfrm>
              <a:off x="2474881" y="4127363"/>
              <a:ext cx="995675" cy="700799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箭头连接符 125"/>
            <p:cNvCxnSpPr>
              <a:stCxn id="115" idx="4"/>
              <a:endCxn id="116" idx="0"/>
            </p:cNvCxnSpPr>
            <p:nvPr/>
          </p:nvCxnSpPr>
          <p:spPr bwMode="auto">
            <a:xfrm>
              <a:off x="3650576" y="3377929"/>
              <a:ext cx="0" cy="1270213"/>
            </a:xfrm>
            <a:prstGeom prst="straightConnector1">
              <a:avLst/>
            </a:prstGeom>
            <a:ln w="76200"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054720" y="3090967"/>
            <a:ext cx="723275" cy="1200329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7200" b="1" dirty="0">
                <a:solidFill>
                  <a:srgbClr val="000099"/>
                </a:solidFill>
                <a:ea typeface="黑体" pitchFamily="49" charset="-122"/>
              </a:rPr>
              <a:t>+</a:t>
            </a:r>
            <a:endParaRPr lang="zh-CN" altLang="en-US" sz="7200" b="1" dirty="0">
              <a:solidFill>
                <a:srgbClr val="000099"/>
              </a:solidFill>
              <a:ea typeface="黑体" pitchFamily="49" charset="-122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5493938" y="4353897"/>
            <a:ext cx="723275" cy="1200329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7200" b="1" dirty="0">
                <a:solidFill>
                  <a:srgbClr val="000099"/>
                </a:solidFill>
                <a:ea typeface="黑体" pitchFamily="49" charset="-122"/>
              </a:rPr>
              <a:t>=</a:t>
            </a:r>
            <a:endParaRPr lang="zh-CN" altLang="en-US" sz="7200" b="1" dirty="0">
              <a:solidFill>
                <a:srgbClr val="000099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6049459"/>
      </p:ext>
    </p:extLst>
  </p:cSld>
  <p:clrMapOvr>
    <a:masterClrMapping/>
  </p:clrMapOvr>
</p:sld>
</file>

<file path=ppt/theme/theme1.xml><?xml version="1.0" encoding="utf-8"?>
<a:theme xmlns:a="http://schemas.openxmlformats.org/drawingml/2006/main" name="Pixel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Arial"/>
        <a:ea typeface="隶书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>
          <a:solidFill>
            <a:srgbClr val="000000"/>
          </a:solidFill>
          <a:miter lim="800000"/>
          <a:headEnd/>
          <a:tailEnd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lIns="18000" tIns="10800" rIns="18000" bIns="10800" rtlCol="0" anchor="ctr"/>
      <a:lstStyle>
        <a:defPPr algn="ctr" eaLnBrk="1" hangingPunct="1">
          <a:lnSpc>
            <a:spcPct val="96000"/>
          </a:lnSpc>
          <a:spcBef>
            <a:spcPct val="0"/>
          </a:spcBef>
          <a:buClrTx/>
          <a:buFontTx/>
          <a:buNone/>
          <a:defRPr b="1" dirty="0">
            <a:solidFill>
              <a:srgbClr val="000099"/>
            </a:solidFill>
            <a:ea typeface="黑体" pitchFamily="49" charset="-122"/>
          </a:defRPr>
        </a:defPPr>
      </a:lstStyle>
    </a:spDef>
    <a:lnDef>
      <a:spPr bwMode="auto">
        <a:ln w="1905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25400">
          <a:noFill/>
        </a:ln>
      </a:spPr>
      <a:bodyPr wrap="none" rtlCol="0">
        <a:spAutoFit/>
      </a:bodyPr>
      <a:lstStyle>
        <a:defPPr eaLnBrk="1" hangingPunct="1">
          <a:buFont typeface="Wingdings" pitchFamily="2" charset="2"/>
          <a:buNone/>
          <a:defRPr b="1" dirty="0" smtClean="0">
            <a:solidFill>
              <a:srgbClr val="000099"/>
            </a:solidFill>
            <a:ea typeface="黑体" pitchFamily="49" charset="-122"/>
          </a:defRPr>
        </a:defPPr>
      </a:lstStyle>
    </a:tx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3">
        <a:dk1>
          <a:srgbClr val="000099"/>
        </a:dk1>
        <a:lt1>
          <a:srgbClr val="FFFFFF"/>
        </a:lt1>
        <a:dk2>
          <a:srgbClr val="CC0000"/>
        </a:dk2>
        <a:lt2>
          <a:srgbClr val="808080"/>
        </a:lt2>
        <a:accent1>
          <a:srgbClr val="FFFF66"/>
        </a:accent1>
        <a:accent2>
          <a:srgbClr val="000099"/>
        </a:accent2>
        <a:accent3>
          <a:srgbClr val="FFFFFF"/>
        </a:accent3>
        <a:accent4>
          <a:srgbClr val="000082"/>
        </a:accent4>
        <a:accent5>
          <a:srgbClr val="FFFFB8"/>
        </a:accent5>
        <a:accent6>
          <a:srgbClr val="00008A"/>
        </a:accent6>
        <a:hlink>
          <a:srgbClr val="CC0000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4">
        <a:dk1>
          <a:srgbClr val="000099"/>
        </a:dk1>
        <a:lt1>
          <a:srgbClr val="FFFFFF"/>
        </a:lt1>
        <a:dk2>
          <a:srgbClr val="CC0000"/>
        </a:dk2>
        <a:lt2>
          <a:srgbClr val="0033CC"/>
        </a:lt2>
        <a:accent1>
          <a:srgbClr val="FFFF66"/>
        </a:accent1>
        <a:accent2>
          <a:srgbClr val="000099"/>
        </a:accent2>
        <a:accent3>
          <a:srgbClr val="FFFFFF"/>
        </a:accent3>
        <a:accent4>
          <a:srgbClr val="000082"/>
        </a:accent4>
        <a:accent5>
          <a:srgbClr val="FFFFB8"/>
        </a:accent5>
        <a:accent6>
          <a:srgbClr val="00008A"/>
        </a:accent6>
        <a:hlink>
          <a:srgbClr val="CC0000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10838</TotalTime>
  <Words>1166</Words>
  <Application>Microsoft Office PowerPoint</Application>
  <PresentationFormat>全屏显示(4:3)</PresentationFormat>
  <Paragraphs>551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8" baseType="lpstr">
      <vt:lpstr>仿宋_GB2312</vt:lpstr>
      <vt:lpstr>隶书</vt:lpstr>
      <vt:lpstr>Arial</vt:lpstr>
      <vt:lpstr>Calibri</vt:lpstr>
      <vt:lpstr>Cambria Math</vt:lpstr>
      <vt:lpstr>Courier New</vt:lpstr>
      <vt:lpstr>Times New Roman</vt:lpstr>
      <vt:lpstr>Wingdings</vt:lpstr>
      <vt:lpstr>Pixel</vt:lpstr>
      <vt:lpstr>自定义设计方案</vt:lpstr>
      <vt:lpstr>网络流</vt:lpstr>
      <vt:lpstr>本章内容</vt:lpstr>
      <vt:lpstr>本章内容</vt:lpstr>
      <vt:lpstr>网络流</vt:lpstr>
      <vt:lpstr>网络流</vt:lpstr>
      <vt:lpstr>网络流</vt:lpstr>
      <vt:lpstr>网络流</vt:lpstr>
      <vt:lpstr>网络流</vt:lpstr>
      <vt:lpstr>网络流</vt:lpstr>
      <vt:lpstr>网络流</vt:lpstr>
      <vt:lpstr>网络流</vt:lpstr>
      <vt:lpstr>网络流</vt:lpstr>
      <vt:lpstr>网络流</vt:lpstr>
      <vt:lpstr>网络流</vt:lpstr>
      <vt:lpstr>网络流</vt:lpstr>
      <vt:lpstr>网络流</vt:lpstr>
      <vt:lpstr>网络流</vt:lpstr>
      <vt:lpstr>网络流</vt:lpstr>
      <vt:lpstr>网络流</vt:lpstr>
      <vt:lpstr>网络流</vt:lpstr>
      <vt:lpstr>网络流</vt:lpstr>
      <vt:lpstr>网络流</vt:lpstr>
      <vt:lpstr>网络流</vt:lpstr>
      <vt:lpstr>最短路径Bellman-ford算法</vt:lpstr>
      <vt:lpstr>最短路径Bellman-ford算法</vt:lpstr>
      <vt:lpstr>二分图匹配匈牙利算法</vt:lpstr>
      <vt:lpstr>二分图匹配匈牙利算法</vt:lpstr>
      <vt:lpstr>POJ1274</vt:lpstr>
    </vt:vector>
  </TitlesOfParts>
  <Company>计算机系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100</dc:title>
  <dc:creator>清华大学</dc:creator>
  <cp:lastModifiedBy>杨 雅君</cp:lastModifiedBy>
  <cp:revision>1484</cp:revision>
  <cp:lastPrinted>1601-01-01T00:00:00Z</cp:lastPrinted>
  <dcterms:created xsi:type="dcterms:W3CDTF">2009-06-26T00:04:30Z</dcterms:created>
  <dcterms:modified xsi:type="dcterms:W3CDTF">2021-10-29T00:16:11Z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