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36"/>
  </p:notesMasterIdLst>
  <p:handoutMasterIdLst>
    <p:handoutMasterId r:id="rId37"/>
  </p:handoutMasterIdLst>
  <p:sldIdLst>
    <p:sldId id="256" r:id="rId3"/>
    <p:sldId id="319" r:id="rId4"/>
    <p:sldId id="276" r:id="rId5"/>
    <p:sldId id="287" r:id="rId6"/>
    <p:sldId id="286" r:id="rId7"/>
    <p:sldId id="320" r:id="rId8"/>
    <p:sldId id="323" r:id="rId9"/>
    <p:sldId id="322" r:id="rId10"/>
    <p:sldId id="324" r:id="rId11"/>
    <p:sldId id="277" r:id="rId12"/>
    <p:sldId id="288" r:id="rId13"/>
    <p:sldId id="289" r:id="rId14"/>
    <p:sldId id="290" r:id="rId15"/>
    <p:sldId id="313" r:id="rId16"/>
    <p:sldId id="291" r:id="rId17"/>
    <p:sldId id="314" r:id="rId18"/>
    <p:sldId id="292" r:id="rId19"/>
    <p:sldId id="315" r:id="rId20"/>
    <p:sldId id="293" r:id="rId21"/>
    <p:sldId id="316" r:id="rId22"/>
    <p:sldId id="295" r:id="rId23"/>
    <p:sldId id="296" r:id="rId24"/>
    <p:sldId id="317" r:id="rId25"/>
    <p:sldId id="310" r:id="rId26"/>
    <p:sldId id="311" r:id="rId27"/>
    <p:sldId id="299" r:id="rId28"/>
    <p:sldId id="312" r:id="rId29"/>
    <p:sldId id="300" r:id="rId30"/>
    <p:sldId id="303" r:id="rId31"/>
    <p:sldId id="301" r:id="rId32"/>
    <p:sldId id="302" r:id="rId33"/>
    <p:sldId id="308" r:id="rId34"/>
    <p:sldId id="309" r:id="rId3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A8"/>
    <a:srgbClr val="006600"/>
    <a:srgbClr val="660066"/>
    <a:srgbClr val="339933"/>
    <a:srgbClr val="003366"/>
    <a:srgbClr val="CCFF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1930" autoAdjust="0"/>
  </p:normalViewPr>
  <p:slideViewPr>
    <p:cSldViewPr>
      <p:cViewPr varScale="1">
        <p:scale>
          <a:sx n="79" d="100"/>
          <a:sy n="79" d="100"/>
        </p:scale>
        <p:origin x="17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2023/9/11</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8534"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D649336-58DB-4A2C-A514-83F2AD1F4EA5}" type="slidenum">
              <a:rPr lang="zh-CN" altLang="en-US" smtClean="0"/>
              <a:pPr>
                <a:defRPr/>
              </a:pPr>
              <a:t>6</a:t>
            </a:fld>
            <a:endParaRPr lang="en-US" altLang="zh-CN"/>
          </a:p>
        </p:txBody>
      </p:sp>
    </p:spTree>
    <p:extLst>
      <p:ext uri="{BB962C8B-B14F-4D97-AF65-F5344CB8AC3E}">
        <p14:creationId xmlns:p14="http://schemas.microsoft.com/office/powerpoint/2010/main" val="15577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设有</a:t>
            </a:r>
            <a:r>
              <a:rPr lang="en-US" altLang="zh-CN" dirty="0"/>
              <a:t>5</a:t>
            </a:r>
            <a:r>
              <a:rPr lang="zh-CN" altLang="en-US" dirty="0"/>
              <a:t>个哲学家，共享一张放有</a:t>
            </a:r>
            <a:r>
              <a:rPr lang="en-US" altLang="zh-CN" dirty="0"/>
              <a:t>5</a:t>
            </a:r>
            <a:r>
              <a:rPr lang="zh-CN" altLang="en-US" dirty="0"/>
              <a:t>把椅子的桌子，每人分得一把椅子，但是，桌子上共有</a:t>
            </a:r>
            <a:r>
              <a:rPr lang="en-US" altLang="zh-CN" dirty="0"/>
              <a:t>5</a:t>
            </a:r>
            <a:r>
              <a:rPr lang="zh-CN" altLang="en-US" dirty="0"/>
              <a:t>只筷子，在每人两边各放一只，哲学家们在肚子饥饿时才试图分两次从两边拿起筷子就餐。</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13</a:t>
            </a:fld>
            <a:endParaRPr lang="en-US" altLang="zh-CN"/>
          </a:p>
        </p:txBody>
      </p:sp>
    </p:spTree>
    <p:extLst>
      <p:ext uri="{BB962C8B-B14F-4D97-AF65-F5344CB8AC3E}">
        <p14:creationId xmlns:p14="http://schemas.microsoft.com/office/powerpoint/2010/main" val="166701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Alan Turing</a:t>
            </a:r>
            <a:r>
              <a:rPr lang="zh-CN" altLang="en-US" dirty="0"/>
              <a:t>是</a:t>
            </a:r>
            <a:r>
              <a:rPr lang="en-US" altLang="zh-CN" dirty="0"/>
              <a:t>Church</a:t>
            </a:r>
            <a:r>
              <a:rPr lang="zh-CN" altLang="en-US" dirty="0"/>
              <a:t>的学生</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15</a:t>
            </a:fld>
            <a:endParaRPr lang="en-US" altLang="zh-CN"/>
          </a:p>
        </p:txBody>
      </p:sp>
    </p:spTree>
    <p:extLst>
      <p:ext uri="{BB962C8B-B14F-4D97-AF65-F5344CB8AC3E}">
        <p14:creationId xmlns:p14="http://schemas.microsoft.com/office/powerpoint/2010/main" val="262508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2000</a:t>
            </a:r>
            <a:r>
              <a:rPr lang="zh-CN" altLang="en-US" sz="1200" b="0" i="0" kern="1200" dirty="0">
                <a:solidFill>
                  <a:schemeClr val="tx1"/>
                </a:solidFill>
                <a:effectLst/>
                <a:latin typeface="Arial" charset="0"/>
                <a:ea typeface="宋体" pitchFamily="2" charset="-122"/>
                <a:cs typeface="+mn-cs"/>
              </a:rPr>
              <a:t>年因为其在计算机科学与教育上做出的贡献被封为爵士</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17</a:t>
            </a:fld>
            <a:endParaRPr lang="en-US" altLang="zh-CN"/>
          </a:p>
        </p:txBody>
      </p:sp>
    </p:spTree>
    <p:extLst>
      <p:ext uri="{BB962C8B-B14F-4D97-AF65-F5344CB8AC3E}">
        <p14:creationId xmlns:p14="http://schemas.microsoft.com/office/powerpoint/2010/main" val="342930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a:t>单击此处编辑母版标题样式</a:t>
            </a:r>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2023/9/11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2023/9/11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2023/9/11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2023/9/11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2023/9/11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2023/9/11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2023/9/11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2023/9/11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2023/9/11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2023/9/11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2023/9/11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2023/9/11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subTitle" idx="1"/>
          </p:nvPr>
        </p:nvSpPr>
        <p:spPr>
          <a:xfrm>
            <a:off x="2123729" y="4545013"/>
            <a:ext cx="6867872" cy="1474787"/>
          </a:xfrm>
        </p:spPr>
        <p:txBody>
          <a:bodyPr/>
          <a:lstStyle/>
          <a:p>
            <a:pPr algn="r" eaLnBrk="1" hangingPunct="1"/>
            <a:r>
              <a:rPr lang="zh-CN" altLang="en-US" sz="3600" dirty="0">
                <a:latin typeface="仿宋_GB2312" pitchFamily="49" charset="-122"/>
              </a:rPr>
              <a:t>天津大学智能与计算学部 杨雅君</a:t>
            </a:r>
            <a:endParaRPr lang="en-US" altLang="zh-CN" sz="3600" dirty="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算法设计与分析</a:t>
            </a:r>
            <a:endParaRPr lang="en-US" altLang="zh-CN" sz="54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课程主要内容</a:t>
            </a:r>
          </a:p>
        </p:txBody>
      </p:sp>
      <p:sp>
        <p:nvSpPr>
          <p:cNvPr id="8195" name="内容占位符 2"/>
          <p:cNvSpPr>
            <a:spLocks noGrp="1"/>
          </p:cNvSpPr>
          <p:nvPr>
            <p:ph idx="1"/>
          </p:nvPr>
        </p:nvSpPr>
        <p:spPr>
          <a:xfrm>
            <a:off x="457200" y="1484313"/>
            <a:ext cx="8229600" cy="5373687"/>
          </a:xfrm>
        </p:spPr>
        <p:txBody>
          <a:bodyPr/>
          <a:lstStyle/>
          <a:p>
            <a:r>
              <a:rPr lang="zh-CN" altLang="zh-CN" dirty="0">
                <a:latin typeface="Arial" charset="0"/>
                <a:ea typeface="黑体" pitchFamily="2" charset="-122"/>
              </a:rPr>
              <a:t>在计算机应用中经常遇到的问题和求解的算法</a:t>
            </a:r>
            <a:endParaRPr lang="en-US" altLang="zh-CN" dirty="0">
              <a:latin typeface="Arial" charset="0"/>
              <a:ea typeface="黑体" pitchFamily="2" charset="-122"/>
            </a:endParaRPr>
          </a:p>
          <a:p>
            <a:r>
              <a:rPr lang="zh-CN" altLang="zh-CN" dirty="0">
                <a:latin typeface="Arial" charset="0"/>
                <a:ea typeface="黑体" pitchFamily="2" charset="-122"/>
              </a:rPr>
              <a:t>设计算法基本原理、技巧以及算法复杂性分析</a:t>
            </a:r>
            <a:endParaRPr lang="en-US" altLang="zh-CN" dirty="0">
              <a:latin typeface="Arial" charset="0"/>
              <a:ea typeface="黑体" pitchFamily="2" charset="-122"/>
            </a:endParaRPr>
          </a:p>
          <a:p>
            <a:pPr lvl="1"/>
            <a:r>
              <a:rPr lang="zh-CN" altLang="zh-CN" dirty="0">
                <a:solidFill>
                  <a:srgbClr val="FF0000"/>
                </a:solidFill>
                <a:latin typeface="Arial" charset="0"/>
                <a:ea typeface="黑体" pitchFamily="2" charset="-122"/>
              </a:rPr>
              <a:t>分治法</a:t>
            </a:r>
            <a:endParaRPr lang="en-US" altLang="zh-CN" dirty="0">
              <a:solidFill>
                <a:srgbClr val="FF0000"/>
              </a:solidFill>
              <a:latin typeface="Arial" charset="0"/>
              <a:ea typeface="黑体" pitchFamily="2" charset="-122"/>
            </a:endParaRPr>
          </a:p>
          <a:p>
            <a:pPr lvl="1"/>
            <a:r>
              <a:rPr lang="zh-CN" altLang="zh-CN" dirty="0">
                <a:solidFill>
                  <a:srgbClr val="FF0000"/>
                </a:solidFill>
                <a:latin typeface="Arial" charset="0"/>
                <a:ea typeface="黑体" pitchFamily="2" charset="-122"/>
              </a:rPr>
              <a:t>动态规划法</a:t>
            </a:r>
            <a:endParaRPr lang="en-US" altLang="zh-CN" dirty="0">
              <a:solidFill>
                <a:srgbClr val="FF0000"/>
              </a:solidFill>
              <a:latin typeface="Arial" charset="0"/>
              <a:ea typeface="黑体" pitchFamily="2" charset="-122"/>
            </a:endParaRPr>
          </a:p>
          <a:p>
            <a:pPr lvl="1"/>
            <a:r>
              <a:rPr lang="zh-CN" altLang="en-US" dirty="0">
                <a:solidFill>
                  <a:srgbClr val="FF0000"/>
                </a:solidFill>
                <a:latin typeface="Arial" charset="0"/>
                <a:ea typeface="黑体" pitchFamily="2" charset="-122"/>
              </a:rPr>
              <a:t>贪心法</a:t>
            </a:r>
            <a:endParaRPr lang="en-US" altLang="zh-CN" dirty="0">
              <a:solidFill>
                <a:srgbClr val="FF0000"/>
              </a:solidFill>
              <a:latin typeface="Arial" charset="0"/>
              <a:ea typeface="黑体" pitchFamily="2" charset="-122"/>
            </a:endParaRPr>
          </a:p>
          <a:p>
            <a:pPr lvl="1"/>
            <a:r>
              <a:rPr lang="zh-CN" altLang="en-US" dirty="0">
                <a:solidFill>
                  <a:srgbClr val="FF0000"/>
                </a:solidFill>
                <a:latin typeface="Arial" charset="0"/>
                <a:ea typeface="黑体" pitchFamily="2" charset="-122"/>
              </a:rPr>
              <a:t>网络流</a:t>
            </a:r>
            <a:endParaRPr lang="en-US" altLang="zh-CN" dirty="0">
              <a:solidFill>
                <a:srgbClr val="FF0000"/>
              </a:solidFill>
              <a:latin typeface="Arial" charset="0"/>
              <a:ea typeface="黑体" pitchFamily="2" charset="-122"/>
            </a:endParaRPr>
          </a:p>
          <a:p>
            <a:pPr lvl="1"/>
            <a:r>
              <a:rPr lang="zh-CN" altLang="en-US" dirty="0">
                <a:solidFill>
                  <a:srgbClr val="FF0000"/>
                </a:solidFill>
                <a:latin typeface="Arial" charset="0"/>
                <a:ea typeface="黑体" pitchFamily="2" charset="-122"/>
              </a:rPr>
              <a:t>搜索</a:t>
            </a:r>
            <a:endParaRPr lang="en-US" altLang="zh-CN" dirty="0">
              <a:solidFill>
                <a:srgbClr val="FF0000"/>
              </a:solidFill>
              <a:latin typeface="Arial" charset="0"/>
              <a:ea typeface="黑体" pitchFamily="2" charset="-122"/>
            </a:endParaRPr>
          </a:p>
          <a:p>
            <a:pPr lvl="1"/>
            <a:r>
              <a:rPr lang="zh-CN" altLang="en-US" dirty="0">
                <a:solidFill>
                  <a:srgbClr val="00B050"/>
                </a:solidFill>
                <a:latin typeface="Arial" charset="0"/>
                <a:ea typeface="黑体" pitchFamily="2" charset="-122"/>
              </a:rPr>
              <a:t>近似算法</a:t>
            </a:r>
            <a:endParaRPr lang="en-US" altLang="zh-CN" dirty="0">
              <a:solidFill>
                <a:srgbClr val="00B050"/>
              </a:solidFill>
              <a:latin typeface="Arial" charset="0"/>
              <a:ea typeface="黑体" pitchFamily="2" charset="-122"/>
            </a:endParaRPr>
          </a:p>
          <a:p>
            <a:pPr lvl="1"/>
            <a:r>
              <a:rPr lang="en-US" altLang="zh-CN" dirty="0">
                <a:solidFill>
                  <a:srgbClr val="00B050"/>
                </a:solidFill>
                <a:latin typeface="Arial" charset="0"/>
                <a:ea typeface="黑体" pitchFamily="2" charset="-122"/>
              </a:rPr>
              <a:t>NP-</a:t>
            </a:r>
            <a:r>
              <a:rPr lang="zh-CN" altLang="zh-CN" dirty="0">
                <a:solidFill>
                  <a:srgbClr val="00B050"/>
                </a:solidFill>
                <a:latin typeface="Arial" charset="0"/>
                <a:ea typeface="黑体" pitchFamily="2" charset="-122"/>
              </a:rPr>
              <a:t>完全性</a:t>
            </a:r>
            <a:endParaRPr lang="zh-CN" altLang="en-US" dirty="0">
              <a:solidFill>
                <a:srgbClr val="00B050"/>
              </a:solidFill>
              <a:latin typeface="Arial" charset="0"/>
              <a:ea typeface="黑体" pitchFamily="2" charset="-122"/>
            </a:endParaRPr>
          </a:p>
          <a:p>
            <a:pPr lvl="1"/>
            <a:r>
              <a:rPr lang="zh-CN" altLang="zh-CN" dirty="0">
                <a:latin typeface="Arial" charset="0"/>
                <a:ea typeface="黑体" pitchFamily="2" charset="-122"/>
              </a:rPr>
              <a:t>随机算法</a:t>
            </a:r>
            <a:endParaRPr lang="en-US" altLang="zh-CN" dirty="0">
              <a:solidFill>
                <a:srgbClr val="00B050"/>
              </a:solidFill>
              <a:latin typeface="Arial" charset="0"/>
              <a:ea typeface="黑体" pitchFamily="2" charset="-122"/>
            </a:endParaRPr>
          </a:p>
          <a:p>
            <a:pPr lvl="1"/>
            <a:r>
              <a:rPr lang="zh-CN" altLang="en-US" dirty="0">
                <a:latin typeface="Arial" charset="0"/>
                <a:ea typeface="黑体" pitchFamily="2" charset="-122"/>
              </a:rPr>
              <a:t>在线算法</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10</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课程目的</a:t>
            </a:r>
          </a:p>
        </p:txBody>
      </p:sp>
      <p:sp>
        <p:nvSpPr>
          <p:cNvPr id="9219" name="内容占位符 2"/>
          <p:cNvSpPr>
            <a:spLocks noGrp="1"/>
          </p:cNvSpPr>
          <p:nvPr>
            <p:ph idx="1"/>
          </p:nvPr>
        </p:nvSpPr>
        <p:spPr/>
        <p:txBody>
          <a:bodyPr/>
          <a:lstStyle/>
          <a:p>
            <a:r>
              <a:rPr lang="zh-CN" altLang="zh-CN" dirty="0">
                <a:latin typeface="Arial" charset="0"/>
                <a:ea typeface="黑体" pitchFamily="2" charset="-122"/>
              </a:rPr>
              <a:t>具备抽象描述、解决实际问题的能力</a:t>
            </a:r>
            <a:endParaRPr lang="en-US" altLang="zh-CN" dirty="0">
              <a:latin typeface="Arial" charset="0"/>
              <a:ea typeface="黑体" pitchFamily="2" charset="-122"/>
            </a:endParaRPr>
          </a:p>
          <a:p>
            <a:r>
              <a:rPr lang="zh-CN" altLang="zh-CN" dirty="0">
                <a:latin typeface="Arial" charset="0"/>
                <a:ea typeface="黑体" pitchFamily="2" charset="-122"/>
              </a:rPr>
              <a:t>学会运用算法设计与分析的典型方法进行算法的设计</a:t>
            </a:r>
            <a:endParaRPr lang="en-US" altLang="zh-CN" dirty="0">
              <a:latin typeface="Arial" charset="0"/>
              <a:ea typeface="黑体" pitchFamily="2" charset="-122"/>
            </a:endParaRPr>
          </a:p>
          <a:p>
            <a:r>
              <a:rPr lang="zh-CN" altLang="zh-CN" dirty="0">
                <a:latin typeface="Arial" charset="0"/>
                <a:ea typeface="黑体" pitchFamily="2" charset="-122"/>
              </a:rPr>
              <a:t>具备分析算法效率的能力。</a:t>
            </a:r>
            <a:endParaRPr lang="zh-CN" altLang="en-US" dirty="0">
              <a:latin typeface="Arial" charset="0"/>
              <a:ea typeface="黑体" pitchFamily="2" charset="-122"/>
            </a:endParaRPr>
          </a:p>
        </p:txBody>
      </p:sp>
      <p:sp>
        <p:nvSpPr>
          <p:cNvPr id="9220"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D7D00F-CA26-4853-A1F0-20EC0497C7F8}" type="slidenum">
              <a:rPr lang="en-US" altLang="zh-CN" smtClean="0">
                <a:solidFill>
                  <a:srgbClr val="006600"/>
                </a:solidFill>
                <a:latin typeface="Courier New" pitchFamily="49" charset="0"/>
                <a:ea typeface="华文新魏" pitchFamily="2" charset="-122"/>
              </a:rPr>
              <a:pPr eaLnBrk="1" hangingPunct="1"/>
              <a:t>11</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算法的重要性</a:t>
            </a:r>
          </a:p>
        </p:txBody>
      </p:sp>
      <p:sp>
        <p:nvSpPr>
          <p:cNvPr id="10243" name="内容占位符 2"/>
          <p:cNvSpPr>
            <a:spLocks noGrp="1"/>
          </p:cNvSpPr>
          <p:nvPr>
            <p:ph idx="1"/>
          </p:nvPr>
        </p:nvSpPr>
        <p:spPr/>
        <p:txBody>
          <a:bodyPr/>
          <a:lstStyle/>
          <a:p>
            <a:r>
              <a:rPr lang="zh-CN" altLang="zh-CN" dirty="0">
                <a:latin typeface="Arial" charset="0"/>
                <a:ea typeface="黑体" pitchFamily="2" charset="-122"/>
              </a:rPr>
              <a:t>有超过</a:t>
            </a:r>
            <a:r>
              <a:rPr lang="en-US" altLang="zh-CN" dirty="0">
                <a:latin typeface="Arial" charset="0"/>
                <a:ea typeface="黑体" pitchFamily="2" charset="-122"/>
              </a:rPr>
              <a:t>1/3</a:t>
            </a:r>
            <a:r>
              <a:rPr lang="zh-CN" altLang="zh-CN" dirty="0">
                <a:latin typeface="Arial" charset="0"/>
                <a:ea typeface="黑体" pitchFamily="2" charset="-122"/>
              </a:rPr>
              <a:t>的</a:t>
            </a:r>
            <a:r>
              <a:rPr lang="en-US" altLang="zh-CN" dirty="0">
                <a:latin typeface="Arial" charset="0"/>
                <a:ea typeface="黑体" pitchFamily="2" charset="-122"/>
              </a:rPr>
              <a:t>Turing</a:t>
            </a:r>
            <a:r>
              <a:rPr lang="zh-CN" altLang="zh-CN" dirty="0">
                <a:latin typeface="Arial" charset="0"/>
                <a:ea typeface="黑体" pitchFamily="2" charset="-122"/>
              </a:rPr>
              <a:t>奖获奖者，其成果与算法有关</a:t>
            </a:r>
            <a:endParaRPr lang="en-US" altLang="zh-CN" dirty="0">
              <a:latin typeface="Arial" charset="0"/>
              <a:ea typeface="黑体" pitchFamily="2" charset="-122"/>
            </a:endParaRPr>
          </a:p>
          <a:p>
            <a:r>
              <a:rPr lang="zh-CN" altLang="zh-CN" dirty="0">
                <a:latin typeface="Arial" charset="0"/>
                <a:ea typeface="黑体" pitchFamily="2" charset="-122"/>
              </a:rPr>
              <a:t>图灵奖于</a:t>
            </a:r>
            <a:r>
              <a:rPr lang="en-US" altLang="zh-CN" dirty="0">
                <a:latin typeface="Arial" charset="0"/>
                <a:ea typeface="黑体" pitchFamily="2" charset="-122"/>
              </a:rPr>
              <a:t>1966</a:t>
            </a:r>
            <a:r>
              <a:rPr lang="zh-CN" altLang="zh-CN" dirty="0">
                <a:latin typeface="Arial" charset="0"/>
                <a:ea typeface="黑体" pitchFamily="2" charset="-122"/>
              </a:rPr>
              <a:t>年开始设立，是</a:t>
            </a:r>
            <a:r>
              <a:rPr lang="en-US" altLang="zh-CN" dirty="0">
                <a:latin typeface="Arial" charset="0"/>
                <a:ea typeface="黑体" pitchFamily="2" charset="-122"/>
              </a:rPr>
              <a:t>ACM (</a:t>
            </a:r>
            <a:r>
              <a:rPr lang="zh-CN" altLang="zh-CN" dirty="0">
                <a:latin typeface="Arial" charset="0"/>
                <a:ea typeface="黑体" pitchFamily="2" charset="-122"/>
              </a:rPr>
              <a:t>美国计算机协会</a:t>
            </a:r>
            <a:r>
              <a:rPr lang="en-US" altLang="zh-CN" dirty="0">
                <a:latin typeface="Arial" charset="0"/>
                <a:ea typeface="黑体" pitchFamily="2" charset="-122"/>
              </a:rPr>
              <a:t>) </a:t>
            </a:r>
            <a:r>
              <a:rPr lang="zh-CN" altLang="zh-CN" dirty="0">
                <a:latin typeface="Arial" charset="0"/>
                <a:ea typeface="黑体" pitchFamily="2" charset="-122"/>
              </a:rPr>
              <a:t>在计算机科学技术领域中所授予的最高奖项</a:t>
            </a:r>
            <a:endParaRPr lang="zh-CN" altLang="en-US" dirty="0">
              <a:latin typeface="Arial" charset="0"/>
              <a:ea typeface="黑体" pitchFamily="2" charset="-122"/>
            </a:endParaRPr>
          </a:p>
        </p:txBody>
      </p:sp>
      <p:sp>
        <p:nvSpPr>
          <p:cNvPr id="10244"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308851-64CB-462A-B102-08B491EB9A19}" type="slidenum">
              <a:rPr lang="en-US" altLang="zh-CN" smtClean="0">
                <a:solidFill>
                  <a:srgbClr val="006600"/>
                </a:solidFill>
                <a:latin typeface="Courier New" pitchFamily="49" charset="0"/>
                <a:ea typeface="华文新魏" pitchFamily="2" charset="-122"/>
              </a:rPr>
              <a:pPr eaLnBrk="1" hangingPunct="1"/>
              <a:t>12</a:t>
            </a:fld>
            <a:endParaRPr lang="en-US" altLang="zh-CN">
              <a:solidFill>
                <a:srgbClr val="006600"/>
              </a:solidFill>
              <a:latin typeface="Courier New" pitchFamily="49" charset="0"/>
              <a:ea typeface="华文新魏" pitchFamily="2" charset="-122"/>
            </a:endParaRPr>
          </a:p>
        </p:txBody>
      </p:sp>
      <p:pic>
        <p:nvPicPr>
          <p:cNvPr id="10245"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3581400"/>
            <a:ext cx="3276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图灵奖获得者</a:t>
            </a:r>
          </a:p>
        </p:txBody>
      </p:sp>
      <p:sp>
        <p:nvSpPr>
          <p:cNvPr id="11267" name="内容占位符 2"/>
          <p:cNvSpPr>
            <a:spLocks noGrp="1"/>
          </p:cNvSpPr>
          <p:nvPr>
            <p:ph idx="1"/>
          </p:nvPr>
        </p:nvSpPr>
        <p:spPr/>
        <p:txBody>
          <a:bodyPr/>
          <a:lstStyle/>
          <a:p>
            <a:r>
              <a:rPr lang="en-US" altLang="zh-CN" dirty="0">
                <a:latin typeface="Arial" charset="0"/>
                <a:ea typeface="黑体" pitchFamily="2" charset="-122"/>
              </a:rPr>
              <a:t>1972</a:t>
            </a:r>
            <a:r>
              <a:rPr lang="zh-CN" altLang="zh-CN" dirty="0">
                <a:latin typeface="Arial" charset="0"/>
                <a:ea typeface="黑体" pitchFamily="2" charset="-122"/>
              </a:rPr>
              <a:t>，</a:t>
            </a:r>
            <a:r>
              <a:rPr lang="en-US" altLang="zh-CN" dirty="0" err="1">
                <a:latin typeface="Arial" charset="0"/>
                <a:ea typeface="黑体" pitchFamily="2" charset="-122"/>
              </a:rPr>
              <a:t>Edsger</a:t>
            </a:r>
            <a:r>
              <a:rPr lang="en-US" altLang="zh-CN" dirty="0">
                <a:latin typeface="Arial" charset="0"/>
                <a:ea typeface="黑体" pitchFamily="2" charset="-122"/>
              </a:rPr>
              <a:t> </a:t>
            </a:r>
            <a:r>
              <a:rPr lang="en-US" altLang="zh-CN" dirty="0" err="1">
                <a:latin typeface="Arial" charset="0"/>
                <a:ea typeface="黑体" pitchFamily="2" charset="-122"/>
              </a:rPr>
              <a:t>W.Dijkstra</a:t>
            </a:r>
            <a:endParaRPr lang="en-US" altLang="zh-CN" dirty="0">
              <a:latin typeface="Arial" charset="0"/>
              <a:ea typeface="黑体" pitchFamily="2" charset="-122"/>
            </a:endParaRPr>
          </a:p>
          <a:p>
            <a:pPr lvl="1"/>
            <a:r>
              <a:rPr lang="zh-CN" altLang="zh-CN" sz="2800" dirty="0">
                <a:latin typeface="Arial" charset="0"/>
                <a:ea typeface="黑体" pitchFamily="2" charset="-122"/>
              </a:rPr>
              <a:t>求最短路径的</a:t>
            </a:r>
            <a:r>
              <a:rPr lang="en-US" altLang="zh-CN" sz="2800" dirty="0" err="1">
                <a:latin typeface="Arial" charset="0"/>
                <a:ea typeface="黑体" pitchFamily="2" charset="-122"/>
              </a:rPr>
              <a:t>Dijkstra</a:t>
            </a:r>
            <a:r>
              <a:rPr lang="zh-CN" altLang="zh-CN" sz="2800" dirty="0">
                <a:latin typeface="Arial" charset="0"/>
                <a:ea typeface="黑体" pitchFamily="2" charset="-122"/>
              </a:rPr>
              <a:t>算法</a:t>
            </a:r>
            <a:r>
              <a:rPr lang="en-US" altLang="zh-CN" sz="2800" dirty="0">
                <a:latin typeface="Arial" charset="0"/>
                <a:ea typeface="黑体" pitchFamily="2" charset="-122"/>
              </a:rPr>
              <a:t>, </a:t>
            </a:r>
          </a:p>
          <a:p>
            <a:pPr lvl="1"/>
            <a:r>
              <a:rPr lang="en-US" altLang="zh-CN" sz="2800" dirty="0">
                <a:latin typeface="Arial" charset="0"/>
                <a:ea typeface="黑体" pitchFamily="2" charset="-122"/>
              </a:rPr>
              <a:t>PV</a:t>
            </a:r>
            <a:r>
              <a:rPr lang="zh-CN" altLang="zh-CN" sz="2800" dirty="0">
                <a:latin typeface="Arial" charset="0"/>
                <a:ea typeface="黑体" pitchFamily="2" charset="-122"/>
              </a:rPr>
              <a:t>操作</a:t>
            </a:r>
            <a:r>
              <a:rPr lang="en-US" altLang="zh-CN" sz="2800" dirty="0">
                <a:latin typeface="Arial" charset="0"/>
                <a:ea typeface="黑体" pitchFamily="2" charset="-122"/>
              </a:rPr>
              <a:t>, </a:t>
            </a:r>
          </a:p>
          <a:p>
            <a:pPr lvl="1"/>
            <a:r>
              <a:rPr lang="zh-CN" altLang="en-US" sz="2800" dirty="0">
                <a:latin typeface="Arial" charset="0"/>
                <a:ea typeface="黑体" pitchFamily="2" charset="-122"/>
              </a:rPr>
              <a:t>解决了“哲学家聚餐”问题</a:t>
            </a:r>
            <a:endParaRPr lang="en-US" altLang="zh-CN" sz="2800" dirty="0">
              <a:latin typeface="Arial" charset="0"/>
              <a:ea typeface="黑体" pitchFamily="2" charset="-122"/>
            </a:endParaRPr>
          </a:p>
          <a:p>
            <a:pPr lvl="1"/>
            <a:r>
              <a:rPr lang="zh-CN" altLang="en-US" sz="2800" dirty="0">
                <a:latin typeface="Arial" charset="0"/>
                <a:ea typeface="黑体" pitchFamily="2" charset="-122"/>
              </a:rPr>
              <a:t>第一个</a:t>
            </a:r>
            <a:r>
              <a:rPr lang="en-US" altLang="zh-CN" sz="2800" dirty="0" err="1">
                <a:latin typeface="Arial" charset="0"/>
                <a:ea typeface="黑体" pitchFamily="2" charset="-122"/>
              </a:rPr>
              <a:t>Algol</a:t>
            </a:r>
            <a:r>
              <a:rPr lang="en-US" altLang="zh-CN" sz="2800" dirty="0">
                <a:latin typeface="Arial" charset="0"/>
                <a:ea typeface="黑体" pitchFamily="2" charset="-122"/>
              </a:rPr>
              <a:t> 60</a:t>
            </a:r>
            <a:r>
              <a:rPr lang="zh-CN" altLang="en-US" sz="2800" dirty="0">
                <a:latin typeface="Arial" charset="0"/>
                <a:ea typeface="黑体" pitchFamily="2" charset="-122"/>
              </a:rPr>
              <a:t>编译器</a:t>
            </a:r>
            <a:endParaRPr lang="en-US" altLang="zh-CN" sz="2800" dirty="0">
              <a:latin typeface="Arial" charset="0"/>
              <a:ea typeface="黑体" pitchFamily="2" charset="-122"/>
            </a:endParaRPr>
          </a:p>
          <a:p>
            <a:pPr lvl="1"/>
            <a:r>
              <a:rPr lang="zh-CN" altLang="zh-CN" sz="2800" dirty="0">
                <a:latin typeface="Arial" charset="0"/>
                <a:ea typeface="黑体" pitchFamily="2" charset="-122"/>
              </a:rPr>
              <a:t>结构化程序设计</a:t>
            </a:r>
            <a:r>
              <a:rPr lang="en-US" altLang="zh-CN" sz="2800" dirty="0">
                <a:latin typeface="Arial" charset="0"/>
                <a:ea typeface="黑体" pitchFamily="2" charset="-122"/>
              </a:rPr>
              <a:t>, </a:t>
            </a:r>
          </a:p>
          <a:p>
            <a:pPr lvl="1"/>
            <a:r>
              <a:rPr lang="en-US" altLang="zh-CN" sz="2800" dirty="0">
                <a:latin typeface="Arial" charset="0"/>
                <a:ea typeface="黑体" pitchFamily="2" charset="-122"/>
              </a:rPr>
              <a:t>“</a:t>
            </a:r>
            <a:r>
              <a:rPr lang="en-US" altLang="zh-CN" sz="2800" dirty="0" err="1">
                <a:latin typeface="Arial" charset="0"/>
                <a:ea typeface="黑体" pitchFamily="2" charset="-122"/>
              </a:rPr>
              <a:t>goto</a:t>
            </a:r>
            <a:r>
              <a:rPr lang="zh-CN" altLang="zh-CN" sz="2800" dirty="0">
                <a:latin typeface="Arial" charset="0"/>
                <a:ea typeface="黑体" pitchFamily="2" charset="-122"/>
              </a:rPr>
              <a:t>有害</a:t>
            </a:r>
            <a:r>
              <a:rPr lang="en-US" altLang="zh-CN" sz="2800" dirty="0">
                <a:latin typeface="Arial" charset="0"/>
                <a:ea typeface="黑体" pitchFamily="2" charset="-122"/>
              </a:rPr>
              <a:t>”</a:t>
            </a:r>
            <a:r>
              <a:rPr lang="zh-CN" altLang="zh-CN" sz="2800" dirty="0">
                <a:latin typeface="Arial" charset="0"/>
                <a:ea typeface="黑体" pitchFamily="2" charset="-122"/>
              </a:rPr>
              <a:t>等</a:t>
            </a:r>
            <a:endParaRPr lang="zh-CN" altLang="en-US" sz="2800" dirty="0">
              <a:latin typeface="Arial" charset="0"/>
              <a:ea typeface="黑体" pitchFamily="2" charset="-122"/>
            </a:endParaRPr>
          </a:p>
        </p:txBody>
      </p:sp>
      <p:sp>
        <p:nvSpPr>
          <p:cNvPr id="1126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FF0FAF-EDE0-47B0-85CA-D6008E92858A}" type="slidenum">
              <a:rPr lang="en-US" altLang="zh-CN" smtClean="0">
                <a:solidFill>
                  <a:srgbClr val="006600"/>
                </a:solidFill>
                <a:latin typeface="Courier New" pitchFamily="49" charset="0"/>
                <a:ea typeface="华文新魏" pitchFamily="2" charset="-122"/>
              </a:rPr>
              <a:pPr eaLnBrk="1" hangingPunct="1"/>
              <a:t>13</a:t>
            </a:fld>
            <a:endParaRPr lang="en-US" altLang="zh-CN">
              <a:solidFill>
                <a:srgbClr val="006600"/>
              </a:solidFill>
              <a:latin typeface="Courier New" pitchFamily="49" charset="0"/>
              <a:ea typeface="华文新魏" pitchFamily="2" charset="-122"/>
            </a:endParaRPr>
          </a:p>
        </p:txBody>
      </p:sp>
      <p:pic>
        <p:nvPicPr>
          <p:cNvPr id="11269" name="Picture 2" descr="20100310-014218-p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ttp://c.hiphotos.baidu.com/baike/w%3D268%3Bg%3D0/sign=abe86541213fb80e0cd166d10eea4813/b8014a90f603738d03766552b31bb051f819ec8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761" y="1664804"/>
            <a:ext cx="2326885"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图灵奖获得者</a:t>
            </a:r>
          </a:p>
        </p:txBody>
      </p:sp>
      <p:sp>
        <p:nvSpPr>
          <p:cNvPr id="11267" name="内容占位符 2"/>
          <p:cNvSpPr>
            <a:spLocks noGrp="1"/>
          </p:cNvSpPr>
          <p:nvPr>
            <p:ph idx="1"/>
          </p:nvPr>
        </p:nvSpPr>
        <p:spPr/>
        <p:txBody>
          <a:bodyPr/>
          <a:lstStyle/>
          <a:p>
            <a:r>
              <a:rPr lang="en-US" altLang="zh-CN" dirty="0">
                <a:latin typeface="Arial" charset="0"/>
                <a:ea typeface="黑体" pitchFamily="2" charset="-122"/>
              </a:rPr>
              <a:t>1974</a:t>
            </a:r>
            <a:r>
              <a:rPr lang="zh-CN" altLang="zh-CN" dirty="0">
                <a:latin typeface="Arial" charset="0"/>
                <a:ea typeface="黑体" pitchFamily="2" charset="-122"/>
              </a:rPr>
              <a:t>，</a:t>
            </a:r>
            <a:r>
              <a:rPr lang="en-US" altLang="zh-CN" dirty="0">
                <a:latin typeface="Arial" charset="0"/>
                <a:ea typeface="黑体" pitchFamily="2" charset="-122"/>
              </a:rPr>
              <a:t>Donald </a:t>
            </a:r>
            <a:r>
              <a:rPr lang="en-US" altLang="zh-CN" dirty="0" err="1">
                <a:latin typeface="Arial" charset="0"/>
                <a:ea typeface="黑体" pitchFamily="2" charset="-122"/>
              </a:rPr>
              <a:t>E.Knuth</a:t>
            </a:r>
            <a:r>
              <a:rPr lang="en-US" altLang="zh-CN" dirty="0">
                <a:latin typeface="Arial" charset="0"/>
                <a:ea typeface="黑体" pitchFamily="2" charset="-122"/>
              </a:rPr>
              <a:t> (</a:t>
            </a:r>
            <a:r>
              <a:rPr lang="en-US" altLang="zh-CN" dirty="0" err="1">
                <a:latin typeface="Arial" charset="0"/>
                <a:ea typeface="黑体" pitchFamily="2" charset="-122"/>
              </a:rPr>
              <a:t>stanford</a:t>
            </a:r>
            <a:r>
              <a:rPr lang="en-US" altLang="zh-CN" dirty="0">
                <a:latin typeface="Arial" charset="0"/>
                <a:ea typeface="黑体" pitchFamily="2" charset="-122"/>
              </a:rPr>
              <a:t>)</a:t>
            </a:r>
          </a:p>
          <a:p>
            <a:pPr lvl="1"/>
            <a:r>
              <a:rPr lang="zh-CN" altLang="zh-CN" sz="2800" dirty="0">
                <a:latin typeface="Arial" charset="0"/>
                <a:ea typeface="黑体" pitchFamily="2" charset="-122"/>
              </a:rPr>
              <a:t>算法最早的奠基人之一</a:t>
            </a:r>
            <a:r>
              <a:rPr lang="en-US" altLang="zh-CN" sz="2800" dirty="0">
                <a:latin typeface="Arial" charset="0"/>
                <a:ea typeface="黑体" pitchFamily="2" charset="-122"/>
              </a:rPr>
              <a:t>(</a:t>
            </a:r>
            <a:r>
              <a:rPr lang="zh-CN" altLang="en-US" sz="2800" dirty="0">
                <a:latin typeface="Arial" charset="0"/>
                <a:ea typeface="黑体" pitchFamily="2" charset="-122"/>
              </a:rPr>
              <a:t>计算机程序设计艺术</a:t>
            </a:r>
            <a:r>
              <a:rPr lang="en-US" altLang="zh-CN" sz="2800" dirty="0">
                <a:latin typeface="Arial" charset="0"/>
                <a:ea typeface="黑体" pitchFamily="2" charset="-122"/>
              </a:rPr>
              <a:t>)</a:t>
            </a:r>
            <a:endParaRPr lang="zh-CN" altLang="zh-CN" sz="2800" dirty="0">
              <a:latin typeface="Arial" charset="0"/>
              <a:ea typeface="黑体" pitchFamily="2" charset="-122"/>
            </a:endParaRPr>
          </a:p>
          <a:p>
            <a:pPr lvl="1"/>
            <a:r>
              <a:rPr lang="zh-CN" altLang="zh-CN" sz="2800" dirty="0">
                <a:latin typeface="Arial" charset="0"/>
                <a:ea typeface="黑体" pitchFamily="2" charset="-122"/>
              </a:rPr>
              <a:t>现代</a:t>
            </a:r>
            <a:r>
              <a:rPr lang="en-US" altLang="zh-CN" sz="2800" dirty="0">
                <a:latin typeface="Arial" charset="0"/>
                <a:ea typeface="黑体" pitchFamily="2" charset="-122"/>
              </a:rPr>
              <a:t>“</a:t>
            </a:r>
            <a:r>
              <a:rPr lang="zh-CN" altLang="zh-CN" sz="2800" dirty="0">
                <a:latin typeface="Arial" charset="0"/>
                <a:ea typeface="黑体" pitchFamily="2" charset="-122"/>
              </a:rPr>
              <a:t>算法</a:t>
            </a:r>
            <a:r>
              <a:rPr lang="en-US" altLang="zh-CN" sz="2800" dirty="0">
                <a:latin typeface="Arial" charset="0"/>
                <a:ea typeface="黑体" pitchFamily="2" charset="-122"/>
              </a:rPr>
              <a:t>”</a:t>
            </a:r>
            <a:r>
              <a:rPr lang="zh-CN" altLang="zh-CN" sz="2800" dirty="0">
                <a:latin typeface="Arial" charset="0"/>
                <a:ea typeface="黑体" pitchFamily="2" charset="-122"/>
              </a:rPr>
              <a:t>与</a:t>
            </a:r>
            <a:r>
              <a:rPr lang="en-US" altLang="zh-CN" sz="2800" dirty="0">
                <a:latin typeface="Arial" charset="0"/>
                <a:ea typeface="黑体" pitchFamily="2" charset="-122"/>
              </a:rPr>
              <a:t>“</a:t>
            </a:r>
            <a:r>
              <a:rPr lang="zh-CN" altLang="zh-CN" sz="2800" dirty="0">
                <a:latin typeface="Arial" charset="0"/>
                <a:ea typeface="黑体" pitchFamily="2" charset="-122"/>
              </a:rPr>
              <a:t>数据结构</a:t>
            </a:r>
            <a:r>
              <a:rPr lang="en-US" altLang="zh-CN" sz="2800" dirty="0">
                <a:latin typeface="Arial" charset="0"/>
                <a:ea typeface="黑体" pitchFamily="2" charset="-122"/>
              </a:rPr>
              <a:t>”</a:t>
            </a:r>
            <a:r>
              <a:rPr lang="zh-CN" altLang="zh-CN" sz="2800" dirty="0">
                <a:latin typeface="Arial" charset="0"/>
                <a:ea typeface="黑体" pitchFamily="2" charset="-122"/>
              </a:rPr>
              <a:t>名词及内涵的提出，</a:t>
            </a:r>
            <a:endParaRPr lang="zh-CN" altLang="zh-CN" sz="800" dirty="0">
              <a:latin typeface="Arial" charset="0"/>
              <a:ea typeface="黑体" pitchFamily="2" charset="-122"/>
            </a:endParaRPr>
          </a:p>
          <a:p>
            <a:pPr lvl="1"/>
            <a:r>
              <a:rPr lang="en-US" altLang="zh-CN" sz="2800" dirty="0">
                <a:latin typeface="Arial" charset="0"/>
                <a:ea typeface="黑体" pitchFamily="2" charset="-122"/>
              </a:rPr>
              <a:t>KMP</a:t>
            </a:r>
            <a:r>
              <a:rPr lang="zh-CN" altLang="zh-CN" sz="2800" dirty="0">
                <a:latin typeface="Arial" charset="0"/>
                <a:ea typeface="黑体" pitchFamily="2" charset="-122"/>
              </a:rPr>
              <a:t>算法，</a:t>
            </a:r>
            <a:r>
              <a:rPr lang="en-US" altLang="zh-CN" sz="2800" dirty="0">
                <a:latin typeface="Arial" charset="0"/>
                <a:ea typeface="黑体" pitchFamily="2" charset="-122"/>
              </a:rPr>
              <a:t>LR(k)</a:t>
            </a:r>
            <a:r>
              <a:rPr lang="zh-CN" altLang="zh-CN" sz="2800" dirty="0">
                <a:latin typeface="Arial" charset="0"/>
                <a:ea typeface="黑体" pitchFamily="2" charset="-122"/>
              </a:rPr>
              <a:t>文法，</a:t>
            </a:r>
            <a:r>
              <a:rPr lang="en-US" altLang="zh-CN" sz="2800" dirty="0">
                <a:latin typeface="Arial" charset="0"/>
                <a:ea typeface="黑体" pitchFamily="2" charset="-122"/>
              </a:rPr>
              <a:t>Tex</a:t>
            </a:r>
            <a:r>
              <a:rPr lang="zh-CN" altLang="zh-CN" sz="2800" dirty="0">
                <a:latin typeface="Arial" charset="0"/>
                <a:ea typeface="黑体" pitchFamily="2" charset="-122"/>
              </a:rPr>
              <a:t>编辑器等</a:t>
            </a:r>
            <a:endParaRPr lang="zh-CN" altLang="en-US" dirty="0">
              <a:latin typeface="Arial" charset="0"/>
              <a:ea typeface="黑体" pitchFamily="2" charset="-122"/>
            </a:endParaRPr>
          </a:p>
        </p:txBody>
      </p:sp>
      <p:sp>
        <p:nvSpPr>
          <p:cNvPr id="1126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FF0FAF-EDE0-47B0-85CA-D6008E92858A}" type="slidenum">
              <a:rPr lang="en-US" altLang="zh-CN" smtClean="0">
                <a:solidFill>
                  <a:srgbClr val="006600"/>
                </a:solidFill>
                <a:latin typeface="Courier New" pitchFamily="49" charset="0"/>
                <a:ea typeface="华文新魏" pitchFamily="2" charset="-122"/>
              </a:rPr>
              <a:pPr eaLnBrk="1" hangingPunct="1"/>
              <a:t>14</a:t>
            </a:fld>
            <a:endParaRPr lang="en-US" altLang="zh-CN">
              <a:solidFill>
                <a:srgbClr val="006600"/>
              </a:solidFill>
              <a:latin typeface="Courier New" pitchFamily="49" charset="0"/>
              <a:ea typeface="华文新魏" pitchFamily="2" charset="-122"/>
            </a:endParaRPr>
          </a:p>
        </p:txBody>
      </p:sp>
      <p:pic>
        <p:nvPicPr>
          <p:cNvPr id="11269"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e.hiphotos.baidu.com/baike/w%3D268%3Bg%3D0/sign=c69eda6db912c8fcb4f3f1cbc438f578/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3609020"/>
            <a:ext cx="25527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图灵奖获得者</a:t>
            </a:r>
          </a:p>
        </p:txBody>
      </p:sp>
      <p:sp>
        <p:nvSpPr>
          <p:cNvPr id="12291" name="内容占位符 2"/>
          <p:cNvSpPr>
            <a:spLocks noGrp="1"/>
          </p:cNvSpPr>
          <p:nvPr>
            <p:ph idx="1"/>
          </p:nvPr>
        </p:nvSpPr>
        <p:spPr/>
        <p:txBody>
          <a:bodyPr/>
          <a:lstStyle/>
          <a:p>
            <a:r>
              <a:rPr lang="en-US" altLang="zh-CN" dirty="0">
                <a:latin typeface="Arial" charset="0"/>
                <a:ea typeface="黑体" pitchFamily="2" charset="-122"/>
              </a:rPr>
              <a:t>1976</a:t>
            </a:r>
            <a:r>
              <a:rPr lang="zh-CN" altLang="zh-CN" dirty="0">
                <a:latin typeface="Arial" charset="0"/>
                <a:ea typeface="黑体" pitchFamily="2" charset="-122"/>
              </a:rPr>
              <a:t>，</a:t>
            </a:r>
            <a:r>
              <a:rPr lang="en-US" altLang="zh-CN" dirty="0">
                <a:latin typeface="Arial" charset="0"/>
                <a:ea typeface="黑体" pitchFamily="2" charset="-122"/>
              </a:rPr>
              <a:t>Michael </a:t>
            </a:r>
            <a:r>
              <a:rPr lang="en-US" altLang="zh-CN" dirty="0" err="1">
                <a:latin typeface="Arial" charset="0"/>
                <a:ea typeface="黑体" pitchFamily="2" charset="-122"/>
              </a:rPr>
              <a:t>O.Rabin</a:t>
            </a:r>
            <a:r>
              <a:rPr lang="en-US" altLang="zh-CN" dirty="0">
                <a:latin typeface="Arial" charset="0"/>
                <a:ea typeface="黑体" pitchFamily="2" charset="-122"/>
              </a:rPr>
              <a:t> (</a:t>
            </a:r>
            <a:r>
              <a:rPr lang="zh-CN" altLang="zh-CN" dirty="0">
                <a:latin typeface="Arial" charset="0"/>
                <a:ea typeface="黑体" pitchFamily="2" charset="-122"/>
              </a:rPr>
              <a:t>以色列</a:t>
            </a:r>
            <a:r>
              <a:rPr lang="en-US" altLang="zh-CN" dirty="0">
                <a:latin typeface="Arial" charset="0"/>
                <a:ea typeface="黑体" pitchFamily="2" charset="-122"/>
              </a:rPr>
              <a:t>) </a:t>
            </a:r>
            <a:r>
              <a:rPr lang="en-US" altLang="zh-CN" dirty="0">
                <a:latin typeface="Arial" charset="0"/>
                <a:ea typeface="黑体" pitchFamily="2" charset="-122"/>
                <a:sym typeface="Symbol" pitchFamily="18" charset="2"/>
              </a:rPr>
              <a:t></a:t>
            </a:r>
            <a:r>
              <a:rPr lang="en-US" altLang="zh-CN" dirty="0">
                <a:latin typeface="Arial" charset="0"/>
                <a:ea typeface="黑体" pitchFamily="2" charset="-122"/>
              </a:rPr>
              <a:t> Dana </a:t>
            </a:r>
            <a:r>
              <a:rPr lang="en-US" altLang="zh-CN" dirty="0" err="1">
                <a:latin typeface="Arial" charset="0"/>
                <a:ea typeface="黑体" pitchFamily="2" charset="-122"/>
              </a:rPr>
              <a:t>S.Scott</a:t>
            </a:r>
            <a:r>
              <a:rPr lang="en-US" altLang="zh-CN" dirty="0">
                <a:latin typeface="Arial" charset="0"/>
                <a:ea typeface="黑体" pitchFamily="2" charset="-122"/>
              </a:rPr>
              <a:t> (</a:t>
            </a:r>
            <a:r>
              <a:rPr lang="zh-CN" altLang="zh-CN" dirty="0">
                <a:latin typeface="Arial" charset="0"/>
                <a:ea typeface="黑体" pitchFamily="2" charset="-122"/>
              </a:rPr>
              <a:t>英</a:t>
            </a:r>
            <a:r>
              <a:rPr lang="en-US" altLang="zh-CN" dirty="0">
                <a:latin typeface="Arial" charset="0"/>
                <a:ea typeface="黑体" pitchFamily="2" charset="-122"/>
              </a:rPr>
              <a:t>) </a:t>
            </a:r>
            <a:r>
              <a:rPr lang="zh-CN" altLang="zh-CN" dirty="0">
                <a:latin typeface="Arial" charset="0"/>
                <a:ea typeface="黑体" pitchFamily="2" charset="-122"/>
              </a:rPr>
              <a:t>师兄弟</a:t>
            </a:r>
            <a:r>
              <a:rPr lang="en-US" altLang="zh-CN" dirty="0">
                <a:latin typeface="Arial" charset="0"/>
                <a:ea typeface="黑体" pitchFamily="2" charset="-122"/>
              </a:rPr>
              <a:t> (</a:t>
            </a:r>
            <a:r>
              <a:rPr lang="zh-CN" altLang="zh-CN" dirty="0">
                <a:latin typeface="Arial" charset="0"/>
                <a:ea typeface="黑体" pitchFamily="2" charset="-122"/>
              </a:rPr>
              <a:t>导师</a:t>
            </a:r>
            <a:r>
              <a:rPr lang="en-US" altLang="zh-CN" dirty="0" err="1">
                <a:latin typeface="Arial" charset="0"/>
                <a:ea typeface="黑体" pitchFamily="2" charset="-122"/>
              </a:rPr>
              <a:t>A.Church</a:t>
            </a:r>
            <a:r>
              <a:rPr lang="en-US" altLang="zh-CN" dirty="0">
                <a:latin typeface="Arial" charset="0"/>
                <a:ea typeface="黑体" pitchFamily="2" charset="-122"/>
              </a:rPr>
              <a:t>)</a:t>
            </a:r>
            <a:endParaRPr lang="zh-CN" altLang="zh-CN" dirty="0">
              <a:latin typeface="Arial" charset="0"/>
              <a:ea typeface="黑体" pitchFamily="2" charset="-122"/>
            </a:endParaRPr>
          </a:p>
          <a:p>
            <a:pPr lvl="1"/>
            <a:r>
              <a:rPr lang="zh-CN" altLang="zh-CN" dirty="0">
                <a:latin typeface="Arial" charset="0"/>
                <a:ea typeface="黑体" pitchFamily="2" charset="-122"/>
              </a:rPr>
              <a:t>非确定有穷自动机的提出、判定问题等</a:t>
            </a:r>
            <a:endParaRPr lang="en-US" altLang="zh-CN" dirty="0">
              <a:latin typeface="Arial" charset="0"/>
              <a:ea typeface="黑体" pitchFamily="2" charset="-122"/>
            </a:endParaRPr>
          </a:p>
          <a:p>
            <a:pPr lvl="1"/>
            <a:r>
              <a:rPr lang="en-US" altLang="zh-CN" sz="2800" dirty="0">
                <a:latin typeface="Arial" charset="0"/>
                <a:ea typeface="黑体" pitchFamily="2" charset="-122"/>
              </a:rPr>
              <a:t>Rabin</a:t>
            </a:r>
            <a:r>
              <a:rPr lang="zh-CN" altLang="zh-CN" sz="2800" dirty="0">
                <a:latin typeface="Arial" charset="0"/>
                <a:ea typeface="黑体" pitchFamily="2" charset="-122"/>
              </a:rPr>
              <a:t>：计算复杂性概念的雏形、随机算法的思想奠定、寻找及判定素数算法，单向函数等</a:t>
            </a:r>
            <a:endParaRPr lang="zh-CN" altLang="zh-CN" sz="800" dirty="0">
              <a:latin typeface="Arial" charset="0"/>
              <a:ea typeface="黑体" pitchFamily="2" charset="-122"/>
            </a:endParaRPr>
          </a:p>
          <a:p>
            <a:pPr lvl="1"/>
            <a:r>
              <a:rPr lang="en-US" altLang="zh-CN" sz="2800" dirty="0">
                <a:latin typeface="Arial" charset="0"/>
                <a:ea typeface="黑体" pitchFamily="2" charset="-122"/>
              </a:rPr>
              <a:t>Scott: </a:t>
            </a:r>
            <a:r>
              <a:rPr lang="zh-CN" altLang="zh-CN" sz="2800" dirty="0">
                <a:latin typeface="Arial" charset="0"/>
                <a:ea typeface="黑体" pitchFamily="2" charset="-122"/>
              </a:rPr>
              <a:t>语义学等。</a:t>
            </a:r>
            <a:endParaRPr lang="zh-CN" altLang="en-US" dirty="0">
              <a:latin typeface="Arial" charset="0"/>
              <a:ea typeface="黑体" pitchFamily="2" charset="-122"/>
            </a:endParaRPr>
          </a:p>
        </p:txBody>
      </p:sp>
      <p:sp>
        <p:nvSpPr>
          <p:cNvPr id="1229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73ECC4-3F5C-4D08-96D3-0A49B5FD3894}" type="slidenum">
              <a:rPr lang="en-US" altLang="zh-CN" smtClean="0">
                <a:solidFill>
                  <a:srgbClr val="006600"/>
                </a:solidFill>
                <a:latin typeface="Courier New" pitchFamily="49" charset="0"/>
                <a:ea typeface="华文新魏" pitchFamily="2" charset="-122"/>
              </a:rPr>
              <a:pPr eaLnBrk="1" hangingPunct="1"/>
              <a:t>15</a:t>
            </a:fld>
            <a:endParaRPr lang="en-US" altLang="zh-CN">
              <a:solidFill>
                <a:srgbClr val="006600"/>
              </a:solidFill>
              <a:latin typeface="Courier New" pitchFamily="49" charset="0"/>
              <a:ea typeface="华文新魏" pitchFamily="2" charset="-122"/>
            </a:endParaRPr>
          </a:p>
        </p:txBody>
      </p:sp>
      <p:pic>
        <p:nvPicPr>
          <p:cNvPr id="12293" name="Picture 2" descr="20100310-014218-p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M O Rabi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644" y="4401108"/>
            <a:ext cx="1591444" cy="23437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ott Dana small.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5996" y="4397444"/>
            <a:ext cx="1807468" cy="2341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图灵奖获得者</a:t>
            </a:r>
          </a:p>
        </p:txBody>
      </p:sp>
      <p:sp>
        <p:nvSpPr>
          <p:cNvPr id="12291" name="内容占位符 2"/>
          <p:cNvSpPr>
            <a:spLocks noGrp="1"/>
          </p:cNvSpPr>
          <p:nvPr>
            <p:ph idx="1"/>
          </p:nvPr>
        </p:nvSpPr>
        <p:spPr/>
        <p:txBody>
          <a:bodyPr/>
          <a:lstStyle/>
          <a:p>
            <a:r>
              <a:rPr lang="en-US" altLang="zh-CN" dirty="0">
                <a:latin typeface="Arial" charset="0"/>
                <a:ea typeface="黑体" pitchFamily="2" charset="-122"/>
              </a:rPr>
              <a:t>1978</a:t>
            </a:r>
            <a:r>
              <a:rPr lang="zh-CN" altLang="zh-CN" dirty="0">
                <a:latin typeface="Arial" charset="0"/>
                <a:ea typeface="黑体" pitchFamily="2" charset="-122"/>
              </a:rPr>
              <a:t>，</a:t>
            </a:r>
            <a:r>
              <a:rPr lang="en-US" altLang="zh-CN" dirty="0">
                <a:latin typeface="Arial" charset="0"/>
                <a:ea typeface="黑体" pitchFamily="2" charset="-122"/>
              </a:rPr>
              <a:t>Robert </a:t>
            </a:r>
            <a:r>
              <a:rPr lang="en-US" altLang="zh-CN" dirty="0" err="1">
                <a:latin typeface="Arial" charset="0"/>
                <a:ea typeface="黑体" pitchFamily="2" charset="-122"/>
              </a:rPr>
              <a:t>W.Floyd</a:t>
            </a:r>
            <a:r>
              <a:rPr lang="en-US" altLang="zh-CN" dirty="0">
                <a:latin typeface="Arial" charset="0"/>
                <a:ea typeface="黑体" pitchFamily="2" charset="-122"/>
              </a:rPr>
              <a:t> (</a:t>
            </a:r>
            <a:r>
              <a:rPr lang="zh-CN" altLang="zh-CN" dirty="0">
                <a:latin typeface="Arial" charset="0"/>
                <a:ea typeface="黑体" pitchFamily="2" charset="-122"/>
              </a:rPr>
              <a:t>美</a:t>
            </a:r>
            <a:r>
              <a:rPr lang="en-US" altLang="zh-CN" dirty="0">
                <a:latin typeface="Arial" charset="0"/>
                <a:ea typeface="黑体" pitchFamily="2" charset="-122"/>
              </a:rPr>
              <a:t>)</a:t>
            </a:r>
          </a:p>
          <a:p>
            <a:pPr lvl="1"/>
            <a:r>
              <a:rPr lang="zh-CN" altLang="zh-CN" dirty="0">
                <a:latin typeface="Arial" charset="0"/>
                <a:ea typeface="黑体" pitchFamily="2" charset="-122"/>
              </a:rPr>
              <a:t>求最短路径的</a:t>
            </a:r>
            <a:r>
              <a:rPr lang="en-US" altLang="zh-CN" dirty="0">
                <a:latin typeface="Arial" charset="0"/>
                <a:ea typeface="黑体" pitchFamily="2" charset="-122"/>
              </a:rPr>
              <a:t>Floyd</a:t>
            </a:r>
            <a:r>
              <a:rPr lang="zh-CN" altLang="zh-CN" dirty="0">
                <a:latin typeface="Arial" charset="0"/>
                <a:ea typeface="黑体" pitchFamily="2" charset="-122"/>
              </a:rPr>
              <a:t>算法，</a:t>
            </a:r>
            <a:r>
              <a:rPr lang="en-US" altLang="zh-CN" dirty="0">
                <a:latin typeface="Arial" charset="0"/>
                <a:ea typeface="黑体" pitchFamily="2" charset="-122"/>
              </a:rPr>
              <a:t>Heap-sort</a:t>
            </a:r>
            <a:r>
              <a:rPr lang="zh-CN" altLang="zh-CN" dirty="0">
                <a:latin typeface="Arial" charset="0"/>
                <a:ea typeface="黑体" pitchFamily="2" charset="-122"/>
              </a:rPr>
              <a:t>算法等</a:t>
            </a:r>
            <a:endParaRPr lang="en-US" altLang="zh-CN" dirty="0">
              <a:latin typeface="Arial" charset="0"/>
              <a:ea typeface="黑体" pitchFamily="2" charset="-122"/>
            </a:endParaRPr>
          </a:p>
          <a:p>
            <a:pPr lvl="1"/>
            <a:r>
              <a:rPr lang="zh-CN" altLang="zh-CN" dirty="0">
                <a:latin typeface="Arial" charset="0"/>
                <a:ea typeface="黑体" pitchFamily="2" charset="-122"/>
              </a:rPr>
              <a:t>编译及优化（优先文法等）</a:t>
            </a:r>
            <a:endParaRPr lang="en-US" altLang="zh-CN" dirty="0">
              <a:latin typeface="Arial" charset="0"/>
              <a:ea typeface="黑体" pitchFamily="2" charset="-122"/>
            </a:endParaRPr>
          </a:p>
          <a:p>
            <a:pPr lvl="1"/>
            <a:r>
              <a:rPr lang="zh-CN" altLang="zh-CN" dirty="0">
                <a:latin typeface="Arial" charset="0"/>
                <a:ea typeface="黑体" pitchFamily="2" charset="-122"/>
              </a:rPr>
              <a:t>程序正确性证明等</a:t>
            </a:r>
            <a:endParaRPr lang="zh-CN" altLang="en-US" dirty="0">
              <a:latin typeface="Arial" charset="0"/>
              <a:ea typeface="黑体" pitchFamily="2" charset="-122"/>
            </a:endParaRPr>
          </a:p>
        </p:txBody>
      </p:sp>
      <p:sp>
        <p:nvSpPr>
          <p:cNvPr id="1229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73ECC4-3F5C-4D08-96D3-0A49B5FD3894}" type="slidenum">
              <a:rPr lang="en-US" altLang="zh-CN" smtClean="0">
                <a:solidFill>
                  <a:srgbClr val="006600"/>
                </a:solidFill>
                <a:latin typeface="Courier New" pitchFamily="49" charset="0"/>
                <a:ea typeface="华文新魏" pitchFamily="2" charset="-122"/>
              </a:rPr>
              <a:pPr eaLnBrk="1" hangingPunct="1"/>
              <a:t>16</a:t>
            </a:fld>
            <a:endParaRPr lang="en-US" altLang="zh-CN">
              <a:solidFill>
                <a:srgbClr val="006600"/>
              </a:solidFill>
              <a:latin typeface="Courier New" pitchFamily="49" charset="0"/>
              <a:ea typeface="华文新魏" pitchFamily="2" charset="-122"/>
            </a:endParaRPr>
          </a:p>
        </p:txBody>
      </p:sp>
      <p:pic>
        <p:nvPicPr>
          <p:cNvPr id="12293"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Robert W. Floy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32" y="3717032"/>
            <a:ext cx="2780655" cy="26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12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图灵奖获得者</a:t>
            </a:r>
          </a:p>
        </p:txBody>
      </p:sp>
      <p:sp>
        <p:nvSpPr>
          <p:cNvPr id="13315" name="内容占位符 2"/>
          <p:cNvSpPr>
            <a:spLocks noGrp="1"/>
          </p:cNvSpPr>
          <p:nvPr>
            <p:ph idx="1"/>
          </p:nvPr>
        </p:nvSpPr>
        <p:spPr/>
        <p:txBody>
          <a:bodyPr/>
          <a:lstStyle/>
          <a:p>
            <a:r>
              <a:rPr lang="en-US" altLang="zh-CN" dirty="0">
                <a:latin typeface="Arial" charset="0"/>
                <a:ea typeface="黑体" pitchFamily="2" charset="-122"/>
              </a:rPr>
              <a:t>1980</a:t>
            </a:r>
            <a:r>
              <a:rPr lang="zh-CN" altLang="zh-CN" dirty="0">
                <a:latin typeface="Arial" charset="0"/>
                <a:ea typeface="黑体" pitchFamily="2" charset="-122"/>
              </a:rPr>
              <a:t>，</a:t>
            </a:r>
            <a:r>
              <a:rPr lang="en-US" altLang="zh-CN" dirty="0">
                <a:latin typeface="Arial" charset="0"/>
                <a:ea typeface="黑体" pitchFamily="2" charset="-122"/>
              </a:rPr>
              <a:t>C. Anthony  </a:t>
            </a:r>
            <a:r>
              <a:rPr lang="en-US" altLang="zh-CN" dirty="0" err="1">
                <a:latin typeface="Arial" charset="0"/>
                <a:ea typeface="黑体" pitchFamily="2" charset="-122"/>
              </a:rPr>
              <a:t>R.Hoare</a:t>
            </a:r>
            <a:r>
              <a:rPr lang="en-US" altLang="zh-CN" dirty="0">
                <a:latin typeface="Arial" charset="0"/>
                <a:ea typeface="黑体" pitchFamily="2" charset="-122"/>
              </a:rPr>
              <a:t> (</a:t>
            </a:r>
            <a:r>
              <a:rPr lang="zh-CN" altLang="zh-CN" dirty="0">
                <a:latin typeface="Arial" charset="0"/>
                <a:ea typeface="黑体" pitchFamily="2" charset="-122"/>
              </a:rPr>
              <a:t>英</a:t>
            </a:r>
            <a:r>
              <a:rPr lang="en-US" altLang="zh-CN" dirty="0">
                <a:latin typeface="Arial" charset="0"/>
                <a:ea typeface="黑体" pitchFamily="2" charset="-122"/>
              </a:rPr>
              <a:t>)</a:t>
            </a:r>
          </a:p>
          <a:p>
            <a:pPr lvl="1"/>
            <a:r>
              <a:rPr lang="en-US" altLang="zh-CN" dirty="0">
                <a:latin typeface="Arial" charset="0"/>
                <a:ea typeface="黑体" pitchFamily="2" charset="-122"/>
              </a:rPr>
              <a:t>1983</a:t>
            </a:r>
            <a:r>
              <a:rPr lang="zh-CN" altLang="zh-CN" dirty="0">
                <a:latin typeface="Arial" charset="0"/>
                <a:ea typeface="黑体" pitchFamily="2" charset="-122"/>
              </a:rPr>
              <a:t>年</a:t>
            </a:r>
            <a:r>
              <a:rPr lang="en-US" altLang="zh-CN" dirty="0">
                <a:latin typeface="Arial" charset="0"/>
                <a:ea typeface="黑体" pitchFamily="2" charset="-122"/>
              </a:rPr>
              <a:t>ACM</a:t>
            </a:r>
            <a:r>
              <a:rPr lang="zh-CN" altLang="zh-CN" dirty="0">
                <a:latin typeface="Arial" charset="0"/>
                <a:ea typeface="黑体" pitchFamily="2" charset="-122"/>
              </a:rPr>
              <a:t>评出的</a:t>
            </a:r>
            <a:r>
              <a:rPr lang="en-US" altLang="zh-CN" dirty="0">
                <a:latin typeface="Arial" charset="0"/>
                <a:ea typeface="黑体" pitchFamily="2" charset="-122"/>
              </a:rPr>
              <a:t>1/4</a:t>
            </a:r>
            <a:r>
              <a:rPr lang="zh-CN" altLang="zh-CN" dirty="0">
                <a:latin typeface="Arial" charset="0"/>
                <a:ea typeface="黑体" pitchFamily="2" charset="-122"/>
              </a:rPr>
              <a:t>世纪最有影响的</a:t>
            </a:r>
            <a:r>
              <a:rPr lang="en-US" altLang="zh-CN" dirty="0">
                <a:latin typeface="Arial" charset="0"/>
                <a:ea typeface="黑体" pitchFamily="2" charset="-122"/>
              </a:rPr>
              <a:t>25</a:t>
            </a:r>
            <a:r>
              <a:rPr lang="zh-CN" altLang="zh-CN" dirty="0">
                <a:latin typeface="Arial" charset="0"/>
                <a:ea typeface="黑体" pitchFamily="2" charset="-122"/>
              </a:rPr>
              <a:t>篇论文</a:t>
            </a:r>
            <a:r>
              <a:rPr lang="zh-CN" altLang="en-US" dirty="0">
                <a:latin typeface="Arial" charset="0"/>
                <a:ea typeface="黑体" pitchFamily="2" charset="-122"/>
              </a:rPr>
              <a:t>中，</a:t>
            </a:r>
            <a:r>
              <a:rPr lang="en-US" altLang="zh-CN" dirty="0">
                <a:latin typeface="Arial" charset="0"/>
                <a:ea typeface="黑体" pitchFamily="2" charset="-122"/>
              </a:rPr>
              <a:t>Hoare</a:t>
            </a:r>
            <a:r>
              <a:rPr lang="zh-CN" altLang="zh-CN" dirty="0">
                <a:latin typeface="Arial" charset="0"/>
                <a:ea typeface="黑体" pitchFamily="2" charset="-122"/>
              </a:rPr>
              <a:t>与</a:t>
            </a:r>
            <a:r>
              <a:rPr lang="en-US" altLang="zh-CN" dirty="0" err="1">
                <a:latin typeface="Arial" charset="0"/>
                <a:ea typeface="黑体" pitchFamily="2" charset="-122"/>
              </a:rPr>
              <a:t>Dijkstra</a:t>
            </a:r>
            <a:r>
              <a:rPr lang="zh-CN" altLang="zh-CN" dirty="0">
                <a:latin typeface="Arial" charset="0"/>
                <a:ea typeface="黑体" pitchFamily="2" charset="-122"/>
              </a:rPr>
              <a:t>有两篇入选</a:t>
            </a:r>
            <a:r>
              <a:rPr lang="en-US" altLang="zh-CN" dirty="0">
                <a:latin typeface="Arial" charset="0"/>
                <a:ea typeface="黑体" pitchFamily="2" charset="-122"/>
              </a:rPr>
              <a:t> (</a:t>
            </a:r>
            <a:r>
              <a:rPr lang="zh-CN" altLang="zh-CN" dirty="0">
                <a:latin typeface="Arial" charset="0"/>
                <a:ea typeface="黑体" pitchFamily="2" charset="-122"/>
              </a:rPr>
              <a:t>其余人只有一篇</a:t>
            </a:r>
            <a:r>
              <a:rPr lang="en-US" altLang="zh-CN" dirty="0">
                <a:latin typeface="Arial" charset="0"/>
                <a:ea typeface="黑体" pitchFamily="2" charset="-122"/>
              </a:rPr>
              <a:t>)</a:t>
            </a:r>
            <a:endParaRPr lang="zh-CN" altLang="zh-CN" dirty="0">
              <a:latin typeface="Arial" charset="0"/>
              <a:ea typeface="黑体" pitchFamily="2" charset="-122"/>
            </a:endParaRPr>
          </a:p>
          <a:p>
            <a:pPr lvl="1"/>
            <a:r>
              <a:rPr lang="zh-CN" altLang="zh-CN" dirty="0">
                <a:latin typeface="Arial" charset="0"/>
                <a:ea typeface="黑体" pitchFamily="2" charset="-122"/>
              </a:rPr>
              <a:t>算法的代表作：</a:t>
            </a:r>
            <a:r>
              <a:rPr lang="en-US" altLang="zh-CN" dirty="0">
                <a:latin typeface="Arial" charset="0"/>
                <a:ea typeface="黑体" pitchFamily="2" charset="-122"/>
              </a:rPr>
              <a:t>Quick-sort</a:t>
            </a:r>
            <a:r>
              <a:rPr lang="zh-CN" altLang="zh-CN" dirty="0">
                <a:latin typeface="Arial" charset="0"/>
                <a:ea typeface="黑体" pitchFamily="2" charset="-122"/>
              </a:rPr>
              <a:t>算法，</a:t>
            </a:r>
          </a:p>
          <a:p>
            <a:pPr lvl="1"/>
            <a:r>
              <a:rPr lang="zh-CN" altLang="zh-CN" dirty="0">
                <a:latin typeface="Arial" charset="0"/>
                <a:ea typeface="黑体" pitchFamily="2" charset="-122"/>
              </a:rPr>
              <a:t>程序设计</a:t>
            </a:r>
            <a:r>
              <a:rPr lang="en-US" altLang="zh-CN" dirty="0">
                <a:latin typeface="Arial" charset="0"/>
                <a:ea typeface="黑体" pitchFamily="2" charset="-122"/>
              </a:rPr>
              <a:t> (CASE</a:t>
            </a:r>
            <a:r>
              <a:rPr lang="zh-CN" altLang="zh-CN" dirty="0">
                <a:latin typeface="Arial" charset="0"/>
                <a:ea typeface="黑体" pitchFamily="2" charset="-122"/>
              </a:rPr>
              <a:t>、</a:t>
            </a:r>
            <a:r>
              <a:rPr lang="en-US" altLang="zh-CN" dirty="0">
                <a:latin typeface="Arial" charset="0"/>
                <a:ea typeface="黑体" pitchFamily="2" charset="-122"/>
              </a:rPr>
              <a:t>While</a:t>
            </a:r>
            <a:r>
              <a:rPr lang="zh-CN" altLang="zh-CN" dirty="0">
                <a:latin typeface="Arial" charset="0"/>
                <a:ea typeface="黑体" pitchFamily="2" charset="-122"/>
              </a:rPr>
              <a:t>语句等</a:t>
            </a:r>
            <a:r>
              <a:rPr lang="en-US" altLang="zh-CN" dirty="0">
                <a:latin typeface="Arial" charset="0"/>
                <a:ea typeface="黑体" pitchFamily="2" charset="-122"/>
              </a:rPr>
              <a:t>)</a:t>
            </a:r>
            <a:r>
              <a:rPr lang="zh-CN" altLang="zh-CN" dirty="0">
                <a:latin typeface="Arial" charset="0"/>
                <a:ea typeface="黑体" pitchFamily="2" charset="-122"/>
              </a:rPr>
              <a:t>，数据通信等</a:t>
            </a:r>
            <a:endParaRPr lang="en-US" altLang="zh-CN" dirty="0">
              <a:latin typeface="Arial" charset="0"/>
              <a:ea typeface="黑体" pitchFamily="2" charset="-122"/>
            </a:endParaRPr>
          </a:p>
        </p:txBody>
      </p:sp>
      <p:sp>
        <p:nvSpPr>
          <p:cNvPr id="1331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0D4521-8B93-4427-8FF2-CEAE0AC2DB25}" type="slidenum">
              <a:rPr lang="en-US" altLang="zh-CN" smtClean="0">
                <a:solidFill>
                  <a:srgbClr val="006600"/>
                </a:solidFill>
                <a:latin typeface="Courier New" pitchFamily="49" charset="0"/>
                <a:ea typeface="华文新魏" pitchFamily="2" charset="-122"/>
              </a:rPr>
              <a:pPr eaLnBrk="1" hangingPunct="1"/>
              <a:t>17</a:t>
            </a:fld>
            <a:endParaRPr lang="en-US" altLang="zh-CN">
              <a:solidFill>
                <a:srgbClr val="006600"/>
              </a:solidFill>
              <a:latin typeface="Courier New" pitchFamily="49" charset="0"/>
              <a:ea typeface="华文新魏" pitchFamily="2" charset="-122"/>
            </a:endParaRPr>
          </a:p>
        </p:txBody>
      </p:sp>
      <p:pic>
        <p:nvPicPr>
          <p:cNvPr id="13317" name="Picture 2" descr="20100310-014218-p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http://f.hiphotos.baidu.com/baike/w%3D268%3Bg%3D0/sign=f0c50f9ea786c9170803553ff10617f2/0df3d7ca7bcb0a469710605f6b63f6246b60afa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005064"/>
            <a:ext cx="2551938" cy="2330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图灵奖获得者</a:t>
            </a:r>
          </a:p>
        </p:txBody>
      </p:sp>
      <p:sp>
        <p:nvSpPr>
          <p:cNvPr id="13315" name="内容占位符 2"/>
          <p:cNvSpPr>
            <a:spLocks noGrp="1"/>
          </p:cNvSpPr>
          <p:nvPr>
            <p:ph idx="1"/>
          </p:nvPr>
        </p:nvSpPr>
        <p:spPr/>
        <p:txBody>
          <a:bodyPr/>
          <a:lstStyle/>
          <a:p>
            <a:r>
              <a:rPr lang="en-US" altLang="zh-CN" dirty="0">
                <a:latin typeface="Arial" charset="0"/>
                <a:ea typeface="黑体" pitchFamily="2" charset="-122"/>
              </a:rPr>
              <a:t>1982</a:t>
            </a:r>
            <a:r>
              <a:rPr lang="zh-CN" altLang="zh-CN" dirty="0">
                <a:latin typeface="Arial" charset="0"/>
                <a:ea typeface="黑体" pitchFamily="2" charset="-122"/>
              </a:rPr>
              <a:t>，</a:t>
            </a:r>
            <a:r>
              <a:rPr lang="en-US" altLang="zh-CN" dirty="0">
                <a:latin typeface="Arial" charset="0"/>
                <a:ea typeface="黑体" pitchFamily="2" charset="-122"/>
              </a:rPr>
              <a:t>Steven </a:t>
            </a:r>
            <a:r>
              <a:rPr lang="en-US" altLang="zh-CN" dirty="0" err="1">
                <a:latin typeface="Arial" charset="0"/>
                <a:ea typeface="黑体" pitchFamily="2" charset="-122"/>
              </a:rPr>
              <a:t>A.Cook</a:t>
            </a:r>
            <a:r>
              <a:rPr lang="en-US" altLang="zh-CN" dirty="0">
                <a:latin typeface="Arial" charset="0"/>
                <a:ea typeface="黑体" pitchFamily="2" charset="-122"/>
              </a:rPr>
              <a:t> (</a:t>
            </a:r>
            <a:r>
              <a:rPr lang="zh-CN" altLang="zh-CN" dirty="0">
                <a:latin typeface="Arial" charset="0"/>
                <a:ea typeface="黑体" pitchFamily="2" charset="-122"/>
              </a:rPr>
              <a:t>加</a:t>
            </a:r>
            <a:r>
              <a:rPr lang="en-US" altLang="zh-CN" dirty="0">
                <a:latin typeface="Arial" charset="0"/>
                <a:ea typeface="黑体" pitchFamily="2" charset="-122"/>
              </a:rPr>
              <a:t>Toronto</a:t>
            </a:r>
            <a:r>
              <a:rPr lang="zh-CN" altLang="zh-CN" dirty="0">
                <a:latin typeface="Arial" charset="0"/>
                <a:ea typeface="黑体" pitchFamily="2" charset="-122"/>
              </a:rPr>
              <a:t>大学</a:t>
            </a:r>
            <a:r>
              <a:rPr lang="en-US" altLang="zh-CN" dirty="0">
                <a:latin typeface="Arial" charset="0"/>
                <a:ea typeface="黑体" pitchFamily="2" charset="-122"/>
              </a:rPr>
              <a:t>)</a:t>
            </a:r>
            <a:endParaRPr lang="zh-CN" altLang="zh-CN" dirty="0">
              <a:latin typeface="Arial" charset="0"/>
              <a:ea typeface="黑体" pitchFamily="2" charset="-122"/>
            </a:endParaRPr>
          </a:p>
          <a:p>
            <a:pPr lvl="1"/>
            <a:r>
              <a:rPr lang="en-US" altLang="zh-CN" dirty="0">
                <a:latin typeface="Arial" charset="0"/>
                <a:ea typeface="黑体" pitchFamily="2" charset="-122"/>
              </a:rPr>
              <a:t>“NP-</a:t>
            </a:r>
            <a:r>
              <a:rPr lang="zh-CN" altLang="zh-CN" dirty="0">
                <a:latin typeface="Arial" charset="0"/>
                <a:ea typeface="黑体" pitchFamily="2" charset="-122"/>
              </a:rPr>
              <a:t>完全</a:t>
            </a:r>
            <a:r>
              <a:rPr lang="en-US" altLang="zh-CN" dirty="0">
                <a:latin typeface="Arial" charset="0"/>
                <a:ea typeface="黑体" pitchFamily="2" charset="-122"/>
              </a:rPr>
              <a:t>”</a:t>
            </a:r>
            <a:r>
              <a:rPr lang="zh-CN" altLang="zh-CN" dirty="0">
                <a:latin typeface="Arial" charset="0"/>
                <a:ea typeface="黑体" pitchFamily="2" charset="-122"/>
              </a:rPr>
              <a:t>概念的提出与理论的奠定，算法复杂性</a:t>
            </a:r>
            <a:endParaRPr lang="zh-CN" altLang="en-US" dirty="0">
              <a:latin typeface="Arial" charset="0"/>
              <a:ea typeface="黑体" pitchFamily="2" charset="-122"/>
            </a:endParaRPr>
          </a:p>
        </p:txBody>
      </p:sp>
      <p:sp>
        <p:nvSpPr>
          <p:cNvPr id="1331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0D4521-8B93-4427-8FF2-CEAE0AC2DB25}" type="slidenum">
              <a:rPr lang="en-US" altLang="zh-CN" smtClean="0">
                <a:solidFill>
                  <a:srgbClr val="006600"/>
                </a:solidFill>
                <a:latin typeface="Courier New" pitchFamily="49" charset="0"/>
                <a:ea typeface="华文新魏" pitchFamily="2" charset="-122"/>
              </a:rPr>
              <a:pPr eaLnBrk="1" hangingPunct="1"/>
              <a:t>18</a:t>
            </a:fld>
            <a:endParaRPr lang="en-US" altLang="zh-CN">
              <a:solidFill>
                <a:srgbClr val="006600"/>
              </a:solidFill>
              <a:latin typeface="Courier New" pitchFamily="49" charset="0"/>
              <a:ea typeface="华文新魏" pitchFamily="2" charset="-122"/>
            </a:endParaRPr>
          </a:p>
        </p:txBody>
      </p:sp>
      <p:pic>
        <p:nvPicPr>
          <p:cNvPr id="13317"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Prof.C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888939"/>
            <a:ext cx="3060340" cy="3703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图灵奖获得者</a:t>
            </a:r>
          </a:p>
        </p:txBody>
      </p:sp>
      <p:sp>
        <p:nvSpPr>
          <p:cNvPr id="14339" name="内容占位符 2"/>
          <p:cNvSpPr>
            <a:spLocks noGrp="1"/>
          </p:cNvSpPr>
          <p:nvPr>
            <p:ph idx="1"/>
          </p:nvPr>
        </p:nvSpPr>
        <p:spPr/>
        <p:txBody>
          <a:bodyPr/>
          <a:lstStyle/>
          <a:p>
            <a:r>
              <a:rPr lang="en-US" altLang="zh-CN" dirty="0">
                <a:latin typeface="Arial" charset="0"/>
                <a:ea typeface="黑体" pitchFamily="2" charset="-122"/>
              </a:rPr>
              <a:t>1984</a:t>
            </a:r>
            <a:r>
              <a:rPr lang="zh-CN" altLang="zh-CN" dirty="0">
                <a:latin typeface="Arial" charset="0"/>
                <a:ea typeface="黑体" pitchFamily="2" charset="-122"/>
              </a:rPr>
              <a:t>，</a:t>
            </a:r>
            <a:r>
              <a:rPr lang="en-US" altLang="zh-CN" dirty="0" err="1">
                <a:latin typeface="Arial" charset="0"/>
                <a:ea typeface="黑体" pitchFamily="2" charset="-122"/>
              </a:rPr>
              <a:t>Niklaus</a:t>
            </a:r>
            <a:r>
              <a:rPr lang="en-US" altLang="zh-CN" dirty="0">
                <a:latin typeface="Arial" charset="0"/>
                <a:ea typeface="黑体" pitchFamily="2" charset="-122"/>
              </a:rPr>
              <a:t> Wirth (</a:t>
            </a:r>
            <a:r>
              <a:rPr lang="zh-CN" altLang="zh-CN" dirty="0">
                <a:latin typeface="Arial" charset="0"/>
                <a:ea typeface="黑体" pitchFamily="2" charset="-122"/>
              </a:rPr>
              <a:t>瑞士苏黎世高工</a:t>
            </a:r>
            <a:r>
              <a:rPr lang="en-US" altLang="zh-CN" dirty="0">
                <a:latin typeface="Arial" charset="0"/>
                <a:ea typeface="黑体" pitchFamily="2" charset="-122"/>
              </a:rPr>
              <a:t>)</a:t>
            </a:r>
            <a:endParaRPr lang="zh-CN" altLang="zh-CN" dirty="0">
              <a:latin typeface="Arial" charset="0"/>
              <a:ea typeface="黑体" pitchFamily="2" charset="-122"/>
            </a:endParaRPr>
          </a:p>
          <a:p>
            <a:pPr lvl="1"/>
            <a:r>
              <a:rPr lang="en-US" altLang="zh-CN" dirty="0">
                <a:latin typeface="Arial" charset="0"/>
                <a:ea typeface="黑体" pitchFamily="2" charset="-122"/>
              </a:rPr>
              <a:t>“</a:t>
            </a:r>
            <a:r>
              <a:rPr lang="zh-CN" altLang="zh-CN" dirty="0">
                <a:latin typeface="Arial" charset="0"/>
                <a:ea typeface="黑体" pitchFamily="2" charset="-122"/>
              </a:rPr>
              <a:t>程序</a:t>
            </a:r>
            <a:r>
              <a:rPr lang="en-US" altLang="zh-CN" dirty="0">
                <a:latin typeface="Arial" charset="0"/>
                <a:ea typeface="黑体" pitchFamily="2" charset="-122"/>
              </a:rPr>
              <a:t>=</a:t>
            </a:r>
            <a:r>
              <a:rPr lang="zh-CN" altLang="zh-CN" dirty="0">
                <a:latin typeface="Arial" charset="0"/>
                <a:ea typeface="黑体" pitchFamily="2" charset="-122"/>
              </a:rPr>
              <a:t>算法</a:t>
            </a:r>
            <a:r>
              <a:rPr lang="en-US" altLang="zh-CN" dirty="0">
                <a:latin typeface="Arial" charset="0"/>
                <a:ea typeface="黑体" pitchFamily="2" charset="-122"/>
              </a:rPr>
              <a:t>+</a:t>
            </a:r>
            <a:r>
              <a:rPr lang="zh-CN" altLang="zh-CN" dirty="0">
                <a:latin typeface="Arial" charset="0"/>
                <a:ea typeface="黑体" pitchFamily="2" charset="-122"/>
              </a:rPr>
              <a:t>数据结构</a:t>
            </a:r>
            <a:r>
              <a:rPr lang="en-US" altLang="zh-CN" dirty="0">
                <a:latin typeface="Arial" charset="0"/>
                <a:ea typeface="黑体" pitchFamily="2" charset="-122"/>
              </a:rPr>
              <a:t>”</a:t>
            </a:r>
            <a:r>
              <a:rPr lang="zh-CN" altLang="zh-CN" dirty="0">
                <a:latin typeface="Arial" charset="0"/>
                <a:ea typeface="黑体" pitchFamily="2" charset="-122"/>
              </a:rPr>
              <a:t>，结构化程序设计创始人</a:t>
            </a:r>
            <a:endParaRPr lang="en-US" altLang="zh-CN" dirty="0">
              <a:latin typeface="Arial" charset="0"/>
              <a:ea typeface="黑体" pitchFamily="2" charset="-122"/>
            </a:endParaRPr>
          </a:p>
          <a:p>
            <a:pPr lvl="1"/>
            <a:r>
              <a:rPr lang="en-US" altLang="zh-CN" dirty="0">
                <a:latin typeface="Arial" charset="0"/>
                <a:ea typeface="黑体" pitchFamily="2" charset="-122"/>
              </a:rPr>
              <a:t>“Pascal</a:t>
            </a:r>
            <a:r>
              <a:rPr lang="zh-CN" altLang="zh-CN" dirty="0">
                <a:latin typeface="Arial" charset="0"/>
                <a:ea typeface="黑体" pitchFamily="2" charset="-122"/>
              </a:rPr>
              <a:t>之父</a:t>
            </a:r>
            <a:r>
              <a:rPr lang="en-US" altLang="zh-CN" dirty="0">
                <a:latin typeface="Arial" charset="0"/>
                <a:ea typeface="黑体" pitchFamily="2" charset="-122"/>
              </a:rPr>
              <a:t>”, </a:t>
            </a:r>
            <a:r>
              <a:rPr lang="zh-CN" altLang="zh-CN" dirty="0">
                <a:latin typeface="Arial" charset="0"/>
                <a:ea typeface="黑体" pitchFamily="2" charset="-122"/>
              </a:rPr>
              <a:t>数据结构，</a:t>
            </a:r>
            <a:r>
              <a:rPr lang="en-US" altLang="zh-CN" dirty="0">
                <a:latin typeface="Arial" charset="0"/>
                <a:ea typeface="黑体" pitchFamily="2" charset="-122"/>
              </a:rPr>
              <a:t>Extended BNF</a:t>
            </a:r>
            <a:r>
              <a:rPr lang="zh-CN" altLang="zh-CN" dirty="0">
                <a:latin typeface="Arial" charset="0"/>
                <a:ea typeface="黑体" pitchFamily="2" charset="-122"/>
              </a:rPr>
              <a:t>等</a:t>
            </a:r>
            <a:endParaRPr lang="en-US" altLang="zh-CN" dirty="0">
              <a:latin typeface="Arial" charset="0"/>
              <a:ea typeface="黑体" pitchFamily="2" charset="-122"/>
            </a:endParaRPr>
          </a:p>
        </p:txBody>
      </p:sp>
      <p:sp>
        <p:nvSpPr>
          <p:cNvPr id="14340"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7C8220-93FC-4999-B024-DA0AF3A86F3C}" type="slidenum">
              <a:rPr lang="en-US" altLang="zh-CN" smtClean="0">
                <a:solidFill>
                  <a:srgbClr val="006600"/>
                </a:solidFill>
                <a:latin typeface="Courier New" pitchFamily="49" charset="0"/>
                <a:ea typeface="华文新魏" pitchFamily="2" charset="-122"/>
              </a:rPr>
              <a:pPr eaLnBrk="1" hangingPunct="1"/>
              <a:t>19</a:t>
            </a:fld>
            <a:endParaRPr lang="en-US" altLang="zh-CN">
              <a:solidFill>
                <a:srgbClr val="006600"/>
              </a:solidFill>
              <a:latin typeface="Courier New" pitchFamily="49" charset="0"/>
              <a:ea typeface="华文新魏" pitchFamily="2" charset="-122"/>
            </a:endParaRPr>
          </a:p>
        </p:txBody>
      </p:sp>
      <p:pic>
        <p:nvPicPr>
          <p:cNvPr id="14341"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尼古拉斯·沃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3176972"/>
            <a:ext cx="2448272" cy="33248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9528E-00FB-4404-9CAB-6C8BB2987DBC}"/>
              </a:ext>
            </a:extLst>
          </p:cNvPr>
          <p:cNvSpPr>
            <a:spLocks noGrp="1"/>
          </p:cNvSpPr>
          <p:nvPr>
            <p:ph type="title"/>
          </p:nvPr>
        </p:nvSpPr>
        <p:spPr/>
        <p:txBody>
          <a:bodyPr/>
          <a:lstStyle/>
          <a:p>
            <a:r>
              <a:rPr lang="zh-CN" altLang="en-US" dirty="0"/>
              <a:t>授课教师介绍</a:t>
            </a:r>
          </a:p>
        </p:txBody>
      </p:sp>
      <p:pic>
        <p:nvPicPr>
          <p:cNvPr id="8" name="内容占位符 7">
            <a:extLst>
              <a:ext uri="{FF2B5EF4-FFF2-40B4-BE49-F238E27FC236}">
                <a16:creationId xmlns:a16="http://schemas.microsoft.com/office/drawing/2014/main" id="{7686F352-4169-4AA3-85ED-090D0B771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37302"/>
            <a:ext cx="3437812" cy="4619990"/>
          </a:xfrm>
        </p:spPr>
      </p:pic>
      <p:sp>
        <p:nvSpPr>
          <p:cNvPr id="4" name="灯片编号占位符 3">
            <a:extLst>
              <a:ext uri="{FF2B5EF4-FFF2-40B4-BE49-F238E27FC236}">
                <a16:creationId xmlns:a16="http://schemas.microsoft.com/office/drawing/2014/main" id="{005AC540-F421-4B38-A2E0-58E411F53E92}"/>
              </a:ext>
            </a:extLst>
          </p:cNvPr>
          <p:cNvSpPr>
            <a:spLocks noGrp="1"/>
          </p:cNvSpPr>
          <p:nvPr>
            <p:ph type="sldNum" sz="quarter" idx="11"/>
          </p:nvPr>
        </p:nvSpPr>
        <p:spPr/>
        <p:txBody>
          <a:bodyPr/>
          <a:lstStyle/>
          <a:p>
            <a:pPr>
              <a:defRPr/>
            </a:pPr>
            <a:fld id="{53E6C03A-3073-401C-B837-061925A82BB2}" type="slidenum">
              <a:rPr lang="en-US" altLang="zh-CN" smtClean="0"/>
              <a:pPr>
                <a:defRPr/>
              </a:pPr>
              <a:t>2</a:t>
            </a:fld>
            <a:endParaRPr lang="en-US" altLang="zh-CN" dirty="0"/>
          </a:p>
        </p:txBody>
      </p:sp>
      <p:sp>
        <p:nvSpPr>
          <p:cNvPr id="9" name="文本框 8">
            <a:extLst>
              <a:ext uri="{FF2B5EF4-FFF2-40B4-BE49-F238E27FC236}">
                <a16:creationId xmlns:a16="http://schemas.microsoft.com/office/drawing/2014/main" id="{9FF1DDA7-A63C-450F-8883-7F1012504697}"/>
              </a:ext>
            </a:extLst>
          </p:cNvPr>
          <p:cNvSpPr txBox="1"/>
          <p:nvPr/>
        </p:nvSpPr>
        <p:spPr>
          <a:xfrm>
            <a:off x="4175956" y="1374591"/>
            <a:ext cx="4401691" cy="4824398"/>
          </a:xfrm>
          <a:prstGeom prst="rect">
            <a:avLst/>
          </a:prstGeom>
          <a:noFill/>
          <a:ln w="25400">
            <a:noFill/>
          </a:ln>
        </p:spPr>
        <p:txBody>
          <a:bodyPr wrap="square" rtlCol="0">
            <a:spAutoFit/>
          </a:bodyPr>
          <a:lstStyle/>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智能与计算学部</a:t>
            </a:r>
            <a:r>
              <a:rPr lang="en-US" altLang="zh-CN" sz="1700" b="1" dirty="0">
                <a:solidFill>
                  <a:srgbClr val="000099"/>
                </a:solidFill>
                <a:ea typeface="黑体" pitchFamily="49" charset="-122"/>
              </a:rPr>
              <a:t> </a:t>
            </a:r>
            <a:r>
              <a:rPr lang="zh-CN" altLang="en-US" sz="1700" b="1" dirty="0">
                <a:solidFill>
                  <a:srgbClr val="000099"/>
                </a:solidFill>
                <a:ea typeface="黑体" pitchFamily="49" charset="-122"/>
              </a:rPr>
              <a:t>人工智能学院</a:t>
            </a:r>
            <a:r>
              <a:rPr lang="en-US" altLang="zh-CN" sz="1700" b="1" dirty="0">
                <a:solidFill>
                  <a:srgbClr val="000099"/>
                </a:solidFill>
                <a:ea typeface="黑体" pitchFamily="49" charset="-122"/>
              </a:rPr>
              <a:t> </a:t>
            </a:r>
            <a:r>
              <a:rPr lang="zh-CN" altLang="en-US" sz="1700" b="1" dirty="0">
                <a:solidFill>
                  <a:srgbClr val="000099"/>
                </a:solidFill>
                <a:ea typeface="黑体" pitchFamily="49" charset="-122"/>
              </a:rPr>
              <a:t>副教授</a:t>
            </a:r>
            <a:endParaRPr lang="en-US" altLang="zh-CN" sz="1700" b="1" dirty="0">
              <a:solidFill>
                <a:srgbClr val="000099"/>
              </a:solidFill>
              <a:ea typeface="黑体" pitchFamily="49" charset="-122"/>
            </a:endParaRPr>
          </a:p>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研究方向：</a:t>
            </a:r>
            <a:r>
              <a:rPr lang="zh-CN" altLang="en-US" sz="1700" b="1" dirty="0">
                <a:solidFill>
                  <a:srgbClr val="FF0000"/>
                </a:solidFill>
                <a:ea typeface="黑体" pitchFamily="49" charset="-122"/>
              </a:rPr>
              <a:t>图数据管理</a:t>
            </a:r>
            <a:r>
              <a:rPr lang="en-US" altLang="zh-CN" sz="1700" b="1" dirty="0">
                <a:solidFill>
                  <a:srgbClr val="FF0000"/>
                </a:solidFill>
                <a:ea typeface="黑体" pitchFamily="49" charset="-122"/>
              </a:rPr>
              <a:t>\</a:t>
            </a:r>
            <a:r>
              <a:rPr lang="zh-CN" altLang="en-US" sz="1700" b="1" dirty="0">
                <a:solidFill>
                  <a:srgbClr val="FF0000"/>
                </a:solidFill>
                <a:ea typeface="黑体" pitchFamily="49" charset="-122"/>
              </a:rPr>
              <a:t>社交网络</a:t>
            </a:r>
            <a:r>
              <a:rPr lang="en-US" altLang="zh-CN" sz="1700" b="1" dirty="0">
                <a:solidFill>
                  <a:srgbClr val="FF0000"/>
                </a:solidFill>
                <a:ea typeface="黑体" pitchFamily="49" charset="-122"/>
              </a:rPr>
              <a:t>\</a:t>
            </a:r>
            <a:r>
              <a:rPr lang="zh-CN" altLang="en-US" sz="1700" b="1" dirty="0">
                <a:solidFill>
                  <a:srgbClr val="FF0000"/>
                </a:solidFill>
                <a:ea typeface="黑体" pitchFamily="49" charset="-122"/>
              </a:rPr>
              <a:t>数据挖掘</a:t>
            </a:r>
            <a:r>
              <a:rPr lang="en-US" altLang="zh-CN" sz="1700" b="1" dirty="0">
                <a:solidFill>
                  <a:srgbClr val="FF0000"/>
                </a:solidFill>
                <a:ea typeface="黑体" pitchFamily="49" charset="-122"/>
              </a:rPr>
              <a:t>\</a:t>
            </a:r>
            <a:r>
              <a:rPr lang="zh-CN" altLang="en-US" sz="1700" b="1" dirty="0">
                <a:solidFill>
                  <a:srgbClr val="FF0000"/>
                </a:solidFill>
                <a:ea typeface="黑体" pitchFamily="49" charset="-122"/>
              </a:rPr>
              <a:t>机器学习</a:t>
            </a:r>
            <a:endParaRPr lang="en-US" altLang="zh-CN" sz="1700" b="1" dirty="0">
              <a:solidFill>
                <a:srgbClr val="FF0000"/>
              </a:solidFill>
              <a:ea typeface="黑体" pitchFamily="49" charset="-122"/>
            </a:endParaRPr>
          </a:p>
          <a:p>
            <a:pPr marL="285750" indent="-285750" algn="just" eaLnBrk="1" hangingPunct="1">
              <a:spcAft>
                <a:spcPts val="900"/>
              </a:spcAft>
              <a:buFont typeface="Wingdings" panose="05000000000000000000" pitchFamily="2" charset="2"/>
              <a:buChar char="l"/>
            </a:pPr>
            <a:r>
              <a:rPr lang="en-US" altLang="zh-CN" sz="1700" b="1" dirty="0">
                <a:solidFill>
                  <a:srgbClr val="FF0000"/>
                </a:solidFill>
                <a:ea typeface="黑体" pitchFamily="49" charset="-122"/>
              </a:rPr>
              <a:t>CCF</a:t>
            </a:r>
            <a:r>
              <a:rPr lang="zh-CN" altLang="en-US" sz="1700" b="1" dirty="0">
                <a:solidFill>
                  <a:srgbClr val="FF0000"/>
                </a:solidFill>
                <a:ea typeface="黑体" pitchFamily="49" charset="-122"/>
              </a:rPr>
              <a:t>信息系统专委执行委员，</a:t>
            </a:r>
            <a:r>
              <a:rPr lang="en-US" altLang="zh-CN" sz="1700" b="1" dirty="0">
                <a:solidFill>
                  <a:srgbClr val="FF0000"/>
                </a:solidFill>
                <a:ea typeface="黑体" pitchFamily="49" charset="-122"/>
              </a:rPr>
              <a:t>CCF</a:t>
            </a:r>
            <a:r>
              <a:rPr lang="zh-CN" altLang="en-US" sz="1700" b="1" dirty="0">
                <a:solidFill>
                  <a:srgbClr val="FF0000"/>
                </a:solidFill>
                <a:ea typeface="黑体" pitchFamily="49" charset="-122"/>
              </a:rPr>
              <a:t>数据库专委通讯委员</a:t>
            </a:r>
            <a:endParaRPr lang="en-US" altLang="zh-CN" sz="1700" b="1" dirty="0">
              <a:solidFill>
                <a:srgbClr val="FF0000"/>
              </a:solidFill>
              <a:ea typeface="黑体" pitchFamily="49" charset="-122"/>
            </a:endParaRPr>
          </a:p>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师从世界著名数据库专家李建中教授</a:t>
            </a:r>
            <a:endParaRPr lang="en-US" altLang="zh-CN" sz="1700" b="1" dirty="0">
              <a:solidFill>
                <a:srgbClr val="000099"/>
              </a:solidFill>
              <a:ea typeface="黑体" pitchFamily="49" charset="-122"/>
            </a:endParaRPr>
          </a:p>
          <a:p>
            <a:pPr marL="285750" indent="-285750" algn="just" eaLnBrk="1" hangingPunct="1">
              <a:spcAft>
                <a:spcPts val="900"/>
              </a:spcAft>
              <a:buFont typeface="Wingdings" panose="05000000000000000000" pitchFamily="2" charset="2"/>
              <a:buChar char="l"/>
            </a:pPr>
            <a:r>
              <a:rPr lang="en-US" altLang="zh-CN" sz="1700" b="1" dirty="0">
                <a:solidFill>
                  <a:srgbClr val="000099"/>
                </a:solidFill>
                <a:ea typeface="黑体" pitchFamily="49" charset="-122"/>
              </a:rPr>
              <a:t>2009</a:t>
            </a:r>
            <a:r>
              <a:rPr lang="zh-CN" altLang="en-US" sz="1700" b="1" dirty="0">
                <a:solidFill>
                  <a:srgbClr val="000099"/>
                </a:solidFill>
                <a:ea typeface="黑体" pitchFamily="49" charset="-122"/>
              </a:rPr>
              <a:t>年赴香港中文大学、</a:t>
            </a:r>
            <a:r>
              <a:rPr lang="en-US" altLang="zh-CN" sz="1700" b="1" dirty="0">
                <a:solidFill>
                  <a:srgbClr val="000099"/>
                </a:solidFill>
                <a:ea typeface="黑体" pitchFamily="49" charset="-122"/>
              </a:rPr>
              <a:t>2017</a:t>
            </a:r>
            <a:r>
              <a:rPr lang="zh-CN" altLang="en-US" sz="1700" b="1" dirty="0">
                <a:solidFill>
                  <a:srgbClr val="000099"/>
                </a:solidFill>
                <a:ea typeface="黑体" pitchFamily="49" charset="-122"/>
              </a:rPr>
              <a:t>年赴澳大利亚格里菲斯大学担任访问学者。</a:t>
            </a:r>
            <a:endParaRPr lang="en-US" altLang="zh-CN" sz="1700" b="1" dirty="0">
              <a:solidFill>
                <a:srgbClr val="000099"/>
              </a:solidFill>
              <a:ea typeface="黑体" pitchFamily="49" charset="-122"/>
            </a:endParaRPr>
          </a:p>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以第一作者身份在国际顶级和重要学术会议和期刊（</a:t>
            </a:r>
            <a:r>
              <a:rPr lang="en-US" altLang="zh-CN" sz="1700" b="1" dirty="0">
                <a:solidFill>
                  <a:srgbClr val="000099"/>
                </a:solidFill>
                <a:ea typeface="黑体" pitchFamily="49" charset="-122"/>
              </a:rPr>
              <a:t>SIGMOD</a:t>
            </a:r>
            <a:r>
              <a:rPr lang="zh-CN" altLang="en-US" sz="1700" b="1" dirty="0">
                <a:solidFill>
                  <a:srgbClr val="000099"/>
                </a:solidFill>
                <a:ea typeface="黑体" pitchFamily="49" charset="-122"/>
              </a:rPr>
              <a:t>、</a:t>
            </a:r>
            <a:r>
              <a:rPr lang="en-US" altLang="zh-CN" sz="1700" b="1" dirty="0">
                <a:solidFill>
                  <a:srgbClr val="000099"/>
                </a:solidFill>
                <a:ea typeface="黑体" pitchFamily="49" charset="-122"/>
              </a:rPr>
              <a:t>VLDB</a:t>
            </a:r>
            <a:r>
              <a:rPr lang="zh-CN" altLang="en-US" sz="1700" b="1" dirty="0">
                <a:solidFill>
                  <a:srgbClr val="000099"/>
                </a:solidFill>
                <a:ea typeface="黑体" pitchFamily="49" charset="-122"/>
              </a:rPr>
              <a:t>等）上发表</a:t>
            </a:r>
            <a:r>
              <a:rPr lang="en-US" altLang="zh-CN" sz="1700" b="1" dirty="0">
                <a:solidFill>
                  <a:srgbClr val="000099"/>
                </a:solidFill>
                <a:ea typeface="黑体" pitchFamily="49" charset="-122"/>
              </a:rPr>
              <a:t>30</a:t>
            </a:r>
            <a:r>
              <a:rPr lang="zh-CN" altLang="en-US" sz="1700" b="1" dirty="0">
                <a:solidFill>
                  <a:srgbClr val="000099"/>
                </a:solidFill>
                <a:ea typeface="黑体" pitchFamily="49" charset="-122"/>
              </a:rPr>
              <a:t>余篇学术论文</a:t>
            </a:r>
            <a:endParaRPr lang="en-US" altLang="zh-CN" sz="1700" b="1" dirty="0">
              <a:solidFill>
                <a:srgbClr val="000099"/>
              </a:solidFill>
              <a:ea typeface="黑体" pitchFamily="49" charset="-122"/>
            </a:endParaRPr>
          </a:p>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主持国家重点研发计划子课题、自然科学基金多项</a:t>
            </a:r>
            <a:endParaRPr lang="en-US" altLang="zh-CN" sz="1700" b="1" dirty="0">
              <a:solidFill>
                <a:srgbClr val="000099"/>
              </a:solidFill>
              <a:ea typeface="黑体" pitchFamily="49" charset="-122"/>
            </a:endParaRPr>
          </a:p>
          <a:p>
            <a:pPr marL="285750" indent="-285750" algn="just" eaLnBrk="1" hangingPunct="1">
              <a:spcAft>
                <a:spcPts val="900"/>
              </a:spcAft>
              <a:buFont typeface="Wingdings" panose="05000000000000000000" pitchFamily="2" charset="2"/>
              <a:buChar char="l"/>
            </a:pPr>
            <a:r>
              <a:rPr lang="zh-CN" altLang="en-US" sz="1700" b="1" dirty="0">
                <a:solidFill>
                  <a:srgbClr val="000099"/>
                </a:solidFill>
                <a:ea typeface="黑体" pitchFamily="49" charset="-122"/>
              </a:rPr>
              <a:t>长期担任多个国际学术会议的程序委员会委员和重要国际学术刊物审稿专家</a:t>
            </a:r>
            <a:endParaRPr lang="en-US" altLang="zh-CN" sz="1700" b="1" dirty="0">
              <a:solidFill>
                <a:srgbClr val="000099"/>
              </a:solidFill>
              <a:ea typeface="黑体" pitchFamily="49" charset="-122"/>
            </a:endParaRPr>
          </a:p>
        </p:txBody>
      </p:sp>
    </p:spTree>
    <p:extLst>
      <p:ext uri="{BB962C8B-B14F-4D97-AF65-F5344CB8AC3E}">
        <p14:creationId xmlns:p14="http://schemas.microsoft.com/office/powerpoint/2010/main" val="170133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图灵奖获得者</a:t>
            </a:r>
          </a:p>
        </p:txBody>
      </p:sp>
      <p:sp>
        <p:nvSpPr>
          <p:cNvPr id="14339" name="内容占位符 2"/>
          <p:cNvSpPr>
            <a:spLocks noGrp="1"/>
          </p:cNvSpPr>
          <p:nvPr>
            <p:ph idx="1"/>
          </p:nvPr>
        </p:nvSpPr>
        <p:spPr/>
        <p:txBody>
          <a:bodyPr/>
          <a:lstStyle/>
          <a:p>
            <a:r>
              <a:rPr lang="en-US" altLang="zh-CN" dirty="0">
                <a:latin typeface="Arial" charset="0"/>
                <a:ea typeface="黑体" pitchFamily="2" charset="-122"/>
              </a:rPr>
              <a:t>1985</a:t>
            </a:r>
            <a:r>
              <a:rPr lang="zh-CN" altLang="zh-CN" dirty="0">
                <a:latin typeface="Arial" charset="0"/>
                <a:ea typeface="黑体" pitchFamily="2" charset="-122"/>
              </a:rPr>
              <a:t>，</a:t>
            </a:r>
            <a:r>
              <a:rPr lang="en-US" altLang="zh-CN" dirty="0">
                <a:latin typeface="Arial" charset="0"/>
                <a:ea typeface="黑体" pitchFamily="2" charset="-122"/>
              </a:rPr>
              <a:t>Richard </a:t>
            </a:r>
            <a:r>
              <a:rPr lang="en-US" altLang="zh-CN" dirty="0" err="1">
                <a:latin typeface="Arial" charset="0"/>
                <a:ea typeface="黑体" pitchFamily="2" charset="-122"/>
              </a:rPr>
              <a:t>M.Karp</a:t>
            </a:r>
            <a:r>
              <a:rPr lang="en-US" altLang="zh-CN" dirty="0">
                <a:latin typeface="Arial" charset="0"/>
                <a:ea typeface="黑体" pitchFamily="2" charset="-122"/>
              </a:rPr>
              <a:t> (UC-Berkeley)</a:t>
            </a:r>
            <a:r>
              <a:rPr lang="zh-CN" altLang="zh-CN" dirty="0">
                <a:latin typeface="Arial" charset="0"/>
                <a:ea typeface="黑体" pitchFamily="2" charset="-122"/>
              </a:rPr>
              <a:t>：</a:t>
            </a:r>
          </a:p>
          <a:p>
            <a:pPr lvl="1"/>
            <a:r>
              <a:rPr lang="zh-CN" altLang="zh-CN" dirty="0">
                <a:latin typeface="Arial" charset="0"/>
                <a:ea typeface="黑体" pitchFamily="2" charset="-122"/>
              </a:rPr>
              <a:t>分枝限界法的创始人（与</a:t>
            </a:r>
            <a:r>
              <a:rPr lang="en-US" altLang="zh-CN" dirty="0">
                <a:latin typeface="Arial" charset="0"/>
                <a:ea typeface="黑体" pitchFamily="2" charset="-122"/>
              </a:rPr>
              <a:t>Held</a:t>
            </a:r>
            <a:r>
              <a:rPr lang="zh-CN" altLang="zh-CN" dirty="0">
                <a:latin typeface="Arial" charset="0"/>
                <a:ea typeface="黑体" pitchFamily="2" charset="-122"/>
              </a:rPr>
              <a:t>），</a:t>
            </a:r>
          </a:p>
          <a:p>
            <a:pPr lvl="1"/>
            <a:r>
              <a:rPr lang="en-US" altLang="zh-CN" dirty="0">
                <a:latin typeface="Arial" charset="0"/>
                <a:ea typeface="黑体" pitchFamily="2" charset="-122"/>
              </a:rPr>
              <a:t>Rabin-Karp</a:t>
            </a:r>
            <a:r>
              <a:rPr lang="zh-CN" altLang="zh-CN" dirty="0">
                <a:latin typeface="Arial" charset="0"/>
                <a:ea typeface="黑体" pitchFamily="2" charset="-122"/>
              </a:rPr>
              <a:t>子串匹配算法，</a:t>
            </a:r>
          </a:p>
          <a:p>
            <a:pPr lvl="1"/>
            <a:r>
              <a:rPr lang="zh-CN" altLang="zh-CN" dirty="0">
                <a:latin typeface="Arial" charset="0"/>
                <a:ea typeface="黑体" pitchFamily="2" charset="-122"/>
              </a:rPr>
              <a:t>求网络最大流的</a:t>
            </a:r>
            <a:r>
              <a:rPr lang="en-US" altLang="zh-CN" dirty="0">
                <a:latin typeface="Arial" charset="0"/>
                <a:ea typeface="黑体" pitchFamily="2" charset="-122"/>
              </a:rPr>
              <a:t>Edmonds-Karp</a:t>
            </a:r>
            <a:r>
              <a:rPr lang="zh-CN" altLang="zh-CN" dirty="0">
                <a:latin typeface="Arial" charset="0"/>
                <a:ea typeface="黑体" pitchFamily="2" charset="-122"/>
              </a:rPr>
              <a:t>算法，</a:t>
            </a:r>
          </a:p>
          <a:p>
            <a:pPr lvl="1"/>
            <a:r>
              <a:rPr lang="en-US" altLang="zh-CN" dirty="0">
                <a:latin typeface="Arial" charset="0"/>
                <a:ea typeface="黑体" pitchFamily="2" charset="-122"/>
              </a:rPr>
              <a:t>NP-</a:t>
            </a:r>
            <a:r>
              <a:rPr lang="zh-CN" altLang="zh-CN" dirty="0">
                <a:latin typeface="Arial" charset="0"/>
                <a:ea typeface="黑体" pitchFamily="2" charset="-122"/>
              </a:rPr>
              <a:t>完全理论（</a:t>
            </a:r>
            <a:r>
              <a:rPr lang="en-US" altLang="zh-CN" dirty="0">
                <a:latin typeface="Arial" charset="0"/>
                <a:ea typeface="黑体" pitchFamily="2" charset="-122"/>
              </a:rPr>
              <a:t>Karp</a:t>
            </a:r>
            <a:r>
              <a:rPr lang="zh-CN" altLang="zh-CN" dirty="0">
                <a:latin typeface="Arial" charset="0"/>
                <a:ea typeface="黑体" pitchFamily="2" charset="-122"/>
              </a:rPr>
              <a:t>规约等），随机算法，并行算法等</a:t>
            </a:r>
            <a:endParaRPr lang="zh-CN" altLang="en-US" dirty="0">
              <a:latin typeface="Arial" charset="0"/>
              <a:ea typeface="黑体" pitchFamily="2" charset="-122"/>
            </a:endParaRPr>
          </a:p>
        </p:txBody>
      </p:sp>
      <p:sp>
        <p:nvSpPr>
          <p:cNvPr id="14340"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7C8220-93FC-4999-B024-DA0AF3A86F3C}" type="slidenum">
              <a:rPr lang="en-US" altLang="zh-CN" smtClean="0">
                <a:solidFill>
                  <a:srgbClr val="006600"/>
                </a:solidFill>
                <a:latin typeface="Courier New" pitchFamily="49" charset="0"/>
                <a:ea typeface="华文新魏" pitchFamily="2" charset="-122"/>
              </a:rPr>
              <a:pPr eaLnBrk="1" hangingPunct="1"/>
              <a:t>20</a:t>
            </a:fld>
            <a:endParaRPr lang="en-US" altLang="zh-CN">
              <a:solidFill>
                <a:srgbClr val="006600"/>
              </a:solidFill>
              <a:latin typeface="Courier New" pitchFamily="49" charset="0"/>
              <a:ea typeface="华文新魏" pitchFamily="2" charset="-122"/>
            </a:endParaRPr>
          </a:p>
        </p:txBody>
      </p:sp>
      <p:pic>
        <p:nvPicPr>
          <p:cNvPr id="14341"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https://www2.eecs.berkeley.edu/Faculty/Photos/Homepages/kar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36" y="4128071"/>
            <a:ext cx="1692188" cy="236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63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图灵奖获得者</a:t>
            </a:r>
          </a:p>
        </p:txBody>
      </p:sp>
      <p:sp>
        <p:nvSpPr>
          <p:cNvPr id="16387" name="内容占位符 2"/>
          <p:cNvSpPr>
            <a:spLocks noGrp="1"/>
          </p:cNvSpPr>
          <p:nvPr>
            <p:ph idx="1"/>
          </p:nvPr>
        </p:nvSpPr>
        <p:spPr/>
        <p:txBody>
          <a:bodyPr/>
          <a:lstStyle/>
          <a:p>
            <a:r>
              <a:rPr lang="en-US" altLang="zh-CN" dirty="0">
                <a:latin typeface="Arial" charset="0"/>
                <a:ea typeface="黑体" pitchFamily="2" charset="-122"/>
              </a:rPr>
              <a:t>1993</a:t>
            </a:r>
            <a:r>
              <a:rPr lang="zh-CN" altLang="zh-CN" dirty="0">
                <a:latin typeface="Arial" charset="0"/>
                <a:ea typeface="黑体" pitchFamily="2" charset="-122"/>
              </a:rPr>
              <a:t>，</a:t>
            </a:r>
            <a:r>
              <a:rPr lang="en-US" altLang="zh-CN" dirty="0" err="1">
                <a:latin typeface="Arial" charset="0"/>
                <a:ea typeface="黑体" pitchFamily="2" charset="-122"/>
              </a:rPr>
              <a:t>Juris</a:t>
            </a:r>
            <a:r>
              <a:rPr lang="en-US" altLang="zh-CN" dirty="0">
                <a:latin typeface="Arial" charset="0"/>
                <a:ea typeface="黑体" pitchFamily="2" charset="-122"/>
              </a:rPr>
              <a:t> </a:t>
            </a:r>
            <a:r>
              <a:rPr lang="en-US" altLang="zh-CN" dirty="0" err="1">
                <a:latin typeface="Arial" charset="0"/>
                <a:ea typeface="黑体" pitchFamily="2" charset="-122"/>
              </a:rPr>
              <a:t>Hartmanis</a:t>
            </a:r>
            <a:r>
              <a:rPr lang="en-US" altLang="zh-CN" dirty="0">
                <a:latin typeface="Arial" charset="0"/>
                <a:ea typeface="黑体" pitchFamily="2" charset="-122"/>
              </a:rPr>
              <a:t> (Cornell) &amp; Richard E. Stearns (Albany)</a:t>
            </a:r>
          </a:p>
          <a:p>
            <a:pPr lvl="1"/>
            <a:r>
              <a:rPr lang="zh-CN" altLang="zh-CN" dirty="0">
                <a:latin typeface="Arial" charset="0"/>
                <a:ea typeface="黑体" pitchFamily="2" charset="-122"/>
              </a:rPr>
              <a:t>计算复杂性理论的主要奠基人</a:t>
            </a:r>
          </a:p>
          <a:p>
            <a:pPr lvl="1"/>
            <a:r>
              <a:rPr lang="en-US" altLang="zh-CN" dirty="0" err="1">
                <a:latin typeface="Arial" charset="0"/>
                <a:ea typeface="黑体" pitchFamily="2" charset="-122"/>
              </a:rPr>
              <a:t>Hartmanis</a:t>
            </a:r>
            <a:r>
              <a:rPr lang="zh-CN" altLang="zh-CN" dirty="0">
                <a:latin typeface="Arial" charset="0"/>
                <a:ea typeface="黑体" pitchFamily="2" charset="-122"/>
              </a:rPr>
              <a:t>：</a:t>
            </a:r>
            <a:r>
              <a:rPr lang="en-US" altLang="zh-CN" dirty="0" err="1">
                <a:latin typeface="Arial" charset="0"/>
                <a:ea typeface="黑体" pitchFamily="2" charset="-122"/>
              </a:rPr>
              <a:t>Hartmanis</a:t>
            </a:r>
            <a:r>
              <a:rPr lang="zh-CN" altLang="zh-CN" dirty="0">
                <a:latin typeface="Arial" charset="0"/>
                <a:ea typeface="黑体" pitchFamily="2" charset="-122"/>
              </a:rPr>
              <a:t>矩阵乘法，</a:t>
            </a:r>
            <a:r>
              <a:rPr lang="en-US" altLang="zh-CN" dirty="0" err="1">
                <a:latin typeface="Arial" charset="0"/>
                <a:ea typeface="黑体" pitchFamily="2" charset="-122"/>
              </a:rPr>
              <a:t>Hartmanis</a:t>
            </a:r>
            <a:r>
              <a:rPr lang="zh-CN" altLang="zh-CN" dirty="0">
                <a:latin typeface="Arial" charset="0"/>
                <a:ea typeface="黑体" pitchFamily="2" charset="-122"/>
              </a:rPr>
              <a:t>快速离散傅立叶变换</a:t>
            </a:r>
          </a:p>
          <a:p>
            <a:pPr lvl="1"/>
            <a:r>
              <a:rPr lang="en-US" altLang="zh-CN" dirty="0">
                <a:latin typeface="Arial" charset="0"/>
                <a:ea typeface="黑体" pitchFamily="2" charset="-122"/>
              </a:rPr>
              <a:t>Stearns</a:t>
            </a:r>
            <a:r>
              <a:rPr lang="zh-CN" altLang="zh-CN" dirty="0">
                <a:latin typeface="Arial" charset="0"/>
                <a:ea typeface="黑体" pitchFamily="2" charset="-122"/>
              </a:rPr>
              <a:t>：首先提出将上下文无关文法理论应用于编译器设计等</a:t>
            </a:r>
            <a:endParaRPr lang="en-US" altLang="zh-CN" dirty="0">
              <a:latin typeface="Arial" charset="0"/>
              <a:ea typeface="黑体" pitchFamily="2" charset="-122"/>
            </a:endParaRPr>
          </a:p>
        </p:txBody>
      </p:sp>
      <p:sp>
        <p:nvSpPr>
          <p:cNvPr id="1638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6D8481-C2BC-4A1A-B9CA-5465D75B8F88}" type="slidenum">
              <a:rPr lang="en-US" altLang="zh-CN" smtClean="0">
                <a:solidFill>
                  <a:srgbClr val="006600"/>
                </a:solidFill>
                <a:latin typeface="Courier New" pitchFamily="49" charset="0"/>
                <a:ea typeface="华文新魏" pitchFamily="2" charset="-122"/>
              </a:rPr>
              <a:pPr eaLnBrk="1" hangingPunct="1"/>
              <a:t>21</a:t>
            </a:fld>
            <a:endParaRPr lang="en-US" altLang="zh-CN">
              <a:solidFill>
                <a:srgbClr val="006600"/>
              </a:solidFill>
              <a:latin typeface="Courier New" pitchFamily="49" charset="0"/>
              <a:ea typeface="华文新魏" pitchFamily="2" charset="-122"/>
            </a:endParaRPr>
          </a:p>
        </p:txBody>
      </p:sp>
      <p:pic>
        <p:nvPicPr>
          <p:cNvPr id="16389"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Juris Hartmanis(2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797152"/>
            <a:ext cx="14287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ichard E Stear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730476"/>
            <a:ext cx="2085975" cy="1971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图灵奖获得者</a:t>
            </a:r>
          </a:p>
        </p:txBody>
      </p:sp>
      <p:sp>
        <p:nvSpPr>
          <p:cNvPr id="17411" name="内容占位符 2"/>
          <p:cNvSpPr>
            <a:spLocks noGrp="1"/>
          </p:cNvSpPr>
          <p:nvPr>
            <p:ph idx="1"/>
          </p:nvPr>
        </p:nvSpPr>
        <p:spPr/>
        <p:txBody>
          <a:bodyPr/>
          <a:lstStyle/>
          <a:p>
            <a:r>
              <a:rPr lang="en-US" altLang="zh-CN" dirty="0">
                <a:latin typeface="Arial" charset="0"/>
                <a:ea typeface="黑体" pitchFamily="2" charset="-122"/>
              </a:rPr>
              <a:t>2000</a:t>
            </a:r>
            <a:r>
              <a:rPr lang="zh-CN" altLang="zh-CN" dirty="0">
                <a:latin typeface="Arial" charset="0"/>
                <a:ea typeface="黑体" pitchFamily="2" charset="-122"/>
              </a:rPr>
              <a:t>，</a:t>
            </a:r>
            <a:r>
              <a:rPr lang="en-US" altLang="zh-CN" dirty="0">
                <a:latin typeface="Arial" charset="0"/>
                <a:ea typeface="黑体" pitchFamily="2" charset="-122"/>
              </a:rPr>
              <a:t>Andrew Yao(</a:t>
            </a:r>
            <a:r>
              <a:rPr lang="zh-CN" altLang="zh-CN" dirty="0">
                <a:latin typeface="Arial" charset="0"/>
                <a:ea typeface="黑体" pitchFamily="2" charset="-122"/>
              </a:rPr>
              <a:t>姚期智</a:t>
            </a:r>
            <a:r>
              <a:rPr lang="en-US" altLang="zh-CN" dirty="0">
                <a:latin typeface="Arial" charset="0"/>
                <a:ea typeface="黑体" pitchFamily="2" charset="-122"/>
              </a:rPr>
              <a:t>)</a:t>
            </a:r>
          </a:p>
          <a:p>
            <a:pPr lvl="1"/>
            <a:r>
              <a:rPr lang="zh-CN" altLang="zh-CN" dirty="0">
                <a:latin typeface="Arial" charset="0"/>
                <a:ea typeface="黑体" pitchFamily="2" charset="-122"/>
              </a:rPr>
              <a:t>唯一华裔图灵奖获得者</a:t>
            </a:r>
          </a:p>
          <a:p>
            <a:pPr lvl="1"/>
            <a:r>
              <a:rPr lang="zh-CN" altLang="zh-CN" dirty="0">
                <a:latin typeface="Arial" charset="0"/>
                <a:ea typeface="黑体" pitchFamily="2" charset="-122"/>
              </a:rPr>
              <a:t>计算复杂性，量子计算，密码学</a:t>
            </a:r>
            <a:r>
              <a:rPr lang="en-US" altLang="zh-CN" dirty="0">
                <a:latin typeface="Arial" charset="0"/>
                <a:ea typeface="黑体" pitchFamily="2" charset="-122"/>
              </a:rPr>
              <a:t>(e.g. </a:t>
            </a:r>
            <a:r>
              <a:rPr lang="zh-CN" altLang="zh-CN" dirty="0">
                <a:latin typeface="Arial" charset="0"/>
                <a:ea typeface="黑体" pitchFamily="2" charset="-122"/>
              </a:rPr>
              <a:t>单向函数</a:t>
            </a:r>
            <a:r>
              <a:rPr lang="en-US" altLang="zh-CN" dirty="0">
                <a:latin typeface="Arial" charset="0"/>
                <a:ea typeface="黑体" pitchFamily="2" charset="-122"/>
              </a:rPr>
              <a:t>)</a:t>
            </a:r>
            <a:r>
              <a:rPr lang="zh-CN" altLang="zh-CN" dirty="0">
                <a:latin typeface="Arial" charset="0"/>
                <a:ea typeface="黑体" pitchFamily="2" charset="-122"/>
              </a:rPr>
              <a:t>、通信理论等</a:t>
            </a:r>
            <a:endParaRPr lang="en-US" altLang="zh-CN" dirty="0">
              <a:latin typeface="Arial" charset="0"/>
              <a:ea typeface="黑体" pitchFamily="2" charset="-122"/>
            </a:endParaRPr>
          </a:p>
        </p:txBody>
      </p:sp>
      <p:sp>
        <p:nvSpPr>
          <p:cNvPr id="1741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DB5E81-3B5B-4D8D-8523-2B463B70CB34}" type="slidenum">
              <a:rPr lang="en-US" altLang="zh-CN" smtClean="0">
                <a:solidFill>
                  <a:srgbClr val="006600"/>
                </a:solidFill>
                <a:latin typeface="Courier New" pitchFamily="49" charset="0"/>
                <a:ea typeface="华文新魏" pitchFamily="2" charset="-122"/>
              </a:rPr>
              <a:pPr eaLnBrk="1" hangingPunct="1"/>
              <a:t>22</a:t>
            </a:fld>
            <a:endParaRPr lang="en-US" altLang="zh-CN">
              <a:solidFill>
                <a:srgbClr val="006600"/>
              </a:solidFill>
              <a:latin typeface="Courier New" pitchFamily="49" charset="0"/>
              <a:ea typeface="华文新魏" pitchFamily="2" charset="-122"/>
            </a:endParaRPr>
          </a:p>
        </p:txBody>
      </p:sp>
      <p:pic>
        <p:nvPicPr>
          <p:cNvPr id="17413"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descr="http://c.hiphotos.baidu.com/baike/w%3D268%3Bg%3D0/sign=c1cb8ea215ce36d3a204843602c85dba/0824ab18972bd407af84a1857b899e510fb309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675492"/>
            <a:ext cx="2228664" cy="2977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图灵奖获得者</a:t>
            </a:r>
          </a:p>
        </p:txBody>
      </p:sp>
      <p:sp>
        <p:nvSpPr>
          <p:cNvPr id="17411" name="内容占位符 2"/>
          <p:cNvSpPr>
            <a:spLocks noGrp="1"/>
          </p:cNvSpPr>
          <p:nvPr>
            <p:ph idx="1"/>
          </p:nvPr>
        </p:nvSpPr>
        <p:spPr/>
        <p:txBody>
          <a:bodyPr/>
          <a:lstStyle/>
          <a:p>
            <a:r>
              <a:rPr lang="en-US" altLang="zh-CN" dirty="0">
                <a:latin typeface="Arial" charset="0"/>
                <a:ea typeface="黑体" pitchFamily="2" charset="-122"/>
              </a:rPr>
              <a:t>2002</a:t>
            </a:r>
            <a:r>
              <a:rPr lang="zh-CN" altLang="zh-CN" dirty="0">
                <a:latin typeface="Arial" charset="0"/>
                <a:ea typeface="黑体" pitchFamily="2" charset="-122"/>
              </a:rPr>
              <a:t>，</a:t>
            </a:r>
            <a:r>
              <a:rPr lang="en-US" altLang="zh-CN" dirty="0">
                <a:latin typeface="Arial" charset="0"/>
                <a:ea typeface="黑体" pitchFamily="2" charset="-122"/>
              </a:rPr>
              <a:t>Ronald L. </a:t>
            </a:r>
            <a:r>
              <a:rPr lang="en-US" altLang="zh-CN" dirty="0" err="1">
                <a:latin typeface="Arial" charset="0"/>
                <a:ea typeface="黑体" pitchFamily="2" charset="-122"/>
              </a:rPr>
              <a:t>Rivest</a:t>
            </a:r>
            <a:r>
              <a:rPr lang="zh-CN" altLang="zh-CN" dirty="0">
                <a:latin typeface="Arial" charset="0"/>
                <a:ea typeface="黑体" pitchFamily="2" charset="-122"/>
              </a:rPr>
              <a:t>，</a:t>
            </a:r>
            <a:r>
              <a:rPr lang="en-US" altLang="zh-CN" dirty="0" err="1">
                <a:latin typeface="Arial" charset="0"/>
                <a:ea typeface="黑体" pitchFamily="2" charset="-122"/>
              </a:rPr>
              <a:t>Adi</a:t>
            </a:r>
            <a:r>
              <a:rPr lang="en-US" altLang="zh-CN" dirty="0">
                <a:latin typeface="Arial" charset="0"/>
                <a:ea typeface="黑体" pitchFamily="2" charset="-122"/>
              </a:rPr>
              <a:t> Shamir</a:t>
            </a:r>
            <a:r>
              <a:rPr lang="zh-CN" altLang="zh-CN" dirty="0">
                <a:latin typeface="Arial" charset="0"/>
                <a:ea typeface="黑体" pitchFamily="2" charset="-122"/>
              </a:rPr>
              <a:t>，</a:t>
            </a:r>
            <a:r>
              <a:rPr lang="en-US" altLang="zh-CN" dirty="0">
                <a:latin typeface="Arial" charset="0"/>
                <a:ea typeface="黑体" pitchFamily="2" charset="-122"/>
              </a:rPr>
              <a:t>Leonard M. Adelman</a:t>
            </a:r>
            <a:r>
              <a:rPr lang="zh-CN" altLang="zh-CN" dirty="0">
                <a:latin typeface="Arial" charset="0"/>
                <a:ea typeface="黑体" pitchFamily="2" charset="-122"/>
              </a:rPr>
              <a:t>：</a:t>
            </a:r>
            <a:endParaRPr lang="en-US" altLang="zh-CN" dirty="0">
              <a:latin typeface="Arial" charset="0"/>
              <a:ea typeface="黑体" pitchFamily="2" charset="-122"/>
            </a:endParaRPr>
          </a:p>
          <a:p>
            <a:pPr lvl="1"/>
            <a:r>
              <a:rPr lang="zh-CN" altLang="zh-CN" dirty="0">
                <a:latin typeface="Arial" charset="0"/>
                <a:ea typeface="黑体" pitchFamily="2" charset="-122"/>
              </a:rPr>
              <a:t>公共密钥算法</a:t>
            </a:r>
            <a:r>
              <a:rPr lang="en-US" altLang="zh-CN" dirty="0">
                <a:latin typeface="Arial" charset="0"/>
                <a:ea typeface="黑体" pitchFamily="2" charset="-122"/>
              </a:rPr>
              <a:t>(RSA</a:t>
            </a:r>
            <a:r>
              <a:rPr lang="zh-CN" altLang="zh-CN" dirty="0">
                <a:latin typeface="Arial" charset="0"/>
                <a:ea typeface="黑体" pitchFamily="2" charset="-122"/>
              </a:rPr>
              <a:t>算法是当前在互联网传输、银行以及信用卡产业中被广泛使用的安全基本机制</a:t>
            </a:r>
            <a:r>
              <a:rPr lang="en-US" altLang="zh-CN" dirty="0">
                <a:latin typeface="Arial" charset="0"/>
                <a:ea typeface="黑体" pitchFamily="2" charset="-122"/>
              </a:rPr>
              <a:t>)</a:t>
            </a:r>
            <a:endParaRPr lang="zh-CN" altLang="en-US" dirty="0">
              <a:latin typeface="Arial" charset="0"/>
              <a:ea typeface="黑体" pitchFamily="2" charset="-122"/>
            </a:endParaRPr>
          </a:p>
        </p:txBody>
      </p:sp>
      <p:sp>
        <p:nvSpPr>
          <p:cNvPr id="1741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DB5E81-3B5B-4D8D-8523-2B463B70CB34}" type="slidenum">
              <a:rPr lang="en-US" altLang="zh-CN" smtClean="0">
                <a:solidFill>
                  <a:srgbClr val="006600"/>
                </a:solidFill>
                <a:latin typeface="Courier New" pitchFamily="49" charset="0"/>
                <a:ea typeface="华文新魏" pitchFamily="2" charset="-122"/>
              </a:rPr>
              <a:pPr eaLnBrk="1" hangingPunct="1"/>
              <a:t>23</a:t>
            </a:fld>
            <a:endParaRPr lang="en-US" altLang="zh-CN">
              <a:solidFill>
                <a:srgbClr val="006600"/>
              </a:solidFill>
              <a:latin typeface="Courier New" pitchFamily="49" charset="0"/>
              <a:ea typeface="华文新魏" pitchFamily="2" charset="-122"/>
            </a:endParaRPr>
          </a:p>
        </p:txBody>
      </p:sp>
      <p:pic>
        <p:nvPicPr>
          <p:cNvPr id="17413" name="Picture 2" descr="20100310-014218-pi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975" y="5381625"/>
            <a:ext cx="14763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http://h.hiphotos.baidu.com/baike/w%3D268%3Bg%3D0/sign=fc643140ca8065387beaa315afe6c679/d01373f082025aafcb78cac5fbedab64034f1a7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716" y="3392996"/>
            <a:ext cx="4569444" cy="3205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94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算法的相关概念</a:t>
            </a:r>
          </a:p>
        </p:txBody>
      </p:sp>
      <p:sp>
        <p:nvSpPr>
          <p:cNvPr id="20483" name="内容占位符 2"/>
          <p:cNvSpPr>
            <a:spLocks noGrp="1"/>
          </p:cNvSpPr>
          <p:nvPr>
            <p:ph idx="1"/>
          </p:nvPr>
        </p:nvSpPr>
        <p:spPr/>
        <p:txBody>
          <a:bodyPr/>
          <a:lstStyle/>
          <a:p>
            <a:r>
              <a:rPr lang="zh-CN" altLang="en-US">
                <a:latin typeface="Arial" charset="0"/>
                <a:ea typeface="黑体" pitchFamily="2" charset="-122"/>
              </a:rPr>
              <a:t>是对特定问题求解步骤的一种描述，是指令的有限序列。</a:t>
            </a:r>
            <a:endParaRPr lang="en-US" altLang="zh-CN">
              <a:latin typeface="Arial" charset="0"/>
              <a:ea typeface="黑体" pitchFamily="2" charset="-122"/>
            </a:endParaRPr>
          </a:p>
          <a:p>
            <a:r>
              <a:rPr lang="zh-CN" altLang="en-US">
                <a:latin typeface="Arial" charset="0"/>
                <a:ea typeface="黑体" pitchFamily="2" charset="-122"/>
              </a:rPr>
              <a:t>具有下列</a:t>
            </a:r>
            <a:r>
              <a:rPr lang="en-US" altLang="zh-CN">
                <a:latin typeface="Arial" charset="0"/>
                <a:ea typeface="黑体" pitchFamily="2" charset="-122"/>
              </a:rPr>
              <a:t>5</a:t>
            </a:r>
            <a:r>
              <a:rPr lang="zh-CN" altLang="en-US">
                <a:latin typeface="Arial" charset="0"/>
                <a:ea typeface="黑体" pitchFamily="2" charset="-122"/>
              </a:rPr>
              <a:t>个特性：</a:t>
            </a:r>
            <a:endParaRPr lang="en-US" altLang="zh-CN">
              <a:latin typeface="Arial" charset="0"/>
              <a:ea typeface="黑体" pitchFamily="2" charset="-122"/>
            </a:endParaRPr>
          </a:p>
          <a:p>
            <a:pPr lvl="1"/>
            <a:r>
              <a:rPr lang="zh-CN" altLang="en-US">
                <a:latin typeface="Arial" charset="0"/>
                <a:ea typeface="黑体" pitchFamily="2" charset="-122"/>
              </a:rPr>
              <a:t>有穷性：算法有限步结束，指令有限时间完成</a:t>
            </a:r>
            <a:endParaRPr lang="en-US" altLang="zh-CN">
              <a:latin typeface="Arial" charset="0"/>
              <a:ea typeface="黑体" pitchFamily="2" charset="-122"/>
            </a:endParaRPr>
          </a:p>
          <a:p>
            <a:pPr lvl="1"/>
            <a:r>
              <a:rPr lang="zh-CN" altLang="en-US">
                <a:latin typeface="Arial" charset="0"/>
                <a:ea typeface="黑体" pitchFamily="2" charset="-122"/>
              </a:rPr>
              <a:t>确定性：每条指令都是明确的、无二义的</a:t>
            </a:r>
            <a:endParaRPr lang="en-US" altLang="zh-CN">
              <a:latin typeface="Arial" charset="0"/>
              <a:ea typeface="黑体" pitchFamily="2" charset="-122"/>
            </a:endParaRPr>
          </a:p>
          <a:p>
            <a:pPr lvl="1"/>
            <a:r>
              <a:rPr lang="zh-CN" altLang="en-US">
                <a:latin typeface="Arial" charset="0"/>
                <a:ea typeface="黑体" pitchFamily="2" charset="-122"/>
              </a:rPr>
              <a:t>可行性：每条指令都能够被执行</a:t>
            </a:r>
            <a:endParaRPr lang="en-US" altLang="zh-CN">
              <a:latin typeface="Arial" charset="0"/>
              <a:ea typeface="黑体" pitchFamily="2" charset="-122"/>
            </a:endParaRPr>
          </a:p>
          <a:p>
            <a:pPr lvl="1"/>
            <a:r>
              <a:rPr lang="zh-CN" altLang="en-US">
                <a:latin typeface="Arial" charset="0"/>
                <a:ea typeface="黑体" pitchFamily="2" charset="-122"/>
              </a:rPr>
              <a:t>输入：有</a:t>
            </a:r>
            <a:r>
              <a:rPr lang="en-US" altLang="zh-CN">
                <a:latin typeface="Arial" charset="0"/>
                <a:ea typeface="黑体" pitchFamily="2" charset="-122"/>
              </a:rPr>
              <a:t>0</a:t>
            </a:r>
            <a:r>
              <a:rPr lang="zh-CN" altLang="en-US">
                <a:latin typeface="Arial" charset="0"/>
                <a:ea typeface="黑体" pitchFamily="2" charset="-122"/>
              </a:rPr>
              <a:t>个或多个输入量</a:t>
            </a:r>
            <a:endParaRPr lang="en-US" altLang="zh-CN">
              <a:latin typeface="Arial" charset="0"/>
              <a:ea typeface="黑体" pitchFamily="2" charset="-122"/>
            </a:endParaRPr>
          </a:p>
          <a:p>
            <a:pPr lvl="1"/>
            <a:r>
              <a:rPr lang="zh-CN" altLang="en-US">
                <a:latin typeface="Arial" charset="0"/>
                <a:ea typeface="黑体" pitchFamily="2" charset="-122"/>
              </a:rPr>
              <a:t>输出：有</a:t>
            </a:r>
            <a:r>
              <a:rPr lang="en-US" altLang="zh-CN">
                <a:latin typeface="Arial" charset="0"/>
                <a:ea typeface="黑体" pitchFamily="2" charset="-122"/>
              </a:rPr>
              <a:t>1</a:t>
            </a:r>
            <a:r>
              <a:rPr lang="zh-CN" altLang="en-US">
                <a:latin typeface="Arial" charset="0"/>
                <a:ea typeface="黑体" pitchFamily="2" charset="-122"/>
              </a:rPr>
              <a:t>个或多个输出量</a:t>
            </a:r>
            <a:endParaRPr lang="en-US" altLang="zh-CN">
              <a:latin typeface="Arial" charset="0"/>
              <a:ea typeface="黑体" pitchFamily="2" charset="-122"/>
            </a:endParaRPr>
          </a:p>
          <a:p>
            <a:pPr lvl="1"/>
            <a:endParaRPr lang="zh-CN" altLang="en-US">
              <a:latin typeface="Arial" charset="0"/>
              <a:ea typeface="黑体" pitchFamily="2" charset="-122"/>
            </a:endParaRPr>
          </a:p>
        </p:txBody>
      </p:sp>
      <p:sp>
        <p:nvSpPr>
          <p:cNvPr id="20484"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3042FD-E716-4034-B85A-DB9F02F7A266}" type="slidenum">
              <a:rPr lang="en-US" altLang="zh-CN" smtClean="0">
                <a:solidFill>
                  <a:srgbClr val="006600"/>
                </a:solidFill>
                <a:latin typeface="Courier New" pitchFamily="49" charset="0"/>
                <a:ea typeface="华文新魏" pitchFamily="2" charset="-122"/>
              </a:rPr>
              <a:pPr eaLnBrk="1" hangingPunct="1"/>
              <a:t>24</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算法的正确性分析</a:t>
            </a:r>
          </a:p>
        </p:txBody>
      </p:sp>
      <p:sp>
        <p:nvSpPr>
          <p:cNvPr id="21507" name="内容占位符 2"/>
          <p:cNvSpPr>
            <a:spLocks noGrp="1"/>
          </p:cNvSpPr>
          <p:nvPr>
            <p:ph idx="1"/>
          </p:nvPr>
        </p:nvSpPr>
        <p:spPr/>
        <p:txBody>
          <a:bodyPr/>
          <a:lstStyle/>
          <a:p>
            <a:r>
              <a:rPr lang="zh-CN" altLang="en-US">
                <a:latin typeface="Arial" charset="0"/>
                <a:ea typeface="黑体" pitchFamily="2" charset="-122"/>
              </a:rPr>
              <a:t>一个算法是正确的，如果它对于每一个输入都最终停止,而且产生正确的输出</a:t>
            </a:r>
            <a:endParaRPr lang="en-US" altLang="zh-CN">
              <a:latin typeface="Arial" charset="0"/>
              <a:ea typeface="黑体" pitchFamily="2" charset="-122"/>
            </a:endParaRPr>
          </a:p>
          <a:p>
            <a:pPr lvl="1" algn="just"/>
            <a:r>
              <a:rPr lang="zh-CN" altLang="en-US">
                <a:latin typeface="Arial" charset="0"/>
                <a:ea typeface="黑体" pitchFamily="2" charset="-122"/>
              </a:rPr>
              <a:t>不正确算法</a:t>
            </a:r>
            <a:r>
              <a:rPr lang="en-US" altLang="zh-CN">
                <a:latin typeface="Arial" charset="0"/>
                <a:ea typeface="黑体" pitchFamily="2" charset="-122"/>
              </a:rPr>
              <a:t>：</a:t>
            </a:r>
          </a:p>
          <a:p>
            <a:pPr lvl="2" algn="just"/>
            <a:r>
              <a:rPr lang="zh-CN" altLang="en-US">
                <a:latin typeface="Arial" charset="0"/>
                <a:ea typeface="黑体" pitchFamily="2" charset="-122"/>
              </a:rPr>
              <a:t>不停止(在某个输入上)</a:t>
            </a:r>
          </a:p>
          <a:p>
            <a:pPr lvl="2" algn="just"/>
            <a:r>
              <a:rPr lang="zh-CN" altLang="en-US">
                <a:latin typeface="Arial" charset="0"/>
                <a:ea typeface="黑体" pitchFamily="2" charset="-122"/>
              </a:rPr>
              <a:t>对所有输入都停止，但对某输入产生不正确结果</a:t>
            </a:r>
          </a:p>
          <a:p>
            <a:pPr lvl="1" algn="just"/>
            <a:r>
              <a:rPr lang="zh-CN" altLang="en-US">
                <a:latin typeface="Arial" charset="0"/>
                <a:ea typeface="黑体" pitchFamily="2" charset="-122"/>
              </a:rPr>
              <a:t>近似算法</a:t>
            </a:r>
          </a:p>
          <a:p>
            <a:pPr lvl="2" algn="just"/>
            <a:r>
              <a:rPr lang="zh-CN" altLang="en-US">
                <a:latin typeface="Arial" charset="0"/>
                <a:ea typeface="黑体" pitchFamily="2" charset="-122"/>
              </a:rPr>
              <a:t>对所有输入都停止</a:t>
            </a:r>
          </a:p>
          <a:p>
            <a:pPr lvl="2" algn="just"/>
            <a:r>
              <a:rPr lang="zh-CN" altLang="en-US">
                <a:latin typeface="Arial" charset="0"/>
                <a:ea typeface="黑体" pitchFamily="2" charset="-122"/>
              </a:rPr>
              <a:t>产生近似正确的解或产生不多的不正确解</a:t>
            </a:r>
            <a:endParaRPr lang="en-US" altLang="zh-CN">
              <a:latin typeface="Arial" charset="0"/>
              <a:ea typeface="黑体" pitchFamily="2" charset="-122"/>
            </a:endParaRPr>
          </a:p>
          <a:p>
            <a:pPr lvl="1" algn="just"/>
            <a:r>
              <a:rPr lang="zh-CN" altLang="en-US">
                <a:latin typeface="Arial" charset="0"/>
                <a:ea typeface="黑体" pitchFamily="2" charset="-122"/>
              </a:rPr>
              <a:t>调试程序 </a:t>
            </a:r>
            <a:r>
              <a:rPr lang="zh-CN" altLang="en-US">
                <a:latin typeface="Arial" charset="0"/>
                <a:ea typeface="黑体" pitchFamily="2" charset="-122"/>
                <a:sym typeface="Symbol" pitchFamily="18" charset="2"/>
              </a:rPr>
              <a:t> </a:t>
            </a:r>
            <a:r>
              <a:rPr lang="zh-CN" altLang="en-US">
                <a:latin typeface="Arial" charset="0"/>
                <a:ea typeface="黑体" pitchFamily="2" charset="-122"/>
              </a:rPr>
              <a:t>程序正确性证明</a:t>
            </a:r>
            <a:endParaRPr lang="en-US" altLang="zh-CN">
              <a:latin typeface="Arial" charset="0"/>
              <a:ea typeface="黑体" pitchFamily="2" charset="-122"/>
            </a:endParaRPr>
          </a:p>
          <a:p>
            <a:pPr lvl="2" algn="just"/>
            <a:r>
              <a:rPr lang="zh-CN" altLang="en-US">
                <a:latin typeface="Arial" charset="0"/>
                <a:ea typeface="黑体" pitchFamily="2" charset="-122"/>
              </a:rPr>
              <a:t>程序调试只能证明程序有错，</a:t>
            </a:r>
            <a:endParaRPr lang="en-US" altLang="zh-CN">
              <a:latin typeface="Arial" charset="0"/>
              <a:ea typeface="黑体" pitchFamily="2" charset="-122"/>
            </a:endParaRPr>
          </a:p>
          <a:p>
            <a:pPr lvl="2" algn="just"/>
            <a:r>
              <a:rPr lang="zh-CN" altLang="en-US">
                <a:latin typeface="Arial" charset="0"/>
                <a:ea typeface="黑体" pitchFamily="2" charset="-122"/>
              </a:rPr>
              <a:t>不能证明程序无错误</a:t>
            </a:r>
            <a:r>
              <a:rPr lang="en-US" altLang="zh-CN">
                <a:latin typeface="Arial" charset="0"/>
                <a:ea typeface="黑体" pitchFamily="2" charset="-122"/>
              </a:rPr>
              <a:t>! </a:t>
            </a:r>
          </a:p>
          <a:p>
            <a:pPr lvl="2" algn="just"/>
            <a:endParaRPr lang="zh-CN" altLang="en-US">
              <a:latin typeface="Arial" charset="0"/>
              <a:ea typeface="黑体" pitchFamily="2" charset="-122"/>
            </a:endParaRPr>
          </a:p>
          <a:p>
            <a:pPr lvl="1"/>
            <a:endParaRPr lang="zh-CN" altLang="en-US">
              <a:latin typeface="Arial" charset="0"/>
              <a:ea typeface="黑体" pitchFamily="2" charset="-122"/>
            </a:endParaRPr>
          </a:p>
        </p:txBody>
      </p:sp>
      <p:sp>
        <p:nvSpPr>
          <p:cNvPr id="2150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34D9BE8-2334-4879-B8C9-5CAC25C8AE45}" type="slidenum">
              <a:rPr lang="en-US" altLang="zh-CN" smtClean="0">
                <a:solidFill>
                  <a:srgbClr val="006600"/>
                </a:solidFill>
                <a:latin typeface="Courier New" pitchFamily="49" charset="0"/>
                <a:ea typeface="华文新魏" pitchFamily="2" charset="-122"/>
              </a:rPr>
              <a:pPr eaLnBrk="1" hangingPunct="1"/>
              <a:t>25</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算法好坏的衡量尺度</a:t>
            </a:r>
          </a:p>
        </p:txBody>
      </p:sp>
      <p:sp>
        <p:nvSpPr>
          <p:cNvPr id="22531" name="内容占位符 2"/>
          <p:cNvSpPr>
            <a:spLocks noGrp="1"/>
          </p:cNvSpPr>
          <p:nvPr>
            <p:ph idx="1"/>
          </p:nvPr>
        </p:nvSpPr>
        <p:spPr/>
        <p:txBody>
          <a:bodyPr/>
          <a:lstStyle/>
          <a:p>
            <a:r>
              <a:rPr lang="zh-CN" altLang="zh-CN">
                <a:latin typeface="Arial" charset="0"/>
                <a:ea typeface="黑体" pitchFamily="2" charset="-122"/>
              </a:rPr>
              <a:t>最初，用所需计算时间来衡量算法的好坏</a:t>
            </a:r>
          </a:p>
          <a:p>
            <a:r>
              <a:rPr lang="zh-CN" altLang="zh-CN">
                <a:latin typeface="Arial" charset="0"/>
                <a:ea typeface="黑体" pitchFamily="2" charset="-122"/>
              </a:rPr>
              <a:t>但不同的机器相互之间无法比较</a:t>
            </a:r>
            <a:endParaRPr lang="en-US" altLang="zh-CN">
              <a:latin typeface="Arial" charset="0"/>
              <a:ea typeface="黑体" pitchFamily="2" charset="-122"/>
            </a:endParaRPr>
          </a:p>
          <a:p>
            <a:r>
              <a:rPr lang="zh-CN" altLang="zh-CN">
                <a:latin typeface="Arial" charset="0"/>
                <a:ea typeface="黑体" pitchFamily="2" charset="-122"/>
              </a:rPr>
              <a:t>故需要用独立于具体计算机的客观衡量标准</a:t>
            </a:r>
          </a:p>
          <a:p>
            <a:pPr lvl="1"/>
            <a:r>
              <a:rPr lang="zh-CN" altLang="zh-CN">
                <a:latin typeface="Arial" charset="0"/>
                <a:ea typeface="黑体" pitchFamily="2" charset="-122"/>
              </a:rPr>
              <a:t>问题的规模</a:t>
            </a:r>
            <a:endParaRPr lang="en-US" altLang="zh-CN">
              <a:latin typeface="Arial" charset="0"/>
              <a:ea typeface="黑体" pitchFamily="2" charset="-122"/>
            </a:endParaRPr>
          </a:p>
          <a:p>
            <a:pPr lvl="1"/>
            <a:r>
              <a:rPr lang="zh-CN" altLang="zh-CN">
                <a:latin typeface="Arial" charset="0"/>
                <a:ea typeface="黑体" pitchFamily="2" charset="-122"/>
              </a:rPr>
              <a:t>基本运算</a:t>
            </a:r>
            <a:endParaRPr lang="en-US" altLang="zh-CN">
              <a:latin typeface="Arial" charset="0"/>
              <a:ea typeface="黑体" pitchFamily="2" charset="-122"/>
            </a:endParaRPr>
          </a:p>
          <a:p>
            <a:pPr lvl="1"/>
            <a:r>
              <a:rPr lang="zh-CN" altLang="zh-CN">
                <a:latin typeface="Arial" charset="0"/>
                <a:ea typeface="黑体" pitchFamily="2" charset="-122"/>
              </a:rPr>
              <a:t>算法的计算量函数</a:t>
            </a:r>
            <a:endParaRPr lang="zh-CN" altLang="en-US">
              <a:latin typeface="Arial" charset="0"/>
              <a:ea typeface="黑体" pitchFamily="2" charset="-122"/>
            </a:endParaRPr>
          </a:p>
        </p:txBody>
      </p:sp>
      <p:sp>
        <p:nvSpPr>
          <p:cNvPr id="2253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671591-9ABE-4AF7-8680-01A52A6A3BA4}" type="slidenum">
              <a:rPr lang="en-US" altLang="zh-CN" smtClean="0">
                <a:solidFill>
                  <a:srgbClr val="006600"/>
                </a:solidFill>
                <a:latin typeface="Courier New" pitchFamily="49" charset="0"/>
                <a:ea typeface="华文新魏" pitchFamily="2" charset="-122"/>
              </a:rPr>
              <a:pPr eaLnBrk="1" hangingPunct="1"/>
              <a:t>26</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算法好坏的衡量尺度</a:t>
            </a:r>
          </a:p>
        </p:txBody>
      </p:sp>
      <p:sp>
        <p:nvSpPr>
          <p:cNvPr id="23555" name="内容占位符 2"/>
          <p:cNvSpPr>
            <a:spLocks noGrp="1"/>
          </p:cNvSpPr>
          <p:nvPr>
            <p:ph idx="1"/>
          </p:nvPr>
        </p:nvSpPr>
        <p:spPr/>
        <p:txBody>
          <a:bodyPr/>
          <a:lstStyle/>
          <a:p>
            <a:r>
              <a:rPr lang="zh-CN" altLang="en-US">
                <a:latin typeface="Arial" charset="0"/>
                <a:ea typeface="黑体" pitchFamily="2" charset="-122"/>
              </a:rPr>
              <a:t>时间复杂度</a:t>
            </a:r>
            <a:endParaRPr lang="en-US" altLang="zh-CN">
              <a:latin typeface="Arial" charset="0"/>
              <a:ea typeface="黑体" pitchFamily="2" charset="-122"/>
            </a:endParaRPr>
          </a:p>
          <a:p>
            <a:pPr lvl="1"/>
            <a:r>
              <a:rPr lang="zh-CN" altLang="en-US">
                <a:latin typeface="Arial" charset="0"/>
                <a:ea typeface="黑体" pitchFamily="2" charset="-122"/>
              </a:rPr>
              <a:t>基本运算（原子操作）执行次数</a:t>
            </a:r>
            <a:endParaRPr lang="en-US" altLang="zh-CN">
              <a:latin typeface="Arial" charset="0"/>
              <a:ea typeface="黑体" pitchFamily="2" charset="-122"/>
            </a:endParaRPr>
          </a:p>
          <a:p>
            <a:r>
              <a:rPr lang="zh-CN" altLang="en-US">
                <a:latin typeface="Arial" charset="0"/>
                <a:ea typeface="黑体" pitchFamily="2" charset="-122"/>
              </a:rPr>
              <a:t>空间复杂度</a:t>
            </a:r>
            <a:endParaRPr lang="en-US" altLang="zh-CN">
              <a:latin typeface="Arial" charset="0"/>
              <a:ea typeface="黑体" pitchFamily="2" charset="-122"/>
            </a:endParaRPr>
          </a:p>
          <a:p>
            <a:pPr lvl="1"/>
            <a:r>
              <a:rPr lang="zh-CN" altLang="en-US">
                <a:latin typeface="Arial" charset="0"/>
                <a:ea typeface="黑体" pitchFamily="2" charset="-122"/>
              </a:rPr>
              <a:t>需要的存储空间大小</a:t>
            </a:r>
          </a:p>
        </p:txBody>
      </p:sp>
      <p:sp>
        <p:nvSpPr>
          <p:cNvPr id="2355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4396DB-A757-4EF0-A5FF-25E93306827F}" type="slidenum">
              <a:rPr lang="en-US" altLang="zh-CN" smtClean="0">
                <a:solidFill>
                  <a:srgbClr val="006600"/>
                </a:solidFill>
                <a:latin typeface="Courier New" pitchFamily="49" charset="0"/>
                <a:ea typeface="华文新魏" pitchFamily="2" charset="-122"/>
              </a:rPr>
              <a:pPr eaLnBrk="1" hangingPunct="1"/>
              <a:t>27</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算法好坏的衡量尺度</a:t>
            </a:r>
          </a:p>
        </p:txBody>
      </p:sp>
      <p:sp>
        <p:nvSpPr>
          <p:cNvPr id="24579" name="内容占位符 2"/>
          <p:cNvSpPr>
            <a:spLocks noGrp="1"/>
          </p:cNvSpPr>
          <p:nvPr>
            <p:ph idx="1"/>
          </p:nvPr>
        </p:nvSpPr>
        <p:spPr/>
        <p:txBody>
          <a:bodyPr/>
          <a:lstStyle/>
          <a:p>
            <a:r>
              <a:rPr lang="zh-CN" altLang="zh-CN">
                <a:latin typeface="Arial" charset="0"/>
                <a:ea typeface="黑体" pitchFamily="2" charset="-122"/>
              </a:rPr>
              <a:t>问题的规模</a:t>
            </a:r>
            <a:endParaRPr lang="en-US" altLang="zh-CN">
              <a:latin typeface="Arial" charset="0"/>
              <a:ea typeface="黑体" pitchFamily="2" charset="-122"/>
            </a:endParaRPr>
          </a:p>
          <a:p>
            <a:pPr lvl="1"/>
            <a:r>
              <a:rPr lang="zh-CN" altLang="zh-CN">
                <a:latin typeface="Arial" charset="0"/>
                <a:ea typeface="黑体" pitchFamily="2" charset="-122"/>
              </a:rPr>
              <a:t>一个或多个整数，作为输入数据量的测度</a:t>
            </a:r>
            <a:endParaRPr lang="en-US" altLang="zh-CN">
              <a:latin typeface="Arial" charset="0"/>
              <a:ea typeface="黑体" pitchFamily="2" charset="-122"/>
            </a:endParaRPr>
          </a:p>
          <a:p>
            <a:pPr lvl="1"/>
            <a:r>
              <a:rPr lang="zh-CN" altLang="zh-CN">
                <a:latin typeface="Arial" charset="0"/>
                <a:ea typeface="黑体" pitchFamily="2" charset="-122"/>
              </a:rPr>
              <a:t>数</a:t>
            </a:r>
            <a:r>
              <a:rPr lang="zh-CN" altLang="en-US">
                <a:latin typeface="Arial" charset="0"/>
                <a:ea typeface="黑体" pitchFamily="2" charset="-122"/>
              </a:rPr>
              <a:t>组</a:t>
            </a:r>
            <a:r>
              <a:rPr lang="zh-CN" altLang="zh-CN">
                <a:latin typeface="Arial" charset="0"/>
                <a:ea typeface="黑体" pitchFamily="2" charset="-122"/>
              </a:rPr>
              <a:t>的长度</a:t>
            </a:r>
            <a:r>
              <a:rPr lang="en-US" altLang="zh-CN">
                <a:latin typeface="Arial" charset="0"/>
                <a:ea typeface="黑体" pitchFamily="2" charset="-122"/>
              </a:rPr>
              <a:t> (</a:t>
            </a:r>
            <a:r>
              <a:rPr lang="zh-CN" altLang="zh-CN">
                <a:latin typeface="Arial" charset="0"/>
                <a:ea typeface="黑体" pitchFamily="2" charset="-122"/>
              </a:rPr>
              <a:t>数据项的个数</a:t>
            </a:r>
            <a:r>
              <a:rPr lang="en-US" altLang="zh-CN">
                <a:latin typeface="Arial" charset="0"/>
                <a:ea typeface="黑体" pitchFamily="2" charset="-122"/>
              </a:rPr>
              <a:t>)</a:t>
            </a:r>
            <a:endParaRPr lang="zh-CN" altLang="zh-CN">
              <a:latin typeface="Arial" charset="0"/>
              <a:ea typeface="黑体" pitchFamily="2" charset="-122"/>
            </a:endParaRPr>
          </a:p>
          <a:p>
            <a:pPr lvl="2"/>
            <a:r>
              <a:rPr lang="zh-CN" altLang="zh-CN" sz="2500">
                <a:latin typeface="Arial" charset="0"/>
                <a:ea typeface="黑体" pitchFamily="2" charset="-122"/>
              </a:rPr>
              <a:t>问题：在一个数</a:t>
            </a:r>
            <a:r>
              <a:rPr lang="zh-CN" altLang="en-US" sz="2500">
                <a:latin typeface="Arial" charset="0"/>
                <a:ea typeface="黑体" pitchFamily="2" charset="-122"/>
              </a:rPr>
              <a:t>组</a:t>
            </a:r>
            <a:r>
              <a:rPr lang="zh-CN" altLang="zh-CN" sz="2500">
                <a:latin typeface="Arial" charset="0"/>
                <a:ea typeface="黑体" pitchFamily="2" charset="-122"/>
              </a:rPr>
              <a:t>中寻找</a:t>
            </a:r>
            <a:r>
              <a:rPr lang="en-US" altLang="zh-CN" sz="2500">
                <a:latin typeface="Arial" charset="0"/>
                <a:ea typeface="黑体" pitchFamily="2" charset="-122"/>
              </a:rPr>
              <a:t>X</a:t>
            </a:r>
            <a:endParaRPr lang="zh-CN" altLang="zh-CN" sz="500">
              <a:latin typeface="Arial" charset="0"/>
              <a:ea typeface="黑体" pitchFamily="2" charset="-122"/>
            </a:endParaRPr>
          </a:p>
          <a:p>
            <a:pPr lvl="1"/>
            <a:r>
              <a:rPr lang="zh-CN" altLang="zh-CN">
                <a:latin typeface="Arial" charset="0"/>
                <a:ea typeface="黑体" pitchFamily="2" charset="-122"/>
              </a:rPr>
              <a:t>矩阵的最大维数</a:t>
            </a:r>
            <a:r>
              <a:rPr lang="en-US" altLang="zh-CN">
                <a:latin typeface="Arial" charset="0"/>
                <a:ea typeface="黑体" pitchFamily="2" charset="-122"/>
              </a:rPr>
              <a:t> (</a:t>
            </a:r>
            <a:r>
              <a:rPr lang="zh-CN" altLang="zh-CN">
                <a:latin typeface="Arial" charset="0"/>
                <a:ea typeface="黑体" pitchFamily="2" charset="-122"/>
              </a:rPr>
              <a:t>阶数</a:t>
            </a:r>
            <a:r>
              <a:rPr lang="en-US" altLang="zh-CN">
                <a:latin typeface="Arial" charset="0"/>
                <a:ea typeface="黑体" pitchFamily="2" charset="-122"/>
              </a:rPr>
              <a:t>)</a:t>
            </a:r>
            <a:endParaRPr lang="zh-CN" altLang="zh-CN">
              <a:latin typeface="Arial" charset="0"/>
              <a:ea typeface="黑体" pitchFamily="2" charset="-122"/>
            </a:endParaRPr>
          </a:p>
          <a:p>
            <a:pPr lvl="2"/>
            <a:r>
              <a:rPr lang="zh-CN" altLang="zh-CN" sz="2500">
                <a:latin typeface="Arial" charset="0"/>
                <a:ea typeface="黑体" pitchFamily="2" charset="-122"/>
              </a:rPr>
              <a:t>问题：求两个实矩阵相乘的结果</a:t>
            </a:r>
            <a:endParaRPr lang="zh-CN" altLang="zh-CN" sz="500">
              <a:latin typeface="Arial" charset="0"/>
              <a:ea typeface="黑体" pitchFamily="2" charset="-122"/>
            </a:endParaRPr>
          </a:p>
          <a:p>
            <a:r>
              <a:rPr lang="zh-CN" altLang="zh-CN" sz="3200">
                <a:latin typeface="Arial" charset="0"/>
                <a:ea typeface="黑体" pitchFamily="2" charset="-122"/>
              </a:rPr>
              <a:t>输入规模通常用</a:t>
            </a:r>
            <a:r>
              <a:rPr lang="en-US" altLang="zh-CN" sz="3200">
                <a:latin typeface="Arial" charset="0"/>
                <a:ea typeface="黑体" pitchFamily="2" charset="-122"/>
              </a:rPr>
              <a:t>n</a:t>
            </a:r>
            <a:r>
              <a:rPr lang="zh-CN" altLang="zh-CN" sz="3200">
                <a:latin typeface="Arial" charset="0"/>
                <a:ea typeface="黑体" pitchFamily="2" charset="-122"/>
              </a:rPr>
              <a:t>来表示</a:t>
            </a:r>
            <a:endParaRPr lang="en-US" altLang="zh-CN" sz="3200">
              <a:latin typeface="Arial" charset="0"/>
              <a:ea typeface="黑体" pitchFamily="2" charset="-122"/>
            </a:endParaRPr>
          </a:p>
          <a:p>
            <a:pPr lvl="1"/>
            <a:r>
              <a:rPr lang="zh-CN" altLang="zh-CN">
                <a:latin typeface="Arial" charset="0"/>
                <a:ea typeface="黑体" pitchFamily="2" charset="-122"/>
              </a:rPr>
              <a:t>也可有两个以上的参数，如图中的顶点数和边数</a:t>
            </a:r>
            <a:r>
              <a:rPr lang="en-US" altLang="zh-CN">
                <a:latin typeface="Arial" charset="0"/>
                <a:ea typeface="黑体" pitchFamily="2" charset="-122"/>
              </a:rPr>
              <a:t> (</a:t>
            </a:r>
            <a:r>
              <a:rPr lang="zh-CN" altLang="zh-CN">
                <a:latin typeface="Arial" charset="0"/>
                <a:ea typeface="黑体" pitchFamily="2" charset="-122"/>
              </a:rPr>
              <a:t>图论中的问题</a:t>
            </a:r>
            <a:r>
              <a:rPr lang="en-US" altLang="zh-CN">
                <a:latin typeface="Arial" charset="0"/>
                <a:ea typeface="黑体" pitchFamily="2" charset="-122"/>
              </a:rPr>
              <a:t>)</a:t>
            </a:r>
          </a:p>
        </p:txBody>
      </p:sp>
      <p:sp>
        <p:nvSpPr>
          <p:cNvPr id="24580"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4C9689-24A1-4022-8930-BB0A1E88EB96}" type="slidenum">
              <a:rPr lang="en-US" altLang="zh-CN" smtClean="0">
                <a:solidFill>
                  <a:srgbClr val="006600"/>
                </a:solidFill>
                <a:latin typeface="Courier New" pitchFamily="49" charset="0"/>
                <a:ea typeface="华文新魏" pitchFamily="2" charset="-122"/>
              </a:rPr>
              <a:pPr eaLnBrk="1" hangingPunct="1"/>
              <a:t>28</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算法好坏的衡量尺度</a:t>
            </a:r>
          </a:p>
        </p:txBody>
      </p:sp>
      <p:sp>
        <p:nvSpPr>
          <p:cNvPr id="25603" name="内容占位符 2"/>
          <p:cNvSpPr>
            <a:spLocks noGrp="1"/>
          </p:cNvSpPr>
          <p:nvPr>
            <p:ph idx="1"/>
          </p:nvPr>
        </p:nvSpPr>
        <p:spPr/>
        <p:txBody>
          <a:bodyPr/>
          <a:lstStyle/>
          <a:p>
            <a:r>
              <a:rPr lang="zh-CN" altLang="zh-CN">
                <a:latin typeface="Arial" charset="0"/>
                <a:ea typeface="黑体" pitchFamily="2" charset="-122"/>
              </a:rPr>
              <a:t>基本运算</a:t>
            </a:r>
            <a:endParaRPr lang="en-US" altLang="zh-CN">
              <a:latin typeface="Arial" charset="0"/>
              <a:ea typeface="黑体" pitchFamily="2" charset="-122"/>
            </a:endParaRPr>
          </a:p>
          <a:p>
            <a:pPr lvl="1"/>
            <a:r>
              <a:rPr lang="zh-CN" altLang="zh-CN">
                <a:latin typeface="Arial" charset="0"/>
                <a:ea typeface="黑体" pitchFamily="2" charset="-122"/>
              </a:rPr>
              <a:t>解决给定问题时占支配地位的运算</a:t>
            </a:r>
          </a:p>
          <a:p>
            <a:pPr lvl="1"/>
            <a:r>
              <a:rPr lang="zh-CN" altLang="zh-CN">
                <a:latin typeface="Arial" charset="0"/>
                <a:ea typeface="黑体" pitchFamily="2" charset="-122"/>
              </a:rPr>
              <a:t>在一个表中寻找数据元素</a:t>
            </a:r>
            <a:r>
              <a:rPr lang="en-US" altLang="zh-CN">
                <a:latin typeface="Arial" charset="0"/>
                <a:ea typeface="黑体" pitchFamily="2" charset="-122"/>
              </a:rPr>
              <a:t>x</a:t>
            </a:r>
          </a:p>
          <a:p>
            <a:pPr lvl="2"/>
            <a:r>
              <a:rPr lang="en-US" altLang="zh-CN" sz="2500">
                <a:latin typeface="Arial" charset="0"/>
                <a:ea typeface="黑体" pitchFamily="2" charset="-122"/>
              </a:rPr>
              <a:t>x</a:t>
            </a:r>
            <a:r>
              <a:rPr lang="zh-CN" altLang="zh-CN" sz="2500">
                <a:latin typeface="Arial" charset="0"/>
                <a:ea typeface="黑体" pitchFamily="2" charset="-122"/>
              </a:rPr>
              <a:t>与表中的一个项进行比较</a:t>
            </a:r>
            <a:endParaRPr lang="zh-CN" altLang="zh-CN" sz="500">
              <a:latin typeface="Arial" charset="0"/>
              <a:ea typeface="黑体" pitchFamily="2" charset="-122"/>
            </a:endParaRPr>
          </a:p>
          <a:p>
            <a:pPr lvl="1"/>
            <a:r>
              <a:rPr lang="zh-CN" altLang="zh-CN">
                <a:latin typeface="Arial" charset="0"/>
                <a:ea typeface="黑体" pitchFamily="2" charset="-122"/>
              </a:rPr>
              <a:t>两个实矩阵的乘法</a:t>
            </a:r>
          </a:p>
          <a:p>
            <a:pPr lvl="2"/>
            <a:r>
              <a:rPr lang="zh-CN" altLang="zh-CN" sz="2500">
                <a:latin typeface="Arial" charset="0"/>
                <a:ea typeface="黑体" pitchFamily="2" charset="-122"/>
              </a:rPr>
              <a:t>实数的乘法</a:t>
            </a:r>
            <a:r>
              <a:rPr lang="en-US" altLang="zh-CN" sz="2500">
                <a:latin typeface="Arial" charset="0"/>
                <a:ea typeface="黑体" pitchFamily="2" charset="-122"/>
              </a:rPr>
              <a:t>(</a:t>
            </a:r>
            <a:r>
              <a:rPr lang="zh-CN" altLang="zh-CN" sz="2500">
                <a:latin typeface="Arial" charset="0"/>
                <a:ea typeface="黑体" pitchFamily="2" charset="-122"/>
              </a:rPr>
              <a:t>及加法</a:t>
            </a:r>
            <a:r>
              <a:rPr lang="en-US" altLang="zh-CN" sz="2500">
                <a:latin typeface="Arial" charset="0"/>
                <a:ea typeface="黑体" pitchFamily="2" charset="-122"/>
              </a:rPr>
              <a:t>)C=AB</a:t>
            </a:r>
            <a:r>
              <a:rPr lang="zh-CN" altLang="zh-CN" sz="2500">
                <a:latin typeface="Arial" charset="0"/>
                <a:ea typeface="黑体" pitchFamily="2" charset="-122"/>
              </a:rPr>
              <a:t>则</a:t>
            </a:r>
            <a:r>
              <a:rPr lang="en-US" altLang="zh-CN" sz="2500">
                <a:latin typeface="Arial" charset="0"/>
                <a:ea typeface="黑体" pitchFamily="2" charset="-122"/>
              </a:rPr>
              <a:t>c</a:t>
            </a:r>
            <a:r>
              <a:rPr lang="en-US" altLang="zh-CN" sz="2500" baseline="-25000">
                <a:latin typeface="Arial" charset="0"/>
                <a:ea typeface="黑体" pitchFamily="2" charset="-122"/>
              </a:rPr>
              <a:t>ij</a:t>
            </a:r>
            <a:r>
              <a:rPr lang="en-US" altLang="zh-CN" sz="2500">
                <a:latin typeface="Arial" charset="0"/>
                <a:ea typeface="黑体" pitchFamily="2" charset="-122"/>
              </a:rPr>
              <a:t>=∑a</a:t>
            </a:r>
            <a:r>
              <a:rPr lang="en-US" altLang="zh-CN" sz="2500" baseline="-25000">
                <a:latin typeface="Arial" charset="0"/>
                <a:ea typeface="黑体" pitchFamily="2" charset="-122"/>
              </a:rPr>
              <a:t>ik</a:t>
            </a:r>
            <a:r>
              <a:rPr lang="en-US" altLang="zh-CN" sz="2500">
                <a:latin typeface="Arial" charset="0"/>
                <a:ea typeface="黑体" pitchFamily="2" charset="-122"/>
              </a:rPr>
              <a:t>*b</a:t>
            </a:r>
            <a:r>
              <a:rPr lang="en-US" altLang="zh-CN" sz="2500" baseline="-25000">
                <a:latin typeface="Arial" charset="0"/>
                <a:ea typeface="黑体" pitchFamily="2" charset="-122"/>
              </a:rPr>
              <a:t>kj</a:t>
            </a:r>
            <a:endParaRPr lang="zh-CN" altLang="zh-CN" sz="500">
              <a:latin typeface="Arial" charset="0"/>
              <a:ea typeface="黑体" pitchFamily="2" charset="-122"/>
            </a:endParaRPr>
          </a:p>
          <a:p>
            <a:pPr lvl="1"/>
            <a:r>
              <a:rPr lang="zh-CN" altLang="zh-CN">
                <a:latin typeface="Arial" charset="0"/>
                <a:ea typeface="黑体" pitchFamily="2" charset="-122"/>
              </a:rPr>
              <a:t>将一个数</a:t>
            </a:r>
            <a:r>
              <a:rPr lang="zh-CN" altLang="en-US">
                <a:latin typeface="Arial" charset="0"/>
                <a:ea typeface="黑体" pitchFamily="2" charset="-122"/>
              </a:rPr>
              <a:t>组</a:t>
            </a:r>
            <a:r>
              <a:rPr lang="zh-CN" altLang="zh-CN">
                <a:latin typeface="Arial" charset="0"/>
                <a:ea typeface="黑体" pitchFamily="2" charset="-122"/>
              </a:rPr>
              <a:t>进行排序</a:t>
            </a:r>
          </a:p>
          <a:p>
            <a:pPr lvl="2"/>
            <a:r>
              <a:rPr lang="zh-CN" altLang="en-US" sz="2500">
                <a:latin typeface="Arial" charset="0"/>
                <a:ea typeface="黑体" pitchFamily="2" charset="-122"/>
              </a:rPr>
              <a:t>数组</a:t>
            </a:r>
            <a:r>
              <a:rPr lang="zh-CN" altLang="zh-CN" sz="2500">
                <a:latin typeface="Arial" charset="0"/>
                <a:ea typeface="黑体" pitchFamily="2" charset="-122"/>
              </a:rPr>
              <a:t>中的两个数据项进行比较</a:t>
            </a:r>
            <a:endParaRPr lang="en-US" altLang="zh-CN" sz="2500">
              <a:latin typeface="Arial" charset="0"/>
              <a:ea typeface="黑体" pitchFamily="2" charset="-122"/>
            </a:endParaRPr>
          </a:p>
        </p:txBody>
      </p:sp>
      <p:sp>
        <p:nvSpPr>
          <p:cNvPr id="25604"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EB69DA-A2EC-467C-A9ED-B31155503F85}" type="slidenum">
              <a:rPr lang="en-US" altLang="zh-CN" smtClean="0">
                <a:solidFill>
                  <a:srgbClr val="006600"/>
                </a:solidFill>
                <a:latin typeface="Courier New" pitchFamily="49" charset="0"/>
                <a:ea typeface="华文新魏" pitchFamily="2" charset="-122"/>
              </a:rPr>
              <a:pPr eaLnBrk="1" hangingPunct="1"/>
              <a:t>29</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t>课程说明</a:t>
            </a:r>
          </a:p>
        </p:txBody>
      </p:sp>
      <p:sp>
        <p:nvSpPr>
          <p:cNvPr id="5123" name="内容占位符 2"/>
          <p:cNvSpPr>
            <a:spLocks noGrp="1"/>
          </p:cNvSpPr>
          <p:nvPr>
            <p:ph idx="1"/>
          </p:nvPr>
        </p:nvSpPr>
        <p:spPr/>
        <p:txBody>
          <a:bodyPr/>
          <a:lstStyle/>
          <a:p>
            <a:r>
              <a:rPr lang="zh-CN" altLang="en-US" sz="2000" dirty="0">
                <a:latin typeface="Arial" charset="0"/>
                <a:ea typeface="黑体" pitchFamily="2" charset="-122"/>
              </a:rPr>
              <a:t>课程代码：</a:t>
            </a:r>
            <a:r>
              <a:rPr lang="en-US" altLang="zh-CN" sz="2000" dirty="0">
                <a:latin typeface="Arial" charset="0"/>
                <a:ea typeface="黑体" pitchFamily="2" charset="-122"/>
              </a:rPr>
              <a:t>2440031</a:t>
            </a:r>
            <a:r>
              <a:rPr lang="zh-CN" altLang="en-US" sz="2000" dirty="0">
                <a:latin typeface="Arial" charset="0"/>
                <a:ea typeface="黑体" pitchFamily="2" charset="-122"/>
              </a:rPr>
              <a:t>，课程序号：</a:t>
            </a:r>
            <a:r>
              <a:rPr lang="en-US" altLang="zh-CN" sz="2000">
                <a:latin typeface="Arial" charset="0"/>
                <a:ea typeface="黑体" pitchFamily="2" charset="-122"/>
              </a:rPr>
              <a:t>04986</a:t>
            </a:r>
            <a:endParaRPr lang="en-US" altLang="zh-CN" sz="2000" dirty="0">
              <a:latin typeface="Arial" charset="0"/>
              <a:ea typeface="黑体" pitchFamily="2" charset="-122"/>
            </a:endParaRPr>
          </a:p>
          <a:p>
            <a:r>
              <a:rPr lang="zh-CN" altLang="en-US" sz="2000" dirty="0">
                <a:latin typeface="Arial" charset="0"/>
                <a:ea typeface="黑体" pitchFamily="2" charset="-122"/>
              </a:rPr>
              <a:t>授课学时：</a:t>
            </a:r>
            <a:r>
              <a:rPr lang="en-US" altLang="zh-CN" sz="2000" dirty="0">
                <a:latin typeface="Arial" charset="0"/>
                <a:ea typeface="黑体" pitchFamily="2" charset="-122"/>
              </a:rPr>
              <a:t>56</a:t>
            </a:r>
            <a:r>
              <a:rPr lang="zh-CN" altLang="en-US" sz="2000" dirty="0">
                <a:latin typeface="Arial" charset="0"/>
                <a:ea typeface="黑体" pitchFamily="2" charset="-122"/>
              </a:rPr>
              <a:t>学时（</a:t>
            </a:r>
            <a:r>
              <a:rPr lang="en-US" altLang="zh-CN" sz="2000" dirty="0">
                <a:latin typeface="Arial" charset="0"/>
                <a:ea typeface="黑体" pitchFamily="2" charset="-122"/>
              </a:rPr>
              <a:t>4</a:t>
            </a:r>
            <a:r>
              <a:rPr lang="zh-CN" altLang="en-US" sz="2000" dirty="0">
                <a:latin typeface="Arial" charset="0"/>
                <a:ea typeface="黑体" pitchFamily="2" charset="-122"/>
              </a:rPr>
              <a:t>至</a:t>
            </a:r>
            <a:r>
              <a:rPr lang="en-US" altLang="zh-CN" sz="2000" dirty="0">
                <a:latin typeface="Arial" charset="0"/>
                <a:ea typeface="黑体" pitchFamily="2" charset="-122"/>
              </a:rPr>
              <a:t>17</a:t>
            </a:r>
            <a:r>
              <a:rPr lang="zh-CN" altLang="en-US" sz="2000" dirty="0">
                <a:latin typeface="Arial" charset="0"/>
                <a:ea typeface="黑体" pitchFamily="2" charset="-122"/>
              </a:rPr>
              <a:t>周，</a:t>
            </a:r>
            <a:r>
              <a:rPr lang="en-US" altLang="zh-CN" sz="2000" dirty="0">
                <a:latin typeface="Arial" charset="0"/>
                <a:ea typeface="黑体" pitchFamily="2" charset="-122"/>
              </a:rPr>
              <a:t>4</a:t>
            </a:r>
            <a:r>
              <a:rPr lang="zh-CN" altLang="en-US" sz="2000" dirty="0">
                <a:latin typeface="Arial" charset="0"/>
                <a:ea typeface="黑体" pitchFamily="2" charset="-122"/>
              </a:rPr>
              <a:t>学时</a:t>
            </a:r>
            <a:r>
              <a:rPr lang="en-US" altLang="zh-CN" sz="2000" dirty="0">
                <a:latin typeface="Arial" charset="0"/>
                <a:ea typeface="黑体" pitchFamily="2" charset="-122"/>
              </a:rPr>
              <a:t>/</a:t>
            </a:r>
            <a:r>
              <a:rPr lang="zh-CN" altLang="en-US" sz="2000" dirty="0">
                <a:latin typeface="Arial" charset="0"/>
                <a:ea typeface="黑体" pitchFamily="2" charset="-122"/>
              </a:rPr>
              <a:t>周，</a:t>
            </a:r>
            <a:r>
              <a:rPr lang="en-US" altLang="zh-CN" sz="2000" dirty="0">
                <a:latin typeface="Arial" charset="0"/>
                <a:ea typeface="黑体" pitchFamily="2" charset="-122"/>
              </a:rPr>
              <a:t>40</a:t>
            </a:r>
            <a:r>
              <a:rPr lang="zh-CN" altLang="en-US" sz="2000" dirty="0">
                <a:latin typeface="Arial" charset="0"/>
                <a:ea typeface="黑体" pitchFamily="2" charset="-122"/>
              </a:rPr>
              <a:t>授课</a:t>
            </a:r>
            <a:r>
              <a:rPr lang="en-US" altLang="zh-CN" sz="2000" dirty="0">
                <a:latin typeface="Arial" charset="0"/>
                <a:ea typeface="黑体" pitchFamily="2" charset="-122"/>
              </a:rPr>
              <a:t>+16</a:t>
            </a:r>
            <a:r>
              <a:rPr lang="zh-CN" altLang="en-US" sz="2000" dirty="0">
                <a:latin typeface="Arial" charset="0"/>
                <a:ea typeface="黑体" pitchFamily="2" charset="-122"/>
              </a:rPr>
              <a:t>实验）</a:t>
            </a:r>
            <a:endParaRPr lang="en-US" altLang="zh-CN" sz="2000" dirty="0">
              <a:latin typeface="Arial" charset="0"/>
              <a:ea typeface="黑体" pitchFamily="2" charset="-122"/>
            </a:endParaRPr>
          </a:p>
          <a:p>
            <a:r>
              <a:rPr lang="zh-CN" altLang="en-US" sz="2000" dirty="0">
                <a:latin typeface="Arial" charset="0"/>
                <a:ea typeface="黑体" pitchFamily="2" charset="-122"/>
              </a:rPr>
              <a:t>课程分类：大类基础课</a:t>
            </a:r>
            <a:endParaRPr lang="en-US" altLang="zh-CN" sz="2000" dirty="0">
              <a:latin typeface="Arial" charset="0"/>
              <a:ea typeface="黑体" pitchFamily="2" charset="-122"/>
            </a:endParaRPr>
          </a:p>
          <a:p>
            <a:r>
              <a:rPr lang="zh-CN" altLang="zh-CN" sz="2000" dirty="0">
                <a:latin typeface="Arial" charset="0"/>
                <a:ea typeface="黑体" pitchFamily="2" charset="-122"/>
              </a:rPr>
              <a:t>考核形式：</a:t>
            </a:r>
            <a:endParaRPr lang="zh-CN" altLang="en-US" sz="2000" dirty="0">
              <a:latin typeface="Arial" charset="0"/>
              <a:ea typeface="黑体" pitchFamily="2" charset="-122"/>
            </a:endParaRPr>
          </a:p>
          <a:p>
            <a:pPr lvl="1"/>
            <a:r>
              <a:rPr lang="zh-CN" altLang="en-US" sz="1600" dirty="0">
                <a:latin typeface="Arial" charset="0"/>
                <a:ea typeface="黑体" pitchFamily="2" charset="-122"/>
              </a:rPr>
              <a:t>期末笔试</a:t>
            </a:r>
            <a:r>
              <a:rPr lang="en-US" altLang="zh-CN" sz="1600" dirty="0">
                <a:latin typeface="Arial" charset="0"/>
                <a:ea typeface="黑体" pitchFamily="2" charset="-122"/>
              </a:rPr>
              <a:t>70%+</a:t>
            </a:r>
            <a:r>
              <a:rPr lang="zh-CN" altLang="en-US" sz="1600" dirty="0">
                <a:latin typeface="Arial" charset="0"/>
                <a:ea typeface="黑体" pitchFamily="2" charset="-122"/>
              </a:rPr>
              <a:t>平时成绩</a:t>
            </a:r>
            <a:r>
              <a:rPr lang="en-US" altLang="zh-CN" sz="1600" dirty="0">
                <a:latin typeface="Arial" charset="0"/>
                <a:ea typeface="黑体" pitchFamily="2" charset="-122"/>
              </a:rPr>
              <a:t>30%</a:t>
            </a:r>
          </a:p>
          <a:p>
            <a:r>
              <a:rPr lang="zh-CN" altLang="en-US" sz="2000" dirty="0">
                <a:latin typeface="Arial" charset="0"/>
                <a:ea typeface="黑体" pitchFamily="2" charset="-122"/>
              </a:rPr>
              <a:t>作业：</a:t>
            </a:r>
            <a:endParaRPr lang="en-US" altLang="zh-CN" sz="2000" dirty="0">
              <a:latin typeface="Arial" charset="0"/>
              <a:ea typeface="黑体" pitchFamily="2" charset="-122"/>
            </a:endParaRPr>
          </a:p>
          <a:p>
            <a:pPr lvl="1"/>
            <a:r>
              <a:rPr lang="zh-CN" altLang="en-US" sz="1600" dirty="0">
                <a:latin typeface="Arial" charset="0"/>
                <a:ea typeface="黑体" pitchFamily="2" charset="-122"/>
              </a:rPr>
              <a:t>从布置作业起的一周之内提交</a:t>
            </a:r>
            <a:endParaRPr lang="en-US" altLang="zh-CN" sz="1600" dirty="0">
              <a:latin typeface="Arial" charset="0"/>
              <a:ea typeface="黑体" pitchFamily="2" charset="-122"/>
            </a:endParaRPr>
          </a:p>
          <a:p>
            <a:pPr lvl="1"/>
            <a:r>
              <a:rPr lang="zh-CN" altLang="en-US" sz="1600" dirty="0">
                <a:latin typeface="Arial" charset="0"/>
                <a:ea typeface="黑体" pitchFamily="2" charset="-122"/>
              </a:rPr>
              <a:t>电子版，提交到智慧树</a:t>
            </a:r>
            <a:endParaRPr lang="en-US" altLang="zh-CN" sz="1600" dirty="0">
              <a:latin typeface="Arial" charset="0"/>
              <a:ea typeface="黑体" pitchFamily="2" charset="-122"/>
            </a:endParaRPr>
          </a:p>
          <a:p>
            <a:pPr lvl="1"/>
            <a:r>
              <a:rPr lang="zh-CN" altLang="en-US" sz="1600" dirty="0">
                <a:latin typeface="Arial" charset="0"/>
                <a:ea typeface="黑体" pitchFamily="2" charset="-122"/>
              </a:rPr>
              <a:t>文件命名</a:t>
            </a:r>
            <a:r>
              <a:rPr lang="en-US" altLang="zh-CN" sz="1600" dirty="0">
                <a:latin typeface="Arial" charset="0"/>
                <a:ea typeface="黑体" pitchFamily="2" charset="-122"/>
              </a:rPr>
              <a:t>(04012501_</a:t>
            </a:r>
            <a:r>
              <a:rPr lang="zh-CN" altLang="en-US" sz="1600" dirty="0">
                <a:latin typeface="Arial" charset="0"/>
                <a:ea typeface="黑体" pitchFamily="2" charset="-122"/>
              </a:rPr>
              <a:t>肖迪</a:t>
            </a:r>
            <a:r>
              <a:rPr lang="en-US" altLang="zh-CN" sz="1600" dirty="0">
                <a:latin typeface="Arial" charset="0"/>
                <a:ea typeface="黑体" pitchFamily="2" charset="-122"/>
              </a:rPr>
              <a:t>)</a:t>
            </a:r>
            <a:r>
              <a:rPr lang="zh-CN" altLang="en-US" sz="1600" dirty="0">
                <a:latin typeface="Arial" charset="0"/>
                <a:ea typeface="黑体" pitchFamily="2" charset="-122"/>
              </a:rPr>
              <a:t>，文件格式</a:t>
            </a:r>
            <a:r>
              <a:rPr lang="en-US" altLang="zh-CN" sz="1600" dirty="0">
                <a:latin typeface="Arial" charset="0"/>
                <a:ea typeface="黑体" pitchFamily="2" charset="-122"/>
              </a:rPr>
              <a:t>(.</a:t>
            </a:r>
            <a:r>
              <a:rPr lang="en-US" altLang="zh-CN" sz="1600" dirty="0" err="1">
                <a:latin typeface="Arial" charset="0"/>
                <a:ea typeface="黑体" pitchFamily="2" charset="-122"/>
              </a:rPr>
              <a:t>pdf</a:t>
            </a:r>
            <a:r>
              <a:rPr lang="zh-CN" altLang="en-US" sz="1600" dirty="0">
                <a:latin typeface="Arial" charset="0"/>
                <a:ea typeface="黑体" pitchFamily="2" charset="-122"/>
              </a:rPr>
              <a:t>、</a:t>
            </a:r>
            <a:r>
              <a:rPr lang="en-US" altLang="zh-CN" sz="1600" dirty="0">
                <a:latin typeface="Arial" charset="0"/>
                <a:ea typeface="黑体" pitchFamily="2" charset="-122"/>
              </a:rPr>
              <a:t>.doc</a:t>
            </a:r>
            <a:r>
              <a:rPr lang="zh-CN" altLang="en-US" sz="1600" dirty="0">
                <a:latin typeface="Arial" charset="0"/>
                <a:ea typeface="黑体" pitchFamily="2" charset="-122"/>
              </a:rPr>
              <a:t>、</a:t>
            </a:r>
            <a:r>
              <a:rPr lang="en-US" altLang="zh-CN" sz="1600" dirty="0">
                <a:latin typeface="Arial" charset="0"/>
                <a:ea typeface="黑体" pitchFamily="2" charset="-122"/>
              </a:rPr>
              <a:t>.</a:t>
            </a:r>
            <a:r>
              <a:rPr lang="en-US" altLang="zh-CN" sz="1600" dirty="0" err="1">
                <a:latin typeface="Arial" charset="0"/>
                <a:ea typeface="黑体" pitchFamily="2" charset="-122"/>
              </a:rPr>
              <a:t>docx</a:t>
            </a:r>
            <a:r>
              <a:rPr lang="zh-CN" altLang="en-US" sz="1600" dirty="0">
                <a:latin typeface="Arial" charset="0"/>
                <a:ea typeface="黑体" pitchFamily="2" charset="-122"/>
              </a:rPr>
              <a:t>、</a:t>
            </a:r>
            <a:r>
              <a:rPr lang="en-US" altLang="zh-CN" sz="1600" dirty="0">
                <a:latin typeface="Arial" charset="0"/>
                <a:ea typeface="黑体" pitchFamily="2" charset="-122"/>
              </a:rPr>
              <a:t>.jpg)</a:t>
            </a:r>
            <a:r>
              <a:rPr lang="zh-CN" altLang="en-US" sz="1600" dirty="0">
                <a:latin typeface="Arial" charset="0"/>
                <a:ea typeface="黑体" pitchFamily="2" charset="-122"/>
              </a:rPr>
              <a:t>，大小≤</a:t>
            </a:r>
            <a:r>
              <a:rPr lang="en-US" altLang="zh-CN" sz="1600" dirty="0">
                <a:latin typeface="Arial" charset="0"/>
                <a:ea typeface="黑体" pitchFamily="2" charset="-122"/>
              </a:rPr>
              <a:t>500K</a:t>
            </a:r>
          </a:p>
          <a:p>
            <a:r>
              <a:rPr lang="zh-CN" altLang="en-US" sz="2000" dirty="0">
                <a:latin typeface="Arial" charset="0"/>
                <a:ea typeface="黑体" pitchFamily="2" charset="-122"/>
              </a:rPr>
              <a:t>联系方式</a:t>
            </a:r>
            <a:endParaRPr lang="en-US" altLang="zh-CN" sz="2000" dirty="0">
              <a:latin typeface="Arial" charset="0"/>
              <a:ea typeface="黑体" pitchFamily="2" charset="-122"/>
            </a:endParaRPr>
          </a:p>
          <a:p>
            <a:pPr lvl="1"/>
            <a:r>
              <a:rPr lang="zh-CN" altLang="en-US" sz="1600" dirty="0">
                <a:latin typeface="Arial" charset="0"/>
                <a:ea typeface="黑体" pitchFamily="2" charset="-122"/>
              </a:rPr>
              <a:t>北洋园校区 </a:t>
            </a:r>
            <a:r>
              <a:rPr lang="en-US" altLang="zh-CN" sz="1600" dirty="0">
                <a:latin typeface="Arial" charset="0"/>
                <a:ea typeface="黑体" pitchFamily="2" charset="-122"/>
              </a:rPr>
              <a:t>55</a:t>
            </a:r>
            <a:r>
              <a:rPr lang="zh-CN" altLang="en-US" sz="1600" dirty="0">
                <a:latin typeface="Arial" charset="0"/>
                <a:ea typeface="黑体" pitchFamily="2" charset="-122"/>
              </a:rPr>
              <a:t>楼 </a:t>
            </a:r>
            <a:r>
              <a:rPr lang="en-US" altLang="zh-CN" sz="1600" dirty="0">
                <a:latin typeface="Arial" charset="0"/>
                <a:ea typeface="黑体" pitchFamily="2" charset="-122"/>
              </a:rPr>
              <a:t>B505</a:t>
            </a:r>
            <a:endParaRPr lang="en-US" altLang="zh-CN" sz="2000" dirty="0">
              <a:latin typeface="Arial" charset="0"/>
              <a:ea typeface="黑体" pitchFamily="2" charset="-122"/>
            </a:endParaRPr>
          </a:p>
          <a:p>
            <a:pPr lvl="1"/>
            <a:r>
              <a:rPr lang="en-US" altLang="zh-CN" sz="1600" dirty="0">
                <a:latin typeface="Arial" charset="0"/>
                <a:ea typeface="黑体" pitchFamily="2" charset="-122"/>
              </a:rPr>
              <a:t>Email: yjyang@tju.edu.cn</a:t>
            </a:r>
            <a:endParaRPr lang="zh-CN" altLang="en-US" sz="1600" dirty="0">
              <a:latin typeface="Arial" charset="0"/>
              <a:ea typeface="黑体" pitchFamily="2" charset="-122"/>
            </a:endParaRPr>
          </a:p>
        </p:txBody>
      </p:sp>
      <p:sp>
        <p:nvSpPr>
          <p:cNvPr id="5124"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39B7701-47A3-4755-A48F-582186808312}" type="slidenum">
              <a:rPr lang="en-US" altLang="zh-CN" smtClean="0">
                <a:solidFill>
                  <a:srgbClr val="006600"/>
                </a:solidFill>
                <a:latin typeface="Courier New" pitchFamily="49" charset="0"/>
                <a:ea typeface="华文新魏" pitchFamily="2" charset="-122"/>
              </a:rPr>
              <a:pPr eaLnBrk="1" hangingPunct="1"/>
              <a:t>3</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算法好坏的衡量尺度</a:t>
            </a:r>
          </a:p>
        </p:txBody>
      </p:sp>
      <p:sp>
        <p:nvSpPr>
          <p:cNvPr id="26627" name="内容占位符 2"/>
          <p:cNvSpPr>
            <a:spLocks noGrp="1"/>
          </p:cNvSpPr>
          <p:nvPr>
            <p:ph idx="1"/>
          </p:nvPr>
        </p:nvSpPr>
        <p:spPr/>
        <p:txBody>
          <a:bodyPr/>
          <a:lstStyle/>
          <a:p>
            <a:r>
              <a:rPr lang="zh-CN" altLang="zh-CN">
                <a:latin typeface="Arial" charset="0"/>
                <a:ea typeface="黑体" pitchFamily="2" charset="-122"/>
              </a:rPr>
              <a:t>基本运算</a:t>
            </a:r>
            <a:endParaRPr lang="en-US" altLang="zh-CN">
              <a:latin typeface="Arial" charset="0"/>
              <a:ea typeface="黑体" pitchFamily="2" charset="-122"/>
            </a:endParaRPr>
          </a:p>
          <a:p>
            <a:pPr lvl="1"/>
            <a:r>
              <a:rPr lang="zh-CN" altLang="zh-CN">
                <a:latin typeface="Arial" charset="0"/>
                <a:ea typeface="黑体" pitchFamily="2" charset="-122"/>
              </a:rPr>
              <a:t>通常情况下，讨论一个算法优劣时，我们只讨论基本运算的执行次数</a:t>
            </a:r>
          </a:p>
          <a:p>
            <a:pPr lvl="1"/>
            <a:r>
              <a:rPr lang="zh-CN" altLang="zh-CN">
                <a:latin typeface="Arial" charset="0"/>
                <a:ea typeface="黑体" pitchFamily="2" charset="-122"/>
              </a:rPr>
              <a:t>因为它是占支配地位的，而其它的运算可以忽略不计</a:t>
            </a:r>
            <a:endParaRPr lang="zh-CN" altLang="en-US">
              <a:latin typeface="Arial" charset="0"/>
              <a:ea typeface="黑体" pitchFamily="2" charset="-122"/>
            </a:endParaRPr>
          </a:p>
        </p:txBody>
      </p:sp>
      <p:sp>
        <p:nvSpPr>
          <p:cNvPr id="2662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B7FA26-6C08-4ED1-946A-EDAC234B64AF}" type="slidenum">
              <a:rPr lang="en-US" altLang="zh-CN" smtClean="0">
                <a:solidFill>
                  <a:srgbClr val="006600"/>
                </a:solidFill>
                <a:latin typeface="Courier New" pitchFamily="49" charset="0"/>
                <a:ea typeface="华文新魏" pitchFamily="2" charset="-122"/>
              </a:rPr>
              <a:pPr eaLnBrk="1" hangingPunct="1"/>
              <a:t>30</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算法好坏的衡量尺度</a:t>
            </a:r>
          </a:p>
        </p:txBody>
      </p:sp>
      <p:sp>
        <p:nvSpPr>
          <p:cNvPr id="27651" name="内容占位符 2"/>
          <p:cNvSpPr>
            <a:spLocks noGrp="1"/>
          </p:cNvSpPr>
          <p:nvPr>
            <p:ph idx="1"/>
          </p:nvPr>
        </p:nvSpPr>
        <p:spPr/>
        <p:txBody>
          <a:bodyPr/>
          <a:lstStyle/>
          <a:p>
            <a:r>
              <a:rPr lang="zh-CN" altLang="zh-CN">
                <a:latin typeface="Arial" charset="0"/>
                <a:ea typeface="黑体" pitchFamily="2" charset="-122"/>
              </a:rPr>
              <a:t>算法的计算量函数</a:t>
            </a:r>
            <a:endParaRPr lang="en-US" altLang="zh-CN">
              <a:latin typeface="Arial" charset="0"/>
              <a:ea typeface="黑体" pitchFamily="2" charset="-122"/>
            </a:endParaRPr>
          </a:p>
          <a:p>
            <a:pPr lvl="1"/>
            <a:r>
              <a:rPr lang="zh-CN" altLang="zh-CN">
                <a:latin typeface="Arial" charset="0"/>
                <a:ea typeface="黑体" pitchFamily="2" charset="-122"/>
              </a:rPr>
              <a:t>用输入规模的某个函数来表示算法的基本运算量</a:t>
            </a:r>
            <a:endParaRPr lang="en-US" altLang="zh-CN">
              <a:latin typeface="Arial" charset="0"/>
              <a:ea typeface="黑体" pitchFamily="2" charset="-122"/>
            </a:endParaRPr>
          </a:p>
          <a:p>
            <a:pPr lvl="1"/>
            <a:r>
              <a:rPr lang="zh-CN" altLang="en-US" sz="2800">
                <a:latin typeface="Arial" charset="0"/>
                <a:ea typeface="黑体" pitchFamily="2" charset="-122"/>
              </a:rPr>
              <a:t>该</a:t>
            </a:r>
            <a:r>
              <a:rPr lang="zh-CN" altLang="zh-CN" sz="2800">
                <a:latin typeface="Arial" charset="0"/>
                <a:ea typeface="黑体" pitchFamily="2" charset="-122"/>
              </a:rPr>
              <a:t>函数称为算法的时间复杂性</a:t>
            </a:r>
            <a:r>
              <a:rPr lang="en-US" altLang="zh-CN" sz="2800">
                <a:latin typeface="Arial" charset="0"/>
                <a:ea typeface="黑体" pitchFamily="2" charset="-122"/>
              </a:rPr>
              <a:t>(</a:t>
            </a:r>
            <a:r>
              <a:rPr lang="zh-CN" altLang="zh-CN" sz="2800">
                <a:latin typeface="Arial" charset="0"/>
                <a:ea typeface="黑体" pitchFamily="2" charset="-122"/>
              </a:rPr>
              <a:t>度</a:t>
            </a:r>
            <a:r>
              <a:rPr lang="en-US" altLang="zh-CN" sz="2800">
                <a:latin typeface="Arial" charset="0"/>
                <a:ea typeface="黑体" pitchFamily="2" charset="-122"/>
              </a:rPr>
              <a:t>)</a:t>
            </a:r>
            <a:r>
              <a:rPr lang="zh-CN" altLang="en-US" sz="2800">
                <a:latin typeface="Arial" charset="0"/>
                <a:ea typeface="黑体" pitchFamily="2" charset="-122"/>
              </a:rPr>
              <a:t>，一般</a:t>
            </a:r>
            <a:r>
              <a:rPr lang="zh-CN" altLang="zh-CN" sz="2800">
                <a:latin typeface="Arial" charset="0"/>
                <a:ea typeface="黑体" pitchFamily="2" charset="-122"/>
              </a:rPr>
              <a:t>用</a:t>
            </a:r>
            <a:r>
              <a:rPr lang="en-US" altLang="zh-CN" sz="2800">
                <a:latin typeface="Arial" charset="0"/>
                <a:ea typeface="黑体" pitchFamily="2" charset="-122"/>
              </a:rPr>
              <a:t>T(n)</a:t>
            </a:r>
            <a:r>
              <a:rPr lang="zh-CN" altLang="zh-CN" sz="2800">
                <a:latin typeface="Arial" charset="0"/>
                <a:ea typeface="黑体" pitchFamily="2" charset="-122"/>
              </a:rPr>
              <a:t>或</a:t>
            </a:r>
            <a:r>
              <a:rPr lang="en-US" altLang="zh-CN" sz="2800">
                <a:latin typeface="Arial" charset="0"/>
                <a:ea typeface="黑体" pitchFamily="2" charset="-122"/>
              </a:rPr>
              <a:t>T(n,m)</a:t>
            </a:r>
            <a:r>
              <a:rPr lang="zh-CN" altLang="zh-CN" sz="2800">
                <a:latin typeface="Arial" charset="0"/>
                <a:ea typeface="黑体" pitchFamily="2" charset="-122"/>
              </a:rPr>
              <a:t>等表示</a:t>
            </a:r>
            <a:endParaRPr lang="en-US" altLang="zh-CN" sz="2800">
              <a:latin typeface="Arial" charset="0"/>
              <a:ea typeface="黑体" pitchFamily="2" charset="-122"/>
            </a:endParaRPr>
          </a:p>
          <a:p>
            <a:pPr lvl="2"/>
            <a:r>
              <a:rPr lang="en-US" altLang="zh-CN">
                <a:latin typeface="Arial" charset="0"/>
                <a:ea typeface="黑体" pitchFamily="2" charset="-122"/>
              </a:rPr>
              <a:t>T(n)=5n</a:t>
            </a:r>
            <a:r>
              <a:rPr lang="zh-CN" altLang="zh-CN">
                <a:latin typeface="Arial" charset="0"/>
                <a:ea typeface="黑体" pitchFamily="2" charset="-122"/>
              </a:rPr>
              <a:t>，</a:t>
            </a:r>
            <a:r>
              <a:rPr lang="en-US" altLang="zh-CN">
                <a:latin typeface="Arial" charset="0"/>
                <a:ea typeface="黑体" pitchFamily="2" charset="-122"/>
              </a:rPr>
              <a:t>T(n)=3n*logn</a:t>
            </a:r>
            <a:r>
              <a:rPr lang="zh-CN" altLang="zh-CN">
                <a:latin typeface="Arial" charset="0"/>
                <a:ea typeface="黑体" pitchFamily="2" charset="-122"/>
              </a:rPr>
              <a:t>，</a:t>
            </a:r>
            <a:endParaRPr lang="en-US" altLang="zh-CN">
              <a:latin typeface="Arial" charset="0"/>
              <a:ea typeface="黑体" pitchFamily="2" charset="-122"/>
            </a:endParaRPr>
          </a:p>
          <a:p>
            <a:pPr lvl="2"/>
            <a:r>
              <a:rPr lang="en-US" altLang="zh-CN">
                <a:latin typeface="Arial" charset="0"/>
                <a:ea typeface="黑体" pitchFamily="2" charset="-122"/>
              </a:rPr>
              <a:t>T(n)=4n</a:t>
            </a:r>
            <a:r>
              <a:rPr lang="en-US" altLang="zh-CN" baseline="30000">
                <a:latin typeface="Arial" charset="0"/>
                <a:ea typeface="黑体" pitchFamily="2" charset="-122"/>
              </a:rPr>
              <a:t>3</a:t>
            </a:r>
            <a:r>
              <a:rPr lang="zh-CN" altLang="zh-CN">
                <a:latin typeface="Arial" charset="0"/>
                <a:ea typeface="黑体" pitchFamily="2" charset="-122"/>
              </a:rPr>
              <a:t>，</a:t>
            </a:r>
            <a:r>
              <a:rPr lang="en-US" altLang="zh-CN">
                <a:latin typeface="Arial" charset="0"/>
                <a:ea typeface="黑体" pitchFamily="2" charset="-122"/>
              </a:rPr>
              <a:t>T(n)=2</a:t>
            </a:r>
            <a:r>
              <a:rPr lang="en-US" altLang="zh-CN" baseline="30000">
                <a:latin typeface="Arial" charset="0"/>
                <a:ea typeface="黑体" pitchFamily="2" charset="-122"/>
              </a:rPr>
              <a:t>n</a:t>
            </a:r>
            <a:r>
              <a:rPr lang="zh-CN" altLang="zh-CN">
                <a:latin typeface="Arial" charset="0"/>
                <a:ea typeface="黑体" pitchFamily="2" charset="-122"/>
              </a:rPr>
              <a:t>，</a:t>
            </a:r>
            <a:endParaRPr lang="en-US" altLang="zh-CN">
              <a:latin typeface="Arial" charset="0"/>
              <a:ea typeface="黑体" pitchFamily="2" charset="-122"/>
            </a:endParaRPr>
          </a:p>
          <a:p>
            <a:pPr lvl="2"/>
            <a:r>
              <a:rPr lang="en-US" altLang="zh-CN">
                <a:latin typeface="Arial" charset="0"/>
                <a:ea typeface="黑体" pitchFamily="2" charset="-122"/>
              </a:rPr>
              <a:t>T(n,m)=2(n+m)</a:t>
            </a:r>
            <a:endParaRPr lang="zh-CN" altLang="en-US">
              <a:latin typeface="Arial" charset="0"/>
              <a:ea typeface="黑体" pitchFamily="2" charset="-122"/>
            </a:endParaRPr>
          </a:p>
        </p:txBody>
      </p:sp>
      <p:sp>
        <p:nvSpPr>
          <p:cNvPr id="2765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DB1204-1B51-4F3C-95AB-89C08332F100}" type="slidenum">
              <a:rPr lang="en-US" altLang="zh-CN" smtClean="0">
                <a:solidFill>
                  <a:srgbClr val="006600"/>
                </a:solidFill>
                <a:latin typeface="Courier New" pitchFamily="49" charset="0"/>
                <a:ea typeface="华文新魏" pitchFamily="2" charset="-122"/>
              </a:rPr>
              <a:pPr eaLnBrk="1" hangingPunct="1"/>
              <a:t>31</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zh-CN"/>
              <a:t>最坏情况时间复杂性</a:t>
            </a:r>
            <a:endParaRPr lang="zh-CN" altLang="en-US"/>
          </a:p>
        </p:txBody>
      </p:sp>
      <p:sp>
        <p:nvSpPr>
          <p:cNvPr id="32771" name="内容占位符 2"/>
          <p:cNvSpPr>
            <a:spLocks noGrp="1"/>
          </p:cNvSpPr>
          <p:nvPr>
            <p:ph idx="1"/>
          </p:nvPr>
        </p:nvSpPr>
        <p:spPr/>
        <p:txBody>
          <a:bodyPr/>
          <a:lstStyle/>
          <a:p>
            <a:r>
              <a:rPr lang="zh-CN" altLang="zh-CN" dirty="0">
                <a:latin typeface="Arial" charset="0"/>
                <a:ea typeface="黑体" pitchFamily="2" charset="-122"/>
              </a:rPr>
              <a:t>规模为</a:t>
            </a:r>
            <a:r>
              <a:rPr lang="en-US" altLang="zh-CN" dirty="0">
                <a:latin typeface="Arial" charset="0"/>
                <a:ea typeface="黑体" pitchFamily="2" charset="-122"/>
              </a:rPr>
              <a:t>n</a:t>
            </a:r>
            <a:r>
              <a:rPr lang="zh-CN" altLang="zh-CN" dirty="0">
                <a:latin typeface="Arial" charset="0"/>
                <a:ea typeface="黑体" pitchFamily="2" charset="-122"/>
              </a:rPr>
              <a:t>的所有输入中，基本运算执行次数</a:t>
            </a:r>
            <a:r>
              <a:rPr lang="zh-CN" altLang="en-US" dirty="0">
                <a:latin typeface="Arial" charset="0"/>
                <a:ea typeface="黑体" pitchFamily="2" charset="-122"/>
              </a:rPr>
              <a:t>最多的</a:t>
            </a:r>
            <a:r>
              <a:rPr lang="zh-CN" altLang="zh-CN" dirty="0">
                <a:latin typeface="Arial" charset="0"/>
                <a:ea typeface="黑体" pitchFamily="2" charset="-122"/>
              </a:rPr>
              <a:t>时间复杂性</a:t>
            </a:r>
            <a:endParaRPr lang="en-US" altLang="zh-CN" dirty="0">
              <a:latin typeface="Arial" charset="0"/>
              <a:ea typeface="黑体" pitchFamily="2" charset="-122"/>
            </a:endParaRPr>
          </a:p>
          <a:p>
            <a:pPr lvl="1"/>
            <a:r>
              <a:rPr lang="zh-CN" altLang="zh-CN" dirty="0">
                <a:latin typeface="Arial" charset="0"/>
                <a:ea typeface="黑体" pitchFamily="2" charset="-122"/>
              </a:rPr>
              <a:t>在一个顺序表中寻找数据元素</a:t>
            </a:r>
            <a:r>
              <a:rPr lang="en-US" altLang="zh-CN" dirty="0">
                <a:latin typeface="Arial" charset="0"/>
                <a:ea typeface="黑体" pitchFamily="2" charset="-122"/>
              </a:rPr>
              <a:t>x</a:t>
            </a:r>
            <a:endParaRPr lang="zh-CN" altLang="zh-CN" dirty="0">
              <a:latin typeface="Arial" charset="0"/>
              <a:ea typeface="黑体" pitchFamily="2" charset="-122"/>
            </a:endParaRPr>
          </a:p>
          <a:p>
            <a:pPr lvl="2"/>
            <a:r>
              <a:rPr lang="zh-CN" altLang="zh-CN" dirty="0">
                <a:latin typeface="Arial" charset="0"/>
                <a:ea typeface="黑体" pitchFamily="2" charset="-122"/>
              </a:rPr>
              <a:t>顺序查找：最坏情况为</a:t>
            </a:r>
            <a:r>
              <a:rPr lang="en-US" altLang="zh-CN" dirty="0">
                <a:latin typeface="Arial" charset="0"/>
                <a:ea typeface="黑体" pitchFamily="2" charset="-122"/>
              </a:rPr>
              <a:t>O(n)</a:t>
            </a:r>
            <a:r>
              <a:rPr lang="zh-CN" altLang="zh-CN" dirty="0">
                <a:latin typeface="Arial" charset="0"/>
                <a:ea typeface="黑体" pitchFamily="2" charset="-122"/>
              </a:rPr>
              <a:t>；</a:t>
            </a:r>
          </a:p>
          <a:p>
            <a:pPr lvl="2"/>
            <a:r>
              <a:rPr lang="zh-CN" altLang="zh-CN" dirty="0">
                <a:latin typeface="Arial" charset="0"/>
                <a:ea typeface="黑体" pitchFamily="2" charset="-122"/>
              </a:rPr>
              <a:t>二分查找：最坏情况为</a:t>
            </a:r>
            <a:r>
              <a:rPr lang="en-US" altLang="zh-CN" dirty="0">
                <a:latin typeface="Arial" charset="0"/>
                <a:ea typeface="黑体" pitchFamily="2" charset="-122"/>
              </a:rPr>
              <a:t>O(</a:t>
            </a:r>
            <a:r>
              <a:rPr lang="en-US" altLang="zh-CN" dirty="0" err="1">
                <a:latin typeface="Arial" charset="0"/>
                <a:ea typeface="黑体" pitchFamily="2" charset="-122"/>
              </a:rPr>
              <a:t>logn</a:t>
            </a:r>
            <a:r>
              <a:rPr lang="en-US" altLang="zh-CN" dirty="0">
                <a:latin typeface="Arial" charset="0"/>
                <a:ea typeface="黑体" pitchFamily="2" charset="-122"/>
              </a:rPr>
              <a:t>)</a:t>
            </a:r>
            <a:endParaRPr lang="zh-CN" altLang="en-US" dirty="0">
              <a:latin typeface="Arial" charset="0"/>
              <a:ea typeface="黑体" pitchFamily="2" charset="-122"/>
            </a:endParaRPr>
          </a:p>
        </p:txBody>
      </p:sp>
      <p:sp>
        <p:nvSpPr>
          <p:cNvPr id="32772"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D76923-2F64-452F-86A2-02CE4097F676}" type="slidenum">
              <a:rPr lang="en-US" altLang="zh-CN" smtClean="0">
                <a:solidFill>
                  <a:srgbClr val="006600"/>
                </a:solidFill>
                <a:latin typeface="Courier New" pitchFamily="49" charset="0"/>
                <a:ea typeface="华文新魏" pitchFamily="2" charset="-122"/>
              </a:rPr>
              <a:pPr eaLnBrk="1" hangingPunct="1"/>
              <a:t>32</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zh-CN"/>
              <a:t>平均情况时间复杂性</a:t>
            </a:r>
            <a:endParaRPr lang="zh-CN" altLang="en-US"/>
          </a:p>
        </p:txBody>
      </p:sp>
      <p:sp>
        <p:nvSpPr>
          <p:cNvPr id="33795" name="内容占位符 2"/>
          <p:cNvSpPr>
            <a:spLocks noGrp="1"/>
          </p:cNvSpPr>
          <p:nvPr>
            <p:ph idx="1"/>
          </p:nvPr>
        </p:nvSpPr>
        <p:spPr/>
        <p:txBody>
          <a:bodyPr/>
          <a:lstStyle/>
          <a:p>
            <a:r>
              <a:rPr lang="zh-CN" altLang="zh-CN">
                <a:latin typeface="Arial" charset="0"/>
                <a:ea typeface="黑体" pitchFamily="2" charset="-122"/>
              </a:rPr>
              <a:t>规模为</a:t>
            </a:r>
            <a:r>
              <a:rPr lang="en-US" altLang="zh-CN">
                <a:latin typeface="Arial" charset="0"/>
                <a:ea typeface="黑体" pitchFamily="2" charset="-122"/>
              </a:rPr>
              <a:t>n</a:t>
            </a:r>
            <a:r>
              <a:rPr lang="zh-CN" altLang="zh-CN">
                <a:latin typeface="Arial" charset="0"/>
                <a:ea typeface="黑体" pitchFamily="2" charset="-122"/>
              </a:rPr>
              <a:t>的所有输入的算法时间复杂度的平均值（一般均假设每种输入情况以等概率出现）</a:t>
            </a:r>
          </a:p>
          <a:p>
            <a:pPr lvl="1"/>
            <a:r>
              <a:rPr lang="zh-CN" altLang="zh-CN">
                <a:latin typeface="Arial" charset="0"/>
                <a:ea typeface="黑体" pitchFamily="2" charset="-122"/>
              </a:rPr>
              <a:t>在一个顺序表中寻找数据元素</a:t>
            </a:r>
            <a:r>
              <a:rPr lang="en-US" altLang="zh-CN">
                <a:latin typeface="Arial" charset="0"/>
                <a:ea typeface="黑体" pitchFamily="2" charset="-122"/>
              </a:rPr>
              <a:t>x</a:t>
            </a:r>
            <a:endParaRPr lang="zh-CN" altLang="zh-CN">
              <a:latin typeface="Arial" charset="0"/>
              <a:ea typeface="黑体" pitchFamily="2" charset="-122"/>
            </a:endParaRPr>
          </a:p>
          <a:p>
            <a:pPr lvl="2"/>
            <a:r>
              <a:rPr lang="zh-CN" altLang="zh-CN">
                <a:latin typeface="Arial" charset="0"/>
                <a:ea typeface="黑体" pitchFamily="2" charset="-122"/>
              </a:rPr>
              <a:t>顺序查找：平均情况仍为</a:t>
            </a:r>
            <a:r>
              <a:rPr lang="en-US" altLang="zh-CN">
                <a:latin typeface="Arial" charset="0"/>
                <a:ea typeface="黑体" pitchFamily="2" charset="-122"/>
              </a:rPr>
              <a:t>O(n)</a:t>
            </a:r>
            <a:r>
              <a:rPr lang="zh-CN" altLang="zh-CN">
                <a:latin typeface="Arial" charset="0"/>
                <a:ea typeface="黑体" pitchFamily="2" charset="-122"/>
              </a:rPr>
              <a:t>；</a:t>
            </a:r>
          </a:p>
          <a:p>
            <a:pPr lvl="2"/>
            <a:r>
              <a:rPr lang="zh-CN" altLang="zh-CN">
                <a:latin typeface="Arial" charset="0"/>
                <a:ea typeface="黑体" pitchFamily="2" charset="-122"/>
              </a:rPr>
              <a:t>二分查找：平均情况仍为</a:t>
            </a:r>
            <a:r>
              <a:rPr lang="en-US" altLang="zh-CN">
                <a:latin typeface="Arial" charset="0"/>
                <a:ea typeface="黑体" pitchFamily="2" charset="-122"/>
              </a:rPr>
              <a:t>O(logn)</a:t>
            </a:r>
            <a:endParaRPr lang="zh-CN" altLang="en-US">
              <a:latin typeface="Arial" charset="0"/>
              <a:ea typeface="黑体" pitchFamily="2" charset="-122"/>
            </a:endParaRP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33</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教材与参考书</a:t>
            </a:r>
          </a:p>
        </p:txBody>
      </p:sp>
      <p:sp>
        <p:nvSpPr>
          <p:cNvPr id="6147" name="内容占位符 2"/>
          <p:cNvSpPr>
            <a:spLocks noGrp="1"/>
          </p:cNvSpPr>
          <p:nvPr>
            <p:ph idx="1"/>
          </p:nvPr>
        </p:nvSpPr>
        <p:spPr/>
        <p:txBody>
          <a:bodyPr/>
          <a:lstStyle/>
          <a:p>
            <a:r>
              <a:rPr lang="zh-CN" altLang="zh-CN" sz="2800" dirty="0">
                <a:solidFill>
                  <a:srgbClr val="C00000"/>
                </a:solidFill>
                <a:latin typeface="Arial" charset="0"/>
                <a:ea typeface="黑体" pitchFamily="2" charset="-122"/>
              </a:rPr>
              <a:t>算法导论</a:t>
            </a:r>
            <a:r>
              <a:rPr lang="en-US" altLang="zh-CN" sz="2800" dirty="0">
                <a:latin typeface="Arial" charset="0"/>
                <a:ea typeface="黑体" pitchFamily="2" charset="-122"/>
              </a:rPr>
              <a:t>(MIT</a:t>
            </a:r>
            <a:r>
              <a:rPr lang="zh-CN" altLang="en-US" sz="2800" dirty="0">
                <a:latin typeface="Arial" charset="0"/>
                <a:ea typeface="黑体" pitchFamily="2" charset="-122"/>
              </a:rPr>
              <a:t>第</a:t>
            </a:r>
            <a:r>
              <a:rPr lang="en-US" altLang="zh-CN" sz="2800" dirty="0">
                <a:latin typeface="Arial" charset="0"/>
                <a:ea typeface="黑体" pitchFamily="2" charset="-122"/>
              </a:rPr>
              <a:t>2/3</a:t>
            </a:r>
            <a:r>
              <a:rPr lang="zh-CN" altLang="en-US" sz="2800" dirty="0">
                <a:latin typeface="Arial" charset="0"/>
                <a:ea typeface="黑体" pitchFamily="2" charset="-122"/>
              </a:rPr>
              <a:t>版</a:t>
            </a:r>
            <a:r>
              <a:rPr lang="en-US" altLang="zh-CN" sz="2800" dirty="0">
                <a:latin typeface="Arial" charset="0"/>
                <a:ea typeface="黑体" pitchFamily="2" charset="-122"/>
              </a:rPr>
              <a:t>). Thomas H. </a:t>
            </a:r>
            <a:r>
              <a:rPr lang="en-US" altLang="zh-CN" sz="2800" dirty="0" err="1">
                <a:latin typeface="Arial" charset="0"/>
                <a:ea typeface="黑体" pitchFamily="2" charset="-122"/>
              </a:rPr>
              <a:t>Cormen</a:t>
            </a:r>
            <a:r>
              <a:rPr lang="en-US" altLang="zh-CN" sz="2800" dirty="0">
                <a:latin typeface="Arial" charset="0"/>
                <a:ea typeface="黑体" pitchFamily="2" charset="-122"/>
              </a:rPr>
              <a:t>, Charles E. </a:t>
            </a:r>
            <a:r>
              <a:rPr lang="en-US" altLang="zh-CN" sz="2800" dirty="0" err="1">
                <a:latin typeface="Arial" charset="0"/>
                <a:ea typeface="黑体" pitchFamily="2" charset="-122"/>
              </a:rPr>
              <a:t>Leiserson</a:t>
            </a:r>
            <a:r>
              <a:rPr lang="en-US" altLang="zh-CN" sz="2800" dirty="0">
                <a:latin typeface="Arial" charset="0"/>
                <a:ea typeface="黑体" pitchFamily="2" charset="-122"/>
              </a:rPr>
              <a:t>, Ronald L. </a:t>
            </a:r>
            <a:r>
              <a:rPr lang="en-US" altLang="zh-CN" sz="2800" dirty="0" err="1">
                <a:latin typeface="Arial" charset="0"/>
                <a:ea typeface="黑体" pitchFamily="2" charset="-122"/>
              </a:rPr>
              <a:t>Rivest</a:t>
            </a:r>
            <a:r>
              <a:rPr lang="en-US" altLang="zh-CN" sz="2800" dirty="0">
                <a:latin typeface="Arial" charset="0"/>
                <a:ea typeface="黑体" pitchFamily="2" charset="-122"/>
              </a:rPr>
              <a:t>, Clifford Stein. </a:t>
            </a:r>
          </a:p>
          <a:p>
            <a:r>
              <a:rPr lang="zh-CN" altLang="en-US" sz="2800" dirty="0">
                <a:solidFill>
                  <a:srgbClr val="C00000"/>
                </a:solidFill>
                <a:latin typeface="Arial" charset="0"/>
                <a:ea typeface="黑体" pitchFamily="2" charset="-122"/>
              </a:rPr>
              <a:t>数据结构、算法与应用</a:t>
            </a:r>
            <a:r>
              <a:rPr lang="en-US" altLang="zh-CN" sz="2800" dirty="0">
                <a:solidFill>
                  <a:srgbClr val="C00000"/>
                </a:solidFill>
                <a:latin typeface="Arial" charset="0"/>
                <a:ea typeface="黑体" pitchFamily="2" charset="-122"/>
              </a:rPr>
              <a:t>--C++</a:t>
            </a:r>
            <a:r>
              <a:rPr lang="zh-CN" altLang="en-US" sz="2800" dirty="0">
                <a:solidFill>
                  <a:srgbClr val="C00000"/>
                </a:solidFill>
                <a:latin typeface="Arial" charset="0"/>
                <a:ea typeface="黑体" pitchFamily="2" charset="-122"/>
              </a:rPr>
              <a:t>语言描述</a:t>
            </a:r>
            <a:r>
              <a:rPr lang="en-US" altLang="zh-CN" sz="2800" dirty="0">
                <a:solidFill>
                  <a:srgbClr val="C00000"/>
                </a:solidFill>
                <a:latin typeface="Arial" charset="0"/>
                <a:ea typeface="黑体" pitchFamily="2" charset="-122"/>
              </a:rPr>
              <a:t>. </a:t>
            </a:r>
            <a:r>
              <a:rPr lang="en-US" altLang="zh-CN" sz="2800" dirty="0"/>
              <a:t>Sartaj </a:t>
            </a:r>
            <a:r>
              <a:rPr lang="en-US" altLang="zh-CN" sz="2800" dirty="0" err="1"/>
              <a:t>Sahni</a:t>
            </a:r>
            <a:r>
              <a:rPr lang="en-US" altLang="zh-CN" sz="2800" dirty="0"/>
              <a:t>. </a:t>
            </a:r>
            <a:r>
              <a:rPr lang="zh-CN" altLang="en-US" sz="2800" dirty="0"/>
              <a:t>机械工业出版社</a:t>
            </a:r>
            <a:r>
              <a:rPr lang="en-US" altLang="zh-CN" sz="2800" dirty="0"/>
              <a:t>(</a:t>
            </a:r>
            <a:r>
              <a:rPr lang="zh-CN" altLang="en-US" sz="2800" dirty="0"/>
              <a:t>汪诗林等译</a:t>
            </a:r>
            <a:r>
              <a:rPr lang="en-US" altLang="zh-CN" sz="2800" dirty="0"/>
              <a:t>)</a:t>
            </a:r>
            <a:endParaRPr lang="en-US" altLang="zh-CN" sz="2800" dirty="0">
              <a:solidFill>
                <a:srgbClr val="C00000"/>
              </a:solidFill>
              <a:latin typeface="Arial" charset="0"/>
              <a:ea typeface="黑体" pitchFamily="2" charset="-122"/>
            </a:endParaRPr>
          </a:p>
          <a:p>
            <a:r>
              <a:rPr lang="zh-CN" altLang="zh-CN" sz="2800" dirty="0">
                <a:solidFill>
                  <a:srgbClr val="C00000"/>
                </a:solidFill>
                <a:latin typeface="Arial" charset="0"/>
                <a:ea typeface="黑体" pitchFamily="2" charset="-122"/>
              </a:rPr>
              <a:t>算法设计</a:t>
            </a:r>
            <a:r>
              <a:rPr lang="en-US" altLang="zh-CN" sz="2800" dirty="0">
                <a:latin typeface="Arial" charset="0"/>
                <a:ea typeface="黑体" pitchFamily="2" charset="-122"/>
              </a:rPr>
              <a:t>. Kleinberg</a:t>
            </a:r>
            <a:r>
              <a:rPr lang="zh-CN" altLang="en-US" sz="2800" dirty="0">
                <a:latin typeface="Arial" charset="0"/>
                <a:ea typeface="黑体" pitchFamily="2" charset="-122"/>
              </a:rPr>
              <a:t> </a:t>
            </a:r>
            <a:r>
              <a:rPr lang="en-US" altLang="zh-CN" sz="2800" dirty="0">
                <a:latin typeface="Arial" charset="0"/>
                <a:ea typeface="黑体" pitchFamily="2" charset="-122"/>
              </a:rPr>
              <a:t>J., </a:t>
            </a:r>
            <a:r>
              <a:rPr lang="en-US" altLang="zh-CN" sz="2800" dirty="0" err="1">
                <a:latin typeface="Arial" charset="0"/>
                <a:ea typeface="黑体" pitchFamily="2" charset="-122"/>
              </a:rPr>
              <a:t>Tardos</a:t>
            </a:r>
            <a:r>
              <a:rPr lang="zh-CN" altLang="en-US" sz="2800" dirty="0">
                <a:latin typeface="Arial" charset="0"/>
                <a:ea typeface="黑体" pitchFamily="2" charset="-122"/>
              </a:rPr>
              <a:t> </a:t>
            </a:r>
            <a:r>
              <a:rPr lang="en-US" altLang="zh-CN" sz="2800" dirty="0">
                <a:latin typeface="Arial" charset="0"/>
                <a:ea typeface="黑体" pitchFamily="2" charset="-122"/>
              </a:rPr>
              <a:t>E. </a:t>
            </a:r>
            <a:r>
              <a:rPr lang="zh-CN" altLang="zh-CN" sz="2800" dirty="0">
                <a:latin typeface="Arial" charset="0"/>
                <a:ea typeface="黑体" pitchFamily="2" charset="-122"/>
              </a:rPr>
              <a:t>清华大学出版社</a:t>
            </a:r>
            <a:r>
              <a:rPr lang="en-US" altLang="zh-CN" sz="2800" dirty="0">
                <a:latin typeface="Arial" charset="0"/>
                <a:ea typeface="黑体" pitchFamily="2" charset="-122"/>
              </a:rPr>
              <a:t>(</a:t>
            </a:r>
            <a:r>
              <a:rPr lang="zh-CN" altLang="en-US" sz="2800" dirty="0">
                <a:latin typeface="Arial" charset="0"/>
                <a:ea typeface="黑体" pitchFamily="2" charset="-122"/>
              </a:rPr>
              <a:t>张立昂等译</a:t>
            </a:r>
            <a:r>
              <a:rPr lang="en-US" altLang="zh-CN" sz="2800" dirty="0">
                <a:latin typeface="Arial" charset="0"/>
                <a:ea typeface="黑体" pitchFamily="2" charset="-122"/>
              </a:rPr>
              <a:t>)</a:t>
            </a:r>
          </a:p>
          <a:p>
            <a:r>
              <a:rPr lang="zh-CN" altLang="en-US" sz="2800" dirty="0">
                <a:solidFill>
                  <a:srgbClr val="C00000"/>
                </a:solidFill>
                <a:latin typeface="Arial" charset="0"/>
                <a:ea typeface="黑体" pitchFamily="2" charset="-122"/>
              </a:rPr>
              <a:t>计算机算法基础</a:t>
            </a:r>
            <a:r>
              <a:rPr lang="en-US" altLang="zh-CN" sz="2800" dirty="0">
                <a:latin typeface="Arial" charset="0"/>
                <a:ea typeface="黑体" pitchFamily="2" charset="-122"/>
              </a:rPr>
              <a:t>. </a:t>
            </a:r>
            <a:r>
              <a:rPr lang="zh-CN" altLang="en-US" sz="2800" dirty="0">
                <a:latin typeface="Arial" charset="0"/>
                <a:ea typeface="黑体" pitchFamily="2" charset="-122"/>
              </a:rPr>
              <a:t>沈孝钧</a:t>
            </a:r>
            <a:r>
              <a:rPr lang="en-US" altLang="zh-CN" sz="2800" dirty="0">
                <a:latin typeface="Arial" charset="0"/>
                <a:ea typeface="黑体" pitchFamily="2" charset="-122"/>
              </a:rPr>
              <a:t>. </a:t>
            </a:r>
            <a:r>
              <a:rPr lang="zh-CN" altLang="en-US" sz="2800" dirty="0">
                <a:latin typeface="Arial" charset="0"/>
                <a:ea typeface="黑体" pitchFamily="2" charset="-122"/>
              </a:rPr>
              <a:t>机械工业出版社</a:t>
            </a:r>
            <a:endParaRPr lang="en-US" altLang="zh-CN" sz="2800" dirty="0">
              <a:latin typeface="Arial" charset="0"/>
              <a:ea typeface="黑体" pitchFamily="2" charset="-122"/>
            </a:endParaRPr>
          </a:p>
          <a:p>
            <a:r>
              <a:rPr lang="zh-CN" altLang="en-US" sz="2800" dirty="0">
                <a:solidFill>
                  <a:srgbClr val="C00000"/>
                </a:solidFill>
                <a:latin typeface="Arial" charset="0"/>
                <a:ea typeface="黑体" pitchFamily="2" charset="-122"/>
              </a:rPr>
              <a:t>算法设计技巧与分析</a:t>
            </a:r>
            <a:r>
              <a:rPr lang="en-US" altLang="zh-CN" sz="2800" dirty="0">
                <a:latin typeface="Arial" charset="0"/>
                <a:ea typeface="黑体" pitchFamily="2" charset="-122"/>
              </a:rPr>
              <a:t>. M. H. </a:t>
            </a:r>
            <a:r>
              <a:rPr lang="en-US" altLang="zh-CN" sz="2800" dirty="0" err="1">
                <a:latin typeface="Arial" charset="0"/>
                <a:ea typeface="黑体" pitchFamily="2" charset="-122"/>
              </a:rPr>
              <a:t>Alsuwaiyel</a:t>
            </a:r>
            <a:r>
              <a:rPr lang="en-US" altLang="zh-CN" sz="2800" dirty="0">
                <a:latin typeface="Arial" charset="0"/>
                <a:ea typeface="黑体" pitchFamily="2" charset="-122"/>
              </a:rPr>
              <a:t>. </a:t>
            </a:r>
            <a:r>
              <a:rPr lang="zh-CN" altLang="en-US" sz="2800" dirty="0">
                <a:latin typeface="Arial" charset="0"/>
                <a:ea typeface="黑体" pitchFamily="2" charset="-122"/>
              </a:rPr>
              <a:t>电子工业出版社影印本</a:t>
            </a:r>
            <a:r>
              <a:rPr lang="en-US" altLang="zh-CN" sz="2800" dirty="0">
                <a:latin typeface="Arial" charset="0"/>
                <a:ea typeface="黑体" pitchFamily="2" charset="-122"/>
              </a:rPr>
              <a:t>(</a:t>
            </a:r>
            <a:r>
              <a:rPr lang="zh-CN" altLang="en-US" sz="2800" dirty="0">
                <a:latin typeface="Arial" charset="0"/>
                <a:ea typeface="黑体" pitchFamily="2" charset="-122"/>
              </a:rPr>
              <a:t>方世昌等译</a:t>
            </a:r>
            <a:r>
              <a:rPr lang="en-US" altLang="zh-CN" sz="2800" dirty="0">
                <a:latin typeface="Arial" charset="0"/>
                <a:ea typeface="黑体" pitchFamily="2" charset="-122"/>
              </a:rPr>
              <a:t>)</a:t>
            </a:r>
            <a:endParaRPr lang="zh-CN" altLang="en-US" sz="2800" dirty="0">
              <a:latin typeface="Arial" charset="0"/>
              <a:ea typeface="黑体" pitchFamily="2" charset="-122"/>
            </a:endParaRPr>
          </a:p>
        </p:txBody>
      </p:sp>
      <p:sp>
        <p:nvSpPr>
          <p:cNvPr id="6148"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E340D0-CB1B-4AC9-BFB3-576F564C8157}" type="slidenum">
              <a:rPr lang="en-US" altLang="zh-CN" smtClean="0">
                <a:solidFill>
                  <a:srgbClr val="006600"/>
                </a:solidFill>
                <a:latin typeface="Courier New" pitchFamily="49" charset="0"/>
                <a:ea typeface="华文新魏" pitchFamily="2" charset="-122"/>
              </a:rPr>
              <a:pPr eaLnBrk="1" hangingPunct="1"/>
              <a:t>4</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dirty="0">
                <a:latin typeface="仿宋_GB2312" pitchFamily="49" charset="-122"/>
              </a:rPr>
              <a:t>天津大学智能与计算学部 杨雅君</a:t>
            </a:r>
            <a:endParaRPr lang="en-US" altLang="zh-CN" sz="3600" dirty="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引言</a:t>
            </a:r>
            <a:endParaRPr lang="en-US" altLang="zh-CN" sz="5400" dirty="0">
              <a:latin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F9F88-7FBB-46C3-8EB6-665B5FB4D751}"/>
              </a:ext>
            </a:extLst>
          </p:cNvPr>
          <p:cNvSpPr>
            <a:spLocks noGrp="1"/>
          </p:cNvSpPr>
          <p:nvPr>
            <p:ph type="title"/>
          </p:nvPr>
        </p:nvSpPr>
        <p:spPr/>
        <p:txBody>
          <a:bodyPr/>
          <a:lstStyle/>
          <a:p>
            <a:r>
              <a:rPr lang="zh-CN" altLang="en-US" dirty="0"/>
              <a:t>首先思考几个问题？</a:t>
            </a:r>
          </a:p>
        </p:txBody>
      </p:sp>
      <p:sp>
        <p:nvSpPr>
          <p:cNvPr id="4" name="灯片编号占位符 3">
            <a:extLst>
              <a:ext uri="{FF2B5EF4-FFF2-40B4-BE49-F238E27FC236}">
                <a16:creationId xmlns:a16="http://schemas.microsoft.com/office/drawing/2014/main" id="{201DA3BF-5FF8-4FE8-831B-4C3186B55E3D}"/>
              </a:ext>
            </a:extLst>
          </p:cNvPr>
          <p:cNvSpPr>
            <a:spLocks noGrp="1"/>
          </p:cNvSpPr>
          <p:nvPr>
            <p:ph type="sldNum" sz="quarter" idx="11"/>
          </p:nvPr>
        </p:nvSpPr>
        <p:spPr/>
        <p:txBody>
          <a:bodyPr/>
          <a:lstStyle/>
          <a:p>
            <a:pPr>
              <a:defRPr/>
            </a:pPr>
            <a:fld id="{53E6C03A-3073-401C-B837-061925A82BB2}" type="slidenum">
              <a:rPr lang="en-US" altLang="zh-CN" smtClean="0"/>
              <a:pPr>
                <a:defRPr/>
              </a:pPr>
              <a:t>6</a:t>
            </a:fld>
            <a:endParaRPr lang="en-US" altLang="zh-CN" dirty="0"/>
          </a:p>
        </p:txBody>
      </p:sp>
      <p:sp>
        <p:nvSpPr>
          <p:cNvPr id="6" name="文本框 5">
            <a:extLst>
              <a:ext uri="{FF2B5EF4-FFF2-40B4-BE49-F238E27FC236}">
                <a16:creationId xmlns:a16="http://schemas.microsoft.com/office/drawing/2014/main" id="{0C0FF639-87E9-4E8D-80AF-C46119D22D58}"/>
              </a:ext>
            </a:extLst>
          </p:cNvPr>
          <p:cNvSpPr txBox="1"/>
          <p:nvPr/>
        </p:nvSpPr>
        <p:spPr>
          <a:xfrm>
            <a:off x="503548" y="2084119"/>
            <a:ext cx="8406680" cy="2501582"/>
          </a:xfrm>
          <a:prstGeom prst="rect">
            <a:avLst/>
          </a:prstGeom>
          <a:noFill/>
          <a:ln w="25400">
            <a:noFill/>
          </a:ln>
        </p:spPr>
        <p:txBody>
          <a:bodyPr wrap="square">
            <a:spAutoFit/>
          </a:bodyPr>
          <a:lstStyle/>
          <a:p>
            <a:pPr algn="ctr">
              <a:lnSpc>
                <a:spcPct val="150000"/>
              </a:lnSpc>
            </a:pPr>
            <a:r>
              <a:rPr lang="zh-CN" altLang="en-US" sz="3600" b="1" dirty="0">
                <a:solidFill>
                  <a:schemeClr val="bg2"/>
                </a:solidFill>
                <a:latin typeface="华文新魏" panose="02010800040101010101" pitchFamily="2" charset="-122"/>
                <a:ea typeface="华文新魏" panose="02010800040101010101" pitchFamily="2" charset="-122"/>
                <a:cs typeface="+mj-cs"/>
              </a:rPr>
              <a:t>计算机科学并不只是关于计算机，</a:t>
            </a:r>
            <a:endParaRPr lang="en-US" altLang="zh-CN" sz="3600" b="1" dirty="0">
              <a:solidFill>
                <a:schemeClr val="bg2"/>
              </a:solidFill>
              <a:latin typeface="华文新魏" panose="02010800040101010101" pitchFamily="2" charset="-122"/>
              <a:ea typeface="华文新魏" panose="02010800040101010101" pitchFamily="2" charset="-122"/>
              <a:cs typeface="+mj-cs"/>
            </a:endParaRPr>
          </a:p>
          <a:p>
            <a:pPr algn="ctr">
              <a:lnSpc>
                <a:spcPct val="150000"/>
              </a:lnSpc>
            </a:pPr>
            <a:r>
              <a:rPr lang="zh-CN" altLang="en-US" sz="3600" b="1" dirty="0">
                <a:solidFill>
                  <a:schemeClr val="bg2"/>
                </a:solidFill>
                <a:latin typeface="华文新魏" panose="02010800040101010101" pitchFamily="2" charset="-122"/>
                <a:ea typeface="华文新魏" panose="02010800040101010101" pitchFamily="2" charset="-122"/>
                <a:cs typeface="+mj-cs"/>
              </a:rPr>
              <a:t>就像天文学并不只是关于望远镜一样。</a:t>
            </a:r>
            <a:endParaRPr lang="en-US" altLang="zh-CN" sz="3600" b="1" dirty="0">
              <a:solidFill>
                <a:schemeClr val="bg2"/>
              </a:solidFill>
              <a:latin typeface="华文新魏" panose="02010800040101010101" pitchFamily="2" charset="-122"/>
              <a:ea typeface="华文新魏" panose="02010800040101010101" pitchFamily="2" charset="-122"/>
              <a:cs typeface="+mj-cs"/>
            </a:endParaRPr>
          </a:p>
          <a:p>
            <a:pPr algn="ctr">
              <a:lnSpc>
                <a:spcPct val="150000"/>
              </a:lnSpc>
            </a:pPr>
            <a:r>
              <a:rPr lang="en-US" altLang="zh-CN" sz="3600" b="1" dirty="0">
                <a:solidFill>
                  <a:schemeClr val="bg2"/>
                </a:solidFill>
                <a:latin typeface="华文新魏" panose="02010800040101010101" pitchFamily="2" charset="-122"/>
                <a:ea typeface="华文新魏" panose="02010800040101010101" pitchFamily="2" charset="-122"/>
                <a:cs typeface="+mj-cs"/>
              </a:rPr>
              <a:t>                                  </a:t>
            </a:r>
            <a:r>
              <a:rPr lang="en-US" altLang="zh-CN" sz="3600" b="1" dirty="0">
                <a:solidFill>
                  <a:schemeClr val="bg2"/>
                </a:solidFill>
                <a:latin typeface="+mn-lt"/>
                <a:ea typeface="华文新魏" panose="02010800040101010101" pitchFamily="2" charset="-122"/>
                <a:cs typeface="+mj-cs"/>
              </a:rPr>
              <a:t>——  </a:t>
            </a:r>
            <a:r>
              <a:rPr lang="en-US" altLang="zh-CN" sz="3600" b="1" dirty="0" err="1">
                <a:solidFill>
                  <a:schemeClr val="bg2"/>
                </a:solidFill>
                <a:latin typeface="+mn-lt"/>
                <a:ea typeface="华文新魏" panose="02010800040101010101" pitchFamily="2" charset="-122"/>
                <a:cs typeface="+mj-cs"/>
              </a:rPr>
              <a:t>Edsger</a:t>
            </a:r>
            <a:r>
              <a:rPr lang="en-US" altLang="zh-CN" sz="3600" b="1" dirty="0">
                <a:solidFill>
                  <a:schemeClr val="bg2"/>
                </a:solidFill>
                <a:latin typeface="+mn-lt"/>
                <a:ea typeface="华文新魏" panose="02010800040101010101" pitchFamily="2" charset="-122"/>
                <a:cs typeface="+mj-cs"/>
              </a:rPr>
              <a:t> Dijkstra</a:t>
            </a:r>
          </a:p>
        </p:txBody>
      </p:sp>
    </p:spTree>
    <p:extLst>
      <p:ext uri="{BB962C8B-B14F-4D97-AF65-F5344CB8AC3E}">
        <p14:creationId xmlns:p14="http://schemas.microsoft.com/office/powerpoint/2010/main" val="36321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7C393-83C9-4868-92CC-0972DB749562}"/>
              </a:ext>
            </a:extLst>
          </p:cNvPr>
          <p:cNvSpPr>
            <a:spLocks noGrp="1"/>
          </p:cNvSpPr>
          <p:nvPr>
            <p:ph type="title"/>
          </p:nvPr>
        </p:nvSpPr>
        <p:spPr/>
        <p:txBody>
          <a:bodyPr/>
          <a:lstStyle/>
          <a:p>
            <a:r>
              <a:rPr lang="zh-CN" altLang="en-US" dirty="0"/>
              <a:t>首先思考几个问题？</a:t>
            </a:r>
          </a:p>
        </p:txBody>
      </p:sp>
      <p:sp>
        <p:nvSpPr>
          <p:cNvPr id="3" name="内容占位符 2">
            <a:extLst>
              <a:ext uri="{FF2B5EF4-FFF2-40B4-BE49-F238E27FC236}">
                <a16:creationId xmlns:a16="http://schemas.microsoft.com/office/drawing/2014/main" id="{EE4D0E48-6F47-4B4E-8F8E-6FF7740F1841}"/>
              </a:ext>
            </a:extLst>
          </p:cNvPr>
          <p:cNvSpPr>
            <a:spLocks noGrp="1"/>
          </p:cNvSpPr>
          <p:nvPr>
            <p:ph idx="1"/>
          </p:nvPr>
        </p:nvSpPr>
        <p:spPr>
          <a:xfrm>
            <a:off x="971600" y="1808820"/>
            <a:ext cx="7427168" cy="3652838"/>
          </a:xfrm>
        </p:spPr>
        <p:txBody>
          <a:bodyPr/>
          <a:lstStyle/>
          <a:p>
            <a:pPr>
              <a:lnSpc>
                <a:spcPct val="150000"/>
              </a:lnSpc>
            </a:pPr>
            <a:r>
              <a:rPr lang="zh-CN" altLang="en-US" dirty="0"/>
              <a:t>计算机科学到底是不是科学？</a:t>
            </a:r>
            <a:endParaRPr lang="en-US" altLang="zh-CN" dirty="0"/>
          </a:p>
          <a:p>
            <a:pPr>
              <a:lnSpc>
                <a:spcPct val="150000"/>
              </a:lnSpc>
            </a:pPr>
            <a:r>
              <a:rPr lang="zh-CN" altLang="en-US" dirty="0"/>
              <a:t>计算机科学的核心是什么？</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46DB8422-52AE-4905-8699-2474149B1A30}"/>
              </a:ext>
            </a:extLst>
          </p:cNvPr>
          <p:cNvSpPr>
            <a:spLocks noGrp="1"/>
          </p:cNvSpPr>
          <p:nvPr>
            <p:ph type="sldNum" sz="quarter" idx="11"/>
          </p:nvPr>
        </p:nvSpPr>
        <p:spPr/>
        <p:txBody>
          <a:bodyPr/>
          <a:lstStyle/>
          <a:p>
            <a:pPr>
              <a:defRPr/>
            </a:pPr>
            <a:fld id="{53E6C03A-3073-401C-B837-061925A82BB2}" type="slidenum">
              <a:rPr lang="en-US" altLang="zh-CN" smtClean="0"/>
              <a:pPr>
                <a:defRPr/>
              </a:pPr>
              <a:t>7</a:t>
            </a:fld>
            <a:endParaRPr lang="en-US" altLang="zh-CN" dirty="0"/>
          </a:p>
        </p:txBody>
      </p:sp>
    </p:spTree>
    <p:extLst>
      <p:ext uri="{BB962C8B-B14F-4D97-AF65-F5344CB8AC3E}">
        <p14:creationId xmlns:p14="http://schemas.microsoft.com/office/powerpoint/2010/main" val="118763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E29A6-C200-47BA-BAD7-B0C0ACA1DF18}"/>
              </a:ext>
            </a:extLst>
          </p:cNvPr>
          <p:cNvSpPr>
            <a:spLocks noGrp="1"/>
          </p:cNvSpPr>
          <p:nvPr>
            <p:ph type="title"/>
          </p:nvPr>
        </p:nvSpPr>
        <p:spPr/>
        <p:txBody>
          <a:bodyPr/>
          <a:lstStyle/>
          <a:p>
            <a:r>
              <a:rPr lang="zh-CN" altLang="en-US" dirty="0"/>
              <a:t>首先思考几个问题？</a:t>
            </a:r>
          </a:p>
        </p:txBody>
      </p:sp>
      <p:pic>
        <p:nvPicPr>
          <p:cNvPr id="8" name="内容占位符 7">
            <a:extLst>
              <a:ext uri="{FF2B5EF4-FFF2-40B4-BE49-F238E27FC236}">
                <a16:creationId xmlns:a16="http://schemas.microsoft.com/office/drawing/2014/main" id="{6D41F534-D4A4-4092-ADE7-7708FB6DC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6" y="1526580"/>
            <a:ext cx="3622716" cy="4511588"/>
          </a:xfrm>
        </p:spPr>
      </p:pic>
      <p:sp>
        <p:nvSpPr>
          <p:cNvPr id="4" name="灯片编号占位符 3">
            <a:extLst>
              <a:ext uri="{FF2B5EF4-FFF2-40B4-BE49-F238E27FC236}">
                <a16:creationId xmlns:a16="http://schemas.microsoft.com/office/drawing/2014/main" id="{1E07423A-8269-4FE9-B8B9-0A20A8D2BB5C}"/>
              </a:ext>
            </a:extLst>
          </p:cNvPr>
          <p:cNvSpPr>
            <a:spLocks noGrp="1"/>
          </p:cNvSpPr>
          <p:nvPr>
            <p:ph type="sldNum" sz="quarter" idx="11"/>
          </p:nvPr>
        </p:nvSpPr>
        <p:spPr/>
        <p:txBody>
          <a:bodyPr/>
          <a:lstStyle/>
          <a:p>
            <a:pPr>
              <a:defRPr/>
            </a:pPr>
            <a:fld id="{53E6C03A-3073-401C-B837-061925A82BB2}" type="slidenum">
              <a:rPr lang="en-US" altLang="zh-CN" smtClean="0"/>
              <a:pPr>
                <a:defRPr/>
              </a:pPr>
              <a:t>8</a:t>
            </a:fld>
            <a:endParaRPr lang="en-US" altLang="zh-CN" dirty="0"/>
          </a:p>
        </p:txBody>
      </p:sp>
      <p:sp>
        <p:nvSpPr>
          <p:cNvPr id="11" name="文本框 10">
            <a:extLst>
              <a:ext uri="{FF2B5EF4-FFF2-40B4-BE49-F238E27FC236}">
                <a16:creationId xmlns:a16="http://schemas.microsoft.com/office/drawing/2014/main" id="{311B166D-B897-4CF1-89F0-31183BDCC803}"/>
              </a:ext>
            </a:extLst>
          </p:cNvPr>
          <p:cNvSpPr txBox="1"/>
          <p:nvPr/>
        </p:nvSpPr>
        <p:spPr>
          <a:xfrm>
            <a:off x="4678103" y="2240868"/>
            <a:ext cx="3995405" cy="2723823"/>
          </a:xfrm>
          <a:prstGeom prst="rect">
            <a:avLst/>
          </a:prstGeom>
          <a:noFill/>
          <a:ln w="25400">
            <a:noFill/>
          </a:ln>
        </p:spPr>
        <p:txBody>
          <a:bodyPr wrap="square" rtlCol="0">
            <a:spAutoFit/>
          </a:bodyPr>
          <a:lstStyle/>
          <a:p>
            <a:pPr marL="285750" indent="-285750" eaLnBrk="1" hangingPunct="1">
              <a:spcAft>
                <a:spcPts val="3000"/>
              </a:spcAft>
              <a:buFont typeface="Wingdings" panose="05000000000000000000" pitchFamily="2" charset="2"/>
              <a:buChar char="l"/>
            </a:pPr>
            <a:r>
              <a:rPr lang="en-US" altLang="zh-CN" sz="2400" b="1" dirty="0">
                <a:solidFill>
                  <a:srgbClr val="000099"/>
                </a:solidFill>
                <a:ea typeface="黑体" pitchFamily="49" charset="-122"/>
              </a:rPr>
              <a:t>1974</a:t>
            </a:r>
            <a:r>
              <a:rPr lang="zh-CN" altLang="en-US" sz="2400" b="1" dirty="0">
                <a:solidFill>
                  <a:srgbClr val="000099"/>
                </a:solidFill>
                <a:ea typeface="黑体" pitchFamily="49" charset="-122"/>
              </a:rPr>
              <a:t>年图灵奖获得者</a:t>
            </a:r>
            <a:endParaRPr lang="en-US" altLang="zh-CN" sz="2400" b="1" dirty="0">
              <a:solidFill>
                <a:srgbClr val="000099"/>
              </a:solidFill>
              <a:ea typeface="黑体" pitchFamily="49" charset="-122"/>
            </a:endParaRPr>
          </a:p>
          <a:p>
            <a:pPr marL="285750" indent="-285750" eaLnBrk="1" hangingPunct="1">
              <a:spcAft>
                <a:spcPts val="3000"/>
              </a:spcAft>
              <a:buFont typeface="Wingdings" panose="05000000000000000000" pitchFamily="2" charset="2"/>
              <a:buChar char="l"/>
            </a:pPr>
            <a:r>
              <a:rPr lang="en-US" altLang="zh-CN" sz="2400" b="1" dirty="0">
                <a:solidFill>
                  <a:srgbClr val="000099"/>
                </a:solidFill>
                <a:ea typeface="黑体" pitchFamily="49" charset="-122"/>
              </a:rPr>
              <a:t>《</a:t>
            </a:r>
            <a:r>
              <a:rPr lang="zh-CN" altLang="en-US" sz="2400" b="1" dirty="0">
                <a:solidFill>
                  <a:srgbClr val="000099"/>
                </a:solidFill>
                <a:ea typeface="黑体" pitchFamily="49" charset="-122"/>
              </a:rPr>
              <a:t>计算机程序设计的艺术</a:t>
            </a:r>
            <a:r>
              <a:rPr lang="en-US" altLang="zh-CN" sz="2400" b="1" dirty="0">
                <a:solidFill>
                  <a:srgbClr val="000099"/>
                </a:solidFill>
                <a:ea typeface="黑体" pitchFamily="49" charset="-122"/>
              </a:rPr>
              <a:t>》</a:t>
            </a:r>
          </a:p>
          <a:p>
            <a:pPr marL="285750" indent="-285750" eaLnBrk="1" hangingPunct="1">
              <a:spcAft>
                <a:spcPts val="3000"/>
              </a:spcAft>
              <a:buFont typeface="Wingdings" panose="05000000000000000000" pitchFamily="2" charset="2"/>
              <a:buChar char="l"/>
            </a:pPr>
            <a:r>
              <a:rPr lang="en-US" altLang="zh-CN" sz="2400" b="1" dirty="0" err="1">
                <a:solidFill>
                  <a:srgbClr val="000099"/>
                </a:solidFill>
                <a:ea typeface="黑体" pitchFamily="49" charset="-122"/>
              </a:rPr>
              <a:t>Tex</a:t>
            </a:r>
            <a:r>
              <a:rPr lang="zh-CN" altLang="en-US" sz="2400" b="1" dirty="0">
                <a:solidFill>
                  <a:srgbClr val="000099"/>
                </a:solidFill>
                <a:ea typeface="黑体" pitchFamily="49" charset="-122"/>
              </a:rPr>
              <a:t>排版系统之父</a:t>
            </a:r>
            <a:endParaRPr lang="en-US" altLang="zh-CN" sz="2400" b="1" dirty="0">
              <a:solidFill>
                <a:srgbClr val="000099"/>
              </a:solidFill>
              <a:ea typeface="黑体" pitchFamily="49" charset="-122"/>
            </a:endParaRPr>
          </a:p>
          <a:p>
            <a:pPr marL="285750" indent="-285750" eaLnBrk="1" hangingPunct="1">
              <a:spcAft>
                <a:spcPts val="3000"/>
              </a:spcAft>
              <a:buFont typeface="Wingdings" panose="05000000000000000000" pitchFamily="2" charset="2"/>
              <a:buChar char="l"/>
            </a:pPr>
            <a:r>
              <a:rPr lang="zh-CN" altLang="en-US" sz="2400" b="1" dirty="0">
                <a:solidFill>
                  <a:srgbClr val="000099"/>
                </a:solidFill>
                <a:ea typeface="黑体" pitchFamily="49" charset="-122"/>
              </a:rPr>
              <a:t>算法 </a:t>
            </a:r>
            <a:r>
              <a:rPr lang="en-US" altLang="zh-CN" sz="2400" b="1" dirty="0">
                <a:solidFill>
                  <a:srgbClr val="000099"/>
                </a:solidFill>
                <a:ea typeface="黑体" pitchFamily="49" charset="-122"/>
              </a:rPr>
              <a:t>+ </a:t>
            </a:r>
            <a:r>
              <a:rPr lang="zh-CN" altLang="en-US" sz="2400" b="1" dirty="0">
                <a:solidFill>
                  <a:srgbClr val="000099"/>
                </a:solidFill>
                <a:ea typeface="黑体" pitchFamily="49" charset="-122"/>
              </a:rPr>
              <a:t>数据结构 </a:t>
            </a:r>
            <a:r>
              <a:rPr lang="en-US" altLang="zh-CN" sz="2400" b="1" dirty="0">
                <a:solidFill>
                  <a:srgbClr val="000099"/>
                </a:solidFill>
                <a:ea typeface="黑体" pitchFamily="49" charset="-122"/>
              </a:rPr>
              <a:t>= </a:t>
            </a:r>
            <a:r>
              <a:rPr lang="zh-CN" altLang="en-US" sz="2400" b="1" dirty="0">
                <a:solidFill>
                  <a:srgbClr val="000099"/>
                </a:solidFill>
                <a:ea typeface="黑体" pitchFamily="49" charset="-122"/>
              </a:rPr>
              <a:t>程序！</a:t>
            </a:r>
          </a:p>
        </p:txBody>
      </p:sp>
    </p:spTree>
    <p:extLst>
      <p:ext uri="{BB962C8B-B14F-4D97-AF65-F5344CB8AC3E}">
        <p14:creationId xmlns:p14="http://schemas.microsoft.com/office/powerpoint/2010/main" val="212284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7C393-83C9-4868-92CC-0972DB749562}"/>
              </a:ext>
            </a:extLst>
          </p:cNvPr>
          <p:cNvSpPr>
            <a:spLocks noGrp="1"/>
          </p:cNvSpPr>
          <p:nvPr>
            <p:ph type="title"/>
          </p:nvPr>
        </p:nvSpPr>
        <p:spPr/>
        <p:txBody>
          <a:bodyPr/>
          <a:lstStyle/>
          <a:p>
            <a:r>
              <a:rPr lang="zh-CN" altLang="en-US"/>
              <a:t>首先思考几个</a:t>
            </a:r>
            <a:r>
              <a:rPr lang="zh-CN" altLang="en-US" dirty="0"/>
              <a:t>问题？</a:t>
            </a:r>
          </a:p>
        </p:txBody>
      </p:sp>
      <p:sp>
        <p:nvSpPr>
          <p:cNvPr id="3" name="内容占位符 2">
            <a:extLst>
              <a:ext uri="{FF2B5EF4-FFF2-40B4-BE49-F238E27FC236}">
                <a16:creationId xmlns:a16="http://schemas.microsoft.com/office/drawing/2014/main" id="{EE4D0E48-6F47-4B4E-8F8E-6FF7740F1841}"/>
              </a:ext>
            </a:extLst>
          </p:cNvPr>
          <p:cNvSpPr>
            <a:spLocks noGrp="1"/>
          </p:cNvSpPr>
          <p:nvPr>
            <p:ph idx="1"/>
          </p:nvPr>
        </p:nvSpPr>
        <p:spPr>
          <a:xfrm>
            <a:off x="971600" y="1808820"/>
            <a:ext cx="7427168" cy="3652838"/>
          </a:xfrm>
        </p:spPr>
        <p:txBody>
          <a:bodyPr/>
          <a:lstStyle/>
          <a:p>
            <a:pPr>
              <a:lnSpc>
                <a:spcPct val="150000"/>
              </a:lnSpc>
            </a:pPr>
            <a:r>
              <a:rPr lang="zh-CN" altLang="en-US" dirty="0"/>
              <a:t>计算机科学到底是不是科学？</a:t>
            </a:r>
            <a:endParaRPr lang="en-US" altLang="zh-CN" dirty="0"/>
          </a:p>
          <a:p>
            <a:pPr>
              <a:lnSpc>
                <a:spcPct val="150000"/>
              </a:lnSpc>
            </a:pPr>
            <a:r>
              <a:rPr lang="zh-CN" altLang="en-US" dirty="0"/>
              <a:t>计算机科学的核心是什么？</a:t>
            </a:r>
            <a:endParaRPr lang="en-US" altLang="zh-CN" dirty="0"/>
          </a:p>
          <a:p>
            <a:pPr>
              <a:lnSpc>
                <a:spcPct val="150000"/>
              </a:lnSpc>
            </a:pPr>
            <a:r>
              <a:rPr lang="zh-CN" altLang="en-US" dirty="0"/>
              <a:t>计算机的能力是否有局限？</a:t>
            </a:r>
            <a:endParaRPr lang="en-US" altLang="zh-CN" dirty="0"/>
          </a:p>
          <a:p>
            <a:pPr>
              <a:lnSpc>
                <a:spcPct val="150000"/>
              </a:lnSpc>
            </a:pPr>
            <a:r>
              <a:rPr lang="zh-CN" altLang="en-US" dirty="0"/>
              <a:t>算法（计算）的本质和数学定义是什么？</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46DB8422-52AE-4905-8699-2474149B1A30}"/>
              </a:ext>
            </a:extLst>
          </p:cNvPr>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Tree>
    <p:extLst>
      <p:ext uri="{BB962C8B-B14F-4D97-AF65-F5344CB8AC3E}">
        <p14:creationId xmlns:p14="http://schemas.microsoft.com/office/powerpoint/2010/main" val="37257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19050">
          <a:solidFill>
            <a:srgbClr val="0066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12207</TotalTime>
  <Words>1787</Words>
  <Application>Microsoft Office PowerPoint</Application>
  <PresentationFormat>全屏显示(4:3)</PresentationFormat>
  <Paragraphs>229</Paragraphs>
  <Slides>33</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33</vt:i4>
      </vt:variant>
    </vt:vector>
  </HeadingPairs>
  <TitlesOfParts>
    <vt:vector size="43" baseType="lpstr">
      <vt:lpstr>仿宋_GB2312</vt:lpstr>
      <vt:lpstr>华文新魏</vt:lpstr>
      <vt:lpstr>隶书</vt:lpstr>
      <vt:lpstr>Arial</vt:lpstr>
      <vt:lpstr>Calibri</vt:lpstr>
      <vt:lpstr>Courier New</vt:lpstr>
      <vt:lpstr>Times New Roman</vt:lpstr>
      <vt:lpstr>Wingdings</vt:lpstr>
      <vt:lpstr>Pixel</vt:lpstr>
      <vt:lpstr>自定义设计方案</vt:lpstr>
      <vt:lpstr>算法设计与分析</vt:lpstr>
      <vt:lpstr>授课教师介绍</vt:lpstr>
      <vt:lpstr>课程说明</vt:lpstr>
      <vt:lpstr>教材与参考书</vt:lpstr>
      <vt:lpstr>引言</vt:lpstr>
      <vt:lpstr>首先思考几个问题？</vt:lpstr>
      <vt:lpstr>首先思考几个问题？</vt:lpstr>
      <vt:lpstr>首先思考几个问题？</vt:lpstr>
      <vt:lpstr>首先思考几个问题？</vt:lpstr>
      <vt:lpstr>课程主要内容</vt:lpstr>
      <vt:lpstr>课程目的</vt:lpstr>
      <vt:lpstr>算法的重要性</vt:lpstr>
      <vt:lpstr>图灵奖获得者</vt:lpstr>
      <vt:lpstr>图灵奖获得者</vt:lpstr>
      <vt:lpstr>图灵奖获得者</vt:lpstr>
      <vt:lpstr>图灵奖获得者</vt:lpstr>
      <vt:lpstr>图灵奖获得者</vt:lpstr>
      <vt:lpstr>图灵奖获得者</vt:lpstr>
      <vt:lpstr>图灵奖获得者</vt:lpstr>
      <vt:lpstr>图灵奖获得者</vt:lpstr>
      <vt:lpstr>图灵奖获得者</vt:lpstr>
      <vt:lpstr>图灵奖获得者</vt:lpstr>
      <vt:lpstr>图灵奖获得者</vt:lpstr>
      <vt:lpstr>算法的相关概念</vt:lpstr>
      <vt:lpstr>算法的正确性分析</vt:lpstr>
      <vt:lpstr>算法好坏的衡量尺度</vt:lpstr>
      <vt:lpstr>算法好坏的衡量尺度</vt:lpstr>
      <vt:lpstr>算法好坏的衡量尺度</vt:lpstr>
      <vt:lpstr>算法好坏的衡量尺度</vt:lpstr>
      <vt:lpstr>算法好坏的衡量尺度</vt:lpstr>
      <vt:lpstr>算法好坏的衡量尺度</vt:lpstr>
      <vt:lpstr>最坏情况时间复杂性</vt:lpstr>
      <vt:lpstr>平均情况时间复杂性</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雅君 杨</cp:lastModifiedBy>
  <cp:revision>1005</cp:revision>
  <cp:lastPrinted>2015-03-01T23:15:11Z</cp:lastPrinted>
  <dcterms:created xsi:type="dcterms:W3CDTF">2009-06-26T00:04:30Z</dcterms:created>
  <dcterms:modified xsi:type="dcterms:W3CDTF">2023-09-11T10:32:26Z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