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59"/>
  </p:notesMasterIdLst>
  <p:handoutMasterIdLst>
    <p:handoutMasterId r:id="rId60"/>
  </p:handoutMasterIdLst>
  <p:sldIdLst>
    <p:sldId id="286" r:id="rId3"/>
    <p:sldId id="277" r:id="rId4"/>
    <p:sldId id="287" r:id="rId5"/>
    <p:sldId id="289" r:id="rId6"/>
    <p:sldId id="290" r:id="rId7"/>
    <p:sldId id="291" r:id="rId8"/>
    <p:sldId id="292" r:id="rId9"/>
    <p:sldId id="296" r:id="rId10"/>
    <p:sldId id="293" r:id="rId11"/>
    <p:sldId id="295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42" r:id="rId50"/>
    <p:sldId id="343" r:id="rId51"/>
    <p:sldId id="344" r:id="rId52"/>
    <p:sldId id="345" r:id="rId53"/>
    <p:sldId id="346" r:id="rId54"/>
    <p:sldId id="338" r:id="rId55"/>
    <p:sldId id="339" r:id="rId56"/>
    <p:sldId id="340" r:id="rId57"/>
    <p:sldId id="341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006600"/>
    <a:srgbClr val="660066"/>
    <a:srgbClr val="339933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2398" autoAdjust="0"/>
  </p:normalViewPr>
  <p:slideViewPr>
    <p:cSldViewPr>
      <p:cViewPr varScale="1">
        <p:scale>
          <a:sx n="79" d="100"/>
          <a:sy n="79" d="100"/>
        </p:scale>
        <p:origin x="179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2022/10/7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，假定首选元素不是贪心选择所要的元素，证明将首元素替换成贪心选择所需元素，依然得到最优解；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，数学归纳法证明每一步均可通过贪心选择得到最优解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21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，假定首选元素不是贪心选择所要的元素，证明将首元素替换成贪心选择所需元素，依然得到最优解；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/>
              <a:t>，数学归纳法证明每一步均可通过贪心选择得到最优解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649336-58DB-4A2C-A514-83F2AD1F4EA5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725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2022/10/6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2022/10/6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2022/10/6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2022/10/6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2022/10/6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2022/10/6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2022/10/6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6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 dirty="0">
                <a:latin typeface="仿宋_GB2312" pitchFamily="49" charset="-122"/>
              </a:rPr>
              <a:t>天津大学智能与计算</a:t>
            </a:r>
            <a:r>
              <a:rPr lang="zh-CN" altLang="en-US" sz="3600">
                <a:latin typeface="仿宋_GB2312" pitchFamily="49" charset="-122"/>
              </a:rPr>
              <a:t>学部 杨雅君</a:t>
            </a:r>
            <a:endParaRPr lang="en-US" altLang="zh-CN" sz="3600" dirty="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latin typeface="+mj-ea"/>
              </a:rPr>
              <a:t>贪心算法</a:t>
            </a:r>
            <a:endParaRPr lang="en-US" altLang="zh-CN" sz="5400" dirty="0"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活动选择问题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贪心选择性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>
              <a:spcBef>
                <a:spcPct val="20000"/>
              </a:spcBef>
            </a:pPr>
            <a:r>
              <a:rPr lang="zh-CN" altLang="en-US" dirty="0">
                <a:latin typeface="+mj-lt"/>
              </a:rPr>
              <a:t>设活动</a:t>
            </a:r>
            <a:r>
              <a:rPr lang="en-US" altLang="zh-CN" dirty="0">
                <a:latin typeface="+mj-lt"/>
              </a:rPr>
              <a:t>S={1, 2, …, n}</a:t>
            </a:r>
            <a:r>
              <a:rPr lang="zh-CN" altLang="en-US" dirty="0">
                <a:latin typeface="+mj-lt"/>
              </a:rPr>
              <a:t>已按结束时间递增排序</a:t>
            </a:r>
            <a:r>
              <a:rPr lang="en-US" altLang="zh-CN" dirty="0">
                <a:latin typeface="+mj-lt"/>
              </a:rPr>
              <a:t>，</a:t>
            </a:r>
            <a:r>
              <a:rPr kumimoji="1" lang="zh-CN" altLang="en-US" dirty="0">
                <a:latin typeface="+mj-lt"/>
                <a:sym typeface="Symbol" pitchFamily="18" charset="2"/>
              </a:rPr>
              <a:t>即 </a:t>
            </a:r>
            <a:r>
              <a:rPr lang="en-US" altLang="zh-CN" dirty="0">
                <a:latin typeface="+mj-lt"/>
                <a:ea typeface="华文行楷" pitchFamily="2" charset="-122"/>
              </a:rPr>
              <a:t>f</a:t>
            </a:r>
            <a:r>
              <a:rPr lang="en-US" altLang="zh-CN" baseline="-30000" dirty="0">
                <a:latin typeface="+mj-lt"/>
                <a:ea typeface="华文行楷" pitchFamily="2" charset="-122"/>
              </a:rPr>
              <a:t>1</a:t>
            </a:r>
            <a:r>
              <a:rPr lang="en-US" altLang="zh-CN" dirty="0">
                <a:latin typeface="+mj-lt"/>
                <a:ea typeface="华文行楷" pitchFamily="2" charset="-122"/>
                <a:sym typeface="Symbol" pitchFamily="18" charset="2"/>
              </a:rPr>
              <a:t></a:t>
            </a:r>
            <a:r>
              <a:rPr lang="en-US" altLang="zh-CN" dirty="0">
                <a:latin typeface="+mj-lt"/>
                <a:ea typeface="华文行楷" pitchFamily="2" charset="-122"/>
              </a:rPr>
              <a:t>f</a:t>
            </a:r>
            <a:r>
              <a:rPr lang="en-US" altLang="zh-CN" baseline="-30000" dirty="0">
                <a:latin typeface="+mj-lt"/>
                <a:ea typeface="华文行楷" pitchFamily="2" charset="-122"/>
              </a:rPr>
              <a:t>2</a:t>
            </a:r>
            <a:r>
              <a:rPr lang="en-US" altLang="zh-CN" dirty="0">
                <a:latin typeface="+mj-lt"/>
                <a:ea typeface="华文行楷" pitchFamily="2" charset="-122"/>
                <a:sym typeface="Symbol" pitchFamily="18" charset="2"/>
              </a:rPr>
              <a:t></a:t>
            </a:r>
            <a:r>
              <a:rPr lang="en-US" altLang="zh-CN" dirty="0">
                <a:latin typeface="+mj-lt"/>
                <a:ea typeface="华文行楷" pitchFamily="2" charset="-122"/>
              </a:rPr>
              <a:t>….</a:t>
            </a:r>
            <a:r>
              <a:rPr lang="en-US" altLang="zh-CN" dirty="0">
                <a:latin typeface="+mj-lt"/>
                <a:ea typeface="华文行楷" pitchFamily="2" charset="-122"/>
                <a:sym typeface="Symbol" pitchFamily="18" charset="2"/>
              </a:rPr>
              <a:t></a:t>
            </a:r>
            <a:r>
              <a:rPr lang="en-US" altLang="zh-CN" dirty="0" err="1">
                <a:latin typeface="+mj-lt"/>
                <a:ea typeface="华文行楷" pitchFamily="2" charset="-122"/>
              </a:rPr>
              <a:t>f</a:t>
            </a:r>
            <a:r>
              <a:rPr lang="en-US" altLang="zh-CN" baseline="-30000" dirty="0" err="1">
                <a:latin typeface="+mj-lt"/>
                <a:ea typeface="华文行楷" pitchFamily="2" charset="-122"/>
              </a:rPr>
              <a:t>n</a:t>
            </a:r>
            <a:r>
              <a:rPr lang="en-US" altLang="zh-CN" baseline="-30000" dirty="0">
                <a:latin typeface="+mj-lt"/>
                <a:ea typeface="华文行楷" pitchFamily="2" charset="-122"/>
              </a:rPr>
              <a:t> </a:t>
            </a:r>
            <a:r>
              <a:rPr kumimoji="1" lang="zh-CN" altLang="en-US" dirty="0">
                <a:latin typeface="+mj-lt"/>
                <a:sym typeface="Symbol" pitchFamily="18" charset="2"/>
              </a:rPr>
              <a:t>。每次选</a:t>
            </a:r>
            <a:r>
              <a:rPr lang="zh-CN" altLang="en-US" dirty="0">
                <a:latin typeface="+mj-lt"/>
              </a:rPr>
              <a:t>结束时间最小的相容活动，可得最优解</a:t>
            </a:r>
            <a:r>
              <a:rPr lang="en-US" altLang="zh-CN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1"/>
            <a:r>
              <a:rPr kumimoji="1" lang="zh-CN" altLang="en-US" dirty="0">
                <a:sym typeface="Symbol" pitchFamily="18" charset="2"/>
              </a:rPr>
              <a:t>证明：</a:t>
            </a:r>
            <a:endParaRPr kumimoji="1" lang="en-US" altLang="zh-CN" dirty="0">
              <a:sym typeface="Symbol" pitchFamily="18" charset="2"/>
            </a:endParaRPr>
          </a:p>
          <a:p>
            <a:pPr lvl="2"/>
            <a:r>
              <a:rPr kumimoji="1" lang="zh-CN" altLang="en-US" dirty="0">
                <a:sym typeface="Symbol" pitchFamily="18" charset="2"/>
              </a:rPr>
              <a:t>设贪心最优解 </a:t>
            </a:r>
            <a:r>
              <a:rPr kumimoji="1" lang="en-US" altLang="zh-CN" dirty="0">
                <a:sym typeface="Symbol" pitchFamily="18" charset="2"/>
              </a:rPr>
              <a:t>A </a:t>
            </a:r>
            <a:r>
              <a:rPr kumimoji="1" lang="zh-CN" altLang="en-US" dirty="0">
                <a:sym typeface="Symbol" pitchFamily="18" charset="2"/>
              </a:rPr>
              <a:t>也按结束时间递增排序，设其第一个活动为 </a:t>
            </a:r>
            <a:r>
              <a:rPr kumimoji="1" lang="en-US" altLang="zh-CN" dirty="0">
                <a:sym typeface="Symbol" pitchFamily="18" charset="2"/>
              </a:rPr>
              <a:t>k</a:t>
            </a:r>
            <a:r>
              <a:rPr kumimoji="1" lang="zh-CN" altLang="en-US" dirty="0">
                <a:sym typeface="Symbol" pitchFamily="18" charset="2"/>
              </a:rPr>
              <a:t>，第二个活动为 </a:t>
            </a:r>
            <a:r>
              <a:rPr kumimoji="1" lang="en-US" altLang="zh-CN" dirty="0">
                <a:sym typeface="Symbol" pitchFamily="18" charset="2"/>
              </a:rPr>
              <a:t>j</a:t>
            </a:r>
          </a:p>
          <a:p>
            <a:pPr lvl="2"/>
            <a:r>
              <a:rPr kumimoji="1" lang="zh-CN" altLang="en-US" dirty="0">
                <a:sym typeface="Symbol" pitchFamily="18" charset="2"/>
              </a:rPr>
              <a:t>若</a:t>
            </a:r>
            <a:r>
              <a:rPr kumimoji="1" lang="en-US" altLang="zh-CN" dirty="0">
                <a:sym typeface="Symbol" pitchFamily="18" charset="2"/>
              </a:rPr>
              <a:t>k=1</a:t>
            </a:r>
            <a:r>
              <a:rPr kumimoji="1" lang="zh-CN" altLang="en-US" dirty="0">
                <a:sym typeface="Symbol" pitchFamily="18" charset="2"/>
              </a:rPr>
              <a:t>，则成立</a:t>
            </a:r>
            <a:endParaRPr kumimoji="1" lang="en-US" altLang="zh-CN" dirty="0">
              <a:sym typeface="Symbol" pitchFamily="18" charset="2"/>
            </a:endParaRPr>
          </a:p>
          <a:p>
            <a:pPr lvl="2"/>
            <a:r>
              <a:rPr kumimoji="1" lang="zh-CN" altLang="en-US" dirty="0">
                <a:sym typeface="Symbol" pitchFamily="18" charset="2"/>
              </a:rPr>
              <a:t>若</a:t>
            </a:r>
            <a:r>
              <a:rPr kumimoji="1" lang="en-US" altLang="zh-CN" dirty="0">
                <a:sym typeface="Symbol" pitchFamily="18" charset="2"/>
              </a:rPr>
              <a:t>k1</a:t>
            </a:r>
            <a:r>
              <a:rPr kumimoji="1" lang="zh-CN" altLang="en-US" dirty="0">
                <a:sym typeface="Symbol" pitchFamily="18" charset="2"/>
              </a:rPr>
              <a:t>，由于 </a:t>
            </a:r>
            <a:r>
              <a:rPr kumimoji="1" lang="en-US" altLang="zh-CN" dirty="0">
                <a:sym typeface="Symbol" pitchFamily="18" charset="2"/>
              </a:rPr>
              <a:t>A </a:t>
            </a:r>
            <a:r>
              <a:rPr kumimoji="1" lang="zh-CN" altLang="en-US" dirty="0">
                <a:sym typeface="Symbol" pitchFamily="18" charset="2"/>
              </a:rPr>
              <a:t>中活动相容，有</a:t>
            </a:r>
            <a:r>
              <a:rPr lang="en-US" altLang="zh-CN" dirty="0" err="1">
                <a:ea typeface="华文行楷" pitchFamily="2" charset="-122"/>
              </a:rPr>
              <a:t>f</a:t>
            </a:r>
            <a:r>
              <a:rPr lang="en-US" altLang="zh-CN" baseline="-30000" dirty="0" err="1">
                <a:ea typeface="华文行楷" pitchFamily="2" charset="-122"/>
              </a:rPr>
              <a:t>k</a:t>
            </a:r>
            <a:r>
              <a:rPr lang="en-US" altLang="zh-CN" baseline="-30000" dirty="0">
                <a:ea typeface="华文行楷" pitchFamily="2" charset="-122"/>
              </a:rPr>
              <a:t>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 </a:t>
            </a:r>
            <a:r>
              <a:rPr lang="en-US" altLang="zh-CN" dirty="0" err="1">
                <a:ea typeface="华文行楷" pitchFamily="2" charset="-122"/>
              </a:rPr>
              <a:t>s</a:t>
            </a:r>
            <a:r>
              <a:rPr lang="en-US" altLang="zh-CN" baseline="-25000" dirty="0" err="1">
                <a:ea typeface="华文行楷" pitchFamily="2" charset="-122"/>
              </a:rPr>
              <a:t>j</a:t>
            </a:r>
            <a:r>
              <a:rPr kumimoji="1" lang="zh-CN" altLang="en-US" dirty="0">
                <a:sym typeface="Symbol" pitchFamily="18" charset="2"/>
              </a:rPr>
              <a:t>，由于</a:t>
            </a:r>
            <a:r>
              <a:rPr lang="en-US" altLang="zh-CN" dirty="0">
                <a:ea typeface="华文行楷" pitchFamily="2" charset="-122"/>
              </a:rPr>
              <a:t>f</a:t>
            </a:r>
            <a:r>
              <a:rPr lang="en-US" altLang="zh-CN" baseline="-30000" dirty="0">
                <a:ea typeface="华文行楷" pitchFamily="2" charset="-122"/>
              </a:rPr>
              <a:t>1 </a:t>
            </a:r>
            <a:r>
              <a:rPr lang="en-US" altLang="zh-CN" dirty="0">
                <a:ea typeface="华文行楷" pitchFamily="2" charset="-122"/>
                <a:sym typeface="Symbol" pitchFamily="18" charset="2"/>
              </a:rPr>
              <a:t> </a:t>
            </a:r>
            <a:r>
              <a:rPr lang="en-US" altLang="zh-CN" dirty="0" err="1">
                <a:ea typeface="华文行楷" pitchFamily="2" charset="-122"/>
              </a:rPr>
              <a:t>f</a:t>
            </a:r>
            <a:r>
              <a:rPr lang="en-US" altLang="zh-CN" baseline="-30000" dirty="0" err="1">
                <a:ea typeface="华文行楷" pitchFamily="2" charset="-122"/>
              </a:rPr>
              <a:t>k</a:t>
            </a:r>
            <a:r>
              <a:rPr kumimoji="1" lang="zh-CN" altLang="en-US" dirty="0">
                <a:sym typeface="Symbol" pitchFamily="18" charset="2"/>
              </a:rPr>
              <a:t>，因此，可以用活动 </a:t>
            </a:r>
            <a:r>
              <a:rPr kumimoji="1" lang="en-US" altLang="zh-CN" dirty="0">
                <a:sym typeface="Symbol" pitchFamily="18" charset="2"/>
              </a:rPr>
              <a:t>1 </a:t>
            </a:r>
            <a:r>
              <a:rPr kumimoji="1" lang="zh-CN" altLang="en-US" dirty="0">
                <a:sym typeface="Symbol" pitchFamily="18" charset="2"/>
              </a:rPr>
              <a:t>代替活动 </a:t>
            </a:r>
            <a:r>
              <a:rPr kumimoji="1" lang="en-US" altLang="zh-CN" dirty="0">
                <a:sym typeface="Symbol" pitchFamily="18" charset="2"/>
              </a:rPr>
              <a:t>k</a:t>
            </a:r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10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28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带权路径长度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假设二叉树中每个叶结点有一个权值</a:t>
            </a:r>
            <a:r>
              <a:rPr lang="en-US" altLang="zh-CN" i="1" dirty="0" err="1">
                <a:latin typeface="+mn-lt"/>
              </a:rPr>
              <a:t>w</a:t>
            </a:r>
            <a:r>
              <a:rPr lang="en-US" altLang="zh-CN" i="1" baseline="-25000" dirty="0" err="1">
                <a:latin typeface="+mn-lt"/>
              </a:rPr>
              <a:t>i</a:t>
            </a:r>
            <a:r>
              <a:rPr lang="zh-CN" altLang="en-US" dirty="0">
                <a:latin typeface="+mn-lt"/>
              </a:rPr>
              <a:t>，</a:t>
            </a:r>
            <a:r>
              <a:rPr lang="zh-CN" altLang="en-US" dirty="0"/>
              <a:t>到根的路径长度为</a:t>
            </a:r>
            <a:r>
              <a:rPr lang="en-US" altLang="zh-CN" i="1" dirty="0">
                <a:latin typeface="+mn-lt"/>
              </a:rPr>
              <a:t>l</a:t>
            </a:r>
            <a:r>
              <a:rPr lang="en-US" altLang="zh-CN" i="1" baseline="-25000" dirty="0">
                <a:latin typeface="+mn-lt"/>
              </a:rPr>
              <a:t>i</a:t>
            </a:r>
            <a:r>
              <a:rPr lang="zh-CN" altLang="en-US" dirty="0">
                <a:latin typeface="+mn-lt"/>
              </a:rPr>
              <a:t>，</a:t>
            </a:r>
            <a:r>
              <a:rPr lang="zh-CN" altLang="en-US" dirty="0"/>
              <a:t>其他结点权值为</a:t>
            </a:r>
            <a:r>
              <a:rPr lang="en-US" altLang="zh-CN" dirty="0"/>
              <a:t>0</a:t>
            </a:r>
            <a:r>
              <a:rPr lang="zh-CN" altLang="en-US" dirty="0"/>
              <a:t>，则有</a:t>
            </a:r>
            <a:r>
              <a:rPr lang="en-US" altLang="zh-CN" dirty="0"/>
              <a:t>n</a:t>
            </a:r>
            <a:r>
              <a:rPr lang="zh-CN" altLang="en-US" dirty="0"/>
              <a:t>个叶子结点的树的带权路径长度为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E412C4E-3C03-49A9-97A0-DF5A10CBAF27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11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29701" name="对象 4"/>
          <p:cNvGraphicFramePr>
            <a:graphicFrameLocks noChangeAspect="1"/>
          </p:cNvGraphicFramePr>
          <p:nvPr/>
        </p:nvGraphicFramePr>
        <p:xfrm>
          <a:off x="4662488" y="2852738"/>
          <a:ext cx="23225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00032" imgH="371520" progId="Equation.3">
                  <p:embed/>
                </p:oleObj>
              </mc:Choice>
              <mc:Fallback>
                <p:oleObj name="公式" r:id="rId2" imgW="1000032" imgH="371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2852738"/>
                        <a:ext cx="232251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2" name="组合 8"/>
          <p:cNvGrpSpPr>
            <a:grpSpLocks/>
          </p:cNvGrpSpPr>
          <p:nvPr/>
        </p:nvGrpSpPr>
        <p:grpSpPr bwMode="auto">
          <a:xfrm>
            <a:off x="792163" y="4089400"/>
            <a:ext cx="1449387" cy="1208088"/>
            <a:chOff x="1238225" y="4299653"/>
            <a:chExt cx="1449672" cy="1208461"/>
          </a:xfrm>
        </p:grpSpPr>
        <p:sp>
          <p:nvSpPr>
            <p:cNvPr id="29743" name="Oval 49"/>
            <p:cNvSpPr>
              <a:spLocks noChangeArrowheads="1"/>
            </p:cNvSpPr>
            <p:nvPr/>
          </p:nvSpPr>
          <p:spPr bwMode="invGray">
            <a:xfrm>
              <a:off x="1815631" y="42996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4" name="Line 64"/>
            <p:cNvSpPr>
              <a:spLocks noChangeShapeType="1"/>
            </p:cNvSpPr>
            <p:nvPr/>
          </p:nvSpPr>
          <p:spPr bwMode="invGray">
            <a:xfrm flipH="1">
              <a:off x="1574331" y="4401253"/>
              <a:ext cx="383241" cy="2921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5" name="Line 65"/>
            <p:cNvSpPr>
              <a:spLocks noChangeShapeType="1"/>
            </p:cNvSpPr>
            <p:nvPr/>
          </p:nvSpPr>
          <p:spPr bwMode="invGray">
            <a:xfrm>
              <a:off x="1872408" y="4401253"/>
              <a:ext cx="383241" cy="2921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9746" name="组合 6"/>
            <p:cNvGrpSpPr>
              <a:grpSpLocks/>
            </p:cNvGrpSpPr>
            <p:nvPr/>
          </p:nvGrpSpPr>
          <p:grpSpPr bwMode="auto">
            <a:xfrm>
              <a:off x="1295636" y="4642553"/>
              <a:ext cx="567765" cy="584200"/>
              <a:chOff x="1295636" y="4653136"/>
              <a:chExt cx="567765" cy="584200"/>
            </a:xfrm>
          </p:grpSpPr>
          <p:sp>
            <p:nvSpPr>
              <p:cNvPr id="29756" name="Line 57"/>
              <p:cNvSpPr>
                <a:spLocks noChangeShapeType="1"/>
              </p:cNvSpPr>
              <p:nvPr/>
            </p:nvSpPr>
            <p:spPr bwMode="invGray">
              <a:xfrm flipH="1">
                <a:off x="1409189" y="4792836"/>
                <a:ext cx="113553" cy="3175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7" name="Line 58"/>
              <p:cNvSpPr>
                <a:spLocks noChangeShapeType="1"/>
              </p:cNvSpPr>
              <p:nvPr/>
            </p:nvSpPr>
            <p:spPr bwMode="invGray">
              <a:xfrm>
                <a:off x="1607907" y="4805536"/>
                <a:ext cx="156135" cy="3175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8" name="Oval 60"/>
              <p:cNvSpPr>
                <a:spLocks noChangeArrowheads="1"/>
              </p:cNvSpPr>
              <p:nvPr/>
            </p:nvSpPr>
            <p:spPr bwMode="invGray">
              <a:xfrm>
                <a:off x="1295636" y="5034136"/>
                <a:ext cx="198718" cy="203200"/>
              </a:xfrm>
              <a:prstGeom prst="ellipse">
                <a:avLst/>
              </a:prstGeom>
              <a:solidFill>
                <a:srgbClr val="000099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9" name="Oval 62"/>
              <p:cNvSpPr>
                <a:spLocks noChangeArrowheads="1"/>
              </p:cNvSpPr>
              <p:nvPr/>
            </p:nvSpPr>
            <p:spPr bwMode="invGray">
              <a:xfrm>
                <a:off x="1664683" y="5034136"/>
                <a:ext cx="198718" cy="203200"/>
              </a:xfrm>
              <a:prstGeom prst="ellipse">
                <a:avLst/>
              </a:prstGeom>
              <a:solidFill>
                <a:srgbClr val="000099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91440" bIns="9144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0" name="Oval 63"/>
              <p:cNvSpPr>
                <a:spLocks noChangeArrowheads="1"/>
              </p:cNvSpPr>
              <p:nvPr/>
            </p:nvSpPr>
            <p:spPr bwMode="invGray">
              <a:xfrm>
                <a:off x="1451772" y="4653136"/>
                <a:ext cx="198718" cy="203200"/>
              </a:xfrm>
              <a:prstGeom prst="ellipse">
                <a:avLst/>
              </a:prstGeom>
              <a:solidFill>
                <a:srgbClr val="000099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tIns="91440" bIns="9144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747" name="TextBox 5"/>
            <p:cNvSpPr txBox="1">
              <a:spLocks noChangeArrowheads="1"/>
            </p:cNvSpPr>
            <p:nvPr/>
          </p:nvSpPr>
          <p:spPr bwMode="auto">
            <a:xfrm>
              <a:off x="1238225" y="51387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48" name="TextBox 158"/>
            <p:cNvSpPr txBox="1">
              <a:spLocks noChangeArrowheads="1"/>
            </p:cNvSpPr>
            <p:nvPr/>
          </p:nvSpPr>
          <p:spPr bwMode="auto">
            <a:xfrm>
              <a:off x="1603142" y="51387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49" name="Line 57"/>
            <p:cNvSpPr>
              <a:spLocks noChangeShapeType="1"/>
            </p:cNvSpPr>
            <p:nvPr/>
          </p:nvSpPr>
          <p:spPr bwMode="invGray">
            <a:xfrm flipH="1">
              <a:off x="2170484" y="4782253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0" name="Line 58"/>
            <p:cNvSpPr>
              <a:spLocks noChangeShapeType="1"/>
            </p:cNvSpPr>
            <p:nvPr/>
          </p:nvSpPr>
          <p:spPr bwMode="invGray">
            <a:xfrm>
              <a:off x="2369202" y="4794953"/>
              <a:ext cx="156135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1" name="Oval 60"/>
            <p:cNvSpPr>
              <a:spLocks noChangeArrowheads="1"/>
            </p:cNvSpPr>
            <p:nvPr/>
          </p:nvSpPr>
          <p:spPr bwMode="invGray">
            <a:xfrm>
              <a:off x="2056931" y="50235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2" name="Oval 62"/>
            <p:cNvSpPr>
              <a:spLocks noChangeArrowheads="1"/>
            </p:cNvSpPr>
            <p:nvPr/>
          </p:nvSpPr>
          <p:spPr bwMode="invGray">
            <a:xfrm>
              <a:off x="2425978" y="50235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3" name="Oval 63"/>
            <p:cNvSpPr>
              <a:spLocks noChangeArrowheads="1"/>
            </p:cNvSpPr>
            <p:nvPr/>
          </p:nvSpPr>
          <p:spPr bwMode="invGray">
            <a:xfrm>
              <a:off x="2213067" y="46425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54" name="TextBox 159"/>
            <p:cNvSpPr txBox="1">
              <a:spLocks noChangeArrowheads="1"/>
            </p:cNvSpPr>
            <p:nvPr/>
          </p:nvSpPr>
          <p:spPr bwMode="auto">
            <a:xfrm>
              <a:off x="1971131" y="51387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55" name="TextBox 160"/>
            <p:cNvSpPr txBox="1">
              <a:spLocks noChangeArrowheads="1"/>
            </p:cNvSpPr>
            <p:nvPr/>
          </p:nvSpPr>
          <p:spPr bwMode="auto">
            <a:xfrm>
              <a:off x="2374991" y="51387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29703" name="组合 9"/>
          <p:cNvGrpSpPr>
            <a:grpSpLocks/>
          </p:cNvGrpSpPr>
          <p:nvPr/>
        </p:nvGrpSpPr>
        <p:grpSpPr bwMode="auto">
          <a:xfrm>
            <a:off x="3814763" y="3749675"/>
            <a:ext cx="1370012" cy="1665288"/>
            <a:chOff x="4306957" y="3868720"/>
            <a:chExt cx="1369272" cy="1664794"/>
          </a:xfrm>
        </p:grpSpPr>
        <p:sp>
          <p:nvSpPr>
            <p:cNvPr id="29726" name="Oval 49"/>
            <p:cNvSpPr>
              <a:spLocks noChangeArrowheads="1"/>
            </p:cNvSpPr>
            <p:nvPr/>
          </p:nvSpPr>
          <p:spPr bwMode="invGray">
            <a:xfrm>
              <a:off x="4877338" y="4257092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7" name="Line 65"/>
            <p:cNvSpPr>
              <a:spLocks noChangeShapeType="1"/>
            </p:cNvSpPr>
            <p:nvPr/>
          </p:nvSpPr>
          <p:spPr bwMode="invGray">
            <a:xfrm>
              <a:off x="5045262" y="4426652"/>
              <a:ext cx="212481" cy="26564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8" name="Line 57"/>
            <p:cNvSpPr>
              <a:spLocks noChangeShapeType="1"/>
            </p:cNvSpPr>
            <p:nvPr/>
          </p:nvSpPr>
          <p:spPr bwMode="invGray">
            <a:xfrm flipH="1">
              <a:off x="4477921" y="4057849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9" name="Oval 60"/>
            <p:cNvSpPr>
              <a:spLocks noChangeArrowheads="1"/>
            </p:cNvSpPr>
            <p:nvPr/>
          </p:nvSpPr>
          <p:spPr bwMode="invGray">
            <a:xfrm>
              <a:off x="4364368" y="4299149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0" name="TextBox 170"/>
            <p:cNvSpPr txBox="1">
              <a:spLocks noChangeArrowheads="1"/>
            </p:cNvSpPr>
            <p:nvPr/>
          </p:nvSpPr>
          <p:spPr bwMode="auto">
            <a:xfrm>
              <a:off x="4306957" y="441437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31" name="Line 57"/>
            <p:cNvSpPr>
              <a:spLocks noChangeShapeType="1"/>
            </p:cNvSpPr>
            <p:nvPr/>
          </p:nvSpPr>
          <p:spPr bwMode="invGray">
            <a:xfrm flipH="1">
              <a:off x="5158816" y="4807653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2" name="Line 58"/>
            <p:cNvSpPr>
              <a:spLocks noChangeShapeType="1"/>
            </p:cNvSpPr>
            <p:nvPr/>
          </p:nvSpPr>
          <p:spPr bwMode="invGray">
            <a:xfrm>
              <a:off x="5357534" y="4820353"/>
              <a:ext cx="156135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3" name="Oval 60"/>
            <p:cNvSpPr>
              <a:spLocks noChangeArrowheads="1"/>
            </p:cNvSpPr>
            <p:nvPr/>
          </p:nvSpPr>
          <p:spPr bwMode="invGray">
            <a:xfrm>
              <a:off x="5045263" y="50489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4" name="Oval 62"/>
            <p:cNvSpPr>
              <a:spLocks noChangeArrowheads="1"/>
            </p:cNvSpPr>
            <p:nvPr/>
          </p:nvSpPr>
          <p:spPr bwMode="invGray">
            <a:xfrm>
              <a:off x="5414310" y="50489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5" name="Oval 63"/>
            <p:cNvSpPr>
              <a:spLocks noChangeArrowheads="1"/>
            </p:cNvSpPr>
            <p:nvPr/>
          </p:nvSpPr>
          <p:spPr bwMode="invGray">
            <a:xfrm>
              <a:off x="5201399" y="46679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6" name="TextBox 177"/>
            <p:cNvSpPr txBox="1">
              <a:spLocks noChangeArrowheads="1"/>
            </p:cNvSpPr>
            <p:nvPr/>
          </p:nvSpPr>
          <p:spPr bwMode="auto">
            <a:xfrm>
              <a:off x="4959463" y="51641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37" name="TextBox 178"/>
            <p:cNvSpPr txBox="1">
              <a:spLocks noChangeArrowheads="1"/>
            </p:cNvSpPr>
            <p:nvPr/>
          </p:nvSpPr>
          <p:spPr bwMode="auto">
            <a:xfrm>
              <a:off x="5363323" y="51641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38" name="Line 57"/>
            <p:cNvSpPr>
              <a:spLocks noChangeShapeType="1"/>
            </p:cNvSpPr>
            <p:nvPr/>
          </p:nvSpPr>
          <p:spPr bwMode="invGray">
            <a:xfrm flipH="1">
              <a:off x="4821058" y="4460292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9" name="Oval 60"/>
            <p:cNvSpPr>
              <a:spLocks noChangeArrowheads="1"/>
            </p:cNvSpPr>
            <p:nvPr/>
          </p:nvSpPr>
          <p:spPr bwMode="invGray">
            <a:xfrm>
              <a:off x="4707505" y="4701592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0" name="TextBox 181"/>
            <p:cNvSpPr txBox="1">
              <a:spLocks noChangeArrowheads="1"/>
            </p:cNvSpPr>
            <p:nvPr/>
          </p:nvSpPr>
          <p:spPr bwMode="auto">
            <a:xfrm>
              <a:off x="4655138" y="4816821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41" name="Oval 49"/>
            <p:cNvSpPr>
              <a:spLocks noChangeArrowheads="1"/>
            </p:cNvSpPr>
            <p:nvPr/>
          </p:nvSpPr>
          <p:spPr bwMode="invGray">
            <a:xfrm>
              <a:off x="4535471" y="3868720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2" name="Line 65"/>
            <p:cNvSpPr>
              <a:spLocks noChangeShapeType="1"/>
            </p:cNvSpPr>
            <p:nvPr/>
          </p:nvSpPr>
          <p:spPr bwMode="invGray">
            <a:xfrm>
              <a:off x="4703395" y="4038280"/>
              <a:ext cx="212481" cy="26564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9704" name="组合 186"/>
          <p:cNvGrpSpPr>
            <a:grpSpLocks/>
          </p:cNvGrpSpPr>
          <p:nvPr/>
        </p:nvGrpSpPr>
        <p:grpSpPr bwMode="auto">
          <a:xfrm>
            <a:off x="6786563" y="3716338"/>
            <a:ext cx="1368425" cy="1665287"/>
            <a:chOff x="4306957" y="3868720"/>
            <a:chExt cx="1369272" cy="1664794"/>
          </a:xfrm>
        </p:grpSpPr>
        <p:sp>
          <p:nvSpPr>
            <p:cNvPr id="29709" name="Oval 49"/>
            <p:cNvSpPr>
              <a:spLocks noChangeArrowheads="1"/>
            </p:cNvSpPr>
            <p:nvPr/>
          </p:nvSpPr>
          <p:spPr bwMode="invGray">
            <a:xfrm>
              <a:off x="4877338" y="4257092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0" name="Line 65"/>
            <p:cNvSpPr>
              <a:spLocks noChangeShapeType="1"/>
            </p:cNvSpPr>
            <p:nvPr/>
          </p:nvSpPr>
          <p:spPr bwMode="invGray">
            <a:xfrm>
              <a:off x="5045262" y="4426652"/>
              <a:ext cx="212481" cy="26564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1" name="Line 57"/>
            <p:cNvSpPr>
              <a:spLocks noChangeShapeType="1"/>
            </p:cNvSpPr>
            <p:nvPr/>
          </p:nvSpPr>
          <p:spPr bwMode="invGray">
            <a:xfrm flipH="1">
              <a:off x="4477921" y="4057849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2" name="Oval 60"/>
            <p:cNvSpPr>
              <a:spLocks noChangeArrowheads="1"/>
            </p:cNvSpPr>
            <p:nvPr/>
          </p:nvSpPr>
          <p:spPr bwMode="invGray">
            <a:xfrm>
              <a:off x="4364368" y="4299149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3" name="TextBox 191"/>
            <p:cNvSpPr txBox="1">
              <a:spLocks noChangeArrowheads="1"/>
            </p:cNvSpPr>
            <p:nvPr/>
          </p:nvSpPr>
          <p:spPr bwMode="auto">
            <a:xfrm>
              <a:off x="4306957" y="441437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14" name="Line 57"/>
            <p:cNvSpPr>
              <a:spLocks noChangeShapeType="1"/>
            </p:cNvSpPr>
            <p:nvPr/>
          </p:nvSpPr>
          <p:spPr bwMode="invGray">
            <a:xfrm flipH="1">
              <a:off x="5158816" y="4807653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5" name="Line 58"/>
            <p:cNvSpPr>
              <a:spLocks noChangeShapeType="1"/>
            </p:cNvSpPr>
            <p:nvPr/>
          </p:nvSpPr>
          <p:spPr bwMode="invGray">
            <a:xfrm>
              <a:off x="5357534" y="4820353"/>
              <a:ext cx="156135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6" name="Oval 60"/>
            <p:cNvSpPr>
              <a:spLocks noChangeArrowheads="1"/>
            </p:cNvSpPr>
            <p:nvPr/>
          </p:nvSpPr>
          <p:spPr bwMode="invGray">
            <a:xfrm>
              <a:off x="5045263" y="50489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7" name="Oval 62"/>
            <p:cNvSpPr>
              <a:spLocks noChangeArrowheads="1"/>
            </p:cNvSpPr>
            <p:nvPr/>
          </p:nvSpPr>
          <p:spPr bwMode="invGray">
            <a:xfrm>
              <a:off x="5414310" y="50489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8" name="Oval 63"/>
            <p:cNvSpPr>
              <a:spLocks noChangeArrowheads="1"/>
            </p:cNvSpPr>
            <p:nvPr/>
          </p:nvSpPr>
          <p:spPr bwMode="invGray">
            <a:xfrm>
              <a:off x="5201399" y="4667953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9" name="TextBox 197"/>
            <p:cNvSpPr txBox="1">
              <a:spLocks noChangeArrowheads="1"/>
            </p:cNvSpPr>
            <p:nvPr/>
          </p:nvSpPr>
          <p:spPr bwMode="auto">
            <a:xfrm>
              <a:off x="4959463" y="51641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20" name="TextBox 198"/>
            <p:cNvSpPr txBox="1">
              <a:spLocks noChangeArrowheads="1"/>
            </p:cNvSpPr>
            <p:nvPr/>
          </p:nvSpPr>
          <p:spPr bwMode="auto">
            <a:xfrm>
              <a:off x="5363323" y="516418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21" name="Line 57"/>
            <p:cNvSpPr>
              <a:spLocks noChangeShapeType="1"/>
            </p:cNvSpPr>
            <p:nvPr/>
          </p:nvSpPr>
          <p:spPr bwMode="invGray">
            <a:xfrm flipH="1">
              <a:off x="4821058" y="4460292"/>
              <a:ext cx="113553" cy="3175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2" name="Oval 60"/>
            <p:cNvSpPr>
              <a:spLocks noChangeArrowheads="1"/>
            </p:cNvSpPr>
            <p:nvPr/>
          </p:nvSpPr>
          <p:spPr bwMode="invGray">
            <a:xfrm>
              <a:off x="4707505" y="4701592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3" name="TextBox 201"/>
            <p:cNvSpPr txBox="1">
              <a:spLocks noChangeArrowheads="1"/>
            </p:cNvSpPr>
            <p:nvPr/>
          </p:nvSpPr>
          <p:spPr bwMode="auto">
            <a:xfrm>
              <a:off x="4655138" y="4816821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9724" name="Oval 49"/>
            <p:cNvSpPr>
              <a:spLocks noChangeArrowheads="1"/>
            </p:cNvSpPr>
            <p:nvPr/>
          </p:nvSpPr>
          <p:spPr bwMode="invGray">
            <a:xfrm>
              <a:off x="4535471" y="3868720"/>
              <a:ext cx="198718" cy="203200"/>
            </a:xfrm>
            <a:prstGeom prst="ellipse">
              <a:avLst/>
            </a:prstGeom>
            <a:solidFill>
              <a:srgbClr val="000099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91440" bIns="9144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25" name="Line 65"/>
            <p:cNvSpPr>
              <a:spLocks noChangeShapeType="1"/>
            </p:cNvSpPr>
            <p:nvPr/>
          </p:nvSpPr>
          <p:spPr bwMode="invGray">
            <a:xfrm>
              <a:off x="4703395" y="4038280"/>
              <a:ext cx="212481" cy="26564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91440" bIns="9144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705" name="TextBox 10"/>
          <p:cNvSpPr txBox="1">
            <a:spLocks noChangeArrowheads="1"/>
          </p:cNvSpPr>
          <p:nvPr/>
        </p:nvSpPr>
        <p:spPr bwMode="auto">
          <a:xfrm>
            <a:off x="317500" y="5418138"/>
            <a:ext cx="2513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WPL=2*(2+4+5+7)=36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9706" name="TextBox 204"/>
          <p:cNvSpPr txBox="1">
            <a:spLocks noChangeArrowheads="1"/>
          </p:cNvSpPr>
          <p:nvPr/>
        </p:nvSpPr>
        <p:spPr bwMode="auto">
          <a:xfrm>
            <a:off x="3295650" y="5440363"/>
            <a:ext cx="2730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WPL=2+2*4+3*(5+7)=46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9707" name="TextBox 205"/>
          <p:cNvSpPr txBox="1">
            <a:spLocks noChangeArrowheads="1"/>
          </p:cNvSpPr>
          <p:nvPr/>
        </p:nvSpPr>
        <p:spPr bwMode="auto">
          <a:xfrm>
            <a:off x="6329363" y="5440363"/>
            <a:ext cx="2730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WPL=7+2*5+3*(4+2)=35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29708" name="矩形 11"/>
          <p:cNvSpPr>
            <a:spLocks noChangeArrowheads="1"/>
          </p:cNvSpPr>
          <p:nvPr/>
        </p:nvSpPr>
        <p:spPr bwMode="auto">
          <a:xfrm>
            <a:off x="1127125" y="6021388"/>
            <a:ext cx="52022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带权路径长度达到最小的二叉树即为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Huffman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树。</a:t>
            </a:r>
          </a:p>
          <a:p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在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Huffman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树中，权值越大的结点离根越近。</a:t>
            </a:r>
          </a:p>
        </p:txBody>
      </p:sp>
    </p:spTree>
    <p:extLst>
      <p:ext uri="{BB962C8B-B14F-4D97-AF65-F5344CB8AC3E}">
        <p14:creationId xmlns:p14="http://schemas.microsoft.com/office/powerpoint/2010/main" val="153024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构造权值为</a:t>
            </a:r>
            <a:r>
              <a:rPr lang="en-US" altLang="zh-CN">
                <a:latin typeface="Arial" charset="0"/>
                <a:ea typeface="黑体" pitchFamily="2" charset="-122"/>
              </a:rPr>
              <a:t>{w</a:t>
            </a:r>
            <a:r>
              <a:rPr lang="en-US" altLang="zh-CN" baseline="-25000"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latin typeface="Arial" charset="0"/>
                <a:ea typeface="黑体" pitchFamily="2" charset="-122"/>
              </a:rPr>
              <a:t>,w</a:t>
            </a:r>
            <a:r>
              <a:rPr lang="en-US" altLang="zh-CN" baseline="-25000"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latin typeface="Arial" charset="0"/>
                <a:ea typeface="黑体" pitchFamily="2" charset="-122"/>
              </a:rPr>
              <a:t>, …, w</a:t>
            </a:r>
            <a:r>
              <a:rPr lang="en-US" altLang="zh-CN" baseline="-25000">
                <a:latin typeface="Arial" charset="0"/>
                <a:ea typeface="黑体" pitchFamily="2" charset="-122"/>
              </a:rPr>
              <a:t>n</a:t>
            </a:r>
            <a:r>
              <a:rPr lang="en-US" altLang="zh-CN">
                <a:latin typeface="Arial" charset="0"/>
                <a:ea typeface="黑体" pitchFamily="2" charset="-122"/>
              </a:rPr>
              <a:t>}</a:t>
            </a:r>
            <a:r>
              <a:rPr lang="zh-CN" altLang="en-US">
                <a:latin typeface="Arial" charset="0"/>
                <a:ea typeface="黑体" pitchFamily="2" charset="-122"/>
              </a:rPr>
              <a:t>的</a:t>
            </a:r>
            <a:r>
              <a:rPr lang="en-US" altLang="zh-CN">
                <a:latin typeface="Arial" charset="0"/>
                <a:ea typeface="黑体" pitchFamily="2" charset="-122"/>
              </a:rPr>
              <a:t>Huffman</a:t>
            </a:r>
            <a:r>
              <a:rPr lang="zh-CN" altLang="en-US">
                <a:latin typeface="Arial" charset="0"/>
                <a:ea typeface="黑体" pitchFamily="2" charset="-122"/>
              </a:rPr>
              <a:t>树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构造</a:t>
            </a:r>
            <a:r>
              <a:rPr lang="en-US" altLang="zh-CN">
                <a:latin typeface="Arial" charset="0"/>
                <a:ea typeface="黑体" pitchFamily="2" charset="-122"/>
              </a:rPr>
              <a:t>n</a:t>
            </a:r>
            <a:r>
              <a:rPr lang="zh-CN" altLang="en-US">
                <a:latin typeface="Arial" charset="0"/>
                <a:ea typeface="黑体" pitchFamily="2" charset="-122"/>
              </a:rPr>
              <a:t>棵二叉树的森林</a:t>
            </a:r>
            <a:r>
              <a:rPr lang="en-US" altLang="zh-CN">
                <a:latin typeface="Arial" charset="0"/>
                <a:ea typeface="黑体" pitchFamily="2" charset="-122"/>
              </a:rPr>
              <a:t>F={T</a:t>
            </a:r>
            <a:r>
              <a:rPr lang="en-US" altLang="zh-CN" baseline="-25000">
                <a:latin typeface="Arial" charset="0"/>
                <a:ea typeface="黑体" pitchFamily="2" charset="-122"/>
              </a:rPr>
              <a:t>1</a:t>
            </a:r>
            <a:r>
              <a:rPr lang="en-US" altLang="zh-CN">
                <a:latin typeface="Arial" charset="0"/>
                <a:ea typeface="黑体" pitchFamily="2" charset="-122"/>
              </a:rPr>
              <a:t>,T</a:t>
            </a:r>
            <a:r>
              <a:rPr lang="en-US" altLang="zh-CN" baseline="-25000">
                <a:latin typeface="Arial" charset="0"/>
                <a:ea typeface="黑体" pitchFamily="2" charset="-122"/>
              </a:rPr>
              <a:t>2</a:t>
            </a:r>
            <a:r>
              <a:rPr lang="en-US" altLang="zh-CN">
                <a:latin typeface="Arial" charset="0"/>
                <a:ea typeface="黑体" pitchFamily="2" charset="-122"/>
              </a:rPr>
              <a:t>, …, T</a:t>
            </a:r>
            <a:r>
              <a:rPr lang="en-US" altLang="zh-CN" baseline="-25000">
                <a:latin typeface="Arial" charset="0"/>
                <a:ea typeface="黑体" pitchFamily="2" charset="-122"/>
              </a:rPr>
              <a:t>n</a:t>
            </a:r>
            <a:r>
              <a:rPr lang="en-US" altLang="zh-CN">
                <a:latin typeface="Arial" charset="0"/>
                <a:ea typeface="黑体" pitchFamily="2" charset="-122"/>
              </a:rPr>
              <a:t>}</a:t>
            </a:r>
            <a:r>
              <a:rPr lang="zh-CN" altLang="en-US">
                <a:latin typeface="Arial" charset="0"/>
                <a:ea typeface="黑体" pitchFamily="2" charset="-122"/>
              </a:rPr>
              <a:t>，每棵二叉树</a:t>
            </a:r>
            <a:r>
              <a:rPr lang="en-US" altLang="zh-CN">
                <a:latin typeface="Arial" charset="0"/>
                <a:ea typeface="黑体" pitchFamily="2" charset="-122"/>
              </a:rPr>
              <a:t>T</a:t>
            </a:r>
            <a:r>
              <a:rPr lang="en-US" altLang="zh-CN" baseline="-25000">
                <a:latin typeface="Arial" charset="0"/>
                <a:ea typeface="黑体" pitchFamily="2" charset="-122"/>
              </a:rPr>
              <a:t>i</a:t>
            </a:r>
            <a:r>
              <a:rPr lang="zh-CN" altLang="en-US">
                <a:latin typeface="Arial" charset="0"/>
                <a:ea typeface="黑体" pitchFamily="2" charset="-122"/>
              </a:rPr>
              <a:t>只有一个带权值为</a:t>
            </a:r>
            <a:r>
              <a:rPr lang="en-US" altLang="zh-CN">
                <a:latin typeface="Arial" charset="0"/>
                <a:ea typeface="黑体" pitchFamily="2" charset="-122"/>
              </a:rPr>
              <a:t>w</a:t>
            </a:r>
            <a:r>
              <a:rPr lang="en-US" altLang="zh-CN" baseline="-25000">
                <a:latin typeface="Arial" charset="0"/>
                <a:ea typeface="黑体" pitchFamily="2" charset="-122"/>
              </a:rPr>
              <a:t>i</a:t>
            </a:r>
            <a:r>
              <a:rPr lang="zh-CN" altLang="en-US">
                <a:latin typeface="Arial" charset="0"/>
                <a:ea typeface="黑体" pitchFamily="2" charset="-122"/>
              </a:rPr>
              <a:t>的根结点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重复以下步骤，直到只剩一棵树为止：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en-US" altLang="zh-CN">
                <a:latin typeface="Arial" charset="0"/>
                <a:ea typeface="黑体" pitchFamily="2" charset="-122"/>
              </a:rPr>
              <a:t>1. </a:t>
            </a:r>
            <a:r>
              <a:rPr lang="zh-CN" altLang="en-US">
                <a:latin typeface="Arial" charset="0"/>
                <a:ea typeface="黑体" pitchFamily="2" charset="-122"/>
              </a:rPr>
              <a:t>在</a:t>
            </a:r>
            <a:r>
              <a:rPr lang="en-US" altLang="zh-CN">
                <a:latin typeface="Arial" charset="0"/>
                <a:ea typeface="黑体" pitchFamily="2" charset="-122"/>
              </a:rPr>
              <a:t>F</a:t>
            </a:r>
            <a:r>
              <a:rPr lang="zh-CN" altLang="en-US">
                <a:latin typeface="Arial" charset="0"/>
                <a:ea typeface="黑体" pitchFamily="2" charset="-122"/>
              </a:rPr>
              <a:t>中选两棵根结点权值最小的二叉树，作为左、右子树构造一棵新的二叉树，新树的根结点权值等于其左、右子树根结点权值之和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en-US" altLang="zh-CN">
                <a:latin typeface="Arial" charset="0"/>
                <a:ea typeface="黑体" pitchFamily="2" charset="-122"/>
              </a:rPr>
              <a:t>2. </a:t>
            </a:r>
            <a:r>
              <a:rPr lang="zh-CN" altLang="en-US">
                <a:latin typeface="Arial" charset="0"/>
                <a:ea typeface="黑体" pitchFamily="2" charset="-122"/>
              </a:rPr>
              <a:t>在</a:t>
            </a:r>
            <a:r>
              <a:rPr lang="en-US" altLang="zh-CN">
                <a:latin typeface="Arial" charset="0"/>
                <a:ea typeface="黑体" pitchFamily="2" charset="-122"/>
              </a:rPr>
              <a:t>F</a:t>
            </a:r>
            <a:r>
              <a:rPr lang="zh-CN" altLang="en-US">
                <a:latin typeface="Arial" charset="0"/>
                <a:ea typeface="黑体" pitchFamily="2" charset="-122"/>
              </a:rPr>
              <a:t>中删除这两棵二叉树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en-US" altLang="zh-CN">
                <a:latin typeface="Arial" charset="0"/>
                <a:ea typeface="黑体" pitchFamily="2" charset="-122"/>
              </a:rPr>
              <a:t>3. </a:t>
            </a:r>
            <a:r>
              <a:rPr lang="zh-CN" altLang="en-US">
                <a:latin typeface="Arial" charset="0"/>
                <a:ea typeface="黑体" pitchFamily="2" charset="-122"/>
              </a:rPr>
              <a:t>把新构造的二叉树加入</a:t>
            </a:r>
            <a:r>
              <a:rPr lang="en-US" altLang="zh-CN">
                <a:latin typeface="Arial" charset="0"/>
                <a:ea typeface="黑体" pitchFamily="2" charset="-122"/>
              </a:rPr>
              <a:t>F</a:t>
            </a:r>
          </a:p>
          <a:p>
            <a:endParaRPr lang="en-US" altLang="zh-CN">
              <a:latin typeface="Arial" charset="0"/>
              <a:ea typeface="黑体" pitchFamily="2" charset="-122"/>
            </a:endParaRPr>
          </a:p>
          <a:p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F85E6BF-28A0-4F0D-B981-4A866FCEED2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7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FB48BBD-E826-47BA-BBE9-A6C03FC8A813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31748" name="TextBox 78"/>
          <p:cNvSpPr txBox="1">
            <a:spLocks noChangeArrowheads="1"/>
          </p:cNvSpPr>
          <p:nvPr/>
        </p:nvSpPr>
        <p:spPr bwMode="auto">
          <a:xfrm>
            <a:off x="0" y="2079625"/>
            <a:ext cx="1889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F: {7} {5} {2} {4}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1749" name="组合 205"/>
          <p:cNvGrpSpPr>
            <a:grpSpLocks/>
          </p:cNvGrpSpPr>
          <p:nvPr/>
        </p:nvGrpSpPr>
        <p:grpSpPr bwMode="auto">
          <a:xfrm>
            <a:off x="98425" y="2819400"/>
            <a:ext cx="1692275" cy="276225"/>
            <a:chOff x="71532" y="3233017"/>
            <a:chExt cx="1692124" cy="276999"/>
          </a:xfrm>
        </p:grpSpPr>
        <p:sp>
          <p:nvSpPr>
            <p:cNvPr id="31790" name="TextBox 79"/>
            <p:cNvSpPr txBox="1">
              <a:spLocks/>
            </p:cNvSpPr>
            <p:nvPr/>
          </p:nvSpPr>
          <p:spPr bwMode="auto">
            <a:xfrm>
              <a:off x="71532" y="323301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91" name="TextBox 82"/>
            <p:cNvSpPr txBox="1">
              <a:spLocks/>
            </p:cNvSpPr>
            <p:nvPr/>
          </p:nvSpPr>
          <p:spPr bwMode="auto">
            <a:xfrm>
              <a:off x="539552" y="323301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92" name="TextBox 83"/>
            <p:cNvSpPr txBox="1">
              <a:spLocks/>
            </p:cNvSpPr>
            <p:nvPr/>
          </p:nvSpPr>
          <p:spPr bwMode="auto">
            <a:xfrm>
              <a:off x="1007604" y="323301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93" name="TextBox 84"/>
            <p:cNvSpPr txBox="1">
              <a:spLocks/>
            </p:cNvSpPr>
            <p:nvPr/>
          </p:nvSpPr>
          <p:spPr bwMode="auto">
            <a:xfrm>
              <a:off x="1475656" y="323301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31750" name="TextBox 85"/>
          <p:cNvSpPr txBox="1">
            <a:spLocks noChangeArrowheads="1"/>
          </p:cNvSpPr>
          <p:nvPr/>
        </p:nvSpPr>
        <p:spPr bwMode="auto">
          <a:xfrm>
            <a:off x="446088" y="5003800"/>
            <a:ext cx="996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(a) 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初始</a:t>
            </a:r>
          </a:p>
        </p:txBody>
      </p:sp>
      <p:sp>
        <p:nvSpPr>
          <p:cNvPr id="31751" name="TextBox 86"/>
          <p:cNvSpPr txBox="1">
            <a:spLocks noChangeArrowheads="1"/>
          </p:cNvSpPr>
          <p:nvPr/>
        </p:nvSpPr>
        <p:spPr bwMode="auto">
          <a:xfrm>
            <a:off x="2570163" y="2079625"/>
            <a:ext cx="1519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F: {7} {5} {6}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2" name="TextBox 91"/>
          <p:cNvSpPr txBox="1">
            <a:spLocks noChangeArrowheads="1"/>
          </p:cNvSpPr>
          <p:nvPr/>
        </p:nvSpPr>
        <p:spPr bwMode="auto">
          <a:xfrm>
            <a:off x="2517775" y="5003800"/>
            <a:ext cx="162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(b) 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合并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{2}{4}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3" name="TextBox 98"/>
          <p:cNvSpPr txBox="1">
            <a:spLocks noChangeArrowheads="1"/>
          </p:cNvSpPr>
          <p:nvPr/>
        </p:nvSpPr>
        <p:spPr bwMode="auto">
          <a:xfrm>
            <a:off x="5183188" y="2079625"/>
            <a:ext cx="1262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F: {7} {11}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4" name="TextBox 103"/>
          <p:cNvSpPr txBox="1">
            <a:spLocks noChangeArrowheads="1"/>
          </p:cNvSpPr>
          <p:nvPr/>
        </p:nvSpPr>
        <p:spPr bwMode="auto">
          <a:xfrm>
            <a:off x="5002213" y="5003800"/>
            <a:ext cx="1624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(b) 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合并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{2}{4}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5" name="TextBox 121"/>
          <p:cNvSpPr txBox="1">
            <a:spLocks noChangeArrowheads="1"/>
          </p:cNvSpPr>
          <p:nvPr/>
        </p:nvSpPr>
        <p:spPr bwMode="auto">
          <a:xfrm>
            <a:off x="7775575" y="2079625"/>
            <a:ext cx="901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F: {18}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1756" name="TextBox 126"/>
          <p:cNvSpPr txBox="1">
            <a:spLocks noChangeArrowheads="1"/>
          </p:cNvSpPr>
          <p:nvPr/>
        </p:nvSpPr>
        <p:spPr bwMode="auto">
          <a:xfrm>
            <a:off x="7413625" y="5003800"/>
            <a:ext cx="1739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(b) </a:t>
            </a: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合并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{7}{11}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1757" name="组合 206"/>
          <p:cNvGrpSpPr>
            <a:grpSpLocks/>
          </p:cNvGrpSpPr>
          <p:nvPr/>
        </p:nvGrpSpPr>
        <p:grpSpPr bwMode="auto">
          <a:xfrm>
            <a:off x="2484438" y="2819400"/>
            <a:ext cx="1690687" cy="846138"/>
            <a:chOff x="2715885" y="3443726"/>
            <a:chExt cx="1692124" cy="846573"/>
          </a:xfrm>
        </p:grpSpPr>
        <p:sp>
          <p:nvSpPr>
            <p:cNvPr id="31783" name="椭圆 80"/>
            <p:cNvSpPr>
              <a:spLocks noChangeAspect="1"/>
            </p:cNvSpPr>
            <p:nvPr/>
          </p:nvSpPr>
          <p:spPr bwMode="auto">
            <a:xfrm>
              <a:off x="3856201" y="3443726"/>
              <a:ext cx="360000" cy="3582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6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4" name="直接连接符 93"/>
            <p:cNvCxnSpPr>
              <a:cxnSpLocks noChangeAspect="1"/>
              <a:stCxn id="31788" idx="0"/>
              <a:endCxn id="31783" idx="3"/>
            </p:cNvCxnSpPr>
            <p:nvPr/>
          </p:nvCxnSpPr>
          <p:spPr>
            <a:xfrm flipV="1">
              <a:off x="3796303" y="3750272"/>
              <a:ext cx="112808" cy="263660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cxnSpLocks noChangeAspect="1"/>
              <a:stCxn id="31789" idx="0"/>
              <a:endCxn id="31783" idx="5"/>
            </p:cNvCxnSpPr>
            <p:nvPr/>
          </p:nvCxnSpPr>
          <p:spPr>
            <a:xfrm flipH="1" flipV="1">
              <a:off x="4163326" y="3750272"/>
              <a:ext cx="100098" cy="263660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86" name="TextBox 157"/>
            <p:cNvSpPr txBox="1">
              <a:spLocks/>
            </p:cNvSpPr>
            <p:nvPr/>
          </p:nvSpPr>
          <p:spPr bwMode="auto">
            <a:xfrm>
              <a:off x="2715885" y="347603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87" name="TextBox 158"/>
            <p:cNvSpPr txBox="1">
              <a:spLocks/>
            </p:cNvSpPr>
            <p:nvPr/>
          </p:nvSpPr>
          <p:spPr bwMode="auto">
            <a:xfrm>
              <a:off x="3183905" y="347603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88" name="TextBox 159"/>
            <p:cNvSpPr txBox="1">
              <a:spLocks/>
            </p:cNvSpPr>
            <p:nvPr/>
          </p:nvSpPr>
          <p:spPr bwMode="auto">
            <a:xfrm>
              <a:off x="3651957" y="4013300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89" name="TextBox 160"/>
            <p:cNvSpPr txBox="1">
              <a:spLocks/>
            </p:cNvSpPr>
            <p:nvPr/>
          </p:nvSpPr>
          <p:spPr bwMode="auto">
            <a:xfrm>
              <a:off x="4120009" y="4013300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31758" name="组合 207"/>
          <p:cNvGrpSpPr>
            <a:grpSpLocks/>
          </p:cNvGrpSpPr>
          <p:nvPr/>
        </p:nvGrpSpPr>
        <p:grpSpPr bwMode="auto">
          <a:xfrm>
            <a:off x="4967288" y="2819400"/>
            <a:ext cx="1692275" cy="1428750"/>
            <a:chOff x="5240466" y="3192407"/>
            <a:chExt cx="1692124" cy="1429400"/>
          </a:xfrm>
        </p:grpSpPr>
        <p:sp>
          <p:nvSpPr>
            <p:cNvPr id="31773" name="椭圆 167"/>
            <p:cNvSpPr>
              <a:spLocks noChangeAspect="1"/>
            </p:cNvSpPr>
            <p:nvPr/>
          </p:nvSpPr>
          <p:spPr bwMode="auto">
            <a:xfrm>
              <a:off x="6380782" y="3775234"/>
              <a:ext cx="360000" cy="3582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6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69" name="直接连接符 168"/>
            <p:cNvCxnSpPr>
              <a:cxnSpLocks noChangeAspect="1"/>
              <a:stCxn id="31778" idx="0"/>
              <a:endCxn id="31773" idx="3"/>
            </p:cNvCxnSpPr>
            <p:nvPr/>
          </p:nvCxnSpPr>
          <p:spPr>
            <a:xfrm flipV="1">
              <a:off x="6319870" y="4080224"/>
              <a:ext cx="114290" cy="265233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cxnSpLocks noChangeAspect="1"/>
              <a:stCxn id="31779" idx="0"/>
              <a:endCxn id="31773" idx="5"/>
            </p:cNvCxnSpPr>
            <p:nvPr/>
          </p:nvCxnSpPr>
          <p:spPr>
            <a:xfrm flipH="1" flipV="1">
              <a:off x="6688137" y="4080224"/>
              <a:ext cx="100003" cy="265233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76" name="TextBox 170"/>
            <p:cNvSpPr txBox="1">
              <a:spLocks/>
            </p:cNvSpPr>
            <p:nvPr/>
          </p:nvSpPr>
          <p:spPr bwMode="auto">
            <a:xfrm>
              <a:off x="5240466" y="3212976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77" name="TextBox 171"/>
            <p:cNvSpPr txBox="1">
              <a:spLocks/>
            </p:cNvSpPr>
            <p:nvPr/>
          </p:nvSpPr>
          <p:spPr bwMode="auto">
            <a:xfrm>
              <a:off x="5708486" y="3789040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78" name="TextBox 172"/>
            <p:cNvSpPr txBox="1">
              <a:spLocks/>
            </p:cNvSpPr>
            <p:nvPr/>
          </p:nvSpPr>
          <p:spPr bwMode="auto">
            <a:xfrm>
              <a:off x="6176538" y="4344808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79" name="TextBox 173"/>
            <p:cNvSpPr txBox="1">
              <a:spLocks/>
            </p:cNvSpPr>
            <p:nvPr/>
          </p:nvSpPr>
          <p:spPr bwMode="auto">
            <a:xfrm>
              <a:off x="6644590" y="4344808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75" name="直接连接符 174"/>
            <p:cNvCxnSpPr>
              <a:cxnSpLocks noChangeAspect="1"/>
              <a:stCxn id="31777" idx="0"/>
              <a:endCxn id="31782" idx="3"/>
            </p:cNvCxnSpPr>
            <p:nvPr/>
          </p:nvCxnSpPr>
          <p:spPr>
            <a:xfrm flipV="1">
              <a:off x="5853186" y="3498934"/>
              <a:ext cx="220642" cy="290644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>
              <a:cxnSpLocks noChangeAspect="1"/>
              <a:stCxn id="31773" idx="0"/>
              <a:endCxn id="31782" idx="5"/>
            </p:cNvCxnSpPr>
            <p:nvPr/>
          </p:nvCxnSpPr>
          <p:spPr>
            <a:xfrm flipH="1" flipV="1">
              <a:off x="6327806" y="3498934"/>
              <a:ext cx="233342" cy="276351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82" name="椭圆 180"/>
            <p:cNvSpPr>
              <a:spLocks noChangeAspect="1"/>
            </p:cNvSpPr>
            <p:nvPr/>
          </p:nvSpPr>
          <p:spPr bwMode="auto">
            <a:xfrm>
              <a:off x="6020782" y="3192407"/>
              <a:ext cx="360000" cy="3582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11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31759" name="组合 208"/>
          <p:cNvGrpSpPr>
            <a:grpSpLocks/>
          </p:cNvGrpSpPr>
          <p:nvPr/>
        </p:nvGrpSpPr>
        <p:grpSpPr bwMode="auto">
          <a:xfrm>
            <a:off x="7380288" y="2819400"/>
            <a:ext cx="1692275" cy="2068513"/>
            <a:chOff x="7716120" y="2731557"/>
            <a:chExt cx="1692124" cy="2069359"/>
          </a:xfrm>
        </p:grpSpPr>
        <p:sp>
          <p:nvSpPr>
            <p:cNvPr id="31760" name="椭圆 185"/>
            <p:cNvSpPr>
              <a:spLocks noChangeAspect="1"/>
            </p:cNvSpPr>
            <p:nvPr/>
          </p:nvSpPr>
          <p:spPr bwMode="auto">
            <a:xfrm>
              <a:off x="8856436" y="3954343"/>
              <a:ext cx="360000" cy="3582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6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87" name="直接连接符 186"/>
            <p:cNvCxnSpPr>
              <a:cxnSpLocks noChangeAspect="1"/>
              <a:stCxn id="31765" idx="0"/>
              <a:endCxn id="31760" idx="3"/>
            </p:cNvCxnSpPr>
            <p:nvPr/>
          </p:nvCxnSpPr>
          <p:spPr>
            <a:xfrm flipV="1">
              <a:off x="8795524" y="4259357"/>
              <a:ext cx="114290" cy="265221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cxnSpLocks noChangeAspect="1"/>
              <a:stCxn id="31766" idx="0"/>
              <a:endCxn id="31760" idx="5"/>
            </p:cNvCxnSpPr>
            <p:nvPr/>
          </p:nvCxnSpPr>
          <p:spPr>
            <a:xfrm flipH="1" flipV="1">
              <a:off x="9163791" y="4259357"/>
              <a:ext cx="100003" cy="265221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63" name="TextBox 188"/>
            <p:cNvSpPr txBox="1">
              <a:spLocks/>
            </p:cNvSpPr>
            <p:nvPr/>
          </p:nvSpPr>
          <p:spPr bwMode="auto">
            <a:xfrm>
              <a:off x="7716120" y="3368025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7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64" name="TextBox 189"/>
            <p:cNvSpPr txBox="1">
              <a:spLocks/>
            </p:cNvSpPr>
            <p:nvPr/>
          </p:nvSpPr>
          <p:spPr bwMode="auto">
            <a:xfrm>
              <a:off x="8184140" y="3968149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5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65" name="TextBox 190"/>
            <p:cNvSpPr txBox="1">
              <a:spLocks/>
            </p:cNvSpPr>
            <p:nvPr/>
          </p:nvSpPr>
          <p:spPr bwMode="auto">
            <a:xfrm>
              <a:off x="8652192" y="452391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766" name="TextBox 191"/>
            <p:cNvSpPr txBox="1">
              <a:spLocks/>
            </p:cNvSpPr>
            <p:nvPr/>
          </p:nvSpPr>
          <p:spPr bwMode="auto">
            <a:xfrm>
              <a:off x="9120244" y="4523917"/>
              <a:ext cx="288000" cy="27699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93" name="直接连接符 192"/>
            <p:cNvCxnSpPr>
              <a:cxnSpLocks noChangeAspect="1"/>
              <a:stCxn id="31764" idx="0"/>
              <a:endCxn id="31769" idx="3"/>
            </p:cNvCxnSpPr>
            <p:nvPr/>
          </p:nvCxnSpPr>
          <p:spPr>
            <a:xfrm flipV="1">
              <a:off x="8328840" y="3676506"/>
              <a:ext cx="220642" cy="292219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cxnSpLocks noChangeAspect="1"/>
              <a:stCxn id="31760" idx="0"/>
              <a:endCxn id="31769" idx="5"/>
            </p:cNvCxnSpPr>
            <p:nvPr/>
          </p:nvCxnSpPr>
          <p:spPr>
            <a:xfrm flipH="1" flipV="1">
              <a:off x="8803460" y="3676506"/>
              <a:ext cx="233342" cy="2779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69" name="椭圆 194"/>
            <p:cNvSpPr>
              <a:spLocks noChangeAspect="1"/>
            </p:cNvSpPr>
            <p:nvPr/>
          </p:nvSpPr>
          <p:spPr bwMode="auto">
            <a:xfrm>
              <a:off x="8496436" y="3371516"/>
              <a:ext cx="360000" cy="3582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11</a:t>
              </a: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96" name="直接连接符 195"/>
            <p:cNvCxnSpPr>
              <a:cxnSpLocks noChangeAspect="1"/>
              <a:stCxn id="31763" idx="0"/>
              <a:endCxn id="31772" idx="3"/>
            </p:cNvCxnSpPr>
            <p:nvPr/>
          </p:nvCxnSpPr>
          <p:spPr>
            <a:xfrm flipV="1">
              <a:off x="7860569" y="3038070"/>
              <a:ext cx="271439" cy="33033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cxnSpLocks noChangeAspect="1"/>
              <a:stCxn id="31769" idx="0"/>
              <a:endCxn id="31772" idx="5"/>
            </p:cNvCxnSpPr>
            <p:nvPr/>
          </p:nvCxnSpPr>
          <p:spPr>
            <a:xfrm flipH="1" flipV="1">
              <a:off x="8385985" y="3038070"/>
              <a:ext cx="290486" cy="333511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72" name="椭圆 200"/>
            <p:cNvSpPr>
              <a:spLocks noChangeAspect="1"/>
            </p:cNvSpPr>
            <p:nvPr/>
          </p:nvSpPr>
          <p:spPr bwMode="auto">
            <a:xfrm>
              <a:off x="8078648" y="2731557"/>
              <a:ext cx="360000" cy="35821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2" charset="-122"/>
                </a:rPr>
                <a:t>18</a:t>
              </a:r>
              <a:endParaRPr lang="zh-CN" altLang="en-US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538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Huffman</a:t>
            </a:r>
            <a:r>
              <a:rPr lang="zh-CN" altLang="en-US" dirty="0">
                <a:latin typeface="Arial" charset="0"/>
                <a:ea typeface="黑体" pitchFamily="2" charset="-122"/>
              </a:rPr>
              <a:t>编码，进行数据压缩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计算机领域数据用二进制表示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若已统计出某文本中各字符出现的概率，可以用</a:t>
            </a:r>
            <a:r>
              <a:rPr lang="en-US" altLang="zh-CN" dirty="0">
                <a:latin typeface="Arial" charset="0"/>
                <a:ea typeface="黑体" pitchFamily="2" charset="-122"/>
              </a:rPr>
              <a:t>Huffman</a:t>
            </a:r>
            <a:r>
              <a:rPr lang="zh-CN" altLang="en-US" dirty="0">
                <a:latin typeface="Arial" charset="0"/>
                <a:ea typeface="黑体" pitchFamily="2" charset="-122"/>
              </a:rPr>
              <a:t>编码进行数据压缩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ABCA842-320B-44BF-ACF7-ACB64D708C5E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14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38917" name="对象 4"/>
          <p:cNvGraphicFramePr>
            <a:graphicFrameLocks noChangeAspect="1"/>
          </p:cNvGraphicFramePr>
          <p:nvPr/>
        </p:nvGraphicFramePr>
        <p:xfrm>
          <a:off x="3059113" y="3573463"/>
          <a:ext cx="28463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057635" imgH="647730" progId="Equation.3">
                  <p:embed/>
                </p:oleObj>
              </mc:Choice>
              <mc:Fallback>
                <p:oleObj name="公式" r:id="rId2" imgW="3057635" imgH="6477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573463"/>
                        <a:ext cx="2846387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3194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Huffman</a:t>
            </a:r>
            <a:r>
              <a:rPr lang="zh-CN" altLang="en-US" dirty="0">
                <a:latin typeface="Arial" charset="0"/>
                <a:ea typeface="黑体" pitchFamily="2" charset="-122"/>
              </a:rPr>
              <a:t>编码，进行数据压缩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假设某文本共有</a:t>
            </a:r>
            <a:r>
              <a:rPr lang="en-US" altLang="zh-CN" dirty="0">
                <a:latin typeface="Arial" charset="0"/>
                <a:ea typeface="黑体" pitchFamily="2" charset="-122"/>
              </a:rPr>
              <a:t>1000</a:t>
            </a:r>
            <a:r>
              <a:rPr lang="zh-CN" altLang="en-US" dirty="0">
                <a:latin typeface="Arial" charset="0"/>
                <a:ea typeface="黑体" pitchFamily="2" charset="-122"/>
              </a:rPr>
              <a:t>个字符，且只由 </a:t>
            </a:r>
            <a:r>
              <a:rPr lang="en-US" altLang="zh-CN" dirty="0">
                <a:latin typeface="Arial" charset="0"/>
                <a:ea typeface="黑体" pitchFamily="2" charset="-122"/>
              </a:rPr>
              <a:t>a, b, c, d, e 5</a:t>
            </a:r>
            <a:r>
              <a:rPr lang="zh-CN" altLang="en-US" dirty="0">
                <a:latin typeface="Arial" charset="0"/>
                <a:ea typeface="黑体" pitchFamily="2" charset="-122"/>
              </a:rPr>
              <a:t>种字符组成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固定长度编码可将每个字符用</a:t>
            </a:r>
            <a:r>
              <a:rPr lang="en-US" altLang="zh-CN" dirty="0">
                <a:latin typeface="Arial" charset="0"/>
                <a:ea typeface="黑体" pitchFamily="2" charset="-122"/>
              </a:rPr>
              <a:t>3</a:t>
            </a:r>
            <a:r>
              <a:rPr lang="zh-CN" altLang="en-US" dirty="0">
                <a:latin typeface="Arial" charset="0"/>
                <a:ea typeface="黑体" pitchFamily="2" charset="-122"/>
              </a:rPr>
              <a:t>比特表示，整个文本要</a:t>
            </a:r>
            <a:r>
              <a:rPr lang="en-US" altLang="zh-CN" dirty="0">
                <a:latin typeface="Arial" charset="0"/>
                <a:ea typeface="黑体" pitchFamily="2" charset="-122"/>
              </a:rPr>
              <a:t>3</a:t>
            </a:r>
            <a:r>
              <a:rPr lang="zh-CN" altLang="en-US" dirty="0">
                <a:latin typeface="Arial" charset="0"/>
                <a:ea typeface="黑体" pitchFamily="2" charset="-122"/>
              </a:rPr>
              <a:t>*</a:t>
            </a:r>
            <a:r>
              <a:rPr lang="en-US" altLang="zh-CN" dirty="0">
                <a:latin typeface="Arial" charset="0"/>
                <a:ea typeface="黑体" pitchFamily="2" charset="-122"/>
              </a:rPr>
              <a:t>1000=3000</a:t>
            </a:r>
            <a:r>
              <a:rPr lang="zh-CN" altLang="en-US" dirty="0">
                <a:latin typeface="Arial" charset="0"/>
                <a:ea typeface="黑体" pitchFamily="2" charset="-122"/>
              </a:rPr>
              <a:t>比特表示，平均编码长度</a:t>
            </a:r>
            <a:r>
              <a:rPr lang="en-US" altLang="zh-CN" dirty="0">
                <a:latin typeface="Arial" charset="0"/>
                <a:ea typeface="黑体" pitchFamily="2" charset="-122"/>
              </a:rPr>
              <a:t>3</a:t>
            </a:r>
            <a:r>
              <a:rPr lang="zh-CN" altLang="en-US" dirty="0">
                <a:latin typeface="Arial" charset="0"/>
                <a:ea typeface="黑体" pitchFamily="2" charset="-122"/>
              </a:rPr>
              <a:t>比特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623A238-7940-460E-A522-71F255E248A8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15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92275" y="3789363"/>
          <a:ext cx="2903538" cy="222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符号</a:t>
                      </a:r>
                    </a:p>
                  </a:txBody>
                  <a:tcPr marL="91426" marR="9142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定长编码</a:t>
                      </a:r>
                    </a:p>
                  </a:txBody>
                  <a:tcPr marL="91426" marR="91426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6" marR="91426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673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黑体" pitchFamily="2" charset="-122"/>
              </a:rPr>
              <a:t>Huffman</a:t>
            </a:r>
            <a:r>
              <a:rPr lang="zh-CN" altLang="en-US" dirty="0">
                <a:latin typeface="Arial" charset="0"/>
                <a:ea typeface="黑体" pitchFamily="2" charset="-122"/>
              </a:rPr>
              <a:t>编码，进行数据压缩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假设某文本共有</a:t>
            </a:r>
            <a:r>
              <a:rPr lang="en-US" altLang="zh-CN" dirty="0">
                <a:latin typeface="Arial" charset="0"/>
                <a:ea typeface="黑体" pitchFamily="2" charset="-122"/>
              </a:rPr>
              <a:t>1000</a:t>
            </a:r>
            <a:r>
              <a:rPr lang="zh-CN" altLang="en-US" dirty="0">
                <a:latin typeface="Arial" charset="0"/>
                <a:ea typeface="黑体" pitchFamily="2" charset="-122"/>
              </a:rPr>
              <a:t>个字符，且只由 </a:t>
            </a:r>
            <a:r>
              <a:rPr lang="en-US" altLang="zh-CN" dirty="0">
                <a:latin typeface="Arial" charset="0"/>
                <a:ea typeface="黑体" pitchFamily="2" charset="-122"/>
              </a:rPr>
              <a:t>a, b, c, d, e 5</a:t>
            </a:r>
            <a:r>
              <a:rPr lang="zh-CN" altLang="en-US" dirty="0">
                <a:latin typeface="Arial" charset="0"/>
                <a:ea typeface="黑体" pitchFamily="2" charset="-122"/>
              </a:rPr>
              <a:t>种字符组成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若已统计出各字符出现的概率分别为</a:t>
            </a:r>
            <a:r>
              <a:rPr lang="en-US" altLang="zh-CN" dirty="0">
                <a:latin typeface="Arial" charset="0"/>
                <a:ea typeface="黑体" pitchFamily="2" charset="-122"/>
              </a:rPr>
              <a:t>0.12, 0.40, 0.15, 0.08, 0.25</a:t>
            </a:r>
            <a:r>
              <a:rPr lang="zh-CN" altLang="en-US" dirty="0">
                <a:latin typeface="Arial" charset="0"/>
                <a:ea typeface="黑体" pitchFamily="2" charset="-122"/>
              </a:rPr>
              <a:t>，则整个文本可用</a:t>
            </a:r>
            <a:r>
              <a:rPr lang="en-US" altLang="zh-CN" dirty="0">
                <a:latin typeface="Arial" charset="0"/>
                <a:ea typeface="黑体" pitchFamily="2" charset="-122"/>
              </a:rPr>
              <a:t>2150</a:t>
            </a:r>
            <a:r>
              <a:rPr lang="zh-CN" altLang="en-US" dirty="0">
                <a:latin typeface="Arial" charset="0"/>
                <a:ea typeface="黑体" pitchFamily="2" charset="-122"/>
              </a:rPr>
              <a:t>比特表示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FDFECC5-BE98-46B4-A724-BF0205B9E8F0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16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40965" name="椭圆 5"/>
          <p:cNvSpPr>
            <a:spLocks/>
          </p:cNvSpPr>
          <p:nvPr/>
        </p:nvSpPr>
        <p:spPr bwMode="auto">
          <a:xfrm>
            <a:off x="2128838" y="5956300"/>
            <a:ext cx="647700" cy="288925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0.2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7" name="直接连接符 6"/>
          <p:cNvCxnSpPr>
            <a:cxnSpLocks noChangeAspect="1"/>
            <a:stCxn id="40970" idx="0"/>
            <a:endCxn id="40965" idx="3"/>
          </p:cNvCxnSpPr>
          <p:nvPr/>
        </p:nvCxnSpPr>
        <p:spPr>
          <a:xfrm flipV="1">
            <a:off x="1981200" y="6202363"/>
            <a:ext cx="242888" cy="322262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cxnSpLocks noChangeAspect="1"/>
            <a:stCxn id="40971" idx="0"/>
            <a:endCxn id="40965" idx="5"/>
          </p:cNvCxnSpPr>
          <p:nvPr/>
        </p:nvCxnSpPr>
        <p:spPr>
          <a:xfrm flipH="1" flipV="1">
            <a:off x="2681288" y="6202363"/>
            <a:ext cx="234950" cy="322262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TextBox 8"/>
          <p:cNvSpPr txBox="1">
            <a:spLocks/>
          </p:cNvSpPr>
          <p:nvPr/>
        </p:nvSpPr>
        <p:spPr bwMode="auto">
          <a:xfrm>
            <a:off x="606425" y="5359400"/>
            <a:ext cx="719138" cy="277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0.25(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e</a:t>
            </a: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)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0969" name="TextBox 9"/>
          <p:cNvSpPr txBox="1">
            <a:spLocks/>
          </p:cNvSpPr>
          <p:nvPr/>
        </p:nvSpPr>
        <p:spPr bwMode="auto">
          <a:xfrm>
            <a:off x="1081088" y="5969000"/>
            <a:ext cx="719137" cy="288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0.15(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c</a:t>
            </a: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)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0970" name="TextBox 10"/>
          <p:cNvSpPr txBox="1">
            <a:spLocks/>
          </p:cNvSpPr>
          <p:nvPr/>
        </p:nvSpPr>
        <p:spPr bwMode="auto">
          <a:xfrm>
            <a:off x="1620838" y="6524625"/>
            <a:ext cx="720725" cy="288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0.08(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d</a:t>
            </a: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)</a:t>
            </a:r>
          </a:p>
        </p:txBody>
      </p:sp>
      <p:sp>
        <p:nvSpPr>
          <p:cNvPr id="40971" name="TextBox 11"/>
          <p:cNvSpPr txBox="1">
            <a:spLocks/>
          </p:cNvSpPr>
          <p:nvPr/>
        </p:nvSpPr>
        <p:spPr bwMode="auto">
          <a:xfrm>
            <a:off x="2557463" y="6524625"/>
            <a:ext cx="719137" cy="277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0.12(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a</a:t>
            </a: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)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13" name="直接连接符 12"/>
          <p:cNvCxnSpPr>
            <a:cxnSpLocks noChangeAspect="1"/>
            <a:stCxn id="40969" idx="0"/>
            <a:endCxn id="40974" idx="3"/>
          </p:cNvCxnSpPr>
          <p:nvPr/>
        </p:nvCxnSpPr>
        <p:spPr>
          <a:xfrm flipV="1">
            <a:off x="1441450" y="5637213"/>
            <a:ext cx="309563" cy="331787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cxnSpLocks noChangeAspect="1"/>
            <a:stCxn id="40965" idx="0"/>
            <a:endCxn id="40974" idx="5"/>
          </p:cNvCxnSpPr>
          <p:nvPr/>
        </p:nvCxnSpPr>
        <p:spPr>
          <a:xfrm flipH="1" flipV="1">
            <a:off x="2209800" y="5637213"/>
            <a:ext cx="242888" cy="319087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4" name="椭圆 14"/>
          <p:cNvSpPr>
            <a:spLocks/>
          </p:cNvSpPr>
          <p:nvPr/>
        </p:nvSpPr>
        <p:spPr bwMode="auto">
          <a:xfrm>
            <a:off x="1657350" y="5391150"/>
            <a:ext cx="647700" cy="287338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0.35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16" name="直接连接符 15"/>
          <p:cNvCxnSpPr>
            <a:cxnSpLocks noChangeAspect="1"/>
            <a:stCxn id="40968" idx="0"/>
            <a:endCxn id="40977" idx="3"/>
          </p:cNvCxnSpPr>
          <p:nvPr/>
        </p:nvCxnSpPr>
        <p:spPr>
          <a:xfrm flipV="1">
            <a:off x="965200" y="5038725"/>
            <a:ext cx="274638" cy="320675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 noChangeAspect="1"/>
            <a:stCxn id="40974" idx="0"/>
            <a:endCxn id="40977" idx="5"/>
          </p:cNvCxnSpPr>
          <p:nvPr/>
        </p:nvCxnSpPr>
        <p:spPr>
          <a:xfrm flipH="1" flipV="1">
            <a:off x="1698625" y="5038725"/>
            <a:ext cx="282575" cy="352425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7" name="椭圆 17"/>
          <p:cNvSpPr>
            <a:spLocks/>
          </p:cNvSpPr>
          <p:nvPr/>
        </p:nvSpPr>
        <p:spPr bwMode="auto">
          <a:xfrm>
            <a:off x="1144588" y="4792663"/>
            <a:ext cx="649287" cy="287337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0.6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0978" name="TextBox 28"/>
          <p:cNvSpPr txBox="1">
            <a:spLocks/>
          </p:cNvSpPr>
          <p:nvPr/>
        </p:nvSpPr>
        <p:spPr bwMode="auto">
          <a:xfrm>
            <a:off x="17463" y="4826000"/>
            <a:ext cx="719137" cy="277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dirty="0">
                <a:solidFill>
                  <a:srgbClr val="000099"/>
                </a:solidFill>
                <a:ea typeface="黑体" pitchFamily="2" charset="-122"/>
              </a:rPr>
              <a:t>0.40(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b</a:t>
            </a:r>
            <a:r>
              <a:rPr lang="en-US" altLang="zh-CN" dirty="0">
                <a:solidFill>
                  <a:srgbClr val="000099"/>
                </a:solidFill>
                <a:ea typeface="黑体" pitchFamily="2" charset="-122"/>
              </a:rPr>
              <a:t>)</a:t>
            </a:r>
            <a:endParaRPr lang="zh-CN" altLang="en-US" dirty="0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0979" name="椭圆 44"/>
          <p:cNvSpPr>
            <a:spLocks/>
          </p:cNvSpPr>
          <p:nvPr/>
        </p:nvSpPr>
        <p:spPr bwMode="auto">
          <a:xfrm>
            <a:off x="669925" y="4235450"/>
            <a:ext cx="647700" cy="288925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</a:pPr>
            <a:r>
              <a:rPr lang="en-US" altLang="zh-CN">
                <a:solidFill>
                  <a:srgbClr val="000099"/>
                </a:solidFill>
                <a:ea typeface="黑体" pitchFamily="2" charset="-122"/>
              </a:rPr>
              <a:t>1.0</a:t>
            </a:r>
            <a:endParaRPr lang="zh-CN" altLang="en-US">
              <a:solidFill>
                <a:srgbClr val="000099"/>
              </a:solidFill>
              <a:ea typeface="黑体" pitchFamily="2" charset="-122"/>
            </a:endParaRPr>
          </a:p>
        </p:txBody>
      </p:sp>
      <p:cxnSp>
        <p:nvCxnSpPr>
          <p:cNvPr id="46" name="直接连接符 45"/>
          <p:cNvCxnSpPr>
            <a:cxnSpLocks noChangeAspect="1"/>
            <a:stCxn id="40978" idx="0"/>
            <a:endCxn id="40979" idx="3"/>
          </p:cNvCxnSpPr>
          <p:nvPr/>
        </p:nvCxnSpPr>
        <p:spPr>
          <a:xfrm flipV="1">
            <a:off x="376238" y="4481513"/>
            <a:ext cx="388937" cy="344487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cxnSpLocks noChangeAspect="1"/>
            <a:stCxn id="40977" idx="0"/>
            <a:endCxn id="40979" idx="5"/>
          </p:cNvCxnSpPr>
          <p:nvPr/>
        </p:nvCxnSpPr>
        <p:spPr>
          <a:xfrm flipH="1" flipV="1">
            <a:off x="1223963" y="4481513"/>
            <a:ext cx="244475" cy="311150"/>
          </a:xfrm>
          <a:prstGeom prst="line">
            <a:avLst/>
          </a:prstGeom>
          <a:ln w="19050"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2" name="TextBox 76"/>
          <p:cNvSpPr txBox="1">
            <a:spLocks noChangeArrowheads="1"/>
          </p:cNvSpPr>
          <p:nvPr/>
        </p:nvSpPr>
        <p:spPr bwMode="auto">
          <a:xfrm>
            <a:off x="322263" y="437991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3" name="TextBox 77"/>
          <p:cNvSpPr txBox="1">
            <a:spLocks noChangeArrowheads="1"/>
          </p:cNvSpPr>
          <p:nvPr/>
        </p:nvSpPr>
        <p:spPr bwMode="auto">
          <a:xfrm>
            <a:off x="896938" y="49450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4" name="TextBox 78"/>
          <p:cNvSpPr txBox="1">
            <a:spLocks noChangeArrowheads="1"/>
          </p:cNvSpPr>
          <p:nvPr/>
        </p:nvSpPr>
        <p:spPr bwMode="auto">
          <a:xfrm>
            <a:off x="1403350" y="55530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5" name="TextBox 79"/>
          <p:cNvSpPr txBox="1">
            <a:spLocks noChangeArrowheads="1"/>
          </p:cNvSpPr>
          <p:nvPr/>
        </p:nvSpPr>
        <p:spPr bwMode="auto">
          <a:xfrm>
            <a:off x="1911350" y="611346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0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6" name="TextBox 81"/>
          <p:cNvSpPr txBox="1">
            <a:spLocks noChangeArrowheads="1"/>
          </p:cNvSpPr>
          <p:nvPr/>
        </p:nvSpPr>
        <p:spPr bwMode="auto">
          <a:xfrm>
            <a:off x="1308100" y="43799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7" name="TextBox 82"/>
          <p:cNvSpPr txBox="1">
            <a:spLocks noChangeArrowheads="1"/>
          </p:cNvSpPr>
          <p:nvPr/>
        </p:nvSpPr>
        <p:spPr bwMode="auto">
          <a:xfrm>
            <a:off x="1771650" y="4951413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8" name="TextBox 83"/>
          <p:cNvSpPr txBox="1">
            <a:spLocks noChangeArrowheads="1"/>
          </p:cNvSpPr>
          <p:nvPr/>
        </p:nvSpPr>
        <p:spPr bwMode="auto">
          <a:xfrm>
            <a:off x="2274888" y="558800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0989" name="TextBox 84"/>
          <p:cNvSpPr txBox="1">
            <a:spLocks noChangeArrowheads="1"/>
          </p:cNvSpPr>
          <p:nvPr/>
        </p:nvSpPr>
        <p:spPr bwMode="auto">
          <a:xfrm>
            <a:off x="2760663" y="6113463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graphicFrame>
        <p:nvGraphicFramePr>
          <p:cNvPr id="86" name="表格 85"/>
          <p:cNvGraphicFramePr>
            <a:graphicFrameLocks noGrp="1"/>
          </p:cNvGraphicFramePr>
          <p:nvPr/>
        </p:nvGraphicFramePr>
        <p:xfrm>
          <a:off x="4751388" y="4552950"/>
          <a:ext cx="3241675" cy="2224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符号</a:t>
                      </a: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概率</a:t>
                      </a: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Huffman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编码</a:t>
                      </a:r>
                    </a:p>
                  </a:txBody>
                  <a:tcPr marL="91477" marR="91477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      1111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0.40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      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      110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      1110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      10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7" marR="91477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020" name="TextBox 86"/>
          <p:cNvSpPr txBox="1">
            <a:spLocks noChangeArrowheads="1"/>
          </p:cNvSpPr>
          <p:nvPr/>
        </p:nvSpPr>
        <p:spPr bwMode="auto">
          <a:xfrm>
            <a:off x="2441575" y="3873500"/>
            <a:ext cx="529503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2" charset="-122"/>
              </a:rPr>
              <a:t>平均编码长度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ea typeface="黑体" pitchFamily="2" charset="-122"/>
              </a:rPr>
              <a:t>带权路径长度</a:t>
            </a: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B(T) = 0.12*4 + 0.08*4 + 0.15*3 + 0.25*2 + 0.40*1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  <a:ea typeface="黑体" pitchFamily="2" charset="-122"/>
              </a:rPr>
              <a:t>        = 2.15</a:t>
            </a:r>
            <a:endParaRPr lang="zh-CN" altLang="en-US" b="1" dirty="0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86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ABCA842-320B-44BF-ACF7-ACB64D708C5E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17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最优子结构</a:t>
            </a:r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是字符表</a:t>
            </a:r>
            <a:r>
              <a:rPr lang="en-US" altLang="zh-CN" dirty="0"/>
              <a:t>C</a:t>
            </a:r>
            <a:r>
              <a:rPr lang="zh-CN" altLang="en-US" dirty="0"/>
              <a:t>一棵哈夫曼树。设字符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是</a:t>
            </a:r>
            <a:r>
              <a:rPr lang="en-US" altLang="zh-CN" dirty="0"/>
              <a:t>T</a:t>
            </a:r>
            <a:r>
              <a:rPr lang="zh-CN" altLang="en-US" dirty="0"/>
              <a:t>中任意两个相邻叶结点，</a:t>
            </a:r>
            <a:r>
              <a:rPr lang="en-US" altLang="zh-CN" dirty="0"/>
              <a:t>z</a:t>
            </a:r>
            <a:r>
              <a:rPr lang="zh-CN" altLang="en-US" dirty="0"/>
              <a:t>是其父结点，</a:t>
            </a:r>
            <a:r>
              <a:rPr lang="en-US" altLang="zh-CN" dirty="0"/>
              <a:t>f(x)</a:t>
            </a:r>
            <a:r>
              <a:rPr lang="zh-CN" altLang="en-US" dirty="0"/>
              <a:t>和</a:t>
            </a:r>
            <a:r>
              <a:rPr lang="en-US" altLang="zh-CN" dirty="0"/>
              <a:t>f(y)</a:t>
            </a:r>
            <a:r>
              <a:rPr lang="zh-CN" altLang="en-US" dirty="0"/>
              <a:t>是其频率。将</a:t>
            </a:r>
            <a:r>
              <a:rPr lang="en-US" altLang="zh-CN" dirty="0"/>
              <a:t>z</a:t>
            </a:r>
            <a:r>
              <a:rPr lang="zh-CN" altLang="en-US" dirty="0"/>
              <a:t>看作频率是</a:t>
            </a:r>
            <a:r>
              <a:rPr lang="en-US" altLang="zh-CN" dirty="0"/>
              <a:t>f(z)=f(x)+f(y)</a:t>
            </a:r>
            <a:r>
              <a:rPr lang="zh-CN" altLang="en-US" dirty="0"/>
              <a:t>的字符，</a:t>
            </a:r>
            <a:r>
              <a:rPr lang="en-US" altLang="zh-CN" dirty="0"/>
              <a:t>T’=T- {</a:t>
            </a:r>
            <a:r>
              <a:rPr lang="en-US" altLang="zh-CN" dirty="0" err="1"/>
              <a:t>x,y</a:t>
            </a:r>
            <a:r>
              <a:rPr lang="en-US" altLang="zh-CN" dirty="0"/>
              <a:t>}</a:t>
            </a:r>
            <a:r>
              <a:rPr lang="zh-CN" altLang="en-US" dirty="0"/>
              <a:t>是字母表</a:t>
            </a:r>
            <a:r>
              <a:rPr lang="en-US" altLang="zh-CN" dirty="0"/>
              <a:t>C’=C- {</a:t>
            </a:r>
            <a:r>
              <a:rPr lang="en-US" altLang="zh-CN" dirty="0" err="1"/>
              <a:t>x,y</a:t>
            </a:r>
            <a:r>
              <a:rPr lang="en-US" altLang="zh-CN" dirty="0"/>
              <a:t>}∪{z}</a:t>
            </a:r>
            <a:r>
              <a:rPr lang="zh-CN" altLang="en-US" dirty="0"/>
              <a:t>的哈夫曼树</a:t>
            </a:r>
            <a:endParaRPr lang="en-US" altLang="zh-CN" dirty="0"/>
          </a:p>
          <a:p>
            <a:pPr lvl="1"/>
            <a:r>
              <a:rPr lang="zh-CN" altLang="en-US" dirty="0"/>
              <a:t>证明：</a:t>
            </a:r>
            <a:endParaRPr lang="en-US" altLang="zh-CN" dirty="0"/>
          </a:p>
          <a:p>
            <a:pPr lvl="2"/>
            <a:r>
              <a:rPr lang="zh-CN" altLang="en-US" dirty="0"/>
              <a:t>若</a:t>
            </a:r>
            <a:r>
              <a:rPr lang="en-US" altLang="zh-CN" dirty="0"/>
              <a:t>T’</a:t>
            </a:r>
            <a:r>
              <a:rPr lang="zh-CN" altLang="en-US" dirty="0"/>
              <a:t>不是</a:t>
            </a:r>
            <a:r>
              <a:rPr lang="en-US" altLang="zh-CN" dirty="0"/>
              <a:t>C’</a:t>
            </a:r>
            <a:r>
              <a:rPr lang="zh-CN" altLang="en-US" dirty="0"/>
              <a:t>的哈夫曼树</a:t>
            </a:r>
            <a:r>
              <a:rPr lang="en-US" altLang="zh-CN" dirty="0"/>
              <a:t>(</a:t>
            </a:r>
            <a:r>
              <a:rPr lang="zh-CN" altLang="en-US" dirty="0"/>
              <a:t>最优解</a:t>
            </a:r>
            <a:r>
              <a:rPr lang="en-US" altLang="zh-CN" dirty="0"/>
              <a:t>)</a:t>
            </a:r>
            <a:r>
              <a:rPr lang="zh-CN" altLang="en-US" dirty="0"/>
              <a:t> ，则必存在</a:t>
            </a:r>
            <a:r>
              <a:rPr lang="en-US" altLang="zh-CN" dirty="0"/>
              <a:t>T’’，</a:t>
            </a:r>
            <a:r>
              <a:rPr lang="zh-CN" altLang="en-US" dirty="0"/>
              <a:t>使</a:t>
            </a:r>
            <a:r>
              <a:rPr lang="en-US" altLang="zh-CN" dirty="0"/>
              <a:t>B(T’’)&lt;B(T’)</a:t>
            </a:r>
            <a:r>
              <a:rPr lang="zh-CN" altLang="en-US" dirty="0"/>
              <a:t>。因为</a:t>
            </a:r>
            <a:r>
              <a:rPr lang="en-US" altLang="zh-CN" dirty="0"/>
              <a:t>z</a:t>
            </a:r>
            <a:r>
              <a:rPr lang="zh-CN" altLang="en-US" dirty="0"/>
              <a:t>是</a:t>
            </a:r>
            <a:r>
              <a:rPr lang="en-US" altLang="zh-CN" dirty="0"/>
              <a:t>C’</a:t>
            </a:r>
            <a:r>
              <a:rPr lang="zh-CN" altLang="en-US" dirty="0"/>
              <a:t>中字符，它必为</a:t>
            </a:r>
            <a:r>
              <a:rPr lang="en-US" altLang="zh-CN" dirty="0"/>
              <a:t>T’’</a:t>
            </a:r>
            <a:r>
              <a:rPr lang="zh-CN" altLang="en-US" dirty="0"/>
              <a:t>中的叶子。把结点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加入</a:t>
            </a:r>
            <a:r>
              <a:rPr lang="en-US" altLang="zh-CN" dirty="0"/>
              <a:t>T’’，</a:t>
            </a:r>
            <a:r>
              <a:rPr lang="zh-CN" altLang="en-US" dirty="0"/>
              <a:t>作为</a:t>
            </a:r>
            <a:r>
              <a:rPr lang="en-US" altLang="zh-CN" dirty="0"/>
              <a:t>z</a:t>
            </a:r>
            <a:r>
              <a:rPr lang="zh-CN" altLang="en-US" dirty="0"/>
              <a:t>的子结点，得到</a:t>
            </a:r>
            <a:r>
              <a:rPr lang="en-US" altLang="zh-CN" dirty="0"/>
              <a:t>C</a:t>
            </a:r>
            <a:r>
              <a:rPr lang="zh-CN" altLang="en-US" dirty="0"/>
              <a:t>的哈夫曼树</a:t>
            </a:r>
            <a:r>
              <a:rPr lang="en-US" altLang="zh-CN" dirty="0"/>
              <a:t>T’’’</a:t>
            </a:r>
            <a:r>
              <a:rPr lang="zh-CN" altLang="en-US" dirty="0"/>
              <a:t>，</a:t>
            </a:r>
            <a:r>
              <a:rPr lang="en-US" altLang="zh-CN" sz="2000" dirty="0"/>
              <a:t>B(T’’’)=B(T’’)+f(x)+f(y)&lt;B(T’)+f(x)+f(y)&lt;B(T)</a:t>
            </a:r>
            <a:r>
              <a:rPr lang="zh-CN" altLang="en-US" dirty="0"/>
              <a:t>。这与</a:t>
            </a:r>
            <a:r>
              <a:rPr lang="en-US" altLang="zh-CN" dirty="0"/>
              <a:t>T</a:t>
            </a:r>
            <a:r>
              <a:rPr lang="zh-CN" altLang="en-US" dirty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的哈夫曼树矛盾。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388423" y="143159"/>
            <a:ext cx="1159961" cy="1816810"/>
            <a:chOff x="7349332" y="2863444"/>
            <a:chExt cx="1440154" cy="2124803"/>
          </a:xfrm>
        </p:grpSpPr>
        <p:sp>
          <p:nvSpPr>
            <p:cNvPr id="8" name="椭圆 185"/>
            <p:cNvSpPr>
              <a:spLocks noChangeAspect="1"/>
            </p:cNvSpPr>
            <p:nvPr/>
          </p:nvSpPr>
          <p:spPr bwMode="auto">
            <a:xfrm>
              <a:off x="7781388" y="4094026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z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" name="直接连接符 8"/>
            <p:cNvCxnSpPr>
              <a:cxnSpLocks noChangeAspect="1"/>
              <a:stCxn id="13" idx="0"/>
              <a:endCxn id="8" idx="3"/>
            </p:cNvCxnSpPr>
            <p:nvPr/>
          </p:nvCxnSpPr>
          <p:spPr bwMode="auto">
            <a:xfrm flipV="1">
              <a:off x="7685772" y="4399659"/>
              <a:ext cx="148341" cy="3006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cxnSpLocks noChangeAspect="1"/>
              <a:stCxn id="14" idx="0"/>
              <a:endCxn id="8" idx="5"/>
            </p:cNvCxnSpPr>
            <p:nvPr/>
          </p:nvCxnSpPr>
          <p:spPr bwMode="auto">
            <a:xfrm flipH="1" flipV="1">
              <a:off x="8088695" y="4399659"/>
              <a:ext cx="124736" cy="3006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88"/>
            <p:cNvSpPr txBox="1">
              <a:spLocks/>
            </p:cNvSpPr>
            <p:nvPr/>
          </p:nvSpPr>
          <p:spPr bwMode="auto">
            <a:xfrm>
              <a:off x="7349332" y="3499652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2" name="TextBox 189"/>
            <p:cNvSpPr txBox="1">
              <a:spLocks/>
            </p:cNvSpPr>
            <p:nvPr/>
          </p:nvSpPr>
          <p:spPr bwMode="auto">
            <a:xfrm>
              <a:off x="8501460" y="4131321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3" name="TextBox 190"/>
            <p:cNvSpPr txBox="1">
              <a:spLocks/>
            </p:cNvSpPr>
            <p:nvPr/>
          </p:nvSpPr>
          <p:spPr bwMode="auto">
            <a:xfrm>
              <a:off x="7541759" y="4700286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x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4" name="TextBox 191"/>
            <p:cNvSpPr txBox="1">
              <a:spLocks/>
            </p:cNvSpPr>
            <p:nvPr/>
          </p:nvSpPr>
          <p:spPr bwMode="auto">
            <a:xfrm>
              <a:off x="8069418" y="4700286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y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5" name="直接连接符 14"/>
            <p:cNvCxnSpPr>
              <a:cxnSpLocks noChangeAspect="1"/>
              <a:stCxn id="8" idx="0"/>
              <a:endCxn id="17" idx="3"/>
            </p:cNvCxnSpPr>
            <p:nvPr/>
          </p:nvCxnSpPr>
          <p:spPr bwMode="auto">
            <a:xfrm flipV="1">
              <a:off x="7961404" y="3808774"/>
              <a:ext cx="221039" cy="285252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cxnSpLocks noChangeAspect="1"/>
              <a:stCxn id="12" idx="0"/>
              <a:endCxn id="17" idx="5"/>
            </p:cNvCxnSpPr>
            <p:nvPr/>
          </p:nvCxnSpPr>
          <p:spPr bwMode="auto">
            <a:xfrm flipH="1" flipV="1">
              <a:off x="8437025" y="3808774"/>
              <a:ext cx="208448" cy="322547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94"/>
            <p:cNvSpPr>
              <a:spLocks noChangeAspect="1"/>
            </p:cNvSpPr>
            <p:nvPr/>
          </p:nvSpPr>
          <p:spPr bwMode="auto">
            <a:xfrm>
              <a:off x="8129718" y="3503141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8" name="直接连接符 17"/>
            <p:cNvCxnSpPr>
              <a:cxnSpLocks noChangeAspect="1"/>
              <a:stCxn id="11" idx="0"/>
              <a:endCxn id="20" idx="3"/>
            </p:cNvCxnSpPr>
            <p:nvPr/>
          </p:nvCxnSpPr>
          <p:spPr bwMode="auto">
            <a:xfrm flipV="1">
              <a:off x="7493345" y="3169077"/>
              <a:ext cx="271272" cy="3305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cxnSpLocks noChangeAspect="1"/>
              <a:stCxn id="17" idx="0"/>
              <a:endCxn id="20" idx="5"/>
            </p:cNvCxnSpPr>
            <p:nvPr/>
          </p:nvCxnSpPr>
          <p:spPr bwMode="auto">
            <a:xfrm flipH="1" flipV="1">
              <a:off x="8019257" y="3169832"/>
              <a:ext cx="290512" cy="3333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200"/>
            <p:cNvSpPr>
              <a:spLocks noChangeAspect="1"/>
            </p:cNvSpPr>
            <p:nvPr/>
          </p:nvSpPr>
          <p:spPr bwMode="auto">
            <a:xfrm>
              <a:off x="7711892" y="2863444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6143961" y="34634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772396" y="24443"/>
            <a:ext cx="503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T’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7984039" y="143160"/>
            <a:ext cx="1159961" cy="1358376"/>
            <a:chOff x="7349332" y="2863444"/>
            <a:chExt cx="1440154" cy="1588653"/>
          </a:xfrm>
        </p:grpSpPr>
        <p:sp>
          <p:nvSpPr>
            <p:cNvPr id="47" name="椭圆 185"/>
            <p:cNvSpPr>
              <a:spLocks noChangeAspect="1"/>
            </p:cNvSpPr>
            <p:nvPr/>
          </p:nvSpPr>
          <p:spPr bwMode="auto">
            <a:xfrm>
              <a:off x="7781388" y="4094026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z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0" name="TextBox 188"/>
            <p:cNvSpPr txBox="1">
              <a:spLocks/>
            </p:cNvSpPr>
            <p:nvPr/>
          </p:nvSpPr>
          <p:spPr bwMode="auto">
            <a:xfrm>
              <a:off x="7349332" y="3499652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" name="TextBox 189"/>
            <p:cNvSpPr txBox="1">
              <a:spLocks/>
            </p:cNvSpPr>
            <p:nvPr/>
          </p:nvSpPr>
          <p:spPr bwMode="auto">
            <a:xfrm>
              <a:off x="8501460" y="4131321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54" name="直接连接符 53"/>
            <p:cNvCxnSpPr>
              <a:cxnSpLocks noChangeAspect="1"/>
              <a:stCxn id="47" idx="0"/>
              <a:endCxn id="56" idx="3"/>
            </p:cNvCxnSpPr>
            <p:nvPr/>
          </p:nvCxnSpPr>
          <p:spPr bwMode="auto">
            <a:xfrm flipV="1">
              <a:off x="7961404" y="3808774"/>
              <a:ext cx="221039" cy="285252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cxnSpLocks noChangeAspect="1"/>
              <a:stCxn id="51" idx="0"/>
              <a:endCxn id="56" idx="5"/>
            </p:cNvCxnSpPr>
            <p:nvPr/>
          </p:nvCxnSpPr>
          <p:spPr bwMode="auto">
            <a:xfrm flipH="1" flipV="1">
              <a:off x="8437025" y="3808774"/>
              <a:ext cx="208448" cy="322547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194"/>
            <p:cNvSpPr>
              <a:spLocks noChangeAspect="1"/>
            </p:cNvSpPr>
            <p:nvPr/>
          </p:nvSpPr>
          <p:spPr bwMode="auto">
            <a:xfrm>
              <a:off x="8129718" y="3503141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57" name="直接连接符 56"/>
            <p:cNvCxnSpPr>
              <a:cxnSpLocks noChangeAspect="1"/>
              <a:stCxn id="50" idx="0"/>
              <a:endCxn id="59" idx="3"/>
            </p:cNvCxnSpPr>
            <p:nvPr/>
          </p:nvCxnSpPr>
          <p:spPr bwMode="auto">
            <a:xfrm flipV="1">
              <a:off x="7493345" y="3169077"/>
              <a:ext cx="271272" cy="3305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cxnSpLocks noChangeAspect="1"/>
              <a:stCxn id="56" idx="0"/>
              <a:endCxn id="59" idx="5"/>
            </p:cNvCxnSpPr>
            <p:nvPr/>
          </p:nvCxnSpPr>
          <p:spPr bwMode="auto">
            <a:xfrm flipH="1" flipV="1">
              <a:off x="8019257" y="3169832"/>
              <a:ext cx="290512" cy="3333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200"/>
            <p:cNvSpPr>
              <a:spLocks noChangeAspect="1"/>
            </p:cNvSpPr>
            <p:nvPr/>
          </p:nvSpPr>
          <p:spPr bwMode="auto">
            <a:xfrm>
              <a:off x="7711892" y="2863444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60" name="矩形 59"/>
          <p:cNvSpPr/>
          <p:nvPr/>
        </p:nvSpPr>
        <p:spPr>
          <a:xfrm>
            <a:off x="1616360" y="6129300"/>
            <a:ext cx="5594801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问题的最优解包含子问题的最优解</a:t>
            </a:r>
          </a:p>
        </p:txBody>
      </p:sp>
    </p:spTree>
    <p:extLst>
      <p:ext uri="{BB962C8B-B14F-4D97-AF65-F5344CB8AC3E}">
        <p14:creationId xmlns:p14="http://schemas.microsoft.com/office/powerpoint/2010/main" val="1570540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ABCA842-320B-44BF-ACF7-ACB64D708C5E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18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贪心选择性</a:t>
            </a:r>
            <a:endParaRPr lang="en-US" altLang="zh-CN" dirty="0"/>
          </a:p>
          <a:p>
            <a:pPr lvl="1"/>
            <a:r>
              <a:rPr lang="zh-CN" altLang="en-US" dirty="0"/>
              <a:t>设</a:t>
            </a:r>
            <a:r>
              <a:rPr lang="en-US" altLang="zh-CN" dirty="0"/>
              <a:t>C</a:t>
            </a:r>
            <a:r>
              <a:rPr lang="zh-CN" altLang="en-US" dirty="0"/>
              <a:t>是字符表，字符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中频率最小的两个字符，则存在一棵哈夫曼树，使得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编码长度最长</a:t>
            </a:r>
            <a:r>
              <a:rPr lang="en-US" altLang="zh-CN" dirty="0"/>
              <a:t>(</a:t>
            </a:r>
            <a:r>
              <a:rPr lang="zh-CN" altLang="en-US" dirty="0"/>
              <a:t>即到根路径长度最长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 证明：</a:t>
            </a:r>
            <a:endParaRPr lang="en-US" altLang="zh-CN" dirty="0"/>
          </a:p>
          <a:p>
            <a:pPr lvl="2"/>
            <a:r>
              <a:rPr lang="zh-CN" altLang="en-US" dirty="0"/>
              <a:t>假设一哈夫曼树编码长度最长的不是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，是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，且</a:t>
            </a:r>
            <a:r>
              <a:rPr lang="en-US" altLang="zh-CN" dirty="0"/>
              <a:t>f(a)≥f(x), f(b)≥f(y), </a:t>
            </a:r>
            <a:r>
              <a:rPr lang="zh-CN" altLang="en-US" dirty="0"/>
              <a:t>则</a:t>
            </a:r>
            <a:r>
              <a:rPr lang="en-US" altLang="zh-CN" dirty="0"/>
              <a:t>L(a)≥L(x), L(b)≥L(y), L</a:t>
            </a:r>
            <a:r>
              <a:rPr lang="zh-CN" altLang="en-US" dirty="0"/>
              <a:t>指编码长度，如左图所示。分别将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交换，得到</a:t>
            </a:r>
            <a:endParaRPr lang="en-US" altLang="zh-CN" dirty="0"/>
          </a:p>
          <a:p>
            <a:pPr lvl="2"/>
            <a:r>
              <a:rPr lang="en-US" altLang="zh-CN" dirty="0"/>
              <a:t>B(T’) = B(T) -f(x)L(x)-f(y)L(y)-f(a)L(a)-f(b)L(b)</a:t>
            </a:r>
          </a:p>
          <a:p>
            <a:pPr lvl="2"/>
            <a:r>
              <a:rPr lang="en-US" altLang="zh-CN" dirty="0"/>
              <a:t>                   +f(x)L(a)+f(y)L(b)+f(a)L(x)+f(b)L(y)</a:t>
            </a:r>
          </a:p>
          <a:p>
            <a:pPr lvl="2"/>
            <a:r>
              <a:rPr lang="en-US" altLang="zh-CN" dirty="0"/>
              <a:t>=B(T)+(</a:t>
            </a:r>
            <a:r>
              <a:rPr lang="en-US" altLang="zh-CN" dirty="0" err="1"/>
              <a:t>fx-fa</a:t>
            </a:r>
            <a:r>
              <a:rPr lang="en-US" altLang="zh-CN" dirty="0"/>
              <a:t>)(La-Lx)+(</a:t>
            </a:r>
            <a:r>
              <a:rPr lang="en-US" altLang="zh-CN" dirty="0" err="1"/>
              <a:t>fy-fb</a:t>
            </a:r>
            <a:r>
              <a:rPr lang="en-US" altLang="zh-CN" dirty="0"/>
              <a:t>)(</a:t>
            </a:r>
            <a:r>
              <a:rPr lang="en-US" altLang="zh-CN" dirty="0" err="1"/>
              <a:t>Lb</a:t>
            </a:r>
            <a:r>
              <a:rPr lang="en-US" altLang="zh-CN" dirty="0"/>
              <a:t>-Ly) ≤ B(T)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076335" y="143159"/>
            <a:ext cx="1159961" cy="1816810"/>
            <a:chOff x="7349332" y="2863444"/>
            <a:chExt cx="1440154" cy="2124803"/>
          </a:xfrm>
        </p:grpSpPr>
        <p:sp>
          <p:nvSpPr>
            <p:cNvPr id="6" name="椭圆 185"/>
            <p:cNvSpPr>
              <a:spLocks noChangeAspect="1"/>
            </p:cNvSpPr>
            <p:nvPr/>
          </p:nvSpPr>
          <p:spPr bwMode="auto">
            <a:xfrm>
              <a:off x="7781388" y="4094026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7" name="直接连接符 6"/>
            <p:cNvCxnSpPr>
              <a:cxnSpLocks noChangeAspect="1"/>
              <a:stCxn id="11" idx="0"/>
              <a:endCxn id="6" idx="3"/>
            </p:cNvCxnSpPr>
            <p:nvPr/>
          </p:nvCxnSpPr>
          <p:spPr bwMode="auto">
            <a:xfrm flipV="1">
              <a:off x="7685772" y="4399659"/>
              <a:ext cx="148341" cy="3006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 noChangeAspect="1"/>
              <a:stCxn id="12" idx="0"/>
              <a:endCxn id="6" idx="5"/>
            </p:cNvCxnSpPr>
            <p:nvPr/>
          </p:nvCxnSpPr>
          <p:spPr bwMode="auto">
            <a:xfrm flipH="1" flipV="1">
              <a:off x="8088695" y="4399659"/>
              <a:ext cx="124736" cy="3006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188"/>
            <p:cNvSpPr txBox="1">
              <a:spLocks/>
            </p:cNvSpPr>
            <p:nvPr/>
          </p:nvSpPr>
          <p:spPr bwMode="auto">
            <a:xfrm>
              <a:off x="7349332" y="3499652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x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0" name="TextBox 189"/>
            <p:cNvSpPr txBox="1">
              <a:spLocks/>
            </p:cNvSpPr>
            <p:nvPr/>
          </p:nvSpPr>
          <p:spPr bwMode="auto">
            <a:xfrm>
              <a:off x="8501460" y="4131321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y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1" name="TextBox 190"/>
            <p:cNvSpPr txBox="1">
              <a:spLocks/>
            </p:cNvSpPr>
            <p:nvPr/>
          </p:nvSpPr>
          <p:spPr bwMode="auto">
            <a:xfrm>
              <a:off x="7541759" y="4700286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a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2" name="TextBox 191"/>
            <p:cNvSpPr txBox="1">
              <a:spLocks/>
            </p:cNvSpPr>
            <p:nvPr/>
          </p:nvSpPr>
          <p:spPr bwMode="auto">
            <a:xfrm>
              <a:off x="8069418" y="4700286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b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3" name="直接连接符 12"/>
            <p:cNvCxnSpPr>
              <a:cxnSpLocks noChangeAspect="1"/>
              <a:stCxn id="6" idx="0"/>
              <a:endCxn id="15" idx="3"/>
            </p:cNvCxnSpPr>
            <p:nvPr/>
          </p:nvCxnSpPr>
          <p:spPr bwMode="auto">
            <a:xfrm flipV="1">
              <a:off x="7961404" y="3808774"/>
              <a:ext cx="221039" cy="285252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cxnSpLocks noChangeAspect="1"/>
              <a:stCxn id="10" idx="0"/>
              <a:endCxn id="15" idx="5"/>
            </p:cNvCxnSpPr>
            <p:nvPr/>
          </p:nvCxnSpPr>
          <p:spPr bwMode="auto">
            <a:xfrm flipH="1" flipV="1">
              <a:off x="8437025" y="3808774"/>
              <a:ext cx="208448" cy="322547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94"/>
            <p:cNvSpPr>
              <a:spLocks noChangeAspect="1"/>
            </p:cNvSpPr>
            <p:nvPr/>
          </p:nvSpPr>
          <p:spPr bwMode="auto">
            <a:xfrm>
              <a:off x="8129718" y="3503141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6" name="直接连接符 15"/>
            <p:cNvCxnSpPr>
              <a:cxnSpLocks noChangeAspect="1"/>
              <a:stCxn id="9" idx="0"/>
              <a:endCxn id="18" idx="3"/>
            </p:cNvCxnSpPr>
            <p:nvPr/>
          </p:nvCxnSpPr>
          <p:spPr bwMode="auto">
            <a:xfrm flipV="1">
              <a:off x="7493345" y="3169077"/>
              <a:ext cx="271272" cy="3305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cxnSpLocks noChangeAspect="1"/>
              <a:stCxn id="15" idx="0"/>
              <a:endCxn id="18" idx="5"/>
            </p:cNvCxnSpPr>
            <p:nvPr/>
          </p:nvCxnSpPr>
          <p:spPr bwMode="auto">
            <a:xfrm flipH="1" flipV="1">
              <a:off x="8019257" y="3169832"/>
              <a:ext cx="290512" cy="3333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200"/>
            <p:cNvSpPr>
              <a:spLocks noChangeAspect="1"/>
            </p:cNvSpPr>
            <p:nvPr/>
          </p:nvSpPr>
          <p:spPr bwMode="auto">
            <a:xfrm>
              <a:off x="7711892" y="2863444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904045" y="14097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7995062" y="136026"/>
            <a:ext cx="1159961" cy="1816810"/>
            <a:chOff x="7349332" y="2863444"/>
            <a:chExt cx="1440154" cy="2124803"/>
          </a:xfrm>
        </p:grpSpPr>
        <p:sp>
          <p:nvSpPr>
            <p:cNvPr id="22" name="椭圆 185"/>
            <p:cNvSpPr>
              <a:spLocks noChangeAspect="1"/>
            </p:cNvSpPr>
            <p:nvPr/>
          </p:nvSpPr>
          <p:spPr bwMode="auto">
            <a:xfrm>
              <a:off x="7781388" y="4094026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23" name="直接连接符 22"/>
            <p:cNvCxnSpPr>
              <a:cxnSpLocks noChangeAspect="1"/>
              <a:stCxn id="27" idx="0"/>
              <a:endCxn id="22" idx="3"/>
            </p:cNvCxnSpPr>
            <p:nvPr/>
          </p:nvCxnSpPr>
          <p:spPr bwMode="auto">
            <a:xfrm flipV="1">
              <a:off x="7685772" y="4399659"/>
              <a:ext cx="148341" cy="3006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 noChangeAspect="1"/>
              <a:stCxn id="28" idx="0"/>
              <a:endCxn id="22" idx="5"/>
            </p:cNvCxnSpPr>
            <p:nvPr/>
          </p:nvCxnSpPr>
          <p:spPr bwMode="auto">
            <a:xfrm flipH="1" flipV="1">
              <a:off x="8088695" y="4399659"/>
              <a:ext cx="124736" cy="300626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88"/>
            <p:cNvSpPr txBox="1">
              <a:spLocks/>
            </p:cNvSpPr>
            <p:nvPr/>
          </p:nvSpPr>
          <p:spPr bwMode="auto">
            <a:xfrm>
              <a:off x="7349332" y="3499652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a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6" name="TextBox 189"/>
            <p:cNvSpPr txBox="1">
              <a:spLocks/>
            </p:cNvSpPr>
            <p:nvPr/>
          </p:nvSpPr>
          <p:spPr bwMode="auto">
            <a:xfrm>
              <a:off x="8501460" y="4131321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b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7" name="TextBox 190"/>
            <p:cNvSpPr txBox="1">
              <a:spLocks/>
            </p:cNvSpPr>
            <p:nvPr/>
          </p:nvSpPr>
          <p:spPr bwMode="auto">
            <a:xfrm>
              <a:off x="7541759" y="4700286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x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28" name="TextBox 191"/>
            <p:cNvSpPr txBox="1">
              <a:spLocks/>
            </p:cNvSpPr>
            <p:nvPr/>
          </p:nvSpPr>
          <p:spPr bwMode="auto">
            <a:xfrm>
              <a:off x="8069418" y="4700286"/>
              <a:ext cx="288026" cy="2879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buFont typeface="Wingdings" pitchFamily="2" charset="2"/>
                <a:buNone/>
              </a:pPr>
              <a:r>
                <a:rPr lang="en-US" altLang="zh-CN" sz="1600" b="1" dirty="0">
                  <a:solidFill>
                    <a:srgbClr val="000099"/>
                  </a:solidFill>
                  <a:ea typeface="黑体" pitchFamily="2" charset="-122"/>
                </a:rPr>
                <a:t>y</a:t>
              </a: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29" name="直接连接符 28"/>
            <p:cNvCxnSpPr>
              <a:cxnSpLocks noChangeAspect="1"/>
              <a:stCxn id="22" idx="0"/>
              <a:endCxn id="31" idx="3"/>
            </p:cNvCxnSpPr>
            <p:nvPr/>
          </p:nvCxnSpPr>
          <p:spPr bwMode="auto">
            <a:xfrm flipV="1">
              <a:off x="7961404" y="3808774"/>
              <a:ext cx="221039" cy="285252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cxnSpLocks noChangeAspect="1"/>
              <a:stCxn id="26" idx="0"/>
              <a:endCxn id="31" idx="5"/>
            </p:cNvCxnSpPr>
            <p:nvPr/>
          </p:nvCxnSpPr>
          <p:spPr bwMode="auto">
            <a:xfrm flipH="1" flipV="1">
              <a:off x="8437025" y="3808774"/>
              <a:ext cx="208448" cy="322547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194"/>
            <p:cNvSpPr>
              <a:spLocks noChangeAspect="1"/>
            </p:cNvSpPr>
            <p:nvPr/>
          </p:nvSpPr>
          <p:spPr bwMode="auto">
            <a:xfrm>
              <a:off x="8129718" y="3503141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32" name="直接连接符 31"/>
            <p:cNvCxnSpPr>
              <a:cxnSpLocks noChangeAspect="1"/>
              <a:stCxn id="25" idx="0"/>
              <a:endCxn id="34" idx="3"/>
            </p:cNvCxnSpPr>
            <p:nvPr/>
          </p:nvCxnSpPr>
          <p:spPr bwMode="auto">
            <a:xfrm flipV="1">
              <a:off x="7493345" y="3169077"/>
              <a:ext cx="271272" cy="3305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cxnSpLocks noChangeAspect="1"/>
              <a:stCxn id="31" idx="0"/>
              <a:endCxn id="34" idx="5"/>
            </p:cNvCxnSpPr>
            <p:nvPr/>
          </p:nvCxnSpPr>
          <p:spPr bwMode="auto">
            <a:xfrm flipH="1" flipV="1">
              <a:off x="8019257" y="3169832"/>
              <a:ext cx="290512" cy="333375"/>
            </a:xfrm>
            <a:prstGeom prst="line">
              <a:avLst/>
            </a:prstGeom>
            <a:ln w="25400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200"/>
            <p:cNvSpPr>
              <a:spLocks noChangeAspect="1"/>
            </p:cNvSpPr>
            <p:nvPr/>
          </p:nvSpPr>
          <p:spPr bwMode="auto">
            <a:xfrm>
              <a:off x="7711892" y="2863444"/>
              <a:ext cx="360032" cy="358071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96000"/>
                </a:lnSpc>
              </a:pPr>
              <a:endParaRPr lang="zh-CN" altLang="en-US" sz="16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7822772" y="6964"/>
            <a:ext cx="503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T’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右箭头 3"/>
          <p:cNvSpPr/>
          <p:nvPr/>
        </p:nvSpPr>
        <p:spPr bwMode="auto">
          <a:xfrm flipH="1">
            <a:off x="7344308" y="820223"/>
            <a:ext cx="478464" cy="35215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 w="25400">
            <a:noFill/>
            <a:miter lim="800000"/>
            <a:headEnd/>
            <a:tailEnd/>
          </a:ln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511660" y="6182144"/>
            <a:ext cx="6678431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优先选择频率最小的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结果并不会变坏</a:t>
            </a:r>
          </a:p>
        </p:txBody>
      </p:sp>
    </p:spTree>
    <p:extLst>
      <p:ext uri="{BB962C8B-B14F-4D97-AF65-F5344CB8AC3E}">
        <p14:creationId xmlns:p14="http://schemas.microsoft.com/office/powerpoint/2010/main" val="796047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并查集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</a:rPr>
              <a:t>互不相交的集合 </a:t>
            </a:r>
            <a:r>
              <a:rPr lang="en-US" altLang="zh-CN">
                <a:latin typeface="Arial" charset="0"/>
              </a:rPr>
              <a:t>(</a:t>
            </a:r>
            <a:r>
              <a:rPr lang="zh-CN" altLang="en-US">
                <a:latin typeface="Arial" charset="0"/>
              </a:rPr>
              <a:t>等价类的划分</a:t>
            </a:r>
            <a:r>
              <a:rPr lang="en-US" altLang="zh-CN">
                <a:latin typeface="Arial" charset="0"/>
              </a:rPr>
              <a:t>)</a:t>
            </a:r>
          </a:p>
          <a:p>
            <a:pPr lvl="1"/>
            <a:r>
              <a:rPr lang="zh-CN" altLang="en-US">
                <a:latin typeface="Arial" charset="0"/>
              </a:rPr>
              <a:t>需要经常合并集合 </a:t>
            </a:r>
            <a:r>
              <a:rPr lang="en-US" altLang="zh-CN">
                <a:latin typeface="Arial" charset="0"/>
              </a:rPr>
              <a:t>(</a:t>
            </a:r>
            <a:r>
              <a:rPr lang="zh-CN" altLang="en-US">
                <a:latin typeface="Arial" charset="0"/>
              </a:rPr>
              <a:t>等价类的合并</a:t>
            </a:r>
            <a:r>
              <a:rPr lang="en-US" altLang="zh-CN">
                <a:latin typeface="Arial" charset="0"/>
              </a:rPr>
              <a:t>)</a:t>
            </a:r>
          </a:p>
          <a:p>
            <a:pPr lvl="1"/>
            <a:r>
              <a:rPr lang="zh-CN" altLang="en-US">
                <a:latin typeface="Arial" charset="0"/>
              </a:rPr>
              <a:t>需要经常查找元素属于哪个集合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935B446-45E1-4366-A961-F87263A71318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19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85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贪心算法要素</a:t>
            </a:r>
          </a:p>
          <a:p>
            <a:r>
              <a:rPr lang="zh-CN" altLang="zh-CN" dirty="0"/>
              <a:t>活动选择问题</a:t>
            </a:r>
          </a:p>
          <a:p>
            <a:r>
              <a:rPr lang="zh-CN" altLang="zh-CN" dirty="0"/>
              <a:t>哈夫曼编码问题</a:t>
            </a:r>
          </a:p>
          <a:p>
            <a:r>
              <a:rPr lang="zh-CN" altLang="zh-CN" dirty="0"/>
              <a:t>最小生成树问题</a:t>
            </a:r>
          </a:p>
          <a:p>
            <a:r>
              <a:rPr lang="zh-CN" altLang="zh-CN" dirty="0"/>
              <a:t>单源最短路径问题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并查集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</a:rPr>
              <a:t>并查集支持以下操作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初始化</a:t>
            </a:r>
            <a:r>
              <a:rPr lang="en-US" altLang="zh-CN">
                <a:solidFill>
                  <a:srgbClr val="C00000"/>
                </a:solidFill>
                <a:latin typeface="Arial" charset="0"/>
              </a:rPr>
              <a:t>UFSets(s)</a:t>
            </a:r>
            <a:r>
              <a:rPr lang="en-US" altLang="zh-CN">
                <a:latin typeface="Arial" charset="0"/>
              </a:rPr>
              <a:t>: </a:t>
            </a:r>
            <a:r>
              <a:rPr lang="zh-CN" altLang="en-US">
                <a:latin typeface="Arial" charset="0"/>
              </a:rPr>
              <a:t>将</a:t>
            </a:r>
            <a:r>
              <a:rPr lang="en-US" altLang="zh-CN">
                <a:latin typeface="Arial" charset="0"/>
              </a:rPr>
              <a:t>s</a:t>
            </a:r>
            <a:r>
              <a:rPr lang="zh-CN" altLang="en-US">
                <a:latin typeface="Arial" charset="0"/>
              </a:rPr>
              <a:t>中每个元素自成一个集合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合并</a:t>
            </a:r>
            <a:r>
              <a:rPr lang="en-US" altLang="zh-CN">
                <a:solidFill>
                  <a:srgbClr val="C00000"/>
                </a:solidFill>
                <a:latin typeface="Arial" charset="0"/>
              </a:rPr>
              <a:t>Union(Root1,Root2)</a:t>
            </a:r>
            <a:r>
              <a:rPr lang="en-US" altLang="zh-CN">
                <a:latin typeface="Arial" charset="0"/>
              </a:rPr>
              <a:t>: </a:t>
            </a:r>
            <a:r>
              <a:rPr lang="zh-CN" altLang="en-US">
                <a:latin typeface="Arial" charset="0"/>
              </a:rPr>
              <a:t>集合</a:t>
            </a:r>
            <a:r>
              <a:rPr lang="en-US" altLang="zh-CN">
                <a:latin typeface="Arial" charset="0"/>
              </a:rPr>
              <a:t>Root2</a:t>
            </a:r>
            <a:r>
              <a:rPr lang="zh-CN" altLang="en-US">
                <a:latin typeface="Arial" charset="0"/>
              </a:rPr>
              <a:t>并入</a:t>
            </a:r>
            <a:r>
              <a:rPr lang="en-US" altLang="zh-CN">
                <a:latin typeface="Arial" charset="0"/>
              </a:rPr>
              <a:t>Root1</a:t>
            </a:r>
          </a:p>
          <a:p>
            <a:pPr lvl="1"/>
            <a:r>
              <a:rPr lang="zh-CN" altLang="en-US">
                <a:latin typeface="Arial" charset="0"/>
              </a:rPr>
              <a:t>查找</a:t>
            </a:r>
            <a:r>
              <a:rPr lang="en-US" altLang="zh-CN">
                <a:solidFill>
                  <a:srgbClr val="C00000"/>
                </a:solidFill>
                <a:latin typeface="Arial" charset="0"/>
              </a:rPr>
              <a:t>Find(x)</a:t>
            </a:r>
            <a:r>
              <a:rPr lang="en-US" altLang="zh-CN">
                <a:latin typeface="Arial" charset="0"/>
              </a:rPr>
              <a:t>: </a:t>
            </a:r>
            <a:r>
              <a:rPr lang="zh-CN" altLang="en-US">
                <a:latin typeface="Arial" charset="0"/>
              </a:rPr>
              <a:t>查找元素</a:t>
            </a:r>
            <a:r>
              <a:rPr lang="en-US" altLang="zh-CN">
                <a:latin typeface="Arial" charset="0"/>
              </a:rPr>
              <a:t>x</a:t>
            </a:r>
            <a:r>
              <a:rPr lang="zh-CN" altLang="en-US">
                <a:latin typeface="Arial" charset="0"/>
              </a:rPr>
              <a:t>属于哪个集合</a:t>
            </a: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8F40969-C44A-467B-B6BD-C203358DFDC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20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493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并查集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</a:rPr>
              <a:t>用树表示集合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初始化时，每个元素自成为一棵树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7D6E26-FD00-416B-BEF2-D7018B26BB2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21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8197" name="组合 38"/>
          <p:cNvGrpSpPr>
            <a:grpSpLocks/>
          </p:cNvGrpSpPr>
          <p:nvPr/>
        </p:nvGrpSpPr>
        <p:grpSpPr bwMode="auto">
          <a:xfrm>
            <a:off x="1547813" y="3108325"/>
            <a:ext cx="5364162" cy="360363"/>
            <a:chOff x="1547664" y="2780924"/>
            <a:chExt cx="5364919" cy="360367"/>
          </a:xfrm>
        </p:grpSpPr>
        <p:sp>
          <p:nvSpPr>
            <p:cNvPr id="7" name="Oval 16"/>
            <p:cNvSpPr>
              <a:spLocks noChangeArrowheads="1"/>
            </p:cNvSpPr>
            <p:nvPr/>
          </p:nvSpPr>
          <p:spPr bwMode="auto">
            <a:xfrm>
              <a:off x="3275108" y="2780924"/>
              <a:ext cx="358826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3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8" name="Oval 17"/>
            <p:cNvSpPr>
              <a:spLocks noChangeArrowheads="1"/>
            </p:cNvSpPr>
            <p:nvPr/>
          </p:nvSpPr>
          <p:spPr bwMode="auto">
            <a:xfrm>
              <a:off x="3851451" y="2780924"/>
              <a:ext cx="360414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4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auto">
            <a:xfrm>
              <a:off x="2124007" y="2780924"/>
              <a:ext cx="360414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auto">
            <a:xfrm>
              <a:off x="2700352" y="2780924"/>
              <a:ext cx="360413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2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4391277" y="2780924"/>
              <a:ext cx="360414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5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4932692" y="2780924"/>
              <a:ext cx="360413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6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5472518" y="2780924"/>
              <a:ext cx="360413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7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6012344" y="2780924"/>
              <a:ext cx="360413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8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6552170" y="2780924"/>
              <a:ext cx="360413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9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26" name="Oval 16"/>
            <p:cNvSpPr>
              <a:spLocks noChangeArrowheads="1"/>
            </p:cNvSpPr>
            <p:nvPr/>
          </p:nvSpPr>
          <p:spPr bwMode="auto">
            <a:xfrm>
              <a:off x="1547664" y="2780924"/>
              <a:ext cx="360413" cy="360367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</p:grpSp>
      <p:sp>
        <p:nvSpPr>
          <p:cNvPr id="8198" name="TextBox 36"/>
          <p:cNvSpPr txBox="1">
            <a:spLocks noChangeArrowheads="1"/>
          </p:cNvSpPr>
          <p:nvPr/>
        </p:nvSpPr>
        <p:spPr bwMode="auto">
          <a:xfrm>
            <a:off x="2752725" y="3600450"/>
            <a:ext cx="3128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全集合</a:t>
            </a:r>
            <a:r>
              <a:rPr lang="en-US" altLang="zh-CN" b="1">
                <a:solidFill>
                  <a:srgbClr val="000099"/>
                </a:solidFill>
                <a:ea typeface="黑体" pitchFamily="49" charset="-122"/>
              </a:rPr>
              <a:t>S</a:t>
            </a: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初始化时形成的森林</a:t>
            </a:r>
          </a:p>
        </p:txBody>
      </p:sp>
      <p:sp>
        <p:nvSpPr>
          <p:cNvPr id="8199" name="TextBox 37"/>
          <p:cNvSpPr txBox="1">
            <a:spLocks noChangeArrowheads="1"/>
          </p:cNvSpPr>
          <p:nvPr/>
        </p:nvSpPr>
        <p:spPr bwMode="auto">
          <a:xfrm>
            <a:off x="2327275" y="5688013"/>
            <a:ext cx="2973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初始化时形成的父指针表示</a:t>
            </a:r>
          </a:p>
        </p:txBody>
      </p:sp>
      <p:sp>
        <p:nvSpPr>
          <p:cNvPr id="8200" name="TextBox 49"/>
          <p:cNvSpPr txBox="1">
            <a:spLocks noChangeArrowheads="1"/>
          </p:cNvSpPr>
          <p:nvPr/>
        </p:nvSpPr>
        <p:spPr bwMode="auto">
          <a:xfrm>
            <a:off x="6767513" y="3783013"/>
            <a:ext cx="23764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ea typeface="黑体" pitchFamily="49" charset="-122"/>
              </a:rPr>
              <a:t>负数表示没有父结点</a:t>
            </a:r>
            <a:endParaRPr lang="en-US" altLang="zh-CN" b="1">
              <a:solidFill>
                <a:srgbClr val="C00000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49" charset="-122"/>
              </a:rPr>
              <a:t>-1</a:t>
            </a:r>
            <a:r>
              <a:rPr lang="zh-CN" altLang="en-US" b="1">
                <a:solidFill>
                  <a:srgbClr val="C00000"/>
                </a:solidFill>
                <a:ea typeface="黑体" pitchFamily="49" charset="-122"/>
              </a:rPr>
              <a:t>表示树中有</a:t>
            </a:r>
            <a:r>
              <a:rPr lang="en-US" altLang="zh-CN" b="1">
                <a:solidFill>
                  <a:srgbClr val="C00000"/>
                </a:solidFill>
                <a:ea typeface="黑体" pitchFamily="49" charset="-122"/>
              </a:rPr>
              <a:t>1</a:t>
            </a:r>
            <a:r>
              <a:rPr lang="zh-CN" altLang="en-US" b="1">
                <a:solidFill>
                  <a:srgbClr val="C00000"/>
                </a:solidFill>
                <a:ea typeface="黑体" pitchFamily="49" charset="-122"/>
              </a:rPr>
              <a:t>个结点</a:t>
            </a:r>
            <a:endParaRPr lang="en-US" altLang="zh-CN" b="1">
              <a:solidFill>
                <a:srgbClr val="C00000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49" charset="-122"/>
              </a:rPr>
              <a:t>-2</a:t>
            </a:r>
            <a:r>
              <a:rPr lang="zh-CN" altLang="en-US" b="1">
                <a:solidFill>
                  <a:srgbClr val="C00000"/>
                </a:solidFill>
                <a:ea typeface="黑体" pitchFamily="49" charset="-122"/>
              </a:rPr>
              <a:t>表示有</a:t>
            </a:r>
            <a:r>
              <a:rPr lang="en-US" altLang="zh-CN" b="1">
                <a:solidFill>
                  <a:srgbClr val="C00000"/>
                </a:solidFill>
                <a:ea typeface="黑体" pitchFamily="49" charset="-122"/>
              </a:rPr>
              <a:t>2</a:t>
            </a:r>
            <a:r>
              <a:rPr lang="zh-CN" altLang="en-US" b="1">
                <a:solidFill>
                  <a:srgbClr val="C00000"/>
                </a:solidFill>
                <a:ea typeface="黑体" pitchFamily="49" charset="-122"/>
              </a:rPr>
              <a:t>个结点，</a:t>
            </a:r>
            <a:endParaRPr lang="en-US" altLang="zh-CN" b="1">
              <a:solidFill>
                <a:srgbClr val="C00000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ea typeface="黑体" pitchFamily="49" charset="-122"/>
              </a:rPr>
              <a:t>以此类推</a:t>
            </a:r>
          </a:p>
        </p:txBody>
      </p:sp>
      <p:sp>
        <p:nvSpPr>
          <p:cNvPr id="8201" name="矩形 68"/>
          <p:cNvSpPr>
            <a:spLocks noChangeArrowheads="1"/>
          </p:cNvSpPr>
          <p:nvPr/>
        </p:nvSpPr>
        <p:spPr bwMode="auto">
          <a:xfrm>
            <a:off x="863600" y="4968875"/>
            <a:ext cx="5159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r"/>
            <a:r>
              <a:rPr lang="zh-CN" altLang="en-US" sz="1600" b="1">
                <a:solidFill>
                  <a:schemeClr val="bg2"/>
                </a:solidFill>
                <a:ea typeface="仿宋_GB2312" pitchFamily="49" charset="-122"/>
              </a:rPr>
              <a:t>下标</a:t>
            </a:r>
            <a:endParaRPr lang="en-US" altLang="zh-CN" sz="1600" b="1" baseline="-25000">
              <a:solidFill>
                <a:schemeClr val="bg2"/>
              </a:solidFill>
              <a:ea typeface="仿宋_GB2312" pitchFamily="49" charset="-122"/>
            </a:endParaRPr>
          </a:p>
        </p:txBody>
      </p:sp>
      <p:sp>
        <p:nvSpPr>
          <p:cNvPr id="8202" name="矩形 68"/>
          <p:cNvSpPr>
            <a:spLocks noChangeArrowheads="1"/>
          </p:cNvSpPr>
          <p:nvPr/>
        </p:nvSpPr>
        <p:spPr bwMode="auto">
          <a:xfrm>
            <a:off x="863600" y="5259388"/>
            <a:ext cx="515938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r"/>
            <a:r>
              <a:rPr lang="zh-CN" altLang="en-US" sz="1600" b="1">
                <a:solidFill>
                  <a:schemeClr val="bg2"/>
                </a:solidFill>
                <a:ea typeface="仿宋_GB2312" pitchFamily="49" charset="-122"/>
              </a:rPr>
              <a:t>父指针</a:t>
            </a:r>
            <a:endParaRPr lang="en-US" altLang="zh-CN" sz="1600" b="1" baseline="-25000">
              <a:solidFill>
                <a:schemeClr val="bg2"/>
              </a:solidFill>
              <a:ea typeface="仿宋_GB2312" pitchFamily="49" charset="-122"/>
            </a:endParaRPr>
          </a:p>
        </p:txBody>
      </p:sp>
      <p:cxnSp>
        <p:nvCxnSpPr>
          <p:cNvPr id="59" name="直接箭头连接符 58"/>
          <p:cNvCxnSpPr>
            <a:endCxn id="8218" idx="3"/>
          </p:cNvCxnSpPr>
          <p:nvPr/>
        </p:nvCxnSpPr>
        <p:spPr>
          <a:xfrm flipH="1">
            <a:off x="6640513" y="4894263"/>
            <a:ext cx="787400" cy="49847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4" name="组合 61"/>
          <p:cNvGrpSpPr>
            <a:grpSpLocks/>
          </p:cNvGrpSpPr>
          <p:nvPr/>
        </p:nvGrpSpPr>
        <p:grpSpPr bwMode="auto">
          <a:xfrm>
            <a:off x="1476375" y="5251450"/>
            <a:ext cx="5164138" cy="282575"/>
            <a:chOff x="1476545" y="5250661"/>
            <a:chExt cx="5164048" cy="282575"/>
          </a:xfrm>
        </p:grpSpPr>
        <p:grpSp>
          <p:nvGrpSpPr>
            <p:cNvPr id="8217" name="组合 3"/>
            <p:cNvGrpSpPr>
              <a:grpSpLocks/>
            </p:cNvGrpSpPr>
            <p:nvPr/>
          </p:nvGrpSpPr>
          <p:grpSpPr bwMode="auto">
            <a:xfrm>
              <a:off x="1476545" y="5250661"/>
              <a:ext cx="4648200" cy="282575"/>
              <a:chOff x="1496766" y="3466143"/>
              <a:chExt cx="4649200" cy="282076"/>
            </a:xfrm>
          </p:grpSpPr>
          <p:sp>
            <p:nvSpPr>
              <p:cNvPr id="8219" name="矩形 34"/>
              <p:cNvSpPr>
                <a:spLocks noChangeArrowheads="1"/>
              </p:cNvSpPr>
              <p:nvPr/>
            </p:nvSpPr>
            <p:spPr bwMode="auto">
              <a:xfrm>
                <a:off x="2528685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20" name="矩形 35"/>
              <p:cNvSpPr>
                <a:spLocks noChangeArrowheads="1"/>
              </p:cNvSpPr>
              <p:nvPr/>
            </p:nvSpPr>
            <p:spPr bwMode="auto">
              <a:xfrm>
                <a:off x="3044644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21" name="矩形 36"/>
              <p:cNvSpPr>
                <a:spLocks noChangeArrowheads="1"/>
              </p:cNvSpPr>
              <p:nvPr/>
            </p:nvSpPr>
            <p:spPr bwMode="auto">
              <a:xfrm>
                <a:off x="3560603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22" name="矩形 37"/>
              <p:cNvSpPr>
                <a:spLocks noChangeArrowheads="1"/>
              </p:cNvSpPr>
              <p:nvPr/>
            </p:nvSpPr>
            <p:spPr bwMode="auto">
              <a:xfrm>
                <a:off x="4076562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23" name="矩形 38"/>
              <p:cNvSpPr>
                <a:spLocks noChangeArrowheads="1"/>
              </p:cNvSpPr>
              <p:nvPr/>
            </p:nvSpPr>
            <p:spPr bwMode="auto">
              <a:xfrm>
                <a:off x="4592522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24" name="矩形 65"/>
              <p:cNvSpPr>
                <a:spLocks noChangeArrowheads="1"/>
              </p:cNvSpPr>
              <p:nvPr/>
            </p:nvSpPr>
            <p:spPr bwMode="auto">
              <a:xfrm>
                <a:off x="5114048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25" name="矩形 67"/>
              <p:cNvSpPr>
                <a:spLocks noChangeArrowheads="1"/>
              </p:cNvSpPr>
              <p:nvPr/>
            </p:nvSpPr>
            <p:spPr bwMode="auto">
              <a:xfrm>
                <a:off x="2012725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</a:p>
            </p:txBody>
          </p:sp>
          <p:sp>
            <p:nvSpPr>
              <p:cNvPr id="8226" name="矩形 68"/>
              <p:cNvSpPr>
                <a:spLocks noChangeArrowheads="1"/>
              </p:cNvSpPr>
              <p:nvPr/>
            </p:nvSpPr>
            <p:spPr bwMode="auto">
              <a:xfrm>
                <a:off x="1496766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</a:p>
            </p:txBody>
          </p:sp>
          <p:sp>
            <p:nvSpPr>
              <p:cNvPr id="8227" name="矩形 65"/>
              <p:cNvSpPr>
                <a:spLocks noChangeArrowheads="1"/>
              </p:cNvSpPr>
              <p:nvPr/>
            </p:nvSpPr>
            <p:spPr bwMode="auto">
              <a:xfrm>
                <a:off x="5630007" y="3466143"/>
                <a:ext cx="515959" cy="282076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-1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</p:grpSp>
        <p:sp>
          <p:nvSpPr>
            <p:cNvPr id="8218" name="矩形 65"/>
            <p:cNvSpPr>
              <a:spLocks noChangeArrowheads="1"/>
            </p:cNvSpPr>
            <p:nvPr/>
          </p:nvSpPr>
          <p:spPr bwMode="auto">
            <a:xfrm>
              <a:off x="6124745" y="5250661"/>
              <a:ext cx="515848" cy="282575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600" b="1">
                  <a:solidFill>
                    <a:schemeClr val="bg2"/>
                  </a:solidFill>
                  <a:ea typeface="仿宋_GB2312" pitchFamily="49" charset="-122"/>
                </a:rPr>
                <a:t>-1</a:t>
              </a:r>
              <a:endParaRPr lang="en-US" altLang="zh-CN" sz="1600" b="1" baseline="-25000">
                <a:solidFill>
                  <a:schemeClr val="bg2"/>
                </a:solidFill>
                <a:ea typeface="仿宋_GB2312" pitchFamily="49" charset="-122"/>
              </a:endParaRPr>
            </a:p>
          </p:txBody>
        </p:sp>
      </p:grpSp>
      <p:grpSp>
        <p:nvGrpSpPr>
          <p:cNvPr id="8205" name="组合 64"/>
          <p:cNvGrpSpPr>
            <a:grpSpLocks/>
          </p:cNvGrpSpPr>
          <p:nvPr/>
        </p:nvGrpSpPr>
        <p:grpSpPr bwMode="auto">
          <a:xfrm>
            <a:off x="1476375" y="4968875"/>
            <a:ext cx="5164138" cy="282575"/>
            <a:chOff x="1476545" y="4968705"/>
            <a:chExt cx="5164048" cy="282575"/>
          </a:xfrm>
        </p:grpSpPr>
        <p:grpSp>
          <p:nvGrpSpPr>
            <p:cNvPr id="8206" name="组合 3"/>
            <p:cNvGrpSpPr>
              <a:grpSpLocks/>
            </p:cNvGrpSpPr>
            <p:nvPr/>
          </p:nvGrpSpPr>
          <p:grpSpPr bwMode="auto">
            <a:xfrm>
              <a:off x="1476545" y="4968705"/>
              <a:ext cx="4648200" cy="282575"/>
              <a:chOff x="1496766" y="3466143"/>
              <a:chExt cx="4649200" cy="282076"/>
            </a:xfrm>
          </p:grpSpPr>
          <p:sp>
            <p:nvSpPr>
              <p:cNvPr id="8208" name="矩形 34"/>
              <p:cNvSpPr>
                <a:spLocks noChangeArrowheads="1"/>
              </p:cNvSpPr>
              <p:nvPr/>
            </p:nvSpPr>
            <p:spPr bwMode="auto">
              <a:xfrm>
                <a:off x="2528685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2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09" name="矩形 35"/>
              <p:cNvSpPr>
                <a:spLocks noChangeArrowheads="1"/>
              </p:cNvSpPr>
              <p:nvPr/>
            </p:nvSpPr>
            <p:spPr bwMode="auto">
              <a:xfrm>
                <a:off x="3044644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3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0" name="矩形 36"/>
              <p:cNvSpPr>
                <a:spLocks noChangeArrowheads="1"/>
              </p:cNvSpPr>
              <p:nvPr/>
            </p:nvSpPr>
            <p:spPr bwMode="auto">
              <a:xfrm>
                <a:off x="3560603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4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1" name="矩形 37"/>
              <p:cNvSpPr>
                <a:spLocks noChangeArrowheads="1"/>
              </p:cNvSpPr>
              <p:nvPr/>
            </p:nvSpPr>
            <p:spPr bwMode="auto">
              <a:xfrm>
                <a:off x="4076562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5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2" name="矩形 38"/>
              <p:cNvSpPr>
                <a:spLocks noChangeArrowheads="1"/>
              </p:cNvSpPr>
              <p:nvPr/>
            </p:nvSpPr>
            <p:spPr bwMode="auto">
              <a:xfrm>
                <a:off x="4592522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6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3" name="矩形 65"/>
              <p:cNvSpPr>
                <a:spLocks noChangeArrowheads="1"/>
              </p:cNvSpPr>
              <p:nvPr/>
            </p:nvSpPr>
            <p:spPr bwMode="auto">
              <a:xfrm>
                <a:off x="5114048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7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4" name="矩形 67"/>
              <p:cNvSpPr>
                <a:spLocks noChangeArrowheads="1"/>
              </p:cNvSpPr>
              <p:nvPr/>
            </p:nvSpPr>
            <p:spPr bwMode="auto">
              <a:xfrm>
                <a:off x="2012725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1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5" name="矩形 68"/>
              <p:cNvSpPr>
                <a:spLocks noChangeArrowheads="1"/>
              </p:cNvSpPr>
              <p:nvPr/>
            </p:nvSpPr>
            <p:spPr bwMode="auto">
              <a:xfrm>
                <a:off x="1496766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0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  <p:sp>
            <p:nvSpPr>
              <p:cNvPr id="8216" name="矩形 65"/>
              <p:cNvSpPr>
                <a:spLocks noChangeArrowheads="1"/>
              </p:cNvSpPr>
              <p:nvPr/>
            </p:nvSpPr>
            <p:spPr bwMode="auto">
              <a:xfrm>
                <a:off x="5630007" y="3466143"/>
                <a:ext cx="515959" cy="282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8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</p:grpSp>
        <p:sp>
          <p:nvSpPr>
            <p:cNvPr id="8207" name="矩形 65"/>
            <p:cNvSpPr>
              <a:spLocks noChangeArrowheads="1"/>
            </p:cNvSpPr>
            <p:nvPr/>
          </p:nvSpPr>
          <p:spPr bwMode="auto">
            <a:xfrm>
              <a:off x="6124745" y="4968705"/>
              <a:ext cx="515848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1600">
                  <a:solidFill>
                    <a:schemeClr val="bg2"/>
                  </a:solidFill>
                  <a:ea typeface="仿宋_GB2312" pitchFamily="49" charset="-122"/>
                </a:rPr>
                <a:t>9</a:t>
              </a:r>
              <a:endParaRPr lang="en-US" altLang="zh-CN" sz="1600" baseline="-25000">
                <a:solidFill>
                  <a:schemeClr val="bg2"/>
                </a:solidFill>
                <a:ea typeface="仿宋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0331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并查集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</a:rPr>
              <a:t>用树表示集合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假设经过若干合并后有</a:t>
            </a:r>
            <a:r>
              <a:rPr lang="en-US" altLang="zh-CN">
                <a:latin typeface="Arial" charset="0"/>
              </a:rPr>
              <a:t>3</a:t>
            </a:r>
            <a:r>
              <a:rPr lang="zh-CN" altLang="en-US">
                <a:latin typeface="Arial" charset="0"/>
              </a:rPr>
              <a:t>个集合</a:t>
            </a:r>
            <a:r>
              <a:rPr lang="en-US" altLang="zh-CN">
                <a:latin typeface="Arial" charset="0"/>
              </a:rPr>
              <a:t>{0,6,7,8}</a:t>
            </a:r>
            <a:r>
              <a:rPr lang="zh-CN" altLang="en-US">
                <a:latin typeface="Arial" charset="0"/>
              </a:rPr>
              <a:t>，</a:t>
            </a:r>
            <a:r>
              <a:rPr lang="en-US" altLang="zh-CN">
                <a:latin typeface="Arial" charset="0"/>
              </a:rPr>
              <a:t>{1,4,9} {2,3,5}</a:t>
            </a:r>
            <a:endParaRPr lang="zh-CN" altLang="en-US">
              <a:latin typeface="Arial" charset="0"/>
            </a:endParaRP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00B6166-8AAF-41E5-9642-D556A64CBB0A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3368675" y="3863975"/>
            <a:ext cx="358775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8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2216150" y="3863975"/>
            <a:ext cx="360363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6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2792413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7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26" name="Oval 16"/>
          <p:cNvSpPr>
            <a:spLocks noChangeArrowheads="1"/>
          </p:cNvSpPr>
          <p:nvPr/>
        </p:nvSpPr>
        <p:spPr bwMode="auto">
          <a:xfrm>
            <a:off x="2792413" y="3105150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0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9225" name="TextBox 36"/>
          <p:cNvSpPr txBox="1">
            <a:spLocks noChangeArrowheads="1"/>
          </p:cNvSpPr>
          <p:nvPr/>
        </p:nvSpPr>
        <p:spPr bwMode="auto">
          <a:xfrm>
            <a:off x="4029075" y="4400550"/>
            <a:ext cx="1811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集合的树形表示</a:t>
            </a:r>
          </a:p>
        </p:txBody>
      </p:sp>
      <p:sp>
        <p:nvSpPr>
          <p:cNvPr id="9226" name="TextBox 37"/>
          <p:cNvSpPr txBox="1">
            <a:spLocks noChangeArrowheads="1"/>
          </p:cNvSpPr>
          <p:nvPr/>
        </p:nvSpPr>
        <p:spPr bwMode="auto">
          <a:xfrm>
            <a:off x="6389688" y="6488113"/>
            <a:ext cx="2043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集合的父指针表示</a:t>
            </a:r>
          </a:p>
        </p:txBody>
      </p:sp>
      <p:cxnSp>
        <p:nvCxnSpPr>
          <p:cNvPr id="9" name="直接箭头连接符 8"/>
          <p:cNvCxnSpPr>
            <a:stCxn id="12" idx="0"/>
            <a:endCxn id="26" idx="3"/>
          </p:cNvCxnSpPr>
          <p:nvPr/>
        </p:nvCxnSpPr>
        <p:spPr>
          <a:xfrm flipV="1">
            <a:off x="2397125" y="3413125"/>
            <a:ext cx="4476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3" idx="0"/>
            <a:endCxn id="26" idx="4"/>
          </p:cNvCxnSpPr>
          <p:nvPr/>
        </p:nvCxnSpPr>
        <p:spPr>
          <a:xfrm flipV="1">
            <a:off x="2973388" y="3465513"/>
            <a:ext cx="0" cy="398462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0"/>
            <a:endCxn id="26" idx="5"/>
          </p:cNvCxnSpPr>
          <p:nvPr/>
        </p:nvCxnSpPr>
        <p:spPr>
          <a:xfrm flipH="1" flipV="1">
            <a:off x="3100388" y="3413125"/>
            <a:ext cx="4476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17"/>
          <p:cNvSpPr>
            <a:spLocks noChangeArrowheads="1"/>
          </p:cNvSpPr>
          <p:nvPr/>
        </p:nvSpPr>
        <p:spPr bwMode="auto">
          <a:xfrm>
            <a:off x="6480175" y="3105150"/>
            <a:ext cx="360363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2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6227763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3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58" name="Oval 16"/>
          <p:cNvSpPr>
            <a:spLocks noChangeArrowheads="1"/>
          </p:cNvSpPr>
          <p:nvPr/>
        </p:nvSpPr>
        <p:spPr bwMode="auto">
          <a:xfrm>
            <a:off x="6767513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5</a:t>
            </a:r>
            <a:endParaRPr lang="zh-CN" altLang="en-US" b="1" dirty="0">
              <a:ea typeface="宋体" pitchFamily="2" charset="-122"/>
            </a:endParaRPr>
          </a:p>
        </p:txBody>
      </p:sp>
      <p:cxnSp>
        <p:nvCxnSpPr>
          <p:cNvPr id="60" name="直接箭头连接符 59"/>
          <p:cNvCxnSpPr>
            <a:stCxn id="55" idx="0"/>
            <a:endCxn id="54" idx="3"/>
          </p:cNvCxnSpPr>
          <p:nvPr/>
        </p:nvCxnSpPr>
        <p:spPr>
          <a:xfrm flipV="1">
            <a:off x="6408738" y="3413125"/>
            <a:ext cx="12382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58" idx="0"/>
            <a:endCxn id="54" idx="5"/>
          </p:cNvCxnSpPr>
          <p:nvPr/>
        </p:nvCxnSpPr>
        <p:spPr>
          <a:xfrm flipH="1" flipV="1">
            <a:off x="6788150" y="3413125"/>
            <a:ext cx="160338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"/>
          <p:cNvSpPr>
            <a:spLocks noChangeArrowheads="1"/>
          </p:cNvSpPr>
          <p:nvPr/>
        </p:nvSpPr>
        <p:spPr bwMode="auto">
          <a:xfrm>
            <a:off x="4754563" y="3105150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1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72" name="Oval 16"/>
          <p:cNvSpPr>
            <a:spLocks noChangeArrowheads="1"/>
          </p:cNvSpPr>
          <p:nvPr/>
        </p:nvSpPr>
        <p:spPr bwMode="auto">
          <a:xfrm>
            <a:off x="4484688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4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73" name="Oval 16"/>
          <p:cNvSpPr>
            <a:spLocks noChangeArrowheads="1"/>
          </p:cNvSpPr>
          <p:nvPr/>
        </p:nvSpPr>
        <p:spPr bwMode="auto">
          <a:xfrm>
            <a:off x="5024438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9</a:t>
            </a:r>
            <a:endParaRPr lang="zh-CN" altLang="en-US" b="1" dirty="0">
              <a:ea typeface="宋体" pitchFamily="2" charset="-122"/>
            </a:endParaRPr>
          </a:p>
        </p:txBody>
      </p:sp>
      <p:cxnSp>
        <p:nvCxnSpPr>
          <p:cNvPr id="174" name="直接箭头连接符 173"/>
          <p:cNvCxnSpPr>
            <a:stCxn id="172" idx="0"/>
            <a:endCxn id="171" idx="3"/>
          </p:cNvCxnSpPr>
          <p:nvPr/>
        </p:nvCxnSpPr>
        <p:spPr>
          <a:xfrm flipV="1">
            <a:off x="4665663" y="3413125"/>
            <a:ext cx="1428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73" idx="0"/>
            <a:endCxn id="171" idx="5"/>
          </p:cNvCxnSpPr>
          <p:nvPr/>
        </p:nvCxnSpPr>
        <p:spPr>
          <a:xfrm flipH="1" flipV="1">
            <a:off x="5062538" y="3413125"/>
            <a:ext cx="1428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40" name="组合 7"/>
          <p:cNvGrpSpPr>
            <a:grpSpLocks/>
          </p:cNvGrpSpPr>
          <p:nvPr/>
        </p:nvGrpSpPr>
        <p:grpSpPr bwMode="auto">
          <a:xfrm>
            <a:off x="863600" y="4968875"/>
            <a:ext cx="5776913" cy="1773238"/>
            <a:chOff x="863600" y="4968875"/>
            <a:chExt cx="5776913" cy="1772493"/>
          </a:xfrm>
        </p:grpSpPr>
        <p:sp>
          <p:nvSpPr>
            <p:cNvPr id="9241" name="矩形 68"/>
            <p:cNvSpPr>
              <a:spLocks noChangeArrowheads="1"/>
            </p:cNvSpPr>
            <p:nvPr/>
          </p:nvSpPr>
          <p:spPr bwMode="auto">
            <a:xfrm>
              <a:off x="863600" y="4968875"/>
              <a:ext cx="515938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algn="r"/>
              <a:r>
                <a:rPr lang="zh-CN" altLang="en-US" sz="1600" b="1">
                  <a:solidFill>
                    <a:schemeClr val="bg2"/>
                  </a:solidFill>
                  <a:ea typeface="仿宋_GB2312" pitchFamily="49" charset="-122"/>
                </a:rPr>
                <a:t>下标</a:t>
              </a:r>
              <a:endParaRPr lang="en-US" altLang="zh-CN" sz="1600" b="1" baseline="-25000">
                <a:solidFill>
                  <a:schemeClr val="bg2"/>
                </a:solidFill>
                <a:ea typeface="仿宋_GB2312" pitchFamily="49" charset="-122"/>
              </a:endParaRPr>
            </a:p>
          </p:txBody>
        </p:sp>
        <p:sp>
          <p:nvSpPr>
            <p:cNvPr id="9242" name="矩形 68"/>
            <p:cNvSpPr>
              <a:spLocks noChangeArrowheads="1"/>
            </p:cNvSpPr>
            <p:nvPr/>
          </p:nvSpPr>
          <p:spPr bwMode="auto">
            <a:xfrm>
              <a:off x="863600" y="5259388"/>
              <a:ext cx="515938" cy="28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algn="r"/>
              <a:r>
                <a:rPr lang="zh-CN" altLang="en-US" sz="1600" b="1">
                  <a:solidFill>
                    <a:schemeClr val="bg2"/>
                  </a:solidFill>
                  <a:ea typeface="仿宋_GB2312" pitchFamily="49" charset="-122"/>
                </a:rPr>
                <a:t>父指针</a:t>
              </a:r>
              <a:endParaRPr lang="en-US" altLang="zh-CN" sz="1600" b="1" baseline="-25000">
                <a:solidFill>
                  <a:schemeClr val="bg2"/>
                </a:solidFill>
                <a:ea typeface="仿宋_GB2312" pitchFamily="49" charset="-122"/>
              </a:endParaRPr>
            </a:p>
          </p:txBody>
        </p:sp>
        <p:grpSp>
          <p:nvGrpSpPr>
            <p:cNvPr id="9243" name="组合 111"/>
            <p:cNvGrpSpPr>
              <a:grpSpLocks/>
            </p:cNvGrpSpPr>
            <p:nvPr/>
          </p:nvGrpSpPr>
          <p:grpSpPr bwMode="auto">
            <a:xfrm>
              <a:off x="1476375" y="4968875"/>
              <a:ext cx="5164138" cy="282575"/>
              <a:chOff x="1476545" y="4968705"/>
              <a:chExt cx="5164048" cy="282575"/>
            </a:xfrm>
          </p:grpSpPr>
          <p:grpSp>
            <p:nvGrpSpPr>
              <p:cNvPr id="9266" name="组合 3"/>
              <p:cNvGrpSpPr>
                <a:grpSpLocks/>
              </p:cNvGrpSpPr>
              <p:nvPr/>
            </p:nvGrpSpPr>
            <p:grpSpPr bwMode="auto">
              <a:xfrm>
                <a:off x="1476545" y="4968705"/>
                <a:ext cx="4648200" cy="282575"/>
                <a:chOff x="1496766" y="3466143"/>
                <a:chExt cx="4649200" cy="282076"/>
              </a:xfrm>
            </p:grpSpPr>
            <p:sp>
              <p:nvSpPr>
                <p:cNvPr id="9268" name="矩形 34"/>
                <p:cNvSpPr>
                  <a:spLocks noChangeArrowheads="1"/>
                </p:cNvSpPr>
                <p:nvPr/>
              </p:nvSpPr>
              <p:spPr bwMode="auto">
                <a:xfrm>
                  <a:off x="2528685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2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69" name="矩形 35"/>
                <p:cNvSpPr>
                  <a:spLocks noChangeArrowheads="1"/>
                </p:cNvSpPr>
                <p:nvPr/>
              </p:nvSpPr>
              <p:spPr bwMode="auto">
                <a:xfrm>
                  <a:off x="3044644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3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0" name="矩形 36"/>
                <p:cNvSpPr>
                  <a:spLocks noChangeArrowheads="1"/>
                </p:cNvSpPr>
                <p:nvPr/>
              </p:nvSpPr>
              <p:spPr bwMode="auto">
                <a:xfrm>
                  <a:off x="3560603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4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1" name="矩形 37"/>
                <p:cNvSpPr>
                  <a:spLocks noChangeArrowheads="1"/>
                </p:cNvSpPr>
                <p:nvPr/>
              </p:nvSpPr>
              <p:spPr bwMode="auto">
                <a:xfrm>
                  <a:off x="4076562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5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2" name="矩形 38"/>
                <p:cNvSpPr>
                  <a:spLocks noChangeArrowheads="1"/>
                </p:cNvSpPr>
                <p:nvPr/>
              </p:nvSpPr>
              <p:spPr bwMode="auto">
                <a:xfrm>
                  <a:off x="4592522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6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3" name="矩形 65"/>
                <p:cNvSpPr>
                  <a:spLocks noChangeArrowheads="1"/>
                </p:cNvSpPr>
                <p:nvPr/>
              </p:nvSpPr>
              <p:spPr bwMode="auto">
                <a:xfrm>
                  <a:off x="5114048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7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4" name="矩形 67"/>
                <p:cNvSpPr>
                  <a:spLocks noChangeArrowheads="1"/>
                </p:cNvSpPr>
                <p:nvPr/>
              </p:nvSpPr>
              <p:spPr bwMode="auto">
                <a:xfrm>
                  <a:off x="2012725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1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5" name="矩形 68"/>
                <p:cNvSpPr>
                  <a:spLocks noChangeArrowheads="1"/>
                </p:cNvSpPr>
                <p:nvPr/>
              </p:nvSpPr>
              <p:spPr bwMode="auto">
                <a:xfrm>
                  <a:off x="1496766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76" name="矩形 65"/>
                <p:cNvSpPr>
                  <a:spLocks noChangeArrowheads="1"/>
                </p:cNvSpPr>
                <p:nvPr/>
              </p:nvSpPr>
              <p:spPr bwMode="auto">
                <a:xfrm>
                  <a:off x="5630007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8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</p:grpSp>
          <p:sp>
            <p:nvSpPr>
              <p:cNvPr id="9267" name="矩形 65"/>
              <p:cNvSpPr>
                <a:spLocks noChangeArrowheads="1"/>
              </p:cNvSpPr>
              <p:nvPr/>
            </p:nvSpPr>
            <p:spPr bwMode="auto">
              <a:xfrm>
                <a:off x="6124745" y="4968705"/>
                <a:ext cx="515848" cy="28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9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</p:grpSp>
        <p:grpSp>
          <p:nvGrpSpPr>
            <p:cNvPr id="9244" name="组合 124"/>
            <p:cNvGrpSpPr>
              <a:grpSpLocks/>
            </p:cNvGrpSpPr>
            <p:nvPr/>
          </p:nvGrpSpPr>
          <p:grpSpPr bwMode="auto">
            <a:xfrm>
              <a:off x="1476375" y="5251450"/>
              <a:ext cx="5164138" cy="282575"/>
              <a:chOff x="1476545" y="5250661"/>
              <a:chExt cx="5164048" cy="282575"/>
            </a:xfrm>
          </p:grpSpPr>
          <p:grpSp>
            <p:nvGrpSpPr>
              <p:cNvPr id="9255" name="组合 3"/>
              <p:cNvGrpSpPr>
                <a:grpSpLocks/>
              </p:cNvGrpSpPr>
              <p:nvPr/>
            </p:nvGrpSpPr>
            <p:grpSpPr bwMode="auto">
              <a:xfrm>
                <a:off x="1476545" y="5250661"/>
                <a:ext cx="4648200" cy="282575"/>
                <a:chOff x="1496766" y="3466143"/>
                <a:chExt cx="4649200" cy="282076"/>
              </a:xfrm>
            </p:grpSpPr>
            <p:sp>
              <p:nvSpPr>
                <p:cNvPr id="9257" name="矩形 34"/>
                <p:cNvSpPr>
                  <a:spLocks noChangeArrowheads="1"/>
                </p:cNvSpPr>
                <p:nvPr/>
              </p:nvSpPr>
              <p:spPr bwMode="auto">
                <a:xfrm>
                  <a:off x="2528685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-3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58" name="矩形 35"/>
                <p:cNvSpPr>
                  <a:spLocks noChangeArrowheads="1"/>
                </p:cNvSpPr>
                <p:nvPr/>
              </p:nvSpPr>
              <p:spPr bwMode="auto">
                <a:xfrm>
                  <a:off x="3044644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2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59" name="矩形 36"/>
                <p:cNvSpPr>
                  <a:spLocks noChangeArrowheads="1"/>
                </p:cNvSpPr>
                <p:nvPr/>
              </p:nvSpPr>
              <p:spPr bwMode="auto">
                <a:xfrm>
                  <a:off x="3560603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1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60" name="矩形 37"/>
                <p:cNvSpPr>
                  <a:spLocks noChangeArrowheads="1"/>
                </p:cNvSpPr>
                <p:nvPr/>
              </p:nvSpPr>
              <p:spPr bwMode="auto">
                <a:xfrm>
                  <a:off x="4076562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2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61" name="矩形 38"/>
                <p:cNvSpPr>
                  <a:spLocks noChangeArrowheads="1"/>
                </p:cNvSpPr>
                <p:nvPr/>
              </p:nvSpPr>
              <p:spPr bwMode="auto">
                <a:xfrm>
                  <a:off x="4592522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62" name="矩形 65"/>
                <p:cNvSpPr>
                  <a:spLocks noChangeArrowheads="1"/>
                </p:cNvSpPr>
                <p:nvPr/>
              </p:nvSpPr>
              <p:spPr bwMode="auto">
                <a:xfrm>
                  <a:off x="5114048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9263" name="矩形 67"/>
                <p:cNvSpPr>
                  <a:spLocks noChangeArrowheads="1"/>
                </p:cNvSpPr>
                <p:nvPr/>
              </p:nvSpPr>
              <p:spPr bwMode="auto">
                <a:xfrm>
                  <a:off x="2012725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-3</a:t>
                  </a:r>
                </a:p>
              </p:txBody>
            </p:sp>
            <p:sp>
              <p:nvSpPr>
                <p:cNvPr id="9264" name="矩形 68"/>
                <p:cNvSpPr>
                  <a:spLocks noChangeArrowheads="1"/>
                </p:cNvSpPr>
                <p:nvPr/>
              </p:nvSpPr>
              <p:spPr bwMode="auto">
                <a:xfrm>
                  <a:off x="1496766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-4</a:t>
                  </a:r>
                </a:p>
              </p:txBody>
            </p:sp>
            <p:sp>
              <p:nvSpPr>
                <p:cNvPr id="9265" name="矩形 65"/>
                <p:cNvSpPr>
                  <a:spLocks noChangeArrowheads="1"/>
                </p:cNvSpPr>
                <p:nvPr/>
              </p:nvSpPr>
              <p:spPr bwMode="auto">
                <a:xfrm>
                  <a:off x="5630007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</p:grpSp>
          <p:sp>
            <p:nvSpPr>
              <p:cNvPr id="9256" name="矩形 65"/>
              <p:cNvSpPr>
                <a:spLocks noChangeArrowheads="1"/>
              </p:cNvSpPr>
              <p:nvPr/>
            </p:nvSpPr>
            <p:spPr bwMode="auto">
              <a:xfrm>
                <a:off x="6124745" y="5250661"/>
                <a:ext cx="515848" cy="282575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1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</p:grpSp>
        <p:cxnSp>
          <p:nvCxnSpPr>
            <p:cNvPr id="146" name="肘形连接符 145"/>
            <p:cNvCxnSpPr>
              <a:stCxn id="9258" idx="2"/>
            </p:cNvCxnSpPr>
            <p:nvPr/>
          </p:nvCxnSpPr>
          <p:spPr>
            <a:xfrm rot="5400000">
              <a:off x="3054354" y="5306775"/>
              <a:ext cx="12695" cy="454025"/>
            </a:xfrm>
            <a:prstGeom prst="bentConnector3">
              <a:avLst>
                <a:gd name="adj1" fmla="val 1300992"/>
              </a:avLst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肘形连接符 148"/>
            <p:cNvCxnSpPr>
              <a:stCxn id="9260" idx="2"/>
            </p:cNvCxnSpPr>
            <p:nvPr/>
          </p:nvCxnSpPr>
          <p:spPr>
            <a:xfrm rot="5400000">
              <a:off x="3509966" y="4730513"/>
              <a:ext cx="12695" cy="1606550"/>
            </a:xfrm>
            <a:prstGeom prst="bentConnector3">
              <a:avLst>
                <a:gd name="adj1" fmla="val 1586150"/>
              </a:avLst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肘形连接符 151"/>
            <p:cNvCxnSpPr>
              <a:stCxn id="9259" idx="2"/>
            </p:cNvCxnSpPr>
            <p:nvPr/>
          </p:nvCxnSpPr>
          <p:spPr>
            <a:xfrm rot="5400000">
              <a:off x="3047210" y="4783694"/>
              <a:ext cx="12695" cy="1500187"/>
            </a:xfrm>
            <a:prstGeom prst="bentConnector3">
              <a:avLst>
                <a:gd name="adj1" fmla="val 5293063"/>
              </a:avLst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肘形连接符 155"/>
            <p:cNvCxnSpPr>
              <a:stCxn id="9256" idx="2"/>
            </p:cNvCxnSpPr>
            <p:nvPr/>
          </p:nvCxnSpPr>
          <p:spPr>
            <a:xfrm rot="5400000">
              <a:off x="4279110" y="3429556"/>
              <a:ext cx="12695" cy="4208463"/>
            </a:xfrm>
            <a:prstGeom prst="bentConnector3">
              <a:avLst>
                <a:gd name="adj1" fmla="val 5792110"/>
              </a:avLst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49" name="组合 56"/>
            <p:cNvGrpSpPr>
              <a:grpSpLocks/>
            </p:cNvGrpSpPr>
            <p:nvPr/>
          </p:nvGrpSpPr>
          <p:grpSpPr bwMode="auto">
            <a:xfrm>
              <a:off x="1734467" y="5527676"/>
              <a:ext cx="4132287" cy="1213692"/>
              <a:chOff x="1734467" y="5527673"/>
              <a:chExt cx="4132287" cy="817651"/>
            </a:xfrm>
          </p:grpSpPr>
          <p:cxnSp>
            <p:nvCxnSpPr>
              <p:cNvPr id="59" name="直接连接符 58"/>
              <p:cNvCxnSpPr/>
              <p:nvPr/>
            </p:nvCxnSpPr>
            <p:spPr bwMode="auto">
              <a:xfrm flipH="1">
                <a:off x="1735138" y="6345324"/>
                <a:ext cx="4132262" cy="0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/>
            </p:nvCxnSpPr>
            <p:spPr bwMode="auto">
              <a:xfrm flipV="1">
                <a:off x="1735138" y="5532860"/>
                <a:ext cx="0" cy="812464"/>
              </a:xfrm>
              <a:prstGeom prst="straightConnector1">
                <a:avLst/>
              </a:prstGeom>
              <a:ln w="19050">
                <a:solidFill>
                  <a:srgbClr val="00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 bwMode="auto">
              <a:xfrm>
                <a:off x="5867400" y="5532860"/>
                <a:ext cx="0" cy="802843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 bwMode="auto">
              <a:xfrm>
                <a:off x="5351463" y="5527514"/>
                <a:ext cx="0" cy="802843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 bwMode="auto">
              <a:xfrm>
                <a:off x="4845050" y="5532860"/>
                <a:ext cx="0" cy="802843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8541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并查集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</a:rPr>
              <a:t>用树表示集合</a:t>
            </a:r>
            <a:endParaRPr lang="en-US" altLang="zh-CN">
              <a:latin typeface="Arial" charset="0"/>
            </a:endParaRPr>
          </a:p>
          <a:p>
            <a:pPr lvl="1"/>
            <a:r>
              <a:rPr lang="zh-CN" altLang="en-US">
                <a:latin typeface="Arial" charset="0"/>
              </a:rPr>
              <a:t>合并</a:t>
            </a:r>
            <a:r>
              <a:rPr lang="en-US" altLang="zh-CN">
                <a:latin typeface="Arial" charset="0"/>
              </a:rPr>
              <a:t>s</a:t>
            </a:r>
            <a:r>
              <a:rPr lang="en-US" altLang="zh-CN" baseline="-25000">
                <a:latin typeface="Arial" charset="0"/>
              </a:rPr>
              <a:t>1</a:t>
            </a:r>
            <a:r>
              <a:rPr lang="en-US" altLang="zh-CN">
                <a:latin typeface="Arial" charset="0"/>
              </a:rPr>
              <a:t>={0,6,7,8}</a:t>
            </a:r>
            <a:r>
              <a:rPr lang="en-US" altLang="zh-CN">
                <a:latin typeface="Arial" charset="0"/>
                <a:sym typeface="Symbol" pitchFamily="18" charset="2"/>
              </a:rPr>
              <a:t>  </a:t>
            </a:r>
            <a:r>
              <a:rPr lang="en-US" altLang="zh-CN">
                <a:latin typeface="Arial" charset="0"/>
              </a:rPr>
              <a:t>s</a:t>
            </a:r>
            <a:r>
              <a:rPr lang="en-US" altLang="zh-CN" baseline="-25000">
                <a:latin typeface="Arial" charset="0"/>
              </a:rPr>
              <a:t>2</a:t>
            </a:r>
            <a:r>
              <a:rPr lang="en-US" altLang="zh-CN">
                <a:latin typeface="Arial" charset="0"/>
                <a:sym typeface="Symbol" pitchFamily="18" charset="2"/>
              </a:rPr>
              <a:t>=</a:t>
            </a:r>
            <a:r>
              <a:rPr lang="en-US" altLang="zh-CN">
                <a:latin typeface="Arial" charset="0"/>
              </a:rPr>
              <a:t>{1,4,9}</a:t>
            </a:r>
          </a:p>
          <a:p>
            <a:pPr lvl="2"/>
            <a:r>
              <a:rPr lang="en-US" altLang="zh-CN">
                <a:latin typeface="Arial" charset="0"/>
              </a:rPr>
              <a:t>s</a:t>
            </a:r>
            <a:r>
              <a:rPr lang="en-US" altLang="zh-CN" baseline="-25000">
                <a:latin typeface="Arial" charset="0"/>
              </a:rPr>
              <a:t>2</a:t>
            </a:r>
            <a:r>
              <a:rPr lang="zh-CN" altLang="en-US">
                <a:latin typeface="Arial" charset="0"/>
              </a:rPr>
              <a:t>作为</a:t>
            </a:r>
            <a:r>
              <a:rPr lang="en-US" altLang="zh-CN">
                <a:latin typeface="Arial" charset="0"/>
              </a:rPr>
              <a:t>s</a:t>
            </a:r>
            <a:r>
              <a:rPr lang="en-US" altLang="zh-CN" baseline="-25000">
                <a:latin typeface="Arial" charset="0"/>
              </a:rPr>
              <a:t>1</a:t>
            </a:r>
            <a:r>
              <a:rPr lang="zh-CN" altLang="en-US">
                <a:latin typeface="Arial" charset="0"/>
              </a:rPr>
              <a:t>根的子树，或相反</a:t>
            </a:r>
            <a:endParaRPr lang="en-US" altLang="zh-CN">
              <a:latin typeface="Arial" charset="0"/>
            </a:endParaRPr>
          </a:p>
          <a:p>
            <a:pPr lvl="2"/>
            <a:endParaRPr lang="zh-CN" altLang="en-US">
              <a:latin typeface="Arial" charset="0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04DE097-3A37-4314-AB62-BAC4CAD5FFF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7" name="Oval 16"/>
          <p:cNvSpPr>
            <a:spLocks noChangeArrowheads="1"/>
          </p:cNvSpPr>
          <p:nvPr/>
        </p:nvSpPr>
        <p:spPr bwMode="auto">
          <a:xfrm>
            <a:off x="3368675" y="3863975"/>
            <a:ext cx="358775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8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2216150" y="3863975"/>
            <a:ext cx="360363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6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2792413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7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26" name="Oval 16"/>
          <p:cNvSpPr>
            <a:spLocks noChangeArrowheads="1"/>
          </p:cNvSpPr>
          <p:nvPr/>
        </p:nvSpPr>
        <p:spPr bwMode="auto">
          <a:xfrm>
            <a:off x="2792413" y="3105150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0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0249" name="TextBox 36"/>
          <p:cNvSpPr txBox="1">
            <a:spLocks noChangeArrowheads="1"/>
          </p:cNvSpPr>
          <p:nvPr/>
        </p:nvSpPr>
        <p:spPr bwMode="auto">
          <a:xfrm>
            <a:off x="3251200" y="4400550"/>
            <a:ext cx="111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合并集合</a:t>
            </a:r>
          </a:p>
        </p:txBody>
      </p:sp>
      <p:cxnSp>
        <p:nvCxnSpPr>
          <p:cNvPr id="9" name="直接箭头连接符 8"/>
          <p:cNvCxnSpPr>
            <a:stCxn id="12" idx="0"/>
            <a:endCxn id="26" idx="3"/>
          </p:cNvCxnSpPr>
          <p:nvPr/>
        </p:nvCxnSpPr>
        <p:spPr>
          <a:xfrm flipV="1">
            <a:off x="2397125" y="3413125"/>
            <a:ext cx="4476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3" idx="0"/>
            <a:endCxn id="26" idx="4"/>
          </p:cNvCxnSpPr>
          <p:nvPr/>
        </p:nvCxnSpPr>
        <p:spPr>
          <a:xfrm flipV="1">
            <a:off x="2973388" y="3465513"/>
            <a:ext cx="0" cy="398462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0"/>
            <a:endCxn id="26" idx="5"/>
          </p:cNvCxnSpPr>
          <p:nvPr/>
        </p:nvCxnSpPr>
        <p:spPr>
          <a:xfrm flipH="1" flipV="1">
            <a:off x="3100388" y="3413125"/>
            <a:ext cx="4476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右箭头 4"/>
          <p:cNvSpPr/>
          <p:nvPr/>
        </p:nvSpPr>
        <p:spPr bwMode="auto">
          <a:xfrm>
            <a:off x="5618163" y="3525838"/>
            <a:ext cx="439737" cy="225425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  <a:defRPr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77" name="组合 76"/>
          <p:cNvGrpSpPr>
            <a:grpSpLocks/>
          </p:cNvGrpSpPr>
          <p:nvPr/>
        </p:nvGrpSpPr>
        <p:grpSpPr bwMode="auto">
          <a:xfrm>
            <a:off x="6702425" y="1341438"/>
            <a:ext cx="2406650" cy="1858962"/>
            <a:chOff x="6702311" y="1520788"/>
            <a:chExt cx="2406193" cy="1860034"/>
          </a:xfrm>
        </p:grpSpPr>
        <p:sp>
          <p:nvSpPr>
            <p:cNvPr id="59" name="Oval 16"/>
            <p:cNvSpPr>
              <a:spLocks noChangeArrowheads="1"/>
            </p:cNvSpPr>
            <p:nvPr/>
          </p:nvSpPr>
          <p:spPr bwMode="auto">
            <a:xfrm>
              <a:off x="7854617" y="2260990"/>
              <a:ext cx="358707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8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2" name="Oval 17"/>
            <p:cNvSpPr>
              <a:spLocks noChangeArrowheads="1"/>
            </p:cNvSpPr>
            <p:nvPr/>
          </p:nvSpPr>
          <p:spPr bwMode="auto">
            <a:xfrm>
              <a:off x="8445055" y="2260990"/>
              <a:ext cx="360295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3" name="Oval 16"/>
            <p:cNvSpPr>
              <a:spLocks noChangeArrowheads="1"/>
            </p:cNvSpPr>
            <p:nvPr/>
          </p:nvSpPr>
          <p:spPr bwMode="auto">
            <a:xfrm>
              <a:off x="6702311" y="2260990"/>
              <a:ext cx="360295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6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4" name="Oval 17"/>
            <p:cNvSpPr>
              <a:spLocks noChangeArrowheads="1"/>
            </p:cNvSpPr>
            <p:nvPr/>
          </p:nvSpPr>
          <p:spPr bwMode="auto">
            <a:xfrm>
              <a:off x="7278465" y="2260990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7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5" name="Oval 16"/>
            <p:cNvSpPr>
              <a:spLocks noChangeArrowheads="1"/>
            </p:cNvSpPr>
            <p:nvPr/>
          </p:nvSpPr>
          <p:spPr bwMode="auto">
            <a:xfrm>
              <a:off x="8208563" y="3020252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4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6" name="Oval 16"/>
            <p:cNvSpPr>
              <a:spLocks noChangeArrowheads="1"/>
            </p:cNvSpPr>
            <p:nvPr/>
          </p:nvSpPr>
          <p:spPr bwMode="auto">
            <a:xfrm>
              <a:off x="8748210" y="3020252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9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7" name="Oval 16"/>
            <p:cNvSpPr>
              <a:spLocks noChangeArrowheads="1"/>
            </p:cNvSpPr>
            <p:nvPr/>
          </p:nvSpPr>
          <p:spPr bwMode="auto">
            <a:xfrm>
              <a:off x="7430836" y="1520788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68" name="直接箭头连接符 67"/>
            <p:cNvCxnSpPr>
              <a:stCxn id="63" idx="0"/>
            </p:cNvCxnSpPr>
            <p:nvPr/>
          </p:nvCxnSpPr>
          <p:spPr>
            <a:xfrm flipV="1">
              <a:off x="6883252" y="1808291"/>
              <a:ext cx="644403" cy="452699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64" idx="0"/>
            </p:cNvCxnSpPr>
            <p:nvPr/>
          </p:nvCxnSpPr>
          <p:spPr>
            <a:xfrm flipV="1">
              <a:off x="7457818" y="1862297"/>
              <a:ext cx="198400" cy="39869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59" idx="0"/>
            </p:cNvCxnSpPr>
            <p:nvPr/>
          </p:nvCxnSpPr>
          <p:spPr>
            <a:xfrm flipH="1" flipV="1">
              <a:off x="7656218" y="1862297"/>
              <a:ext cx="377753" cy="39869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5" idx="0"/>
              <a:endCxn id="62" idx="3"/>
            </p:cNvCxnSpPr>
            <p:nvPr/>
          </p:nvCxnSpPr>
          <p:spPr>
            <a:xfrm flipV="1">
              <a:off x="8387916" y="2569142"/>
              <a:ext cx="111104" cy="45111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6" idx="0"/>
              <a:endCxn id="62" idx="5"/>
            </p:cNvCxnSpPr>
            <p:nvPr/>
          </p:nvCxnSpPr>
          <p:spPr>
            <a:xfrm flipH="1" flipV="1">
              <a:off x="8752972" y="2569142"/>
              <a:ext cx="174592" cy="45111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62" idx="0"/>
            </p:cNvCxnSpPr>
            <p:nvPr/>
          </p:nvCxnSpPr>
          <p:spPr>
            <a:xfrm flipH="1" flipV="1">
              <a:off x="7783194" y="1808291"/>
              <a:ext cx="842802" cy="452699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>
            <a:grpSpLocks/>
          </p:cNvGrpSpPr>
          <p:nvPr/>
        </p:nvGrpSpPr>
        <p:grpSpPr bwMode="auto">
          <a:xfrm>
            <a:off x="7132638" y="4100513"/>
            <a:ext cx="2011362" cy="1874837"/>
            <a:chOff x="7132296" y="4038202"/>
            <a:chExt cx="2012212" cy="1875074"/>
          </a:xfrm>
        </p:grpSpPr>
        <p:sp>
          <p:nvSpPr>
            <p:cNvPr id="87" name="Oval 16"/>
            <p:cNvSpPr>
              <a:spLocks noChangeArrowheads="1"/>
            </p:cNvSpPr>
            <p:nvPr/>
          </p:nvSpPr>
          <p:spPr bwMode="auto">
            <a:xfrm>
              <a:off x="8283719" y="5552868"/>
              <a:ext cx="358927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8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88" name="Oval 17"/>
            <p:cNvSpPr>
              <a:spLocks noChangeArrowheads="1"/>
            </p:cNvSpPr>
            <p:nvPr/>
          </p:nvSpPr>
          <p:spPr bwMode="auto">
            <a:xfrm>
              <a:off x="8231310" y="4038202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89" name="Oval 16"/>
            <p:cNvSpPr>
              <a:spLocks noChangeArrowheads="1"/>
            </p:cNvSpPr>
            <p:nvPr/>
          </p:nvSpPr>
          <p:spPr bwMode="auto">
            <a:xfrm>
              <a:off x="7132296" y="5552868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6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0" name="Oval 17"/>
            <p:cNvSpPr>
              <a:spLocks noChangeArrowheads="1"/>
            </p:cNvSpPr>
            <p:nvPr/>
          </p:nvSpPr>
          <p:spPr bwMode="auto">
            <a:xfrm>
              <a:off x="7708802" y="5552868"/>
              <a:ext cx="360515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7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1" name="Oval 16"/>
            <p:cNvSpPr>
              <a:spLocks noChangeArrowheads="1"/>
            </p:cNvSpPr>
            <p:nvPr/>
          </p:nvSpPr>
          <p:spPr bwMode="auto">
            <a:xfrm>
              <a:off x="8244016" y="4800298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4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2" name="Oval 16"/>
            <p:cNvSpPr>
              <a:spLocks noChangeArrowheads="1"/>
            </p:cNvSpPr>
            <p:nvPr/>
          </p:nvSpPr>
          <p:spPr bwMode="auto">
            <a:xfrm>
              <a:off x="8783994" y="4800298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9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3" name="Oval 16"/>
            <p:cNvSpPr>
              <a:spLocks noChangeArrowheads="1"/>
            </p:cNvSpPr>
            <p:nvPr/>
          </p:nvSpPr>
          <p:spPr bwMode="auto">
            <a:xfrm>
              <a:off x="7708802" y="4793948"/>
              <a:ext cx="360515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94" name="直接箭头连接符 93"/>
            <p:cNvCxnSpPr>
              <a:stCxn id="89" idx="0"/>
              <a:endCxn id="93" idx="3"/>
            </p:cNvCxnSpPr>
            <p:nvPr/>
          </p:nvCxnSpPr>
          <p:spPr>
            <a:xfrm flipV="1">
              <a:off x="7311759" y="5100373"/>
              <a:ext cx="449453" cy="452495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90" idx="0"/>
              <a:endCxn id="93" idx="4"/>
            </p:cNvCxnSpPr>
            <p:nvPr/>
          </p:nvCxnSpPr>
          <p:spPr>
            <a:xfrm flipV="1">
              <a:off x="7888265" y="5154355"/>
              <a:ext cx="0" cy="39851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87" idx="0"/>
              <a:endCxn id="93" idx="5"/>
            </p:cNvCxnSpPr>
            <p:nvPr/>
          </p:nvCxnSpPr>
          <p:spPr>
            <a:xfrm flipH="1" flipV="1">
              <a:off x="8015319" y="5100373"/>
              <a:ext cx="447864" cy="452495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91" idx="0"/>
              <a:endCxn id="88" idx="4"/>
            </p:cNvCxnSpPr>
            <p:nvPr/>
          </p:nvCxnSpPr>
          <p:spPr>
            <a:xfrm flipH="1" flipV="1">
              <a:off x="8412362" y="4398610"/>
              <a:ext cx="11117" cy="401689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92" idx="0"/>
              <a:endCxn id="88" idx="5"/>
            </p:cNvCxnSpPr>
            <p:nvPr/>
          </p:nvCxnSpPr>
          <p:spPr>
            <a:xfrm flipH="1" flipV="1">
              <a:off x="8539415" y="4346216"/>
              <a:ext cx="425630" cy="45408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93" idx="0"/>
              <a:endCxn id="88" idx="3"/>
            </p:cNvCxnSpPr>
            <p:nvPr/>
          </p:nvCxnSpPr>
          <p:spPr>
            <a:xfrm flipV="1">
              <a:off x="7888265" y="4346216"/>
              <a:ext cx="395454" cy="44773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7164388" y="3232150"/>
            <a:ext cx="1811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第一种合并方式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224713" y="6048375"/>
            <a:ext cx="1811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第二种合并方式</a:t>
            </a:r>
          </a:p>
        </p:txBody>
      </p:sp>
      <p:sp>
        <p:nvSpPr>
          <p:cNvPr id="111" name="Oval 17"/>
          <p:cNvSpPr>
            <a:spLocks noChangeArrowheads="1"/>
          </p:cNvSpPr>
          <p:nvPr/>
        </p:nvSpPr>
        <p:spPr bwMode="auto">
          <a:xfrm>
            <a:off x="4754563" y="3105150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1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26" name="Oval 16"/>
          <p:cNvSpPr>
            <a:spLocks noChangeArrowheads="1"/>
          </p:cNvSpPr>
          <p:nvPr/>
        </p:nvSpPr>
        <p:spPr bwMode="auto">
          <a:xfrm>
            <a:off x="4484688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4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127" name="Oval 16"/>
          <p:cNvSpPr>
            <a:spLocks noChangeArrowheads="1"/>
          </p:cNvSpPr>
          <p:nvPr/>
        </p:nvSpPr>
        <p:spPr bwMode="auto">
          <a:xfrm>
            <a:off x="5024438" y="3863975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9</a:t>
            </a:r>
            <a:endParaRPr lang="zh-CN" altLang="en-US" b="1" dirty="0">
              <a:ea typeface="宋体" pitchFamily="2" charset="-122"/>
            </a:endParaRPr>
          </a:p>
        </p:txBody>
      </p:sp>
      <p:cxnSp>
        <p:nvCxnSpPr>
          <p:cNvPr id="128" name="直接箭头连接符 127"/>
          <p:cNvCxnSpPr>
            <a:stCxn id="126" idx="0"/>
            <a:endCxn id="111" idx="3"/>
          </p:cNvCxnSpPr>
          <p:nvPr/>
        </p:nvCxnSpPr>
        <p:spPr>
          <a:xfrm flipV="1">
            <a:off x="4665663" y="3413125"/>
            <a:ext cx="1428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27" idx="0"/>
            <a:endCxn id="111" idx="5"/>
          </p:cNvCxnSpPr>
          <p:nvPr/>
        </p:nvCxnSpPr>
        <p:spPr>
          <a:xfrm flipH="1" flipV="1">
            <a:off x="5062538" y="3413125"/>
            <a:ext cx="1428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851275" y="3200400"/>
            <a:ext cx="501650" cy="5857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宋体" pitchFamily="2" charset="-122"/>
                <a:sym typeface="Symbol" pitchFamily="18" charset="2"/>
              </a:rPr>
              <a:t></a:t>
            </a:r>
            <a:endParaRPr lang="zh-CN" altLang="en-US" sz="3200" b="1" dirty="0">
              <a:solidFill>
                <a:schemeClr val="bg2">
                  <a:lumMod val="60000"/>
                  <a:lumOff val="40000"/>
                </a:schemeClr>
              </a:solidFill>
              <a:latin typeface="+mn-lt"/>
              <a:ea typeface="宋体" pitchFamily="2" charset="-122"/>
            </a:endParaRPr>
          </a:p>
        </p:txBody>
      </p:sp>
      <p:sp>
        <p:nvSpPr>
          <p:cNvPr id="10267" name="TextBox 37"/>
          <p:cNvSpPr txBox="1">
            <a:spLocks noChangeArrowheads="1"/>
          </p:cNvSpPr>
          <p:nvPr/>
        </p:nvSpPr>
        <p:spPr bwMode="auto">
          <a:xfrm>
            <a:off x="2801938" y="6488113"/>
            <a:ext cx="2741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第一种合并的父指针表示</a:t>
            </a:r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863600" y="4968875"/>
            <a:ext cx="5776913" cy="1519238"/>
            <a:chOff x="863600" y="4968874"/>
            <a:chExt cx="5776913" cy="1519826"/>
          </a:xfrm>
        </p:grpSpPr>
        <p:sp>
          <p:nvSpPr>
            <p:cNvPr id="10266" name="矩形 68"/>
            <p:cNvSpPr>
              <a:spLocks noChangeArrowheads="1"/>
            </p:cNvSpPr>
            <p:nvPr/>
          </p:nvSpPr>
          <p:spPr bwMode="auto">
            <a:xfrm>
              <a:off x="863600" y="4968874"/>
              <a:ext cx="515840" cy="2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algn="r"/>
              <a:r>
                <a:rPr lang="zh-CN" altLang="en-US" sz="1600" b="1">
                  <a:solidFill>
                    <a:schemeClr val="bg2"/>
                  </a:solidFill>
                  <a:ea typeface="仿宋_GB2312" pitchFamily="49" charset="-122"/>
                </a:rPr>
                <a:t>下标</a:t>
              </a:r>
              <a:endParaRPr lang="en-US" altLang="zh-CN" sz="1600" b="1" baseline="-25000">
                <a:solidFill>
                  <a:schemeClr val="bg2"/>
                </a:solidFill>
                <a:ea typeface="仿宋_GB2312" pitchFamily="49" charset="-122"/>
              </a:endParaRPr>
            </a:p>
          </p:txBody>
        </p:sp>
        <p:sp>
          <p:nvSpPr>
            <p:cNvPr id="2" name="矩形 68"/>
            <p:cNvSpPr>
              <a:spLocks noChangeArrowheads="1"/>
            </p:cNvSpPr>
            <p:nvPr/>
          </p:nvSpPr>
          <p:spPr bwMode="auto">
            <a:xfrm>
              <a:off x="863600" y="5260169"/>
              <a:ext cx="515840" cy="28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algn="r"/>
              <a:r>
                <a:rPr lang="zh-CN" altLang="en-US" sz="1600" b="1">
                  <a:solidFill>
                    <a:schemeClr val="bg2"/>
                  </a:solidFill>
                  <a:ea typeface="仿宋_GB2312" pitchFamily="49" charset="-122"/>
                </a:rPr>
                <a:t>父指针</a:t>
              </a:r>
              <a:endParaRPr lang="en-US" altLang="zh-CN" sz="1600" b="1" baseline="-25000">
                <a:solidFill>
                  <a:schemeClr val="bg2"/>
                </a:solidFill>
                <a:ea typeface="仿宋_GB2312" pitchFamily="49" charset="-122"/>
              </a:endParaRPr>
            </a:p>
          </p:txBody>
        </p:sp>
        <p:grpSp>
          <p:nvGrpSpPr>
            <p:cNvPr id="10268" name="组合 111"/>
            <p:cNvGrpSpPr>
              <a:grpSpLocks/>
            </p:cNvGrpSpPr>
            <p:nvPr/>
          </p:nvGrpSpPr>
          <p:grpSpPr bwMode="auto">
            <a:xfrm>
              <a:off x="1476547" y="4968874"/>
              <a:ext cx="5163966" cy="282550"/>
              <a:chOff x="1476545" y="4968705"/>
              <a:chExt cx="5164048" cy="282575"/>
            </a:xfrm>
          </p:grpSpPr>
          <p:grpSp>
            <p:nvGrpSpPr>
              <p:cNvPr id="10292" name="组合 3"/>
              <p:cNvGrpSpPr>
                <a:grpSpLocks/>
              </p:cNvGrpSpPr>
              <p:nvPr/>
            </p:nvGrpSpPr>
            <p:grpSpPr bwMode="auto">
              <a:xfrm>
                <a:off x="1476545" y="4968705"/>
                <a:ext cx="4648200" cy="282575"/>
                <a:chOff x="1496766" y="3466143"/>
                <a:chExt cx="4649200" cy="282076"/>
              </a:xfrm>
            </p:grpSpPr>
            <p:sp>
              <p:nvSpPr>
                <p:cNvPr id="10294" name="矩形 34"/>
                <p:cNvSpPr>
                  <a:spLocks noChangeArrowheads="1"/>
                </p:cNvSpPr>
                <p:nvPr/>
              </p:nvSpPr>
              <p:spPr bwMode="auto">
                <a:xfrm>
                  <a:off x="2528685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2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95" name="矩形 35"/>
                <p:cNvSpPr>
                  <a:spLocks noChangeArrowheads="1"/>
                </p:cNvSpPr>
                <p:nvPr/>
              </p:nvSpPr>
              <p:spPr bwMode="auto">
                <a:xfrm>
                  <a:off x="3044644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3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96" name="矩形 36"/>
                <p:cNvSpPr>
                  <a:spLocks noChangeArrowheads="1"/>
                </p:cNvSpPr>
                <p:nvPr/>
              </p:nvSpPr>
              <p:spPr bwMode="auto">
                <a:xfrm>
                  <a:off x="3560603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4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97" name="矩形 37"/>
                <p:cNvSpPr>
                  <a:spLocks noChangeArrowheads="1"/>
                </p:cNvSpPr>
                <p:nvPr/>
              </p:nvSpPr>
              <p:spPr bwMode="auto">
                <a:xfrm>
                  <a:off x="4076562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5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98" name="矩形 38"/>
                <p:cNvSpPr>
                  <a:spLocks noChangeArrowheads="1"/>
                </p:cNvSpPr>
                <p:nvPr/>
              </p:nvSpPr>
              <p:spPr bwMode="auto">
                <a:xfrm>
                  <a:off x="4592522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6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99" name="矩形 65"/>
                <p:cNvSpPr>
                  <a:spLocks noChangeArrowheads="1"/>
                </p:cNvSpPr>
                <p:nvPr/>
              </p:nvSpPr>
              <p:spPr bwMode="auto">
                <a:xfrm>
                  <a:off x="5114048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7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300" name="矩形 67"/>
                <p:cNvSpPr>
                  <a:spLocks noChangeArrowheads="1"/>
                </p:cNvSpPr>
                <p:nvPr/>
              </p:nvSpPr>
              <p:spPr bwMode="auto">
                <a:xfrm>
                  <a:off x="2012725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1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301" name="矩形 68"/>
                <p:cNvSpPr>
                  <a:spLocks noChangeArrowheads="1"/>
                </p:cNvSpPr>
                <p:nvPr/>
              </p:nvSpPr>
              <p:spPr bwMode="auto">
                <a:xfrm>
                  <a:off x="1496766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302" name="矩形 65"/>
                <p:cNvSpPr>
                  <a:spLocks noChangeArrowheads="1"/>
                </p:cNvSpPr>
                <p:nvPr/>
              </p:nvSpPr>
              <p:spPr bwMode="auto">
                <a:xfrm>
                  <a:off x="5630007" y="3466143"/>
                  <a:ext cx="515959" cy="282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>
                      <a:solidFill>
                        <a:schemeClr val="bg2"/>
                      </a:solidFill>
                      <a:ea typeface="仿宋_GB2312" pitchFamily="49" charset="-122"/>
                    </a:rPr>
                    <a:t>8</a:t>
                  </a:r>
                  <a:endParaRPr lang="en-US" altLang="zh-CN" sz="1600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</p:grpSp>
          <p:sp>
            <p:nvSpPr>
              <p:cNvPr id="10293" name="矩形 65"/>
              <p:cNvSpPr>
                <a:spLocks noChangeArrowheads="1"/>
              </p:cNvSpPr>
              <p:nvPr/>
            </p:nvSpPr>
            <p:spPr bwMode="auto">
              <a:xfrm>
                <a:off x="6124745" y="4968705"/>
                <a:ext cx="515848" cy="282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>
                    <a:solidFill>
                      <a:schemeClr val="bg2"/>
                    </a:solidFill>
                    <a:ea typeface="仿宋_GB2312" pitchFamily="49" charset="-122"/>
                  </a:rPr>
                  <a:t>9</a:t>
                </a:r>
                <a:endParaRPr lang="en-US" altLang="zh-CN" sz="1600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</p:grpSp>
        <p:grpSp>
          <p:nvGrpSpPr>
            <p:cNvPr id="10269" name="组合 124"/>
            <p:cNvGrpSpPr>
              <a:grpSpLocks/>
            </p:cNvGrpSpPr>
            <p:nvPr/>
          </p:nvGrpSpPr>
          <p:grpSpPr bwMode="auto">
            <a:xfrm>
              <a:off x="1476547" y="5250805"/>
              <a:ext cx="5163966" cy="282550"/>
              <a:chOff x="1476545" y="5250661"/>
              <a:chExt cx="5164048" cy="282575"/>
            </a:xfrm>
          </p:grpSpPr>
          <p:grpSp>
            <p:nvGrpSpPr>
              <p:cNvPr id="10281" name="组合 3"/>
              <p:cNvGrpSpPr>
                <a:grpSpLocks/>
              </p:cNvGrpSpPr>
              <p:nvPr/>
            </p:nvGrpSpPr>
            <p:grpSpPr bwMode="auto">
              <a:xfrm>
                <a:off x="1476545" y="5250661"/>
                <a:ext cx="4648200" cy="282575"/>
                <a:chOff x="1496766" y="3466143"/>
                <a:chExt cx="4649200" cy="282076"/>
              </a:xfrm>
            </p:grpSpPr>
            <p:sp>
              <p:nvSpPr>
                <p:cNvPr id="10283" name="矩形 34"/>
                <p:cNvSpPr>
                  <a:spLocks noChangeArrowheads="1"/>
                </p:cNvSpPr>
                <p:nvPr/>
              </p:nvSpPr>
              <p:spPr bwMode="auto">
                <a:xfrm>
                  <a:off x="2528685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-3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84" name="矩形 35"/>
                <p:cNvSpPr>
                  <a:spLocks noChangeArrowheads="1"/>
                </p:cNvSpPr>
                <p:nvPr/>
              </p:nvSpPr>
              <p:spPr bwMode="auto">
                <a:xfrm>
                  <a:off x="3044644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2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85" name="矩形 36"/>
                <p:cNvSpPr>
                  <a:spLocks noChangeArrowheads="1"/>
                </p:cNvSpPr>
                <p:nvPr/>
              </p:nvSpPr>
              <p:spPr bwMode="auto">
                <a:xfrm>
                  <a:off x="3560603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86" name="矩形 37"/>
                <p:cNvSpPr>
                  <a:spLocks noChangeArrowheads="1"/>
                </p:cNvSpPr>
                <p:nvPr/>
              </p:nvSpPr>
              <p:spPr bwMode="auto">
                <a:xfrm>
                  <a:off x="4076562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2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87" name="矩形 38"/>
                <p:cNvSpPr>
                  <a:spLocks noChangeArrowheads="1"/>
                </p:cNvSpPr>
                <p:nvPr/>
              </p:nvSpPr>
              <p:spPr bwMode="auto">
                <a:xfrm>
                  <a:off x="4592522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88" name="矩形 65"/>
                <p:cNvSpPr>
                  <a:spLocks noChangeArrowheads="1"/>
                </p:cNvSpPr>
                <p:nvPr/>
              </p:nvSpPr>
              <p:spPr bwMode="auto">
                <a:xfrm>
                  <a:off x="5114048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  <p:sp>
              <p:nvSpPr>
                <p:cNvPr id="10289" name="矩形 67"/>
                <p:cNvSpPr>
                  <a:spLocks noChangeArrowheads="1"/>
                </p:cNvSpPr>
                <p:nvPr/>
              </p:nvSpPr>
              <p:spPr bwMode="auto">
                <a:xfrm>
                  <a:off x="2012725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</a:p>
              </p:txBody>
            </p:sp>
            <p:sp>
              <p:nvSpPr>
                <p:cNvPr id="10290" name="矩形 68"/>
                <p:cNvSpPr>
                  <a:spLocks noChangeArrowheads="1"/>
                </p:cNvSpPr>
                <p:nvPr/>
              </p:nvSpPr>
              <p:spPr bwMode="auto">
                <a:xfrm>
                  <a:off x="1496766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-7</a:t>
                  </a:r>
                </a:p>
              </p:txBody>
            </p:sp>
            <p:sp>
              <p:nvSpPr>
                <p:cNvPr id="10291" name="矩形 65"/>
                <p:cNvSpPr>
                  <a:spLocks noChangeArrowheads="1"/>
                </p:cNvSpPr>
                <p:nvPr/>
              </p:nvSpPr>
              <p:spPr bwMode="auto">
                <a:xfrm>
                  <a:off x="5630007" y="3466143"/>
                  <a:ext cx="515959" cy="282076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ctr"/>
                  <a:r>
                    <a:rPr lang="en-US" altLang="zh-CN" sz="1600" b="1">
                      <a:solidFill>
                        <a:schemeClr val="bg2"/>
                      </a:solidFill>
                      <a:ea typeface="仿宋_GB2312" pitchFamily="49" charset="-122"/>
                    </a:rPr>
                    <a:t>0</a:t>
                  </a:r>
                  <a:endParaRPr lang="en-US" altLang="zh-CN" sz="1600" b="1" baseline="-25000">
                    <a:solidFill>
                      <a:schemeClr val="bg2"/>
                    </a:solidFill>
                    <a:ea typeface="仿宋_GB2312" pitchFamily="49" charset="-122"/>
                  </a:endParaRPr>
                </a:p>
              </p:txBody>
            </p:sp>
          </p:grpSp>
          <p:sp>
            <p:nvSpPr>
              <p:cNvPr id="10282" name="矩形 65"/>
              <p:cNvSpPr>
                <a:spLocks noChangeArrowheads="1"/>
              </p:cNvSpPr>
              <p:nvPr/>
            </p:nvSpPr>
            <p:spPr bwMode="auto">
              <a:xfrm>
                <a:off x="6124745" y="5250661"/>
                <a:ext cx="515848" cy="282575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ctr"/>
                <a:r>
                  <a:rPr lang="en-US" altLang="zh-CN" sz="1600" b="1">
                    <a:solidFill>
                      <a:schemeClr val="bg2"/>
                    </a:solidFill>
                    <a:ea typeface="仿宋_GB2312" pitchFamily="49" charset="-122"/>
                  </a:rPr>
                  <a:t>0</a:t>
                </a:r>
                <a:endParaRPr lang="en-US" altLang="zh-CN" sz="1600" b="1" baseline="-25000">
                  <a:solidFill>
                    <a:schemeClr val="bg2"/>
                  </a:solidFill>
                  <a:ea typeface="仿宋_GB2312" pitchFamily="49" charset="-122"/>
                </a:endParaRPr>
              </a:p>
            </p:txBody>
          </p:sp>
        </p:grpSp>
        <p:cxnSp>
          <p:nvCxnSpPr>
            <p:cNvPr id="130" name="肘形连接符 129"/>
            <p:cNvCxnSpPr/>
            <p:nvPr/>
          </p:nvCxnSpPr>
          <p:spPr bwMode="auto">
            <a:xfrm rot="5400000">
              <a:off x="3054349" y="5307230"/>
              <a:ext cx="12705" cy="454025"/>
            </a:xfrm>
            <a:prstGeom prst="bentConnector3">
              <a:avLst>
                <a:gd name="adj1" fmla="val 1300992"/>
              </a:avLst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肘形连接符 130"/>
            <p:cNvCxnSpPr/>
            <p:nvPr/>
          </p:nvCxnSpPr>
          <p:spPr bwMode="auto">
            <a:xfrm rot="5400000">
              <a:off x="3509961" y="4730968"/>
              <a:ext cx="12705" cy="1606550"/>
            </a:xfrm>
            <a:prstGeom prst="bentConnector3">
              <a:avLst>
                <a:gd name="adj1" fmla="val 1657425"/>
              </a:avLst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72" name="组合 29"/>
            <p:cNvGrpSpPr>
              <a:grpSpLocks/>
            </p:cNvGrpSpPr>
            <p:nvPr/>
          </p:nvGrpSpPr>
          <p:grpSpPr bwMode="auto">
            <a:xfrm>
              <a:off x="1734467" y="5527672"/>
              <a:ext cx="4648127" cy="961028"/>
              <a:chOff x="1734467" y="5527671"/>
              <a:chExt cx="4648127" cy="817653"/>
            </a:xfrm>
          </p:grpSpPr>
          <p:cxnSp>
            <p:nvCxnSpPr>
              <p:cNvPr id="23" name="直接连接符 22"/>
              <p:cNvCxnSpPr/>
              <p:nvPr/>
            </p:nvCxnSpPr>
            <p:spPr bwMode="auto">
              <a:xfrm flipH="1">
                <a:off x="1735138" y="6345324"/>
                <a:ext cx="4648200" cy="0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 bwMode="auto">
              <a:xfrm flipV="1">
                <a:off x="1735138" y="5533261"/>
                <a:ext cx="0" cy="812063"/>
              </a:xfrm>
              <a:prstGeom prst="straightConnector1">
                <a:avLst/>
              </a:prstGeom>
              <a:ln w="19050">
                <a:solidFill>
                  <a:srgbClr val="0066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 bwMode="auto">
              <a:xfrm>
                <a:off x="6383338" y="5542720"/>
                <a:ext cx="0" cy="802604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 bwMode="auto">
              <a:xfrm>
                <a:off x="5867400" y="5533261"/>
                <a:ext cx="0" cy="802604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 bwMode="auto">
              <a:xfrm>
                <a:off x="5351463" y="5527857"/>
                <a:ext cx="0" cy="802604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 bwMode="auto">
              <a:xfrm>
                <a:off x="4845050" y="5533261"/>
                <a:ext cx="0" cy="802604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 bwMode="auto">
              <a:xfrm>
                <a:off x="3787775" y="5527857"/>
                <a:ext cx="0" cy="802604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 bwMode="auto">
              <a:xfrm>
                <a:off x="2251075" y="5527857"/>
                <a:ext cx="0" cy="802604"/>
              </a:xfrm>
              <a:prstGeom prst="line">
                <a:avLst/>
              </a:prstGeom>
              <a:ln w="19050">
                <a:solidFill>
                  <a:srgbClr val="0066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0593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110" grpId="0"/>
      <p:bldP spid="102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并查集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用树表示集合</a:t>
            </a:r>
            <a:endParaRPr lang="en-US" altLang="zh-CN" dirty="0">
              <a:latin typeface="Arial" charset="0"/>
            </a:endParaRPr>
          </a:p>
          <a:p>
            <a:pPr lvl="1"/>
            <a:r>
              <a:rPr lang="zh-CN" altLang="en-US" dirty="0">
                <a:latin typeface="Arial" charset="0"/>
              </a:rPr>
              <a:t>合并</a:t>
            </a:r>
            <a:r>
              <a:rPr lang="en-US" altLang="zh-CN" dirty="0">
                <a:latin typeface="Arial" charset="0"/>
              </a:rPr>
              <a:t>s</a:t>
            </a:r>
            <a:r>
              <a:rPr lang="en-US" altLang="zh-CN" baseline="-25000" dirty="0">
                <a:latin typeface="Arial" charset="0"/>
              </a:rPr>
              <a:t>1</a:t>
            </a:r>
            <a:r>
              <a:rPr lang="en-US" altLang="zh-CN" dirty="0">
                <a:latin typeface="Arial" charset="0"/>
              </a:rPr>
              <a:t>={0,6,7,8}</a:t>
            </a:r>
            <a:r>
              <a:rPr lang="en-US" altLang="zh-CN" dirty="0">
                <a:latin typeface="Arial" charset="0"/>
                <a:sym typeface="Symbol" pitchFamily="18" charset="2"/>
              </a:rPr>
              <a:t>  </a:t>
            </a:r>
            <a:r>
              <a:rPr lang="en-US" altLang="zh-CN" dirty="0">
                <a:latin typeface="Arial" charset="0"/>
              </a:rPr>
              <a:t>s</a:t>
            </a:r>
            <a:r>
              <a:rPr lang="en-US" altLang="zh-CN" baseline="-25000" dirty="0">
                <a:latin typeface="Arial" charset="0"/>
              </a:rPr>
              <a:t>2</a:t>
            </a:r>
            <a:r>
              <a:rPr lang="en-US" altLang="zh-CN" dirty="0">
                <a:latin typeface="Arial" charset="0"/>
                <a:sym typeface="Symbol" pitchFamily="18" charset="2"/>
              </a:rPr>
              <a:t>=</a:t>
            </a:r>
            <a:r>
              <a:rPr lang="en-US" altLang="zh-CN" dirty="0">
                <a:latin typeface="Arial" charset="0"/>
              </a:rPr>
              <a:t>{1,4,9}</a:t>
            </a:r>
          </a:p>
          <a:p>
            <a:pPr lvl="2"/>
            <a:r>
              <a:rPr lang="en-US" altLang="zh-CN" dirty="0">
                <a:latin typeface="Arial" charset="0"/>
              </a:rPr>
              <a:t>s</a:t>
            </a:r>
            <a:r>
              <a:rPr lang="en-US" altLang="zh-CN" baseline="-25000" dirty="0">
                <a:latin typeface="Arial" charset="0"/>
              </a:rPr>
              <a:t>2</a:t>
            </a:r>
            <a:r>
              <a:rPr lang="zh-CN" altLang="en-US" dirty="0">
                <a:latin typeface="Arial" charset="0"/>
              </a:rPr>
              <a:t>作为</a:t>
            </a:r>
            <a:r>
              <a:rPr lang="en-US" altLang="zh-CN" dirty="0">
                <a:latin typeface="Arial" charset="0"/>
              </a:rPr>
              <a:t>s</a:t>
            </a:r>
            <a:r>
              <a:rPr lang="en-US" altLang="zh-CN" baseline="-25000" dirty="0">
                <a:latin typeface="Arial" charset="0"/>
              </a:rPr>
              <a:t>1</a:t>
            </a:r>
            <a:r>
              <a:rPr lang="zh-CN" altLang="en-US" dirty="0">
                <a:latin typeface="Arial" charset="0"/>
              </a:rPr>
              <a:t>根的子树，或相反</a:t>
            </a:r>
            <a:endParaRPr lang="en-US" altLang="zh-CN" dirty="0">
              <a:latin typeface="Arial" charset="0"/>
            </a:endParaRPr>
          </a:p>
          <a:p>
            <a:pPr lvl="2"/>
            <a:r>
              <a:rPr lang="zh-CN" altLang="en-US" dirty="0">
                <a:latin typeface="Arial" charset="0"/>
              </a:rPr>
              <a:t>哪一种合并方式好？</a:t>
            </a:r>
            <a:endParaRPr lang="en-US" altLang="zh-CN" dirty="0">
              <a:latin typeface="Arial" charset="0"/>
            </a:endParaRPr>
          </a:p>
          <a:p>
            <a:pPr lvl="2"/>
            <a:r>
              <a:rPr lang="zh-CN" altLang="en-US" dirty="0">
                <a:latin typeface="Arial" charset="0"/>
              </a:rPr>
              <a:t>先介绍查找</a:t>
            </a:r>
            <a:r>
              <a:rPr lang="en-US" altLang="zh-CN" dirty="0">
                <a:latin typeface="Arial" charset="0"/>
              </a:rPr>
              <a:t>Find</a:t>
            </a:r>
            <a:r>
              <a:rPr lang="zh-CN" altLang="en-US" dirty="0">
                <a:latin typeface="Arial" charset="0"/>
              </a:rPr>
              <a:t>操作</a:t>
            </a:r>
            <a:endParaRPr lang="en-US" altLang="zh-CN" dirty="0">
              <a:latin typeface="Arial" charset="0"/>
            </a:endParaRPr>
          </a:p>
          <a:p>
            <a:pPr lvl="3"/>
            <a:r>
              <a:rPr lang="en-US" altLang="zh-CN" dirty="0">
                <a:latin typeface="Arial" charset="0"/>
              </a:rPr>
              <a:t>Find(4)</a:t>
            </a:r>
            <a:r>
              <a:rPr lang="zh-CN" altLang="en-US" dirty="0">
                <a:latin typeface="Arial" charset="0"/>
              </a:rPr>
              <a:t>表示</a:t>
            </a:r>
            <a:r>
              <a:rPr lang="en-US" altLang="zh-CN" dirty="0">
                <a:latin typeface="Arial" charset="0"/>
              </a:rPr>
              <a:t>4</a:t>
            </a:r>
            <a:r>
              <a:rPr lang="zh-CN" altLang="en-US" dirty="0">
                <a:latin typeface="Arial" charset="0"/>
              </a:rPr>
              <a:t>所属集合，返回值</a:t>
            </a:r>
            <a:r>
              <a:rPr lang="en-US" altLang="zh-CN" dirty="0">
                <a:latin typeface="Arial" charset="0"/>
              </a:rPr>
              <a:t>0</a:t>
            </a:r>
            <a:r>
              <a:rPr lang="zh-CN" altLang="en-US" dirty="0">
                <a:latin typeface="Arial" charset="0"/>
              </a:rPr>
              <a:t>号结点</a:t>
            </a:r>
            <a:r>
              <a:rPr lang="en-US" altLang="zh-CN" dirty="0">
                <a:latin typeface="Arial" charset="0"/>
              </a:rPr>
              <a:t>(</a:t>
            </a:r>
            <a:r>
              <a:rPr lang="zh-CN" altLang="en-US" dirty="0">
                <a:latin typeface="Arial" charset="0"/>
              </a:rPr>
              <a:t>即根结点</a:t>
            </a:r>
            <a:r>
              <a:rPr lang="en-US" altLang="zh-CN" dirty="0">
                <a:latin typeface="Arial" charset="0"/>
              </a:rPr>
              <a:t>)</a:t>
            </a:r>
          </a:p>
          <a:p>
            <a:pPr lvl="3"/>
            <a:r>
              <a:rPr lang="en-US" altLang="zh-CN" dirty="0">
                <a:latin typeface="Arial" charset="0"/>
              </a:rPr>
              <a:t>Find</a:t>
            </a:r>
            <a:r>
              <a:rPr lang="zh-CN" altLang="en-US" dirty="0">
                <a:latin typeface="Arial" charset="0"/>
              </a:rPr>
              <a:t>操作时间相当于结点到根路径长度</a:t>
            </a:r>
            <a:endParaRPr lang="en-US" altLang="zh-CN" dirty="0">
              <a:latin typeface="Arial" charset="0"/>
            </a:endParaRPr>
          </a:p>
          <a:p>
            <a:pPr lvl="2"/>
            <a:endParaRPr lang="zh-CN" altLang="en-US" dirty="0">
              <a:latin typeface="Arial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DFB286-136B-4E7F-8659-DB546AC19A2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24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11269" name="组合 76"/>
          <p:cNvGrpSpPr>
            <a:grpSpLocks/>
          </p:cNvGrpSpPr>
          <p:nvPr/>
        </p:nvGrpSpPr>
        <p:grpSpPr bwMode="auto">
          <a:xfrm>
            <a:off x="6702425" y="1341438"/>
            <a:ext cx="2406650" cy="1858962"/>
            <a:chOff x="6702311" y="1520788"/>
            <a:chExt cx="2406193" cy="1860034"/>
          </a:xfrm>
        </p:grpSpPr>
        <p:sp>
          <p:nvSpPr>
            <p:cNvPr id="59" name="Oval 16"/>
            <p:cNvSpPr>
              <a:spLocks noChangeArrowheads="1"/>
            </p:cNvSpPr>
            <p:nvPr/>
          </p:nvSpPr>
          <p:spPr bwMode="auto">
            <a:xfrm>
              <a:off x="7854617" y="2260990"/>
              <a:ext cx="358707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8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2" name="Oval 17"/>
            <p:cNvSpPr>
              <a:spLocks noChangeArrowheads="1"/>
            </p:cNvSpPr>
            <p:nvPr/>
          </p:nvSpPr>
          <p:spPr bwMode="auto">
            <a:xfrm>
              <a:off x="8445055" y="2260990"/>
              <a:ext cx="360295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3" name="Oval 16"/>
            <p:cNvSpPr>
              <a:spLocks noChangeArrowheads="1"/>
            </p:cNvSpPr>
            <p:nvPr/>
          </p:nvSpPr>
          <p:spPr bwMode="auto">
            <a:xfrm>
              <a:off x="6702311" y="2260990"/>
              <a:ext cx="360295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6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4" name="Oval 17"/>
            <p:cNvSpPr>
              <a:spLocks noChangeArrowheads="1"/>
            </p:cNvSpPr>
            <p:nvPr/>
          </p:nvSpPr>
          <p:spPr bwMode="auto">
            <a:xfrm>
              <a:off x="7278465" y="2260990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7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5" name="Oval 16"/>
            <p:cNvSpPr>
              <a:spLocks noChangeArrowheads="1"/>
            </p:cNvSpPr>
            <p:nvPr/>
          </p:nvSpPr>
          <p:spPr bwMode="auto">
            <a:xfrm>
              <a:off x="8208563" y="3020252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4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6" name="Oval 16"/>
            <p:cNvSpPr>
              <a:spLocks noChangeArrowheads="1"/>
            </p:cNvSpPr>
            <p:nvPr/>
          </p:nvSpPr>
          <p:spPr bwMode="auto">
            <a:xfrm>
              <a:off x="8748210" y="3020252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9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7" name="Oval 16"/>
            <p:cNvSpPr>
              <a:spLocks noChangeArrowheads="1"/>
            </p:cNvSpPr>
            <p:nvPr/>
          </p:nvSpPr>
          <p:spPr bwMode="auto">
            <a:xfrm>
              <a:off x="7430836" y="1520788"/>
              <a:ext cx="360294" cy="36057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68" name="直接箭头连接符 67"/>
            <p:cNvCxnSpPr>
              <a:stCxn id="63" idx="0"/>
            </p:cNvCxnSpPr>
            <p:nvPr/>
          </p:nvCxnSpPr>
          <p:spPr>
            <a:xfrm flipV="1">
              <a:off x="6883252" y="1808291"/>
              <a:ext cx="644403" cy="452699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>
              <a:stCxn id="64" idx="0"/>
            </p:cNvCxnSpPr>
            <p:nvPr/>
          </p:nvCxnSpPr>
          <p:spPr>
            <a:xfrm flipV="1">
              <a:off x="7457818" y="1862297"/>
              <a:ext cx="198400" cy="39869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59" idx="0"/>
            </p:cNvCxnSpPr>
            <p:nvPr/>
          </p:nvCxnSpPr>
          <p:spPr>
            <a:xfrm flipH="1" flipV="1">
              <a:off x="7656218" y="1862297"/>
              <a:ext cx="377753" cy="39869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65" idx="0"/>
              <a:endCxn id="62" idx="3"/>
            </p:cNvCxnSpPr>
            <p:nvPr/>
          </p:nvCxnSpPr>
          <p:spPr>
            <a:xfrm flipV="1">
              <a:off x="8387916" y="2569142"/>
              <a:ext cx="111104" cy="45111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6" idx="0"/>
              <a:endCxn id="62" idx="5"/>
            </p:cNvCxnSpPr>
            <p:nvPr/>
          </p:nvCxnSpPr>
          <p:spPr>
            <a:xfrm flipH="1" flipV="1">
              <a:off x="8752972" y="2569142"/>
              <a:ext cx="174592" cy="45111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62" idx="0"/>
            </p:cNvCxnSpPr>
            <p:nvPr/>
          </p:nvCxnSpPr>
          <p:spPr>
            <a:xfrm flipH="1" flipV="1">
              <a:off x="7783194" y="1808291"/>
              <a:ext cx="842802" cy="452699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70" name="组合 77"/>
          <p:cNvGrpSpPr>
            <a:grpSpLocks/>
          </p:cNvGrpSpPr>
          <p:nvPr/>
        </p:nvGrpSpPr>
        <p:grpSpPr bwMode="auto">
          <a:xfrm>
            <a:off x="7132638" y="4100513"/>
            <a:ext cx="2011362" cy="1874837"/>
            <a:chOff x="7132296" y="4038202"/>
            <a:chExt cx="2012212" cy="1875074"/>
          </a:xfrm>
        </p:grpSpPr>
        <p:sp>
          <p:nvSpPr>
            <p:cNvPr id="87" name="Oval 16"/>
            <p:cNvSpPr>
              <a:spLocks noChangeArrowheads="1"/>
            </p:cNvSpPr>
            <p:nvPr/>
          </p:nvSpPr>
          <p:spPr bwMode="auto">
            <a:xfrm>
              <a:off x="8283719" y="5552868"/>
              <a:ext cx="358927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8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88" name="Oval 17"/>
            <p:cNvSpPr>
              <a:spLocks noChangeArrowheads="1"/>
            </p:cNvSpPr>
            <p:nvPr/>
          </p:nvSpPr>
          <p:spPr bwMode="auto">
            <a:xfrm>
              <a:off x="8231310" y="4038202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89" name="Oval 16"/>
            <p:cNvSpPr>
              <a:spLocks noChangeArrowheads="1"/>
            </p:cNvSpPr>
            <p:nvPr/>
          </p:nvSpPr>
          <p:spPr bwMode="auto">
            <a:xfrm>
              <a:off x="7132296" y="5552868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6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0" name="Oval 17"/>
            <p:cNvSpPr>
              <a:spLocks noChangeArrowheads="1"/>
            </p:cNvSpPr>
            <p:nvPr/>
          </p:nvSpPr>
          <p:spPr bwMode="auto">
            <a:xfrm>
              <a:off x="7708802" y="5552868"/>
              <a:ext cx="360515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7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1" name="Oval 16"/>
            <p:cNvSpPr>
              <a:spLocks noChangeArrowheads="1"/>
            </p:cNvSpPr>
            <p:nvPr/>
          </p:nvSpPr>
          <p:spPr bwMode="auto">
            <a:xfrm>
              <a:off x="8244016" y="4800298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4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2" name="Oval 16"/>
            <p:cNvSpPr>
              <a:spLocks noChangeArrowheads="1"/>
            </p:cNvSpPr>
            <p:nvPr/>
          </p:nvSpPr>
          <p:spPr bwMode="auto">
            <a:xfrm>
              <a:off x="8783994" y="4800298"/>
              <a:ext cx="360514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9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93" name="Oval 16"/>
            <p:cNvSpPr>
              <a:spLocks noChangeArrowheads="1"/>
            </p:cNvSpPr>
            <p:nvPr/>
          </p:nvSpPr>
          <p:spPr bwMode="auto">
            <a:xfrm>
              <a:off x="7708802" y="4793948"/>
              <a:ext cx="360515" cy="360408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94" name="直接箭头连接符 93"/>
            <p:cNvCxnSpPr>
              <a:stCxn id="89" idx="0"/>
              <a:endCxn id="93" idx="3"/>
            </p:cNvCxnSpPr>
            <p:nvPr/>
          </p:nvCxnSpPr>
          <p:spPr>
            <a:xfrm flipV="1">
              <a:off x="7311759" y="5100373"/>
              <a:ext cx="449453" cy="452495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90" idx="0"/>
              <a:endCxn id="93" idx="4"/>
            </p:cNvCxnSpPr>
            <p:nvPr/>
          </p:nvCxnSpPr>
          <p:spPr>
            <a:xfrm flipV="1">
              <a:off x="7888265" y="5154355"/>
              <a:ext cx="0" cy="39851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87" idx="0"/>
              <a:endCxn id="93" idx="5"/>
            </p:cNvCxnSpPr>
            <p:nvPr/>
          </p:nvCxnSpPr>
          <p:spPr>
            <a:xfrm flipH="1" flipV="1">
              <a:off x="8015319" y="5100373"/>
              <a:ext cx="447864" cy="452495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91" idx="0"/>
              <a:endCxn id="88" idx="4"/>
            </p:cNvCxnSpPr>
            <p:nvPr/>
          </p:nvCxnSpPr>
          <p:spPr>
            <a:xfrm flipH="1" flipV="1">
              <a:off x="8412362" y="4398610"/>
              <a:ext cx="11117" cy="401689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92" idx="0"/>
              <a:endCxn id="88" idx="5"/>
            </p:cNvCxnSpPr>
            <p:nvPr/>
          </p:nvCxnSpPr>
          <p:spPr>
            <a:xfrm flipH="1" flipV="1">
              <a:off x="8539415" y="4346216"/>
              <a:ext cx="425630" cy="45408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93" idx="0"/>
              <a:endCxn id="88" idx="3"/>
            </p:cNvCxnSpPr>
            <p:nvPr/>
          </p:nvCxnSpPr>
          <p:spPr>
            <a:xfrm flipV="1">
              <a:off x="7888265" y="4346216"/>
              <a:ext cx="395454" cy="44773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1" name="TextBox 74"/>
          <p:cNvSpPr txBox="1">
            <a:spLocks noChangeArrowheads="1"/>
          </p:cNvSpPr>
          <p:nvPr/>
        </p:nvSpPr>
        <p:spPr bwMode="auto">
          <a:xfrm>
            <a:off x="7164388" y="3232150"/>
            <a:ext cx="1811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第一种合并方式</a:t>
            </a:r>
          </a:p>
        </p:txBody>
      </p:sp>
      <p:sp>
        <p:nvSpPr>
          <p:cNvPr id="11272" name="TextBox 109"/>
          <p:cNvSpPr txBox="1">
            <a:spLocks noChangeArrowheads="1"/>
          </p:cNvSpPr>
          <p:nvPr/>
        </p:nvSpPr>
        <p:spPr bwMode="auto">
          <a:xfrm>
            <a:off x="7224713" y="6048375"/>
            <a:ext cx="1811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49" charset="-122"/>
              </a:rPr>
              <a:t>第二种合并方式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088" y="5048250"/>
            <a:ext cx="3206750" cy="3683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第一种方式好：查找时间更优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27088" y="5586413"/>
            <a:ext cx="5764212" cy="6461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noFill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合并方式：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将结点数更少的集合作为结点数更多的集合的根的子树</a:t>
            </a:r>
          </a:p>
        </p:txBody>
      </p:sp>
    </p:spTree>
    <p:extLst>
      <p:ext uri="{BB962C8B-B14F-4D97-AF65-F5344CB8AC3E}">
        <p14:creationId xmlns:p14="http://schemas.microsoft.com/office/powerpoint/2010/main" val="21189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并查集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用树表示集合</a:t>
            </a:r>
            <a:endParaRPr lang="en-US" altLang="zh-CN" dirty="0">
              <a:latin typeface="Arial" charset="0"/>
            </a:endParaRPr>
          </a:p>
          <a:p>
            <a:pPr lvl="1"/>
            <a:r>
              <a:rPr lang="zh-CN" altLang="en-US" dirty="0">
                <a:latin typeface="Arial" charset="0"/>
              </a:rPr>
              <a:t>合并</a:t>
            </a:r>
            <a:r>
              <a:rPr lang="en-US" altLang="zh-CN" dirty="0">
                <a:latin typeface="Arial" charset="0"/>
              </a:rPr>
              <a:t>s</a:t>
            </a:r>
            <a:r>
              <a:rPr lang="en-US" altLang="zh-CN" baseline="-25000" dirty="0">
                <a:latin typeface="Arial" charset="0"/>
              </a:rPr>
              <a:t>1</a:t>
            </a:r>
            <a:r>
              <a:rPr lang="en-US" altLang="zh-CN" dirty="0">
                <a:latin typeface="Arial" charset="0"/>
              </a:rPr>
              <a:t>={0,2,6,7,8}</a:t>
            </a:r>
            <a:r>
              <a:rPr lang="en-US" altLang="zh-CN" dirty="0">
                <a:latin typeface="Arial" charset="0"/>
                <a:sym typeface="Symbol" pitchFamily="18" charset="2"/>
              </a:rPr>
              <a:t>  </a:t>
            </a:r>
            <a:r>
              <a:rPr lang="en-US" altLang="zh-CN" dirty="0">
                <a:latin typeface="Arial" charset="0"/>
              </a:rPr>
              <a:t>s</a:t>
            </a:r>
            <a:r>
              <a:rPr lang="en-US" altLang="zh-CN" baseline="-25000" dirty="0">
                <a:latin typeface="Arial" charset="0"/>
              </a:rPr>
              <a:t>2</a:t>
            </a:r>
            <a:r>
              <a:rPr lang="en-US" altLang="zh-CN" dirty="0">
                <a:latin typeface="Arial" charset="0"/>
                <a:sym typeface="Symbol" pitchFamily="18" charset="2"/>
              </a:rPr>
              <a:t>=</a:t>
            </a:r>
            <a:r>
              <a:rPr lang="en-US" altLang="zh-CN" dirty="0">
                <a:latin typeface="Arial" charset="0"/>
              </a:rPr>
              <a:t>{1,4,9}</a:t>
            </a:r>
          </a:p>
          <a:p>
            <a:pPr lvl="2"/>
            <a:r>
              <a:rPr lang="zh-CN" altLang="en-US" dirty="0">
                <a:solidFill>
                  <a:srgbClr val="000099"/>
                </a:solidFill>
              </a:rPr>
              <a:t>令秩表示树的深度</a:t>
            </a:r>
            <a:endParaRPr lang="en-US" altLang="zh-CN" dirty="0">
              <a:solidFill>
                <a:srgbClr val="000099"/>
              </a:solidFill>
            </a:endParaRPr>
          </a:p>
          <a:p>
            <a:pPr lvl="2"/>
            <a:r>
              <a:rPr lang="zh-CN" altLang="en-US" dirty="0">
                <a:solidFill>
                  <a:srgbClr val="000099"/>
                </a:solidFill>
              </a:rPr>
              <a:t>将秩更小的树作为秩更大的树的根的子树</a:t>
            </a:r>
          </a:p>
          <a:p>
            <a:pPr lvl="2"/>
            <a:endParaRPr lang="zh-CN" altLang="en-US" dirty="0">
              <a:latin typeface="Arial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DFB286-136B-4E7F-8659-DB546AC19A2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25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08018" y="3462230"/>
            <a:ext cx="7415350" cy="1859769"/>
            <a:chOff x="430075" y="4557886"/>
            <a:chExt cx="7415350" cy="1859769"/>
          </a:xfrm>
        </p:grpSpPr>
        <p:sp>
          <p:nvSpPr>
            <p:cNvPr id="37" name="Oval 16"/>
            <p:cNvSpPr>
              <a:spLocks noChangeArrowheads="1"/>
            </p:cNvSpPr>
            <p:nvPr/>
          </p:nvSpPr>
          <p:spPr bwMode="auto">
            <a:xfrm>
              <a:off x="1606230" y="5316711"/>
              <a:ext cx="358775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8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38" name="Oval 16"/>
            <p:cNvSpPr>
              <a:spLocks noChangeArrowheads="1"/>
            </p:cNvSpPr>
            <p:nvPr/>
          </p:nvSpPr>
          <p:spPr bwMode="auto">
            <a:xfrm>
              <a:off x="453705" y="5316711"/>
              <a:ext cx="360363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6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39" name="Oval 17"/>
            <p:cNvSpPr>
              <a:spLocks noChangeArrowheads="1"/>
            </p:cNvSpPr>
            <p:nvPr/>
          </p:nvSpPr>
          <p:spPr bwMode="auto">
            <a:xfrm>
              <a:off x="1029968" y="5316711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7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40" name="Oval 16"/>
            <p:cNvSpPr>
              <a:spLocks noChangeArrowheads="1"/>
            </p:cNvSpPr>
            <p:nvPr/>
          </p:nvSpPr>
          <p:spPr bwMode="auto">
            <a:xfrm>
              <a:off x="1029968" y="4557886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41" name="直接箭头连接符 40"/>
            <p:cNvCxnSpPr>
              <a:stCxn id="38" idx="0"/>
              <a:endCxn id="40" idx="3"/>
            </p:cNvCxnSpPr>
            <p:nvPr/>
          </p:nvCxnSpPr>
          <p:spPr>
            <a:xfrm flipV="1">
              <a:off x="634680" y="4865861"/>
              <a:ext cx="447675" cy="45085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9" idx="0"/>
              <a:endCxn id="40" idx="4"/>
            </p:cNvCxnSpPr>
            <p:nvPr/>
          </p:nvCxnSpPr>
          <p:spPr>
            <a:xfrm flipV="1">
              <a:off x="1210943" y="4918249"/>
              <a:ext cx="0" cy="39846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7" idx="0"/>
              <a:endCxn id="40" idx="5"/>
            </p:cNvCxnSpPr>
            <p:nvPr/>
          </p:nvCxnSpPr>
          <p:spPr>
            <a:xfrm flipH="1" flipV="1">
              <a:off x="1337943" y="4865861"/>
              <a:ext cx="447675" cy="45085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17"/>
            <p:cNvSpPr>
              <a:spLocks noChangeArrowheads="1"/>
            </p:cNvSpPr>
            <p:nvPr/>
          </p:nvSpPr>
          <p:spPr bwMode="auto">
            <a:xfrm>
              <a:off x="2992118" y="4557886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2722243" y="5316711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4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46" name="Oval 16"/>
            <p:cNvSpPr>
              <a:spLocks noChangeArrowheads="1"/>
            </p:cNvSpPr>
            <p:nvPr/>
          </p:nvSpPr>
          <p:spPr bwMode="auto">
            <a:xfrm>
              <a:off x="3261993" y="5316711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9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47" name="直接箭头连接符 46"/>
            <p:cNvCxnSpPr>
              <a:stCxn id="45" idx="0"/>
              <a:endCxn id="44" idx="3"/>
            </p:cNvCxnSpPr>
            <p:nvPr/>
          </p:nvCxnSpPr>
          <p:spPr>
            <a:xfrm flipV="1">
              <a:off x="2903218" y="4865861"/>
              <a:ext cx="142875" cy="45085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6" idx="0"/>
              <a:endCxn id="44" idx="5"/>
            </p:cNvCxnSpPr>
            <p:nvPr/>
          </p:nvCxnSpPr>
          <p:spPr>
            <a:xfrm flipH="1" flipV="1">
              <a:off x="3300093" y="4865861"/>
              <a:ext cx="142875" cy="450850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2088830" y="4653136"/>
              <a:ext cx="501650" cy="5857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+mn-lt"/>
                  <a:ea typeface="宋体" pitchFamily="2" charset="-122"/>
                  <a:sym typeface="Symbol" pitchFamily="18" charset="2"/>
                </a:rPr>
                <a:t></a:t>
              </a:r>
              <a:endParaRPr lang="zh-CN" altLang="en-US" sz="3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宋体" pitchFamily="2" charset="-122"/>
              </a:endParaRP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430075" y="6057292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2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51" name="直接箭头连接符 50"/>
            <p:cNvCxnSpPr>
              <a:stCxn id="50" idx="0"/>
            </p:cNvCxnSpPr>
            <p:nvPr/>
          </p:nvCxnSpPr>
          <p:spPr>
            <a:xfrm flipV="1">
              <a:off x="611050" y="5658830"/>
              <a:ext cx="0" cy="39846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右箭头 51"/>
            <p:cNvSpPr/>
            <p:nvPr/>
          </p:nvSpPr>
          <p:spPr bwMode="auto">
            <a:xfrm>
              <a:off x="4175956" y="4978573"/>
              <a:ext cx="439737" cy="225425"/>
            </a:xfrm>
            <a:prstGeom prst="rightArrow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solidFill>
                <a:schemeClr val="bg2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  <a:defRPr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grpSp>
          <p:nvGrpSpPr>
            <p:cNvPr id="53" name="组合 76"/>
            <p:cNvGrpSpPr>
              <a:grpSpLocks/>
            </p:cNvGrpSpPr>
            <p:nvPr/>
          </p:nvGrpSpPr>
          <p:grpSpPr bwMode="auto">
            <a:xfrm>
              <a:off x="5438775" y="4557886"/>
              <a:ext cx="2406650" cy="1858962"/>
              <a:chOff x="6702311" y="1520788"/>
              <a:chExt cx="2406193" cy="1860034"/>
            </a:xfrm>
          </p:grpSpPr>
          <p:sp>
            <p:nvSpPr>
              <p:cNvPr id="54" name="Oval 16"/>
              <p:cNvSpPr>
                <a:spLocks noChangeArrowheads="1"/>
              </p:cNvSpPr>
              <p:nvPr/>
            </p:nvSpPr>
            <p:spPr bwMode="auto">
              <a:xfrm>
                <a:off x="7854617" y="2260990"/>
                <a:ext cx="358707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8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sp>
            <p:nvSpPr>
              <p:cNvPr id="55" name="Oval 17"/>
              <p:cNvSpPr>
                <a:spLocks noChangeArrowheads="1"/>
              </p:cNvSpPr>
              <p:nvPr/>
            </p:nvSpPr>
            <p:spPr bwMode="auto">
              <a:xfrm>
                <a:off x="8445055" y="2260990"/>
                <a:ext cx="360295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1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sp>
            <p:nvSpPr>
              <p:cNvPr id="56" name="Oval 16"/>
              <p:cNvSpPr>
                <a:spLocks noChangeArrowheads="1"/>
              </p:cNvSpPr>
              <p:nvPr/>
            </p:nvSpPr>
            <p:spPr bwMode="auto">
              <a:xfrm>
                <a:off x="6702311" y="2260990"/>
                <a:ext cx="360295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6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sp>
            <p:nvSpPr>
              <p:cNvPr id="57" name="Oval 17"/>
              <p:cNvSpPr>
                <a:spLocks noChangeArrowheads="1"/>
              </p:cNvSpPr>
              <p:nvPr/>
            </p:nvSpPr>
            <p:spPr bwMode="auto">
              <a:xfrm>
                <a:off x="7278465" y="2260990"/>
                <a:ext cx="360294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7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sp>
            <p:nvSpPr>
              <p:cNvPr id="58" name="Oval 16"/>
              <p:cNvSpPr>
                <a:spLocks noChangeArrowheads="1"/>
              </p:cNvSpPr>
              <p:nvPr/>
            </p:nvSpPr>
            <p:spPr bwMode="auto">
              <a:xfrm>
                <a:off x="8208563" y="3020252"/>
                <a:ext cx="360294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4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sp>
            <p:nvSpPr>
              <p:cNvPr id="60" name="Oval 16"/>
              <p:cNvSpPr>
                <a:spLocks noChangeArrowheads="1"/>
              </p:cNvSpPr>
              <p:nvPr/>
            </p:nvSpPr>
            <p:spPr bwMode="auto">
              <a:xfrm>
                <a:off x="8748210" y="3020252"/>
                <a:ext cx="360294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9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sp>
            <p:nvSpPr>
              <p:cNvPr id="61" name="Oval 16"/>
              <p:cNvSpPr>
                <a:spLocks noChangeArrowheads="1"/>
              </p:cNvSpPr>
              <p:nvPr/>
            </p:nvSpPr>
            <p:spPr bwMode="auto">
              <a:xfrm>
                <a:off x="7430836" y="1520788"/>
                <a:ext cx="360294" cy="360570"/>
              </a:xfrm>
              <a:prstGeom prst="ellipse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6350">
                <a:solidFill>
                  <a:schemeClr val="bg2">
                    <a:lumMod val="40000"/>
                    <a:lumOff val="6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b="1" dirty="0">
                    <a:ea typeface="宋体" pitchFamily="2" charset="-122"/>
                  </a:rPr>
                  <a:t>0</a:t>
                </a:r>
                <a:endParaRPr lang="zh-CN" altLang="en-US" b="1" dirty="0">
                  <a:ea typeface="宋体" pitchFamily="2" charset="-122"/>
                </a:endParaRPr>
              </a:p>
            </p:txBody>
          </p:sp>
          <p:cxnSp>
            <p:nvCxnSpPr>
              <p:cNvPr id="73" name="直接箭头连接符 72"/>
              <p:cNvCxnSpPr>
                <a:stCxn id="56" idx="0"/>
              </p:cNvCxnSpPr>
              <p:nvPr/>
            </p:nvCxnSpPr>
            <p:spPr>
              <a:xfrm flipV="1">
                <a:off x="6883252" y="1808291"/>
                <a:ext cx="644403" cy="452699"/>
              </a:xfrm>
              <a:prstGeom prst="straightConnector1">
                <a:avLst/>
              </a:prstGeom>
              <a:ln w="1905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>
                <a:stCxn id="57" idx="0"/>
              </p:cNvCxnSpPr>
              <p:nvPr/>
            </p:nvCxnSpPr>
            <p:spPr>
              <a:xfrm flipV="1">
                <a:off x="7457818" y="1862297"/>
                <a:ext cx="198400" cy="398693"/>
              </a:xfrm>
              <a:prstGeom prst="straightConnector1">
                <a:avLst/>
              </a:prstGeom>
              <a:ln w="1905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/>
              <p:cNvCxnSpPr>
                <a:stCxn id="54" idx="0"/>
              </p:cNvCxnSpPr>
              <p:nvPr/>
            </p:nvCxnSpPr>
            <p:spPr>
              <a:xfrm flipH="1" flipV="1">
                <a:off x="7656218" y="1862297"/>
                <a:ext cx="377753" cy="398693"/>
              </a:xfrm>
              <a:prstGeom prst="straightConnector1">
                <a:avLst/>
              </a:prstGeom>
              <a:ln w="1905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>
                <a:stCxn id="58" idx="0"/>
                <a:endCxn id="55" idx="3"/>
              </p:cNvCxnSpPr>
              <p:nvPr/>
            </p:nvCxnSpPr>
            <p:spPr>
              <a:xfrm flipV="1">
                <a:off x="8387916" y="2569142"/>
                <a:ext cx="111104" cy="451110"/>
              </a:xfrm>
              <a:prstGeom prst="straightConnector1">
                <a:avLst/>
              </a:prstGeom>
              <a:ln w="1905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>
                <a:stCxn id="60" idx="0"/>
                <a:endCxn id="55" idx="5"/>
              </p:cNvCxnSpPr>
              <p:nvPr/>
            </p:nvCxnSpPr>
            <p:spPr>
              <a:xfrm flipH="1" flipV="1">
                <a:off x="8752972" y="2569142"/>
                <a:ext cx="174592" cy="451110"/>
              </a:xfrm>
              <a:prstGeom prst="straightConnector1">
                <a:avLst/>
              </a:prstGeom>
              <a:ln w="1905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>
                <a:stCxn id="55" idx="0"/>
              </p:cNvCxnSpPr>
              <p:nvPr/>
            </p:nvCxnSpPr>
            <p:spPr>
              <a:xfrm flipH="1" flipV="1">
                <a:off x="7783194" y="1808291"/>
                <a:ext cx="842802" cy="452699"/>
              </a:xfrm>
              <a:prstGeom prst="straightConnector1">
                <a:avLst/>
              </a:prstGeom>
              <a:ln w="1905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Oval 17"/>
            <p:cNvSpPr>
              <a:spLocks noChangeArrowheads="1"/>
            </p:cNvSpPr>
            <p:nvPr/>
          </p:nvSpPr>
          <p:spPr bwMode="auto">
            <a:xfrm>
              <a:off x="5423763" y="6056485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2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81" name="直接箭头连接符 80"/>
            <p:cNvCxnSpPr>
              <a:stCxn id="80" idx="0"/>
            </p:cNvCxnSpPr>
            <p:nvPr/>
          </p:nvCxnSpPr>
          <p:spPr>
            <a:xfrm flipV="1">
              <a:off x="5604738" y="5658023"/>
              <a:ext cx="0" cy="39846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0222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并查集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用树表示集合</a:t>
            </a:r>
            <a:endParaRPr lang="en-US" altLang="zh-CN" dirty="0">
              <a:latin typeface="Arial" charset="0"/>
            </a:endParaRPr>
          </a:p>
          <a:p>
            <a:pPr lvl="1"/>
            <a:r>
              <a:rPr lang="zh-CN" altLang="en-US" dirty="0">
                <a:latin typeface="Arial" charset="0"/>
              </a:rPr>
              <a:t>路径压缩，在</a:t>
            </a:r>
            <a:r>
              <a:rPr lang="en-US" altLang="zh-CN" dirty="0">
                <a:latin typeface="Arial" charset="0"/>
              </a:rPr>
              <a:t>find</a:t>
            </a:r>
            <a:r>
              <a:rPr lang="zh-CN" altLang="en-US" dirty="0">
                <a:latin typeface="Arial" charset="0"/>
              </a:rPr>
              <a:t>过程中顺便压缩</a:t>
            </a:r>
            <a:endParaRPr lang="zh-CN" altLang="en-US" dirty="0">
              <a:solidFill>
                <a:srgbClr val="000099"/>
              </a:solidFill>
            </a:endParaRPr>
          </a:p>
          <a:p>
            <a:pPr lvl="2"/>
            <a:endParaRPr lang="zh-CN" altLang="en-US" dirty="0">
              <a:latin typeface="Arial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DDFB286-136B-4E7F-8659-DB546AC19A2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26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64" name="右箭头 63"/>
          <p:cNvSpPr/>
          <p:nvPr/>
        </p:nvSpPr>
        <p:spPr bwMode="auto">
          <a:xfrm>
            <a:off x="3880429" y="3732253"/>
            <a:ext cx="439737" cy="225425"/>
          </a:xfrm>
          <a:prstGeom prst="rightArrow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solidFill>
              <a:schemeClr val="bg2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algn="ctr">
              <a:lnSpc>
                <a:spcPct val="96000"/>
              </a:lnSpc>
              <a:defRPr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84156" y="2694844"/>
            <a:ext cx="1884267" cy="2199874"/>
            <a:chOff x="4085428" y="1484784"/>
            <a:chExt cx="1884267" cy="2199874"/>
          </a:xfrm>
        </p:grpSpPr>
        <p:sp>
          <p:nvSpPr>
            <p:cNvPr id="59" name="Oval 16"/>
            <p:cNvSpPr>
              <a:spLocks noChangeArrowheads="1"/>
            </p:cNvSpPr>
            <p:nvPr/>
          </p:nvSpPr>
          <p:spPr bwMode="auto">
            <a:xfrm>
              <a:off x="5093636" y="2063427"/>
              <a:ext cx="360363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1</a:t>
              </a:r>
              <a:endParaRPr lang="zh-CN" altLang="en-US" b="1" dirty="0">
                <a:ea typeface="宋体" pitchFamily="2" charset="-122"/>
              </a:endParaRPr>
            </a:p>
          </p:txBody>
        </p:sp>
        <p:sp>
          <p:nvSpPr>
            <p:cNvPr id="62" name="Oval 16"/>
            <p:cNvSpPr>
              <a:spLocks noChangeArrowheads="1"/>
            </p:cNvSpPr>
            <p:nvPr/>
          </p:nvSpPr>
          <p:spPr bwMode="auto">
            <a:xfrm>
              <a:off x="5609333" y="1484784"/>
              <a:ext cx="360362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0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63" name="直接箭头连接符 62"/>
            <p:cNvCxnSpPr>
              <a:stCxn id="59" idx="7"/>
              <a:endCxn id="62" idx="3"/>
            </p:cNvCxnSpPr>
            <p:nvPr/>
          </p:nvCxnSpPr>
          <p:spPr>
            <a:xfrm flipV="1">
              <a:off x="5401225" y="1792373"/>
              <a:ext cx="260882" cy="323828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6"/>
            <p:cNvSpPr>
              <a:spLocks noChangeArrowheads="1"/>
            </p:cNvSpPr>
            <p:nvPr/>
          </p:nvSpPr>
          <p:spPr bwMode="auto">
            <a:xfrm>
              <a:off x="4566178" y="2694844"/>
              <a:ext cx="360363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2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69" name="直接箭头连接符 68"/>
            <p:cNvCxnSpPr>
              <a:stCxn id="68" idx="7"/>
              <a:endCxn id="59" idx="3"/>
            </p:cNvCxnSpPr>
            <p:nvPr/>
          </p:nvCxnSpPr>
          <p:spPr>
            <a:xfrm flipV="1">
              <a:off x="4873767" y="2371016"/>
              <a:ext cx="272643" cy="376602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16"/>
            <p:cNvSpPr>
              <a:spLocks noChangeArrowheads="1"/>
            </p:cNvSpPr>
            <p:nvPr/>
          </p:nvSpPr>
          <p:spPr bwMode="auto">
            <a:xfrm>
              <a:off x="4085428" y="3324295"/>
              <a:ext cx="360363" cy="360363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6350">
              <a:solidFill>
                <a:schemeClr val="bg2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b="1" dirty="0">
                  <a:ea typeface="宋体" pitchFamily="2" charset="-122"/>
                </a:rPr>
                <a:t>3</a:t>
              </a:r>
              <a:endParaRPr lang="zh-CN" altLang="en-US" b="1" dirty="0">
                <a:ea typeface="宋体" pitchFamily="2" charset="-122"/>
              </a:endParaRPr>
            </a:p>
          </p:txBody>
        </p:sp>
        <p:cxnSp>
          <p:nvCxnSpPr>
            <p:cNvPr id="71" name="直接箭头连接符 70"/>
            <p:cNvCxnSpPr>
              <a:stCxn id="70" idx="7"/>
              <a:endCxn id="68" idx="3"/>
            </p:cNvCxnSpPr>
            <p:nvPr/>
          </p:nvCxnSpPr>
          <p:spPr>
            <a:xfrm flipV="1">
              <a:off x="4393017" y="3002433"/>
              <a:ext cx="225935" cy="374636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16"/>
          <p:cNvSpPr>
            <a:spLocks noChangeArrowheads="1"/>
          </p:cNvSpPr>
          <p:nvPr/>
        </p:nvSpPr>
        <p:spPr bwMode="auto">
          <a:xfrm>
            <a:off x="6350968" y="3914773"/>
            <a:ext cx="358775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3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74" name="Oval 16"/>
          <p:cNvSpPr>
            <a:spLocks noChangeArrowheads="1"/>
          </p:cNvSpPr>
          <p:nvPr/>
        </p:nvSpPr>
        <p:spPr bwMode="auto">
          <a:xfrm>
            <a:off x="5198443" y="3914773"/>
            <a:ext cx="360363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1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82" name="Oval 17"/>
          <p:cNvSpPr>
            <a:spLocks noChangeArrowheads="1"/>
          </p:cNvSpPr>
          <p:nvPr/>
        </p:nvSpPr>
        <p:spPr bwMode="auto">
          <a:xfrm>
            <a:off x="5774706" y="3914773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2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83" name="Oval 16"/>
          <p:cNvSpPr>
            <a:spLocks noChangeArrowheads="1"/>
          </p:cNvSpPr>
          <p:nvPr/>
        </p:nvSpPr>
        <p:spPr bwMode="auto">
          <a:xfrm>
            <a:off x="5774706" y="3155948"/>
            <a:ext cx="360362" cy="36036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40000"/>
                <a:lumOff val="6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b="1" dirty="0">
                <a:ea typeface="宋体" pitchFamily="2" charset="-122"/>
              </a:rPr>
              <a:t>0</a:t>
            </a:r>
            <a:endParaRPr lang="zh-CN" altLang="en-US" b="1" dirty="0">
              <a:ea typeface="宋体" pitchFamily="2" charset="-122"/>
            </a:endParaRPr>
          </a:p>
        </p:txBody>
      </p:sp>
      <p:cxnSp>
        <p:nvCxnSpPr>
          <p:cNvPr id="84" name="直接箭头连接符 83"/>
          <p:cNvCxnSpPr>
            <a:stCxn id="74" idx="0"/>
            <a:endCxn id="83" idx="3"/>
          </p:cNvCxnSpPr>
          <p:nvPr/>
        </p:nvCxnSpPr>
        <p:spPr>
          <a:xfrm flipV="1">
            <a:off x="5379418" y="3463923"/>
            <a:ext cx="4476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82" idx="0"/>
            <a:endCxn id="83" idx="4"/>
          </p:cNvCxnSpPr>
          <p:nvPr/>
        </p:nvCxnSpPr>
        <p:spPr>
          <a:xfrm flipV="1">
            <a:off x="5955681" y="3516311"/>
            <a:ext cx="0" cy="398462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2" idx="0"/>
            <a:endCxn id="83" idx="5"/>
          </p:cNvCxnSpPr>
          <p:nvPr/>
        </p:nvCxnSpPr>
        <p:spPr>
          <a:xfrm flipH="1" flipV="1">
            <a:off x="6082681" y="3463923"/>
            <a:ext cx="447675" cy="450850"/>
          </a:xfrm>
          <a:prstGeom prst="straightConnector1">
            <a:avLst/>
          </a:prstGeom>
          <a:ln w="19050">
            <a:solidFill>
              <a:schemeClr val="bg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16" y="5416541"/>
            <a:ext cx="757414" cy="29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824" y="5292582"/>
            <a:ext cx="4261600" cy="431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614" y="5706614"/>
            <a:ext cx="3704785" cy="37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44" y="6096810"/>
            <a:ext cx="3924436" cy="39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4532" y="5060283"/>
            <a:ext cx="2973891" cy="646331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按秩合并与路径压缩方式，</a:t>
            </a:r>
            <a:endParaRPr lang="en-US" altLang="zh-CN" b="1" dirty="0">
              <a:solidFill>
                <a:srgbClr val="000099"/>
              </a:solidFill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操作的平均代价为</a:t>
            </a:r>
          </a:p>
        </p:txBody>
      </p:sp>
    </p:spTree>
    <p:extLst>
      <p:ext uri="{BB962C8B-B14F-4D97-AF65-F5344CB8AC3E}">
        <p14:creationId xmlns:p14="http://schemas.microsoft.com/office/powerpoint/2010/main" val="1831426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生成树</a:t>
            </a:r>
            <a:endParaRPr lang="en-US" altLang="zh-CN" dirty="0"/>
          </a:p>
          <a:p>
            <a:pPr lvl="1"/>
            <a:r>
              <a:rPr lang="zh-CN" altLang="en-US" dirty="0"/>
              <a:t>设</a:t>
            </a:r>
            <a:r>
              <a:rPr lang="en-US" altLang="zh-CN" dirty="0"/>
              <a:t>G=(V, E)</a:t>
            </a:r>
            <a:r>
              <a:rPr lang="zh-CN" altLang="en-US" dirty="0"/>
              <a:t>是一个边加权无向连通图。</a:t>
            </a:r>
            <a:r>
              <a:rPr lang="en-US" altLang="zh-CN" dirty="0"/>
              <a:t>G</a:t>
            </a:r>
            <a:r>
              <a:rPr lang="zh-CN" altLang="en-US" dirty="0"/>
              <a:t>的生成树是无向树</a:t>
            </a:r>
            <a:r>
              <a:rPr lang="en-US" altLang="zh-CN" dirty="0"/>
              <a:t>S=(V, T),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E</a:t>
            </a:r>
            <a:r>
              <a:rPr lang="zh-CN" altLang="en-US" dirty="0"/>
              <a:t>。</a:t>
            </a:r>
            <a:r>
              <a:rPr lang="en-US" altLang="zh-CN" dirty="0"/>
              <a:t>W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的权函数</a:t>
            </a:r>
            <a:r>
              <a:rPr lang="en-US" altLang="zh-CN" dirty="0"/>
              <a:t>, T</a:t>
            </a:r>
            <a:r>
              <a:rPr lang="zh-CN" altLang="en-US" dirty="0"/>
              <a:t>权值定义为</a:t>
            </a:r>
            <a:r>
              <a:rPr kumimoji="1" lang="en-US" altLang="zh-CN" dirty="0">
                <a:latin typeface="+mj-lt"/>
                <a:ea typeface="华文行楷" pitchFamily="2" charset="-122"/>
              </a:rPr>
              <a:t>W(T)=</a:t>
            </a:r>
            <a:r>
              <a:rPr kumimoji="1" lang="en-US" altLang="zh-CN" dirty="0">
                <a:latin typeface="+mj-lt"/>
                <a:ea typeface="华文行楷" pitchFamily="2" charset="-122"/>
                <a:sym typeface="Symbol" pitchFamily="18" charset="2"/>
              </a:rPr>
              <a:t></a:t>
            </a:r>
            <a:r>
              <a:rPr kumimoji="1" lang="en-US" altLang="zh-CN" baseline="-25000" dirty="0">
                <a:latin typeface="+mj-lt"/>
                <a:ea typeface="华文行楷" pitchFamily="2" charset="-122"/>
                <a:sym typeface="Symbol" pitchFamily="18" charset="2"/>
              </a:rPr>
              <a:t>(</a:t>
            </a:r>
            <a:r>
              <a:rPr kumimoji="1" lang="en-US" altLang="zh-CN" baseline="-25000" dirty="0" err="1">
                <a:latin typeface="+mj-lt"/>
                <a:ea typeface="华文行楷" pitchFamily="2" charset="-122"/>
                <a:sym typeface="Symbol" pitchFamily="18" charset="2"/>
              </a:rPr>
              <a:t>u,v</a:t>
            </a:r>
            <a:r>
              <a:rPr kumimoji="1" lang="en-US" altLang="zh-CN" baseline="-25000" dirty="0">
                <a:latin typeface="+mj-lt"/>
                <a:ea typeface="华文行楷" pitchFamily="2" charset="-122"/>
                <a:sym typeface="Symbol" pitchFamily="18" charset="2"/>
              </a:rPr>
              <a:t>)T</a:t>
            </a:r>
            <a:r>
              <a:rPr kumimoji="1" lang="en-US" altLang="zh-CN" dirty="0">
                <a:latin typeface="+mj-lt"/>
                <a:ea typeface="华文行楷" pitchFamily="2" charset="-122"/>
              </a:rPr>
              <a:t>W(</a:t>
            </a:r>
            <a:r>
              <a:rPr kumimoji="1" lang="en-US" altLang="zh-CN" dirty="0" err="1">
                <a:latin typeface="+mj-lt"/>
                <a:ea typeface="华文行楷" pitchFamily="2" charset="-122"/>
              </a:rPr>
              <a:t>u,v</a:t>
            </a:r>
            <a:r>
              <a:rPr kumimoji="1" lang="en-US" altLang="zh-CN" dirty="0">
                <a:latin typeface="+mj-lt"/>
                <a:ea typeface="华文行楷" pitchFamily="2" charset="-122"/>
              </a:rPr>
              <a:t>)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最小生成树</a:t>
            </a:r>
            <a:endParaRPr lang="en-US" altLang="zh-CN" dirty="0"/>
          </a:p>
          <a:p>
            <a:pPr lvl="1"/>
            <a:r>
              <a:rPr lang="en-US" altLang="zh-CN" dirty="0"/>
              <a:t>G</a:t>
            </a:r>
            <a:r>
              <a:rPr lang="zh-CN" altLang="en-US" dirty="0"/>
              <a:t>的最小生成树是</a:t>
            </a:r>
            <a:r>
              <a:rPr lang="en-US" altLang="zh-CN" dirty="0"/>
              <a:t>W(T)</a:t>
            </a:r>
            <a:r>
              <a:rPr lang="zh-CN" altLang="en-US" dirty="0"/>
              <a:t>最小的</a:t>
            </a:r>
            <a:r>
              <a:rPr lang="en-US" altLang="zh-CN" dirty="0"/>
              <a:t>G</a:t>
            </a:r>
            <a:r>
              <a:rPr lang="zh-CN" altLang="en-US" dirty="0"/>
              <a:t>的生成树</a:t>
            </a:r>
            <a:endParaRPr lang="en-US" altLang="zh-CN" dirty="0"/>
          </a:p>
          <a:p>
            <a:r>
              <a:rPr lang="zh-CN" altLang="en-US" dirty="0"/>
              <a:t>问题的定义</a:t>
            </a:r>
            <a:endParaRPr lang="en-US" altLang="zh-CN" dirty="0"/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: </a:t>
            </a:r>
            <a:r>
              <a:rPr lang="zh-CN" altLang="en-US" dirty="0"/>
              <a:t>无向连通图</a:t>
            </a:r>
            <a:r>
              <a:rPr lang="en-US" altLang="zh-CN" dirty="0"/>
              <a:t>G=(V, E),  </a:t>
            </a:r>
            <a:r>
              <a:rPr lang="zh-CN" altLang="en-US" dirty="0"/>
              <a:t>权函数</a:t>
            </a:r>
            <a:r>
              <a:rPr lang="en-US" altLang="zh-CN" dirty="0"/>
              <a:t>W</a:t>
            </a:r>
          </a:p>
          <a:p>
            <a:pPr lvl="1"/>
            <a:r>
              <a:rPr lang="zh-CN" altLang="en-US" dirty="0"/>
              <a:t>输出</a:t>
            </a:r>
            <a:r>
              <a:rPr lang="en-US" altLang="zh-CN" dirty="0"/>
              <a:t>: G</a:t>
            </a:r>
            <a:r>
              <a:rPr lang="zh-CN" altLang="en-US" dirty="0"/>
              <a:t>的最小生成树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1550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最小生成树</a:t>
            </a:r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 dirty="0">
                <a:latin typeface="Arial" charset="0"/>
                <a:ea typeface="黑体" pitchFamily="2" charset="-122"/>
              </a:rPr>
              <a:t>(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Kruskal</a:t>
            </a:r>
            <a:r>
              <a:rPr lang="en-US" altLang="zh-CN" dirty="0">
                <a:latin typeface="Arial" charset="0"/>
                <a:ea typeface="黑体" pitchFamily="2" charset="-122"/>
              </a:rPr>
              <a:t>) </a:t>
            </a:r>
            <a:r>
              <a:rPr lang="zh-CN" altLang="en-US" dirty="0">
                <a:latin typeface="Arial" charset="0"/>
                <a:ea typeface="黑体" pitchFamily="2" charset="-122"/>
              </a:rPr>
              <a:t>算法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初始时所有顶点自成一集合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在图上选权值最小的边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e</a:t>
            </a:r>
            <a:r>
              <a:rPr lang="en-US" altLang="zh-CN" baseline="-25000" dirty="0" err="1">
                <a:latin typeface="Arial" charset="0"/>
                <a:ea typeface="黑体" pitchFamily="2" charset="-122"/>
              </a:rPr>
              <a:t>min</a:t>
            </a:r>
            <a:r>
              <a:rPr lang="zh-CN" altLang="en-US" dirty="0">
                <a:latin typeface="Arial" charset="0"/>
                <a:ea typeface="黑体" pitchFamily="2" charset="-122"/>
              </a:rPr>
              <a:t>，判断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e</a:t>
            </a:r>
            <a:r>
              <a:rPr lang="en-US" altLang="zh-CN" baseline="-25000" dirty="0" err="1">
                <a:latin typeface="Arial" charset="0"/>
                <a:ea typeface="黑体" pitchFamily="2" charset="-122"/>
              </a:rPr>
              <a:t>min</a:t>
            </a:r>
            <a:r>
              <a:rPr lang="zh-CN" altLang="en-US" dirty="0">
                <a:latin typeface="Arial" charset="0"/>
                <a:ea typeface="黑体" pitchFamily="2" charset="-122"/>
              </a:rPr>
              <a:t>两端点是否属于不同集合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c</a:t>
            </a:r>
            <a:r>
              <a:rPr lang="en-US" altLang="zh-CN" baseline="-2500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,c</a:t>
            </a:r>
            <a:r>
              <a:rPr lang="en-US" altLang="zh-CN" baseline="-25000" dirty="0" err="1">
                <a:latin typeface="Arial" charset="0"/>
                <a:ea typeface="黑体" pitchFamily="2" charset="-122"/>
              </a:rPr>
              <a:t>j</a:t>
            </a:r>
            <a:endParaRPr lang="en-US" altLang="zh-CN" baseline="-25000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若是，将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c</a:t>
            </a:r>
            <a:r>
              <a:rPr lang="en-US" altLang="zh-CN" baseline="-2500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,c</a:t>
            </a:r>
            <a:r>
              <a:rPr lang="en-US" altLang="zh-CN" baseline="-25000" dirty="0" err="1">
                <a:latin typeface="Arial" charset="0"/>
                <a:ea typeface="黑体" pitchFamily="2" charset="-122"/>
              </a:rPr>
              <a:t>j</a:t>
            </a:r>
            <a:r>
              <a:rPr lang="zh-CN" altLang="en-US" dirty="0">
                <a:latin typeface="Arial" charset="0"/>
                <a:ea typeface="黑体" pitchFamily="2" charset="-122"/>
              </a:rPr>
              <a:t>用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e</a:t>
            </a:r>
            <a:r>
              <a:rPr lang="en-US" altLang="zh-CN" baseline="-25000" dirty="0" err="1">
                <a:latin typeface="Arial" charset="0"/>
                <a:ea typeface="黑体" pitchFamily="2" charset="-122"/>
              </a:rPr>
              <a:t>min</a:t>
            </a:r>
            <a:r>
              <a:rPr lang="zh-CN" altLang="en-US" dirty="0">
                <a:latin typeface="Arial" charset="0"/>
                <a:ea typeface="黑体" pitchFamily="2" charset="-122"/>
              </a:rPr>
              <a:t>连接成同一个集合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 dirty="0">
                <a:latin typeface="Arial" charset="0"/>
                <a:ea typeface="黑体" pitchFamily="2" charset="-122"/>
              </a:rPr>
              <a:t>否则，舍弃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e</a:t>
            </a:r>
            <a:r>
              <a:rPr lang="en-US" altLang="zh-CN" baseline="-25000" dirty="0" err="1">
                <a:latin typeface="Arial" charset="0"/>
                <a:ea typeface="黑体" pitchFamily="2" charset="-122"/>
              </a:rPr>
              <a:t>min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重复上一过程，直到所有顶点在同一集合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177BDF1-2686-49A1-BA5B-0A75A9E69D27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28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368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最小生成树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>
                <a:latin typeface="Arial" charset="0"/>
                <a:ea typeface="黑体" pitchFamily="2" charset="-122"/>
              </a:rPr>
              <a:t>(Kruskal) 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endParaRPr lang="en-US" altLang="zh-CN">
              <a:latin typeface="Arial" charset="0"/>
              <a:ea typeface="黑体" pitchFamily="2" charset="-122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BB6F55B-B943-4EA9-B163-4B755D89A587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29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4821" name="组合 48"/>
          <p:cNvGrpSpPr>
            <a:grpSpLocks/>
          </p:cNvGrpSpPr>
          <p:nvPr/>
        </p:nvGrpSpPr>
        <p:grpSpPr bwMode="auto">
          <a:xfrm>
            <a:off x="117475" y="2041525"/>
            <a:ext cx="1958975" cy="2081213"/>
            <a:chOff x="738135" y="2256382"/>
            <a:chExt cx="1958416" cy="2081241"/>
          </a:xfrm>
        </p:grpSpPr>
        <p:sp>
          <p:nvSpPr>
            <p:cNvPr id="34924" name="Text Box 21"/>
            <p:cNvSpPr txBox="1">
              <a:spLocks noChangeArrowheads="1"/>
            </p:cNvSpPr>
            <p:nvPr/>
          </p:nvSpPr>
          <p:spPr bwMode="auto">
            <a:xfrm>
              <a:off x="1504908" y="225638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28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grpSp>
          <p:nvGrpSpPr>
            <p:cNvPr id="34925" name="组合 47"/>
            <p:cNvGrpSpPr>
              <a:grpSpLocks/>
            </p:cNvGrpSpPr>
            <p:nvPr/>
          </p:nvGrpSpPr>
          <p:grpSpPr bwMode="auto">
            <a:xfrm>
              <a:off x="738135" y="2406638"/>
              <a:ext cx="1958416" cy="1930985"/>
              <a:chOff x="738135" y="2598723"/>
              <a:chExt cx="1958416" cy="1903314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1336452" y="2771399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1336452" y="4198471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H="1" flipV="1">
                <a:off x="1717343" y="3570997"/>
                <a:ext cx="326932" cy="513245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H="1">
                <a:off x="2152194" y="3570997"/>
                <a:ext cx="326932" cy="627474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2152194" y="2827731"/>
                <a:ext cx="326932" cy="629038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V="1">
                <a:off x="1390412" y="2771399"/>
                <a:ext cx="707823" cy="137074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955561" y="3570997"/>
                <a:ext cx="326932" cy="627474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H="1">
                <a:off x="901601" y="2827731"/>
                <a:ext cx="326932" cy="629038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34934" name="Oval 14" descr="羊皮纸"/>
              <p:cNvSpPr>
                <a:spLocks noChangeArrowheads="1"/>
              </p:cNvSpPr>
              <p:nvPr/>
            </p:nvSpPr>
            <p:spPr bwMode="auto">
              <a:xfrm>
                <a:off x="738135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5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35" name="Oval 15" descr="羊皮纸"/>
              <p:cNvSpPr>
                <a:spLocks noChangeArrowheads="1"/>
              </p:cNvSpPr>
              <p:nvPr/>
            </p:nvSpPr>
            <p:spPr bwMode="auto">
              <a:xfrm>
                <a:off x="1118938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36" name="Oval 16" descr="羊皮纸"/>
              <p:cNvSpPr>
                <a:spLocks noChangeArrowheads="1"/>
              </p:cNvSpPr>
              <p:nvPr/>
            </p:nvSpPr>
            <p:spPr bwMode="auto">
              <a:xfrm>
                <a:off x="1118938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37" name="Oval 17" descr="羊皮纸"/>
              <p:cNvSpPr>
                <a:spLocks noChangeArrowheads="1"/>
              </p:cNvSpPr>
              <p:nvPr/>
            </p:nvSpPr>
            <p:spPr bwMode="auto">
              <a:xfrm>
                <a:off x="1554142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6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38" name="Oval 18" descr="羊皮纸"/>
              <p:cNvSpPr>
                <a:spLocks noChangeArrowheads="1"/>
              </p:cNvSpPr>
              <p:nvPr/>
            </p:nvSpPr>
            <p:spPr bwMode="auto">
              <a:xfrm>
                <a:off x="1934945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39" name="Oval 19" descr="羊皮纸"/>
              <p:cNvSpPr>
                <a:spLocks noChangeArrowheads="1"/>
              </p:cNvSpPr>
              <p:nvPr/>
            </p:nvSpPr>
            <p:spPr bwMode="auto">
              <a:xfrm>
                <a:off x="1934945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0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2370148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1" name="Text Box 22"/>
              <p:cNvSpPr txBox="1">
                <a:spLocks noChangeArrowheads="1"/>
              </p:cNvSpPr>
              <p:nvPr/>
            </p:nvSpPr>
            <p:spPr bwMode="auto">
              <a:xfrm>
                <a:off x="738135" y="2846509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2" name="Text Box 23"/>
              <p:cNvSpPr txBox="1">
                <a:spLocks noChangeArrowheads="1"/>
              </p:cNvSpPr>
              <p:nvPr/>
            </p:nvSpPr>
            <p:spPr bwMode="auto">
              <a:xfrm>
                <a:off x="760793" y="3714404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25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3" name="Text Box 24"/>
              <p:cNvSpPr txBox="1">
                <a:spLocks noChangeArrowheads="1"/>
              </p:cNvSpPr>
              <p:nvPr/>
            </p:nvSpPr>
            <p:spPr bwMode="auto">
              <a:xfrm>
                <a:off x="1527566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4" name="Text Box 25"/>
              <p:cNvSpPr txBox="1">
                <a:spLocks noChangeArrowheads="1"/>
              </p:cNvSpPr>
              <p:nvPr/>
            </p:nvSpPr>
            <p:spPr bwMode="auto">
              <a:xfrm>
                <a:off x="1198949" y="3638284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5" name="Text Box 26"/>
              <p:cNvSpPr txBox="1">
                <a:spLocks noChangeArrowheads="1"/>
              </p:cNvSpPr>
              <p:nvPr/>
            </p:nvSpPr>
            <p:spPr bwMode="auto">
              <a:xfrm>
                <a:off x="1499741" y="4137998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6" name="Text Box 27"/>
              <p:cNvSpPr txBox="1">
                <a:spLocks noChangeArrowheads="1"/>
              </p:cNvSpPr>
              <p:nvPr/>
            </p:nvSpPr>
            <p:spPr bwMode="auto">
              <a:xfrm>
                <a:off x="2271681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16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7" name="Text Box 28"/>
              <p:cNvSpPr txBox="1">
                <a:spLocks noChangeArrowheads="1"/>
              </p:cNvSpPr>
              <p:nvPr/>
            </p:nvSpPr>
            <p:spPr bwMode="auto">
              <a:xfrm>
                <a:off x="1797012" y="3570271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48" name="Text Box 29"/>
              <p:cNvSpPr txBox="1">
                <a:spLocks noChangeArrowheads="1"/>
              </p:cNvSpPr>
              <p:nvPr/>
            </p:nvSpPr>
            <p:spPr bwMode="auto">
              <a:xfrm>
                <a:off x="2271681" y="3752437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4" name="组合 47"/>
          <p:cNvGrpSpPr>
            <a:grpSpLocks/>
          </p:cNvGrpSpPr>
          <p:nvPr/>
        </p:nvGrpSpPr>
        <p:grpSpPr bwMode="auto">
          <a:xfrm>
            <a:off x="2417763" y="2154238"/>
            <a:ext cx="1958975" cy="1771650"/>
            <a:chOff x="738135" y="2598723"/>
            <a:chExt cx="1958416" cy="1771648"/>
          </a:xfrm>
        </p:grpSpPr>
        <p:sp>
          <p:nvSpPr>
            <p:cNvPr id="34917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8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9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20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21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22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23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组合 47"/>
          <p:cNvGrpSpPr>
            <a:grpSpLocks/>
          </p:cNvGrpSpPr>
          <p:nvPr/>
        </p:nvGrpSpPr>
        <p:grpSpPr bwMode="auto">
          <a:xfrm>
            <a:off x="4681538" y="2154238"/>
            <a:ext cx="1958975" cy="1771650"/>
            <a:chOff x="738135" y="2598723"/>
            <a:chExt cx="1958416" cy="1771648"/>
          </a:xfrm>
        </p:grpSpPr>
        <p:sp>
          <p:nvSpPr>
            <p:cNvPr id="138" name="Line 13"/>
            <p:cNvSpPr>
              <a:spLocks noChangeShapeType="1"/>
            </p:cNvSpPr>
            <p:nvPr/>
          </p:nvSpPr>
          <p:spPr bwMode="auto">
            <a:xfrm flipH="1">
              <a:off x="901600" y="2827323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34909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0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1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2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3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4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5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16" name="Text Box 22"/>
            <p:cNvSpPr txBox="1">
              <a:spLocks noChangeArrowheads="1"/>
            </p:cNvSpPr>
            <p:nvPr/>
          </p:nvSpPr>
          <p:spPr bwMode="auto">
            <a:xfrm>
              <a:off x="738135" y="2846509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组合 47"/>
          <p:cNvGrpSpPr>
            <a:grpSpLocks/>
          </p:cNvGrpSpPr>
          <p:nvPr/>
        </p:nvGrpSpPr>
        <p:grpSpPr bwMode="auto">
          <a:xfrm>
            <a:off x="6945313" y="2154238"/>
            <a:ext cx="1958975" cy="1771650"/>
            <a:chOff x="738135" y="2598723"/>
            <a:chExt cx="1958416" cy="1771648"/>
          </a:xfrm>
        </p:grpSpPr>
        <p:sp>
          <p:nvSpPr>
            <p:cNvPr id="160" name="Line 9"/>
            <p:cNvSpPr>
              <a:spLocks noChangeShapeType="1"/>
            </p:cNvSpPr>
            <p:nvPr/>
          </p:nvSpPr>
          <p:spPr bwMode="auto">
            <a:xfrm flipH="1">
              <a:off x="2152193" y="3570272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164" name="Line 13"/>
            <p:cNvSpPr>
              <a:spLocks noChangeShapeType="1"/>
            </p:cNvSpPr>
            <p:nvPr/>
          </p:nvSpPr>
          <p:spPr bwMode="auto">
            <a:xfrm flipH="1">
              <a:off x="901600" y="2827323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34899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0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1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2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3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4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5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906" name="Text Box 22"/>
            <p:cNvSpPr txBox="1">
              <a:spLocks noChangeArrowheads="1"/>
            </p:cNvSpPr>
            <p:nvPr/>
          </p:nvSpPr>
          <p:spPr bwMode="auto">
            <a:xfrm>
              <a:off x="738135" y="2846509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907" name="Text Box 29"/>
            <p:cNvSpPr txBox="1">
              <a:spLocks noChangeArrowheads="1"/>
            </p:cNvSpPr>
            <p:nvPr/>
          </p:nvSpPr>
          <p:spPr bwMode="auto">
            <a:xfrm>
              <a:off x="2271681" y="3752437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组合 47"/>
          <p:cNvGrpSpPr>
            <a:grpSpLocks/>
          </p:cNvGrpSpPr>
          <p:nvPr/>
        </p:nvGrpSpPr>
        <p:grpSpPr bwMode="auto">
          <a:xfrm>
            <a:off x="117475" y="4710113"/>
            <a:ext cx="1958975" cy="1771650"/>
            <a:chOff x="738135" y="2598723"/>
            <a:chExt cx="1958416" cy="1771648"/>
          </a:xfrm>
        </p:grpSpPr>
        <p:sp>
          <p:nvSpPr>
            <p:cNvPr id="186" name="Line 9"/>
            <p:cNvSpPr>
              <a:spLocks noChangeShapeType="1"/>
            </p:cNvSpPr>
            <p:nvPr/>
          </p:nvSpPr>
          <p:spPr bwMode="auto">
            <a:xfrm flipH="1">
              <a:off x="2152194" y="3570272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188" name="Line 11"/>
            <p:cNvSpPr>
              <a:spLocks noChangeShapeType="1"/>
            </p:cNvSpPr>
            <p:nvPr/>
          </p:nvSpPr>
          <p:spPr bwMode="auto">
            <a:xfrm flipV="1">
              <a:off x="1687189" y="2770173"/>
              <a:ext cx="411046" cy="811211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190" name="Line 13"/>
            <p:cNvSpPr>
              <a:spLocks noChangeShapeType="1"/>
            </p:cNvSpPr>
            <p:nvPr/>
          </p:nvSpPr>
          <p:spPr bwMode="auto">
            <a:xfrm flipH="1">
              <a:off x="901601" y="2827323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34887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88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89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90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91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92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93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94" name="Text Box 22"/>
            <p:cNvSpPr txBox="1">
              <a:spLocks noChangeArrowheads="1"/>
            </p:cNvSpPr>
            <p:nvPr/>
          </p:nvSpPr>
          <p:spPr bwMode="auto">
            <a:xfrm>
              <a:off x="738135" y="2846509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95" name="Text Box 24"/>
            <p:cNvSpPr txBox="1">
              <a:spLocks noChangeArrowheads="1"/>
            </p:cNvSpPr>
            <p:nvPr/>
          </p:nvSpPr>
          <p:spPr bwMode="auto">
            <a:xfrm>
              <a:off x="1527566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14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96" name="Text Box 29"/>
            <p:cNvSpPr txBox="1">
              <a:spLocks noChangeArrowheads="1"/>
            </p:cNvSpPr>
            <p:nvPr/>
          </p:nvSpPr>
          <p:spPr bwMode="auto">
            <a:xfrm>
              <a:off x="2271681" y="3752437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6" name="组合 47"/>
          <p:cNvGrpSpPr>
            <a:grpSpLocks/>
          </p:cNvGrpSpPr>
          <p:nvPr/>
        </p:nvGrpSpPr>
        <p:grpSpPr bwMode="auto">
          <a:xfrm>
            <a:off x="2417763" y="4710113"/>
            <a:ext cx="1958975" cy="1771650"/>
            <a:chOff x="738135" y="2598723"/>
            <a:chExt cx="1958416" cy="1771648"/>
          </a:xfrm>
        </p:grpSpPr>
        <p:sp>
          <p:nvSpPr>
            <p:cNvPr id="212" name="Line 9"/>
            <p:cNvSpPr>
              <a:spLocks noChangeShapeType="1"/>
            </p:cNvSpPr>
            <p:nvPr/>
          </p:nvSpPr>
          <p:spPr bwMode="auto">
            <a:xfrm flipH="1">
              <a:off x="2152193" y="3570272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13" name="Line 10"/>
            <p:cNvSpPr>
              <a:spLocks noChangeShapeType="1"/>
            </p:cNvSpPr>
            <p:nvPr/>
          </p:nvSpPr>
          <p:spPr bwMode="auto">
            <a:xfrm>
              <a:off x="2152193" y="2827323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14" name="Line 11"/>
            <p:cNvSpPr>
              <a:spLocks noChangeShapeType="1"/>
            </p:cNvSpPr>
            <p:nvPr/>
          </p:nvSpPr>
          <p:spPr bwMode="auto">
            <a:xfrm flipV="1">
              <a:off x="1723691" y="2770173"/>
              <a:ext cx="374543" cy="77469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16" name="Line 13"/>
            <p:cNvSpPr>
              <a:spLocks noChangeShapeType="1"/>
            </p:cNvSpPr>
            <p:nvPr/>
          </p:nvSpPr>
          <p:spPr bwMode="auto">
            <a:xfrm flipH="1">
              <a:off x="901600" y="2827323"/>
              <a:ext cx="326932" cy="62864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34873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74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75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76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77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78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79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80" name="Text Box 22"/>
            <p:cNvSpPr txBox="1">
              <a:spLocks noChangeArrowheads="1"/>
            </p:cNvSpPr>
            <p:nvPr/>
          </p:nvSpPr>
          <p:spPr bwMode="auto">
            <a:xfrm>
              <a:off x="738135" y="2846509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81" name="Text Box 24"/>
            <p:cNvSpPr txBox="1">
              <a:spLocks noChangeArrowheads="1"/>
            </p:cNvSpPr>
            <p:nvPr/>
          </p:nvSpPr>
          <p:spPr bwMode="auto">
            <a:xfrm>
              <a:off x="1527566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14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82" name="Text Box 27"/>
            <p:cNvSpPr txBox="1">
              <a:spLocks noChangeArrowheads="1"/>
            </p:cNvSpPr>
            <p:nvPr/>
          </p:nvSpPr>
          <p:spPr bwMode="auto">
            <a:xfrm>
              <a:off x="2271681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16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83" name="Text Box 29"/>
            <p:cNvSpPr txBox="1">
              <a:spLocks noChangeArrowheads="1"/>
            </p:cNvSpPr>
            <p:nvPr/>
          </p:nvSpPr>
          <p:spPr bwMode="auto">
            <a:xfrm>
              <a:off x="2271681" y="3752437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7" name="组合 47"/>
          <p:cNvGrpSpPr>
            <a:grpSpLocks/>
          </p:cNvGrpSpPr>
          <p:nvPr/>
        </p:nvGrpSpPr>
        <p:grpSpPr bwMode="auto">
          <a:xfrm>
            <a:off x="4681538" y="4710113"/>
            <a:ext cx="1958975" cy="1903412"/>
            <a:chOff x="738135" y="2598723"/>
            <a:chExt cx="1958416" cy="1903314"/>
          </a:xfrm>
        </p:grpSpPr>
        <p:sp>
          <p:nvSpPr>
            <p:cNvPr id="236" name="Line 7"/>
            <p:cNvSpPr>
              <a:spLocks noChangeShapeType="1"/>
            </p:cNvSpPr>
            <p:nvPr/>
          </p:nvSpPr>
          <p:spPr bwMode="auto">
            <a:xfrm>
              <a:off x="1336451" y="4198841"/>
              <a:ext cx="815742" cy="0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38" name="Line 9"/>
            <p:cNvSpPr>
              <a:spLocks noChangeShapeType="1"/>
            </p:cNvSpPr>
            <p:nvPr/>
          </p:nvSpPr>
          <p:spPr bwMode="auto">
            <a:xfrm flipH="1">
              <a:off x="2152193" y="3570223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39" name="Line 10"/>
            <p:cNvSpPr>
              <a:spLocks noChangeShapeType="1"/>
            </p:cNvSpPr>
            <p:nvPr/>
          </p:nvSpPr>
          <p:spPr bwMode="auto">
            <a:xfrm>
              <a:off x="2152193" y="2827311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40" name="Line 11"/>
            <p:cNvSpPr>
              <a:spLocks noChangeShapeType="1"/>
            </p:cNvSpPr>
            <p:nvPr/>
          </p:nvSpPr>
          <p:spPr bwMode="auto">
            <a:xfrm flipV="1">
              <a:off x="1723691" y="2770164"/>
              <a:ext cx="374543" cy="701639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42" name="Line 13"/>
            <p:cNvSpPr>
              <a:spLocks noChangeShapeType="1"/>
            </p:cNvSpPr>
            <p:nvPr/>
          </p:nvSpPr>
          <p:spPr bwMode="auto">
            <a:xfrm flipH="1">
              <a:off x="901600" y="2827311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34857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58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59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60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61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62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63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64" name="Text Box 22"/>
            <p:cNvSpPr txBox="1">
              <a:spLocks noChangeArrowheads="1"/>
            </p:cNvSpPr>
            <p:nvPr/>
          </p:nvSpPr>
          <p:spPr bwMode="auto">
            <a:xfrm>
              <a:off x="738135" y="2846509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65" name="Text Box 24"/>
            <p:cNvSpPr txBox="1">
              <a:spLocks noChangeArrowheads="1"/>
            </p:cNvSpPr>
            <p:nvPr/>
          </p:nvSpPr>
          <p:spPr bwMode="auto">
            <a:xfrm>
              <a:off x="1527566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14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66" name="Text Box 26"/>
            <p:cNvSpPr txBox="1">
              <a:spLocks noChangeArrowheads="1"/>
            </p:cNvSpPr>
            <p:nvPr/>
          </p:nvSpPr>
          <p:spPr bwMode="auto">
            <a:xfrm>
              <a:off x="1499741" y="4137998"/>
              <a:ext cx="415498" cy="36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67" name="Text Box 27"/>
            <p:cNvSpPr txBox="1">
              <a:spLocks noChangeArrowheads="1"/>
            </p:cNvSpPr>
            <p:nvPr/>
          </p:nvSpPr>
          <p:spPr bwMode="auto">
            <a:xfrm>
              <a:off x="2271681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16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68" name="Text Box 29"/>
            <p:cNvSpPr txBox="1">
              <a:spLocks noChangeArrowheads="1"/>
            </p:cNvSpPr>
            <p:nvPr/>
          </p:nvSpPr>
          <p:spPr bwMode="auto">
            <a:xfrm>
              <a:off x="2271681" y="3752437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" name="组合 47"/>
          <p:cNvGrpSpPr>
            <a:grpSpLocks/>
          </p:cNvGrpSpPr>
          <p:nvPr/>
        </p:nvGrpSpPr>
        <p:grpSpPr bwMode="auto">
          <a:xfrm>
            <a:off x="6945313" y="4710113"/>
            <a:ext cx="1958975" cy="1903412"/>
            <a:chOff x="738135" y="2598723"/>
            <a:chExt cx="1958416" cy="1903314"/>
          </a:xfrm>
        </p:grpSpPr>
        <p:sp>
          <p:nvSpPr>
            <p:cNvPr id="262" name="Line 7"/>
            <p:cNvSpPr>
              <a:spLocks noChangeShapeType="1"/>
            </p:cNvSpPr>
            <p:nvPr/>
          </p:nvSpPr>
          <p:spPr bwMode="auto">
            <a:xfrm>
              <a:off x="1336451" y="4198841"/>
              <a:ext cx="815742" cy="0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64" name="Line 9"/>
            <p:cNvSpPr>
              <a:spLocks noChangeShapeType="1"/>
            </p:cNvSpPr>
            <p:nvPr/>
          </p:nvSpPr>
          <p:spPr bwMode="auto">
            <a:xfrm flipH="1">
              <a:off x="2152193" y="3570223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65" name="Line 10"/>
            <p:cNvSpPr>
              <a:spLocks noChangeShapeType="1"/>
            </p:cNvSpPr>
            <p:nvPr/>
          </p:nvSpPr>
          <p:spPr bwMode="auto">
            <a:xfrm>
              <a:off x="2152193" y="2827311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66" name="Line 11"/>
            <p:cNvSpPr>
              <a:spLocks noChangeShapeType="1"/>
            </p:cNvSpPr>
            <p:nvPr/>
          </p:nvSpPr>
          <p:spPr bwMode="auto">
            <a:xfrm flipV="1">
              <a:off x="1760193" y="2770164"/>
              <a:ext cx="338041" cy="66512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67" name="Line 12"/>
            <p:cNvSpPr>
              <a:spLocks noChangeShapeType="1"/>
            </p:cNvSpPr>
            <p:nvPr/>
          </p:nvSpPr>
          <p:spPr bwMode="auto">
            <a:xfrm>
              <a:off x="955560" y="3570223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268" name="Line 13"/>
            <p:cNvSpPr>
              <a:spLocks noChangeShapeType="1"/>
            </p:cNvSpPr>
            <p:nvPr/>
          </p:nvSpPr>
          <p:spPr bwMode="auto">
            <a:xfrm flipH="1">
              <a:off x="901600" y="2827311"/>
              <a:ext cx="326932" cy="628618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  <p:sp>
          <p:nvSpPr>
            <p:cNvPr id="34839" name="Oval 14" descr="羊皮纸"/>
            <p:cNvSpPr>
              <a:spLocks noChangeArrowheads="1"/>
            </p:cNvSpPr>
            <p:nvPr/>
          </p:nvSpPr>
          <p:spPr bwMode="auto">
            <a:xfrm>
              <a:off x="738135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0" name="Oval 15" descr="羊皮纸"/>
            <p:cNvSpPr>
              <a:spLocks noChangeArrowheads="1"/>
            </p:cNvSpPr>
            <p:nvPr/>
          </p:nvSpPr>
          <p:spPr bwMode="auto">
            <a:xfrm>
              <a:off x="1118938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1" name="Oval 16" descr="羊皮纸"/>
            <p:cNvSpPr>
              <a:spLocks noChangeArrowheads="1"/>
            </p:cNvSpPr>
            <p:nvPr/>
          </p:nvSpPr>
          <p:spPr bwMode="auto">
            <a:xfrm>
              <a:off x="1118938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2" name="Oval 17" descr="羊皮纸"/>
            <p:cNvSpPr>
              <a:spLocks noChangeArrowheads="1"/>
            </p:cNvSpPr>
            <p:nvPr/>
          </p:nvSpPr>
          <p:spPr bwMode="auto">
            <a:xfrm>
              <a:off x="1554142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3" name="Oval 18" descr="羊皮纸"/>
            <p:cNvSpPr>
              <a:spLocks noChangeArrowheads="1"/>
            </p:cNvSpPr>
            <p:nvPr/>
          </p:nvSpPr>
          <p:spPr bwMode="auto">
            <a:xfrm>
              <a:off x="1934945" y="259872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4" name="Oval 19" descr="羊皮纸"/>
            <p:cNvSpPr>
              <a:spLocks noChangeArrowheads="1"/>
            </p:cNvSpPr>
            <p:nvPr/>
          </p:nvSpPr>
          <p:spPr bwMode="auto">
            <a:xfrm>
              <a:off x="1934945" y="4027471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5" name="Oval 20" descr="羊皮纸"/>
            <p:cNvSpPr>
              <a:spLocks noChangeArrowheads="1"/>
            </p:cNvSpPr>
            <p:nvPr/>
          </p:nvSpPr>
          <p:spPr bwMode="auto">
            <a:xfrm flipH="1">
              <a:off x="2370148" y="33416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4846" name="Text Box 22"/>
            <p:cNvSpPr txBox="1">
              <a:spLocks noChangeArrowheads="1"/>
            </p:cNvSpPr>
            <p:nvPr/>
          </p:nvSpPr>
          <p:spPr bwMode="auto">
            <a:xfrm>
              <a:off x="738135" y="2846509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47" name="Text Box 23"/>
            <p:cNvSpPr txBox="1">
              <a:spLocks noChangeArrowheads="1"/>
            </p:cNvSpPr>
            <p:nvPr/>
          </p:nvSpPr>
          <p:spPr bwMode="auto">
            <a:xfrm>
              <a:off x="760793" y="3714404"/>
              <a:ext cx="415498" cy="36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25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48" name="Text Box 24"/>
            <p:cNvSpPr txBox="1">
              <a:spLocks noChangeArrowheads="1"/>
            </p:cNvSpPr>
            <p:nvPr/>
          </p:nvSpPr>
          <p:spPr bwMode="auto">
            <a:xfrm>
              <a:off x="1527566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14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49" name="Text Box 26"/>
            <p:cNvSpPr txBox="1">
              <a:spLocks noChangeArrowheads="1"/>
            </p:cNvSpPr>
            <p:nvPr/>
          </p:nvSpPr>
          <p:spPr bwMode="auto">
            <a:xfrm>
              <a:off x="1499741" y="4137998"/>
              <a:ext cx="415498" cy="364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50" name="Text Box 27"/>
            <p:cNvSpPr txBox="1">
              <a:spLocks noChangeArrowheads="1"/>
            </p:cNvSpPr>
            <p:nvPr/>
          </p:nvSpPr>
          <p:spPr bwMode="auto">
            <a:xfrm>
              <a:off x="2271681" y="2895188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16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4851" name="Text Box 29"/>
            <p:cNvSpPr txBox="1">
              <a:spLocks noChangeArrowheads="1"/>
            </p:cNvSpPr>
            <p:nvPr/>
          </p:nvSpPr>
          <p:spPr bwMode="auto">
            <a:xfrm>
              <a:off x="2271681" y="3752437"/>
              <a:ext cx="415498" cy="364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12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cxnSp>
        <p:nvCxnSpPr>
          <p:cNvPr id="290" name="直接箭头连接符 289"/>
          <p:cNvCxnSpPr/>
          <p:nvPr/>
        </p:nvCxnSpPr>
        <p:spPr>
          <a:xfrm rot="5400000">
            <a:off x="81756" y="4304507"/>
            <a:ext cx="4454525" cy="1588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/>
          <p:nvPr/>
        </p:nvCxnSpPr>
        <p:spPr>
          <a:xfrm rot="5400000">
            <a:off x="2327275" y="4322763"/>
            <a:ext cx="4491037" cy="1588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接箭头连接符 292"/>
          <p:cNvCxnSpPr/>
          <p:nvPr/>
        </p:nvCxnSpPr>
        <p:spPr>
          <a:xfrm rot="5400000">
            <a:off x="4554538" y="4322763"/>
            <a:ext cx="4491037" cy="1587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/>
          <p:cNvCxnSpPr/>
          <p:nvPr/>
        </p:nvCxnSpPr>
        <p:spPr>
          <a:xfrm>
            <a:off x="192088" y="4268788"/>
            <a:ext cx="8951912" cy="36512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8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贪心算法要素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贪心算法</a:t>
            </a:r>
            <a:r>
              <a:rPr lang="zh-CN" altLang="en-US" dirty="0"/>
              <a:t>的基本思想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求解最优化问题的算法包含一系列步骤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每一步都有一组选择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作出在当前看来最好的选择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希望通过作出局部最优选择达到全局最优选择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贪心算法不一定总产生最优解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贪心算法是否产生优化解，需严格证明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贪心算法产生最优解的条件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最优子结构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 algn="just">
              <a:lnSpc>
                <a:spcPct val="80000"/>
              </a:lnSpc>
            </a:pPr>
            <a:r>
              <a:rPr lang="zh-CN" altLang="en-US" dirty="0">
                <a:latin typeface="Arial" charset="0"/>
                <a:ea typeface="黑体" pitchFamily="2" charset="-122"/>
              </a:rPr>
              <a:t>贪心选择性</a:t>
            </a:r>
            <a:endParaRPr lang="zh-CN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550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最小生成树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>
                <a:latin typeface="Arial" charset="0"/>
                <a:ea typeface="黑体" pitchFamily="2" charset="-122"/>
              </a:rPr>
              <a:t>(Kruskal) 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561739F-E40D-4BEA-921A-8214E2AA6801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30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5845" name="组合 4"/>
          <p:cNvGrpSpPr>
            <a:grpSpLocks/>
          </p:cNvGrpSpPr>
          <p:nvPr/>
        </p:nvGrpSpPr>
        <p:grpSpPr bwMode="auto">
          <a:xfrm>
            <a:off x="373063" y="3535363"/>
            <a:ext cx="1958975" cy="2081212"/>
            <a:chOff x="738135" y="2256382"/>
            <a:chExt cx="1958416" cy="2081241"/>
          </a:xfrm>
        </p:grpSpPr>
        <p:sp>
          <p:nvSpPr>
            <p:cNvPr id="35863" name="Text Box 21"/>
            <p:cNvSpPr txBox="1">
              <a:spLocks noChangeArrowheads="1"/>
            </p:cNvSpPr>
            <p:nvPr/>
          </p:nvSpPr>
          <p:spPr bwMode="auto">
            <a:xfrm>
              <a:off x="1504908" y="225638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28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grpSp>
          <p:nvGrpSpPr>
            <p:cNvPr id="35864" name="组合 47"/>
            <p:cNvGrpSpPr>
              <a:grpSpLocks/>
            </p:cNvGrpSpPr>
            <p:nvPr/>
          </p:nvGrpSpPr>
          <p:grpSpPr bwMode="auto">
            <a:xfrm>
              <a:off x="738135" y="2368857"/>
              <a:ext cx="1958416" cy="1903314"/>
              <a:chOff x="738135" y="2598723"/>
              <a:chExt cx="1958416" cy="1903314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1336451" y="2770414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1336451" y="4199185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H="1" flipV="1">
                <a:off x="1717343" y="3570526"/>
                <a:ext cx="326932" cy="514357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H="1">
                <a:off x="2152193" y="3570526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2152193" y="2827565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V="1">
                <a:off x="1390411" y="2770414"/>
                <a:ext cx="707823" cy="137161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955560" y="3570526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H="1">
                <a:off x="901600" y="2827565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35873" name="Oval 14" descr="羊皮纸"/>
              <p:cNvSpPr>
                <a:spLocks noChangeArrowheads="1"/>
              </p:cNvSpPr>
              <p:nvPr/>
            </p:nvSpPr>
            <p:spPr bwMode="auto">
              <a:xfrm>
                <a:off x="738135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5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74" name="Oval 15" descr="羊皮纸"/>
              <p:cNvSpPr>
                <a:spLocks noChangeArrowheads="1"/>
              </p:cNvSpPr>
              <p:nvPr/>
            </p:nvSpPr>
            <p:spPr bwMode="auto">
              <a:xfrm>
                <a:off x="1118938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75" name="Oval 16" descr="羊皮纸"/>
              <p:cNvSpPr>
                <a:spLocks noChangeArrowheads="1"/>
              </p:cNvSpPr>
              <p:nvPr/>
            </p:nvSpPr>
            <p:spPr bwMode="auto">
              <a:xfrm>
                <a:off x="1118938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76" name="Oval 17" descr="羊皮纸"/>
              <p:cNvSpPr>
                <a:spLocks noChangeArrowheads="1"/>
              </p:cNvSpPr>
              <p:nvPr/>
            </p:nvSpPr>
            <p:spPr bwMode="auto">
              <a:xfrm>
                <a:off x="1554142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6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77" name="Oval 18" descr="羊皮纸"/>
              <p:cNvSpPr>
                <a:spLocks noChangeArrowheads="1"/>
              </p:cNvSpPr>
              <p:nvPr/>
            </p:nvSpPr>
            <p:spPr bwMode="auto">
              <a:xfrm>
                <a:off x="1934945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78" name="Oval 19" descr="羊皮纸"/>
              <p:cNvSpPr>
                <a:spLocks noChangeArrowheads="1"/>
              </p:cNvSpPr>
              <p:nvPr/>
            </p:nvSpPr>
            <p:spPr bwMode="auto">
              <a:xfrm>
                <a:off x="1934945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79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2370148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0" name="Text Box 22"/>
              <p:cNvSpPr txBox="1">
                <a:spLocks noChangeArrowheads="1"/>
              </p:cNvSpPr>
              <p:nvPr/>
            </p:nvSpPr>
            <p:spPr bwMode="auto">
              <a:xfrm>
                <a:off x="738135" y="2846509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1" name="Text Box 23"/>
              <p:cNvSpPr txBox="1">
                <a:spLocks noChangeArrowheads="1"/>
              </p:cNvSpPr>
              <p:nvPr/>
            </p:nvSpPr>
            <p:spPr bwMode="auto">
              <a:xfrm>
                <a:off x="760793" y="3714404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25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2" name="Text Box 24"/>
              <p:cNvSpPr txBox="1">
                <a:spLocks noChangeArrowheads="1"/>
              </p:cNvSpPr>
              <p:nvPr/>
            </p:nvSpPr>
            <p:spPr bwMode="auto">
              <a:xfrm>
                <a:off x="1527566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3" name="Text Box 25"/>
              <p:cNvSpPr txBox="1">
                <a:spLocks noChangeArrowheads="1"/>
              </p:cNvSpPr>
              <p:nvPr/>
            </p:nvSpPr>
            <p:spPr bwMode="auto">
              <a:xfrm>
                <a:off x="1198949" y="3638284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4" name="Text Box 26"/>
              <p:cNvSpPr txBox="1">
                <a:spLocks noChangeArrowheads="1"/>
              </p:cNvSpPr>
              <p:nvPr/>
            </p:nvSpPr>
            <p:spPr bwMode="auto">
              <a:xfrm>
                <a:off x="1499741" y="4137998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5" name="Text Box 27"/>
              <p:cNvSpPr txBox="1">
                <a:spLocks noChangeArrowheads="1"/>
              </p:cNvSpPr>
              <p:nvPr/>
            </p:nvSpPr>
            <p:spPr bwMode="auto">
              <a:xfrm>
                <a:off x="2271681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16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6" name="Text Box 28"/>
              <p:cNvSpPr txBox="1">
                <a:spLocks noChangeArrowheads="1"/>
              </p:cNvSpPr>
              <p:nvPr/>
            </p:nvSpPr>
            <p:spPr bwMode="auto">
              <a:xfrm>
                <a:off x="1797012" y="3570271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87" name="Text Box 29"/>
              <p:cNvSpPr txBox="1">
                <a:spLocks noChangeArrowheads="1"/>
              </p:cNvSpPr>
              <p:nvPr/>
            </p:nvSpPr>
            <p:spPr bwMode="auto">
              <a:xfrm>
                <a:off x="2271681" y="3752437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5846" name="组合 38"/>
          <p:cNvGrpSpPr>
            <a:grpSpLocks/>
          </p:cNvGrpSpPr>
          <p:nvPr/>
        </p:nvGrpSpPr>
        <p:grpSpPr bwMode="auto">
          <a:xfrm>
            <a:off x="4040188" y="3502025"/>
            <a:ext cx="4510087" cy="342900"/>
            <a:chOff x="4039978" y="3648078"/>
            <a:chExt cx="4509725" cy="342900"/>
          </a:xfrm>
        </p:grpSpPr>
        <p:sp>
          <p:nvSpPr>
            <p:cNvPr id="35856" name="Oval 14" descr="羊皮纸"/>
            <p:cNvSpPr>
              <a:spLocks noChangeArrowheads="1"/>
            </p:cNvSpPr>
            <p:nvPr/>
          </p:nvSpPr>
          <p:spPr bwMode="auto">
            <a:xfrm>
              <a:off x="7456527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857" name="Oval 15" descr="羊皮纸"/>
            <p:cNvSpPr>
              <a:spLocks noChangeArrowheads="1"/>
            </p:cNvSpPr>
            <p:nvPr/>
          </p:nvSpPr>
          <p:spPr bwMode="auto">
            <a:xfrm>
              <a:off x="4039978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858" name="Oval 16" descr="羊皮纸"/>
            <p:cNvSpPr>
              <a:spLocks noChangeArrowheads="1"/>
            </p:cNvSpPr>
            <p:nvPr/>
          </p:nvSpPr>
          <p:spPr bwMode="auto">
            <a:xfrm>
              <a:off x="6762780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859" name="Oval 17" descr="羊皮纸"/>
            <p:cNvSpPr>
              <a:spLocks noChangeArrowheads="1"/>
            </p:cNvSpPr>
            <p:nvPr/>
          </p:nvSpPr>
          <p:spPr bwMode="auto">
            <a:xfrm>
              <a:off x="8223300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860" name="Oval 18" descr="羊皮纸"/>
            <p:cNvSpPr>
              <a:spLocks noChangeArrowheads="1"/>
            </p:cNvSpPr>
            <p:nvPr/>
          </p:nvSpPr>
          <p:spPr bwMode="auto">
            <a:xfrm>
              <a:off x="4681539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861" name="Oval 19" descr="羊皮纸"/>
            <p:cNvSpPr>
              <a:spLocks noChangeArrowheads="1"/>
            </p:cNvSpPr>
            <p:nvPr/>
          </p:nvSpPr>
          <p:spPr bwMode="auto">
            <a:xfrm>
              <a:off x="6069033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5862" name="Oval 20" descr="羊皮纸"/>
            <p:cNvSpPr>
              <a:spLocks noChangeArrowheads="1"/>
            </p:cNvSpPr>
            <p:nvPr/>
          </p:nvSpPr>
          <p:spPr bwMode="auto">
            <a:xfrm flipH="1">
              <a:off x="5375286" y="3648078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sp>
        <p:nvSpPr>
          <p:cNvPr id="35847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35848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35849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35850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35851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35852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35853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35854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5855" name="TextBox 47"/>
          <p:cNvSpPr txBox="1">
            <a:spLocks noChangeArrowheads="1"/>
          </p:cNvSpPr>
          <p:nvPr/>
        </p:nvSpPr>
        <p:spPr bwMode="auto">
          <a:xfrm>
            <a:off x="5740400" y="4013200"/>
            <a:ext cx="882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初始时</a:t>
            </a:r>
          </a:p>
        </p:txBody>
      </p:sp>
    </p:spTree>
    <p:extLst>
      <p:ext uri="{BB962C8B-B14F-4D97-AF65-F5344CB8AC3E}">
        <p14:creationId xmlns:p14="http://schemas.microsoft.com/office/powerpoint/2010/main" val="534511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最小生成树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>
                <a:latin typeface="Arial" charset="0"/>
                <a:ea typeface="黑体" pitchFamily="2" charset="-122"/>
              </a:rPr>
              <a:t>(Kruskal) 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34DA1C1-5840-4C66-B98A-6D0F1BF4C9B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31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6869" name="组合 4"/>
          <p:cNvGrpSpPr>
            <a:grpSpLocks/>
          </p:cNvGrpSpPr>
          <p:nvPr/>
        </p:nvGrpSpPr>
        <p:grpSpPr bwMode="auto">
          <a:xfrm>
            <a:off x="373063" y="3535363"/>
            <a:ext cx="1958975" cy="2081212"/>
            <a:chOff x="738135" y="2256382"/>
            <a:chExt cx="1958416" cy="2081241"/>
          </a:xfrm>
        </p:grpSpPr>
        <p:sp>
          <p:nvSpPr>
            <p:cNvPr id="36888" name="Text Box 21"/>
            <p:cNvSpPr txBox="1">
              <a:spLocks noChangeArrowheads="1"/>
            </p:cNvSpPr>
            <p:nvPr/>
          </p:nvSpPr>
          <p:spPr bwMode="auto">
            <a:xfrm>
              <a:off x="1504908" y="225638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28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grpSp>
          <p:nvGrpSpPr>
            <p:cNvPr id="36889" name="组合 47"/>
            <p:cNvGrpSpPr>
              <a:grpSpLocks/>
            </p:cNvGrpSpPr>
            <p:nvPr/>
          </p:nvGrpSpPr>
          <p:grpSpPr bwMode="auto">
            <a:xfrm>
              <a:off x="738135" y="2368857"/>
              <a:ext cx="1958416" cy="1903314"/>
              <a:chOff x="738135" y="2598723"/>
              <a:chExt cx="1958416" cy="1903314"/>
            </a:xfrm>
          </p:grpSpPr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1336451" y="2770414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1336451" y="4199185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H="1" flipV="1">
                <a:off x="1717343" y="3570526"/>
                <a:ext cx="326932" cy="514357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H="1">
                <a:off x="2152193" y="3570526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2152193" y="2827565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V="1">
                <a:off x="1390411" y="2770414"/>
                <a:ext cx="707823" cy="137161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955560" y="3570526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36897" name="Line 13"/>
              <p:cNvSpPr>
                <a:spLocks noChangeShapeType="1"/>
              </p:cNvSpPr>
              <p:nvPr/>
            </p:nvSpPr>
            <p:spPr bwMode="auto">
              <a:xfrm flipH="1">
                <a:off x="901600" y="2827565"/>
                <a:ext cx="326932" cy="628659"/>
              </a:xfrm>
              <a:prstGeom prst="line">
                <a:avLst/>
              </a:prstGeom>
              <a:noFill/>
              <a:ln w="508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8" name="Oval 14" descr="羊皮纸"/>
              <p:cNvSpPr>
                <a:spLocks noChangeArrowheads="1"/>
              </p:cNvSpPr>
              <p:nvPr/>
            </p:nvSpPr>
            <p:spPr bwMode="auto">
              <a:xfrm>
                <a:off x="738135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5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899" name="Oval 15" descr="羊皮纸"/>
              <p:cNvSpPr>
                <a:spLocks noChangeArrowheads="1"/>
              </p:cNvSpPr>
              <p:nvPr/>
            </p:nvSpPr>
            <p:spPr bwMode="auto">
              <a:xfrm>
                <a:off x="1118938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0" name="Oval 16" descr="羊皮纸"/>
              <p:cNvSpPr>
                <a:spLocks noChangeArrowheads="1"/>
              </p:cNvSpPr>
              <p:nvPr/>
            </p:nvSpPr>
            <p:spPr bwMode="auto">
              <a:xfrm>
                <a:off x="1118938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1" name="Oval 17" descr="羊皮纸"/>
              <p:cNvSpPr>
                <a:spLocks noChangeArrowheads="1"/>
              </p:cNvSpPr>
              <p:nvPr/>
            </p:nvSpPr>
            <p:spPr bwMode="auto">
              <a:xfrm>
                <a:off x="1554142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6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2" name="Oval 18" descr="羊皮纸"/>
              <p:cNvSpPr>
                <a:spLocks noChangeArrowheads="1"/>
              </p:cNvSpPr>
              <p:nvPr/>
            </p:nvSpPr>
            <p:spPr bwMode="auto">
              <a:xfrm>
                <a:off x="1934945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3" name="Oval 19" descr="羊皮纸"/>
              <p:cNvSpPr>
                <a:spLocks noChangeArrowheads="1"/>
              </p:cNvSpPr>
              <p:nvPr/>
            </p:nvSpPr>
            <p:spPr bwMode="auto">
              <a:xfrm>
                <a:off x="1934945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4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2370148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5" name="Text Box 22"/>
              <p:cNvSpPr txBox="1">
                <a:spLocks noChangeArrowheads="1"/>
              </p:cNvSpPr>
              <p:nvPr/>
            </p:nvSpPr>
            <p:spPr bwMode="auto">
              <a:xfrm>
                <a:off x="738135" y="2846509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6" name="Text Box 23"/>
              <p:cNvSpPr txBox="1">
                <a:spLocks noChangeArrowheads="1"/>
              </p:cNvSpPr>
              <p:nvPr/>
            </p:nvSpPr>
            <p:spPr bwMode="auto">
              <a:xfrm>
                <a:off x="760793" y="3714404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25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7" name="Text Box 24"/>
              <p:cNvSpPr txBox="1">
                <a:spLocks noChangeArrowheads="1"/>
              </p:cNvSpPr>
              <p:nvPr/>
            </p:nvSpPr>
            <p:spPr bwMode="auto">
              <a:xfrm>
                <a:off x="1527566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8" name="Text Box 25"/>
              <p:cNvSpPr txBox="1">
                <a:spLocks noChangeArrowheads="1"/>
              </p:cNvSpPr>
              <p:nvPr/>
            </p:nvSpPr>
            <p:spPr bwMode="auto">
              <a:xfrm>
                <a:off x="1198949" y="3638284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09" name="Text Box 26"/>
              <p:cNvSpPr txBox="1">
                <a:spLocks noChangeArrowheads="1"/>
              </p:cNvSpPr>
              <p:nvPr/>
            </p:nvSpPr>
            <p:spPr bwMode="auto">
              <a:xfrm>
                <a:off x="1499741" y="4137998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10" name="Text Box 27"/>
              <p:cNvSpPr txBox="1">
                <a:spLocks noChangeArrowheads="1"/>
              </p:cNvSpPr>
              <p:nvPr/>
            </p:nvSpPr>
            <p:spPr bwMode="auto">
              <a:xfrm>
                <a:off x="2271681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16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11" name="Text Box 28"/>
              <p:cNvSpPr txBox="1">
                <a:spLocks noChangeArrowheads="1"/>
              </p:cNvSpPr>
              <p:nvPr/>
            </p:nvSpPr>
            <p:spPr bwMode="auto">
              <a:xfrm>
                <a:off x="1797012" y="3570271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12" name="Text Box 29"/>
              <p:cNvSpPr txBox="1">
                <a:spLocks noChangeArrowheads="1"/>
              </p:cNvSpPr>
              <p:nvPr/>
            </p:nvSpPr>
            <p:spPr bwMode="auto">
              <a:xfrm>
                <a:off x="2271681" y="3752437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6870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36871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36872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36873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36874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36875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36876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36877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6878" name="组合 59"/>
          <p:cNvGrpSpPr>
            <a:grpSpLocks/>
          </p:cNvGrpSpPr>
          <p:nvPr/>
        </p:nvGrpSpPr>
        <p:grpSpPr bwMode="auto">
          <a:xfrm>
            <a:off x="4040188" y="3502025"/>
            <a:ext cx="3743325" cy="1073150"/>
            <a:chOff x="4039978" y="5035572"/>
            <a:chExt cx="3742952" cy="1073160"/>
          </a:xfrm>
        </p:grpSpPr>
        <p:sp>
          <p:nvSpPr>
            <p:cNvPr id="36880" name="Oval 14" descr="羊皮纸"/>
            <p:cNvSpPr>
              <a:spLocks noChangeArrowheads="1"/>
            </p:cNvSpPr>
            <p:nvPr/>
          </p:nvSpPr>
          <p:spPr bwMode="auto">
            <a:xfrm>
              <a:off x="4039978" y="576583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6881" name="Oval 15" descr="羊皮纸"/>
            <p:cNvSpPr>
              <a:spLocks noChangeArrowheads="1"/>
            </p:cNvSpPr>
            <p:nvPr/>
          </p:nvSpPr>
          <p:spPr bwMode="auto">
            <a:xfrm>
              <a:off x="4039978" y="50355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6882" name="Oval 16" descr="羊皮纸"/>
            <p:cNvSpPr>
              <a:spLocks noChangeArrowheads="1"/>
            </p:cNvSpPr>
            <p:nvPr/>
          </p:nvSpPr>
          <p:spPr bwMode="auto">
            <a:xfrm>
              <a:off x="6762780" y="50355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6883" name="Oval 17" descr="羊皮纸"/>
            <p:cNvSpPr>
              <a:spLocks noChangeArrowheads="1"/>
            </p:cNvSpPr>
            <p:nvPr/>
          </p:nvSpPr>
          <p:spPr bwMode="auto">
            <a:xfrm>
              <a:off x="7456527" y="50355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6884" name="Oval 18" descr="羊皮纸"/>
            <p:cNvSpPr>
              <a:spLocks noChangeArrowheads="1"/>
            </p:cNvSpPr>
            <p:nvPr/>
          </p:nvSpPr>
          <p:spPr bwMode="auto">
            <a:xfrm>
              <a:off x="4681539" y="50355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6885" name="Oval 19" descr="羊皮纸"/>
            <p:cNvSpPr>
              <a:spLocks noChangeArrowheads="1"/>
            </p:cNvSpPr>
            <p:nvPr/>
          </p:nvSpPr>
          <p:spPr bwMode="auto">
            <a:xfrm>
              <a:off x="6069033" y="50355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6886" name="Oval 20" descr="羊皮纸"/>
            <p:cNvSpPr>
              <a:spLocks noChangeArrowheads="1"/>
            </p:cNvSpPr>
            <p:nvPr/>
          </p:nvSpPr>
          <p:spPr bwMode="auto">
            <a:xfrm flipH="1">
              <a:off x="5375286" y="5035572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58" name="直接箭头连接符 57"/>
            <p:cNvCxnSpPr>
              <a:stCxn id="36880" idx="0"/>
              <a:endCxn id="36881" idx="4"/>
            </p:cNvCxnSpPr>
            <p:nvPr/>
          </p:nvCxnSpPr>
          <p:spPr>
            <a:xfrm rot="5400000" flipH="1" flipV="1">
              <a:off x="4008210" y="5572152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879" name="TextBox 58"/>
          <p:cNvSpPr txBox="1">
            <a:spLocks noChangeArrowheads="1"/>
          </p:cNvSpPr>
          <p:nvPr/>
        </p:nvSpPr>
        <p:spPr bwMode="auto">
          <a:xfrm>
            <a:off x="5411788" y="4560888"/>
            <a:ext cx="1123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取边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(0,5)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0992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最小生成树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>
                <a:latin typeface="Arial" charset="0"/>
                <a:ea typeface="黑体" pitchFamily="2" charset="-122"/>
              </a:rPr>
              <a:t>(Kruskal) 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36FF8B1-7B99-43EE-B1BE-8556778510A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37893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37894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37895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37896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37897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37898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37899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37900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7901" name="TextBox 47"/>
          <p:cNvSpPr txBox="1">
            <a:spLocks noChangeArrowheads="1"/>
          </p:cNvSpPr>
          <p:nvPr/>
        </p:nvSpPr>
        <p:spPr bwMode="auto">
          <a:xfrm>
            <a:off x="5338763" y="4592638"/>
            <a:ext cx="1123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取边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(2,3)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7902" name="组合 70"/>
          <p:cNvGrpSpPr>
            <a:grpSpLocks/>
          </p:cNvGrpSpPr>
          <p:nvPr/>
        </p:nvGrpSpPr>
        <p:grpSpPr bwMode="auto">
          <a:xfrm>
            <a:off x="4040188" y="3502025"/>
            <a:ext cx="3049587" cy="1073150"/>
            <a:chOff x="4039978" y="3502026"/>
            <a:chExt cx="3049205" cy="1073160"/>
          </a:xfrm>
        </p:grpSpPr>
        <p:sp>
          <p:nvSpPr>
            <p:cNvPr id="37929" name="Oval 14" descr="羊皮纸"/>
            <p:cNvSpPr>
              <a:spLocks noChangeArrowheads="1"/>
            </p:cNvSpPr>
            <p:nvPr/>
          </p:nvSpPr>
          <p:spPr bwMode="auto">
            <a:xfrm>
              <a:off x="4039978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930" name="Oval 15" descr="羊皮纸"/>
            <p:cNvSpPr>
              <a:spLocks noChangeArrowheads="1"/>
            </p:cNvSpPr>
            <p:nvPr/>
          </p:nvSpPr>
          <p:spPr bwMode="auto">
            <a:xfrm>
              <a:off x="4039978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931" name="Oval 16" descr="羊皮纸"/>
            <p:cNvSpPr>
              <a:spLocks noChangeArrowheads="1"/>
            </p:cNvSpPr>
            <p:nvPr/>
          </p:nvSpPr>
          <p:spPr bwMode="auto">
            <a:xfrm>
              <a:off x="6762780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932" name="Oval 17" descr="羊皮纸"/>
            <p:cNvSpPr>
              <a:spLocks noChangeArrowheads="1"/>
            </p:cNvSpPr>
            <p:nvPr/>
          </p:nvSpPr>
          <p:spPr bwMode="auto">
            <a:xfrm>
              <a:off x="5375286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933" name="Oval 18" descr="羊皮纸"/>
            <p:cNvSpPr>
              <a:spLocks noChangeArrowheads="1"/>
            </p:cNvSpPr>
            <p:nvPr/>
          </p:nvSpPr>
          <p:spPr bwMode="auto">
            <a:xfrm>
              <a:off x="4681539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934" name="Oval 19" descr="羊皮纸"/>
            <p:cNvSpPr>
              <a:spLocks noChangeArrowheads="1"/>
            </p:cNvSpPr>
            <p:nvPr/>
          </p:nvSpPr>
          <p:spPr bwMode="auto">
            <a:xfrm>
              <a:off x="6069033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7935" name="Oval 20" descr="羊皮纸"/>
            <p:cNvSpPr>
              <a:spLocks noChangeArrowheads="1"/>
            </p:cNvSpPr>
            <p:nvPr/>
          </p:nvSpPr>
          <p:spPr bwMode="auto">
            <a:xfrm flipH="1">
              <a:off x="5375286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68" name="直接箭头连接符 67"/>
            <p:cNvCxnSpPr>
              <a:stCxn id="37929" idx="0"/>
              <a:endCxn id="37930" idx="4"/>
            </p:cNvCxnSpPr>
            <p:nvPr/>
          </p:nvCxnSpPr>
          <p:spPr>
            <a:xfrm rot="5400000" flipH="1" flipV="1">
              <a:off x="4008206" y="4038606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37932" idx="0"/>
              <a:endCxn id="37935" idx="4"/>
            </p:cNvCxnSpPr>
            <p:nvPr/>
          </p:nvCxnSpPr>
          <p:spPr>
            <a:xfrm rot="16200000" flipV="1">
              <a:off x="5344713" y="4038606"/>
              <a:ext cx="387354" cy="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03" name="组合 4"/>
          <p:cNvGrpSpPr>
            <a:grpSpLocks/>
          </p:cNvGrpSpPr>
          <p:nvPr/>
        </p:nvGrpSpPr>
        <p:grpSpPr bwMode="auto">
          <a:xfrm>
            <a:off x="373063" y="3535363"/>
            <a:ext cx="1958975" cy="2081212"/>
            <a:chOff x="738135" y="2256382"/>
            <a:chExt cx="1958416" cy="2081241"/>
          </a:xfrm>
        </p:grpSpPr>
        <p:sp>
          <p:nvSpPr>
            <p:cNvPr id="37904" name="Text Box 21"/>
            <p:cNvSpPr txBox="1">
              <a:spLocks noChangeArrowheads="1"/>
            </p:cNvSpPr>
            <p:nvPr/>
          </p:nvSpPr>
          <p:spPr bwMode="auto">
            <a:xfrm>
              <a:off x="1504908" y="225638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b="1">
                  <a:solidFill>
                    <a:srgbClr val="C00000"/>
                  </a:solidFill>
                  <a:latin typeface="Times New Roman" pitchFamily="18" charset="0"/>
                </a:rPr>
                <a:t>28</a:t>
              </a:r>
              <a:endParaRPr kumimoji="1" lang="en-US" altLang="zh-CN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grpSp>
          <p:nvGrpSpPr>
            <p:cNvPr id="37905" name="组合 47"/>
            <p:cNvGrpSpPr>
              <a:grpSpLocks/>
            </p:cNvGrpSpPr>
            <p:nvPr/>
          </p:nvGrpSpPr>
          <p:grpSpPr bwMode="auto">
            <a:xfrm>
              <a:off x="738135" y="2368857"/>
              <a:ext cx="1958416" cy="1903314"/>
              <a:chOff x="738135" y="2598723"/>
              <a:chExt cx="1958416" cy="1903314"/>
            </a:xfrm>
          </p:grpSpPr>
          <p:sp>
            <p:nvSpPr>
              <p:cNvPr id="53" name="Line 6"/>
              <p:cNvSpPr>
                <a:spLocks noChangeShapeType="1"/>
              </p:cNvSpPr>
              <p:nvPr/>
            </p:nvSpPr>
            <p:spPr bwMode="auto">
              <a:xfrm>
                <a:off x="1336451" y="2770414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54" name="Line 7"/>
              <p:cNvSpPr>
                <a:spLocks noChangeShapeType="1"/>
              </p:cNvSpPr>
              <p:nvPr/>
            </p:nvSpPr>
            <p:spPr bwMode="auto">
              <a:xfrm>
                <a:off x="1336451" y="4199185"/>
                <a:ext cx="815742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55" name="Line 8"/>
              <p:cNvSpPr>
                <a:spLocks noChangeShapeType="1"/>
              </p:cNvSpPr>
              <p:nvPr/>
            </p:nvSpPr>
            <p:spPr bwMode="auto">
              <a:xfrm flipH="1" flipV="1">
                <a:off x="1717343" y="3570526"/>
                <a:ext cx="326932" cy="514357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37909" name="Line 9"/>
              <p:cNvSpPr>
                <a:spLocks noChangeShapeType="1"/>
              </p:cNvSpPr>
              <p:nvPr/>
            </p:nvSpPr>
            <p:spPr bwMode="auto">
              <a:xfrm flipH="1">
                <a:off x="2152193" y="3570526"/>
                <a:ext cx="326932" cy="628659"/>
              </a:xfrm>
              <a:prstGeom prst="line">
                <a:avLst/>
              </a:prstGeom>
              <a:noFill/>
              <a:ln w="508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10"/>
              <p:cNvSpPr>
                <a:spLocks noChangeShapeType="1"/>
              </p:cNvSpPr>
              <p:nvPr/>
            </p:nvSpPr>
            <p:spPr bwMode="auto">
              <a:xfrm>
                <a:off x="2152193" y="2827565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58" name="Line 11"/>
              <p:cNvSpPr>
                <a:spLocks noChangeShapeType="1"/>
              </p:cNvSpPr>
              <p:nvPr/>
            </p:nvSpPr>
            <p:spPr bwMode="auto">
              <a:xfrm flipV="1">
                <a:off x="1390411" y="2770414"/>
                <a:ext cx="707823" cy="137161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59" name="Line 12"/>
              <p:cNvSpPr>
                <a:spLocks noChangeShapeType="1"/>
              </p:cNvSpPr>
              <p:nvPr/>
            </p:nvSpPr>
            <p:spPr bwMode="auto">
              <a:xfrm>
                <a:off x="955560" y="3570526"/>
                <a:ext cx="326932" cy="628659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chemeClr val="bg2"/>
                  </a:solidFill>
                  <a:ea typeface="宋体" pitchFamily="2" charset="-122"/>
                </a:endParaRPr>
              </a:p>
            </p:txBody>
          </p:sp>
          <p:sp>
            <p:nvSpPr>
              <p:cNvPr id="37913" name="Line 13"/>
              <p:cNvSpPr>
                <a:spLocks noChangeShapeType="1"/>
              </p:cNvSpPr>
              <p:nvPr/>
            </p:nvSpPr>
            <p:spPr bwMode="auto">
              <a:xfrm flipH="1">
                <a:off x="901600" y="2827565"/>
                <a:ext cx="326932" cy="628659"/>
              </a:xfrm>
              <a:prstGeom prst="line">
                <a:avLst/>
              </a:prstGeom>
              <a:noFill/>
              <a:ln w="50800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4" name="Oval 14" descr="羊皮纸"/>
              <p:cNvSpPr>
                <a:spLocks noChangeArrowheads="1"/>
              </p:cNvSpPr>
              <p:nvPr/>
            </p:nvSpPr>
            <p:spPr bwMode="auto">
              <a:xfrm>
                <a:off x="738135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5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5" name="Oval 15" descr="羊皮纸"/>
              <p:cNvSpPr>
                <a:spLocks noChangeArrowheads="1"/>
              </p:cNvSpPr>
              <p:nvPr/>
            </p:nvSpPr>
            <p:spPr bwMode="auto">
              <a:xfrm>
                <a:off x="1118938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6" name="Oval 16" descr="羊皮纸"/>
              <p:cNvSpPr>
                <a:spLocks noChangeArrowheads="1"/>
              </p:cNvSpPr>
              <p:nvPr/>
            </p:nvSpPr>
            <p:spPr bwMode="auto">
              <a:xfrm>
                <a:off x="1118938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4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7" name="Oval 17" descr="羊皮纸"/>
              <p:cNvSpPr>
                <a:spLocks noChangeArrowheads="1"/>
              </p:cNvSpPr>
              <p:nvPr/>
            </p:nvSpPr>
            <p:spPr bwMode="auto">
              <a:xfrm>
                <a:off x="1554142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6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8" name="Oval 18" descr="羊皮纸"/>
              <p:cNvSpPr>
                <a:spLocks noChangeArrowheads="1"/>
              </p:cNvSpPr>
              <p:nvPr/>
            </p:nvSpPr>
            <p:spPr bwMode="auto">
              <a:xfrm>
                <a:off x="1934945" y="2598723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1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9" name="Oval 19" descr="羊皮纸"/>
              <p:cNvSpPr>
                <a:spLocks noChangeArrowheads="1"/>
              </p:cNvSpPr>
              <p:nvPr/>
            </p:nvSpPr>
            <p:spPr bwMode="auto">
              <a:xfrm>
                <a:off x="1934945" y="4027471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0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2370148" y="334167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1" name="Text Box 22"/>
              <p:cNvSpPr txBox="1">
                <a:spLocks noChangeArrowheads="1"/>
              </p:cNvSpPr>
              <p:nvPr/>
            </p:nvSpPr>
            <p:spPr bwMode="auto">
              <a:xfrm>
                <a:off x="738135" y="2846509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2" name="Text Box 23"/>
              <p:cNvSpPr txBox="1">
                <a:spLocks noChangeArrowheads="1"/>
              </p:cNvSpPr>
              <p:nvPr/>
            </p:nvSpPr>
            <p:spPr bwMode="auto">
              <a:xfrm>
                <a:off x="760793" y="3714404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25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3" name="Text Box 24"/>
              <p:cNvSpPr txBox="1">
                <a:spLocks noChangeArrowheads="1"/>
              </p:cNvSpPr>
              <p:nvPr/>
            </p:nvSpPr>
            <p:spPr bwMode="auto">
              <a:xfrm>
                <a:off x="1527566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4" name="Text Box 25"/>
              <p:cNvSpPr txBox="1">
                <a:spLocks noChangeArrowheads="1"/>
              </p:cNvSpPr>
              <p:nvPr/>
            </p:nvSpPr>
            <p:spPr bwMode="auto">
              <a:xfrm>
                <a:off x="1198949" y="3638284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24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5" name="Text Box 26"/>
              <p:cNvSpPr txBox="1">
                <a:spLocks noChangeArrowheads="1"/>
              </p:cNvSpPr>
              <p:nvPr/>
            </p:nvSpPr>
            <p:spPr bwMode="auto">
              <a:xfrm>
                <a:off x="1499741" y="4137998"/>
                <a:ext cx="415498" cy="364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6" name="Text Box 27"/>
              <p:cNvSpPr txBox="1">
                <a:spLocks noChangeArrowheads="1"/>
              </p:cNvSpPr>
              <p:nvPr/>
            </p:nvSpPr>
            <p:spPr bwMode="auto">
              <a:xfrm>
                <a:off x="2271681" y="2895188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16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7" name="Text Box 28"/>
              <p:cNvSpPr txBox="1">
                <a:spLocks noChangeArrowheads="1"/>
              </p:cNvSpPr>
              <p:nvPr/>
            </p:nvSpPr>
            <p:spPr bwMode="auto">
              <a:xfrm>
                <a:off x="1797012" y="3570271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8" name="Text Box 29"/>
              <p:cNvSpPr txBox="1">
                <a:spLocks noChangeArrowheads="1"/>
              </p:cNvSpPr>
              <p:nvPr/>
            </p:nvSpPr>
            <p:spPr bwMode="auto">
              <a:xfrm>
                <a:off x="2271681" y="3752437"/>
                <a:ext cx="415498" cy="364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12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8683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最小生成树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>
                <a:latin typeface="Arial" charset="0"/>
                <a:ea typeface="黑体" pitchFamily="2" charset="-122"/>
              </a:rPr>
              <a:t>(Kruskal) 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ECCBC8C-849B-452A-B5E4-EED830BDBB95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38917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38918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38919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38920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38921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38922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38923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38924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8925" name="TextBox 58"/>
          <p:cNvSpPr txBox="1">
            <a:spLocks noChangeArrowheads="1"/>
          </p:cNvSpPr>
          <p:nvPr/>
        </p:nvSpPr>
        <p:spPr bwMode="auto">
          <a:xfrm>
            <a:off x="5192713" y="4670425"/>
            <a:ext cx="1123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取边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(1,6)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8926" name="组合 83"/>
          <p:cNvGrpSpPr>
            <a:grpSpLocks/>
          </p:cNvGrpSpPr>
          <p:nvPr/>
        </p:nvGrpSpPr>
        <p:grpSpPr bwMode="auto">
          <a:xfrm>
            <a:off x="4040188" y="3502025"/>
            <a:ext cx="2355850" cy="1073150"/>
            <a:chOff x="4039978" y="5313393"/>
            <a:chExt cx="2355458" cy="1073160"/>
          </a:xfrm>
        </p:grpSpPr>
        <p:sp>
          <p:nvSpPr>
            <p:cNvPr id="38955" name="Oval 14" descr="羊皮纸"/>
            <p:cNvSpPr>
              <a:spLocks noChangeArrowheads="1"/>
            </p:cNvSpPr>
            <p:nvPr/>
          </p:nvSpPr>
          <p:spPr bwMode="auto">
            <a:xfrm>
              <a:off x="4039978" y="604365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8956" name="Oval 15" descr="羊皮纸"/>
            <p:cNvSpPr>
              <a:spLocks noChangeArrowheads="1"/>
            </p:cNvSpPr>
            <p:nvPr/>
          </p:nvSpPr>
          <p:spPr bwMode="auto">
            <a:xfrm>
              <a:off x="4039978" y="531339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8957" name="Oval 16" descr="羊皮纸"/>
            <p:cNvSpPr>
              <a:spLocks noChangeArrowheads="1"/>
            </p:cNvSpPr>
            <p:nvPr/>
          </p:nvSpPr>
          <p:spPr bwMode="auto">
            <a:xfrm>
              <a:off x="4681539" y="604365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8958" name="Oval 17" descr="羊皮纸"/>
            <p:cNvSpPr>
              <a:spLocks noChangeArrowheads="1"/>
            </p:cNvSpPr>
            <p:nvPr/>
          </p:nvSpPr>
          <p:spPr bwMode="auto">
            <a:xfrm>
              <a:off x="5375286" y="604365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8959" name="Oval 18" descr="羊皮纸"/>
            <p:cNvSpPr>
              <a:spLocks noChangeArrowheads="1"/>
            </p:cNvSpPr>
            <p:nvPr/>
          </p:nvSpPr>
          <p:spPr bwMode="auto">
            <a:xfrm>
              <a:off x="4681539" y="531339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8960" name="Oval 19" descr="羊皮纸"/>
            <p:cNvSpPr>
              <a:spLocks noChangeArrowheads="1"/>
            </p:cNvSpPr>
            <p:nvPr/>
          </p:nvSpPr>
          <p:spPr bwMode="auto">
            <a:xfrm>
              <a:off x="6069033" y="531339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8961" name="Oval 20" descr="羊皮纸"/>
            <p:cNvSpPr>
              <a:spLocks noChangeArrowheads="1"/>
            </p:cNvSpPr>
            <p:nvPr/>
          </p:nvSpPr>
          <p:spPr bwMode="auto">
            <a:xfrm flipH="1">
              <a:off x="5375286" y="5313393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80" name="直接箭头连接符 79"/>
            <p:cNvCxnSpPr>
              <a:stCxn id="38955" idx="0"/>
              <a:endCxn id="38956" idx="4"/>
            </p:cNvCxnSpPr>
            <p:nvPr/>
          </p:nvCxnSpPr>
          <p:spPr>
            <a:xfrm rot="5400000" flipH="1" flipV="1">
              <a:off x="4008199" y="5849973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38958" idx="0"/>
              <a:endCxn id="38961" idx="4"/>
            </p:cNvCxnSpPr>
            <p:nvPr/>
          </p:nvCxnSpPr>
          <p:spPr>
            <a:xfrm rot="16200000" flipV="1">
              <a:off x="5344652" y="5849973"/>
              <a:ext cx="387354" cy="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stCxn id="38957" idx="0"/>
              <a:endCxn id="38959" idx="4"/>
            </p:cNvCxnSpPr>
            <p:nvPr/>
          </p:nvCxnSpPr>
          <p:spPr>
            <a:xfrm rot="5400000" flipH="1" flipV="1">
              <a:off x="4651029" y="5849973"/>
              <a:ext cx="388942" cy="15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27" name="组合 78"/>
          <p:cNvGrpSpPr>
            <a:grpSpLocks/>
          </p:cNvGrpSpPr>
          <p:nvPr/>
        </p:nvGrpSpPr>
        <p:grpSpPr bwMode="auto">
          <a:xfrm>
            <a:off x="373063" y="3535363"/>
            <a:ext cx="1958975" cy="2081212"/>
            <a:chOff x="373063" y="3535363"/>
            <a:chExt cx="1958975" cy="2081212"/>
          </a:xfrm>
        </p:grpSpPr>
        <p:grpSp>
          <p:nvGrpSpPr>
            <p:cNvPr id="38928" name="组合 4"/>
            <p:cNvGrpSpPr>
              <a:grpSpLocks/>
            </p:cNvGrpSpPr>
            <p:nvPr/>
          </p:nvGrpSpPr>
          <p:grpSpPr bwMode="auto">
            <a:xfrm>
              <a:off x="373063" y="3535363"/>
              <a:ext cx="1958975" cy="2081212"/>
              <a:chOff x="738135" y="2256382"/>
              <a:chExt cx="1958416" cy="2081241"/>
            </a:xfrm>
          </p:grpSpPr>
          <p:sp>
            <p:nvSpPr>
              <p:cNvPr id="38930" name="Text Box 21"/>
              <p:cNvSpPr txBox="1">
                <a:spLocks noChangeArrowheads="1"/>
              </p:cNvSpPr>
              <p:nvPr/>
            </p:nvSpPr>
            <p:spPr bwMode="auto">
              <a:xfrm>
                <a:off x="1504908" y="225638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8931" name="组合 47"/>
              <p:cNvGrpSpPr>
                <a:grpSpLocks/>
              </p:cNvGrpSpPr>
              <p:nvPr/>
            </p:nvGrpSpPr>
            <p:grpSpPr bwMode="auto">
              <a:xfrm>
                <a:off x="738135" y="2368857"/>
                <a:ext cx="1958416" cy="1903314"/>
                <a:chOff x="738135" y="2598723"/>
                <a:chExt cx="1958416" cy="1903314"/>
              </a:xfrm>
            </p:grpSpPr>
            <p:sp>
              <p:nvSpPr>
                <p:cNvPr id="54" name="Line 6"/>
                <p:cNvSpPr>
                  <a:spLocks noChangeShapeType="1"/>
                </p:cNvSpPr>
                <p:nvPr/>
              </p:nvSpPr>
              <p:spPr bwMode="auto">
                <a:xfrm>
                  <a:off x="1336451" y="2770414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55" name="Line 7"/>
                <p:cNvSpPr>
                  <a:spLocks noChangeShapeType="1"/>
                </p:cNvSpPr>
                <p:nvPr/>
              </p:nvSpPr>
              <p:spPr bwMode="auto">
                <a:xfrm>
                  <a:off x="1336451" y="4199185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56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17343" y="3570526"/>
                  <a:ext cx="326932" cy="514357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935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52193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Line 10"/>
                <p:cNvSpPr>
                  <a:spLocks noChangeShapeType="1"/>
                </p:cNvSpPr>
                <p:nvPr/>
              </p:nvSpPr>
              <p:spPr bwMode="auto">
                <a:xfrm>
                  <a:off x="2152193" y="2827565"/>
                  <a:ext cx="326932" cy="628659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93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96652" y="2770414"/>
                  <a:ext cx="301582" cy="595334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Line 12"/>
                <p:cNvSpPr>
                  <a:spLocks noChangeShapeType="1"/>
                </p:cNvSpPr>
                <p:nvPr/>
              </p:nvSpPr>
              <p:spPr bwMode="auto">
                <a:xfrm>
                  <a:off x="955560" y="3570526"/>
                  <a:ext cx="326932" cy="628659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8939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01600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940" name="Oval 14" descr="羊皮纸"/>
                <p:cNvSpPr>
                  <a:spLocks noChangeArrowheads="1"/>
                </p:cNvSpPr>
                <p:nvPr/>
              </p:nvSpPr>
              <p:spPr bwMode="auto">
                <a:xfrm>
                  <a:off x="738135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1" name="Oval 15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2" name="Oval 16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3" name="Oval 17" descr="羊皮纸"/>
                <p:cNvSpPr>
                  <a:spLocks noChangeArrowheads="1"/>
                </p:cNvSpPr>
                <p:nvPr/>
              </p:nvSpPr>
              <p:spPr bwMode="auto">
                <a:xfrm>
                  <a:off x="1554142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4" name="Oval 18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5" name="Oval 19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6" name="Oval 20" descr="羊皮纸"/>
                <p:cNvSpPr>
                  <a:spLocks noChangeArrowheads="1"/>
                </p:cNvSpPr>
                <p:nvPr/>
              </p:nvSpPr>
              <p:spPr bwMode="auto">
                <a:xfrm flipH="1">
                  <a:off x="2370148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38135" y="2846509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8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0793" y="3714404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25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4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7566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5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8949" y="3638284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5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9741" y="4137998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5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71681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16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5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97012" y="3570271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18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95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681" y="3752437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7" name="Line 11"/>
            <p:cNvSpPr>
              <a:spLocks noChangeShapeType="1"/>
            </p:cNvSpPr>
            <p:nvPr/>
          </p:nvSpPr>
          <p:spPr bwMode="auto">
            <a:xfrm flipV="1">
              <a:off x="993775" y="4706938"/>
              <a:ext cx="255588" cy="449262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9014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最小生成树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>
                <a:latin typeface="Arial" charset="0"/>
                <a:ea typeface="黑体" pitchFamily="2" charset="-122"/>
              </a:rPr>
              <a:t>(Kruskal) 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F11023C-58DD-4975-B540-0256157B05E4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34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39941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39942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39943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39944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39945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39946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39947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39948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39949" name="TextBox 47"/>
          <p:cNvSpPr txBox="1">
            <a:spLocks noChangeArrowheads="1"/>
          </p:cNvSpPr>
          <p:nvPr/>
        </p:nvSpPr>
        <p:spPr bwMode="auto">
          <a:xfrm>
            <a:off x="4645025" y="5473700"/>
            <a:ext cx="1123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取边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(1,2)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39950" name="组合 101"/>
          <p:cNvGrpSpPr>
            <a:grpSpLocks/>
          </p:cNvGrpSpPr>
          <p:nvPr/>
        </p:nvGrpSpPr>
        <p:grpSpPr bwMode="auto">
          <a:xfrm>
            <a:off x="4040188" y="3502025"/>
            <a:ext cx="2355850" cy="1803400"/>
            <a:chOff x="4039978" y="3502026"/>
            <a:chExt cx="2355458" cy="1803420"/>
          </a:xfrm>
        </p:grpSpPr>
        <p:sp>
          <p:nvSpPr>
            <p:cNvPr id="39979" name="Oval 14" descr="羊皮纸"/>
            <p:cNvSpPr>
              <a:spLocks noChangeArrowheads="1"/>
            </p:cNvSpPr>
            <p:nvPr/>
          </p:nvSpPr>
          <p:spPr bwMode="auto">
            <a:xfrm>
              <a:off x="4039978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9980" name="Oval 15" descr="羊皮纸"/>
            <p:cNvSpPr>
              <a:spLocks noChangeArrowheads="1"/>
            </p:cNvSpPr>
            <p:nvPr/>
          </p:nvSpPr>
          <p:spPr bwMode="auto">
            <a:xfrm>
              <a:off x="4039978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9981" name="Oval 16" descr="羊皮纸"/>
            <p:cNvSpPr>
              <a:spLocks noChangeArrowheads="1"/>
            </p:cNvSpPr>
            <p:nvPr/>
          </p:nvSpPr>
          <p:spPr bwMode="auto">
            <a:xfrm>
              <a:off x="4681539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9982" name="Oval 18" descr="羊皮纸"/>
            <p:cNvSpPr>
              <a:spLocks noChangeArrowheads="1"/>
            </p:cNvSpPr>
            <p:nvPr/>
          </p:nvSpPr>
          <p:spPr bwMode="auto">
            <a:xfrm>
              <a:off x="4681539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39983" name="Oval 19" descr="羊皮纸"/>
            <p:cNvSpPr>
              <a:spLocks noChangeArrowheads="1"/>
            </p:cNvSpPr>
            <p:nvPr/>
          </p:nvSpPr>
          <p:spPr bwMode="auto">
            <a:xfrm>
              <a:off x="6069033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88" name="直接箭头连接符 87"/>
            <p:cNvCxnSpPr>
              <a:stCxn id="39979" idx="0"/>
              <a:endCxn id="39980" idx="4"/>
            </p:cNvCxnSpPr>
            <p:nvPr/>
          </p:nvCxnSpPr>
          <p:spPr>
            <a:xfrm rot="5400000" flipH="1" flipV="1">
              <a:off x="4008199" y="4038607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985" name="组合 98"/>
            <p:cNvGrpSpPr>
              <a:grpSpLocks/>
            </p:cNvGrpSpPr>
            <p:nvPr/>
          </p:nvGrpSpPr>
          <p:grpSpPr bwMode="auto">
            <a:xfrm>
              <a:off x="5375286" y="4232286"/>
              <a:ext cx="326403" cy="1073160"/>
              <a:chOff x="5375286" y="4232286"/>
              <a:chExt cx="326403" cy="1073160"/>
            </a:xfrm>
          </p:grpSpPr>
          <p:sp>
            <p:nvSpPr>
              <p:cNvPr id="39988" name="Oval 17" descr="羊皮纸"/>
              <p:cNvSpPr>
                <a:spLocks noChangeArrowheads="1"/>
              </p:cNvSpPr>
              <p:nvPr/>
            </p:nvSpPr>
            <p:spPr bwMode="auto">
              <a:xfrm>
                <a:off x="5375286" y="496254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989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5375286" y="423228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89" name="直接箭头连接符 88"/>
              <p:cNvCxnSpPr>
                <a:stCxn id="39988" idx="0"/>
                <a:endCxn id="39989" idx="4"/>
              </p:cNvCxnSpPr>
              <p:nvPr/>
            </p:nvCxnSpPr>
            <p:spPr>
              <a:xfrm rot="16200000" flipV="1">
                <a:off x="5344652" y="4768865"/>
                <a:ext cx="387354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89"/>
            <p:cNvCxnSpPr>
              <a:stCxn id="39981" idx="0"/>
              <a:endCxn id="39982" idx="4"/>
            </p:cNvCxnSpPr>
            <p:nvPr/>
          </p:nvCxnSpPr>
          <p:spPr>
            <a:xfrm rot="5400000" flipH="1" flipV="1">
              <a:off x="4651029" y="4038607"/>
              <a:ext cx="388942" cy="15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39989" idx="7"/>
              <a:endCxn id="39982" idx="5"/>
            </p:cNvCxnSpPr>
            <p:nvPr/>
          </p:nvCxnSpPr>
          <p:spPr>
            <a:xfrm rot="16200000" flipV="1">
              <a:off x="4947040" y="3807664"/>
              <a:ext cx="488955" cy="46188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51" name="组合 52"/>
          <p:cNvGrpSpPr>
            <a:grpSpLocks/>
          </p:cNvGrpSpPr>
          <p:nvPr/>
        </p:nvGrpSpPr>
        <p:grpSpPr bwMode="auto">
          <a:xfrm>
            <a:off x="373063" y="3535363"/>
            <a:ext cx="1958975" cy="2016125"/>
            <a:chOff x="373061" y="3535364"/>
            <a:chExt cx="1958977" cy="2015762"/>
          </a:xfrm>
        </p:grpSpPr>
        <p:grpSp>
          <p:nvGrpSpPr>
            <p:cNvPr id="39952" name="组合 4"/>
            <p:cNvGrpSpPr>
              <a:grpSpLocks/>
            </p:cNvGrpSpPr>
            <p:nvPr/>
          </p:nvGrpSpPr>
          <p:grpSpPr bwMode="auto">
            <a:xfrm>
              <a:off x="373061" y="3535364"/>
              <a:ext cx="1958977" cy="2015762"/>
              <a:chOff x="738135" y="2256382"/>
              <a:chExt cx="1958416" cy="2015789"/>
            </a:xfrm>
          </p:grpSpPr>
          <p:sp>
            <p:nvSpPr>
              <p:cNvPr id="39954" name="Text Box 21"/>
              <p:cNvSpPr txBox="1">
                <a:spLocks noChangeArrowheads="1"/>
              </p:cNvSpPr>
              <p:nvPr/>
            </p:nvSpPr>
            <p:spPr bwMode="auto">
              <a:xfrm>
                <a:off x="1504908" y="225638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9955" name="组合 47"/>
              <p:cNvGrpSpPr>
                <a:grpSpLocks/>
              </p:cNvGrpSpPr>
              <p:nvPr/>
            </p:nvGrpSpPr>
            <p:grpSpPr bwMode="auto">
              <a:xfrm>
                <a:off x="738135" y="2368857"/>
                <a:ext cx="1958416" cy="1903314"/>
                <a:chOff x="738135" y="2598723"/>
                <a:chExt cx="1958416" cy="1903314"/>
              </a:xfrm>
            </p:grpSpPr>
            <p:sp>
              <p:nvSpPr>
                <p:cNvPr id="59" name="Line 6"/>
                <p:cNvSpPr>
                  <a:spLocks noChangeShapeType="1"/>
                </p:cNvSpPr>
                <p:nvPr/>
              </p:nvSpPr>
              <p:spPr bwMode="auto">
                <a:xfrm>
                  <a:off x="1336451" y="2770362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0" name="Line 7"/>
                <p:cNvSpPr>
                  <a:spLocks noChangeShapeType="1"/>
                </p:cNvSpPr>
                <p:nvPr/>
              </p:nvSpPr>
              <p:spPr bwMode="auto">
                <a:xfrm>
                  <a:off x="1336451" y="4198874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1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17343" y="3570329"/>
                  <a:ext cx="326932" cy="514264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9959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52193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0" name="Line 10"/>
                <p:cNvSpPr>
                  <a:spLocks noChangeShapeType="1"/>
                </p:cNvSpPr>
                <p:nvPr/>
              </p:nvSpPr>
              <p:spPr bwMode="auto">
                <a:xfrm>
                  <a:off x="2152193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96652" y="2770414"/>
                  <a:ext cx="301582" cy="595334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12"/>
                <p:cNvSpPr>
                  <a:spLocks noChangeShapeType="1"/>
                </p:cNvSpPr>
                <p:nvPr/>
              </p:nvSpPr>
              <p:spPr bwMode="auto">
                <a:xfrm>
                  <a:off x="955560" y="3570329"/>
                  <a:ext cx="326932" cy="628545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3996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01600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64" name="Oval 14" descr="羊皮纸"/>
                <p:cNvSpPr>
                  <a:spLocks noChangeArrowheads="1"/>
                </p:cNvSpPr>
                <p:nvPr/>
              </p:nvSpPr>
              <p:spPr bwMode="auto">
                <a:xfrm>
                  <a:off x="738135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65" name="Oval 15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66" name="Oval 16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67" name="Oval 17" descr="羊皮纸"/>
                <p:cNvSpPr>
                  <a:spLocks noChangeArrowheads="1"/>
                </p:cNvSpPr>
                <p:nvPr/>
              </p:nvSpPr>
              <p:spPr bwMode="auto">
                <a:xfrm>
                  <a:off x="1554142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68" name="Oval 18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69" name="Oval 19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0" name="Oval 20" descr="羊皮纸"/>
                <p:cNvSpPr>
                  <a:spLocks noChangeArrowheads="1"/>
                </p:cNvSpPr>
                <p:nvPr/>
              </p:nvSpPr>
              <p:spPr bwMode="auto">
                <a:xfrm flipH="1">
                  <a:off x="2370148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38135" y="2846509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0793" y="3714404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25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7566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8949" y="3638284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9741" y="4137998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71681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16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97012" y="3570271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18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8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681" y="3752437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 flipV="1">
              <a:off x="993774" y="4706728"/>
              <a:ext cx="255588" cy="449181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037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最小生成树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>
                <a:latin typeface="Arial" charset="0"/>
                <a:ea typeface="黑体" pitchFamily="2" charset="-122"/>
              </a:rPr>
              <a:t>(Kruskal) 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E2D773C-ED9D-4404-A51E-F243C65FCFEC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35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40965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40966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40967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40968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40969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40970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40971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40972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0973" name="TextBox 47"/>
          <p:cNvSpPr txBox="1">
            <a:spLocks noChangeArrowheads="1"/>
          </p:cNvSpPr>
          <p:nvPr/>
        </p:nvSpPr>
        <p:spPr bwMode="auto">
          <a:xfrm>
            <a:off x="4645025" y="5473700"/>
            <a:ext cx="1123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取边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(3,6)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40974" name="组合 101"/>
          <p:cNvGrpSpPr>
            <a:grpSpLocks/>
          </p:cNvGrpSpPr>
          <p:nvPr/>
        </p:nvGrpSpPr>
        <p:grpSpPr bwMode="auto">
          <a:xfrm>
            <a:off x="4040188" y="3502025"/>
            <a:ext cx="2355850" cy="1803400"/>
            <a:chOff x="4039978" y="3502026"/>
            <a:chExt cx="2355458" cy="1803420"/>
          </a:xfrm>
        </p:grpSpPr>
        <p:sp>
          <p:nvSpPr>
            <p:cNvPr id="41003" name="Oval 14" descr="羊皮纸"/>
            <p:cNvSpPr>
              <a:spLocks noChangeArrowheads="1"/>
            </p:cNvSpPr>
            <p:nvPr/>
          </p:nvSpPr>
          <p:spPr bwMode="auto">
            <a:xfrm>
              <a:off x="4039978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1004" name="Oval 15" descr="羊皮纸"/>
            <p:cNvSpPr>
              <a:spLocks noChangeArrowheads="1"/>
            </p:cNvSpPr>
            <p:nvPr/>
          </p:nvSpPr>
          <p:spPr bwMode="auto">
            <a:xfrm>
              <a:off x="4039978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1005" name="Oval 16" descr="羊皮纸"/>
            <p:cNvSpPr>
              <a:spLocks noChangeArrowheads="1"/>
            </p:cNvSpPr>
            <p:nvPr/>
          </p:nvSpPr>
          <p:spPr bwMode="auto">
            <a:xfrm>
              <a:off x="4681539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1006" name="Oval 18" descr="羊皮纸"/>
            <p:cNvSpPr>
              <a:spLocks noChangeArrowheads="1"/>
            </p:cNvSpPr>
            <p:nvPr/>
          </p:nvSpPr>
          <p:spPr bwMode="auto">
            <a:xfrm>
              <a:off x="4681539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1007" name="Oval 19" descr="羊皮纸"/>
            <p:cNvSpPr>
              <a:spLocks noChangeArrowheads="1"/>
            </p:cNvSpPr>
            <p:nvPr/>
          </p:nvSpPr>
          <p:spPr bwMode="auto">
            <a:xfrm>
              <a:off x="6069033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88" name="直接箭头连接符 87"/>
            <p:cNvCxnSpPr>
              <a:stCxn id="41003" idx="0"/>
              <a:endCxn id="41004" idx="4"/>
            </p:cNvCxnSpPr>
            <p:nvPr/>
          </p:nvCxnSpPr>
          <p:spPr>
            <a:xfrm rot="5400000" flipH="1" flipV="1">
              <a:off x="4008199" y="4038607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009" name="组合 98"/>
            <p:cNvGrpSpPr>
              <a:grpSpLocks/>
            </p:cNvGrpSpPr>
            <p:nvPr/>
          </p:nvGrpSpPr>
          <p:grpSpPr bwMode="auto">
            <a:xfrm>
              <a:off x="5375286" y="4232286"/>
              <a:ext cx="326403" cy="1073160"/>
              <a:chOff x="5375286" y="4232286"/>
              <a:chExt cx="326403" cy="1073160"/>
            </a:xfrm>
          </p:grpSpPr>
          <p:sp>
            <p:nvSpPr>
              <p:cNvPr id="41012" name="Oval 17" descr="羊皮纸"/>
              <p:cNvSpPr>
                <a:spLocks noChangeArrowheads="1"/>
              </p:cNvSpPr>
              <p:nvPr/>
            </p:nvSpPr>
            <p:spPr bwMode="auto">
              <a:xfrm>
                <a:off x="5375286" y="496254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013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5375286" y="423228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89" name="直接箭头连接符 88"/>
              <p:cNvCxnSpPr>
                <a:stCxn id="41012" idx="0"/>
                <a:endCxn id="41013" idx="4"/>
              </p:cNvCxnSpPr>
              <p:nvPr/>
            </p:nvCxnSpPr>
            <p:spPr>
              <a:xfrm rot="16200000" flipV="1">
                <a:off x="5344652" y="4768865"/>
                <a:ext cx="387354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89"/>
            <p:cNvCxnSpPr>
              <a:stCxn id="41005" idx="0"/>
              <a:endCxn id="41006" idx="4"/>
            </p:cNvCxnSpPr>
            <p:nvPr/>
          </p:nvCxnSpPr>
          <p:spPr>
            <a:xfrm rot="5400000" flipH="1" flipV="1">
              <a:off x="4651029" y="4038607"/>
              <a:ext cx="388942" cy="15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41013" idx="7"/>
              <a:endCxn id="41006" idx="5"/>
            </p:cNvCxnSpPr>
            <p:nvPr/>
          </p:nvCxnSpPr>
          <p:spPr>
            <a:xfrm rot="16200000" flipV="1">
              <a:off x="4947040" y="3807664"/>
              <a:ext cx="488955" cy="46188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75" name="组合 52"/>
          <p:cNvGrpSpPr>
            <a:grpSpLocks/>
          </p:cNvGrpSpPr>
          <p:nvPr/>
        </p:nvGrpSpPr>
        <p:grpSpPr bwMode="auto">
          <a:xfrm>
            <a:off x="373063" y="3535363"/>
            <a:ext cx="1958975" cy="2016125"/>
            <a:chOff x="373061" y="3535364"/>
            <a:chExt cx="1958977" cy="2015762"/>
          </a:xfrm>
        </p:grpSpPr>
        <p:grpSp>
          <p:nvGrpSpPr>
            <p:cNvPr id="40976" name="组合 4"/>
            <p:cNvGrpSpPr>
              <a:grpSpLocks/>
            </p:cNvGrpSpPr>
            <p:nvPr/>
          </p:nvGrpSpPr>
          <p:grpSpPr bwMode="auto">
            <a:xfrm>
              <a:off x="373061" y="3535364"/>
              <a:ext cx="1958977" cy="2015762"/>
              <a:chOff x="738135" y="2256382"/>
              <a:chExt cx="1958416" cy="2015789"/>
            </a:xfrm>
          </p:grpSpPr>
          <p:sp>
            <p:nvSpPr>
              <p:cNvPr id="40978" name="Text Box 21"/>
              <p:cNvSpPr txBox="1">
                <a:spLocks noChangeArrowheads="1"/>
              </p:cNvSpPr>
              <p:nvPr/>
            </p:nvSpPr>
            <p:spPr bwMode="auto">
              <a:xfrm>
                <a:off x="1504908" y="225638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40979" name="组合 47"/>
              <p:cNvGrpSpPr>
                <a:grpSpLocks/>
              </p:cNvGrpSpPr>
              <p:nvPr/>
            </p:nvGrpSpPr>
            <p:grpSpPr bwMode="auto">
              <a:xfrm>
                <a:off x="738135" y="2368857"/>
                <a:ext cx="1958416" cy="1903314"/>
                <a:chOff x="738135" y="2598723"/>
                <a:chExt cx="1958416" cy="1903314"/>
              </a:xfrm>
            </p:grpSpPr>
            <p:sp>
              <p:nvSpPr>
                <p:cNvPr id="59" name="Line 6"/>
                <p:cNvSpPr>
                  <a:spLocks noChangeShapeType="1"/>
                </p:cNvSpPr>
                <p:nvPr/>
              </p:nvSpPr>
              <p:spPr bwMode="auto">
                <a:xfrm>
                  <a:off x="1336451" y="2770362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0" name="Line 7"/>
                <p:cNvSpPr>
                  <a:spLocks noChangeShapeType="1"/>
                </p:cNvSpPr>
                <p:nvPr/>
              </p:nvSpPr>
              <p:spPr bwMode="auto">
                <a:xfrm>
                  <a:off x="1336451" y="4198874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61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17343" y="3570329"/>
                  <a:ext cx="326932" cy="514264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0983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52193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4" name="Line 10"/>
                <p:cNvSpPr>
                  <a:spLocks noChangeShapeType="1"/>
                </p:cNvSpPr>
                <p:nvPr/>
              </p:nvSpPr>
              <p:spPr bwMode="auto">
                <a:xfrm>
                  <a:off x="2152193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5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96652" y="2770414"/>
                  <a:ext cx="301582" cy="595334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12"/>
                <p:cNvSpPr>
                  <a:spLocks noChangeShapeType="1"/>
                </p:cNvSpPr>
                <p:nvPr/>
              </p:nvSpPr>
              <p:spPr bwMode="auto">
                <a:xfrm>
                  <a:off x="955560" y="3570329"/>
                  <a:ext cx="326932" cy="628545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0987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01600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988" name="Oval 14" descr="羊皮纸"/>
                <p:cNvSpPr>
                  <a:spLocks noChangeArrowheads="1"/>
                </p:cNvSpPr>
                <p:nvPr/>
              </p:nvSpPr>
              <p:spPr bwMode="auto">
                <a:xfrm>
                  <a:off x="738135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89" name="Oval 15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0" name="Oval 16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1" name="Oval 17" descr="羊皮纸"/>
                <p:cNvSpPr>
                  <a:spLocks noChangeArrowheads="1"/>
                </p:cNvSpPr>
                <p:nvPr/>
              </p:nvSpPr>
              <p:spPr bwMode="auto">
                <a:xfrm>
                  <a:off x="1554142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2" name="Oval 18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3" name="Oval 19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4" name="Oval 20" descr="羊皮纸"/>
                <p:cNvSpPr>
                  <a:spLocks noChangeArrowheads="1"/>
                </p:cNvSpPr>
                <p:nvPr/>
              </p:nvSpPr>
              <p:spPr bwMode="auto">
                <a:xfrm flipH="1">
                  <a:off x="2370148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38135" y="2846509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0793" y="3714404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25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7566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8949" y="3638284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99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9741" y="4137998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00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71681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16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00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97012" y="3570271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18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00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681" y="3752437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 flipV="1">
              <a:off x="993774" y="4706728"/>
              <a:ext cx="255588" cy="449181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50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最小生成树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>
                <a:latin typeface="Arial" charset="0"/>
                <a:ea typeface="黑体" pitchFamily="2" charset="-122"/>
              </a:rPr>
              <a:t>(Kruskal) 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DB1A66D-E99A-4F31-B027-EBECC5795D4E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36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41989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41990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41991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41992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41993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41994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41995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41996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1997" name="TextBox 47"/>
          <p:cNvSpPr txBox="1">
            <a:spLocks noChangeArrowheads="1"/>
          </p:cNvSpPr>
          <p:nvPr/>
        </p:nvSpPr>
        <p:spPr bwMode="auto">
          <a:xfrm>
            <a:off x="4645025" y="5473700"/>
            <a:ext cx="1123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取边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(3,4)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41998" name="组合 53"/>
          <p:cNvGrpSpPr>
            <a:grpSpLocks/>
          </p:cNvGrpSpPr>
          <p:nvPr/>
        </p:nvGrpSpPr>
        <p:grpSpPr bwMode="auto">
          <a:xfrm>
            <a:off x="4040188" y="3502025"/>
            <a:ext cx="2355850" cy="1803400"/>
            <a:chOff x="4039978" y="3502026"/>
            <a:chExt cx="2355458" cy="1803420"/>
          </a:xfrm>
        </p:grpSpPr>
        <p:sp>
          <p:nvSpPr>
            <p:cNvPr id="42027" name="Oval 14" descr="羊皮纸"/>
            <p:cNvSpPr>
              <a:spLocks noChangeArrowheads="1"/>
            </p:cNvSpPr>
            <p:nvPr/>
          </p:nvSpPr>
          <p:spPr bwMode="auto">
            <a:xfrm>
              <a:off x="4039978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2028" name="Oval 15" descr="羊皮纸"/>
            <p:cNvSpPr>
              <a:spLocks noChangeArrowheads="1"/>
            </p:cNvSpPr>
            <p:nvPr/>
          </p:nvSpPr>
          <p:spPr bwMode="auto">
            <a:xfrm>
              <a:off x="4039978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2029" name="Oval 16" descr="羊皮纸"/>
            <p:cNvSpPr>
              <a:spLocks noChangeArrowheads="1"/>
            </p:cNvSpPr>
            <p:nvPr/>
          </p:nvSpPr>
          <p:spPr bwMode="auto">
            <a:xfrm>
              <a:off x="4681539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2030" name="Oval 18" descr="羊皮纸"/>
            <p:cNvSpPr>
              <a:spLocks noChangeArrowheads="1"/>
            </p:cNvSpPr>
            <p:nvPr/>
          </p:nvSpPr>
          <p:spPr bwMode="auto">
            <a:xfrm>
              <a:off x="4681539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2031" name="Oval 19" descr="羊皮纸"/>
            <p:cNvSpPr>
              <a:spLocks noChangeArrowheads="1"/>
            </p:cNvSpPr>
            <p:nvPr/>
          </p:nvSpPr>
          <p:spPr bwMode="auto">
            <a:xfrm>
              <a:off x="6069033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88" name="直接箭头连接符 87"/>
            <p:cNvCxnSpPr>
              <a:stCxn id="42027" idx="0"/>
              <a:endCxn id="42028" idx="4"/>
            </p:cNvCxnSpPr>
            <p:nvPr/>
          </p:nvCxnSpPr>
          <p:spPr>
            <a:xfrm rot="5400000" flipH="1" flipV="1">
              <a:off x="4008199" y="4038607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033" name="组合 98"/>
            <p:cNvGrpSpPr>
              <a:grpSpLocks/>
            </p:cNvGrpSpPr>
            <p:nvPr/>
          </p:nvGrpSpPr>
          <p:grpSpPr bwMode="auto">
            <a:xfrm>
              <a:off x="5375286" y="4232286"/>
              <a:ext cx="326403" cy="1073160"/>
              <a:chOff x="5375286" y="4232286"/>
              <a:chExt cx="326403" cy="1073160"/>
            </a:xfrm>
          </p:grpSpPr>
          <p:sp>
            <p:nvSpPr>
              <p:cNvPr id="42037" name="Oval 17" descr="羊皮纸"/>
              <p:cNvSpPr>
                <a:spLocks noChangeArrowheads="1"/>
              </p:cNvSpPr>
              <p:nvPr/>
            </p:nvSpPr>
            <p:spPr bwMode="auto">
              <a:xfrm>
                <a:off x="5375286" y="496254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038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5375286" y="423228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89" name="直接箭头连接符 88"/>
              <p:cNvCxnSpPr>
                <a:stCxn id="42037" idx="0"/>
                <a:endCxn id="42038" idx="4"/>
              </p:cNvCxnSpPr>
              <p:nvPr/>
            </p:nvCxnSpPr>
            <p:spPr>
              <a:xfrm rot="16200000" flipV="1">
                <a:off x="5344652" y="4768865"/>
                <a:ext cx="387354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89"/>
            <p:cNvCxnSpPr>
              <a:stCxn id="42029" idx="0"/>
              <a:endCxn id="42030" idx="4"/>
            </p:cNvCxnSpPr>
            <p:nvPr/>
          </p:nvCxnSpPr>
          <p:spPr>
            <a:xfrm rot="5400000" flipH="1" flipV="1">
              <a:off x="4651029" y="4038607"/>
              <a:ext cx="388942" cy="15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42038" idx="7"/>
              <a:endCxn id="42030" idx="5"/>
            </p:cNvCxnSpPr>
            <p:nvPr/>
          </p:nvCxnSpPr>
          <p:spPr>
            <a:xfrm rot="16200000" flipV="1">
              <a:off x="4947040" y="3807664"/>
              <a:ext cx="488955" cy="46188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2031" idx="1"/>
              <a:endCxn id="42030" idx="6"/>
            </p:cNvCxnSpPr>
            <p:nvPr/>
          </p:nvCxnSpPr>
          <p:spPr>
            <a:xfrm rot="16200000" flipV="1">
              <a:off x="5257334" y="3424335"/>
              <a:ext cx="609607" cy="1107891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999" name="组合 52"/>
          <p:cNvGrpSpPr>
            <a:grpSpLocks/>
          </p:cNvGrpSpPr>
          <p:nvPr/>
        </p:nvGrpSpPr>
        <p:grpSpPr bwMode="auto">
          <a:xfrm>
            <a:off x="373063" y="3535363"/>
            <a:ext cx="1958975" cy="2016125"/>
            <a:chOff x="373059" y="3535364"/>
            <a:chExt cx="1958977" cy="2015762"/>
          </a:xfrm>
        </p:grpSpPr>
        <p:grpSp>
          <p:nvGrpSpPr>
            <p:cNvPr id="42000" name="组合 4"/>
            <p:cNvGrpSpPr>
              <a:grpSpLocks/>
            </p:cNvGrpSpPr>
            <p:nvPr/>
          </p:nvGrpSpPr>
          <p:grpSpPr bwMode="auto">
            <a:xfrm>
              <a:off x="373059" y="3535364"/>
              <a:ext cx="1958977" cy="2015762"/>
              <a:chOff x="738135" y="2256382"/>
              <a:chExt cx="1958416" cy="2015789"/>
            </a:xfrm>
          </p:grpSpPr>
          <p:sp>
            <p:nvSpPr>
              <p:cNvPr id="42002" name="Text Box 21"/>
              <p:cNvSpPr txBox="1">
                <a:spLocks noChangeArrowheads="1"/>
              </p:cNvSpPr>
              <p:nvPr/>
            </p:nvSpPr>
            <p:spPr bwMode="auto">
              <a:xfrm>
                <a:off x="1504908" y="225638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42003" name="组合 47"/>
              <p:cNvGrpSpPr>
                <a:grpSpLocks/>
              </p:cNvGrpSpPr>
              <p:nvPr/>
            </p:nvGrpSpPr>
            <p:grpSpPr bwMode="auto">
              <a:xfrm>
                <a:off x="738135" y="2368857"/>
                <a:ext cx="1958416" cy="1903314"/>
                <a:chOff x="738135" y="2598723"/>
                <a:chExt cx="1958416" cy="1903314"/>
              </a:xfrm>
            </p:grpSpPr>
            <p:sp>
              <p:nvSpPr>
                <p:cNvPr id="4200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9741" y="4137998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0" name="Line 6"/>
                <p:cNvSpPr>
                  <a:spLocks noChangeShapeType="1"/>
                </p:cNvSpPr>
                <p:nvPr/>
              </p:nvSpPr>
              <p:spPr bwMode="auto">
                <a:xfrm>
                  <a:off x="1336451" y="2770362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2006" name="Line 7"/>
                <p:cNvSpPr>
                  <a:spLocks noChangeShapeType="1"/>
                </p:cNvSpPr>
                <p:nvPr/>
              </p:nvSpPr>
              <p:spPr bwMode="auto">
                <a:xfrm>
                  <a:off x="1336451" y="4199185"/>
                  <a:ext cx="815742" cy="0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17343" y="3570329"/>
                  <a:ext cx="326932" cy="514264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2008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52193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09" name="Line 10"/>
                <p:cNvSpPr>
                  <a:spLocks noChangeShapeType="1"/>
                </p:cNvSpPr>
                <p:nvPr/>
              </p:nvSpPr>
              <p:spPr bwMode="auto">
                <a:xfrm>
                  <a:off x="2152193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10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96652" y="2770414"/>
                  <a:ext cx="301582" cy="595334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auto">
                <a:xfrm>
                  <a:off x="955560" y="3570329"/>
                  <a:ext cx="326932" cy="628545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2012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01600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13" name="Oval 14" descr="羊皮纸"/>
                <p:cNvSpPr>
                  <a:spLocks noChangeArrowheads="1"/>
                </p:cNvSpPr>
                <p:nvPr/>
              </p:nvSpPr>
              <p:spPr bwMode="auto">
                <a:xfrm>
                  <a:off x="738135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4" name="Oval 15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5" name="Oval 16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6" name="Oval 17" descr="羊皮纸"/>
                <p:cNvSpPr>
                  <a:spLocks noChangeArrowheads="1"/>
                </p:cNvSpPr>
                <p:nvPr/>
              </p:nvSpPr>
              <p:spPr bwMode="auto">
                <a:xfrm>
                  <a:off x="1554142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7" name="Oval 18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8" name="Oval 19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19" name="Oval 20" descr="羊皮纸"/>
                <p:cNvSpPr>
                  <a:spLocks noChangeArrowheads="1"/>
                </p:cNvSpPr>
                <p:nvPr/>
              </p:nvSpPr>
              <p:spPr bwMode="auto">
                <a:xfrm flipH="1">
                  <a:off x="2370148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38135" y="2846509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0793" y="3714404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25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7566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8949" y="3638284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71681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16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5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97012" y="3570271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18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2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681" y="3752437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V="1">
              <a:off x="993772" y="4706728"/>
              <a:ext cx="255588" cy="449181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882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最小生成树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>
                <a:latin typeface="Arial" charset="0"/>
                <a:ea typeface="黑体" pitchFamily="2" charset="-122"/>
              </a:rPr>
              <a:t>(Kruskal) 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FBEE625-E5CF-4730-AC01-43E9AC17FFC0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37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43013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43014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43015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43016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43017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43018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43019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43020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sp>
        <p:nvSpPr>
          <p:cNvPr id="43021" name="TextBox 47"/>
          <p:cNvSpPr txBox="1">
            <a:spLocks noChangeArrowheads="1"/>
          </p:cNvSpPr>
          <p:nvPr/>
        </p:nvSpPr>
        <p:spPr bwMode="auto">
          <a:xfrm>
            <a:off x="4645025" y="5473700"/>
            <a:ext cx="1123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取边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(4,6)</a:t>
            </a:r>
            <a:endParaRPr lang="zh-CN" altLang="en-US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43022" name="组合 53"/>
          <p:cNvGrpSpPr>
            <a:grpSpLocks/>
          </p:cNvGrpSpPr>
          <p:nvPr/>
        </p:nvGrpSpPr>
        <p:grpSpPr bwMode="auto">
          <a:xfrm>
            <a:off x="4040188" y="3502025"/>
            <a:ext cx="2355850" cy="1803400"/>
            <a:chOff x="4039978" y="3502026"/>
            <a:chExt cx="2355458" cy="1803420"/>
          </a:xfrm>
        </p:grpSpPr>
        <p:sp>
          <p:nvSpPr>
            <p:cNvPr id="43051" name="Oval 14" descr="羊皮纸"/>
            <p:cNvSpPr>
              <a:spLocks noChangeArrowheads="1"/>
            </p:cNvSpPr>
            <p:nvPr/>
          </p:nvSpPr>
          <p:spPr bwMode="auto">
            <a:xfrm>
              <a:off x="4039978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3052" name="Oval 15" descr="羊皮纸"/>
            <p:cNvSpPr>
              <a:spLocks noChangeArrowheads="1"/>
            </p:cNvSpPr>
            <p:nvPr/>
          </p:nvSpPr>
          <p:spPr bwMode="auto">
            <a:xfrm>
              <a:off x="4039978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0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3053" name="Oval 16" descr="羊皮纸"/>
            <p:cNvSpPr>
              <a:spLocks noChangeArrowheads="1"/>
            </p:cNvSpPr>
            <p:nvPr/>
          </p:nvSpPr>
          <p:spPr bwMode="auto">
            <a:xfrm>
              <a:off x="4681539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3054" name="Oval 18" descr="羊皮纸"/>
            <p:cNvSpPr>
              <a:spLocks noChangeArrowheads="1"/>
            </p:cNvSpPr>
            <p:nvPr/>
          </p:nvSpPr>
          <p:spPr bwMode="auto">
            <a:xfrm>
              <a:off x="4681539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3055" name="Oval 19" descr="羊皮纸"/>
            <p:cNvSpPr>
              <a:spLocks noChangeArrowheads="1"/>
            </p:cNvSpPr>
            <p:nvPr/>
          </p:nvSpPr>
          <p:spPr bwMode="auto">
            <a:xfrm>
              <a:off x="6069033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cxnSp>
          <p:nvCxnSpPr>
            <p:cNvPr id="88" name="直接箭头连接符 87"/>
            <p:cNvCxnSpPr>
              <a:stCxn id="43051" idx="0"/>
              <a:endCxn id="43052" idx="4"/>
            </p:cNvCxnSpPr>
            <p:nvPr/>
          </p:nvCxnSpPr>
          <p:spPr>
            <a:xfrm rot="5400000" flipH="1" flipV="1">
              <a:off x="4008199" y="4038607"/>
              <a:ext cx="388942" cy="158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057" name="组合 98"/>
            <p:cNvGrpSpPr>
              <a:grpSpLocks/>
            </p:cNvGrpSpPr>
            <p:nvPr/>
          </p:nvGrpSpPr>
          <p:grpSpPr bwMode="auto">
            <a:xfrm>
              <a:off x="5375286" y="4232286"/>
              <a:ext cx="326403" cy="1073160"/>
              <a:chOff x="5375286" y="4232286"/>
              <a:chExt cx="326403" cy="1073160"/>
            </a:xfrm>
          </p:grpSpPr>
          <p:sp>
            <p:nvSpPr>
              <p:cNvPr id="43061" name="Oval 17" descr="羊皮纸"/>
              <p:cNvSpPr>
                <a:spLocks noChangeArrowheads="1"/>
              </p:cNvSpPr>
              <p:nvPr/>
            </p:nvSpPr>
            <p:spPr bwMode="auto">
              <a:xfrm>
                <a:off x="5375286" y="496254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62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5375286" y="423228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89" name="直接箭头连接符 88"/>
              <p:cNvCxnSpPr>
                <a:stCxn id="43061" idx="0"/>
                <a:endCxn id="43062" idx="4"/>
              </p:cNvCxnSpPr>
              <p:nvPr/>
            </p:nvCxnSpPr>
            <p:spPr>
              <a:xfrm rot="16200000" flipV="1">
                <a:off x="5344652" y="4768865"/>
                <a:ext cx="387354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89"/>
            <p:cNvCxnSpPr>
              <a:stCxn id="43053" idx="0"/>
              <a:endCxn id="43054" idx="4"/>
            </p:cNvCxnSpPr>
            <p:nvPr/>
          </p:nvCxnSpPr>
          <p:spPr>
            <a:xfrm rot="5400000" flipH="1" flipV="1">
              <a:off x="4651029" y="4038607"/>
              <a:ext cx="388942" cy="15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43062" idx="7"/>
              <a:endCxn id="43054" idx="5"/>
            </p:cNvCxnSpPr>
            <p:nvPr/>
          </p:nvCxnSpPr>
          <p:spPr>
            <a:xfrm rot="16200000" flipV="1">
              <a:off x="4947040" y="3807664"/>
              <a:ext cx="488955" cy="46188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3055" idx="1"/>
              <a:endCxn id="43054" idx="6"/>
            </p:cNvCxnSpPr>
            <p:nvPr/>
          </p:nvCxnSpPr>
          <p:spPr>
            <a:xfrm rot="16200000" flipV="1">
              <a:off x="5257334" y="3424335"/>
              <a:ext cx="609607" cy="1107891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023" name="组合 52"/>
          <p:cNvGrpSpPr>
            <a:grpSpLocks/>
          </p:cNvGrpSpPr>
          <p:nvPr/>
        </p:nvGrpSpPr>
        <p:grpSpPr bwMode="auto">
          <a:xfrm>
            <a:off x="373063" y="3535363"/>
            <a:ext cx="1958975" cy="2016125"/>
            <a:chOff x="373059" y="3535364"/>
            <a:chExt cx="1958977" cy="2015762"/>
          </a:xfrm>
        </p:grpSpPr>
        <p:grpSp>
          <p:nvGrpSpPr>
            <p:cNvPr id="43024" name="组合 4"/>
            <p:cNvGrpSpPr>
              <a:grpSpLocks/>
            </p:cNvGrpSpPr>
            <p:nvPr/>
          </p:nvGrpSpPr>
          <p:grpSpPr bwMode="auto">
            <a:xfrm>
              <a:off x="373059" y="3535364"/>
              <a:ext cx="1958977" cy="2015762"/>
              <a:chOff x="738135" y="2256382"/>
              <a:chExt cx="1958416" cy="2015789"/>
            </a:xfrm>
          </p:grpSpPr>
          <p:sp>
            <p:nvSpPr>
              <p:cNvPr id="43026" name="Text Box 21"/>
              <p:cNvSpPr txBox="1">
                <a:spLocks noChangeArrowheads="1"/>
              </p:cNvSpPr>
              <p:nvPr/>
            </p:nvSpPr>
            <p:spPr bwMode="auto">
              <a:xfrm>
                <a:off x="1504908" y="225638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43027" name="组合 47"/>
              <p:cNvGrpSpPr>
                <a:grpSpLocks/>
              </p:cNvGrpSpPr>
              <p:nvPr/>
            </p:nvGrpSpPr>
            <p:grpSpPr bwMode="auto">
              <a:xfrm>
                <a:off x="738135" y="2368857"/>
                <a:ext cx="1958416" cy="1903314"/>
                <a:chOff x="738135" y="2598723"/>
                <a:chExt cx="1958416" cy="1903314"/>
              </a:xfrm>
            </p:grpSpPr>
            <p:sp>
              <p:nvSpPr>
                <p:cNvPr id="4302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9741" y="4137998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0" name="Line 6"/>
                <p:cNvSpPr>
                  <a:spLocks noChangeShapeType="1"/>
                </p:cNvSpPr>
                <p:nvPr/>
              </p:nvSpPr>
              <p:spPr bwMode="auto">
                <a:xfrm>
                  <a:off x="1336451" y="2770362"/>
                  <a:ext cx="815742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3030" name="Line 7"/>
                <p:cNvSpPr>
                  <a:spLocks noChangeShapeType="1"/>
                </p:cNvSpPr>
                <p:nvPr/>
              </p:nvSpPr>
              <p:spPr bwMode="auto">
                <a:xfrm>
                  <a:off x="1336451" y="4199185"/>
                  <a:ext cx="815742" cy="0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17343" y="3570329"/>
                  <a:ext cx="326932" cy="514264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3032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52193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3" name="Line 10"/>
                <p:cNvSpPr>
                  <a:spLocks noChangeShapeType="1"/>
                </p:cNvSpPr>
                <p:nvPr/>
              </p:nvSpPr>
              <p:spPr bwMode="auto">
                <a:xfrm>
                  <a:off x="2152193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4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96652" y="2770414"/>
                  <a:ext cx="301582" cy="595334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Line 12"/>
                <p:cNvSpPr>
                  <a:spLocks noChangeShapeType="1"/>
                </p:cNvSpPr>
                <p:nvPr/>
              </p:nvSpPr>
              <p:spPr bwMode="auto">
                <a:xfrm>
                  <a:off x="955560" y="3570329"/>
                  <a:ext cx="326932" cy="628545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303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01600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37" name="Oval 14" descr="羊皮纸"/>
                <p:cNvSpPr>
                  <a:spLocks noChangeArrowheads="1"/>
                </p:cNvSpPr>
                <p:nvPr/>
              </p:nvSpPr>
              <p:spPr bwMode="auto">
                <a:xfrm>
                  <a:off x="738135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38" name="Oval 15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39" name="Oval 16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0" name="Oval 17" descr="羊皮纸"/>
                <p:cNvSpPr>
                  <a:spLocks noChangeArrowheads="1"/>
                </p:cNvSpPr>
                <p:nvPr/>
              </p:nvSpPr>
              <p:spPr bwMode="auto">
                <a:xfrm>
                  <a:off x="1554142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1" name="Oval 18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2" name="Oval 19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3" name="Oval 20" descr="羊皮纸"/>
                <p:cNvSpPr>
                  <a:spLocks noChangeArrowheads="1"/>
                </p:cNvSpPr>
                <p:nvPr/>
              </p:nvSpPr>
              <p:spPr bwMode="auto">
                <a:xfrm flipH="1">
                  <a:off x="2370148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38135" y="2846509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0793" y="3714404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25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7566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8949" y="3638284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71681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16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4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97012" y="3570271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18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305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681" y="3752437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V="1">
              <a:off x="993772" y="4706728"/>
              <a:ext cx="255588" cy="449181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3937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最小生成树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  <a:ea typeface="黑体" pitchFamily="2" charset="-122"/>
              </a:rPr>
              <a:t>克鲁斯卡尔 </a:t>
            </a:r>
            <a:r>
              <a:rPr lang="en-US" altLang="zh-CN">
                <a:latin typeface="Arial" charset="0"/>
                <a:ea typeface="黑体" pitchFamily="2" charset="-122"/>
              </a:rPr>
              <a:t>(Kruskal) 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>
                <a:latin typeface="Arial" charset="0"/>
                <a:ea typeface="黑体" pitchFamily="2" charset="-122"/>
              </a:rPr>
              <a:t>经常需要判断权值最小的边的两端是否属于不同连通分量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2"/>
            <a:r>
              <a:rPr lang="zh-CN" altLang="en-US">
                <a:latin typeface="Arial" charset="0"/>
                <a:ea typeface="黑体" pitchFamily="2" charset="-122"/>
              </a:rPr>
              <a:t>可使用并查集技术加快判断速度</a:t>
            </a: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AEDE2C1-BAB3-4174-B8B8-9C0D94873D22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38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44037" name="TextBox 39"/>
          <p:cNvSpPr txBox="1">
            <a:spLocks noChangeArrowheads="1"/>
          </p:cNvSpPr>
          <p:nvPr/>
        </p:nvSpPr>
        <p:spPr bwMode="auto">
          <a:xfrm>
            <a:off x="2636838" y="383063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10 (0,5)</a:t>
            </a:r>
          </a:p>
        </p:txBody>
      </p:sp>
      <p:sp>
        <p:nvSpPr>
          <p:cNvPr id="44038" name="矩形 40"/>
          <p:cNvSpPr>
            <a:spLocks noChangeArrowheads="1"/>
          </p:cNvSpPr>
          <p:nvPr/>
        </p:nvSpPr>
        <p:spPr bwMode="auto">
          <a:xfrm>
            <a:off x="2636838" y="41544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12 (2,3)</a:t>
            </a:r>
          </a:p>
        </p:txBody>
      </p:sp>
      <p:sp>
        <p:nvSpPr>
          <p:cNvPr id="44039" name="矩形 41"/>
          <p:cNvSpPr>
            <a:spLocks noChangeArrowheads="1"/>
          </p:cNvSpPr>
          <p:nvPr/>
        </p:nvSpPr>
        <p:spPr bwMode="auto">
          <a:xfrm>
            <a:off x="2636838" y="445135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14 (1,6)</a:t>
            </a:r>
          </a:p>
        </p:txBody>
      </p:sp>
      <p:sp>
        <p:nvSpPr>
          <p:cNvPr id="44040" name="矩形 42"/>
          <p:cNvSpPr>
            <a:spLocks noChangeArrowheads="1"/>
          </p:cNvSpPr>
          <p:nvPr/>
        </p:nvSpPr>
        <p:spPr bwMode="auto">
          <a:xfrm>
            <a:off x="2636838" y="477996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16 (1,2)</a:t>
            </a:r>
          </a:p>
        </p:txBody>
      </p:sp>
      <p:sp>
        <p:nvSpPr>
          <p:cNvPr id="44041" name="矩形 43"/>
          <p:cNvSpPr>
            <a:spLocks noChangeArrowheads="1"/>
          </p:cNvSpPr>
          <p:nvPr/>
        </p:nvSpPr>
        <p:spPr bwMode="auto">
          <a:xfrm>
            <a:off x="2636838" y="5108575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18 (3,6)</a:t>
            </a:r>
          </a:p>
        </p:txBody>
      </p:sp>
      <p:sp>
        <p:nvSpPr>
          <p:cNvPr id="44042" name="矩形 44"/>
          <p:cNvSpPr>
            <a:spLocks noChangeArrowheads="1"/>
          </p:cNvSpPr>
          <p:nvPr/>
        </p:nvSpPr>
        <p:spPr bwMode="auto">
          <a:xfrm>
            <a:off x="2636838" y="5437188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22 (3,4)</a:t>
            </a:r>
          </a:p>
        </p:txBody>
      </p:sp>
      <p:sp>
        <p:nvSpPr>
          <p:cNvPr id="44043" name="矩形 45"/>
          <p:cNvSpPr>
            <a:spLocks noChangeArrowheads="1"/>
          </p:cNvSpPr>
          <p:nvPr/>
        </p:nvSpPr>
        <p:spPr bwMode="auto">
          <a:xfrm>
            <a:off x="2636838" y="5765800"/>
            <a:ext cx="97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24 (4,6)</a:t>
            </a:r>
          </a:p>
        </p:txBody>
      </p:sp>
      <p:sp>
        <p:nvSpPr>
          <p:cNvPr id="44044" name="矩形 46"/>
          <p:cNvSpPr>
            <a:spLocks noChangeArrowheads="1"/>
          </p:cNvSpPr>
          <p:nvPr/>
        </p:nvSpPr>
        <p:spPr bwMode="auto">
          <a:xfrm>
            <a:off x="2636838" y="6094413"/>
            <a:ext cx="979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b="1">
                <a:solidFill>
                  <a:srgbClr val="C00000"/>
                </a:solidFill>
                <a:ea typeface="黑体" pitchFamily="2" charset="-122"/>
              </a:rPr>
              <a:t>25 (4,5)</a:t>
            </a:r>
            <a:endParaRPr lang="zh-CN" altLang="en-US" b="1">
              <a:solidFill>
                <a:srgbClr val="C00000"/>
              </a:solidFill>
              <a:ea typeface="黑体" pitchFamily="2" charset="-122"/>
            </a:endParaRPr>
          </a:p>
        </p:txBody>
      </p:sp>
      <p:sp>
        <p:nvSpPr>
          <p:cNvPr id="44045" name="TextBox 47"/>
          <p:cNvSpPr txBox="1">
            <a:spLocks noChangeArrowheads="1"/>
          </p:cNvSpPr>
          <p:nvPr/>
        </p:nvSpPr>
        <p:spPr bwMode="auto">
          <a:xfrm>
            <a:off x="4645025" y="5473700"/>
            <a:ext cx="4135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取边</a:t>
            </a:r>
            <a:r>
              <a:rPr lang="en-US" altLang="zh-CN" b="1">
                <a:solidFill>
                  <a:srgbClr val="000099"/>
                </a:solidFill>
                <a:ea typeface="黑体" pitchFamily="2" charset="-122"/>
              </a:rPr>
              <a:t>(4,5)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C00000"/>
                </a:solidFill>
                <a:ea typeface="黑体" pitchFamily="2" charset="-122"/>
              </a:rPr>
              <a:t>此时所有顶点属于同一连通分量，结束</a:t>
            </a:r>
          </a:p>
        </p:txBody>
      </p:sp>
      <p:grpSp>
        <p:nvGrpSpPr>
          <p:cNvPr id="44046" name="组合 56"/>
          <p:cNvGrpSpPr>
            <a:grpSpLocks/>
          </p:cNvGrpSpPr>
          <p:nvPr/>
        </p:nvGrpSpPr>
        <p:grpSpPr bwMode="auto">
          <a:xfrm>
            <a:off x="4040188" y="3502025"/>
            <a:ext cx="2355850" cy="1803400"/>
            <a:chOff x="4039978" y="3502026"/>
            <a:chExt cx="2355458" cy="1803420"/>
          </a:xfrm>
        </p:grpSpPr>
        <p:sp>
          <p:nvSpPr>
            <p:cNvPr id="44075" name="Oval 16" descr="羊皮纸"/>
            <p:cNvSpPr>
              <a:spLocks noChangeArrowheads="1"/>
            </p:cNvSpPr>
            <p:nvPr/>
          </p:nvSpPr>
          <p:spPr bwMode="auto">
            <a:xfrm>
              <a:off x="4681539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6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4076" name="Oval 18" descr="羊皮纸"/>
            <p:cNvSpPr>
              <a:spLocks noChangeArrowheads="1"/>
            </p:cNvSpPr>
            <p:nvPr/>
          </p:nvSpPr>
          <p:spPr bwMode="auto">
            <a:xfrm>
              <a:off x="4681539" y="350202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44077" name="Oval 19" descr="羊皮纸"/>
            <p:cNvSpPr>
              <a:spLocks noChangeArrowheads="1"/>
            </p:cNvSpPr>
            <p:nvPr/>
          </p:nvSpPr>
          <p:spPr bwMode="auto">
            <a:xfrm>
              <a:off x="6069033" y="4232286"/>
              <a:ext cx="326403" cy="3429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 wrap="none" lIns="72000" tIns="54000" rIns="72000" bIns="54000" anchor="ctr"/>
            <a:lstStyle/>
            <a:p>
              <a:pPr algn="ctr"/>
              <a:r>
                <a:rPr kumimoji="1" lang="en-US" altLang="zh-CN" sz="2400" b="1">
                  <a:solidFill>
                    <a:schemeClr val="bg2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44078" name="组合 53"/>
            <p:cNvGrpSpPr>
              <a:grpSpLocks/>
            </p:cNvGrpSpPr>
            <p:nvPr/>
          </p:nvGrpSpPr>
          <p:grpSpPr bwMode="auto">
            <a:xfrm>
              <a:off x="4039978" y="4232286"/>
              <a:ext cx="326403" cy="1073160"/>
              <a:chOff x="4039978" y="4327542"/>
              <a:chExt cx="326403" cy="1073160"/>
            </a:xfrm>
          </p:grpSpPr>
          <p:sp>
            <p:nvSpPr>
              <p:cNvPr id="44087" name="Oval 14" descr="羊皮纸"/>
              <p:cNvSpPr>
                <a:spLocks noChangeArrowheads="1"/>
              </p:cNvSpPr>
              <p:nvPr/>
            </p:nvSpPr>
            <p:spPr bwMode="auto">
              <a:xfrm>
                <a:off x="4039978" y="505780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5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088" name="Oval 15" descr="羊皮纸"/>
              <p:cNvSpPr>
                <a:spLocks noChangeArrowheads="1"/>
              </p:cNvSpPr>
              <p:nvPr/>
            </p:nvSpPr>
            <p:spPr bwMode="auto">
              <a:xfrm>
                <a:off x="4039978" y="4327542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0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88" name="直接箭头连接符 87"/>
              <p:cNvCxnSpPr>
                <a:stCxn id="44087" idx="0"/>
                <a:endCxn id="44088" idx="4"/>
              </p:cNvCxnSpPr>
              <p:nvPr/>
            </p:nvCxnSpPr>
            <p:spPr>
              <a:xfrm rot="5400000" flipH="1" flipV="1">
                <a:off x="4008993" y="4863327"/>
                <a:ext cx="388942" cy="3174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079" name="组合 98"/>
            <p:cNvGrpSpPr>
              <a:grpSpLocks/>
            </p:cNvGrpSpPr>
            <p:nvPr/>
          </p:nvGrpSpPr>
          <p:grpSpPr bwMode="auto">
            <a:xfrm>
              <a:off x="5375286" y="4232286"/>
              <a:ext cx="326403" cy="1073160"/>
              <a:chOff x="5375286" y="4232286"/>
              <a:chExt cx="326403" cy="1073160"/>
            </a:xfrm>
          </p:grpSpPr>
          <p:sp>
            <p:nvSpPr>
              <p:cNvPr id="44084" name="Oval 17" descr="羊皮纸"/>
              <p:cNvSpPr>
                <a:spLocks noChangeArrowheads="1"/>
              </p:cNvSpPr>
              <p:nvPr/>
            </p:nvSpPr>
            <p:spPr bwMode="auto">
              <a:xfrm>
                <a:off x="5375286" y="496254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3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085" name="Oval 20" descr="羊皮纸"/>
              <p:cNvSpPr>
                <a:spLocks noChangeArrowheads="1"/>
              </p:cNvSpPr>
              <p:nvPr/>
            </p:nvSpPr>
            <p:spPr bwMode="auto">
              <a:xfrm flipH="1">
                <a:off x="5375286" y="4232286"/>
                <a:ext cx="326403" cy="3429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lIns="72000" tIns="54000" rIns="72000" bIns="54000" anchor="ctr"/>
              <a:lstStyle/>
              <a:p>
                <a:pPr algn="ctr"/>
                <a:r>
                  <a:rPr kumimoji="1" lang="en-US" altLang="zh-CN" sz="2400" b="1">
                    <a:solidFill>
                      <a:schemeClr val="bg2"/>
                    </a:solidFill>
                    <a:latin typeface="Times New Roman" pitchFamily="18" charset="0"/>
                  </a:rPr>
                  <a:t>2</a:t>
                </a:r>
                <a:endParaRPr kumimoji="1" lang="en-US" altLang="zh-CN" sz="24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cxnSp>
            <p:nvCxnSpPr>
              <p:cNvPr id="89" name="直接箭头连接符 88"/>
              <p:cNvCxnSpPr>
                <a:stCxn id="44084" idx="0"/>
                <a:endCxn id="44085" idx="4"/>
              </p:cNvCxnSpPr>
              <p:nvPr/>
            </p:nvCxnSpPr>
            <p:spPr>
              <a:xfrm rot="16200000" flipV="1">
                <a:off x="5344652" y="4768865"/>
                <a:ext cx="387354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接箭头连接符 89"/>
            <p:cNvCxnSpPr>
              <a:stCxn id="44075" idx="0"/>
              <a:endCxn id="44076" idx="4"/>
            </p:cNvCxnSpPr>
            <p:nvPr/>
          </p:nvCxnSpPr>
          <p:spPr>
            <a:xfrm rot="5400000" flipH="1" flipV="1">
              <a:off x="4651029" y="4038607"/>
              <a:ext cx="388942" cy="15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44085" idx="7"/>
              <a:endCxn id="44076" idx="5"/>
            </p:cNvCxnSpPr>
            <p:nvPr/>
          </p:nvCxnSpPr>
          <p:spPr>
            <a:xfrm rot="16200000" flipV="1">
              <a:off x="4947040" y="3807664"/>
              <a:ext cx="488955" cy="46188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4077" idx="1"/>
              <a:endCxn id="44076" idx="6"/>
            </p:cNvCxnSpPr>
            <p:nvPr/>
          </p:nvCxnSpPr>
          <p:spPr>
            <a:xfrm rot="16200000" flipV="1">
              <a:off x="5257334" y="3424335"/>
              <a:ext cx="609607" cy="1107891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4088" idx="7"/>
              <a:endCxn id="44076" idx="3"/>
            </p:cNvCxnSpPr>
            <p:nvPr/>
          </p:nvCxnSpPr>
          <p:spPr>
            <a:xfrm rot="5400000" flipH="1" flipV="1">
              <a:off x="4279608" y="3833853"/>
              <a:ext cx="488955" cy="409507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047" name="组合 52"/>
          <p:cNvGrpSpPr>
            <a:grpSpLocks/>
          </p:cNvGrpSpPr>
          <p:nvPr/>
        </p:nvGrpSpPr>
        <p:grpSpPr bwMode="auto">
          <a:xfrm>
            <a:off x="373063" y="3535363"/>
            <a:ext cx="1958975" cy="2016125"/>
            <a:chOff x="373059" y="3535364"/>
            <a:chExt cx="1958977" cy="2015762"/>
          </a:xfrm>
        </p:grpSpPr>
        <p:grpSp>
          <p:nvGrpSpPr>
            <p:cNvPr id="44048" name="组合 4"/>
            <p:cNvGrpSpPr>
              <a:grpSpLocks/>
            </p:cNvGrpSpPr>
            <p:nvPr/>
          </p:nvGrpSpPr>
          <p:grpSpPr bwMode="auto">
            <a:xfrm>
              <a:off x="373065" y="3535364"/>
              <a:ext cx="1958986" cy="2015762"/>
              <a:chOff x="738135" y="2256382"/>
              <a:chExt cx="1958416" cy="2015789"/>
            </a:xfrm>
          </p:grpSpPr>
          <p:sp>
            <p:nvSpPr>
              <p:cNvPr id="44050" name="Text Box 21"/>
              <p:cNvSpPr txBox="1">
                <a:spLocks noChangeArrowheads="1"/>
              </p:cNvSpPr>
              <p:nvPr/>
            </p:nvSpPr>
            <p:spPr bwMode="auto">
              <a:xfrm>
                <a:off x="1504908" y="2256382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b="1">
                    <a:solidFill>
                      <a:srgbClr val="C00000"/>
                    </a:solidFill>
                    <a:latin typeface="Times New Roman" pitchFamily="18" charset="0"/>
                  </a:rPr>
                  <a:t>28</a:t>
                </a:r>
                <a:endParaRPr kumimoji="1" lang="en-US" altLang="zh-CN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44051" name="组合 47"/>
              <p:cNvGrpSpPr>
                <a:grpSpLocks/>
              </p:cNvGrpSpPr>
              <p:nvPr/>
            </p:nvGrpSpPr>
            <p:grpSpPr bwMode="auto">
              <a:xfrm>
                <a:off x="738135" y="2368857"/>
                <a:ext cx="1958416" cy="1903314"/>
                <a:chOff x="738135" y="2598723"/>
                <a:chExt cx="1958416" cy="1903314"/>
              </a:xfrm>
            </p:grpSpPr>
            <p:sp>
              <p:nvSpPr>
                <p:cNvPr id="4405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760793" y="3714404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25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5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499741" y="4137998"/>
                  <a:ext cx="415498" cy="3640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63" name="Line 6"/>
                <p:cNvSpPr>
                  <a:spLocks noChangeShapeType="1"/>
                </p:cNvSpPr>
                <p:nvPr/>
              </p:nvSpPr>
              <p:spPr bwMode="auto">
                <a:xfrm>
                  <a:off x="1336442" y="2770362"/>
                  <a:ext cx="815738" cy="0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4055" name="Line 7"/>
                <p:cNvSpPr>
                  <a:spLocks noChangeShapeType="1"/>
                </p:cNvSpPr>
                <p:nvPr/>
              </p:nvSpPr>
              <p:spPr bwMode="auto">
                <a:xfrm>
                  <a:off x="1336451" y="4199185"/>
                  <a:ext cx="815742" cy="0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1717332" y="3570329"/>
                  <a:ext cx="326930" cy="514264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solidFill>
                      <a:schemeClr val="bg2"/>
                    </a:solidFill>
                    <a:ea typeface="宋体" pitchFamily="2" charset="-122"/>
                  </a:endParaRPr>
                </a:p>
              </p:txBody>
            </p:sp>
            <p:sp>
              <p:nvSpPr>
                <p:cNvPr id="44057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152193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58" name="Line 10"/>
                <p:cNvSpPr>
                  <a:spLocks noChangeShapeType="1"/>
                </p:cNvSpPr>
                <p:nvPr/>
              </p:nvSpPr>
              <p:spPr bwMode="auto">
                <a:xfrm>
                  <a:off x="2152193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5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796652" y="2770414"/>
                  <a:ext cx="301582" cy="595334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0" name="Line 12"/>
                <p:cNvSpPr>
                  <a:spLocks noChangeShapeType="1"/>
                </p:cNvSpPr>
                <p:nvPr/>
              </p:nvSpPr>
              <p:spPr bwMode="auto">
                <a:xfrm>
                  <a:off x="955560" y="3570526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01600" y="2827565"/>
                  <a:ext cx="326932" cy="628659"/>
                </a:xfrm>
                <a:prstGeom prst="line">
                  <a:avLst/>
                </a:prstGeom>
                <a:noFill/>
                <a:ln w="50800">
                  <a:solidFill>
                    <a:srgbClr val="C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062" name="Oval 14" descr="羊皮纸"/>
                <p:cNvSpPr>
                  <a:spLocks noChangeArrowheads="1"/>
                </p:cNvSpPr>
                <p:nvPr/>
              </p:nvSpPr>
              <p:spPr bwMode="auto">
                <a:xfrm>
                  <a:off x="738135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5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3" name="Oval 15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0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4" name="Oval 16" descr="羊皮纸"/>
                <p:cNvSpPr>
                  <a:spLocks noChangeArrowheads="1"/>
                </p:cNvSpPr>
                <p:nvPr/>
              </p:nvSpPr>
              <p:spPr bwMode="auto">
                <a:xfrm>
                  <a:off x="1118938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4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5" name="Oval 17" descr="羊皮纸"/>
                <p:cNvSpPr>
                  <a:spLocks noChangeArrowheads="1"/>
                </p:cNvSpPr>
                <p:nvPr/>
              </p:nvSpPr>
              <p:spPr bwMode="auto">
                <a:xfrm>
                  <a:off x="1554142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6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6" name="Oval 18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2598723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1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7" name="Oval 19" descr="羊皮纸"/>
                <p:cNvSpPr>
                  <a:spLocks noChangeArrowheads="1"/>
                </p:cNvSpPr>
                <p:nvPr/>
              </p:nvSpPr>
              <p:spPr bwMode="auto">
                <a:xfrm>
                  <a:off x="1934945" y="4027471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3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8" name="Oval 20" descr="羊皮纸"/>
                <p:cNvSpPr>
                  <a:spLocks noChangeArrowheads="1"/>
                </p:cNvSpPr>
                <p:nvPr/>
              </p:nvSpPr>
              <p:spPr bwMode="auto">
                <a:xfrm flipH="1">
                  <a:off x="2370148" y="3341672"/>
                  <a:ext cx="326403" cy="3429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 wrap="none" lIns="72000" tIns="54000" rIns="72000" bIns="54000" anchor="ctr"/>
                <a:lstStyle/>
                <a:p>
                  <a:pPr algn="ctr"/>
                  <a:r>
                    <a:rPr kumimoji="1" lang="en-US" altLang="zh-CN" sz="2400" b="1">
                      <a:solidFill>
                        <a:schemeClr val="bg2"/>
                      </a:solidFill>
                      <a:latin typeface="Times New Roman" pitchFamily="18" charset="0"/>
                    </a:rPr>
                    <a:t>2</a:t>
                  </a:r>
                  <a:endParaRPr kumimoji="1" lang="en-US" altLang="zh-CN" sz="2400">
                    <a:solidFill>
                      <a:schemeClr val="bg2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6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738135" y="2846509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7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527566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7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98949" y="3638284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24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7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271681" y="2895188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16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7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797012" y="3570271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 dirty="0">
                      <a:solidFill>
                        <a:srgbClr val="C00000"/>
                      </a:solidFill>
                      <a:latin typeface="Times New Roman" pitchFamily="18" charset="0"/>
                    </a:rPr>
                    <a:t>18</a:t>
                  </a:r>
                  <a:endParaRPr kumimoji="1" lang="en-US" altLang="zh-CN" dirty="0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407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71681" y="3752437"/>
                  <a:ext cx="415498" cy="364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b="1">
                      <a:solidFill>
                        <a:srgbClr val="C00000"/>
                      </a:solidFill>
                      <a:latin typeface="Times New Roman" pitchFamily="18" charset="0"/>
                    </a:rPr>
                    <a:t>12</a:t>
                  </a:r>
                  <a:endParaRPr kumimoji="1" lang="en-US" altLang="zh-CN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V="1">
              <a:off x="993772" y="4706728"/>
              <a:ext cx="255588" cy="449181"/>
            </a:xfrm>
            <a:prstGeom prst="line">
              <a:avLst/>
            </a:prstGeom>
            <a:noFill/>
            <a:ln w="28575">
              <a:solidFill>
                <a:schemeClr val="bg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solidFill>
                  <a:schemeClr val="bg2"/>
                </a:solidFill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9548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最优子结构</a:t>
            </a:r>
            <a:endParaRPr lang="en-US" altLang="zh-CN" dirty="0"/>
          </a:p>
          <a:p>
            <a:pPr lvl="1"/>
            <a:r>
              <a:rPr lang="zh-CN" altLang="en-US" dirty="0">
                <a:latin typeface="+mj-lt"/>
              </a:rPr>
              <a:t>设</a:t>
            </a:r>
            <a:r>
              <a:rPr lang="en-US" altLang="zh-CN" dirty="0">
                <a:latin typeface="+mj-lt"/>
              </a:rPr>
              <a:t>T</a:t>
            </a:r>
            <a:r>
              <a:rPr lang="zh-CN" altLang="en-US" dirty="0">
                <a:latin typeface="+mj-lt"/>
              </a:rPr>
              <a:t>是 </a:t>
            </a:r>
            <a:r>
              <a:rPr lang="en-US" altLang="zh-CN" dirty="0">
                <a:latin typeface="+mj-lt"/>
              </a:rPr>
              <a:t>G</a:t>
            </a:r>
            <a:r>
              <a:rPr lang="zh-CN" altLang="en-US" dirty="0">
                <a:latin typeface="+mj-lt"/>
              </a:rPr>
              <a:t>的最小生成树。不妨设</a:t>
            </a:r>
            <a:r>
              <a:rPr lang="en-US" altLang="zh-CN" dirty="0">
                <a:latin typeface="+mj-lt"/>
              </a:rPr>
              <a:t>T </a:t>
            </a:r>
            <a:r>
              <a:rPr lang="zh-CN" altLang="en-US" dirty="0">
                <a:latin typeface="+mj-lt"/>
              </a:rPr>
              <a:t>包含子树</a:t>
            </a:r>
            <a:r>
              <a:rPr lang="en-US" altLang="zh-CN" dirty="0">
                <a:latin typeface="+mj-lt"/>
              </a:rPr>
              <a:t>T</a:t>
            </a:r>
            <a:r>
              <a:rPr lang="en-US" altLang="zh-CN" baseline="-25000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和</a:t>
            </a:r>
            <a:r>
              <a:rPr lang="en-US" altLang="zh-CN" dirty="0">
                <a:latin typeface="+mj-lt"/>
              </a:rPr>
              <a:t>T</a:t>
            </a:r>
            <a:r>
              <a:rPr lang="en-US" altLang="zh-CN" baseline="-25000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，</a:t>
            </a:r>
            <a:r>
              <a:rPr lang="en-US" altLang="zh-CN" dirty="0">
                <a:latin typeface="+mj-lt"/>
              </a:rPr>
              <a:t>T</a:t>
            </a:r>
            <a:r>
              <a:rPr lang="en-US" altLang="zh-CN" baseline="-25000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G</a:t>
            </a:r>
            <a:r>
              <a:rPr lang="zh-CN" altLang="en-US" dirty="0">
                <a:latin typeface="+mj-lt"/>
              </a:rPr>
              <a:t>的子连通图</a:t>
            </a:r>
            <a:r>
              <a:rPr lang="en-US" altLang="zh-CN" dirty="0">
                <a:latin typeface="+mj-lt"/>
              </a:rPr>
              <a:t>G</a:t>
            </a:r>
            <a:r>
              <a:rPr lang="en-US" altLang="zh-CN" baseline="-25000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的生成树，</a:t>
            </a:r>
            <a:r>
              <a:rPr lang="en-US" altLang="zh-CN" dirty="0">
                <a:latin typeface="+mj-lt"/>
              </a:rPr>
              <a:t>T</a:t>
            </a:r>
            <a:r>
              <a:rPr lang="en-US" altLang="zh-CN" baseline="-25000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G</a:t>
            </a:r>
            <a:r>
              <a:rPr lang="zh-CN" altLang="en-US" dirty="0">
                <a:latin typeface="+mj-lt"/>
              </a:rPr>
              <a:t>的子连通图</a:t>
            </a:r>
            <a:r>
              <a:rPr lang="en-US" altLang="zh-CN" dirty="0">
                <a:latin typeface="+mj-lt"/>
              </a:rPr>
              <a:t>G</a:t>
            </a:r>
            <a:r>
              <a:rPr lang="en-US" altLang="zh-CN" baseline="-25000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的生成树，则</a:t>
            </a:r>
            <a:r>
              <a:rPr lang="en-US" altLang="zh-CN" dirty="0">
                <a:latin typeface="+mj-lt"/>
              </a:rPr>
              <a:t>T</a:t>
            </a:r>
            <a:r>
              <a:rPr lang="en-US" altLang="zh-CN" baseline="-25000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G</a:t>
            </a:r>
            <a:r>
              <a:rPr lang="en-US" altLang="zh-CN" baseline="-25000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的最小生成树，</a:t>
            </a:r>
            <a:r>
              <a:rPr lang="en-US" altLang="zh-CN" dirty="0">
                <a:latin typeface="+mj-lt"/>
              </a:rPr>
              <a:t>T</a:t>
            </a:r>
            <a:r>
              <a:rPr lang="en-US" altLang="zh-CN" baseline="-25000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G</a:t>
            </a:r>
            <a:r>
              <a:rPr lang="en-US" altLang="zh-CN" baseline="-25000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的最小生成树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证明：</a:t>
            </a:r>
            <a:endParaRPr lang="en-US" altLang="zh-CN" dirty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若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zh-CN" altLang="en-US" dirty="0"/>
              <a:t>不是</a:t>
            </a:r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en-US" altLang="zh-CN" baseline="-25000" dirty="0"/>
              <a:t>2</a:t>
            </a:r>
            <a:r>
              <a:rPr lang="zh-CN" altLang="en-US" dirty="0"/>
              <a:t>的最小生成树，而最小生成树分别是</a:t>
            </a:r>
            <a:r>
              <a:rPr lang="en-US" altLang="zh-CN" dirty="0"/>
              <a:t>T’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T’</a:t>
            </a:r>
            <a:r>
              <a:rPr lang="en-US" altLang="zh-CN" baseline="-25000" dirty="0"/>
              <a:t>2</a:t>
            </a:r>
            <a:r>
              <a:rPr lang="zh-CN" altLang="en-US" dirty="0"/>
              <a:t>，即</a:t>
            </a:r>
            <a:r>
              <a:rPr lang="en-US" altLang="zh-CN" dirty="0"/>
              <a:t>W(T’</a:t>
            </a:r>
            <a:r>
              <a:rPr lang="en-US" altLang="zh-CN" baseline="-25000" dirty="0"/>
              <a:t>1</a:t>
            </a:r>
            <a:r>
              <a:rPr lang="en-US" altLang="zh-CN" dirty="0"/>
              <a:t>) ≤ W(T</a:t>
            </a:r>
            <a:r>
              <a:rPr lang="en-US" altLang="zh-CN" baseline="-25000" dirty="0"/>
              <a:t>1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W(T’</a:t>
            </a:r>
            <a:r>
              <a:rPr lang="en-US" altLang="zh-CN" baseline="-25000" dirty="0"/>
              <a:t>2</a:t>
            </a:r>
            <a:r>
              <a:rPr lang="en-US" altLang="zh-CN" dirty="0"/>
              <a:t>) ≤W(T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，则存在最小生成树</a:t>
            </a:r>
            <a:r>
              <a:rPr lang="en-US" altLang="zh-CN" dirty="0"/>
              <a:t>W(T’)=W(T’</a:t>
            </a:r>
            <a:r>
              <a:rPr lang="en-US" altLang="zh-CN" baseline="-25000" dirty="0"/>
              <a:t>1</a:t>
            </a:r>
            <a:r>
              <a:rPr lang="en-US" altLang="zh-CN" dirty="0"/>
              <a:t>)+W(T’</a:t>
            </a:r>
            <a:r>
              <a:rPr lang="en-US" altLang="zh-CN" baseline="-25000" dirty="0"/>
              <a:t>2</a:t>
            </a:r>
            <a:r>
              <a:rPr lang="en-US" altLang="zh-CN" dirty="0"/>
              <a:t>)+W(</a:t>
            </a:r>
            <a:r>
              <a:rPr lang="en-US" altLang="zh-CN" dirty="0" err="1"/>
              <a:t>u,v</a:t>
            </a:r>
            <a:r>
              <a:rPr lang="en-US" altLang="zh-CN" dirty="0"/>
              <a:t>)≤ W(T</a:t>
            </a:r>
            <a:r>
              <a:rPr lang="en-US" altLang="zh-CN" baseline="-25000" dirty="0"/>
              <a:t>1</a:t>
            </a:r>
            <a:r>
              <a:rPr lang="en-US" altLang="zh-CN" dirty="0"/>
              <a:t>)+W(T</a:t>
            </a:r>
            <a:r>
              <a:rPr lang="en-US" altLang="zh-CN" baseline="-25000" dirty="0"/>
              <a:t>2</a:t>
            </a:r>
            <a:r>
              <a:rPr lang="en-US" altLang="zh-CN" dirty="0"/>
              <a:t>)+W(</a:t>
            </a:r>
            <a:r>
              <a:rPr lang="en-US" altLang="zh-CN" dirty="0" err="1"/>
              <a:t>u,v</a:t>
            </a:r>
            <a:r>
              <a:rPr lang="en-US" altLang="zh-CN" dirty="0"/>
              <a:t>) W(T)</a:t>
            </a:r>
            <a:r>
              <a:rPr lang="zh-CN" altLang="en-US" dirty="0"/>
              <a:t>，与</a:t>
            </a:r>
            <a:r>
              <a:rPr lang="en-US" altLang="zh-CN" dirty="0"/>
              <a:t>T</a:t>
            </a:r>
            <a:r>
              <a:rPr lang="zh-CN" altLang="en-US" dirty="0"/>
              <a:t>是最小生成树矛盾。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335559" y="108530"/>
            <a:ext cx="2700937" cy="1691570"/>
            <a:chOff x="1653" y="2217"/>
            <a:chExt cx="1947" cy="1304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2197" y="2633"/>
              <a:ext cx="862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j-lt"/>
              </a:endParaRPr>
            </a:p>
          </p:txBody>
        </p: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653" y="2795"/>
              <a:ext cx="764" cy="726"/>
              <a:chOff x="1653" y="2795"/>
              <a:chExt cx="764" cy="726"/>
            </a:xfrm>
          </p:grpSpPr>
          <p:sp>
            <p:nvSpPr>
              <p:cNvPr id="17" name="Line 11"/>
              <p:cNvSpPr>
                <a:spLocks noChangeShapeType="1"/>
              </p:cNvSpPr>
              <p:nvPr/>
            </p:nvSpPr>
            <p:spPr bwMode="auto">
              <a:xfrm flipH="1">
                <a:off x="1653" y="2795"/>
                <a:ext cx="356" cy="726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8" name="Line 12"/>
              <p:cNvSpPr>
                <a:spLocks noChangeShapeType="1"/>
              </p:cNvSpPr>
              <p:nvPr/>
            </p:nvSpPr>
            <p:spPr bwMode="auto">
              <a:xfrm>
                <a:off x="1653" y="3521"/>
                <a:ext cx="764" cy="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2054" y="2795"/>
                <a:ext cx="363" cy="726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j-lt"/>
                </a:endParaRPr>
              </a:p>
            </p:txBody>
          </p:sp>
        </p:grpSp>
        <p:grpSp>
          <p:nvGrpSpPr>
            <p:cNvPr id="8" name="Group 16"/>
            <p:cNvGrpSpPr>
              <a:grpSpLocks/>
            </p:cNvGrpSpPr>
            <p:nvPr/>
          </p:nvGrpSpPr>
          <p:grpSpPr bwMode="auto">
            <a:xfrm>
              <a:off x="2863" y="2795"/>
              <a:ext cx="737" cy="726"/>
              <a:chOff x="1774" y="2795"/>
              <a:chExt cx="737" cy="726"/>
            </a:xfrm>
          </p:grpSpPr>
          <p:sp>
            <p:nvSpPr>
              <p:cNvPr id="14" name="Line 17"/>
              <p:cNvSpPr>
                <a:spLocks noChangeShapeType="1"/>
              </p:cNvSpPr>
              <p:nvPr/>
            </p:nvSpPr>
            <p:spPr bwMode="auto">
              <a:xfrm flipH="1">
                <a:off x="1774" y="2795"/>
                <a:ext cx="329" cy="726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" name="Line 18"/>
              <p:cNvSpPr>
                <a:spLocks noChangeShapeType="1"/>
              </p:cNvSpPr>
              <p:nvPr/>
            </p:nvSpPr>
            <p:spPr bwMode="auto">
              <a:xfrm>
                <a:off x="1774" y="3521"/>
                <a:ext cx="737" cy="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2148" y="2795"/>
                <a:ext cx="363" cy="726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879" y="2454"/>
              <a:ext cx="318" cy="34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000" b="1" dirty="0">
                  <a:latin typeface="+mj-lt"/>
                </a:rPr>
                <a:t>u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059" y="2454"/>
              <a:ext cx="317" cy="34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000" b="1">
                  <a:latin typeface="+mj-lt"/>
                </a:rPr>
                <a:t>v</a:t>
              </a:r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1849" y="3020"/>
              <a:ext cx="37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 dirty="0">
                  <a:solidFill>
                    <a:srgbClr val="FF3300"/>
                  </a:solidFill>
                  <a:latin typeface="+mj-lt"/>
                </a:rPr>
                <a:t>T</a:t>
              </a:r>
              <a:r>
                <a:rPr lang="en-US" altLang="zh-CN" sz="3200" b="1" baseline="-25000" dirty="0">
                  <a:solidFill>
                    <a:srgbClr val="FF3300"/>
                  </a:solidFill>
                  <a:latin typeface="+mj-lt"/>
                </a:rPr>
                <a:t>1</a:t>
              </a:r>
            </a:p>
          </p:txBody>
        </p: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3017" y="3022"/>
              <a:ext cx="37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1">
                  <a:solidFill>
                    <a:srgbClr val="FF3300"/>
                  </a:solidFill>
                  <a:latin typeface="+mj-lt"/>
                </a:rPr>
                <a:t>T</a:t>
              </a:r>
              <a:r>
                <a:rPr lang="en-US" altLang="zh-CN" sz="3200" b="1" baseline="-25000">
                  <a:solidFill>
                    <a:srgbClr val="FF3300"/>
                  </a:solidFill>
                  <a:latin typeface="+mj-lt"/>
                </a:rPr>
                <a:t>2</a:t>
              </a:r>
            </a:p>
          </p:txBody>
        </p: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2424" y="2217"/>
              <a:ext cx="29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600" b="1" dirty="0">
                  <a:latin typeface="+mj-lt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938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贪心算法要素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最优子结构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/>
              <a:t>当一个问题的最优解包含子问题的最优解时，称这个问题具有最优子结构</a:t>
            </a:r>
            <a:endParaRPr lang="en-US" altLang="zh-CN" dirty="0"/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贪心选择性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当一个问题的全局最优解可以通过局部最优解得到，称这个问题具有贪心选择性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/>
              <a:t>证明思路：</a:t>
            </a:r>
            <a:endParaRPr lang="en-US" altLang="zh-CN" dirty="0"/>
          </a:p>
          <a:p>
            <a:pPr lvl="2"/>
            <a:r>
              <a:rPr lang="zh-CN" altLang="en-US" dirty="0"/>
              <a:t>假定首选元素不是贪心选择所要的元素，证明将首元素替换成贪心选择所需元素，依然得到最优解</a:t>
            </a:r>
            <a:endParaRPr lang="en-US" altLang="zh-CN" dirty="0"/>
          </a:p>
          <a:p>
            <a:pPr lvl="2"/>
            <a:r>
              <a:rPr lang="zh-CN" altLang="en-US" dirty="0"/>
              <a:t>数学归纳法证明每一步均可通过贪心选择得到最优解</a:t>
            </a:r>
            <a:endParaRPr lang="zh-CN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5624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贪心选择性</a:t>
            </a:r>
            <a:endParaRPr lang="en-US" altLang="zh-CN" dirty="0"/>
          </a:p>
          <a:p>
            <a:pPr lvl="1"/>
            <a:r>
              <a:rPr lang="zh-CN" altLang="en-US" dirty="0">
                <a:latin typeface="+mj-lt"/>
              </a:rPr>
              <a:t>设边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dirty="0" err="1">
                <a:latin typeface="+mj-lt"/>
              </a:rPr>
              <a:t>u,v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是当前权值最小且两端点分别属于不同两个集合</a:t>
            </a:r>
            <a:r>
              <a:rPr lang="en-US" altLang="zh-CN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和</a:t>
            </a:r>
            <a:r>
              <a:rPr lang="en-US" altLang="zh-CN" dirty="0">
                <a:latin typeface="+mj-lt"/>
              </a:rPr>
              <a:t>B</a:t>
            </a:r>
            <a:r>
              <a:rPr lang="zh-CN" altLang="en-US" dirty="0">
                <a:latin typeface="+mj-lt"/>
              </a:rPr>
              <a:t>的边，则必然存在一棵最小生成生树包含边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dirty="0" err="1">
                <a:latin typeface="+mj-lt"/>
              </a:rPr>
              <a:t>u,v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证明：</a:t>
            </a:r>
            <a:endParaRPr lang="en-US" altLang="zh-CN" dirty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如图所示，假设不存在一棵最小生成树包含边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dirty="0" err="1">
                <a:latin typeface="+mj-lt"/>
              </a:rPr>
              <a:t>u,v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。为了得到生成树，</a:t>
            </a:r>
            <a:r>
              <a:rPr lang="en-US" altLang="zh-CN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和</a:t>
            </a:r>
            <a:r>
              <a:rPr lang="en-US" altLang="zh-CN" dirty="0">
                <a:latin typeface="+mj-lt"/>
              </a:rPr>
              <a:t>B</a:t>
            </a:r>
            <a:r>
              <a:rPr lang="zh-CN" altLang="en-US" dirty="0">
                <a:latin typeface="+mj-lt"/>
              </a:rPr>
              <a:t>之间必然有一条路径连接。假设这条路径</a:t>
            </a:r>
            <a:r>
              <a:rPr lang="zh-CN" altLang="en-US" dirty="0"/>
              <a:t>连接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>
                <a:latin typeface="+mj-lt"/>
              </a:rPr>
              <a:t>包含边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dirty="0" err="1">
                <a:latin typeface="+mj-lt"/>
              </a:rPr>
              <a:t>x,y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 得到最小生成树</a:t>
            </a:r>
            <a:r>
              <a:rPr lang="en-US" altLang="zh-CN" dirty="0">
                <a:latin typeface="+mj-lt"/>
              </a:rPr>
              <a:t>T</a:t>
            </a:r>
            <a:r>
              <a:rPr lang="zh-CN" altLang="en-US" dirty="0">
                <a:latin typeface="+mj-lt"/>
              </a:rPr>
              <a:t>。</a:t>
            </a:r>
            <a:r>
              <a:rPr lang="en-US" altLang="zh-CN" dirty="0">
                <a:latin typeface="+mj-lt"/>
              </a:rPr>
              <a:t>W(</a:t>
            </a:r>
            <a:r>
              <a:rPr lang="en-US" altLang="zh-CN" dirty="0" err="1">
                <a:latin typeface="+mj-lt"/>
              </a:rPr>
              <a:t>u,v</a:t>
            </a:r>
            <a:r>
              <a:rPr lang="en-US" altLang="zh-CN" dirty="0">
                <a:latin typeface="+mj-lt"/>
              </a:rPr>
              <a:t>)≤W(</a:t>
            </a:r>
            <a:r>
              <a:rPr lang="en-US" altLang="zh-CN" dirty="0" err="1">
                <a:latin typeface="+mj-lt"/>
              </a:rPr>
              <a:t>x,y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，</a:t>
            </a:r>
            <a:r>
              <a:rPr lang="zh-CN" altLang="en-US" dirty="0"/>
              <a:t>边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可将</a:t>
            </a:r>
            <a:r>
              <a:rPr lang="en-US" altLang="zh-CN" dirty="0"/>
              <a:t>T</a:t>
            </a:r>
            <a:r>
              <a:rPr lang="zh-CN" altLang="en-US" dirty="0"/>
              <a:t>划分两棵子树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zh-CN" altLang="en-US" dirty="0"/>
              <a:t>。不妨设</a:t>
            </a:r>
            <a:r>
              <a:rPr lang="en-US" altLang="zh-CN" dirty="0">
                <a:latin typeface="+mj-lt"/>
              </a:rPr>
              <a:t>A</a:t>
            </a:r>
            <a:r>
              <a:rPr lang="en-US" altLang="zh-CN" dirty="0">
                <a:latin typeface="+mj-lt"/>
                <a:sym typeface="Symbol" pitchFamily="18" charset="2"/>
              </a:rPr>
              <a:t>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en-US" altLang="zh-CN" sz="1800" dirty="0">
                <a:sym typeface="Symbol" pitchFamily="18" charset="2"/>
              </a:rPr>
              <a:t>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W(T’)=W(T</a:t>
            </a:r>
            <a:r>
              <a:rPr lang="en-US" altLang="zh-CN" baseline="-25000" dirty="0"/>
              <a:t>1</a:t>
            </a:r>
            <a:r>
              <a:rPr lang="en-US" altLang="zh-CN" dirty="0"/>
              <a:t>)+W(T</a:t>
            </a:r>
            <a:r>
              <a:rPr lang="en-US" altLang="zh-CN" baseline="-25000" dirty="0"/>
              <a:t>2</a:t>
            </a:r>
            <a:r>
              <a:rPr lang="en-US" altLang="zh-CN" dirty="0"/>
              <a:t>)+W(</a:t>
            </a:r>
            <a:r>
              <a:rPr lang="en-US" altLang="zh-CN" dirty="0" err="1"/>
              <a:t>u,v</a:t>
            </a:r>
            <a:r>
              <a:rPr lang="en-US" altLang="zh-CN" dirty="0"/>
              <a:t>)≤ W(T</a:t>
            </a:r>
            <a:r>
              <a:rPr lang="en-US" altLang="zh-CN" baseline="-25000" dirty="0"/>
              <a:t>1</a:t>
            </a:r>
            <a:r>
              <a:rPr lang="en-US" altLang="zh-CN" dirty="0"/>
              <a:t>)+W(T</a:t>
            </a:r>
            <a:r>
              <a:rPr lang="en-US" altLang="zh-CN" baseline="-25000" dirty="0"/>
              <a:t>2</a:t>
            </a:r>
            <a:r>
              <a:rPr lang="en-US" altLang="zh-CN" dirty="0"/>
              <a:t>)+W(</a:t>
            </a:r>
            <a:r>
              <a:rPr lang="en-US" altLang="zh-CN" dirty="0" err="1"/>
              <a:t>x,y</a:t>
            </a:r>
            <a:r>
              <a:rPr lang="en-US" altLang="zh-CN" dirty="0"/>
              <a:t>)=W(T)</a:t>
            </a:r>
            <a:r>
              <a:rPr lang="zh-CN" altLang="en-US" dirty="0"/>
              <a:t>，与</a:t>
            </a:r>
            <a:r>
              <a:rPr lang="en-US" altLang="zh-CN" dirty="0"/>
              <a:t>T</a:t>
            </a:r>
            <a:r>
              <a:rPr lang="zh-CN" altLang="en-US" dirty="0"/>
              <a:t>最小矛盾。得证。</a:t>
            </a:r>
            <a:endParaRPr lang="zh-CN" altLang="en-US" dirty="0">
              <a:latin typeface="+mj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23528" y="6093296"/>
            <a:ext cx="8480207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选择当前权值最小且两端点属两集合结果并不会变坏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6075020" y="50532"/>
            <a:ext cx="2862612" cy="1866300"/>
            <a:chOff x="6075020" y="50532"/>
            <a:chExt cx="2862612" cy="1866300"/>
          </a:xfrm>
        </p:grpSpPr>
        <p:grpSp>
          <p:nvGrpSpPr>
            <p:cNvPr id="41" name="组合 40"/>
            <p:cNvGrpSpPr/>
            <p:nvPr/>
          </p:nvGrpSpPr>
          <p:grpSpPr>
            <a:xfrm>
              <a:off x="6444190" y="800710"/>
              <a:ext cx="2097159" cy="1116122"/>
              <a:chOff x="5198138" y="4755729"/>
              <a:chExt cx="3859058" cy="2054342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5198138" y="5222394"/>
                <a:ext cx="3859058" cy="1587677"/>
                <a:chOff x="4962309" y="4751505"/>
                <a:chExt cx="3859058" cy="1587677"/>
              </a:xfrm>
            </p:grpSpPr>
            <p:sp>
              <p:nvSpPr>
                <p:cNvPr id="2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6436724" y="5750036"/>
                  <a:ext cx="922501" cy="5514"/>
                </a:xfrm>
                <a:prstGeom prst="line">
                  <a:avLst/>
                </a:prstGeom>
                <a:noFill/>
                <a:ln w="3810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400">
                    <a:latin typeface="+mj-lt"/>
                  </a:endParaRPr>
                </a:p>
              </p:txBody>
            </p:sp>
            <p:grpSp>
              <p:nvGrpSpPr>
                <p:cNvPr id="22" name="Group 15"/>
                <p:cNvGrpSpPr>
                  <a:grpSpLocks/>
                </p:cNvGrpSpPr>
                <p:nvPr/>
              </p:nvGrpSpPr>
              <p:grpSpPr bwMode="auto">
                <a:xfrm>
                  <a:off x="4962309" y="4751505"/>
                  <a:ext cx="1059844" cy="941779"/>
                  <a:chOff x="1653" y="2795"/>
                  <a:chExt cx="764" cy="726"/>
                </a:xfrm>
              </p:grpSpPr>
              <p:sp>
                <p:nvSpPr>
                  <p:cNvPr id="32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53" y="2795"/>
                    <a:ext cx="383" cy="726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>
                      <a:latin typeface="+mj-lt"/>
                    </a:endParaRPr>
                  </a:p>
                </p:txBody>
              </p:sp>
              <p:sp>
                <p:nvSpPr>
                  <p:cNvPr id="33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653" y="3521"/>
                    <a:ext cx="76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>
                      <a:latin typeface="+mj-lt"/>
                    </a:endParaRPr>
                  </a:p>
                </p:txBody>
              </p:sp>
              <p:sp>
                <p:nvSpPr>
                  <p:cNvPr id="34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054" y="2795"/>
                    <a:ext cx="363" cy="726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>
                      <a:latin typeface="+mj-lt"/>
                    </a:endParaRPr>
                  </a:p>
                </p:txBody>
              </p:sp>
            </p:grpSp>
            <p:grpSp>
              <p:nvGrpSpPr>
                <p:cNvPr id="23" name="Group 16"/>
                <p:cNvGrpSpPr>
                  <a:grpSpLocks/>
                </p:cNvGrpSpPr>
                <p:nvPr/>
              </p:nvGrpSpPr>
              <p:grpSpPr bwMode="auto">
                <a:xfrm>
                  <a:off x="7798978" y="4751505"/>
                  <a:ext cx="1022389" cy="941779"/>
                  <a:chOff x="1774" y="2795"/>
                  <a:chExt cx="737" cy="726"/>
                </a:xfrm>
              </p:grpSpPr>
              <p:sp>
                <p:nvSpPr>
                  <p:cNvPr id="29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74" y="2795"/>
                    <a:ext cx="368" cy="726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>
                      <a:latin typeface="+mj-lt"/>
                    </a:endParaRPr>
                  </a:p>
                </p:txBody>
              </p:sp>
              <p:sp>
                <p:nvSpPr>
                  <p:cNvPr id="3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774" y="3521"/>
                    <a:ext cx="737" cy="0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>
                      <a:latin typeface="+mj-lt"/>
                    </a:endParaRPr>
                  </a:p>
                </p:txBody>
              </p:sp>
              <p:sp>
                <p:nvSpPr>
                  <p:cNvPr id="3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148" y="2795"/>
                    <a:ext cx="363" cy="726"/>
                  </a:xfrm>
                  <a:prstGeom prst="line">
                    <a:avLst/>
                  </a:prstGeom>
                  <a:noFill/>
                  <a:ln w="38100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2400">
                      <a:latin typeface="+mj-lt"/>
                    </a:endParaRPr>
                  </a:p>
                </p:txBody>
              </p:sp>
            </p:grpSp>
            <p:sp>
              <p:nvSpPr>
                <p:cNvPr id="24" name="Oval 8"/>
                <p:cNvSpPr>
                  <a:spLocks noChangeArrowheads="1"/>
                </p:cNvSpPr>
                <p:nvPr/>
              </p:nvSpPr>
              <p:spPr bwMode="auto">
                <a:xfrm>
                  <a:off x="5995586" y="5523349"/>
                  <a:ext cx="441139" cy="442351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lang="en-US" altLang="zh-CN" sz="2400" b="1" dirty="0">
                      <a:latin typeface="+mj-lt"/>
                    </a:rPr>
                    <a:t>x</a:t>
                  </a:r>
                </a:p>
              </p:txBody>
            </p:sp>
            <p:sp>
              <p:nvSpPr>
                <p:cNvPr id="25" name="Oval 9"/>
                <p:cNvSpPr>
                  <a:spLocks noChangeArrowheads="1"/>
                </p:cNvSpPr>
                <p:nvPr/>
              </p:nvSpPr>
              <p:spPr bwMode="auto">
                <a:xfrm>
                  <a:off x="7359226" y="5523349"/>
                  <a:ext cx="439752" cy="442351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lang="en-US" altLang="zh-CN" sz="2400" b="1" dirty="0">
                      <a:latin typeface="+mj-lt"/>
                    </a:rPr>
                    <a:t>y</a:t>
                  </a:r>
                </a:p>
              </p:txBody>
            </p:sp>
            <p:sp>
              <p:nvSpPr>
                <p:cNvPr id="2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5182647" y="4960322"/>
                  <a:ext cx="506199" cy="583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3300"/>
                      </a:solidFill>
                      <a:latin typeface="+mj-lt"/>
                    </a:rPr>
                    <a:t>A</a:t>
                  </a:r>
                </a:p>
              </p:txBody>
            </p:sp>
            <p:sp>
              <p:nvSpPr>
                <p:cNvPr id="2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7941423" y="4947532"/>
                  <a:ext cx="506199" cy="583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FF3300"/>
                      </a:solidFill>
                      <a:latin typeface="+mj-lt"/>
                    </a:rPr>
                    <a:t>B</a:t>
                  </a:r>
                </a:p>
              </p:txBody>
            </p:sp>
            <p:sp>
              <p:nvSpPr>
                <p:cNvPr id="2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629110" y="5755550"/>
                  <a:ext cx="462391" cy="5836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400" b="1" dirty="0">
                      <a:solidFill>
                        <a:srgbClr val="0000A8"/>
                      </a:solidFill>
                      <a:latin typeface="+mj-lt"/>
                    </a:rPr>
                    <a:t>T</a:t>
                  </a:r>
                </a:p>
              </p:txBody>
            </p:sp>
          </p:grpSp>
          <p:sp>
            <p:nvSpPr>
              <p:cNvPr id="39" name="Oval 8"/>
              <p:cNvSpPr>
                <a:spLocks noChangeArrowheads="1"/>
              </p:cNvSpPr>
              <p:nvPr/>
            </p:nvSpPr>
            <p:spPr bwMode="auto">
              <a:xfrm>
                <a:off x="5509570" y="4755729"/>
                <a:ext cx="441139" cy="44235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400" b="1" dirty="0">
                    <a:latin typeface="+mj-lt"/>
                  </a:rPr>
                  <a:t>u</a:t>
                </a:r>
              </a:p>
            </p:txBody>
          </p:sp>
          <p:sp>
            <p:nvSpPr>
              <p:cNvPr id="40" name="Oval 8"/>
              <p:cNvSpPr>
                <a:spLocks noChangeArrowheads="1"/>
              </p:cNvSpPr>
              <p:nvPr/>
            </p:nvSpPr>
            <p:spPr bwMode="auto">
              <a:xfrm>
                <a:off x="8324738" y="4780043"/>
                <a:ext cx="441139" cy="442351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400" b="1" dirty="0">
                    <a:latin typeface="+mj-lt"/>
                  </a:rPr>
                  <a:t>v</a:t>
                </a:r>
              </a:p>
            </p:txBody>
          </p:sp>
        </p:grpSp>
        <p:sp>
          <p:nvSpPr>
            <p:cNvPr id="45" name="矩形 44"/>
            <p:cNvSpPr/>
            <p:nvPr/>
          </p:nvSpPr>
          <p:spPr bwMode="auto">
            <a:xfrm>
              <a:off x="6075020" y="50532"/>
              <a:ext cx="1233284" cy="1758288"/>
            </a:xfrm>
            <a:prstGeom prst="rect">
              <a:avLst/>
            </a:prstGeom>
            <a:noFill/>
            <a:ln w="508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7704348" y="50532"/>
              <a:ext cx="1233284" cy="1758288"/>
            </a:xfrm>
            <a:prstGeom prst="rect">
              <a:avLst/>
            </a:prstGeom>
            <a:noFill/>
            <a:ln w="50800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6495213" y="224644"/>
              <a:ext cx="48603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rgbClr val="0000A8"/>
                  </a:solidFill>
                </a:rPr>
                <a:t>T</a:t>
              </a:r>
              <a:r>
                <a:rPr lang="en-US" altLang="zh-CN" sz="2400" b="1" baseline="-25000" dirty="0">
                  <a:solidFill>
                    <a:srgbClr val="0000A8"/>
                  </a:solidFill>
                </a:rPr>
                <a:t>1</a:t>
              </a:r>
              <a:endParaRPr lang="en-US" altLang="zh-CN" sz="2400" b="1" dirty="0">
                <a:solidFill>
                  <a:srgbClr val="0000A8"/>
                </a:solidFill>
                <a:latin typeface="+mj-lt"/>
              </a:endParaRP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8024678" y="224644"/>
              <a:ext cx="48603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400" b="1" dirty="0">
                  <a:solidFill>
                    <a:srgbClr val="0000A8"/>
                  </a:solidFill>
                </a:rPr>
                <a:t>T</a:t>
              </a:r>
              <a:r>
                <a:rPr lang="en-US" altLang="zh-CN" sz="2400" b="1" baseline="-25000" dirty="0">
                  <a:solidFill>
                    <a:srgbClr val="0000A8"/>
                  </a:solidFill>
                </a:rPr>
                <a:t>2</a:t>
              </a:r>
              <a:endParaRPr lang="en-US" altLang="zh-CN" sz="2400" b="1" dirty="0">
                <a:solidFill>
                  <a:srgbClr val="0000A8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47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最短路径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单源最短路径的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Dijkstra</a:t>
            </a:r>
            <a:r>
              <a:rPr lang="zh-CN" altLang="en-US" dirty="0">
                <a:latin typeface="Arial" charset="0"/>
                <a:ea typeface="黑体" pitchFamily="2" charset="-122"/>
              </a:rPr>
              <a:t>算法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给定带权图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每条边权值 </a:t>
            </a:r>
            <a:r>
              <a:rPr lang="zh-CN" altLang="en-US" dirty="0">
                <a:solidFill>
                  <a:srgbClr val="C00000"/>
                </a:solidFill>
                <a:latin typeface="Arial" charset="0"/>
                <a:ea typeface="黑体" pitchFamily="2" charset="-122"/>
                <a:cs typeface="Arial" charset="0"/>
              </a:rPr>
              <a:t>≥ </a:t>
            </a:r>
            <a:r>
              <a:rPr lang="en-US" altLang="zh-CN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0)</a:t>
            </a: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给定源点</a:t>
            </a:r>
            <a:r>
              <a:rPr lang="en-US" altLang="zh-CN" dirty="0">
                <a:latin typeface="Arial" charset="0"/>
                <a:ea typeface="黑体" pitchFamily="2" charset="-122"/>
              </a:rPr>
              <a:t>v</a:t>
            </a:r>
            <a:r>
              <a:rPr lang="zh-CN" altLang="en-US" dirty="0">
                <a:latin typeface="Arial" charset="0"/>
                <a:ea typeface="黑体" pitchFamily="2" charset="-122"/>
              </a:rPr>
              <a:t>，求</a:t>
            </a:r>
            <a:r>
              <a:rPr lang="en-US" altLang="zh-CN" dirty="0">
                <a:latin typeface="Arial" charset="0"/>
                <a:ea typeface="黑体" pitchFamily="2" charset="-122"/>
              </a:rPr>
              <a:t>v</a:t>
            </a:r>
            <a:r>
              <a:rPr lang="zh-CN" altLang="en-US" dirty="0">
                <a:latin typeface="Arial" charset="0"/>
                <a:ea typeface="黑体" pitchFamily="2" charset="-122"/>
              </a:rPr>
              <a:t>到其他顶点的最短路径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64ABC21-C7D4-4B36-BB85-04488DAAC770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41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6408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最短路径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>
                <a:latin typeface="Arial" charset="0"/>
                <a:ea typeface="黑体" pitchFamily="2" charset="-122"/>
              </a:rPr>
              <a:t>Dijkstra</a:t>
            </a:r>
            <a:r>
              <a:rPr lang="zh-CN" altLang="en-US" dirty="0">
                <a:latin typeface="Arial" charset="0"/>
                <a:ea typeface="黑体" pitchFamily="2" charset="-122"/>
              </a:rPr>
              <a:t>算法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Arial" charset="0"/>
                <a:ea typeface="黑体" pitchFamily="2" charset="-122"/>
              </a:rPr>
              <a:t>初始时令</a:t>
            </a:r>
            <a:r>
              <a:rPr lang="en-US" altLang="zh-CN" dirty="0">
                <a:latin typeface="Arial" charset="0"/>
                <a:ea typeface="黑体" pitchFamily="2" charset="-122"/>
              </a:rPr>
              <a:t>S={v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>
                <a:latin typeface="Arial" charset="0"/>
                <a:ea typeface="黑体" pitchFamily="2" charset="-122"/>
              </a:rPr>
              <a:t>}</a:t>
            </a:r>
            <a:r>
              <a:rPr lang="zh-CN" altLang="en-US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dist</a:t>
            </a:r>
            <a:r>
              <a:rPr lang="en-US" altLang="zh-CN" dirty="0">
                <a:latin typeface="Arial" charset="0"/>
                <a:ea typeface="黑体" pitchFamily="2" charset="-122"/>
              </a:rPr>
              <a:t>[v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>
                <a:latin typeface="Arial" charset="0"/>
                <a:ea typeface="黑体" pitchFamily="2" charset="-122"/>
              </a:rPr>
              <a:t>]=0, 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dist</a:t>
            </a:r>
            <a:r>
              <a:rPr lang="en-US" altLang="zh-CN" dirty="0">
                <a:latin typeface="Arial" charset="0"/>
                <a:ea typeface="黑体" pitchFamily="2" charset="-122"/>
              </a:rPr>
              <a:t>[i]=Edge[v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>
                <a:latin typeface="Arial" charset="0"/>
                <a:ea typeface="黑体" pitchFamily="2" charset="-122"/>
              </a:rPr>
              <a:t>][i]</a:t>
            </a:r>
          </a:p>
          <a:p>
            <a:pPr lvl="1">
              <a:defRPr/>
            </a:pPr>
            <a:r>
              <a:rPr lang="zh-CN" altLang="en-US" dirty="0">
                <a:latin typeface="Arial" charset="0"/>
                <a:ea typeface="黑体" pitchFamily="2" charset="-122"/>
              </a:rPr>
              <a:t>找</a:t>
            </a:r>
            <a:r>
              <a:rPr lang="en-US" altLang="zh-CN" dirty="0">
                <a:latin typeface="Arial" charset="0"/>
                <a:ea typeface="黑体" pitchFamily="2" charset="-122"/>
              </a:rPr>
              <a:t>u</a:t>
            </a:r>
            <a:r>
              <a:rPr lang="zh-CN" altLang="en-US" dirty="0">
                <a:latin typeface="+mj-lt"/>
              </a:rPr>
              <a:t>∈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S,v</a:t>
            </a:r>
            <a:r>
              <a:rPr lang="zh-CN" altLang="en-US" dirty="0">
                <a:latin typeface="Arial" charset="0"/>
                <a:ea typeface="黑体" pitchFamily="2" charset="-122"/>
              </a:rPr>
              <a:t>∉</a:t>
            </a:r>
            <a:r>
              <a:rPr lang="en-US" altLang="zh-CN" dirty="0">
                <a:latin typeface="Arial" charset="0"/>
                <a:ea typeface="黑体" pitchFamily="2" charset="-122"/>
              </a:rPr>
              <a:t>S,</a:t>
            </a:r>
            <a:r>
              <a:rPr lang="zh-CN" altLang="en-US" dirty="0">
                <a:latin typeface="Arial" charset="0"/>
                <a:ea typeface="黑体" pitchFamily="2" charset="-122"/>
              </a:rPr>
              <a:t>且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dist</a:t>
            </a:r>
            <a:r>
              <a:rPr lang="en-US" altLang="zh-CN" dirty="0">
                <a:latin typeface="Arial" charset="0"/>
                <a:ea typeface="黑体" pitchFamily="2" charset="-122"/>
              </a:rPr>
              <a:t>[u]+Edge[u][v]</a:t>
            </a:r>
            <a:r>
              <a:rPr lang="zh-CN" altLang="en-US" dirty="0">
                <a:latin typeface="Arial" charset="0"/>
                <a:ea typeface="黑体" pitchFamily="2" charset="-122"/>
              </a:rPr>
              <a:t>最小</a:t>
            </a:r>
            <a:r>
              <a:rPr lang="en-US" altLang="zh-CN" dirty="0">
                <a:latin typeface="Arial" charset="0"/>
                <a:ea typeface="黑体" pitchFamily="2" charset="-122"/>
              </a:rPr>
              <a:t>, </a:t>
            </a:r>
            <a:r>
              <a:rPr lang="zh-CN" altLang="en-US" dirty="0">
                <a:latin typeface="Arial" charset="0"/>
                <a:ea typeface="黑体" pitchFamily="2" charset="-122"/>
              </a:rPr>
              <a:t>则将</a:t>
            </a:r>
            <a:r>
              <a:rPr lang="en-US" altLang="zh-CN" dirty="0">
                <a:latin typeface="Arial" charset="0"/>
                <a:ea typeface="黑体" pitchFamily="2" charset="-122"/>
              </a:rPr>
              <a:t>v</a:t>
            </a:r>
            <a:r>
              <a:rPr lang="zh-CN" altLang="en-US" dirty="0">
                <a:latin typeface="Arial" charset="0"/>
                <a:ea typeface="黑体" pitchFamily="2" charset="-122"/>
              </a:rPr>
              <a:t>加入</a:t>
            </a:r>
            <a:r>
              <a:rPr lang="en-US" altLang="zh-CN" dirty="0">
                <a:latin typeface="Arial" charset="0"/>
                <a:ea typeface="黑体" pitchFamily="2" charset="-122"/>
              </a:rPr>
              <a:t>S</a:t>
            </a:r>
            <a:r>
              <a:rPr lang="zh-CN" altLang="en-US" dirty="0">
                <a:latin typeface="Arial" charset="0"/>
                <a:ea typeface="黑体" pitchFamily="2" charset="-122"/>
              </a:rPr>
              <a:t>中，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dist</a:t>
            </a:r>
            <a:r>
              <a:rPr lang="en-US" altLang="zh-CN" dirty="0">
                <a:latin typeface="Arial" charset="0"/>
                <a:ea typeface="黑体" pitchFamily="2" charset="-122"/>
              </a:rPr>
              <a:t>[v]=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dist</a:t>
            </a:r>
            <a:r>
              <a:rPr lang="en-US" altLang="zh-CN" dirty="0">
                <a:latin typeface="Arial" charset="0"/>
                <a:ea typeface="黑体" pitchFamily="2" charset="-122"/>
              </a:rPr>
              <a:t>[u]+Edge[u][v]</a:t>
            </a:r>
          </a:p>
          <a:p>
            <a:pPr lvl="1">
              <a:defRPr/>
            </a:pPr>
            <a:r>
              <a:rPr lang="zh-CN" altLang="en-US" dirty="0">
                <a:latin typeface="Arial" charset="0"/>
                <a:ea typeface="黑体" pitchFamily="2" charset="-122"/>
              </a:rPr>
              <a:t>重复上一步骤，直到所有顶点都加入</a:t>
            </a:r>
            <a:r>
              <a:rPr lang="en-US" altLang="zh-CN" dirty="0">
                <a:latin typeface="Arial" charset="0"/>
                <a:ea typeface="黑体" pitchFamily="2" charset="-122"/>
              </a:rPr>
              <a:t>S</a:t>
            </a:r>
            <a:r>
              <a:rPr lang="zh-CN" altLang="en-US" dirty="0">
                <a:latin typeface="Arial" charset="0"/>
                <a:ea typeface="黑体" pitchFamily="2" charset="-122"/>
              </a:rPr>
              <a:t>中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>
              <a:defRPr/>
            </a:pP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>
              <a:defRPr/>
            </a:pP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60BB098-A0D4-4134-8AC1-240295DD033A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4767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最短路径</a:t>
            </a:r>
          </a:p>
        </p:txBody>
      </p:sp>
      <p:sp>
        <p:nvSpPr>
          <p:cNvPr id="307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黑体" pitchFamily="2" charset="-122"/>
              </a:rPr>
              <a:t>Dijkstra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r>
              <a:rPr lang="en-US" altLang="zh-CN">
                <a:latin typeface="Arial" charset="0"/>
                <a:ea typeface="黑体" pitchFamily="2" charset="-122"/>
              </a:rPr>
              <a:t>(</a:t>
            </a:r>
            <a:r>
              <a:rPr lang="zh-CN" altLang="en-US">
                <a:latin typeface="Arial" charset="0"/>
                <a:ea typeface="黑体" pitchFamily="2" charset="-122"/>
              </a:rPr>
              <a:t>不记录路径</a:t>
            </a:r>
            <a:r>
              <a:rPr lang="en-US" altLang="zh-CN">
                <a:latin typeface="Arial" charset="0"/>
                <a:ea typeface="黑体" pitchFamily="2" charset="-122"/>
              </a:rPr>
              <a:t>)</a:t>
            </a:r>
            <a:endParaRPr lang="zh-CN" altLang="en-US">
              <a:latin typeface="Arial" charset="0"/>
              <a:ea typeface="黑体" pitchFamily="2" charset="-122"/>
            </a:endParaRPr>
          </a:p>
        </p:txBody>
      </p:sp>
      <p:grpSp>
        <p:nvGrpSpPr>
          <p:cNvPr id="3077" name="组合 53"/>
          <p:cNvGrpSpPr>
            <a:grpSpLocks/>
          </p:cNvGrpSpPr>
          <p:nvPr/>
        </p:nvGrpSpPr>
        <p:grpSpPr bwMode="auto">
          <a:xfrm>
            <a:off x="488950" y="2024063"/>
            <a:ext cx="2205038" cy="2035175"/>
            <a:chOff x="4650202" y="4027773"/>
            <a:chExt cx="2204955" cy="2034745"/>
          </a:xfrm>
        </p:grpSpPr>
        <p:sp>
          <p:nvSpPr>
            <p:cNvPr id="3141" name="Text Box 21"/>
            <p:cNvSpPr txBox="1">
              <a:spLocks noChangeArrowheads="1"/>
            </p:cNvSpPr>
            <p:nvPr/>
          </p:nvSpPr>
          <p:spPr bwMode="auto">
            <a:xfrm>
              <a:off x="5000255" y="4206570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42" name="椭圆 29"/>
            <p:cNvSpPr>
              <a:spLocks noChangeArrowheads="1"/>
            </p:cNvSpPr>
            <p:nvPr/>
          </p:nvSpPr>
          <p:spPr bwMode="auto">
            <a:xfrm>
              <a:off x="5580132" y="4027773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43" name="椭圆 30"/>
            <p:cNvSpPr>
              <a:spLocks noChangeArrowheads="1"/>
            </p:cNvSpPr>
            <p:nvPr/>
          </p:nvSpPr>
          <p:spPr bwMode="auto">
            <a:xfrm>
              <a:off x="468009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44" name="椭圆 31"/>
            <p:cNvSpPr>
              <a:spLocks noChangeArrowheads="1"/>
            </p:cNvSpPr>
            <p:nvPr/>
          </p:nvSpPr>
          <p:spPr bwMode="auto">
            <a:xfrm>
              <a:off x="648023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45" name="椭圆 32"/>
            <p:cNvSpPr>
              <a:spLocks noChangeArrowheads="1"/>
            </p:cNvSpPr>
            <p:nvPr/>
          </p:nvSpPr>
          <p:spPr bwMode="auto">
            <a:xfrm>
              <a:off x="5040092" y="5618138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46" name="椭圆 33"/>
            <p:cNvSpPr>
              <a:spLocks noChangeArrowheads="1"/>
            </p:cNvSpPr>
            <p:nvPr/>
          </p:nvSpPr>
          <p:spPr bwMode="auto">
            <a:xfrm>
              <a:off x="6156176" y="5618139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" name="直接箭头连接符 3"/>
            <p:cNvCxnSpPr>
              <a:stCxn id="3142" idx="6"/>
              <a:endCxn id="3144" idx="1"/>
            </p:cNvCxnSpPr>
            <p:nvPr/>
          </p:nvCxnSpPr>
          <p:spPr>
            <a:xfrm>
              <a:off x="5940791" y="4207122"/>
              <a:ext cx="592115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142" idx="2"/>
              <a:endCxn id="3143" idx="7"/>
            </p:cNvCxnSpPr>
            <p:nvPr/>
          </p:nvCxnSpPr>
          <p:spPr>
            <a:xfrm flipH="1">
              <a:off x="4986739" y="4207122"/>
              <a:ext cx="593703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143" idx="4"/>
              <a:endCxn id="3145" idx="1"/>
            </p:cNvCxnSpPr>
            <p:nvPr/>
          </p:nvCxnSpPr>
          <p:spPr>
            <a:xfrm>
              <a:off x="4859744" y="4975310"/>
              <a:ext cx="233354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3146" idx="7"/>
              <a:endCxn id="3144" idx="4"/>
            </p:cNvCxnSpPr>
            <p:nvPr/>
          </p:nvCxnSpPr>
          <p:spPr>
            <a:xfrm flipV="1">
              <a:off x="6463059" y="4975310"/>
              <a:ext cx="196843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142" idx="4"/>
              <a:endCxn id="3146" idx="0"/>
            </p:cNvCxnSpPr>
            <p:nvPr/>
          </p:nvCxnSpPr>
          <p:spPr>
            <a:xfrm>
              <a:off x="5759823" y="4386472"/>
              <a:ext cx="576240" cy="123164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146" idx="2"/>
              <a:endCxn id="3145" idx="6"/>
            </p:cNvCxnSpPr>
            <p:nvPr/>
          </p:nvCxnSpPr>
          <p:spPr>
            <a:xfrm flipH="1" flipV="1">
              <a:off x="5399474" y="5797461"/>
              <a:ext cx="757209" cy="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145" idx="7"/>
              <a:endCxn id="3144" idx="3"/>
            </p:cNvCxnSpPr>
            <p:nvPr/>
          </p:nvCxnSpPr>
          <p:spPr>
            <a:xfrm flipV="1">
              <a:off x="5347089" y="4922934"/>
              <a:ext cx="1185817" cy="747554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4" name="Text Box 21"/>
            <p:cNvSpPr txBox="1">
              <a:spLocks noChangeArrowheads="1"/>
            </p:cNvSpPr>
            <p:nvPr/>
          </p:nvSpPr>
          <p:spPr bwMode="auto">
            <a:xfrm>
              <a:off x="4650202" y="513873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50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55" name="Text Box 21"/>
            <p:cNvSpPr txBox="1">
              <a:spLocks noChangeArrowheads="1"/>
            </p:cNvSpPr>
            <p:nvPr/>
          </p:nvSpPr>
          <p:spPr bwMode="auto">
            <a:xfrm>
              <a:off x="5580112" y="454512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 dirty="0">
                  <a:solidFill>
                    <a:srgbClr val="C00000"/>
                  </a:solidFill>
                  <a:latin typeface="Times New Roman" pitchFamily="18" charset="0"/>
                </a:rPr>
                <a:t>30</a:t>
              </a:r>
              <a:endParaRPr kumimoji="1" lang="en-US" altLang="zh-CN" sz="1600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56" name="Text Box 21"/>
            <p:cNvSpPr txBox="1">
              <a:spLocks noChangeArrowheads="1"/>
            </p:cNvSpPr>
            <p:nvPr/>
          </p:nvSpPr>
          <p:spPr bwMode="auto">
            <a:xfrm>
              <a:off x="5412916" y="521468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57" name="Text Box 21"/>
            <p:cNvSpPr txBox="1">
              <a:spLocks noChangeArrowheads="1"/>
            </p:cNvSpPr>
            <p:nvPr/>
          </p:nvSpPr>
          <p:spPr bwMode="auto">
            <a:xfrm>
              <a:off x="6076545" y="4149339"/>
              <a:ext cx="4924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58" name="Text Box 21"/>
            <p:cNvSpPr txBox="1">
              <a:spLocks noChangeArrowheads="1"/>
            </p:cNvSpPr>
            <p:nvPr/>
          </p:nvSpPr>
          <p:spPr bwMode="auto">
            <a:xfrm>
              <a:off x="6465307" y="5246198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60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59" name="Text Box 21"/>
            <p:cNvSpPr txBox="1">
              <a:spLocks noChangeArrowheads="1"/>
            </p:cNvSpPr>
            <p:nvPr/>
          </p:nvSpPr>
          <p:spPr bwMode="auto">
            <a:xfrm>
              <a:off x="5671144" y="572396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20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3074" name="对象 1"/>
          <p:cNvGraphicFramePr>
            <a:graphicFrameLocks noChangeAspect="1"/>
          </p:cNvGraphicFramePr>
          <p:nvPr/>
        </p:nvGraphicFramePr>
        <p:xfrm>
          <a:off x="5795963" y="549275"/>
          <a:ext cx="3195637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71532" imgH="838080" progId="Equation.3">
                  <p:embed/>
                </p:oleObj>
              </mc:Choice>
              <mc:Fallback>
                <p:oleObj name="公式" r:id="rId2" imgW="1771532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49275"/>
                        <a:ext cx="3195637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1281113" y="4059238"/>
            <a:ext cx="649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原图</a:t>
            </a:r>
          </a:p>
        </p:txBody>
      </p:sp>
      <p:cxnSp>
        <p:nvCxnSpPr>
          <p:cNvPr id="146" name="直接箭头连接符 145"/>
          <p:cNvCxnSpPr/>
          <p:nvPr/>
        </p:nvCxnSpPr>
        <p:spPr>
          <a:xfrm rot="5400000">
            <a:off x="821531" y="4304507"/>
            <a:ext cx="4454525" cy="1588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rot="5400000">
            <a:off x="3479800" y="4322763"/>
            <a:ext cx="4491037" cy="1588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215900" y="4364038"/>
            <a:ext cx="8951913" cy="36512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4349750" y="2154238"/>
            <a:ext cx="806450" cy="409575"/>
            <a:chOff x="4349802" y="2154342"/>
            <a:chExt cx="807404" cy="410562"/>
          </a:xfrm>
        </p:grpSpPr>
        <p:sp>
          <p:nvSpPr>
            <p:cNvPr id="3139" name="椭圆 27"/>
            <p:cNvSpPr>
              <a:spLocks noChangeArrowheads="1"/>
            </p:cNvSpPr>
            <p:nvPr/>
          </p:nvSpPr>
          <p:spPr bwMode="auto">
            <a:xfrm>
              <a:off x="4349802" y="2205945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40" name="TextBox 9"/>
            <p:cNvSpPr txBox="1">
              <a:spLocks noChangeArrowheads="1"/>
            </p:cNvSpPr>
            <p:nvPr/>
          </p:nvSpPr>
          <p:spPr bwMode="auto">
            <a:xfrm>
              <a:off x="4613181" y="2154342"/>
              <a:ext cx="544025" cy="338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6110288" y="2143125"/>
            <a:ext cx="1965325" cy="1249363"/>
            <a:chOff x="6111050" y="2143278"/>
            <a:chExt cx="1965242" cy="1249834"/>
          </a:xfrm>
        </p:grpSpPr>
        <p:grpSp>
          <p:nvGrpSpPr>
            <p:cNvPr id="3132" name="组合 63"/>
            <p:cNvGrpSpPr>
              <a:grpSpLocks/>
            </p:cNvGrpSpPr>
            <p:nvPr/>
          </p:nvGrpSpPr>
          <p:grpSpPr bwMode="auto">
            <a:xfrm>
              <a:off x="6366086" y="2192650"/>
              <a:ext cx="1260040" cy="948318"/>
              <a:chOff x="4680092" y="4027773"/>
              <a:chExt cx="1260040" cy="948318"/>
            </a:xfrm>
          </p:grpSpPr>
          <p:sp>
            <p:nvSpPr>
              <p:cNvPr id="3135" name="Text Box 21"/>
              <p:cNvSpPr txBox="1">
                <a:spLocks noChangeArrowheads="1"/>
              </p:cNvSpPr>
              <p:nvPr/>
            </p:nvSpPr>
            <p:spPr bwMode="auto">
              <a:xfrm>
                <a:off x="5000255" y="420657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36" name="椭圆 65"/>
              <p:cNvSpPr>
                <a:spLocks noChangeArrowheads="1"/>
              </p:cNvSpPr>
              <p:nvPr/>
            </p:nvSpPr>
            <p:spPr bwMode="auto">
              <a:xfrm>
                <a:off x="5580132" y="4027773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0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137" name="椭圆 66"/>
              <p:cNvSpPr>
                <a:spLocks noChangeArrowheads="1"/>
              </p:cNvSpPr>
              <p:nvPr/>
            </p:nvSpPr>
            <p:spPr bwMode="auto">
              <a:xfrm>
                <a:off x="468009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cxnSp>
            <p:nvCxnSpPr>
              <p:cNvPr id="72" name="直接箭头连接符 71"/>
              <p:cNvCxnSpPr>
                <a:stCxn id="3136" idx="2"/>
                <a:endCxn id="3137" idx="7"/>
              </p:cNvCxnSpPr>
              <p:nvPr/>
            </p:nvCxnSpPr>
            <p:spPr>
              <a:xfrm flipH="1">
                <a:off x="4987007" y="4207088"/>
                <a:ext cx="592112" cy="462137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33" name="TextBox 152"/>
            <p:cNvSpPr txBox="1">
              <a:spLocks noChangeArrowheads="1"/>
            </p:cNvSpPr>
            <p:nvPr/>
          </p:nvSpPr>
          <p:spPr bwMode="auto">
            <a:xfrm>
              <a:off x="7532583" y="2143278"/>
              <a:ext cx="543709" cy="338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34" name="TextBox 153"/>
            <p:cNvSpPr txBox="1">
              <a:spLocks noChangeArrowheads="1"/>
            </p:cNvSpPr>
            <p:nvPr/>
          </p:nvSpPr>
          <p:spPr bwMode="auto">
            <a:xfrm>
              <a:off x="6111050" y="3054442"/>
              <a:ext cx="657516" cy="338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d=10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242888" y="4473575"/>
            <a:ext cx="2133600" cy="2232025"/>
            <a:chOff x="242397" y="4473116"/>
            <a:chExt cx="2133981" cy="2232300"/>
          </a:xfrm>
        </p:grpSpPr>
        <p:sp>
          <p:nvSpPr>
            <p:cNvPr id="3122" name="TextBox 154"/>
            <p:cNvSpPr txBox="1">
              <a:spLocks noChangeArrowheads="1"/>
            </p:cNvSpPr>
            <p:nvPr/>
          </p:nvSpPr>
          <p:spPr bwMode="auto">
            <a:xfrm>
              <a:off x="1691680" y="4473116"/>
              <a:ext cx="543958" cy="33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23" name="TextBox 155"/>
            <p:cNvSpPr txBox="1">
              <a:spLocks noChangeArrowheads="1"/>
            </p:cNvSpPr>
            <p:nvPr/>
          </p:nvSpPr>
          <p:spPr bwMode="auto">
            <a:xfrm>
              <a:off x="242397" y="5358698"/>
              <a:ext cx="657817" cy="33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d=10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24" name="Text Box 21"/>
            <p:cNvSpPr txBox="1">
              <a:spLocks noChangeArrowheads="1"/>
            </p:cNvSpPr>
            <p:nvPr/>
          </p:nvSpPr>
          <p:spPr bwMode="auto">
            <a:xfrm>
              <a:off x="838914" y="4687917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25" name="椭圆 85"/>
            <p:cNvSpPr>
              <a:spLocks noChangeArrowheads="1"/>
            </p:cNvSpPr>
            <p:nvPr/>
          </p:nvSpPr>
          <p:spPr bwMode="auto">
            <a:xfrm>
              <a:off x="1418791" y="4509120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26" name="椭圆 86"/>
            <p:cNvSpPr>
              <a:spLocks noChangeArrowheads="1"/>
            </p:cNvSpPr>
            <p:nvPr/>
          </p:nvSpPr>
          <p:spPr bwMode="auto">
            <a:xfrm>
              <a:off x="518751" y="5098479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2" name="直接箭头连接符 91"/>
            <p:cNvCxnSpPr>
              <a:stCxn id="3125" idx="2"/>
              <a:endCxn id="3126" idx="7"/>
            </p:cNvCxnSpPr>
            <p:nvPr/>
          </p:nvCxnSpPr>
          <p:spPr>
            <a:xfrm flipH="1">
              <a:off x="825113" y="4689043"/>
              <a:ext cx="593831" cy="46202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3125" idx="4"/>
              <a:endCxn id="3130" idx="0"/>
            </p:cNvCxnSpPr>
            <p:nvPr/>
          </p:nvCxnSpPr>
          <p:spPr>
            <a:xfrm>
              <a:off x="1598364" y="4868453"/>
              <a:ext cx="560487" cy="122728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9" name="Text Box 21"/>
            <p:cNvSpPr txBox="1">
              <a:spLocks noChangeArrowheads="1"/>
            </p:cNvSpPr>
            <p:nvPr/>
          </p:nvSpPr>
          <p:spPr bwMode="auto">
            <a:xfrm>
              <a:off x="1418771" y="5026471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30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130" name="椭圆 156"/>
            <p:cNvSpPr>
              <a:spLocks noChangeArrowheads="1"/>
            </p:cNvSpPr>
            <p:nvPr/>
          </p:nvSpPr>
          <p:spPr bwMode="auto">
            <a:xfrm>
              <a:off x="1979712" y="6095455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131" name="TextBox 158"/>
            <p:cNvSpPr txBox="1">
              <a:spLocks noChangeArrowheads="1"/>
            </p:cNvSpPr>
            <p:nvPr/>
          </p:nvSpPr>
          <p:spPr bwMode="auto">
            <a:xfrm>
              <a:off x="1718561" y="6366810"/>
              <a:ext cx="657817" cy="338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d=30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8" name="组合 17"/>
          <p:cNvGrpSpPr>
            <a:grpSpLocks/>
          </p:cNvGrpSpPr>
          <p:nvPr/>
        </p:nvGrpSpPr>
        <p:grpSpPr bwMode="auto">
          <a:xfrm>
            <a:off x="3159125" y="4476750"/>
            <a:ext cx="2241550" cy="2228850"/>
            <a:chOff x="3158721" y="4476129"/>
            <a:chExt cx="2241998" cy="2229309"/>
          </a:xfrm>
        </p:grpSpPr>
        <p:sp>
          <p:nvSpPr>
            <p:cNvPr id="3106" name="TextBox 161"/>
            <p:cNvSpPr txBox="1">
              <a:spLocks noChangeArrowheads="1"/>
            </p:cNvSpPr>
            <p:nvPr/>
          </p:nvSpPr>
          <p:spPr bwMode="auto">
            <a:xfrm>
              <a:off x="4742897" y="6366810"/>
              <a:ext cx="657822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d=30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grpSp>
          <p:nvGrpSpPr>
            <p:cNvPr id="3107" name="组合 16"/>
            <p:cNvGrpSpPr>
              <a:grpSpLocks/>
            </p:cNvGrpSpPr>
            <p:nvPr/>
          </p:nvGrpSpPr>
          <p:grpSpPr bwMode="auto">
            <a:xfrm>
              <a:off x="3158721" y="4476129"/>
              <a:ext cx="2127125" cy="2229309"/>
              <a:chOff x="3158721" y="4476129"/>
              <a:chExt cx="2127125" cy="2229309"/>
            </a:xfrm>
          </p:grpSpPr>
          <p:grpSp>
            <p:nvGrpSpPr>
              <p:cNvPr id="3108" name="组合 103"/>
              <p:cNvGrpSpPr>
                <a:grpSpLocks/>
              </p:cNvGrpSpPr>
              <p:nvPr/>
            </p:nvGrpSpPr>
            <p:grpSpPr bwMode="auto">
              <a:xfrm>
                <a:off x="3449762" y="4509120"/>
                <a:ext cx="1836084" cy="2034745"/>
                <a:chOff x="4680092" y="4027773"/>
                <a:chExt cx="1836084" cy="2034745"/>
              </a:xfrm>
            </p:grpSpPr>
            <p:sp>
              <p:nvSpPr>
                <p:cNvPr id="311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000255" y="4206570"/>
                  <a:ext cx="38985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600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 sz="1600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114" name="椭圆 105"/>
                <p:cNvSpPr>
                  <a:spLocks noChangeArrowheads="1"/>
                </p:cNvSpPr>
                <p:nvPr/>
              </p:nvSpPr>
              <p:spPr bwMode="auto">
                <a:xfrm>
                  <a:off x="5580132" y="4027773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0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3115" name="椭圆 106"/>
                <p:cNvSpPr>
                  <a:spLocks noChangeArrowheads="1"/>
                </p:cNvSpPr>
                <p:nvPr/>
              </p:nvSpPr>
              <p:spPr bwMode="auto">
                <a:xfrm>
                  <a:off x="4680092" y="4617132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1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3116" name="椭圆 108"/>
                <p:cNvSpPr>
                  <a:spLocks noChangeArrowheads="1"/>
                </p:cNvSpPr>
                <p:nvPr/>
              </p:nvSpPr>
              <p:spPr bwMode="auto">
                <a:xfrm>
                  <a:off x="5040092" y="5618138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2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3117" name="椭圆 109"/>
                <p:cNvSpPr>
                  <a:spLocks noChangeArrowheads="1"/>
                </p:cNvSpPr>
                <p:nvPr/>
              </p:nvSpPr>
              <p:spPr bwMode="auto">
                <a:xfrm>
                  <a:off x="6156176" y="5618139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3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cxnSp>
              <p:nvCxnSpPr>
                <p:cNvPr id="112" name="直接箭头连接符 111"/>
                <p:cNvCxnSpPr>
                  <a:stCxn id="3114" idx="2"/>
                  <a:endCxn id="3115" idx="7"/>
                </p:cNvCxnSpPr>
                <p:nvPr/>
              </p:nvCxnSpPr>
              <p:spPr>
                <a:xfrm flipH="1">
                  <a:off x="4986070" y="4207551"/>
                  <a:ext cx="593844" cy="462058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箭头连接符 114"/>
                <p:cNvCxnSpPr>
                  <a:stCxn id="3114" idx="4"/>
                  <a:endCxn id="3117" idx="0"/>
                </p:cNvCxnSpPr>
                <p:nvPr/>
              </p:nvCxnSpPr>
              <p:spPr>
                <a:xfrm>
                  <a:off x="5759338" y="4386976"/>
                  <a:ext cx="577966" cy="1230565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箭头连接符 115"/>
                <p:cNvCxnSpPr>
                  <a:stCxn id="3117" idx="2"/>
                  <a:endCxn id="3116" idx="6"/>
                </p:cNvCxnSpPr>
                <p:nvPr/>
              </p:nvCxnSpPr>
              <p:spPr>
                <a:xfrm flipH="1" flipV="1">
                  <a:off x="5398903" y="5796966"/>
                  <a:ext cx="755801" cy="0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2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671144" y="5723964"/>
                  <a:ext cx="38985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600" b="1">
                      <a:solidFill>
                        <a:srgbClr val="C00000"/>
                      </a:solidFill>
                      <a:latin typeface="Times New Roman" pitchFamily="18" charset="0"/>
                    </a:rPr>
                    <a:t>20</a:t>
                  </a:r>
                  <a:endParaRPr kumimoji="1" lang="en-US" altLang="zh-CN" sz="1600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109" name="TextBox 159"/>
              <p:cNvSpPr txBox="1">
                <a:spLocks noChangeArrowheads="1"/>
              </p:cNvSpPr>
              <p:nvPr/>
            </p:nvSpPr>
            <p:spPr bwMode="auto">
              <a:xfrm>
                <a:off x="4605550" y="4476129"/>
                <a:ext cx="543963" cy="33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d=0</a:t>
                </a:r>
                <a:endParaRPr lang="zh-CN" altLang="en-US" sz="16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110" name="TextBox 160"/>
              <p:cNvSpPr txBox="1">
                <a:spLocks noChangeArrowheads="1"/>
              </p:cNvSpPr>
              <p:nvPr/>
            </p:nvSpPr>
            <p:spPr bwMode="auto">
              <a:xfrm>
                <a:off x="3158721" y="5358698"/>
                <a:ext cx="657822" cy="33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d=10</a:t>
                </a:r>
                <a:endParaRPr lang="zh-CN" altLang="en-US" sz="16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111" name="Text Box 21"/>
              <p:cNvSpPr txBox="1">
                <a:spLocks noChangeArrowheads="1"/>
              </p:cNvSpPr>
              <p:nvPr/>
            </p:nvSpPr>
            <p:spPr bwMode="auto">
              <a:xfrm>
                <a:off x="4355976" y="5026471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30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12" name="TextBox 163"/>
              <p:cNvSpPr txBox="1">
                <a:spLocks noChangeArrowheads="1"/>
              </p:cNvSpPr>
              <p:nvPr/>
            </p:nvSpPr>
            <p:spPr bwMode="auto">
              <a:xfrm>
                <a:off x="3563888" y="6366810"/>
                <a:ext cx="657822" cy="338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d=50</a:t>
                </a:r>
                <a:endParaRPr lang="zh-CN" altLang="en-US" sz="16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</p:grpSp>
      </p:grpSp>
      <p:grpSp>
        <p:nvGrpSpPr>
          <p:cNvPr id="11" name="组合 15"/>
          <p:cNvGrpSpPr>
            <a:grpSpLocks/>
          </p:cNvGrpSpPr>
          <p:nvPr/>
        </p:nvGrpSpPr>
        <p:grpSpPr bwMode="auto">
          <a:xfrm>
            <a:off x="6084888" y="4476750"/>
            <a:ext cx="2741612" cy="2228850"/>
            <a:chOff x="6084168" y="4476129"/>
            <a:chExt cx="2741238" cy="2229309"/>
          </a:xfrm>
        </p:grpSpPr>
        <p:grpSp>
          <p:nvGrpSpPr>
            <p:cNvPr id="3087" name="组合 123"/>
            <p:cNvGrpSpPr>
              <a:grpSpLocks/>
            </p:cNvGrpSpPr>
            <p:nvPr/>
          </p:nvGrpSpPr>
          <p:grpSpPr bwMode="auto">
            <a:xfrm>
              <a:off x="6366086" y="4509120"/>
              <a:ext cx="2160140" cy="2034745"/>
              <a:chOff x="4680092" y="4027773"/>
              <a:chExt cx="2160140" cy="2034745"/>
            </a:xfrm>
          </p:grpSpPr>
          <p:sp>
            <p:nvSpPr>
              <p:cNvPr id="3093" name="Text Box 21"/>
              <p:cNvSpPr txBox="1">
                <a:spLocks noChangeArrowheads="1"/>
              </p:cNvSpPr>
              <p:nvPr/>
            </p:nvSpPr>
            <p:spPr bwMode="auto">
              <a:xfrm>
                <a:off x="5000255" y="420657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94" name="椭圆 125"/>
              <p:cNvSpPr>
                <a:spLocks noChangeArrowheads="1"/>
              </p:cNvSpPr>
              <p:nvPr/>
            </p:nvSpPr>
            <p:spPr bwMode="auto">
              <a:xfrm>
                <a:off x="5580132" y="4027773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0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095" name="椭圆 126"/>
              <p:cNvSpPr>
                <a:spLocks noChangeArrowheads="1"/>
              </p:cNvSpPr>
              <p:nvPr/>
            </p:nvSpPr>
            <p:spPr bwMode="auto">
              <a:xfrm>
                <a:off x="468009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096" name="椭圆 127"/>
              <p:cNvSpPr>
                <a:spLocks noChangeArrowheads="1"/>
              </p:cNvSpPr>
              <p:nvPr/>
            </p:nvSpPr>
            <p:spPr bwMode="auto">
              <a:xfrm>
                <a:off x="648023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4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097" name="椭圆 128"/>
              <p:cNvSpPr>
                <a:spLocks noChangeArrowheads="1"/>
              </p:cNvSpPr>
              <p:nvPr/>
            </p:nvSpPr>
            <p:spPr bwMode="auto">
              <a:xfrm>
                <a:off x="5040092" y="5618138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2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3098" name="椭圆 129"/>
              <p:cNvSpPr>
                <a:spLocks noChangeArrowheads="1"/>
              </p:cNvSpPr>
              <p:nvPr/>
            </p:nvSpPr>
            <p:spPr bwMode="auto">
              <a:xfrm>
                <a:off x="6156176" y="5618139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3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cxnSp>
            <p:nvCxnSpPr>
              <p:cNvPr id="132" name="直接箭头连接符 131"/>
              <p:cNvCxnSpPr>
                <a:stCxn id="3094" idx="2"/>
                <a:endCxn id="3095" idx="7"/>
              </p:cNvCxnSpPr>
              <p:nvPr/>
            </p:nvCxnSpPr>
            <p:spPr>
              <a:xfrm flipH="1">
                <a:off x="4988644" y="4207551"/>
                <a:ext cx="593644" cy="462058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>
                <a:stCxn id="3094" idx="4"/>
                <a:endCxn id="3098" idx="0"/>
              </p:cNvCxnSpPr>
              <p:nvPr/>
            </p:nvCxnSpPr>
            <p:spPr>
              <a:xfrm>
                <a:off x="5761650" y="4386976"/>
                <a:ext cx="576184" cy="1230565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/>
              <p:cNvCxnSpPr>
                <a:stCxn id="3098" idx="2"/>
                <a:endCxn id="3097" idx="6"/>
              </p:cNvCxnSpPr>
              <p:nvPr/>
            </p:nvCxnSpPr>
            <p:spPr>
              <a:xfrm flipH="1" flipV="1">
                <a:off x="5401338" y="5796966"/>
                <a:ext cx="755547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>
                <a:stCxn id="3097" idx="7"/>
                <a:endCxn id="3096" idx="3"/>
              </p:cNvCxnSpPr>
              <p:nvPr/>
            </p:nvCxnSpPr>
            <p:spPr>
              <a:xfrm flipV="1">
                <a:off x="5348957" y="4923661"/>
                <a:ext cx="1185701" cy="746279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3" name="Text Box 21"/>
              <p:cNvSpPr txBox="1">
                <a:spLocks noChangeArrowheads="1"/>
              </p:cNvSpPr>
              <p:nvPr/>
            </p:nvSpPr>
            <p:spPr bwMode="auto">
              <a:xfrm>
                <a:off x="5580112" y="4545124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30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04" name="Text Box 21"/>
              <p:cNvSpPr txBox="1">
                <a:spLocks noChangeArrowheads="1"/>
              </p:cNvSpPr>
              <p:nvPr/>
            </p:nvSpPr>
            <p:spPr bwMode="auto">
              <a:xfrm>
                <a:off x="5412916" y="5214682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05" name="Text Box 21"/>
              <p:cNvSpPr txBox="1">
                <a:spLocks noChangeArrowheads="1"/>
              </p:cNvSpPr>
              <p:nvPr/>
            </p:nvSpPr>
            <p:spPr bwMode="auto">
              <a:xfrm>
                <a:off x="5671144" y="5723964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20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088" name="TextBox 164"/>
            <p:cNvSpPr txBox="1">
              <a:spLocks noChangeArrowheads="1"/>
            </p:cNvSpPr>
            <p:nvPr/>
          </p:nvSpPr>
          <p:spPr bwMode="auto">
            <a:xfrm>
              <a:off x="7530997" y="4476129"/>
              <a:ext cx="543810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089" name="TextBox 165"/>
            <p:cNvSpPr txBox="1">
              <a:spLocks noChangeArrowheads="1"/>
            </p:cNvSpPr>
            <p:nvPr/>
          </p:nvSpPr>
          <p:spPr bwMode="auto">
            <a:xfrm>
              <a:off x="6084168" y="5358698"/>
              <a:ext cx="657637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d=10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090" name="TextBox 166"/>
            <p:cNvSpPr txBox="1">
              <a:spLocks noChangeArrowheads="1"/>
            </p:cNvSpPr>
            <p:nvPr/>
          </p:nvSpPr>
          <p:spPr bwMode="auto">
            <a:xfrm>
              <a:off x="7668343" y="6366810"/>
              <a:ext cx="657637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d=30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091" name="TextBox 167"/>
            <p:cNvSpPr txBox="1">
              <a:spLocks noChangeArrowheads="1"/>
            </p:cNvSpPr>
            <p:nvPr/>
          </p:nvSpPr>
          <p:spPr bwMode="auto">
            <a:xfrm>
              <a:off x="6489333" y="6366810"/>
              <a:ext cx="657637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d=50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3092" name="TextBox 168"/>
            <p:cNvSpPr txBox="1">
              <a:spLocks noChangeArrowheads="1"/>
            </p:cNvSpPr>
            <p:nvPr/>
          </p:nvSpPr>
          <p:spPr bwMode="auto">
            <a:xfrm>
              <a:off x="8167769" y="5373216"/>
              <a:ext cx="657637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d=60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002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最短路径</a:t>
            </a:r>
          </a:p>
        </p:txBody>
      </p:sp>
      <p:sp>
        <p:nvSpPr>
          <p:cNvPr id="410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黑体" pitchFamily="2" charset="-122"/>
              </a:rPr>
              <a:t>Dijkstra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r>
              <a:rPr lang="en-US" altLang="zh-CN">
                <a:latin typeface="Arial" charset="0"/>
                <a:ea typeface="黑体" pitchFamily="2" charset="-122"/>
              </a:rPr>
              <a:t>(</a:t>
            </a:r>
            <a:r>
              <a:rPr lang="zh-CN" altLang="en-US">
                <a:latin typeface="Arial" charset="0"/>
                <a:ea typeface="黑体" pitchFamily="2" charset="-122"/>
              </a:rPr>
              <a:t>记录路径</a:t>
            </a:r>
            <a:r>
              <a:rPr lang="en-US" altLang="zh-CN">
                <a:latin typeface="Arial" charset="0"/>
                <a:ea typeface="黑体" pitchFamily="2" charset="-122"/>
              </a:rPr>
              <a:t>)</a:t>
            </a:r>
            <a:endParaRPr lang="zh-CN" altLang="en-US">
              <a:latin typeface="Arial" charset="0"/>
              <a:ea typeface="黑体" pitchFamily="2" charset="-122"/>
            </a:endParaRPr>
          </a:p>
        </p:txBody>
      </p:sp>
      <p:grpSp>
        <p:nvGrpSpPr>
          <p:cNvPr id="4101" name="组合 53"/>
          <p:cNvGrpSpPr>
            <a:grpSpLocks/>
          </p:cNvGrpSpPr>
          <p:nvPr/>
        </p:nvGrpSpPr>
        <p:grpSpPr bwMode="auto">
          <a:xfrm>
            <a:off x="488950" y="2024063"/>
            <a:ext cx="2205038" cy="2035175"/>
            <a:chOff x="4650202" y="4027773"/>
            <a:chExt cx="2204955" cy="2034745"/>
          </a:xfrm>
        </p:grpSpPr>
        <p:sp>
          <p:nvSpPr>
            <p:cNvPr id="4165" name="Text Box 21"/>
            <p:cNvSpPr txBox="1">
              <a:spLocks noChangeArrowheads="1"/>
            </p:cNvSpPr>
            <p:nvPr/>
          </p:nvSpPr>
          <p:spPr bwMode="auto">
            <a:xfrm>
              <a:off x="5000255" y="4206570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66" name="椭圆 29"/>
            <p:cNvSpPr>
              <a:spLocks noChangeArrowheads="1"/>
            </p:cNvSpPr>
            <p:nvPr/>
          </p:nvSpPr>
          <p:spPr bwMode="auto">
            <a:xfrm>
              <a:off x="5580132" y="4027773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67" name="椭圆 30"/>
            <p:cNvSpPr>
              <a:spLocks noChangeArrowheads="1"/>
            </p:cNvSpPr>
            <p:nvPr/>
          </p:nvSpPr>
          <p:spPr bwMode="auto">
            <a:xfrm>
              <a:off x="468009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68" name="椭圆 31"/>
            <p:cNvSpPr>
              <a:spLocks noChangeArrowheads="1"/>
            </p:cNvSpPr>
            <p:nvPr/>
          </p:nvSpPr>
          <p:spPr bwMode="auto">
            <a:xfrm>
              <a:off x="648023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69" name="椭圆 32"/>
            <p:cNvSpPr>
              <a:spLocks noChangeArrowheads="1"/>
            </p:cNvSpPr>
            <p:nvPr/>
          </p:nvSpPr>
          <p:spPr bwMode="auto">
            <a:xfrm>
              <a:off x="5040092" y="5618138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70" name="椭圆 33"/>
            <p:cNvSpPr>
              <a:spLocks noChangeArrowheads="1"/>
            </p:cNvSpPr>
            <p:nvPr/>
          </p:nvSpPr>
          <p:spPr bwMode="auto">
            <a:xfrm>
              <a:off x="6156176" y="5618139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" name="直接箭头连接符 3"/>
            <p:cNvCxnSpPr>
              <a:stCxn id="4166" idx="6"/>
              <a:endCxn id="4168" idx="1"/>
            </p:cNvCxnSpPr>
            <p:nvPr/>
          </p:nvCxnSpPr>
          <p:spPr>
            <a:xfrm>
              <a:off x="5940791" y="4207122"/>
              <a:ext cx="592115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4166" idx="2"/>
              <a:endCxn id="4167" idx="7"/>
            </p:cNvCxnSpPr>
            <p:nvPr/>
          </p:nvCxnSpPr>
          <p:spPr>
            <a:xfrm flipH="1">
              <a:off x="4986739" y="4207122"/>
              <a:ext cx="593703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4167" idx="4"/>
              <a:endCxn id="4169" idx="1"/>
            </p:cNvCxnSpPr>
            <p:nvPr/>
          </p:nvCxnSpPr>
          <p:spPr>
            <a:xfrm>
              <a:off x="4859744" y="4975310"/>
              <a:ext cx="233354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4170" idx="7"/>
              <a:endCxn id="4168" idx="4"/>
            </p:cNvCxnSpPr>
            <p:nvPr/>
          </p:nvCxnSpPr>
          <p:spPr>
            <a:xfrm flipV="1">
              <a:off x="6463059" y="4975310"/>
              <a:ext cx="196843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4166" idx="4"/>
              <a:endCxn id="4170" idx="0"/>
            </p:cNvCxnSpPr>
            <p:nvPr/>
          </p:nvCxnSpPr>
          <p:spPr>
            <a:xfrm>
              <a:off x="5759823" y="4386472"/>
              <a:ext cx="576240" cy="123164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4170" idx="2"/>
              <a:endCxn id="4169" idx="6"/>
            </p:cNvCxnSpPr>
            <p:nvPr/>
          </p:nvCxnSpPr>
          <p:spPr>
            <a:xfrm flipH="1" flipV="1">
              <a:off x="5399474" y="5797461"/>
              <a:ext cx="757209" cy="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169" idx="7"/>
              <a:endCxn id="4168" idx="3"/>
            </p:cNvCxnSpPr>
            <p:nvPr/>
          </p:nvCxnSpPr>
          <p:spPr>
            <a:xfrm flipV="1">
              <a:off x="5347089" y="4922934"/>
              <a:ext cx="1185817" cy="747554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78" name="Text Box 21"/>
            <p:cNvSpPr txBox="1">
              <a:spLocks noChangeArrowheads="1"/>
            </p:cNvSpPr>
            <p:nvPr/>
          </p:nvSpPr>
          <p:spPr bwMode="auto">
            <a:xfrm>
              <a:off x="4650202" y="513873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50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79" name="Text Box 21"/>
            <p:cNvSpPr txBox="1">
              <a:spLocks noChangeArrowheads="1"/>
            </p:cNvSpPr>
            <p:nvPr/>
          </p:nvSpPr>
          <p:spPr bwMode="auto">
            <a:xfrm>
              <a:off x="5580112" y="454512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30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80" name="Text Box 21"/>
            <p:cNvSpPr txBox="1">
              <a:spLocks noChangeArrowheads="1"/>
            </p:cNvSpPr>
            <p:nvPr/>
          </p:nvSpPr>
          <p:spPr bwMode="auto">
            <a:xfrm>
              <a:off x="5412916" y="521468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81" name="Text Box 21"/>
            <p:cNvSpPr txBox="1">
              <a:spLocks noChangeArrowheads="1"/>
            </p:cNvSpPr>
            <p:nvPr/>
          </p:nvSpPr>
          <p:spPr bwMode="auto">
            <a:xfrm>
              <a:off x="6076545" y="4149339"/>
              <a:ext cx="4924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82" name="Text Box 21"/>
            <p:cNvSpPr txBox="1">
              <a:spLocks noChangeArrowheads="1"/>
            </p:cNvSpPr>
            <p:nvPr/>
          </p:nvSpPr>
          <p:spPr bwMode="auto">
            <a:xfrm>
              <a:off x="6465307" y="5246198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60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83" name="Text Box 21"/>
            <p:cNvSpPr txBox="1">
              <a:spLocks noChangeArrowheads="1"/>
            </p:cNvSpPr>
            <p:nvPr/>
          </p:nvSpPr>
          <p:spPr bwMode="auto">
            <a:xfrm>
              <a:off x="5671144" y="572396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20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4098" name="对象 1"/>
          <p:cNvGraphicFramePr>
            <a:graphicFrameLocks noChangeAspect="1"/>
          </p:cNvGraphicFramePr>
          <p:nvPr/>
        </p:nvGraphicFramePr>
        <p:xfrm>
          <a:off x="5795963" y="549275"/>
          <a:ext cx="3195637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71532" imgH="838080" progId="Equation.3">
                  <p:embed/>
                </p:oleObj>
              </mc:Choice>
              <mc:Fallback>
                <p:oleObj name="公式" r:id="rId2" imgW="1771532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49275"/>
                        <a:ext cx="3195637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Box 2"/>
          <p:cNvSpPr txBox="1">
            <a:spLocks noChangeArrowheads="1"/>
          </p:cNvSpPr>
          <p:nvPr/>
        </p:nvSpPr>
        <p:spPr bwMode="auto">
          <a:xfrm>
            <a:off x="1281113" y="4059238"/>
            <a:ext cx="649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原图</a:t>
            </a:r>
          </a:p>
        </p:txBody>
      </p:sp>
      <p:cxnSp>
        <p:nvCxnSpPr>
          <p:cNvPr id="146" name="直接箭头连接符 145"/>
          <p:cNvCxnSpPr/>
          <p:nvPr/>
        </p:nvCxnSpPr>
        <p:spPr>
          <a:xfrm rot="5400000">
            <a:off x="821531" y="4304507"/>
            <a:ext cx="4454525" cy="1588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 rot="5400000">
            <a:off x="3479800" y="4322763"/>
            <a:ext cx="4491037" cy="1588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215900" y="4364038"/>
            <a:ext cx="8951913" cy="36512"/>
          </a:xfrm>
          <a:prstGeom prst="straightConnector1">
            <a:avLst/>
          </a:prstGeom>
          <a:ln w="254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3"/>
          <p:cNvGrpSpPr>
            <a:grpSpLocks/>
          </p:cNvGrpSpPr>
          <p:nvPr/>
        </p:nvGrpSpPr>
        <p:grpSpPr bwMode="auto">
          <a:xfrm>
            <a:off x="4349750" y="2154238"/>
            <a:ext cx="1127125" cy="584200"/>
            <a:chOff x="4349802" y="2154342"/>
            <a:chExt cx="1127718" cy="584775"/>
          </a:xfrm>
        </p:grpSpPr>
        <p:sp>
          <p:nvSpPr>
            <p:cNvPr id="4163" name="椭圆 27"/>
            <p:cNvSpPr>
              <a:spLocks noChangeArrowheads="1"/>
            </p:cNvSpPr>
            <p:nvPr/>
          </p:nvSpPr>
          <p:spPr bwMode="auto">
            <a:xfrm>
              <a:off x="4349802" y="2205945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64" name="TextBox 9"/>
            <p:cNvSpPr txBox="1">
              <a:spLocks noChangeArrowheads="1"/>
            </p:cNvSpPr>
            <p:nvPr/>
          </p:nvSpPr>
          <p:spPr bwMode="auto">
            <a:xfrm>
              <a:off x="4613181" y="2154342"/>
              <a:ext cx="8643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d[0]=0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p[0]=-1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5" name="组合 14"/>
          <p:cNvGrpSpPr>
            <a:grpSpLocks/>
          </p:cNvGrpSpPr>
          <p:nvPr/>
        </p:nvGrpSpPr>
        <p:grpSpPr bwMode="auto">
          <a:xfrm>
            <a:off x="6110288" y="2143125"/>
            <a:ext cx="2286000" cy="1495425"/>
            <a:chOff x="6111049" y="2143278"/>
            <a:chExt cx="2285873" cy="1495939"/>
          </a:xfrm>
        </p:grpSpPr>
        <p:grpSp>
          <p:nvGrpSpPr>
            <p:cNvPr id="4156" name="组合 63"/>
            <p:cNvGrpSpPr>
              <a:grpSpLocks/>
            </p:cNvGrpSpPr>
            <p:nvPr/>
          </p:nvGrpSpPr>
          <p:grpSpPr bwMode="auto">
            <a:xfrm>
              <a:off x="6366086" y="2192650"/>
              <a:ext cx="1260040" cy="948318"/>
              <a:chOff x="4680092" y="4027773"/>
              <a:chExt cx="1260040" cy="948318"/>
            </a:xfrm>
          </p:grpSpPr>
          <p:sp>
            <p:nvSpPr>
              <p:cNvPr id="4159" name="Text Box 21"/>
              <p:cNvSpPr txBox="1">
                <a:spLocks noChangeArrowheads="1"/>
              </p:cNvSpPr>
              <p:nvPr/>
            </p:nvSpPr>
            <p:spPr bwMode="auto">
              <a:xfrm>
                <a:off x="5000255" y="420657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60" name="椭圆 65"/>
              <p:cNvSpPr>
                <a:spLocks noChangeArrowheads="1"/>
              </p:cNvSpPr>
              <p:nvPr/>
            </p:nvSpPr>
            <p:spPr bwMode="auto">
              <a:xfrm>
                <a:off x="5580132" y="4027773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0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61" name="椭圆 66"/>
              <p:cNvSpPr>
                <a:spLocks noChangeArrowheads="1"/>
              </p:cNvSpPr>
              <p:nvPr/>
            </p:nvSpPr>
            <p:spPr bwMode="auto">
              <a:xfrm>
                <a:off x="468009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cxnSp>
            <p:nvCxnSpPr>
              <p:cNvPr id="72" name="直接箭头连接符 71"/>
              <p:cNvCxnSpPr>
                <a:stCxn id="4160" idx="2"/>
                <a:endCxn id="4161" idx="7"/>
              </p:cNvCxnSpPr>
              <p:nvPr/>
            </p:nvCxnSpPr>
            <p:spPr>
              <a:xfrm flipH="1">
                <a:off x="4986999" y="4207080"/>
                <a:ext cx="592104" cy="462122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57" name="TextBox 152"/>
            <p:cNvSpPr txBox="1">
              <a:spLocks noChangeArrowheads="1"/>
            </p:cNvSpPr>
            <p:nvPr/>
          </p:nvSpPr>
          <p:spPr bwMode="auto">
            <a:xfrm>
              <a:off x="7532583" y="2143278"/>
              <a:ext cx="8643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d[0]=0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p[0]=-1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58" name="TextBox 153"/>
            <p:cNvSpPr txBox="1">
              <a:spLocks noChangeArrowheads="1"/>
            </p:cNvSpPr>
            <p:nvPr/>
          </p:nvSpPr>
          <p:spPr bwMode="auto">
            <a:xfrm>
              <a:off x="6111049" y="3054442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d[1]=10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p[1]=0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7" name="组合 12"/>
          <p:cNvGrpSpPr>
            <a:grpSpLocks/>
          </p:cNvGrpSpPr>
          <p:nvPr/>
        </p:nvGrpSpPr>
        <p:grpSpPr bwMode="auto">
          <a:xfrm>
            <a:off x="242888" y="4473575"/>
            <a:ext cx="2384425" cy="2478088"/>
            <a:chOff x="242397" y="4473116"/>
            <a:chExt cx="2385387" cy="2478469"/>
          </a:xfrm>
        </p:grpSpPr>
        <p:sp>
          <p:nvSpPr>
            <p:cNvPr id="4146" name="TextBox 154"/>
            <p:cNvSpPr txBox="1">
              <a:spLocks noChangeArrowheads="1"/>
            </p:cNvSpPr>
            <p:nvPr/>
          </p:nvSpPr>
          <p:spPr bwMode="auto">
            <a:xfrm>
              <a:off x="1691680" y="4473116"/>
              <a:ext cx="86433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d[0]=0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p[0]=-1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47" name="TextBox 155"/>
            <p:cNvSpPr txBox="1">
              <a:spLocks noChangeArrowheads="1"/>
            </p:cNvSpPr>
            <p:nvPr/>
          </p:nvSpPr>
          <p:spPr bwMode="auto">
            <a:xfrm>
              <a:off x="242397" y="5358698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d[1]=10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p[1]=0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48" name="Text Box 21"/>
            <p:cNvSpPr txBox="1">
              <a:spLocks noChangeArrowheads="1"/>
            </p:cNvSpPr>
            <p:nvPr/>
          </p:nvSpPr>
          <p:spPr bwMode="auto">
            <a:xfrm>
              <a:off x="838914" y="4687917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49" name="椭圆 85"/>
            <p:cNvSpPr>
              <a:spLocks noChangeArrowheads="1"/>
            </p:cNvSpPr>
            <p:nvPr/>
          </p:nvSpPr>
          <p:spPr bwMode="auto">
            <a:xfrm>
              <a:off x="1418791" y="4509120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50" name="椭圆 86"/>
            <p:cNvSpPr>
              <a:spLocks noChangeArrowheads="1"/>
            </p:cNvSpPr>
            <p:nvPr/>
          </p:nvSpPr>
          <p:spPr bwMode="auto">
            <a:xfrm>
              <a:off x="518751" y="5098479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92" name="直接箭头连接符 91"/>
            <p:cNvCxnSpPr>
              <a:stCxn id="4149" idx="2"/>
              <a:endCxn id="4150" idx="7"/>
            </p:cNvCxnSpPr>
            <p:nvPr/>
          </p:nvCxnSpPr>
          <p:spPr>
            <a:xfrm flipH="1">
              <a:off x="825244" y="4689049"/>
              <a:ext cx="593965" cy="462034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4149" idx="4"/>
              <a:endCxn id="4154" idx="0"/>
            </p:cNvCxnSpPr>
            <p:nvPr/>
          </p:nvCxnSpPr>
          <p:spPr>
            <a:xfrm>
              <a:off x="1598669" y="4868465"/>
              <a:ext cx="560613" cy="1227326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3" name="Text Box 21"/>
            <p:cNvSpPr txBox="1">
              <a:spLocks noChangeArrowheads="1"/>
            </p:cNvSpPr>
            <p:nvPr/>
          </p:nvSpPr>
          <p:spPr bwMode="auto">
            <a:xfrm>
              <a:off x="1418771" y="5026471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30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4154" name="椭圆 156"/>
            <p:cNvSpPr>
              <a:spLocks noChangeArrowheads="1"/>
            </p:cNvSpPr>
            <p:nvPr/>
          </p:nvSpPr>
          <p:spPr bwMode="auto">
            <a:xfrm>
              <a:off x="1979712" y="6095455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55" name="TextBox 158"/>
            <p:cNvSpPr txBox="1">
              <a:spLocks noChangeArrowheads="1"/>
            </p:cNvSpPr>
            <p:nvPr/>
          </p:nvSpPr>
          <p:spPr bwMode="auto">
            <a:xfrm>
              <a:off x="1718561" y="6366810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d[3]=30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p[3]=0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8" name="组合 17"/>
          <p:cNvGrpSpPr>
            <a:grpSpLocks/>
          </p:cNvGrpSpPr>
          <p:nvPr/>
        </p:nvGrpSpPr>
        <p:grpSpPr bwMode="auto">
          <a:xfrm>
            <a:off x="3159125" y="4476750"/>
            <a:ext cx="2492375" cy="2474913"/>
            <a:chOff x="3158721" y="4476129"/>
            <a:chExt cx="2493399" cy="2475456"/>
          </a:xfrm>
        </p:grpSpPr>
        <p:sp>
          <p:nvSpPr>
            <p:cNvPr id="4130" name="TextBox 161"/>
            <p:cNvSpPr txBox="1">
              <a:spLocks noChangeArrowheads="1"/>
            </p:cNvSpPr>
            <p:nvPr/>
          </p:nvSpPr>
          <p:spPr bwMode="auto">
            <a:xfrm>
              <a:off x="4742897" y="6366810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d[3]=30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p[3]=0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grpSp>
          <p:nvGrpSpPr>
            <p:cNvPr id="4131" name="组合 16"/>
            <p:cNvGrpSpPr>
              <a:grpSpLocks/>
            </p:cNvGrpSpPr>
            <p:nvPr/>
          </p:nvGrpSpPr>
          <p:grpSpPr bwMode="auto">
            <a:xfrm>
              <a:off x="3158721" y="4476129"/>
              <a:ext cx="2311523" cy="2475456"/>
              <a:chOff x="3158721" y="4476129"/>
              <a:chExt cx="2311523" cy="2475456"/>
            </a:xfrm>
          </p:grpSpPr>
          <p:grpSp>
            <p:nvGrpSpPr>
              <p:cNvPr id="4132" name="组合 103"/>
              <p:cNvGrpSpPr>
                <a:grpSpLocks/>
              </p:cNvGrpSpPr>
              <p:nvPr/>
            </p:nvGrpSpPr>
            <p:grpSpPr bwMode="auto">
              <a:xfrm>
                <a:off x="3449762" y="4509120"/>
                <a:ext cx="1836084" cy="2034745"/>
                <a:chOff x="4680092" y="4027773"/>
                <a:chExt cx="1836084" cy="2034745"/>
              </a:xfrm>
            </p:grpSpPr>
            <p:sp>
              <p:nvSpPr>
                <p:cNvPr id="413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000255" y="4206570"/>
                  <a:ext cx="38985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600" b="1">
                      <a:solidFill>
                        <a:srgbClr val="C00000"/>
                      </a:solidFill>
                      <a:latin typeface="Times New Roman" pitchFamily="18" charset="0"/>
                    </a:rPr>
                    <a:t>10</a:t>
                  </a:r>
                  <a:endParaRPr kumimoji="1" lang="en-US" altLang="zh-CN" sz="1600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38" name="椭圆 105"/>
                <p:cNvSpPr>
                  <a:spLocks noChangeArrowheads="1"/>
                </p:cNvSpPr>
                <p:nvPr/>
              </p:nvSpPr>
              <p:spPr bwMode="auto">
                <a:xfrm>
                  <a:off x="5580132" y="4027773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0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4139" name="椭圆 106"/>
                <p:cNvSpPr>
                  <a:spLocks noChangeArrowheads="1"/>
                </p:cNvSpPr>
                <p:nvPr/>
              </p:nvSpPr>
              <p:spPr bwMode="auto">
                <a:xfrm>
                  <a:off x="4680092" y="4617132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1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4140" name="椭圆 108"/>
                <p:cNvSpPr>
                  <a:spLocks noChangeArrowheads="1"/>
                </p:cNvSpPr>
                <p:nvPr/>
              </p:nvSpPr>
              <p:spPr bwMode="auto">
                <a:xfrm>
                  <a:off x="5040092" y="5618138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2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sp>
              <p:nvSpPr>
                <p:cNvPr id="4141" name="椭圆 109"/>
                <p:cNvSpPr>
                  <a:spLocks noChangeArrowheads="1"/>
                </p:cNvSpPr>
                <p:nvPr/>
              </p:nvSpPr>
              <p:spPr bwMode="auto">
                <a:xfrm>
                  <a:off x="6156176" y="5618139"/>
                  <a:ext cx="360000" cy="358959"/>
                </a:xfrm>
                <a:prstGeom prst="ellipse">
                  <a:avLst/>
                </a:prstGeom>
                <a:noFill/>
                <a:ln w="13970">
                  <a:solidFill>
                    <a:schemeClr val="bg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18000" tIns="10800" rIns="18000" bIns="10800" anchor="ctr"/>
                <a:lstStyle/>
                <a:p>
                  <a:pPr algn="ctr">
                    <a:lnSpc>
                      <a:spcPct val="96000"/>
                    </a:lnSpc>
                  </a:pPr>
                  <a:r>
                    <a:rPr lang="en-US" altLang="zh-CN" sz="2000" b="1">
                      <a:solidFill>
                        <a:srgbClr val="000099"/>
                      </a:solidFill>
                      <a:ea typeface="黑体" pitchFamily="2" charset="-122"/>
                    </a:rPr>
                    <a:t>3</a:t>
                  </a:r>
                  <a:endParaRPr lang="zh-CN" altLang="en-US" sz="2000" b="1">
                    <a:solidFill>
                      <a:srgbClr val="000099"/>
                    </a:solidFill>
                    <a:ea typeface="黑体" pitchFamily="2" charset="-122"/>
                  </a:endParaRPr>
                </a:p>
              </p:txBody>
            </p:sp>
            <p:cxnSp>
              <p:nvCxnSpPr>
                <p:cNvPr id="112" name="直接箭头连接符 111"/>
                <p:cNvCxnSpPr>
                  <a:stCxn id="4138" idx="2"/>
                  <a:endCxn id="4139" idx="7"/>
                </p:cNvCxnSpPr>
                <p:nvPr/>
              </p:nvCxnSpPr>
              <p:spPr>
                <a:xfrm flipH="1">
                  <a:off x="4986196" y="4207553"/>
                  <a:ext cx="593969" cy="462064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箭头连接符 114"/>
                <p:cNvCxnSpPr>
                  <a:stCxn id="4138" idx="4"/>
                  <a:endCxn id="4141" idx="0"/>
                </p:cNvCxnSpPr>
                <p:nvPr/>
              </p:nvCxnSpPr>
              <p:spPr>
                <a:xfrm>
                  <a:off x="5759626" y="4386981"/>
                  <a:ext cx="576499" cy="1230582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箭头连接符 115"/>
                <p:cNvCxnSpPr>
                  <a:stCxn id="4141" idx="2"/>
                  <a:endCxn id="4140" idx="6"/>
                </p:cNvCxnSpPr>
                <p:nvPr/>
              </p:nvCxnSpPr>
              <p:spPr>
                <a:xfrm flipH="1" flipV="1">
                  <a:off x="5399115" y="5796990"/>
                  <a:ext cx="755960" cy="0"/>
                </a:xfrm>
                <a:prstGeom prst="straightConnector1">
                  <a:avLst/>
                </a:prstGeom>
                <a:ln w="25400">
                  <a:solidFill>
                    <a:schemeClr val="bg2">
                      <a:lumMod val="40000"/>
                      <a:lumOff val="6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4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671144" y="5723964"/>
                  <a:ext cx="38985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zh-CN" sz="1600" b="1">
                      <a:solidFill>
                        <a:srgbClr val="C00000"/>
                      </a:solidFill>
                      <a:latin typeface="Times New Roman" pitchFamily="18" charset="0"/>
                    </a:rPr>
                    <a:t>20</a:t>
                  </a:r>
                  <a:endParaRPr kumimoji="1" lang="en-US" altLang="zh-CN" sz="1600">
                    <a:solidFill>
                      <a:srgbClr val="C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4133" name="TextBox 159"/>
              <p:cNvSpPr txBox="1">
                <a:spLocks noChangeArrowheads="1"/>
              </p:cNvSpPr>
              <p:nvPr/>
            </p:nvSpPr>
            <p:spPr bwMode="auto">
              <a:xfrm>
                <a:off x="4605550" y="4476129"/>
                <a:ext cx="864694" cy="5849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d[0]=0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p[0]=-1</a:t>
                </a:r>
                <a:endParaRPr lang="zh-CN" altLang="en-US" sz="16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34" name="TextBox 160"/>
              <p:cNvSpPr txBox="1">
                <a:spLocks noChangeArrowheads="1"/>
              </p:cNvSpPr>
              <p:nvPr/>
            </p:nvSpPr>
            <p:spPr bwMode="auto">
              <a:xfrm>
                <a:off x="3158721" y="5358698"/>
                <a:ext cx="909223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d[1]=10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p[1]=0</a:t>
                </a:r>
                <a:endParaRPr lang="zh-CN" altLang="en-US" sz="16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35" name="Text Box 21"/>
              <p:cNvSpPr txBox="1">
                <a:spLocks noChangeArrowheads="1"/>
              </p:cNvSpPr>
              <p:nvPr/>
            </p:nvSpPr>
            <p:spPr bwMode="auto">
              <a:xfrm>
                <a:off x="4355976" y="5026471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30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36" name="TextBox 163"/>
              <p:cNvSpPr txBox="1">
                <a:spLocks noChangeArrowheads="1"/>
              </p:cNvSpPr>
              <p:nvPr/>
            </p:nvSpPr>
            <p:spPr bwMode="auto">
              <a:xfrm>
                <a:off x="3563888" y="6366810"/>
                <a:ext cx="909223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d[2]=50</a:t>
                </a:r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en-US" altLang="zh-CN" sz="1600" b="1">
                    <a:solidFill>
                      <a:srgbClr val="000099"/>
                    </a:solidFill>
                    <a:ea typeface="黑体" pitchFamily="2" charset="-122"/>
                  </a:rPr>
                  <a:t>p[2]=3</a:t>
                </a:r>
                <a:endParaRPr lang="zh-CN" altLang="en-US" sz="16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</p:grpSp>
      </p:grpSp>
      <p:grpSp>
        <p:nvGrpSpPr>
          <p:cNvPr id="11" name="组合 15"/>
          <p:cNvGrpSpPr>
            <a:grpSpLocks/>
          </p:cNvGrpSpPr>
          <p:nvPr/>
        </p:nvGrpSpPr>
        <p:grpSpPr bwMode="auto">
          <a:xfrm>
            <a:off x="6084888" y="4476750"/>
            <a:ext cx="2992437" cy="2474913"/>
            <a:chOff x="6084168" y="4476129"/>
            <a:chExt cx="2992825" cy="2475456"/>
          </a:xfrm>
        </p:grpSpPr>
        <p:grpSp>
          <p:nvGrpSpPr>
            <p:cNvPr id="4111" name="组合 123"/>
            <p:cNvGrpSpPr>
              <a:grpSpLocks/>
            </p:cNvGrpSpPr>
            <p:nvPr/>
          </p:nvGrpSpPr>
          <p:grpSpPr bwMode="auto">
            <a:xfrm>
              <a:off x="6366086" y="4509120"/>
              <a:ext cx="2160140" cy="2034745"/>
              <a:chOff x="4680092" y="4027773"/>
              <a:chExt cx="2160140" cy="2034745"/>
            </a:xfrm>
          </p:grpSpPr>
          <p:sp>
            <p:nvSpPr>
              <p:cNvPr id="4117" name="Text Box 21"/>
              <p:cNvSpPr txBox="1">
                <a:spLocks noChangeArrowheads="1"/>
              </p:cNvSpPr>
              <p:nvPr/>
            </p:nvSpPr>
            <p:spPr bwMode="auto">
              <a:xfrm>
                <a:off x="5000255" y="420657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8" name="椭圆 125"/>
              <p:cNvSpPr>
                <a:spLocks noChangeArrowheads="1"/>
              </p:cNvSpPr>
              <p:nvPr/>
            </p:nvSpPr>
            <p:spPr bwMode="auto">
              <a:xfrm>
                <a:off x="5580132" y="4027773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0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19" name="椭圆 126"/>
              <p:cNvSpPr>
                <a:spLocks noChangeArrowheads="1"/>
              </p:cNvSpPr>
              <p:nvPr/>
            </p:nvSpPr>
            <p:spPr bwMode="auto">
              <a:xfrm>
                <a:off x="468009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20" name="椭圆 127"/>
              <p:cNvSpPr>
                <a:spLocks noChangeArrowheads="1"/>
              </p:cNvSpPr>
              <p:nvPr/>
            </p:nvSpPr>
            <p:spPr bwMode="auto">
              <a:xfrm>
                <a:off x="648023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4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21" name="椭圆 128"/>
              <p:cNvSpPr>
                <a:spLocks noChangeArrowheads="1"/>
              </p:cNvSpPr>
              <p:nvPr/>
            </p:nvSpPr>
            <p:spPr bwMode="auto">
              <a:xfrm>
                <a:off x="5040092" y="5618138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2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4122" name="椭圆 129"/>
              <p:cNvSpPr>
                <a:spLocks noChangeArrowheads="1"/>
              </p:cNvSpPr>
              <p:nvPr/>
            </p:nvSpPr>
            <p:spPr bwMode="auto">
              <a:xfrm>
                <a:off x="6156176" y="5618139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3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cxnSp>
            <p:nvCxnSpPr>
              <p:cNvPr id="132" name="直接箭头连接符 131"/>
              <p:cNvCxnSpPr>
                <a:stCxn id="4118" idx="2"/>
                <a:endCxn id="4119" idx="7"/>
              </p:cNvCxnSpPr>
              <p:nvPr/>
            </p:nvCxnSpPr>
            <p:spPr>
              <a:xfrm flipH="1">
                <a:off x="4987213" y="4207553"/>
                <a:ext cx="593802" cy="462064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>
                <a:stCxn id="4118" idx="4"/>
                <a:endCxn id="4122" idx="0"/>
              </p:cNvCxnSpPr>
              <p:nvPr/>
            </p:nvCxnSpPr>
            <p:spPr>
              <a:xfrm>
                <a:off x="5760426" y="4386981"/>
                <a:ext cx="576337" cy="1230582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/>
              <p:cNvCxnSpPr>
                <a:stCxn id="4122" idx="2"/>
                <a:endCxn id="4121" idx="6"/>
              </p:cNvCxnSpPr>
              <p:nvPr/>
            </p:nvCxnSpPr>
            <p:spPr>
              <a:xfrm flipH="1" flipV="1">
                <a:off x="5400016" y="5796990"/>
                <a:ext cx="755748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>
                <a:stCxn id="4121" idx="7"/>
                <a:endCxn id="4120" idx="3"/>
              </p:cNvCxnSpPr>
              <p:nvPr/>
            </p:nvCxnSpPr>
            <p:spPr>
              <a:xfrm flipV="1">
                <a:off x="5347623" y="4923673"/>
                <a:ext cx="1186016" cy="746289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27" name="Text Box 21"/>
              <p:cNvSpPr txBox="1">
                <a:spLocks noChangeArrowheads="1"/>
              </p:cNvSpPr>
              <p:nvPr/>
            </p:nvSpPr>
            <p:spPr bwMode="auto">
              <a:xfrm>
                <a:off x="5580112" y="4545124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30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28" name="Text Box 21"/>
              <p:cNvSpPr txBox="1">
                <a:spLocks noChangeArrowheads="1"/>
              </p:cNvSpPr>
              <p:nvPr/>
            </p:nvSpPr>
            <p:spPr bwMode="auto">
              <a:xfrm>
                <a:off x="5412916" y="5214682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29" name="Text Box 21"/>
              <p:cNvSpPr txBox="1">
                <a:spLocks noChangeArrowheads="1"/>
              </p:cNvSpPr>
              <p:nvPr/>
            </p:nvSpPr>
            <p:spPr bwMode="auto">
              <a:xfrm>
                <a:off x="5671144" y="5723964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20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4112" name="TextBox 164"/>
            <p:cNvSpPr txBox="1">
              <a:spLocks noChangeArrowheads="1"/>
            </p:cNvSpPr>
            <p:nvPr/>
          </p:nvSpPr>
          <p:spPr bwMode="auto">
            <a:xfrm>
              <a:off x="7530997" y="4476129"/>
              <a:ext cx="864451" cy="584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d[0]=0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p[0]=-1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13" name="TextBox 165"/>
            <p:cNvSpPr txBox="1">
              <a:spLocks noChangeArrowheads="1"/>
            </p:cNvSpPr>
            <p:nvPr/>
          </p:nvSpPr>
          <p:spPr bwMode="auto">
            <a:xfrm>
              <a:off x="6084168" y="5358698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d[1]=10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p[1]=0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14" name="TextBox 166"/>
            <p:cNvSpPr txBox="1">
              <a:spLocks noChangeArrowheads="1"/>
            </p:cNvSpPr>
            <p:nvPr/>
          </p:nvSpPr>
          <p:spPr bwMode="auto">
            <a:xfrm>
              <a:off x="7668344" y="6366810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d[3]=30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p[3]=0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15" name="TextBox 167"/>
            <p:cNvSpPr txBox="1">
              <a:spLocks noChangeArrowheads="1"/>
            </p:cNvSpPr>
            <p:nvPr/>
          </p:nvSpPr>
          <p:spPr bwMode="auto">
            <a:xfrm>
              <a:off x="6489335" y="6366810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d[2]=50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p[2]=3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4116" name="TextBox 168"/>
            <p:cNvSpPr txBox="1">
              <a:spLocks noChangeArrowheads="1"/>
            </p:cNvSpPr>
            <p:nvPr/>
          </p:nvSpPr>
          <p:spPr bwMode="auto">
            <a:xfrm>
              <a:off x="8167770" y="5373216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d[4]=60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p[4]=2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567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最短路径</a:t>
            </a:r>
          </a:p>
        </p:txBody>
      </p:sp>
      <p:sp>
        <p:nvSpPr>
          <p:cNvPr id="512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黑体" pitchFamily="2" charset="-122"/>
              </a:rPr>
              <a:t>Dijkstra</a:t>
            </a:r>
            <a:r>
              <a:rPr lang="zh-CN" altLang="en-US">
                <a:latin typeface="Arial" charset="0"/>
                <a:ea typeface="黑体" pitchFamily="2" charset="-122"/>
              </a:rPr>
              <a:t>算法</a:t>
            </a:r>
            <a:r>
              <a:rPr lang="en-US" altLang="zh-CN">
                <a:latin typeface="Arial" charset="0"/>
                <a:ea typeface="黑体" pitchFamily="2" charset="-122"/>
              </a:rPr>
              <a:t>(</a:t>
            </a:r>
            <a:r>
              <a:rPr lang="zh-CN" altLang="en-US">
                <a:latin typeface="Arial" charset="0"/>
                <a:ea typeface="黑体" pitchFamily="2" charset="-122"/>
              </a:rPr>
              <a:t>记录路径</a:t>
            </a:r>
            <a:r>
              <a:rPr lang="en-US" altLang="zh-CN">
                <a:latin typeface="Arial" charset="0"/>
                <a:ea typeface="黑体" pitchFamily="2" charset="-122"/>
              </a:rPr>
              <a:t>)</a:t>
            </a:r>
            <a:endParaRPr lang="zh-CN" altLang="en-US">
              <a:latin typeface="Arial" charset="0"/>
              <a:ea typeface="黑体" pitchFamily="2" charset="-122"/>
            </a:endParaRPr>
          </a:p>
        </p:txBody>
      </p:sp>
      <p:grpSp>
        <p:nvGrpSpPr>
          <p:cNvPr id="5125" name="组合 53"/>
          <p:cNvGrpSpPr>
            <a:grpSpLocks/>
          </p:cNvGrpSpPr>
          <p:nvPr/>
        </p:nvGrpSpPr>
        <p:grpSpPr bwMode="auto">
          <a:xfrm>
            <a:off x="488950" y="2024063"/>
            <a:ext cx="2205038" cy="2035175"/>
            <a:chOff x="4650202" y="4027773"/>
            <a:chExt cx="2204955" cy="2034745"/>
          </a:xfrm>
        </p:grpSpPr>
        <p:sp>
          <p:nvSpPr>
            <p:cNvPr id="5156" name="Text Box 21"/>
            <p:cNvSpPr txBox="1">
              <a:spLocks noChangeArrowheads="1"/>
            </p:cNvSpPr>
            <p:nvPr/>
          </p:nvSpPr>
          <p:spPr bwMode="auto">
            <a:xfrm>
              <a:off x="5000255" y="4206570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5157" name="椭圆 29"/>
            <p:cNvSpPr>
              <a:spLocks noChangeArrowheads="1"/>
            </p:cNvSpPr>
            <p:nvPr/>
          </p:nvSpPr>
          <p:spPr bwMode="auto">
            <a:xfrm>
              <a:off x="5580132" y="4027773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58" name="椭圆 30"/>
            <p:cNvSpPr>
              <a:spLocks noChangeArrowheads="1"/>
            </p:cNvSpPr>
            <p:nvPr/>
          </p:nvSpPr>
          <p:spPr bwMode="auto">
            <a:xfrm>
              <a:off x="468009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59" name="椭圆 31"/>
            <p:cNvSpPr>
              <a:spLocks noChangeArrowheads="1"/>
            </p:cNvSpPr>
            <p:nvPr/>
          </p:nvSpPr>
          <p:spPr bwMode="auto">
            <a:xfrm>
              <a:off x="648023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60" name="椭圆 32"/>
            <p:cNvSpPr>
              <a:spLocks noChangeArrowheads="1"/>
            </p:cNvSpPr>
            <p:nvPr/>
          </p:nvSpPr>
          <p:spPr bwMode="auto">
            <a:xfrm>
              <a:off x="5040092" y="5618138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61" name="椭圆 33"/>
            <p:cNvSpPr>
              <a:spLocks noChangeArrowheads="1"/>
            </p:cNvSpPr>
            <p:nvPr/>
          </p:nvSpPr>
          <p:spPr bwMode="auto">
            <a:xfrm>
              <a:off x="6156176" y="5618139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4" name="直接箭头连接符 3"/>
            <p:cNvCxnSpPr>
              <a:stCxn id="5157" idx="6"/>
              <a:endCxn id="5159" idx="1"/>
            </p:cNvCxnSpPr>
            <p:nvPr/>
          </p:nvCxnSpPr>
          <p:spPr>
            <a:xfrm>
              <a:off x="5940791" y="4207122"/>
              <a:ext cx="592115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5157" idx="2"/>
              <a:endCxn id="5158" idx="7"/>
            </p:cNvCxnSpPr>
            <p:nvPr/>
          </p:nvCxnSpPr>
          <p:spPr>
            <a:xfrm flipH="1">
              <a:off x="4986739" y="4207122"/>
              <a:ext cx="593703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5158" idx="4"/>
              <a:endCxn id="5160" idx="1"/>
            </p:cNvCxnSpPr>
            <p:nvPr/>
          </p:nvCxnSpPr>
          <p:spPr>
            <a:xfrm>
              <a:off x="4859744" y="4975310"/>
              <a:ext cx="233354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5161" idx="7"/>
              <a:endCxn id="5159" idx="4"/>
            </p:cNvCxnSpPr>
            <p:nvPr/>
          </p:nvCxnSpPr>
          <p:spPr>
            <a:xfrm flipV="1">
              <a:off x="6463059" y="4975310"/>
              <a:ext cx="196843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5157" idx="4"/>
              <a:endCxn id="5161" idx="0"/>
            </p:cNvCxnSpPr>
            <p:nvPr/>
          </p:nvCxnSpPr>
          <p:spPr>
            <a:xfrm>
              <a:off x="5759823" y="4386472"/>
              <a:ext cx="576240" cy="123164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5161" idx="2"/>
              <a:endCxn id="5160" idx="6"/>
            </p:cNvCxnSpPr>
            <p:nvPr/>
          </p:nvCxnSpPr>
          <p:spPr>
            <a:xfrm flipH="1" flipV="1">
              <a:off x="5399474" y="5797461"/>
              <a:ext cx="757209" cy="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5160" idx="7"/>
              <a:endCxn id="5159" idx="3"/>
            </p:cNvCxnSpPr>
            <p:nvPr/>
          </p:nvCxnSpPr>
          <p:spPr>
            <a:xfrm flipV="1">
              <a:off x="5347089" y="4922934"/>
              <a:ext cx="1185817" cy="747554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9" name="Text Box 21"/>
            <p:cNvSpPr txBox="1">
              <a:spLocks noChangeArrowheads="1"/>
            </p:cNvSpPr>
            <p:nvPr/>
          </p:nvSpPr>
          <p:spPr bwMode="auto">
            <a:xfrm>
              <a:off x="4650202" y="513873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50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5170" name="Text Box 21"/>
            <p:cNvSpPr txBox="1">
              <a:spLocks noChangeArrowheads="1"/>
            </p:cNvSpPr>
            <p:nvPr/>
          </p:nvSpPr>
          <p:spPr bwMode="auto">
            <a:xfrm>
              <a:off x="5580112" y="454512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30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5171" name="Text Box 21"/>
            <p:cNvSpPr txBox="1">
              <a:spLocks noChangeArrowheads="1"/>
            </p:cNvSpPr>
            <p:nvPr/>
          </p:nvSpPr>
          <p:spPr bwMode="auto">
            <a:xfrm>
              <a:off x="5412916" y="521468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5172" name="Text Box 21"/>
            <p:cNvSpPr txBox="1">
              <a:spLocks noChangeArrowheads="1"/>
            </p:cNvSpPr>
            <p:nvPr/>
          </p:nvSpPr>
          <p:spPr bwMode="auto">
            <a:xfrm>
              <a:off x="6076545" y="4149339"/>
              <a:ext cx="4924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5173" name="Text Box 21"/>
            <p:cNvSpPr txBox="1">
              <a:spLocks noChangeArrowheads="1"/>
            </p:cNvSpPr>
            <p:nvPr/>
          </p:nvSpPr>
          <p:spPr bwMode="auto">
            <a:xfrm>
              <a:off x="6465307" y="5246198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60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5174" name="Text Box 21"/>
            <p:cNvSpPr txBox="1">
              <a:spLocks noChangeArrowheads="1"/>
            </p:cNvSpPr>
            <p:nvPr/>
          </p:nvSpPr>
          <p:spPr bwMode="auto">
            <a:xfrm>
              <a:off x="5671144" y="572396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20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5122" name="对象 1"/>
          <p:cNvGraphicFramePr>
            <a:graphicFrameLocks noChangeAspect="1"/>
          </p:cNvGraphicFramePr>
          <p:nvPr/>
        </p:nvGraphicFramePr>
        <p:xfrm>
          <a:off x="5795963" y="549275"/>
          <a:ext cx="3195637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71532" imgH="838080" progId="Equation.3">
                  <p:embed/>
                </p:oleObj>
              </mc:Choice>
              <mc:Fallback>
                <p:oleObj name="公式" r:id="rId2" imgW="1771532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49275"/>
                        <a:ext cx="3195637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Box 2"/>
          <p:cNvSpPr txBox="1">
            <a:spLocks noChangeArrowheads="1"/>
          </p:cNvSpPr>
          <p:nvPr/>
        </p:nvSpPr>
        <p:spPr bwMode="auto">
          <a:xfrm>
            <a:off x="1281113" y="4059238"/>
            <a:ext cx="649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b="1">
                <a:solidFill>
                  <a:srgbClr val="000099"/>
                </a:solidFill>
                <a:ea typeface="黑体" pitchFamily="2" charset="-122"/>
              </a:rPr>
              <a:t>原图</a:t>
            </a:r>
          </a:p>
        </p:txBody>
      </p:sp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3414713" y="1966913"/>
            <a:ext cx="2994025" cy="2476500"/>
            <a:chOff x="6084168" y="4476129"/>
            <a:chExt cx="2992825" cy="2475456"/>
          </a:xfrm>
        </p:grpSpPr>
        <p:grpSp>
          <p:nvGrpSpPr>
            <p:cNvPr id="5137" name="组合 123"/>
            <p:cNvGrpSpPr>
              <a:grpSpLocks/>
            </p:cNvGrpSpPr>
            <p:nvPr/>
          </p:nvGrpSpPr>
          <p:grpSpPr bwMode="auto">
            <a:xfrm>
              <a:off x="6366086" y="4509120"/>
              <a:ext cx="2160140" cy="2034745"/>
              <a:chOff x="4680092" y="4027773"/>
              <a:chExt cx="2160140" cy="2034745"/>
            </a:xfrm>
          </p:grpSpPr>
          <p:sp>
            <p:nvSpPr>
              <p:cNvPr id="5143" name="Text Box 21"/>
              <p:cNvSpPr txBox="1">
                <a:spLocks noChangeArrowheads="1"/>
              </p:cNvSpPr>
              <p:nvPr/>
            </p:nvSpPr>
            <p:spPr bwMode="auto">
              <a:xfrm>
                <a:off x="5000255" y="420657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44" name="椭圆 125"/>
              <p:cNvSpPr>
                <a:spLocks noChangeArrowheads="1"/>
              </p:cNvSpPr>
              <p:nvPr/>
            </p:nvSpPr>
            <p:spPr bwMode="auto">
              <a:xfrm>
                <a:off x="5580132" y="4027773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0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5145" name="椭圆 126"/>
              <p:cNvSpPr>
                <a:spLocks noChangeArrowheads="1"/>
              </p:cNvSpPr>
              <p:nvPr/>
            </p:nvSpPr>
            <p:spPr bwMode="auto">
              <a:xfrm>
                <a:off x="468009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1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5146" name="椭圆 127"/>
              <p:cNvSpPr>
                <a:spLocks noChangeArrowheads="1"/>
              </p:cNvSpPr>
              <p:nvPr/>
            </p:nvSpPr>
            <p:spPr bwMode="auto">
              <a:xfrm>
                <a:off x="6480232" y="4617132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4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5147" name="椭圆 128"/>
              <p:cNvSpPr>
                <a:spLocks noChangeArrowheads="1"/>
              </p:cNvSpPr>
              <p:nvPr/>
            </p:nvSpPr>
            <p:spPr bwMode="auto">
              <a:xfrm>
                <a:off x="5040092" y="5618138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2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sp>
            <p:nvSpPr>
              <p:cNvPr id="5148" name="椭圆 129"/>
              <p:cNvSpPr>
                <a:spLocks noChangeArrowheads="1"/>
              </p:cNvSpPr>
              <p:nvPr/>
            </p:nvSpPr>
            <p:spPr bwMode="auto">
              <a:xfrm>
                <a:off x="6156176" y="5618139"/>
                <a:ext cx="360000" cy="358959"/>
              </a:xfrm>
              <a:prstGeom prst="ellipse">
                <a:avLst/>
              </a:prstGeom>
              <a:noFill/>
              <a:ln w="1397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6000"/>
                  </a:lnSpc>
                </a:pPr>
                <a:r>
                  <a:rPr lang="en-US" altLang="zh-CN" sz="2000" b="1">
                    <a:solidFill>
                      <a:srgbClr val="000099"/>
                    </a:solidFill>
                    <a:ea typeface="黑体" pitchFamily="2" charset="-122"/>
                  </a:rPr>
                  <a:t>3</a:t>
                </a:r>
                <a:endParaRPr lang="zh-CN" altLang="en-US" sz="2000" b="1">
                  <a:solidFill>
                    <a:srgbClr val="000099"/>
                  </a:solidFill>
                  <a:ea typeface="黑体" pitchFamily="2" charset="-122"/>
                </a:endParaRPr>
              </a:p>
            </p:txBody>
          </p:sp>
          <p:cxnSp>
            <p:nvCxnSpPr>
              <p:cNvPr id="132" name="直接箭头连接符 131"/>
              <p:cNvCxnSpPr>
                <a:stCxn id="5144" idx="2"/>
                <a:endCxn id="5145" idx="7"/>
              </p:cNvCxnSpPr>
              <p:nvPr/>
            </p:nvCxnSpPr>
            <p:spPr>
              <a:xfrm flipH="1">
                <a:off x="4988487" y="4207417"/>
                <a:ext cx="591900" cy="461767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>
                <a:stCxn id="5144" idx="4"/>
                <a:endCxn id="5148" idx="0"/>
              </p:cNvCxnSpPr>
              <p:nvPr/>
            </p:nvCxnSpPr>
            <p:spPr>
              <a:xfrm>
                <a:off x="5759703" y="4386729"/>
                <a:ext cx="576031" cy="1231381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/>
              <p:cNvCxnSpPr>
                <a:stCxn id="5148" idx="2"/>
                <a:endCxn id="5147" idx="6"/>
              </p:cNvCxnSpPr>
              <p:nvPr/>
            </p:nvCxnSpPr>
            <p:spPr>
              <a:xfrm flipH="1" flipV="1">
                <a:off x="5401072" y="5797422"/>
                <a:ext cx="755347" cy="0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>
                <a:stCxn id="5147" idx="7"/>
                <a:endCxn id="5146" idx="3"/>
              </p:cNvCxnSpPr>
              <p:nvPr/>
            </p:nvCxnSpPr>
            <p:spPr>
              <a:xfrm flipV="1">
                <a:off x="5347119" y="4923077"/>
                <a:ext cx="1185387" cy="747398"/>
              </a:xfrm>
              <a:prstGeom prst="straightConnector1">
                <a:avLst/>
              </a:prstGeom>
              <a:ln w="25400">
                <a:solidFill>
                  <a:schemeClr val="bg2">
                    <a:lumMod val="40000"/>
                    <a:lumOff val="6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53" name="Text Box 21"/>
              <p:cNvSpPr txBox="1">
                <a:spLocks noChangeArrowheads="1"/>
              </p:cNvSpPr>
              <p:nvPr/>
            </p:nvSpPr>
            <p:spPr bwMode="auto">
              <a:xfrm>
                <a:off x="5580112" y="4545124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30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54" name="Text Box 21"/>
              <p:cNvSpPr txBox="1">
                <a:spLocks noChangeArrowheads="1"/>
              </p:cNvSpPr>
              <p:nvPr/>
            </p:nvSpPr>
            <p:spPr bwMode="auto">
              <a:xfrm>
                <a:off x="5412916" y="5214682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10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55" name="Text Box 21"/>
              <p:cNvSpPr txBox="1">
                <a:spLocks noChangeArrowheads="1"/>
              </p:cNvSpPr>
              <p:nvPr/>
            </p:nvSpPr>
            <p:spPr bwMode="auto">
              <a:xfrm>
                <a:off x="5671144" y="5723964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1">
                    <a:solidFill>
                      <a:srgbClr val="C00000"/>
                    </a:solidFill>
                    <a:latin typeface="Times New Roman" pitchFamily="18" charset="0"/>
                  </a:rPr>
                  <a:t>20</a:t>
                </a:r>
                <a:endParaRPr kumimoji="1" lang="en-US" altLang="zh-CN" sz="1600">
                  <a:solidFill>
                    <a:srgbClr val="C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5138" name="TextBox 164"/>
            <p:cNvSpPr txBox="1">
              <a:spLocks noChangeArrowheads="1"/>
            </p:cNvSpPr>
            <p:nvPr/>
          </p:nvSpPr>
          <p:spPr bwMode="auto">
            <a:xfrm>
              <a:off x="7530997" y="4476129"/>
              <a:ext cx="863993" cy="584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d[0]=0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p[0]=-1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39" name="TextBox 165"/>
            <p:cNvSpPr txBox="1">
              <a:spLocks noChangeArrowheads="1"/>
            </p:cNvSpPr>
            <p:nvPr/>
          </p:nvSpPr>
          <p:spPr bwMode="auto">
            <a:xfrm>
              <a:off x="6084168" y="5358698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d[1]=10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p[1]=0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40" name="TextBox 166"/>
            <p:cNvSpPr txBox="1">
              <a:spLocks noChangeArrowheads="1"/>
            </p:cNvSpPr>
            <p:nvPr/>
          </p:nvSpPr>
          <p:spPr bwMode="auto">
            <a:xfrm>
              <a:off x="7668344" y="6366810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d[3]=30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p[3]=0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41" name="TextBox 167"/>
            <p:cNvSpPr txBox="1">
              <a:spLocks noChangeArrowheads="1"/>
            </p:cNvSpPr>
            <p:nvPr/>
          </p:nvSpPr>
          <p:spPr bwMode="auto">
            <a:xfrm>
              <a:off x="6489335" y="6366810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d[2]=50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p[2]=3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42" name="TextBox 168"/>
            <p:cNvSpPr txBox="1">
              <a:spLocks noChangeArrowheads="1"/>
            </p:cNvSpPr>
            <p:nvPr/>
          </p:nvSpPr>
          <p:spPr bwMode="auto">
            <a:xfrm>
              <a:off x="8167770" y="5373216"/>
              <a:ext cx="90922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d[4]=60</a:t>
              </a:r>
            </a:p>
            <a:p>
              <a:pPr eaLnBrk="1" hangingPunct="1">
                <a:buFont typeface="Wingdings" pitchFamily="2" charset="2"/>
                <a:buNone/>
              </a:pPr>
              <a:r>
                <a:rPr lang="en-US" altLang="zh-CN" sz="1600" b="1">
                  <a:solidFill>
                    <a:srgbClr val="000099"/>
                  </a:solidFill>
                  <a:ea typeface="黑体" pitchFamily="2" charset="-122"/>
                </a:rPr>
                <a:t>p[4]=2</a:t>
              </a:r>
              <a:endParaRPr lang="zh-CN" altLang="en-US" sz="16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</p:grpSp>
      <p:grpSp>
        <p:nvGrpSpPr>
          <p:cNvPr id="6" name="组合 10"/>
          <p:cNvGrpSpPr>
            <a:grpSpLocks/>
          </p:cNvGrpSpPr>
          <p:nvPr/>
        </p:nvGrpSpPr>
        <p:grpSpPr bwMode="auto">
          <a:xfrm>
            <a:off x="3203575" y="4616450"/>
            <a:ext cx="3978275" cy="1436688"/>
            <a:chOff x="3697297" y="5049180"/>
            <a:chExt cx="3978264" cy="1435244"/>
          </a:xfrm>
        </p:grpSpPr>
        <p:sp>
          <p:nvSpPr>
            <p:cNvPr id="5129" name="TextBox 4"/>
            <p:cNvSpPr txBox="1">
              <a:spLocks noChangeArrowheads="1"/>
            </p:cNvSpPr>
            <p:nvPr/>
          </p:nvSpPr>
          <p:spPr bwMode="auto">
            <a:xfrm>
              <a:off x="3697297" y="5049180"/>
              <a:ext cx="1847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endParaRPr lang="zh-CN" altLang="en-US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30" name="矩形 6"/>
            <p:cNvSpPr>
              <a:spLocks noChangeArrowheads="1"/>
            </p:cNvSpPr>
            <p:nvPr/>
          </p:nvSpPr>
          <p:spPr bwMode="auto">
            <a:xfrm>
              <a:off x="3754295" y="5346504"/>
              <a:ext cx="37994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99"/>
                  </a:solidFill>
                  <a:ea typeface="黑体" pitchFamily="2" charset="-122"/>
                </a:rPr>
                <a:t>获取最短路径方法，以顶点</a:t>
              </a: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r>
                <a:rPr lang="zh-CN" altLang="en-US" b="1">
                  <a:solidFill>
                    <a:srgbClr val="000099"/>
                  </a:solidFill>
                  <a:ea typeface="黑体" pitchFamily="2" charset="-122"/>
                </a:rPr>
                <a:t>为例：</a:t>
              </a:r>
              <a:endParaRPr lang="en-US" altLang="zh-CN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5131" name="矩形 7"/>
            <p:cNvSpPr>
              <a:spLocks noChangeArrowheads="1"/>
            </p:cNvSpPr>
            <p:nvPr/>
          </p:nvSpPr>
          <p:spPr bwMode="auto">
            <a:xfrm>
              <a:off x="3820546" y="5733256"/>
              <a:ext cx="8707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p[4]=3</a:t>
              </a:r>
              <a:endParaRPr lang="zh-CN" altLang="en-US"/>
            </a:p>
          </p:txBody>
        </p:sp>
        <p:sp>
          <p:nvSpPr>
            <p:cNvPr id="5132" name="矩形 90"/>
            <p:cNvSpPr>
              <a:spLocks noChangeArrowheads="1"/>
            </p:cNvSpPr>
            <p:nvPr/>
          </p:nvSpPr>
          <p:spPr bwMode="auto">
            <a:xfrm>
              <a:off x="5048854" y="5733256"/>
              <a:ext cx="8707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p[3]=2</a:t>
              </a:r>
              <a:endParaRPr lang="zh-CN" altLang="en-US"/>
            </a:p>
          </p:txBody>
        </p:sp>
        <p:sp>
          <p:nvSpPr>
            <p:cNvPr id="5133" name="矩形 92"/>
            <p:cNvSpPr>
              <a:spLocks noChangeArrowheads="1"/>
            </p:cNvSpPr>
            <p:nvPr/>
          </p:nvSpPr>
          <p:spPr bwMode="auto">
            <a:xfrm>
              <a:off x="6228184" y="5733256"/>
              <a:ext cx="8707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p[2]=0</a:t>
              </a:r>
              <a:endParaRPr lang="zh-CN" altLang="en-US"/>
            </a:p>
          </p:txBody>
        </p:sp>
        <p:sp>
          <p:nvSpPr>
            <p:cNvPr id="9" name="右箭头 8"/>
            <p:cNvSpPr/>
            <p:nvPr/>
          </p:nvSpPr>
          <p:spPr bwMode="auto">
            <a:xfrm>
              <a:off x="4741869" y="5799313"/>
              <a:ext cx="282574" cy="236299"/>
            </a:xfrm>
            <a:prstGeom prst="rightArrow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  <a:defRPr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94" name="右箭头 93"/>
            <p:cNvSpPr/>
            <p:nvPr/>
          </p:nvSpPr>
          <p:spPr bwMode="auto">
            <a:xfrm>
              <a:off x="5953129" y="5799313"/>
              <a:ext cx="282574" cy="236299"/>
            </a:xfrm>
            <a:prstGeom prst="rightArrow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  <a:defRPr/>
              </a:pP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5136" name="矩形 95"/>
            <p:cNvSpPr>
              <a:spLocks noChangeArrowheads="1"/>
            </p:cNvSpPr>
            <p:nvPr/>
          </p:nvSpPr>
          <p:spPr bwMode="auto">
            <a:xfrm>
              <a:off x="3754295" y="6115092"/>
              <a:ext cx="3921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99"/>
                  </a:solidFill>
                  <a:ea typeface="黑体" pitchFamily="2" charset="-122"/>
                </a:rPr>
                <a:t>反向读得</a:t>
              </a: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r>
                <a:rPr lang="zh-CN" altLang="en-US" b="1">
                  <a:solidFill>
                    <a:srgbClr val="000099"/>
                  </a:solidFill>
                  <a:ea typeface="黑体" pitchFamily="2" charset="-122"/>
                </a:rPr>
                <a:t>到</a:t>
              </a: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r>
                <a:rPr lang="zh-CN" altLang="en-US" b="1">
                  <a:solidFill>
                    <a:srgbClr val="000099"/>
                  </a:solidFill>
                  <a:ea typeface="黑体" pitchFamily="2" charset="-122"/>
                </a:rPr>
                <a:t>的最短路径为 </a:t>
              </a:r>
              <a:r>
                <a:rPr lang="en-US" altLang="zh-CN" b="1">
                  <a:solidFill>
                    <a:srgbClr val="000099"/>
                  </a:solidFill>
                  <a:ea typeface="黑体" pitchFamily="2" charset="-122"/>
                </a:rPr>
                <a:t>(0,3,2,4)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86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最优子结构</a:t>
            </a:r>
            <a:endParaRPr lang="en-US" altLang="zh-CN" dirty="0"/>
          </a:p>
          <a:p>
            <a:pPr lvl="1"/>
            <a:r>
              <a:rPr lang="zh-CN" altLang="en-US" dirty="0">
                <a:latin typeface="+mj-lt"/>
              </a:rPr>
              <a:t>设</a:t>
            </a:r>
            <a:r>
              <a:rPr lang="en-US" altLang="zh-CN" dirty="0">
                <a:latin typeface="+mj-lt"/>
              </a:rPr>
              <a:t>P(</a:t>
            </a:r>
            <a:r>
              <a:rPr lang="en-US" altLang="zh-CN" dirty="0" err="1">
                <a:latin typeface="+mj-lt"/>
              </a:rPr>
              <a:t>s,d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s</a:t>
            </a:r>
            <a:r>
              <a:rPr lang="zh-CN" altLang="en-US" dirty="0">
                <a:latin typeface="+mj-lt"/>
              </a:rPr>
              <a:t>到</a:t>
            </a:r>
            <a:r>
              <a:rPr lang="en-US" altLang="zh-CN" dirty="0">
                <a:latin typeface="+mj-lt"/>
              </a:rPr>
              <a:t>d</a:t>
            </a:r>
            <a:r>
              <a:rPr lang="zh-CN" altLang="en-US" dirty="0">
                <a:latin typeface="+mj-lt"/>
              </a:rPr>
              <a:t>的最短路径，那么这条路径上的子路径</a:t>
            </a:r>
            <a:r>
              <a:rPr lang="en-US" altLang="zh-CN" dirty="0">
                <a:latin typeface="+mj-lt"/>
              </a:rPr>
              <a:t>P(</a:t>
            </a:r>
            <a:r>
              <a:rPr lang="en-US" altLang="zh-CN" dirty="0" err="1">
                <a:latin typeface="+mj-lt"/>
              </a:rPr>
              <a:t>u,v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u</a:t>
            </a:r>
            <a:r>
              <a:rPr lang="zh-CN" altLang="en-US" dirty="0">
                <a:latin typeface="+mj-lt"/>
              </a:rPr>
              <a:t>到</a:t>
            </a:r>
            <a:r>
              <a:rPr lang="en-US" altLang="zh-CN" dirty="0">
                <a:latin typeface="+mj-lt"/>
              </a:rPr>
              <a:t>v</a:t>
            </a:r>
            <a:r>
              <a:rPr lang="zh-CN" altLang="en-US" dirty="0">
                <a:latin typeface="+mj-lt"/>
              </a:rPr>
              <a:t>的最短路径。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证明：</a:t>
            </a:r>
            <a:endParaRPr lang="en-US" altLang="zh-CN" dirty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如若不然，假设</a:t>
            </a:r>
            <a:r>
              <a:rPr lang="en-US" altLang="zh-CN" dirty="0">
                <a:latin typeface="+mj-lt"/>
              </a:rPr>
              <a:t>u</a:t>
            </a:r>
            <a:r>
              <a:rPr lang="zh-CN" altLang="en-US" dirty="0">
                <a:latin typeface="+mj-lt"/>
              </a:rPr>
              <a:t>到</a:t>
            </a:r>
            <a:r>
              <a:rPr lang="en-US" altLang="zh-CN" dirty="0">
                <a:latin typeface="+mj-lt"/>
              </a:rPr>
              <a:t>v</a:t>
            </a:r>
            <a:r>
              <a:rPr lang="zh-CN" altLang="en-US" dirty="0">
                <a:latin typeface="+mj-lt"/>
              </a:rPr>
              <a:t>之间存在更短路径</a:t>
            </a:r>
            <a:r>
              <a:rPr lang="en-US" altLang="zh-CN" dirty="0">
                <a:latin typeface="+mj-lt"/>
              </a:rPr>
              <a:t>P’(</a:t>
            </a:r>
            <a:r>
              <a:rPr lang="en-US" altLang="zh-CN" dirty="0" err="1">
                <a:latin typeface="+mj-lt"/>
              </a:rPr>
              <a:t>u,v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，则用其替代</a:t>
            </a:r>
            <a:r>
              <a:rPr lang="en-US" altLang="zh-CN" dirty="0">
                <a:latin typeface="+mj-lt"/>
              </a:rPr>
              <a:t>P(</a:t>
            </a:r>
            <a:r>
              <a:rPr lang="en-US" altLang="zh-CN" dirty="0" err="1">
                <a:latin typeface="+mj-lt"/>
              </a:rPr>
              <a:t>u,v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，得到一条</a:t>
            </a:r>
            <a:r>
              <a:rPr lang="en-US" altLang="zh-CN" dirty="0">
                <a:latin typeface="+mj-lt"/>
              </a:rPr>
              <a:t>s</a:t>
            </a:r>
            <a:r>
              <a:rPr lang="zh-CN" altLang="en-US" dirty="0">
                <a:latin typeface="+mj-lt"/>
              </a:rPr>
              <a:t>到</a:t>
            </a:r>
            <a:r>
              <a:rPr lang="en-US" altLang="zh-CN" dirty="0">
                <a:latin typeface="+mj-lt"/>
              </a:rPr>
              <a:t>d</a:t>
            </a:r>
            <a:r>
              <a:rPr lang="zh-CN" altLang="en-US" dirty="0">
                <a:latin typeface="+mj-lt"/>
              </a:rPr>
              <a:t>的更短路径</a:t>
            </a:r>
            <a:r>
              <a:rPr lang="en-US" altLang="zh-CN" dirty="0">
                <a:latin typeface="+mj-lt"/>
              </a:rPr>
              <a:t>P’(</a:t>
            </a:r>
            <a:r>
              <a:rPr lang="en-US" altLang="zh-CN" dirty="0" err="1">
                <a:latin typeface="+mj-lt"/>
              </a:rPr>
              <a:t>s,d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，与</a:t>
            </a:r>
            <a:r>
              <a:rPr lang="en-US" altLang="zh-CN" dirty="0">
                <a:latin typeface="+mj-lt"/>
              </a:rPr>
              <a:t>P(</a:t>
            </a:r>
            <a:r>
              <a:rPr lang="en-US" altLang="zh-CN" dirty="0" err="1">
                <a:latin typeface="+mj-lt"/>
              </a:rPr>
              <a:t>s,d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s</a:t>
            </a:r>
            <a:r>
              <a:rPr lang="zh-CN" altLang="en-US" dirty="0">
                <a:latin typeface="+mj-lt"/>
              </a:rPr>
              <a:t>到</a:t>
            </a:r>
            <a:r>
              <a:rPr lang="en-US" altLang="zh-CN" dirty="0">
                <a:latin typeface="+mj-lt"/>
              </a:rPr>
              <a:t>d</a:t>
            </a:r>
            <a:r>
              <a:rPr lang="zh-CN" altLang="en-US" dirty="0">
                <a:latin typeface="+mj-lt"/>
              </a:rPr>
              <a:t>是最短路径矛盾。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249346" y="5589240"/>
            <a:ext cx="6862547" cy="445709"/>
            <a:chOff x="4017857" y="3564396"/>
            <a:chExt cx="6862547" cy="445709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4458996" y="3796600"/>
              <a:ext cx="8330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4017857" y="3564398"/>
              <a:ext cx="441139" cy="4423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000" b="1" dirty="0">
                  <a:latin typeface="+mj-lt"/>
                </a:rPr>
                <a:t>s</a:t>
              </a:r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5292080" y="3564398"/>
              <a:ext cx="439752" cy="4423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000" b="1" dirty="0">
                  <a:latin typeface="+mj-lt"/>
                </a:rPr>
                <a:t>u</a:t>
              </a:r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5755140" y="3797925"/>
              <a:ext cx="8330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" name="Oval 9"/>
            <p:cNvSpPr>
              <a:spLocks noChangeArrowheads="1"/>
            </p:cNvSpPr>
            <p:nvPr/>
          </p:nvSpPr>
          <p:spPr bwMode="auto">
            <a:xfrm>
              <a:off x="6588224" y="3565723"/>
              <a:ext cx="439752" cy="4423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000" b="1" dirty="0">
                  <a:latin typeface="+mj-lt"/>
                </a:rPr>
                <a:t>…</a:t>
              </a:r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7051284" y="3796599"/>
              <a:ext cx="8330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7884368" y="3564397"/>
              <a:ext cx="439752" cy="4423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000" b="1" dirty="0">
                  <a:latin typeface="+mj-lt"/>
                </a:rPr>
                <a:t>…</a:t>
              </a: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8316416" y="3796598"/>
              <a:ext cx="8330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9144508" y="3564396"/>
              <a:ext cx="439752" cy="4423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000" b="1" dirty="0">
                  <a:latin typeface="+mj-lt"/>
                </a:rPr>
                <a:t>v</a:t>
              </a: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9612560" y="3799956"/>
              <a:ext cx="8330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10440652" y="3567754"/>
              <a:ext cx="439752" cy="4423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3000" b="1" dirty="0">
                  <a:latin typeface="+mj-lt"/>
                </a:rPr>
                <a:t>d</a:t>
              </a:r>
            </a:p>
          </p:txBody>
        </p:sp>
      </p:grpSp>
      <p:sp>
        <p:nvSpPr>
          <p:cNvPr id="33" name="弧形 32"/>
          <p:cNvSpPr/>
          <p:nvPr/>
        </p:nvSpPr>
        <p:spPr bwMode="auto">
          <a:xfrm>
            <a:off x="2923465" y="5049180"/>
            <a:ext cx="3520743" cy="1296144"/>
          </a:xfrm>
          <a:prstGeom prst="arc">
            <a:avLst>
              <a:gd name="adj1" fmla="val 10941344"/>
              <a:gd name="adj2" fmla="val 21500629"/>
            </a:avLst>
          </a:prstGeom>
          <a:ln w="38100">
            <a:solidFill>
              <a:srgbClr val="0066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315638" y="4685074"/>
            <a:ext cx="966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A8"/>
                </a:solidFill>
              </a:rPr>
              <a:t>P’(</a:t>
            </a:r>
            <a:r>
              <a:rPr lang="en-US" altLang="zh-CN" sz="2000" b="1" dirty="0" err="1">
                <a:solidFill>
                  <a:srgbClr val="0000A8"/>
                </a:solidFill>
              </a:rPr>
              <a:t>u,v</a:t>
            </a:r>
            <a:r>
              <a:rPr lang="en-US" altLang="zh-CN" sz="2000" b="1" dirty="0">
                <a:solidFill>
                  <a:srgbClr val="0000A8"/>
                </a:solidFill>
              </a:rPr>
              <a:t>)</a:t>
            </a:r>
            <a:endParaRPr lang="zh-CN" altLang="en-US" sz="2000" b="1" dirty="0">
              <a:solidFill>
                <a:srgbClr val="0000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786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贪心选择性</a:t>
            </a:r>
            <a:endParaRPr lang="en-US" altLang="zh-CN" dirty="0"/>
          </a:p>
          <a:p>
            <a:pPr lvl="1"/>
            <a:r>
              <a:rPr lang="zh-CN" altLang="en-US" dirty="0">
                <a:latin typeface="+mj-lt"/>
              </a:rPr>
              <a:t>设</a:t>
            </a:r>
            <a:r>
              <a:rPr lang="en-US" altLang="zh-CN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是已计算好最短路径的顶点集合，</a:t>
            </a:r>
            <a:r>
              <a:rPr lang="en-US" altLang="zh-CN" dirty="0">
                <a:latin typeface="+mj-lt"/>
              </a:rPr>
              <a:t>B</a:t>
            </a:r>
            <a:r>
              <a:rPr lang="zh-CN" altLang="en-US" dirty="0">
                <a:latin typeface="+mj-lt"/>
              </a:rPr>
              <a:t>是未计算好最短路径的顶点集合。</a:t>
            </a:r>
            <a:r>
              <a:rPr lang="en-US" altLang="zh-CN" dirty="0">
                <a:latin typeface="+mj-lt"/>
              </a:rPr>
              <a:t>P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s</a:t>
            </a:r>
            <a:r>
              <a:rPr lang="zh-CN" altLang="en-US" dirty="0">
                <a:latin typeface="+mj-lt"/>
              </a:rPr>
              <a:t>到</a:t>
            </a:r>
            <a:r>
              <a:rPr lang="en-US" altLang="zh-CN" dirty="0">
                <a:latin typeface="+mj-lt"/>
              </a:rPr>
              <a:t>u</a:t>
            </a:r>
            <a:r>
              <a:rPr lang="zh-CN" altLang="en-US" dirty="0">
                <a:latin typeface="+mj-lt"/>
              </a:rPr>
              <a:t>的最短路径。假设</a:t>
            </a:r>
            <a:r>
              <a:rPr lang="en-US" altLang="zh-CN" dirty="0">
                <a:latin typeface="+mj-lt"/>
              </a:rPr>
              <a:t>W(P)+W(</a:t>
            </a:r>
            <a:r>
              <a:rPr lang="en-US" altLang="zh-CN" dirty="0" err="1">
                <a:latin typeface="+mj-lt"/>
              </a:rPr>
              <a:t>u,v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对任意</a:t>
            </a:r>
            <a:r>
              <a:rPr lang="en-US" altLang="zh-CN" dirty="0">
                <a:latin typeface="+mj-lt"/>
              </a:rPr>
              <a:t>u</a:t>
            </a:r>
            <a:r>
              <a:rPr lang="zh-CN" altLang="en-US" dirty="0">
                <a:latin typeface="+mj-lt"/>
              </a:rPr>
              <a:t>∈</a:t>
            </a:r>
            <a:r>
              <a:rPr lang="en-US" altLang="zh-CN" dirty="0">
                <a:latin typeface="+mj-lt"/>
              </a:rPr>
              <a:t>A, v</a:t>
            </a:r>
            <a:r>
              <a:rPr lang="zh-CN" altLang="en-US" dirty="0">
                <a:latin typeface="+mj-lt"/>
              </a:rPr>
              <a:t>∈</a:t>
            </a:r>
            <a:r>
              <a:rPr lang="en-US" altLang="zh-CN" dirty="0">
                <a:latin typeface="+mj-lt"/>
              </a:rPr>
              <a:t>B</a:t>
            </a:r>
            <a:r>
              <a:rPr lang="zh-CN" altLang="en-US" dirty="0">
                <a:latin typeface="+mj-lt"/>
              </a:rPr>
              <a:t>最小，则</a:t>
            </a:r>
            <a:r>
              <a:rPr lang="en-US" altLang="zh-CN" dirty="0">
                <a:latin typeface="+mj-lt"/>
              </a:rPr>
              <a:t>P+{(</a:t>
            </a:r>
            <a:r>
              <a:rPr lang="en-US" altLang="zh-CN" dirty="0" err="1">
                <a:latin typeface="+mj-lt"/>
              </a:rPr>
              <a:t>u,v</a:t>
            </a:r>
            <a:r>
              <a:rPr lang="en-US" altLang="zh-CN" dirty="0">
                <a:latin typeface="+mj-lt"/>
              </a:rPr>
              <a:t>)}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s</a:t>
            </a:r>
            <a:r>
              <a:rPr lang="zh-CN" altLang="en-US" dirty="0">
                <a:latin typeface="+mj-lt"/>
              </a:rPr>
              <a:t>到</a:t>
            </a:r>
            <a:r>
              <a:rPr lang="en-US" altLang="zh-CN" dirty="0">
                <a:latin typeface="+mj-lt"/>
              </a:rPr>
              <a:t>v</a:t>
            </a:r>
            <a:r>
              <a:rPr lang="zh-CN" altLang="en-US" dirty="0">
                <a:latin typeface="+mj-lt"/>
              </a:rPr>
              <a:t>的最短路径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证明：</a:t>
            </a:r>
            <a:endParaRPr lang="en-US" altLang="zh-CN" dirty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略</a:t>
            </a:r>
          </a:p>
        </p:txBody>
      </p:sp>
      <p:sp>
        <p:nvSpPr>
          <p:cNvPr id="42" name="矩形 41"/>
          <p:cNvSpPr/>
          <p:nvPr/>
        </p:nvSpPr>
        <p:spPr>
          <a:xfrm>
            <a:off x="195614" y="5916047"/>
            <a:ext cx="8840882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选择当前累积权值最小且两端点属两集合结果不会变坏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044842" y="4077072"/>
            <a:ext cx="4885560" cy="1817123"/>
            <a:chOff x="4654993" y="103775"/>
            <a:chExt cx="4885560" cy="1817123"/>
          </a:xfrm>
        </p:grpSpPr>
        <p:grpSp>
          <p:nvGrpSpPr>
            <p:cNvPr id="80" name="组合 79"/>
            <p:cNvGrpSpPr/>
            <p:nvPr/>
          </p:nvGrpSpPr>
          <p:grpSpPr>
            <a:xfrm>
              <a:off x="4771274" y="234306"/>
              <a:ext cx="4649146" cy="1038965"/>
              <a:chOff x="1352926" y="296652"/>
              <a:chExt cx="5566403" cy="1260140"/>
            </a:xfrm>
          </p:grpSpPr>
          <p:grpSp>
            <p:nvGrpSpPr>
              <p:cNvPr id="81" name="组合 80"/>
              <p:cNvGrpSpPr/>
              <p:nvPr/>
            </p:nvGrpSpPr>
            <p:grpSpPr>
              <a:xfrm>
                <a:off x="1352926" y="296652"/>
                <a:ext cx="5566403" cy="443678"/>
                <a:chOff x="4017857" y="3564396"/>
                <a:chExt cx="5566403" cy="443678"/>
              </a:xfrm>
            </p:grpSpPr>
            <p:sp>
              <p:nvSpPr>
                <p:cNvPr id="87" name="Line 10"/>
                <p:cNvSpPr>
                  <a:spLocks noChangeShapeType="1"/>
                </p:cNvSpPr>
                <p:nvPr/>
              </p:nvSpPr>
              <p:spPr bwMode="auto">
                <a:xfrm>
                  <a:off x="4458996" y="3796600"/>
                  <a:ext cx="83308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000">
                    <a:latin typeface="+mj-lt"/>
                  </a:endParaRPr>
                </a:p>
              </p:txBody>
            </p:sp>
            <p:sp>
              <p:nvSpPr>
                <p:cNvPr id="88" name="Oval 8"/>
                <p:cNvSpPr>
                  <a:spLocks noChangeArrowheads="1"/>
                </p:cNvSpPr>
                <p:nvPr/>
              </p:nvSpPr>
              <p:spPr bwMode="auto">
                <a:xfrm>
                  <a:off x="4017857" y="3564398"/>
                  <a:ext cx="441139" cy="44235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2000" b="1" dirty="0">
                      <a:latin typeface="+mj-lt"/>
                    </a:rPr>
                    <a:t>s</a:t>
                  </a:r>
                </a:p>
              </p:txBody>
            </p:sp>
            <p:sp>
              <p:nvSpPr>
                <p:cNvPr id="89" name="Oval 9"/>
                <p:cNvSpPr>
                  <a:spLocks noChangeArrowheads="1"/>
                </p:cNvSpPr>
                <p:nvPr/>
              </p:nvSpPr>
              <p:spPr bwMode="auto">
                <a:xfrm>
                  <a:off x="5292080" y="3564398"/>
                  <a:ext cx="439752" cy="44235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2000" b="1" dirty="0">
                      <a:latin typeface="+mj-lt"/>
                    </a:rPr>
                    <a:t>…</a:t>
                  </a:r>
                </a:p>
              </p:txBody>
            </p:sp>
            <p:sp>
              <p:nvSpPr>
                <p:cNvPr id="90" name="Line 10"/>
                <p:cNvSpPr>
                  <a:spLocks noChangeShapeType="1"/>
                </p:cNvSpPr>
                <p:nvPr/>
              </p:nvSpPr>
              <p:spPr bwMode="auto">
                <a:xfrm>
                  <a:off x="5755140" y="3797925"/>
                  <a:ext cx="833084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000">
                    <a:latin typeface="+mj-lt"/>
                  </a:endParaRPr>
                </a:p>
              </p:txBody>
            </p:sp>
            <p:sp>
              <p:nvSpPr>
                <p:cNvPr id="91" name="Oval 9"/>
                <p:cNvSpPr>
                  <a:spLocks noChangeArrowheads="1"/>
                </p:cNvSpPr>
                <p:nvPr/>
              </p:nvSpPr>
              <p:spPr bwMode="auto">
                <a:xfrm>
                  <a:off x="6588224" y="3565723"/>
                  <a:ext cx="439752" cy="44235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2000" b="1" dirty="0">
                      <a:latin typeface="+mj-lt"/>
                    </a:rPr>
                    <a:t>u</a:t>
                  </a:r>
                </a:p>
              </p:txBody>
            </p:sp>
            <p:sp>
              <p:nvSpPr>
                <p:cNvPr id="92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7051284" y="3785571"/>
                  <a:ext cx="2093224" cy="11028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2000">
                    <a:latin typeface="+mj-lt"/>
                  </a:endParaRPr>
                </a:p>
              </p:txBody>
            </p:sp>
            <p:sp>
              <p:nvSpPr>
                <p:cNvPr id="95" name="Oval 9"/>
                <p:cNvSpPr>
                  <a:spLocks noChangeArrowheads="1"/>
                </p:cNvSpPr>
                <p:nvPr/>
              </p:nvSpPr>
              <p:spPr bwMode="auto">
                <a:xfrm>
                  <a:off x="9144508" y="3564396"/>
                  <a:ext cx="439752" cy="442351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altLang="zh-CN" sz="2000" b="1" dirty="0">
                      <a:latin typeface="+mj-lt"/>
                    </a:rPr>
                    <a:t>v</a:t>
                  </a:r>
                </a:p>
              </p:txBody>
            </p:sp>
          </p:grpSp>
          <p:sp>
            <p:nvSpPr>
              <p:cNvPr id="82" name="Oval 9"/>
              <p:cNvSpPr>
                <a:spLocks noChangeArrowheads="1"/>
              </p:cNvSpPr>
              <p:nvPr/>
            </p:nvSpPr>
            <p:spPr bwMode="auto">
              <a:xfrm>
                <a:off x="3923928" y="1114441"/>
                <a:ext cx="439752" cy="44235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000" b="1" dirty="0">
                    <a:latin typeface="+mj-lt"/>
                  </a:rPr>
                  <a:t>x</a:t>
                </a:r>
              </a:p>
            </p:txBody>
          </p:sp>
          <p:sp>
            <p:nvSpPr>
              <p:cNvPr id="83" name="Line 10"/>
              <p:cNvSpPr>
                <a:spLocks noChangeShapeType="1"/>
              </p:cNvSpPr>
              <p:nvPr/>
            </p:nvSpPr>
            <p:spPr bwMode="auto">
              <a:xfrm>
                <a:off x="4386988" y="1345317"/>
                <a:ext cx="83308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+mj-lt"/>
                </a:endParaRPr>
              </a:p>
            </p:txBody>
          </p:sp>
          <p:sp>
            <p:nvSpPr>
              <p:cNvPr id="84" name="Oval 9"/>
              <p:cNvSpPr>
                <a:spLocks noChangeArrowheads="1"/>
              </p:cNvSpPr>
              <p:nvPr/>
            </p:nvSpPr>
            <p:spPr bwMode="auto">
              <a:xfrm>
                <a:off x="5220072" y="1113115"/>
                <a:ext cx="439752" cy="44235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altLang="zh-CN" sz="2000" b="1" dirty="0">
                    <a:latin typeface="+mj-lt"/>
                  </a:rPr>
                  <a:t>y</a:t>
                </a:r>
              </a:p>
            </p:txBody>
          </p:sp>
          <p:sp>
            <p:nvSpPr>
              <p:cNvPr id="85" name="Line 10"/>
              <p:cNvSpPr>
                <a:spLocks noChangeShapeType="1"/>
              </p:cNvSpPr>
              <p:nvPr/>
            </p:nvSpPr>
            <p:spPr bwMode="auto">
              <a:xfrm flipV="1">
                <a:off x="5659824" y="656692"/>
                <a:ext cx="833084" cy="67759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+mj-lt"/>
                </a:endParaRPr>
              </a:p>
            </p:txBody>
          </p:sp>
          <p:sp>
            <p:nvSpPr>
              <p:cNvPr id="86" name="Line 10"/>
              <p:cNvSpPr>
                <a:spLocks noChangeShapeType="1"/>
              </p:cNvSpPr>
              <p:nvPr/>
            </p:nvSpPr>
            <p:spPr bwMode="auto">
              <a:xfrm>
                <a:off x="2951819" y="752282"/>
                <a:ext cx="971473" cy="58200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2000">
                  <a:latin typeface="+mj-lt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 bwMode="auto">
            <a:xfrm>
              <a:off x="4654993" y="116632"/>
              <a:ext cx="2689315" cy="1296144"/>
            </a:xfrm>
            <a:prstGeom prst="rect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2000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98" name="矩形 97"/>
            <p:cNvSpPr/>
            <p:nvPr/>
          </p:nvSpPr>
          <p:spPr bwMode="auto">
            <a:xfrm>
              <a:off x="7892119" y="103775"/>
              <a:ext cx="1648434" cy="1296144"/>
            </a:xfrm>
            <a:prstGeom prst="rect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2000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24128" y="1520788"/>
              <a:ext cx="370614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99"/>
                  </a:solidFill>
                  <a:ea typeface="黑体" pitchFamily="49" charset="-122"/>
                </a:rPr>
                <a:t>A</a:t>
              </a:r>
              <a:endParaRPr lang="zh-CN" altLang="en-US" sz="2000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540647" y="1483381"/>
              <a:ext cx="370614" cy="40011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000099"/>
                  </a:solidFill>
                  <a:ea typeface="黑体" pitchFamily="49" charset="-122"/>
                </a:rPr>
                <a:t>B</a:t>
              </a:r>
              <a:endParaRPr lang="zh-CN" altLang="en-US" sz="2000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70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0D028-67AB-290F-5A8F-22F7A011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FA809-BD0E-1BA8-2977-239F243B1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Dijkstra 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en-US" altLang="zh-CN" dirty="0"/>
              <a:t>Floyd 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en-US" altLang="zh-CN" dirty="0"/>
              <a:t>Bellman-Ford 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en-US" altLang="zh-CN" dirty="0"/>
              <a:t>SPFA 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E32FB-993C-719F-3835-E443DA7DE3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66139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F14E9-708F-4D4E-2C09-FC49FA49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Bellman-Ford 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298C4-710F-918F-9EB6-0A79BEE62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求解单源最短路径</a:t>
            </a:r>
            <a:endParaRPr lang="en-US" altLang="zh-CN" dirty="0"/>
          </a:p>
          <a:p>
            <a:r>
              <a:rPr lang="zh-CN" altLang="en-US" dirty="0"/>
              <a:t>对边松弛</a:t>
            </a:r>
            <a:endParaRPr lang="en-US" altLang="zh-CN" dirty="0"/>
          </a:p>
          <a:p>
            <a:pPr lvl="1"/>
            <a:r>
              <a:rPr lang="en-US" altLang="zh-CN" dirty="0"/>
              <a:t>d(u)+w(</a:t>
            </a:r>
            <a:r>
              <a:rPr lang="en-US" altLang="zh-CN" dirty="0" err="1"/>
              <a:t>u,v</a:t>
            </a:r>
            <a:r>
              <a:rPr lang="en-US" altLang="zh-CN" dirty="0"/>
              <a:t>)&lt;d(v) </a:t>
            </a:r>
            <a:r>
              <a:rPr lang="zh-CN" altLang="en-US" dirty="0"/>
              <a:t>→ 松弛 </a:t>
            </a:r>
            <a:r>
              <a:rPr lang="en-US" altLang="zh-CN" dirty="0"/>
              <a:t>d(v)=d(u)+w(</a:t>
            </a:r>
            <a:r>
              <a:rPr lang="en-US" altLang="zh-CN" dirty="0" err="1"/>
              <a:t>u,v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程序</a:t>
            </a:r>
            <a:endParaRPr lang="en-US" altLang="zh-CN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</a:rPr>
              <a:t>	          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Bellman-Ford(G, s)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	            </a:t>
            </a:r>
            <a:r>
              <a:rPr lang="en-US" altLang="zh-CN" sz="2400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for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 </a:t>
            </a:r>
            <a:r>
              <a:rPr lang="en-US" altLang="zh-CN" sz="2400" dirty="0" err="1">
                <a:solidFill>
                  <a:srgbClr val="0000A8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1   </a:t>
            </a:r>
            <a:r>
              <a:rPr lang="en-US" altLang="zh-CN" sz="2400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to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 n-1   </a:t>
            </a:r>
            <a:r>
              <a:rPr lang="en-US" altLang="zh-CN" sz="2400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do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+mj-lt"/>
              </a:rPr>
              <a:t>   		               for e in E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                       if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d(u)+w(</a:t>
            </a:r>
            <a:r>
              <a:rPr lang="en-US" altLang="zh-CN" sz="2400" dirty="0" err="1">
                <a:solidFill>
                  <a:srgbClr val="0000A8"/>
                </a:solidFill>
                <a:latin typeface="+mj-lt"/>
                <a:ea typeface="黑体" pitchFamily="49" charset="-122"/>
              </a:rPr>
              <a:t>u,v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)</a:t>
            </a:r>
            <a:r>
              <a:rPr lang="en-US" altLang="zh-CN" sz="2400" baseline="-30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&lt; 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d(v)</a:t>
            </a:r>
            <a:r>
              <a:rPr lang="en-US" altLang="zh-CN" sz="2400" baseline="-30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sz="2400" b="1" baseline="-30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sz="2400" b="1" dirty="0">
                <a:solidFill>
                  <a:srgbClr val="0000A8"/>
                </a:solidFill>
                <a:ea typeface="黑体" pitchFamily="49" charset="-122"/>
              </a:rPr>
              <a:t>then</a:t>
            </a:r>
            <a:endParaRPr lang="en-US" altLang="zh-CN" sz="2400" b="1" dirty="0">
              <a:solidFill>
                <a:srgbClr val="0000A8"/>
              </a:solidFill>
              <a:latin typeface="+mj-lt"/>
              <a:ea typeface="黑体" pitchFamily="49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                       d(v)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 = 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d(u)+w(</a:t>
            </a:r>
            <a:r>
              <a:rPr lang="en-US" altLang="zh-CN" sz="2400" dirty="0" err="1">
                <a:solidFill>
                  <a:srgbClr val="0000A8"/>
                </a:solidFill>
                <a:latin typeface="+mj-lt"/>
                <a:ea typeface="黑体" pitchFamily="49" charset="-122"/>
              </a:rPr>
              <a:t>u,v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) ；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             return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d(V)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74A62A-763D-10AB-3119-3DD30C5150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748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贪心算法要素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动态规划方法可用的条件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最优子结构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子问题重叠性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贪心算法产生最优解的条件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最优子结构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 algn="just">
              <a:lnSpc>
                <a:spcPct val="80000"/>
              </a:lnSpc>
            </a:pPr>
            <a:r>
              <a:rPr lang="zh-CN" altLang="en-US" dirty="0">
                <a:latin typeface="Arial" charset="0"/>
                <a:ea typeface="黑体" pitchFamily="2" charset="-122"/>
              </a:rPr>
              <a:t>贪心选择性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适用贪心算法时，动态规划可能不适用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适用动态规划时，贪心算法可能不适用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5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04243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D7B47-7247-7984-FC78-79F8C604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Bellman-Ford 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83044-2CAE-27FC-39CF-FF628EF26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问题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：为什么要进行</a:t>
            </a:r>
            <a:r>
              <a:rPr lang="en-US" altLang="zh-CN" dirty="0">
                <a:solidFill>
                  <a:srgbClr val="FF0000"/>
                </a:solidFill>
              </a:rPr>
              <a:t>n-1</a:t>
            </a:r>
            <a:r>
              <a:rPr lang="zh-CN" altLang="en-US" dirty="0">
                <a:solidFill>
                  <a:srgbClr val="FF0000"/>
                </a:solidFill>
              </a:rPr>
              <a:t>次迭代？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问题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：为什么要对所有边进行松弛？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C99F9B-4259-7926-FE19-1022479CC1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8585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C5D99-F2B0-41FE-CE4B-905B04F4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SPFA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B8EEF-1E9B-62D2-BA92-9EE228117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采用队列方法对 </a:t>
            </a:r>
            <a:r>
              <a:rPr lang="en-US" altLang="zh-CN" dirty="0"/>
              <a:t>Bellman-Ford </a:t>
            </a:r>
            <a:r>
              <a:rPr lang="zh-CN" altLang="en-US" dirty="0"/>
              <a:t>算法进行优化</a:t>
            </a:r>
            <a:endParaRPr lang="en-US" altLang="zh-CN" dirty="0"/>
          </a:p>
          <a:p>
            <a:pPr lvl="1"/>
            <a:r>
              <a:rPr lang="zh-CN" altLang="en-US" dirty="0"/>
              <a:t>初始阶段，对其他所有 </a:t>
            </a:r>
            <a:r>
              <a:rPr lang="en-US" altLang="zh-CN" dirty="0"/>
              <a:t>d(v) </a:t>
            </a:r>
            <a:r>
              <a:rPr lang="zh-CN" altLang="en-US" dirty="0"/>
              <a:t>有 </a:t>
            </a:r>
            <a:r>
              <a:rPr lang="en-US" altLang="zh-CN" dirty="0"/>
              <a:t>d(v) = </a:t>
            </a:r>
            <a:r>
              <a:rPr lang="zh-CN" altLang="en-US" dirty="0"/>
              <a:t>∞，</a:t>
            </a:r>
            <a:r>
              <a:rPr lang="en-US" altLang="zh-CN" dirty="0"/>
              <a:t>s</a:t>
            </a:r>
            <a:r>
              <a:rPr lang="zh-CN" altLang="en-US" dirty="0"/>
              <a:t>入队</a:t>
            </a:r>
            <a:endParaRPr lang="en-US" altLang="zh-CN" dirty="0"/>
          </a:p>
          <a:p>
            <a:pPr lvl="1"/>
            <a:r>
              <a:rPr lang="zh-CN" altLang="en-US" dirty="0"/>
              <a:t>每次队列弹出一个顶点</a:t>
            </a:r>
            <a:r>
              <a:rPr lang="en-US" altLang="zh-CN" dirty="0"/>
              <a:t>u</a:t>
            </a:r>
            <a:r>
              <a:rPr lang="zh-CN" altLang="en-US" dirty="0"/>
              <a:t>，对</a:t>
            </a:r>
            <a:r>
              <a:rPr lang="en-US" altLang="zh-CN" dirty="0"/>
              <a:t>u</a:t>
            </a:r>
            <a:r>
              <a:rPr lang="zh-CN" altLang="en-US" dirty="0"/>
              <a:t>的所有相邻边做松弛，如果该边可以松弛，则对应顶点入队列</a:t>
            </a:r>
            <a:endParaRPr lang="en-US" altLang="zh-CN" dirty="0"/>
          </a:p>
          <a:p>
            <a:pPr lvl="1"/>
            <a:r>
              <a:rPr lang="zh-CN" altLang="en-US" dirty="0"/>
              <a:t>直至队列为空，算法结束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8B93C-BAE5-8CA7-07ED-E4274A00F7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  <p:grpSp>
        <p:nvGrpSpPr>
          <p:cNvPr id="5" name="组合 53">
            <a:extLst>
              <a:ext uri="{FF2B5EF4-FFF2-40B4-BE49-F238E27FC236}">
                <a16:creationId xmlns:a16="http://schemas.microsoft.com/office/drawing/2014/main" id="{2281DEB1-428E-EEFE-C8BE-047473173867}"/>
              </a:ext>
            </a:extLst>
          </p:cNvPr>
          <p:cNvGrpSpPr>
            <a:grpSpLocks/>
          </p:cNvGrpSpPr>
          <p:nvPr/>
        </p:nvGrpSpPr>
        <p:grpSpPr bwMode="auto">
          <a:xfrm>
            <a:off x="827584" y="4371620"/>
            <a:ext cx="2205038" cy="2035175"/>
            <a:chOff x="4650202" y="4027773"/>
            <a:chExt cx="2204955" cy="2034745"/>
          </a:xfrm>
        </p:grpSpPr>
        <p:sp>
          <p:nvSpPr>
            <p:cNvPr id="6" name="Text Box 21">
              <a:extLst>
                <a:ext uri="{FF2B5EF4-FFF2-40B4-BE49-F238E27FC236}">
                  <a16:creationId xmlns:a16="http://schemas.microsoft.com/office/drawing/2014/main" id="{610C4367-FF67-077D-E6BB-2992B2CD4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255" y="4206570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椭圆 29">
              <a:extLst>
                <a:ext uri="{FF2B5EF4-FFF2-40B4-BE49-F238E27FC236}">
                  <a16:creationId xmlns:a16="http://schemas.microsoft.com/office/drawing/2014/main" id="{83946183-D5DF-2D34-3918-191D820B4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132" y="4027773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 dirty="0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8" name="椭圆 30">
              <a:extLst>
                <a:ext uri="{FF2B5EF4-FFF2-40B4-BE49-F238E27FC236}">
                  <a16:creationId xmlns:a16="http://schemas.microsoft.com/office/drawing/2014/main" id="{0C699529-34C0-4ABB-73C5-00538C047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09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9" name="椭圆 31">
              <a:extLst>
                <a:ext uri="{FF2B5EF4-FFF2-40B4-BE49-F238E27FC236}">
                  <a16:creationId xmlns:a16="http://schemas.microsoft.com/office/drawing/2014/main" id="{F5D51BA2-0255-723E-B5B8-18E2BACC4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23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0" name="椭圆 32">
              <a:extLst>
                <a:ext uri="{FF2B5EF4-FFF2-40B4-BE49-F238E27FC236}">
                  <a16:creationId xmlns:a16="http://schemas.microsoft.com/office/drawing/2014/main" id="{2DDDBB87-81E9-718D-94B7-348B778F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092" y="5618138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1" name="椭圆 33">
              <a:extLst>
                <a:ext uri="{FF2B5EF4-FFF2-40B4-BE49-F238E27FC236}">
                  <a16:creationId xmlns:a16="http://schemas.microsoft.com/office/drawing/2014/main" id="{8DCF999C-22FF-8A90-8757-3A74795A2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176" y="5618139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0B348AD-4970-2B26-E106-EBD0D8D9A0ED}"/>
                </a:ext>
              </a:extLst>
            </p:cNvPr>
            <p:cNvCxnSpPr>
              <a:stCxn id="7" idx="6"/>
              <a:endCxn id="9" idx="1"/>
            </p:cNvCxnSpPr>
            <p:nvPr/>
          </p:nvCxnSpPr>
          <p:spPr>
            <a:xfrm>
              <a:off x="5940791" y="4207122"/>
              <a:ext cx="592115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FBD6296-94C7-CEB5-4AC0-53B2C73382F3}"/>
                </a:ext>
              </a:extLst>
            </p:cNvPr>
            <p:cNvCxnSpPr>
              <a:stCxn id="7" idx="2"/>
              <a:endCxn id="8" idx="7"/>
            </p:cNvCxnSpPr>
            <p:nvPr/>
          </p:nvCxnSpPr>
          <p:spPr>
            <a:xfrm flipH="1">
              <a:off x="4986739" y="4207122"/>
              <a:ext cx="593703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42DEC66-EBFC-1F13-3633-669DE969D70B}"/>
                </a:ext>
              </a:extLst>
            </p:cNvPr>
            <p:cNvCxnSpPr>
              <a:stCxn id="8" idx="4"/>
              <a:endCxn id="10" idx="1"/>
            </p:cNvCxnSpPr>
            <p:nvPr/>
          </p:nvCxnSpPr>
          <p:spPr>
            <a:xfrm>
              <a:off x="4859744" y="4975310"/>
              <a:ext cx="233354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77342E1-96A1-0469-A3BC-928D13BF202A}"/>
                </a:ext>
              </a:extLst>
            </p:cNvPr>
            <p:cNvCxnSpPr>
              <a:stCxn id="11" idx="7"/>
              <a:endCxn id="9" idx="4"/>
            </p:cNvCxnSpPr>
            <p:nvPr/>
          </p:nvCxnSpPr>
          <p:spPr>
            <a:xfrm flipV="1">
              <a:off x="6463059" y="4975310"/>
              <a:ext cx="196843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17E41BC-2555-78AA-DF6B-28C9071698A6}"/>
                </a:ext>
              </a:extLst>
            </p:cNvPr>
            <p:cNvCxnSpPr>
              <a:stCxn id="7" idx="4"/>
              <a:endCxn id="11" idx="0"/>
            </p:cNvCxnSpPr>
            <p:nvPr/>
          </p:nvCxnSpPr>
          <p:spPr>
            <a:xfrm>
              <a:off x="5759823" y="4386472"/>
              <a:ext cx="576240" cy="123164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39AD415-932C-6A3B-1FE9-AC2FC4D5E505}"/>
                </a:ext>
              </a:extLst>
            </p:cNvPr>
            <p:cNvCxnSpPr>
              <a:stCxn id="11" idx="2"/>
              <a:endCxn id="10" idx="6"/>
            </p:cNvCxnSpPr>
            <p:nvPr/>
          </p:nvCxnSpPr>
          <p:spPr>
            <a:xfrm flipH="1" flipV="1">
              <a:off x="5399474" y="5797461"/>
              <a:ext cx="757209" cy="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D20C156-1B55-F840-91C6-8958138D4207}"/>
                </a:ext>
              </a:extLst>
            </p:cNvPr>
            <p:cNvCxnSpPr>
              <a:stCxn id="10" idx="7"/>
              <a:endCxn id="9" idx="3"/>
            </p:cNvCxnSpPr>
            <p:nvPr/>
          </p:nvCxnSpPr>
          <p:spPr>
            <a:xfrm flipV="1">
              <a:off x="5347089" y="4922934"/>
              <a:ext cx="1185817" cy="747554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5FF5A72D-A3BB-2A71-EF70-35797EC41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0202" y="513873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50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B4DDEED6-24BB-2D82-7418-1CFE2F413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112" y="454512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 dirty="0">
                  <a:solidFill>
                    <a:srgbClr val="C00000"/>
                  </a:solidFill>
                  <a:latin typeface="Times New Roman" pitchFamily="18" charset="0"/>
                </a:rPr>
                <a:t>30</a:t>
              </a:r>
              <a:endParaRPr kumimoji="1" lang="en-US" altLang="zh-CN" sz="1600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8AB308D3-0BE0-EA06-E8E1-7B588285F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2916" y="521468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68AFAC44-6966-0CD3-3377-F52F5D2F8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6545" y="4149339"/>
              <a:ext cx="4924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FEF92AA8-70A2-D80A-066A-53F305F07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5307" y="5246198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60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Text Box 21">
              <a:extLst>
                <a:ext uri="{FF2B5EF4-FFF2-40B4-BE49-F238E27FC236}">
                  <a16:creationId xmlns:a16="http://schemas.microsoft.com/office/drawing/2014/main" id="{34F9B3F6-18EE-34CE-1C65-C19636ADC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1144" y="572396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20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14291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C5D99-F2B0-41FE-CE4B-905B04F4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SPFA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B8EEF-1E9B-62D2-BA92-9EE228117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采用队列方法对 </a:t>
            </a:r>
            <a:r>
              <a:rPr lang="en-US" altLang="zh-CN" dirty="0"/>
              <a:t>Bellman-Ford </a:t>
            </a:r>
            <a:r>
              <a:rPr lang="zh-CN" altLang="en-US" dirty="0"/>
              <a:t>算法进行优化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28B93C-BAE5-8CA7-07ED-E4274A00F7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  <p:grpSp>
        <p:nvGrpSpPr>
          <p:cNvPr id="5" name="组合 53">
            <a:extLst>
              <a:ext uri="{FF2B5EF4-FFF2-40B4-BE49-F238E27FC236}">
                <a16:creationId xmlns:a16="http://schemas.microsoft.com/office/drawing/2014/main" id="{2281DEB1-428E-EEFE-C8BE-047473173867}"/>
              </a:ext>
            </a:extLst>
          </p:cNvPr>
          <p:cNvGrpSpPr>
            <a:grpSpLocks/>
          </p:cNvGrpSpPr>
          <p:nvPr/>
        </p:nvGrpSpPr>
        <p:grpSpPr bwMode="auto">
          <a:xfrm>
            <a:off x="539552" y="2240868"/>
            <a:ext cx="2205038" cy="2035175"/>
            <a:chOff x="4650202" y="4027773"/>
            <a:chExt cx="2204955" cy="2034745"/>
          </a:xfrm>
        </p:grpSpPr>
        <p:sp>
          <p:nvSpPr>
            <p:cNvPr id="6" name="Text Box 21">
              <a:extLst>
                <a:ext uri="{FF2B5EF4-FFF2-40B4-BE49-F238E27FC236}">
                  <a16:creationId xmlns:a16="http://schemas.microsoft.com/office/drawing/2014/main" id="{610C4367-FF67-077D-E6BB-2992B2CD4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255" y="4206570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椭圆 29">
              <a:extLst>
                <a:ext uri="{FF2B5EF4-FFF2-40B4-BE49-F238E27FC236}">
                  <a16:creationId xmlns:a16="http://schemas.microsoft.com/office/drawing/2014/main" id="{83946183-D5DF-2D34-3918-191D820B4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0132" y="4027773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 dirty="0">
                  <a:solidFill>
                    <a:srgbClr val="000099"/>
                  </a:solidFill>
                  <a:ea typeface="黑体" pitchFamily="2" charset="-122"/>
                </a:rPr>
                <a:t>0</a:t>
              </a:r>
              <a:endParaRPr lang="zh-CN" altLang="en-US" sz="2000" b="1" dirty="0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8" name="椭圆 30">
              <a:extLst>
                <a:ext uri="{FF2B5EF4-FFF2-40B4-BE49-F238E27FC236}">
                  <a16:creationId xmlns:a16="http://schemas.microsoft.com/office/drawing/2014/main" id="{0C699529-34C0-4ABB-73C5-00538C047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09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1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9" name="椭圆 31">
              <a:extLst>
                <a:ext uri="{FF2B5EF4-FFF2-40B4-BE49-F238E27FC236}">
                  <a16:creationId xmlns:a16="http://schemas.microsoft.com/office/drawing/2014/main" id="{F5D51BA2-0255-723E-B5B8-18E2BACC4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232" y="4617132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4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0" name="椭圆 32">
              <a:extLst>
                <a:ext uri="{FF2B5EF4-FFF2-40B4-BE49-F238E27FC236}">
                  <a16:creationId xmlns:a16="http://schemas.microsoft.com/office/drawing/2014/main" id="{2DDDBB87-81E9-718D-94B7-348B778F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092" y="5618138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2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sp>
          <p:nvSpPr>
            <p:cNvPr id="11" name="椭圆 33">
              <a:extLst>
                <a:ext uri="{FF2B5EF4-FFF2-40B4-BE49-F238E27FC236}">
                  <a16:creationId xmlns:a16="http://schemas.microsoft.com/office/drawing/2014/main" id="{8DCF999C-22FF-8A90-8757-3A74795A2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176" y="5618139"/>
              <a:ext cx="360000" cy="358959"/>
            </a:xfrm>
            <a:prstGeom prst="ellipse">
              <a:avLst/>
            </a:prstGeom>
            <a:noFill/>
            <a:ln w="1397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anchor="ctr"/>
            <a:lstStyle/>
            <a:p>
              <a:pPr algn="ctr">
                <a:lnSpc>
                  <a:spcPct val="96000"/>
                </a:lnSpc>
              </a:pPr>
              <a:r>
                <a:rPr lang="en-US" altLang="zh-CN" sz="2000" b="1">
                  <a:solidFill>
                    <a:srgbClr val="000099"/>
                  </a:solidFill>
                  <a:ea typeface="黑体" pitchFamily="2" charset="-122"/>
                </a:rPr>
                <a:t>3</a:t>
              </a:r>
              <a:endParaRPr lang="zh-CN" altLang="en-US" sz="2000" b="1">
                <a:solidFill>
                  <a:srgbClr val="000099"/>
                </a:solidFill>
                <a:ea typeface="黑体" pitchFamily="2" charset="-122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0B348AD-4970-2B26-E106-EBD0D8D9A0ED}"/>
                </a:ext>
              </a:extLst>
            </p:cNvPr>
            <p:cNvCxnSpPr>
              <a:stCxn id="7" idx="6"/>
              <a:endCxn id="9" idx="1"/>
            </p:cNvCxnSpPr>
            <p:nvPr/>
          </p:nvCxnSpPr>
          <p:spPr>
            <a:xfrm>
              <a:off x="5940791" y="4207122"/>
              <a:ext cx="592115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FBD6296-94C7-CEB5-4AC0-53B2C73382F3}"/>
                </a:ext>
              </a:extLst>
            </p:cNvPr>
            <p:cNvCxnSpPr>
              <a:stCxn id="7" idx="2"/>
              <a:endCxn id="8" idx="7"/>
            </p:cNvCxnSpPr>
            <p:nvPr/>
          </p:nvCxnSpPr>
          <p:spPr>
            <a:xfrm flipH="1">
              <a:off x="4986739" y="4207122"/>
              <a:ext cx="593703" cy="461865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42DEC66-EBFC-1F13-3633-669DE969D70B}"/>
                </a:ext>
              </a:extLst>
            </p:cNvPr>
            <p:cNvCxnSpPr>
              <a:stCxn id="8" idx="4"/>
              <a:endCxn id="10" idx="1"/>
            </p:cNvCxnSpPr>
            <p:nvPr/>
          </p:nvCxnSpPr>
          <p:spPr>
            <a:xfrm>
              <a:off x="4859744" y="4975310"/>
              <a:ext cx="233354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77342E1-96A1-0469-A3BC-928D13BF202A}"/>
                </a:ext>
              </a:extLst>
            </p:cNvPr>
            <p:cNvCxnSpPr>
              <a:stCxn id="11" idx="7"/>
              <a:endCxn id="9" idx="4"/>
            </p:cNvCxnSpPr>
            <p:nvPr/>
          </p:nvCxnSpPr>
          <p:spPr>
            <a:xfrm flipV="1">
              <a:off x="6463059" y="4975310"/>
              <a:ext cx="196843" cy="695178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17E41BC-2555-78AA-DF6B-28C9071698A6}"/>
                </a:ext>
              </a:extLst>
            </p:cNvPr>
            <p:cNvCxnSpPr>
              <a:stCxn id="7" idx="4"/>
              <a:endCxn id="11" idx="0"/>
            </p:cNvCxnSpPr>
            <p:nvPr/>
          </p:nvCxnSpPr>
          <p:spPr>
            <a:xfrm>
              <a:off x="5759823" y="4386472"/>
              <a:ext cx="576240" cy="123164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39AD415-932C-6A3B-1FE9-AC2FC4D5E505}"/>
                </a:ext>
              </a:extLst>
            </p:cNvPr>
            <p:cNvCxnSpPr>
              <a:stCxn id="11" idx="2"/>
              <a:endCxn id="10" idx="6"/>
            </p:cNvCxnSpPr>
            <p:nvPr/>
          </p:nvCxnSpPr>
          <p:spPr>
            <a:xfrm flipH="1" flipV="1">
              <a:off x="5399474" y="5797461"/>
              <a:ext cx="757209" cy="0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D20C156-1B55-F840-91C6-8958138D4207}"/>
                </a:ext>
              </a:extLst>
            </p:cNvPr>
            <p:cNvCxnSpPr>
              <a:stCxn id="10" idx="7"/>
              <a:endCxn id="9" idx="3"/>
            </p:cNvCxnSpPr>
            <p:nvPr/>
          </p:nvCxnSpPr>
          <p:spPr>
            <a:xfrm flipV="1">
              <a:off x="5347089" y="4922934"/>
              <a:ext cx="1185817" cy="747554"/>
            </a:xfrm>
            <a:prstGeom prst="straightConnector1">
              <a:avLst/>
            </a:prstGeom>
            <a:ln w="2540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5FF5A72D-A3BB-2A71-EF70-35797EC41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0202" y="513873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50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B4DDEED6-24BB-2D82-7418-1CFE2F413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112" y="454512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 dirty="0">
                  <a:solidFill>
                    <a:srgbClr val="C00000"/>
                  </a:solidFill>
                  <a:latin typeface="Times New Roman" pitchFamily="18" charset="0"/>
                </a:rPr>
                <a:t>30</a:t>
              </a:r>
              <a:endParaRPr kumimoji="1" lang="en-US" altLang="zh-CN" sz="1600" dirty="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8AB308D3-0BE0-EA06-E8E1-7B588285F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2916" y="5214682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68AFAC44-6966-0CD3-3377-F52F5D2F8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6545" y="4149339"/>
              <a:ext cx="4924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100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id="{FEF92AA8-70A2-D80A-066A-53F305F07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5307" y="5246198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60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Text Box 21">
              <a:extLst>
                <a:ext uri="{FF2B5EF4-FFF2-40B4-BE49-F238E27FC236}">
                  <a16:creationId xmlns:a16="http://schemas.microsoft.com/office/drawing/2014/main" id="{34F9B3F6-18EE-34CE-1C65-C19636ADC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1144" y="5723964"/>
              <a:ext cx="3898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</a:rPr>
                <a:t>20</a:t>
              </a:r>
              <a:endParaRPr kumimoji="1" lang="en-US" altLang="zh-CN" sz="1600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01988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POJ 2393 </a:t>
            </a:r>
            <a:r>
              <a:rPr lang="en-US" altLang="zh-CN" dirty="0"/>
              <a:t>1328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r>
                  <a:rPr lang="zh-CN" altLang="zh-CN" sz="2000" dirty="0"/>
                  <a:t>给定</a:t>
                </a:r>
                <a:r>
                  <a:rPr lang="en-US" altLang="zh-CN" sz="2000" i="1" dirty="0"/>
                  <a:t>n</a:t>
                </a:r>
                <a:r>
                  <a:rPr lang="zh-CN" altLang="zh-CN" sz="2000" dirty="0"/>
                  <a:t>个物品，物品价值分别为</a:t>
                </a:r>
                <a:r>
                  <a:rPr lang="en-US" altLang="zh-CN" sz="2000" i="1" dirty="0"/>
                  <a:t>P</a:t>
                </a:r>
                <a:r>
                  <a:rPr lang="en-US" altLang="zh-CN" sz="2000" baseline="-25000" dirty="0"/>
                  <a:t>1</a:t>
                </a:r>
                <a:r>
                  <a:rPr lang="zh-CN" altLang="zh-CN" sz="2000" dirty="0"/>
                  <a:t>，</a:t>
                </a:r>
                <a:r>
                  <a:rPr lang="en-US" altLang="zh-CN" sz="2000" i="1" dirty="0"/>
                  <a:t>P</a:t>
                </a:r>
                <a:r>
                  <a:rPr lang="en-US" altLang="zh-CN" sz="2000" baseline="-25000" dirty="0"/>
                  <a:t>2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…</a:t>
                </a:r>
                <a:r>
                  <a:rPr lang="zh-CN" altLang="zh-CN" sz="2000" dirty="0"/>
                  <a:t>，</a:t>
                </a:r>
                <a:r>
                  <a:rPr lang="en-US" altLang="zh-CN" sz="2000" i="1" dirty="0" err="1"/>
                  <a:t>Pn</a:t>
                </a:r>
                <a:r>
                  <a:rPr lang="zh-CN" altLang="zh-CN" sz="2000" dirty="0"/>
                  <a:t>，物品重量分别</a:t>
                </a:r>
                <a:r>
                  <a:rPr lang="en-US" altLang="zh-CN" sz="2000" i="1" dirty="0"/>
                  <a:t>W</a:t>
                </a:r>
                <a:r>
                  <a:rPr lang="en-US" altLang="zh-CN" sz="2000" baseline="-25000" dirty="0"/>
                  <a:t>1</a:t>
                </a:r>
                <a:r>
                  <a:rPr lang="zh-CN" altLang="zh-CN" sz="2000" dirty="0"/>
                  <a:t>，</a:t>
                </a:r>
                <a:r>
                  <a:rPr lang="en-US" altLang="zh-CN" sz="2000" i="1" dirty="0"/>
                  <a:t>W</a:t>
                </a:r>
                <a:r>
                  <a:rPr lang="en-US" altLang="zh-CN" sz="2000" baseline="-25000" dirty="0"/>
                  <a:t>2</a:t>
                </a:r>
                <a:r>
                  <a:rPr lang="en-US" altLang="zh-CN" sz="2000" dirty="0"/>
                  <a:t>, …, </a:t>
                </a:r>
                <a:r>
                  <a:rPr lang="en-US" altLang="zh-CN" sz="2000" i="1" dirty="0" err="1"/>
                  <a:t>Wn</a:t>
                </a:r>
                <a:r>
                  <a:rPr lang="zh-CN" altLang="zh-CN" sz="2000" dirty="0"/>
                  <a:t>，背包容量为</a:t>
                </a:r>
                <a:r>
                  <a:rPr lang="en-US" altLang="zh-CN" sz="2000" i="1" dirty="0"/>
                  <a:t>M</a:t>
                </a:r>
                <a:r>
                  <a:rPr lang="zh-CN" altLang="zh-CN" sz="2000" dirty="0"/>
                  <a:t>。每种物品可部分装入到背包中</a:t>
                </a:r>
                <a:r>
                  <a:rPr lang="zh-CN" altLang="en-US" sz="2000" dirty="0"/>
                  <a:t>。输出</a:t>
                </a:r>
                <a:r>
                  <a:rPr lang="en-US" altLang="zh-CN" sz="2000" i="1" dirty="0"/>
                  <a:t>X</a:t>
                </a:r>
                <a:r>
                  <a:rPr lang="en-US" altLang="zh-CN" sz="2000" baseline="-25000" dirty="0"/>
                  <a:t>1</a:t>
                </a:r>
                <a:r>
                  <a:rPr lang="zh-CN" altLang="zh-CN" sz="2000" dirty="0"/>
                  <a:t>，</a:t>
                </a:r>
                <a:r>
                  <a:rPr lang="en-US" altLang="zh-CN" sz="2000" i="1" dirty="0"/>
                  <a:t>X</a:t>
                </a:r>
                <a:r>
                  <a:rPr lang="en-US" altLang="zh-CN" sz="2000" baseline="-25000" dirty="0"/>
                  <a:t>2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…</a:t>
                </a:r>
                <a:r>
                  <a:rPr lang="zh-CN" altLang="zh-CN" sz="2000" dirty="0"/>
                  <a:t>，</a:t>
                </a:r>
                <a:r>
                  <a:rPr lang="en-US" altLang="zh-CN" sz="2000" i="1" dirty="0" err="1"/>
                  <a:t>X</a:t>
                </a:r>
                <a:r>
                  <a:rPr lang="en-US" altLang="zh-CN" sz="2000" i="1" baseline="-25000" dirty="0" err="1"/>
                  <a:t>n</a:t>
                </a:r>
                <a:r>
                  <a:rPr lang="zh-CN" altLang="zh-CN" sz="2000" dirty="0"/>
                  <a:t>，</a:t>
                </a:r>
                <a:r>
                  <a:rPr lang="en-US" altLang="zh-CN" sz="2000" dirty="0"/>
                  <a:t>0</a:t>
                </a:r>
                <a:r>
                  <a:rPr lang="en-US" altLang="zh-CN" sz="2000" dirty="0">
                    <a:sym typeface="Symbol"/>
                  </a:rPr>
                  <a:t></a:t>
                </a:r>
                <a:r>
                  <a:rPr lang="en-US" altLang="zh-CN" sz="2000" i="1" dirty="0"/>
                  <a:t>X</a:t>
                </a:r>
                <a:r>
                  <a:rPr lang="en-US" altLang="zh-CN" sz="2000" i="1" baseline="-25000" dirty="0"/>
                  <a:t>i</a:t>
                </a:r>
                <a:r>
                  <a:rPr lang="en-US" altLang="zh-CN" sz="2000" dirty="0">
                    <a:sym typeface="Symbol"/>
                  </a:rPr>
                  <a:t></a:t>
                </a:r>
                <a:r>
                  <a:rPr lang="en-US" altLang="zh-CN" sz="2000" dirty="0"/>
                  <a:t>1, </a:t>
                </a:r>
                <a:r>
                  <a:rPr lang="zh-CN" altLang="zh-CN" sz="2000" dirty="0"/>
                  <a:t>使得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>
                            <a:latin typeface="Cambria Math"/>
                          </a:rPr>
                          <m:t>1</m:t>
                        </m:r>
                        <m:r>
                          <a:rPr lang="en-US" altLang="zh-CN" sz="2000">
                            <a:latin typeface="Cambria Math"/>
                            <a:sym typeface="Symbol"/>
                          </a:rPr>
                          <m:t></m:t>
                        </m:r>
                        <m:r>
                          <a:rPr lang="en-US" altLang="zh-CN" sz="20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i</m:t>
                        </m:r>
                        <m:r>
                          <a:rPr lang="en-US" altLang="zh-CN" sz="2000">
                            <a:latin typeface="Cambria Math"/>
                            <a:sym typeface="Symbol"/>
                          </a:rPr>
                          <m:t></m:t>
                        </m:r>
                        <m:r>
                          <a:rPr lang="en-US" altLang="zh-CN" sz="20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zh-CN" sz="2000" dirty="0"/>
                  <a:t>最大</a:t>
                </a:r>
                <a:r>
                  <a:rPr lang="zh-CN" altLang="en-US" sz="2000" dirty="0"/>
                  <a:t>，且</a:t>
                </a:r>
                <a:r>
                  <a:rPr lang="en-US" altLang="zh-CN" sz="2000" dirty="0"/>
                  <a:t>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>
                            <a:latin typeface="Cambria Math"/>
                          </a:rPr>
                          <m:t>1</m:t>
                        </m:r>
                        <m:r>
                          <a:rPr lang="en-US" altLang="zh-CN" sz="2000">
                            <a:latin typeface="Cambria Math"/>
                            <a:sym typeface="Symbol"/>
                          </a:rPr>
                          <m:t></m:t>
                        </m:r>
                        <m:r>
                          <a:rPr lang="en-US" altLang="zh-CN" sz="20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i</m:t>
                        </m:r>
                        <m:r>
                          <a:rPr lang="en-US" altLang="zh-CN" sz="2000">
                            <a:latin typeface="Cambria Math"/>
                            <a:sym typeface="Symbol"/>
                          </a:rPr>
                          <m:t></m:t>
                        </m:r>
                        <m:r>
                          <a:rPr lang="en-US" altLang="zh-CN" sz="200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n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000" dirty="0">
                    <a:sym typeface="Symbol"/>
                  </a:rPr>
                  <a:t>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。</a:t>
                </a:r>
                <a:r>
                  <a:rPr lang="zh-CN" altLang="zh-CN" sz="2000" dirty="0"/>
                  <a:t>试设计一个算法求解该问题</a:t>
                </a:r>
                <a:r>
                  <a:rPr lang="zh-CN" altLang="en-US" sz="2000" dirty="0"/>
                  <a:t>，</a:t>
                </a:r>
                <a:r>
                  <a:rPr lang="zh-CN" altLang="zh-CN" sz="2000" dirty="0"/>
                  <a:t>分析算法的正确性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</a:t>
                </a:r>
                <a:r>
                  <a:rPr lang="zh-CN" altLang="zh-CN" sz="2000" dirty="0"/>
                  <a:t>海面上有一些船需要与陆地进行通信，需要在海岸线上布置一些基站。现将问题抽象为，在</a:t>
                </a:r>
                <a:r>
                  <a:rPr lang="en-US" altLang="zh-CN" sz="2000" dirty="0"/>
                  <a:t>x</a:t>
                </a:r>
                <a:r>
                  <a:rPr lang="zh-CN" altLang="zh-CN" sz="2000" dirty="0"/>
                  <a:t>轴上方，给出</a:t>
                </a:r>
                <a:r>
                  <a:rPr lang="en-US" altLang="zh-CN" sz="2000" i="1" dirty="0"/>
                  <a:t>N</a:t>
                </a:r>
                <a:r>
                  <a:rPr lang="zh-CN" altLang="zh-CN" sz="2000" dirty="0"/>
                  <a:t>条船的坐标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zh-CN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latin typeface="Cambria Math"/>
                      </a:rPr>
                      <m:t>≥0, 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d</m:t>
                    </m:r>
                    <m:r>
                      <a:rPr lang="en-US" altLang="zh-CN" sz="2000">
                        <a:latin typeface="Cambria Math"/>
                      </a:rPr>
                      <m:t>,1≤</m:t>
                    </m:r>
                    <m:r>
                      <a:rPr lang="en-US" altLang="zh-CN" sz="2000" i="1">
                        <a:latin typeface="Cambria Math"/>
                      </a:rPr>
                      <m:t>𝑖</m:t>
                    </m:r>
                    <m:r>
                      <a:rPr lang="en-US" altLang="zh-CN" sz="2000">
                        <a:latin typeface="Cambria Math"/>
                      </a:rPr>
                      <m:t>≤</m:t>
                    </m:r>
                    <m:r>
                      <a:rPr lang="en-US" altLang="zh-CN" sz="2000" i="1">
                        <a:latin typeface="Cambria Math"/>
                      </a:rPr>
                      <m:t>𝑁</m:t>
                    </m:r>
                  </m:oMath>
                </a14:m>
                <a:r>
                  <a:rPr lang="zh-CN" altLang="zh-CN" sz="2000" dirty="0"/>
                  <a:t>，在</a:t>
                </a:r>
                <a:r>
                  <a:rPr lang="en-US" altLang="zh-CN" sz="2000" dirty="0"/>
                  <a:t>x</a:t>
                </a:r>
                <a:r>
                  <a:rPr lang="zh-CN" altLang="zh-CN" sz="2000" dirty="0"/>
                  <a:t>轴上安放的基站可以覆盖半径为</a:t>
                </a:r>
                <a:r>
                  <a:rPr lang="en-US" altLang="zh-CN" sz="2000" dirty="0"/>
                  <a:t>d</a:t>
                </a:r>
                <a:r>
                  <a:rPr lang="zh-CN" altLang="zh-CN" sz="2000" dirty="0"/>
                  <a:t>的区域内的所有点，问在</a:t>
                </a:r>
                <a:r>
                  <a:rPr lang="en-US" altLang="zh-CN" sz="2000" dirty="0"/>
                  <a:t>x</a:t>
                </a:r>
                <a:r>
                  <a:rPr lang="zh-CN" altLang="zh-CN" sz="2000" dirty="0"/>
                  <a:t>轴上至少要安放几个点才可以将</a:t>
                </a:r>
                <a:r>
                  <a:rPr lang="en-US" altLang="zh-CN" sz="2000" dirty="0"/>
                  <a:t>x</a:t>
                </a:r>
                <a:r>
                  <a:rPr lang="zh-CN" altLang="zh-CN" sz="2000" dirty="0"/>
                  <a:t>轴上方的点都覆盖起来。试设计一个算法求解该问题，并分析算法的正确性。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0" t="-1154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  <p:pic>
        <p:nvPicPr>
          <p:cNvPr id="5" name="图片 4" descr="C:\Users\swim\Desktop\图片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833156"/>
            <a:ext cx="3204356" cy="1807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06072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sz="1800" dirty="0"/>
                  <a:t>某公司有个工厂和仓库。由于原材料等价格波动，工厂每个月的生产成本也会波动，令第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sz="1800" dirty="0"/>
                  <a:t>个月产品的单位生产成本为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/>
                  <a:t>（该月生产一个产品的成本为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/>
                  <a:t>）。仓库储存产品的也有成本，假设每个月产品的单位储存成本为固定值</a:t>
                </a:r>
                <a:r>
                  <a:rPr lang="en-US" altLang="zh-CN" sz="1800" dirty="0"/>
                  <a:t>1</a:t>
                </a:r>
                <a:r>
                  <a:rPr lang="zh-CN" altLang="zh-CN" sz="1800" dirty="0"/>
                  <a:t>（存储一个产品一个月的成本为</a:t>
                </a:r>
                <a:r>
                  <a:rPr lang="en-US" altLang="zh-CN" sz="1800" dirty="0"/>
                  <a:t>1</a:t>
                </a:r>
                <a:r>
                  <a:rPr lang="zh-CN" altLang="zh-CN" sz="1800" dirty="0"/>
                  <a:t>）。令第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zh-CN" sz="1800" dirty="0"/>
                  <a:t>个月需要供应给客户的产品数量为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/>
                  <a:t>，仓库里的和生产的产品均可供应给客户。假设仓库的容量无限大，供应给客户剩余的产品可储存在仓库中。若已知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1800" dirty="0"/>
                  <a:t>个月中各月的单位生产成本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/>
                  <a:t>、以及产品供应量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/>
                  <a:t>，设计一算法决策每个月的产品生产数量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1800" dirty="0"/>
                  <a:t>，使得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1800" dirty="0"/>
                  <a:t>个月的总成本最低。例如：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zh-CN" sz="1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:2,5,3</m:t>
                    </m:r>
                  </m:oMath>
                </a14:m>
                <a:r>
                  <a:rPr lang="zh-CN" altLang="zh-CN" sz="1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:2,4,5</m:t>
                    </m:r>
                  </m:oMath>
                </a14:m>
                <a:r>
                  <a:rPr lang="zh-CN" altLang="zh-CN" sz="18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:6,0,5</m:t>
                    </m:r>
                  </m:oMath>
                </a14:m>
                <a:r>
                  <a:rPr lang="zh-CN" altLang="zh-CN" sz="1800" dirty="0"/>
                  <a:t>，即第</a:t>
                </a:r>
                <a:r>
                  <a:rPr lang="en-US" altLang="zh-CN" sz="1800" dirty="0"/>
                  <a:t>1</a:t>
                </a:r>
                <a:r>
                  <a:rPr lang="zh-CN" altLang="zh-CN" sz="1800" dirty="0"/>
                  <a:t>个月生产</a:t>
                </a:r>
                <a:r>
                  <a:rPr lang="en-US" altLang="zh-CN" sz="1800" dirty="0"/>
                  <a:t>6</a:t>
                </a:r>
                <a:r>
                  <a:rPr lang="zh-CN" altLang="zh-CN" sz="1800" dirty="0"/>
                  <a:t>个供应</a:t>
                </a:r>
                <a:r>
                  <a:rPr lang="en-US" altLang="zh-CN" sz="1800" dirty="0"/>
                  <a:t>2</a:t>
                </a:r>
                <a:r>
                  <a:rPr lang="zh-CN" altLang="zh-CN" sz="1800" dirty="0"/>
                  <a:t>个（代价</a:t>
                </a:r>
                <a:r>
                  <a:rPr lang="en-US" altLang="zh-CN" sz="1800" dirty="0"/>
                  <a:t>2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800" dirty="0"/>
                  <a:t>2=4</a:t>
                </a:r>
                <a:r>
                  <a:rPr lang="zh-CN" altLang="zh-CN" sz="1800" dirty="0"/>
                  <a:t>），储存</a:t>
                </a:r>
                <a:r>
                  <a:rPr lang="en-US" altLang="zh-CN" sz="1800" dirty="0"/>
                  <a:t>4</a:t>
                </a:r>
                <a:r>
                  <a:rPr lang="zh-CN" altLang="zh-CN" sz="1800" dirty="0"/>
                  <a:t>个供应给第</a:t>
                </a:r>
                <a:r>
                  <a:rPr lang="en-US" altLang="zh-CN" sz="1800" dirty="0"/>
                  <a:t>2</a:t>
                </a:r>
                <a:r>
                  <a:rPr lang="zh-CN" altLang="zh-CN" sz="1800" dirty="0"/>
                  <a:t>个月（代价</a:t>
                </a:r>
                <a:r>
                  <a:rPr lang="en-US" altLang="zh-CN" sz="1800" dirty="0"/>
                  <a:t>(2+1)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800" dirty="0"/>
                  <a:t>4=12</a:t>
                </a:r>
                <a:r>
                  <a:rPr lang="zh-CN" altLang="zh-CN" sz="1800" dirty="0"/>
                  <a:t>），第</a:t>
                </a:r>
                <a:r>
                  <a:rPr lang="en-US" altLang="zh-CN" sz="1800" dirty="0"/>
                  <a:t>3</a:t>
                </a:r>
                <a:r>
                  <a:rPr lang="zh-CN" altLang="zh-CN" sz="1800" dirty="0"/>
                  <a:t>个月生产</a:t>
                </a:r>
                <a:r>
                  <a:rPr lang="en-US" altLang="zh-CN" sz="1800" dirty="0"/>
                  <a:t>5</a:t>
                </a:r>
                <a:r>
                  <a:rPr lang="zh-CN" altLang="zh-CN" sz="1800" dirty="0"/>
                  <a:t>个供应</a:t>
                </a:r>
                <a:r>
                  <a:rPr lang="en-US" altLang="zh-CN" sz="1800" dirty="0"/>
                  <a:t>5</a:t>
                </a:r>
                <a:r>
                  <a:rPr lang="zh-CN" altLang="zh-CN" sz="1800" dirty="0"/>
                  <a:t>个（代价</a:t>
                </a:r>
                <a:r>
                  <a:rPr lang="en-US" altLang="zh-CN" sz="1800" dirty="0"/>
                  <a:t>3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800" dirty="0"/>
                  <a:t>5=15</a:t>
                </a:r>
                <a:r>
                  <a:rPr lang="zh-CN" altLang="zh-CN" sz="1800" dirty="0"/>
                  <a:t>），使总成本</a:t>
                </a:r>
                <a:r>
                  <a:rPr lang="en-US" altLang="zh-CN" sz="1800" dirty="0"/>
                  <a:t>4+12+15=31</a:t>
                </a:r>
                <a:r>
                  <a:rPr lang="zh-CN" altLang="zh-CN" sz="1800" dirty="0"/>
                  <a:t>最小。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zh-CN" altLang="en-US" sz="1800" dirty="0"/>
                  <a:t>给定直线上 </a:t>
                </a:r>
                <a:r>
                  <a:rPr lang="en-US" altLang="zh-CN" sz="1800" dirty="0"/>
                  <a:t>2n</a:t>
                </a:r>
                <a:r>
                  <a:rPr lang="zh-CN" altLang="en-US" sz="1800" dirty="0"/>
                  <a:t>个点的序列</a:t>
                </a:r>
                <a:r>
                  <a:rPr lang="en-US" altLang="zh-CN" sz="1800" dirty="0"/>
                  <a:t>P[1,2,… ,2n]</a:t>
                </a:r>
                <a:r>
                  <a:rPr lang="zh-CN" altLang="en-US" sz="1800" dirty="0"/>
                  <a:t>，每个点 </a:t>
                </a:r>
                <a:r>
                  <a:rPr lang="en-US" altLang="zh-CN" sz="1800" dirty="0"/>
                  <a:t>P[</a:t>
                </a:r>
                <a:r>
                  <a:rPr lang="en-US" altLang="zh-CN" sz="1800" dirty="0" err="1"/>
                  <a:t>i</a:t>
                </a:r>
                <a:r>
                  <a:rPr lang="en-US" altLang="zh-CN" sz="1800" dirty="0"/>
                  <a:t>]</a:t>
                </a:r>
                <a:r>
                  <a:rPr lang="zh-CN" altLang="en-US" sz="1800" dirty="0"/>
                  <a:t>要么是白点要么是黑点，其中共有</a:t>
                </a:r>
                <a:r>
                  <a:rPr lang="en-US" altLang="zh-CN" sz="1800" dirty="0"/>
                  <a:t>n</a:t>
                </a:r>
                <a:r>
                  <a:rPr lang="zh-CN" altLang="en-US" sz="1800" dirty="0"/>
                  <a:t>个白点和 </a:t>
                </a:r>
                <a:r>
                  <a:rPr lang="en-US" altLang="zh-CN" sz="1800" dirty="0"/>
                  <a:t>n</a:t>
                </a:r>
                <a:r>
                  <a:rPr lang="zh-CN" altLang="en-US" sz="1800" dirty="0"/>
                  <a:t>个黑点，相邻两个点之间距离均为</a:t>
                </a:r>
                <a:r>
                  <a:rPr lang="en-US" altLang="zh-CN" sz="1800" dirty="0"/>
                  <a:t>1</a:t>
                </a:r>
                <a:r>
                  <a:rPr lang="zh-CN" altLang="en-US" sz="1800" dirty="0"/>
                  <a:t>，请设计一个算法将每个白点与一黑点相连，使得连线的总长度最小。例如，图中有</a:t>
                </a:r>
                <a:r>
                  <a:rPr lang="en-US" altLang="zh-CN" sz="1800" dirty="0"/>
                  <a:t>4</a:t>
                </a:r>
                <a:r>
                  <a:rPr lang="zh-CN" altLang="en-US" sz="1800" dirty="0"/>
                  <a:t>个白点和</a:t>
                </a:r>
                <a:r>
                  <a:rPr lang="en-US" altLang="zh-CN" sz="1800" dirty="0"/>
                  <a:t>4</a:t>
                </a:r>
                <a:r>
                  <a:rPr lang="zh-CN" altLang="en-US" sz="1800" dirty="0"/>
                  <a:t>个黑点，以图中方式相连，连线总长度为</a:t>
                </a:r>
                <a:r>
                  <a:rPr lang="en-US" altLang="zh-CN" sz="1800" dirty="0"/>
                  <a:t>1+1+1+5=8</a:t>
                </a:r>
                <a:r>
                  <a:rPr lang="zh-CN" altLang="en-US" sz="18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154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67844" y="59325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142705"/>
              </p:ext>
            </p:extLst>
          </p:nvPr>
        </p:nvGraphicFramePr>
        <p:xfrm>
          <a:off x="3167844" y="5932540"/>
          <a:ext cx="27527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4" imgW="2752381" imgH="323981" progId="Paint.Picture">
                  <p:embed/>
                </p:oleObj>
              </mc:Choice>
              <mc:Fallback>
                <p:oleObj name="BMP 图像" r:id="rId4" imgW="2752381" imgH="323981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844" y="5932540"/>
                        <a:ext cx="2752725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02770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41D09-3CB9-4B86-BA13-52917750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FC9258-123C-486F-86CF-54DA6FE1D3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B1960EC-9B1E-4005-B941-8751A0679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个作业需要在一台机器上执行，一个时刻机器上只能执行一个作业，每个作业可在单位时间内完成，作业</a:t>
            </a:r>
            <a:r>
              <a:rPr lang="en-US" altLang="zh-CN" dirty="0" err="1"/>
              <a:t>i</a:t>
            </a:r>
            <a:r>
              <a:rPr lang="zh-CN" altLang="en-US" dirty="0"/>
              <a:t>有截止时间</a:t>
            </a:r>
            <a:r>
              <a:rPr lang="en-US" altLang="zh-CN" dirty="0"/>
              <a:t>di</a:t>
            </a:r>
            <a:r>
              <a:rPr lang="zh-CN" altLang="en-US" dirty="0"/>
              <a:t>，当作业</a:t>
            </a:r>
            <a:r>
              <a:rPr lang="en-US" altLang="zh-CN" dirty="0" err="1"/>
              <a:t>i</a:t>
            </a:r>
            <a:r>
              <a:rPr lang="zh-CN" altLang="en-US" dirty="0"/>
              <a:t>在截止时间被执行完，则可获得</a:t>
            </a:r>
            <a:r>
              <a:rPr lang="en-US" altLang="zh-CN" dirty="0"/>
              <a:t>pi</a:t>
            </a:r>
            <a:r>
              <a:rPr lang="zh-CN" altLang="en-US" dirty="0"/>
              <a:t>的收益，请设计算法获得最大收益，并分析算法的正确性。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假设有数目不限的面值为</a:t>
            </a:r>
            <a:r>
              <a:rPr lang="en-US" altLang="zh-CN" dirty="0"/>
              <a:t>25</a:t>
            </a:r>
            <a:r>
              <a:rPr lang="zh-CN" altLang="en-US" dirty="0"/>
              <a:t>美分，</a:t>
            </a:r>
            <a:r>
              <a:rPr lang="en-US" altLang="zh-CN" dirty="0"/>
              <a:t>10</a:t>
            </a:r>
            <a:r>
              <a:rPr lang="zh-CN" altLang="en-US" dirty="0"/>
              <a:t>美分，</a:t>
            </a:r>
            <a:r>
              <a:rPr lang="en-US" altLang="zh-CN" dirty="0"/>
              <a:t>5</a:t>
            </a:r>
            <a:r>
              <a:rPr lang="zh-CN" altLang="en-US" dirty="0"/>
              <a:t>美分，</a:t>
            </a:r>
            <a:r>
              <a:rPr lang="en-US" altLang="zh-CN" dirty="0"/>
              <a:t>1</a:t>
            </a:r>
            <a:r>
              <a:rPr lang="zh-CN" altLang="en-US" dirty="0"/>
              <a:t>美分的硬币，请使用最少个数的硬币凑出</a:t>
            </a:r>
            <a:r>
              <a:rPr lang="en-US" altLang="zh-CN" dirty="0"/>
              <a:t>3.33</a:t>
            </a:r>
            <a:r>
              <a:rPr lang="zh-CN" altLang="en-US" dirty="0"/>
              <a:t>美元。</a:t>
            </a:r>
          </a:p>
        </p:txBody>
      </p:sp>
    </p:spTree>
    <p:extLst>
      <p:ext uri="{BB962C8B-B14F-4D97-AF65-F5344CB8AC3E}">
        <p14:creationId xmlns:p14="http://schemas.microsoft.com/office/powerpoint/2010/main" val="32134411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66E48-8F1F-462A-B754-16F3D82D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7F170-049D-4B38-8C95-9554B733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CA2F88-B511-4C02-B07A-6F0F3A087E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507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活动选择问题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活动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kumimoji="1" lang="en-US" altLang="zh-CN" dirty="0">
                <a:latin typeface="+mj-lt"/>
              </a:rPr>
              <a:t>S={1,2,…,n}</a:t>
            </a:r>
            <a:r>
              <a:rPr kumimoji="1" lang="zh-CN" altLang="en-US" dirty="0">
                <a:latin typeface="+mj-lt"/>
              </a:rPr>
              <a:t>是</a:t>
            </a:r>
            <a:r>
              <a:rPr kumimoji="1" lang="en-US" altLang="zh-CN" dirty="0">
                <a:latin typeface="+mj-lt"/>
              </a:rPr>
              <a:t>n</a:t>
            </a:r>
            <a:r>
              <a:rPr kumimoji="1" lang="zh-CN" altLang="en-US" dirty="0">
                <a:latin typeface="+mj-lt"/>
              </a:rPr>
              <a:t>个活动的集合，活动共用同一资源，同一时间只有一个活动使用。活动 </a:t>
            </a:r>
            <a:r>
              <a:rPr kumimoji="1" lang="en-US" altLang="zh-CN" dirty="0"/>
              <a:t>i</a:t>
            </a:r>
            <a:r>
              <a:rPr kumimoji="1" lang="zh-CN" altLang="en-US" dirty="0">
                <a:latin typeface="+mj-lt"/>
              </a:rPr>
              <a:t>有起始时间 </a:t>
            </a:r>
            <a:r>
              <a:rPr kumimoji="1" lang="en-US" altLang="zh-CN" dirty="0" err="1">
                <a:latin typeface="+mj-lt"/>
              </a:rPr>
              <a:t>s</a:t>
            </a:r>
            <a:r>
              <a:rPr kumimoji="1" lang="en-US" altLang="zh-CN" baseline="-30000" dirty="0" err="1">
                <a:latin typeface="+mj-lt"/>
              </a:rPr>
              <a:t>i</a:t>
            </a:r>
            <a:r>
              <a:rPr kumimoji="1" lang="en-US" altLang="zh-CN" dirty="0">
                <a:latin typeface="+mj-lt"/>
              </a:rPr>
              <a:t>，</a:t>
            </a:r>
            <a:r>
              <a:rPr kumimoji="1" lang="zh-CN" altLang="en-US" dirty="0">
                <a:latin typeface="+mj-lt"/>
              </a:rPr>
              <a:t>终止时间 </a:t>
            </a:r>
            <a:r>
              <a:rPr kumimoji="1" lang="en-US" altLang="zh-CN" dirty="0" err="1">
                <a:latin typeface="+mj-lt"/>
              </a:rPr>
              <a:t>f</a:t>
            </a:r>
            <a:r>
              <a:rPr kumimoji="1" lang="en-US" altLang="zh-CN" baseline="-30000" dirty="0" err="1">
                <a:latin typeface="+mj-lt"/>
              </a:rPr>
              <a:t>i</a:t>
            </a:r>
            <a:r>
              <a:rPr kumimoji="1" lang="en-US" altLang="zh-CN" dirty="0" err="1">
                <a:latin typeface="+mj-lt"/>
              </a:rPr>
              <a:t>，s</a:t>
            </a:r>
            <a:r>
              <a:rPr kumimoji="1" lang="en-US" altLang="zh-CN" baseline="-30000" dirty="0" err="1">
                <a:latin typeface="+mj-lt"/>
              </a:rPr>
              <a:t>i</a:t>
            </a:r>
            <a:r>
              <a:rPr kumimoji="1" lang="en-US" altLang="zh-CN" dirty="0">
                <a:latin typeface="+mj-lt"/>
                <a:sym typeface="Symbol" pitchFamily="18" charset="2"/>
              </a:rPr>
              <a:t></a:t>
            </a:r>
            <a:r>
              <a:rPr kumimoji="1" lang="en-US" altLang="zh-CN" dirty="0">
                <a:latin typeface="+mj-lt"/>
              </a:rPr>
              <a:t> f</a:t>
            </a:r>
            <a:r>
              <a:rPr kumimoji="1" lang="en-US" altLang="zh-CN" baseline="-30000" dirty="0">
                <a:latin typeface="+mj-lt"/>
              </a:rPr>
              <a:t>i</a:t>
            </a:r>
            <a:r>
              <a:rPr kumimoji="1" lang="zh-CN" altLang="en-US" dirty="0"/>
              <a:t>，表示为</a:t>
            </a:r>
            <a:r>
              <a:rPr kumimoji="1" lang="en-US" altLang="zh-CN" dirty="0"/>
              <a:t>x</a:t>
            </a:r>
            <a:r>
              <a:rPr lang="en-US" altLang="zh-CN" baseline="-30000" dirty="0"/>
              <a:t>i</a:t>
            </a:r>
            <a:r>
              <a:rPr lang="en-US" altLang="zh-CN" dirty="0"/>
              <a:t>=[</a:t>
            </a:r>
            <a:r>
              <a:rPr lang="en-US" altLang="zh-CN" dirty="0" err="1"/>
              <a:t>s</a:t>
            </a:r>
            <a:r>
              <a:rPr lang="en-US" altLang="zh-CN" baseline="-30000" dirty="0" err="1"/>
              <a:t>i，</a:t>
            </a:r>
            <a:r>
              <a:rPr lang="en-US" altLang="zh-CN" dirty="0" err="1"/>
              <a:t>f</a:t>
            </a:r>
            <a:r>
              <a:rPr lang="en-US" altLang="zh-CN" baseline="-30000" dirty="0" err="1"/>
              <a:t>i</a:t>
            </a:r>
            <a:r>
              <a:rPr lang="en-US" altLang="zh-CN" dirty="0"/>
              <a:t>] </a:t>
            </a:r>
            <a:endParaRPr kumimoji="1" lang="en-US" altLang="zh-CN" baseline="-30000" dirty="0">
              <a:latin typeface="+mj-lt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相容活动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kumimoji="1" lang="zh-CN" altLang="en-US" sz="2800" dirty="0">
                <a:latin typeface="+mj-lt"/>
              </a:rPr>
              <a:t>活动</a:t>
            </a:r>
            <a:r>
              <a:rPr kumimoji="1" lang="en-US" altLang="zh-CN" sz="2800" dirty="0">
                <a:latin typeface="+mj-lt"/>
              </a:rPr>
              <a:t>i</a:t>
            </a:r>
            <a:r>
              <a:rPr kumimoji="1" lang="zh-CN" altLang="en-US" sz="2800" dirty="0">
                <a:latin typeface="+mj-lt"/>
              </a:rPr>
              <a:t>和</a:t>
            </a:r>
            <a:r>
              <a:rPr kumimoji="1" lang="en-US" altLang="zh-CN" sz="2800" dirty="0">
                <a:latin typeface="+mj-lt"/>
              </a:rPr>
              <a:t>j</a:t>
            </a:r>
            <a:r>
              <a:rPr kumimoji="1" lang="zh-CN" altLang="en-US" sz="2800" dirty="0">
                <a:latin typeface="+mj-lt"/>
              </a:rPr>
              <a:t>是相容的，若 </a:t>
            </a:r>
            <a:r>
              <a:rPr kumimoji="1" lang="en-US" altLang="zh-CN" sz="2800" dirty="0" err="1">
                <a:latin typeface="+mj-lt"/>
              </a:rPr>
              <a:t>s</a:t>
            </a:r>
            <a:r>
              <a:rPr kumimoji="1" lang="en-US" altLang="zh-CN" sz="2800" baseline="-30000" dirty="0" err="1">
                <a:latin typeface="+mj-lt"/>
              </a:rPr>
              <a:t>j</a:t>
            </a:r>
            <a:r>
              <a:rPr kumimoji="1" lang="en-US" altLang="zh-CN" sz="2800" dirty="0" err="1">
                <a:latin typeface="+mj-lt"/>
                <a:sym typeface="Symbol" pitchFamily="18" charset="2"/>
              </a:rPr>
              <a:t></a:t>
            </a:r>
            <a:r>
              <a:rPr kumimoji="1" lang="en-US" altLang="zh-CN" sz="2800" dirty="0" err="1">
                <a:latin typeface="+mj-lt"/>
              </a:rPr>
              <a:t>f</a:t>
            </a:r>
            <a:r>
              <a:rPr kumimoji="1" lang="en-US" altLang="zh-CN" sz="2800" baseline="-30000" dirty="0" err="1">
                <a:latin typeface="+mj-lt"/>
              </a:rPr>
              <a:t>i</a:t>
            </a:r>
            <a:r>
              <a:rPr kumimoji="1" lang="en-US" altLang="zh-CN" sz="2800" baseline="-30000" dirty="0">
                <a:latin typeface="+mj-lt"/>
              </a:rPr>
              <a:t> </a:t>
            </a:r>
            <a:r>
              <a:rPr kumimoji="1" lang="zh-CN" altLang="en-US" sz="2800" dirty="0">
                <a:latin typeface="+mj-lt"/>
              </a:rPr>
              <a:t>或 </a:t>
            </a:r>
            <a:r>
              <a:rPr kumimoji="1" lang="en-US" altLang="zh-CN" sz="2800" dirty="0" err="1">
                <a:latin typeface="+mj-lt"/>
              </a:rPr>
              <a:t>s</a:t>
            </a:r>
            <a:r>
              <a:rPr kumimoji="1" lang="en-US" altLang="zh-CN" sz="2800" baseline="-30000" dirty="0" err="1">
                <a:latin typeface="+mj-lt"/>
              </a:rPr>
              <a:t>i</a:t>
            </a:r>
            <a:r>
              <a:rPr kumimoji="1" lang="en-US" altLang="zh-CN" sz="2800" dirty="0" err="1">
                <a:latin typeface="+mj-lt"/>
                <a:sym typeface="Symbol" pitchFamily="18" charset="2"/>
              </a:rPr>
              <a:t></a:t>
            </a:r>
            <a:r>
              <a:rPr kumimoji="1" lang="en-US" altLang="zh-CN" sz="2800" dirty="0" err="1">
                <a:latin typeface="+mj-lt"/>
              </a:rPr>
              <a:t>f</a:t>
            </a:r>
            <a:r>
              <a:rPr kumimoji="1" lang="en-US" altLang="zh-CN" sz="2800" baseline="-30000" dirty="0" err="1">
                <a:latin typeface="+mj-lt"/>
              </a:rPr>
              <a:t>j</a:t>
            </a:r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6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73151" y="4470121"/>
            <a:ext cx="6985000" cy="868819"/>
            <a:chOff x="1614488" y="5085184"/>
            <a:chExt cx="6985000" cy="868819"/>
          </a:xfrm>
        </p:grpSpPr>
        <p:sp>
          <p:nvSpPr>
            <p:cNvPr id="12" name="Line 52"/>
            <p:cNvSpPr>
              <a:spLocks noChangeShapeType="1"/>
            </p:cNvSpPr>
            <p:nvPr/>
          </p:nvSpPr>
          <p:spPr bwMode="auto">
            <a:xfrm>
              <a:off x="1614488" y="5491163"/>
              <a:ext cx="69850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53"/>
            <p:cNvSpPr>
              <a:spLocks noChangeShapeType="1"/>
            </p:cNvSpPr>
            <p:nvPr/>
          </p:nvSpPr>
          <p:spPr bwMode="auto">
            <a:xfrm>
              <a:off x="2838451" y="5121188"/>
              <a:ext cx="0" cy="3587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54"/>
            <p:cNvSpPr>
              <a:spLocks noChangeShapeType="1"/>
            </p:cNvSpPr>
            <p:nvPr/>
          </p:nvSpPr>
          <p:spPr bwMode="auto">
            <a:xfrm>
              <a:off x="4349751" y="5121188"/>
              <a:ext cx="0" cy="3587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55"/>
            <p:cNvSpPr>
              <a:spLocks noChangeShapeType="1"/>
            </p:cNvSpPr>
            <p:nvPr/>
          </p:nvSpPr>
          <p:spPr bwMode="auto">
            <a:xfrm>
              <a:off x="5718176" y="5121188"/>
              <a:ext cx="0" cy="3587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56"/>
            <p:cNvSpPr>
              <a:spLocks noChangeShapeType="1"/>
            </p:cNvSpPr>
            <p:nvPr/>
          </p:nvSpPr>
          <p:spPr bwMode="auto">
            <a:xfrm>
              <a:off x="7086601" y="5121188"/>
              <a:ext cx="0" cy="3587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Text Box 58"/>
            <p:cNvSpPr txBox="1">
              <a:spLocks noChangeArrowheads="1"/>
            </p:cNvSpPr>
            <p:nvPr/>
          </p:nvSpPr>
          <p:spPr bwMode="auto">
            <a:xfrm>
              <a:off x="2622551" y="5400005"/>
              <a:ext cx="40427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err="1">
                  <a:latin typeface="Times New Roman" pitchFamily="18" charset="0"/>
                </a:rPr>
                <a:t>s</a:t>
              </a:r>
              <a:r>
                <a:rPr lang="en-US" altLang="zh-CN" sz="3000" b="1" i="1" baseline="-25000" dirty="0" err="1">
                  <a:latin typeface="Times New Roman" pitchFamily="18" charset="0"/>
                </a:rPr>
                <a:t>i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9" name="Text Box 59"/>
            <p:cNvSpPr txBox="1">
              <a:spLocks noChangeArrowheads="1"/>
            </p:cNvSpPr>
            <p:nvPr/>
          </p:nvSpPr>
          <p:spPr bwMode="auto">
            <a:xfrm>
              <a:off x="4184651" y="5400005"/>
              <a:ext cx="381000" cy="549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>
                  <a:latin typeface="Times New Roman" pitchFamily="18" charset="0"/>
                </a:rPr>
                <a:t>f</a:t>
              </a:r>
              <a:r>
                <a:rPr lang="en-US" altLang="zh-CN" sz="3000" b="1" i="1" baseline="-25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0" name="Text Box 60"/>
            <p:cNvSpPr txBox="1">
              <a:spLocks noChangeArrowheads="1"/>
            </p:cNvSpPr>
            <p:nvPr/>
          </p:nvSpPr>
          <p:spPr bwMode="auto">
            <a:xfrm>
              <a:off x="5541963" y="5400005"/>
              <a:ext cx="40427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err="1">
                  <a:latin typeface="Times New Roman" pitchFamily="18" charset="0"/>
                </a:rPr>
                <a:t>s</a:t>
              </a:r>
              <a:r>
                <a:rPr lang="en-US" altLang="zh-CN" sz="3000" b="1" i="1" baseline="-25000" dirty="0" err="1">
                  <a:latin typeface="Times New Roman" pitchFamily="18" charset="0"/>
                </a:rPr>
                <a:t>j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11" name="Text Box 61"/>
            <p:cNvSpPr txBox="1">
              <a:spLocks noChangeArrowheads="1"/>
            </p:cNvSpPr>
            <p:nvPr/>
          </p:nvSpPr>
          <p:spPr bwMode="auto">
            <a:xfrm>
              <a:off x="6994526" y="5400005"/>
              <a:ext cx="38343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err="1">
                  <a:latin typeface="Times New Roman" pitchFamily="18" charset="0"/>
                </a:rPr>
                <a:t>f</a:t>
              </a:r>
              <a:r>
                <a:rPr lang="en-US" altLang="zh-CN" sz="3000" b="1" i="1" baseline="-25000" dirty="0" err="1">
                  <a:latin typeface="Times New Roman" pitchFamily="18" charset="0"/>
                </a:rPr>
                <a:t>j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39" name="Line 56"/>
            <p:cNvSpPr>
              <a:spLocks noChangeShapeType="1"/>
            </p:cNvSpPr>
            <p:nvPr/>
          </p:nvSpPr>
          <p:spPr bwMode="auto">
            <a:xfrm flipH="1">
              <a:off x="2831699" y="5085184"/>
              <a:ext cx="151805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Line 56"/>
            <p:cNvSpPr>
              <a:spLocks noChangeShapeType="1"/>
            </p:cNvSpPr>
            <p:nvPr/>
          </p:nvSpPr>
          <p:spPr bwMode="auto">
            <a:xfrm flipH="1">
              <a:off x="5718176" y="5085184"/>
              <a:ext cx="1368425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75322" y="5517232"/>
            <a:ext cx="6985000" cy="1048839"/>
            <a:chOff x="1614488" y="4905164"/>
            <a:chExt cx="6985000" cy="1048839"/>
          </a:xfrm>
        </p:grpSpPr>
        <p:sp>
          <p:nvSpPr>
            <p:cNvPr id="43" name="Line 52"/>
            <p:cNvSpPr>
              <a:spLocks noChangeShapeType="1"/>
            </p:cNvSpPr>
            <p:nvPr/>
          </p:nvSpPr>
          <p:spPr bwMode="auto">
            <a:xfrm>
              <a:off x="1614488" y="5491163"/>
              <a:ext cx="69850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53"/>
            <p:cNvSpPr>
              <a:spLocks noChangeShapeType="1"/>
            </p:cNvSpPr>
            <p:nvPr/>
          </p:nvSpPr>
          <p:spPr bwMode="auto">
            <a:xfrm>
              <a:off x="2838451" y="5121188"/>
              <a:ext cx="0" cy="3587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54"/>
            <p:cNvSpPr>
              <a:spLocks noChangeShapeType="1"/>
            </p:cNvSpPr>
            <p:nvPr/>
          </p:nvSpPr>
          <p:spPr bwMode="auto">
            <a:xfrm>
              <a:off x="4349751" y="4905164"/>
              <a:ext cx="0" cy="57479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Line 55"/>
            <p:cNvSpPr>
              <a:spLocks noChangeShapeType="1"/>
            </p:cNvSpPr>
            <p:nvPr/>
          </p:nvSpPr>
          <p:spPr bwMode="auto">
            <a:xfrm>
              <a:off x="5718176" y="5121188"/>
              <a:ext cx="0" cy="3587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" name="Line 56"/>
            <p:cNvSpPr>
              <a:spLocks noChangeShapeType="1"/>
            </p:cNvSpPr>
            <p:nvPr/>
          </p:nvSpPr>
          <p:spPr bwMode="auto">
            <a:xfrm>
              <a:off x="7086601" y="4905164"/>
              <a:ext cx="0" cy="57479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2622551" y="5400005"/>
              <a:ext cx="40427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err="1">
                  <a:latin typeface="Times New Roman" pitchFamily="18" charset="0"/>
                </a:rPr>
                <a:t>s</a:t>
              </a:r>
              <a:r>
                <a:rPr lang="en-US" altLang="zh-CN" sz="3000" b="1" i="1" baseline="-25000" dirty="0" err="1">
                  <a:latin typeface="Times New Roman" pitchFamily="18" charset="0"/>
                </a:rPr>
                <a:t>i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49" name="Text Box 59"/>
            <p:cNvSpPr txBox="1">
              <a:spLocks noChangeArrowheads="1"/>
            </p:cNvSpPr>
            <p:nvPr/>
          </p:nvSpPr>
          <p:spPr bwMode="auto">
            <a:xfrm>
              <a:off x="4184651" y="5400005"/>
              <a:ext cx="40427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err="1">
                  <a:latin typeface="Times New Roman" pitchFamily="18" charset="0"/>
                </a:rPr>
                <a:t>s</a:t>
              </a:r>
              <a:r>
                <a:rPr lang="en-US" altLang="zh-CN" sz="3000" b="1" i="1" baseline="-25000" dirty="0" err="1">
                  <a:latin typeface="Times New Roman" pitchFamily="18" charset="0"/>
                </a:rPr>
                <a:t>j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50" name="Text Box 60"/>
            <p:cNvSpPr txBox="1">
              <a:spLocks noChangeArrowheads="1"/>
            </p:cNvSpPr>
            <p:nvPr/>
          </p:nvSpPr>
          <p:spPr bwMode="auto">
            <a:xfrm>
              <a:off x="5541963" y="5400005"/>
              <a:ext cx="38343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>
                  <a:latin typeface="Times New Roman" pitchFamily="18" charset="0"/>
                </a:rPr>
                <a:t>f</a:t>
              </a:r>
              <a:r>
                <a:rPr lang="en-US" altLang="zh-CN" sz="3000" b="1" i="1" baseline="-25000" dirty="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6994526" y="5400005"/>
              <a:ext cx="383438" cy="553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000" b="1" i="1" dirty="0" err="1">
                  <a:latin typeface="Times New Roman" pitchFamily="18" charset="0"/>
                </a:rPr>
                <a:t>f</a:t>
              </a:r>
              <a:r>
                <a:rPr lang="en-US" altLang="zh-CN" sz="3000" b="1" i="1" baseline="-25000" dirty="0" err="1">
                  <a:latin typeface="Times New Roman" pitchFamily="18" charset="0"/>
                </a:rPr>
                <a:t>j</a:t>
              </a:r>
              <a:endParaRPr lang="en-US" altLang="zh-CN" sz="3000" b="1" i="1" baseline="-25000" dirty="0">
                <a:latin typeface="Times New Roman" pitchFamily="18" charset="0"/>
              </a:endParaRPr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H="1">
              <a:off x="2831699" y="5085184"/>
              <a:ext cx="288430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 flipH="1">
              <a:off x="4375151" y="4905164"/>
              <a:ext cx="271145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143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活动选择问题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问题定义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 algn="just"/>
            <a:r>
              <a:rPr lang="zh-CN" altLang="en-US" dirty="0">
                <a:latin typeface="+mj-lt"/>
              </a:rPr>
              <a:t>输入：</a:t>
            </a:r>
            <a:r>
              <a:rPr lang="en-US" altLang="zh-CN" dirty="0">
                <a:latin typeface="+mj-lt"/>
              </a:rPr>
              <a:t>S={1, 2, …, n}，x</a:t>
            </a:r>
            <a:r>
              <a:rPr lang="en-US" altLang="zh-CN" sz="2400" baseline="-30000" dirty="0"/>
              <a:t>i</a:t>
            </a:r>
            <a:r>
              <a:rPr lang="en-US" altLang="zh-CN" dirty="0">
                <a:latin typeface="+mj-lt"/>
              </a:rPr>
              <a:t>=[</a:t>
            </a:r>
            <a:r>
              <a:rPr lang="en-US" altLang="zh-CN" dirty="0" err="1">
                <a:latin typeface="+mj-lt"/>
              </a:rPr>
              <a:t>s</a:t>
            </a:r>
            <a:r>
              <a:rPr lang="en-US" altLang="zh-CN" baseline="-30000" dirty="0" err="1">
                <a:latin typeface="+mj-lt"/>
              </a:rPr>
              <a:t>i，</a:t>
            </a:r>
            <a:r>
              <a:rPr lang="en-US" altLang="zh-CN" dirty="0" err="1">
                <a:latin typeface="+mj-lt"/>
              </a:rPr>
              <a:t>f</a:t>
            </a:r>
            <a:r>
              <a:rPr lang="en-US" altLang="zh-CN" baseline="-30000" dirty="0" err="1">
                <a:latin typeface="+mj-lt"/>
              </a:rPr>
              <a:t>i</a:t>
            </a:r>
            <a:r>
              <a:rPr lang="en-US" altLang="zh-CN" dirty="0">
                <a:latin typeface="+mj-lt"/>
              </a:rPr>
              <a:t>]，1</a:t>
            </a:r>
            <a:r>
              <a:rPr kumimoji="1" lang="en-US" altLang="zh-CN" dirty="0">
                <a:sym typeface="Symbol" pitchFamily="18" charset="2"/>
              </a:rPr>
              <a:t>  </a:t>
            </a:r>
            <a:r>
              <a:rPr lang="en-US" altLang="zh-CN" dirty="0">
                <a:latin typeface="+mj-lt"/>
              </a:rPr>
              <a:t>i</a:t>
            </a:r>
            <a:r>
              <a:rPr kumimoji="1" lang="en-US" altLang="zh-CN" dirty="0">
                <a:sym typeface="Symbol" pitchFamily="18" charset="2"/>
              </a:rPr>
              <a:t>  n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输出：</a:t>
            </a:r>
            <a:r>
              <a:rPr lang="en-US" altLang="zh-CN" dirty="0">
                <a:latin typeface="+mj-lt"/>
              </a:rPr>
              <a:t>S</a:t>
            </a:r>
            <a:r>
              <a:rPr lang="zh-CN" altLang="en-US" dirty="0">
                <a:latin typeface="+mj-lt"/>
              </a:rPr>
              <a:t>的最大相容集合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贪心思想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Arial" charset="0"/>
                <a:ea typeface="黑体" pitchFamily="2" charset="-122"/>
              </a:rPr>
              <a:t>为了选择更多活动，每次选择 </a:t>
            </a:r>
            <a:r>
              <a:rPr lang="en-US" altLang="zh-CN" sz="2400" dirty="0"/>
              <a:t>f</a:t>
            </a:r>
            <a:r>
              <a:rPr lang="en-US" altLang="zh-CN" sz="2400" baseline="-30000" dirty="0"/>
              <a:t>i</a:t>
            </a:r>
            <a:r>
              <a:rPr lang="zh-CN" altLang="en-US" dirty="0">
                <a:latin typeface="Arial" charset="0"/>
                <a:ea typeface="黑体" pitchFamily="2" charset="-122"/>
              </a:rPr>
              <a:t> 最小的活动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7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456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活动选择问题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95536" y="2024844"/>
            <a:ext cx="54726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S</a:t>
            </a:r>
            <a:r>
              <a:rPr lang="zh-CN" altLang="en-US" sz="24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按结束时间排序，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f</a:t>
            </a:r>
            <a:r>
              <a:rPr lang="en-US" altLang="zh-CN" sz="2400" b="1" baseline="-3000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黑体" pitchFamily="49" charset="-122"/>
                <a:sym typeface="Symbol" pitchFamily="18" charset="2"/>
              </a:rPr>
              <a:t>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f</a:t>
            </a:r>
            <a:r>
              <a:rPr lang="en-US" altLang="zh-CN" sz="2400" b="1" baseline="-3000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黑体" pitchFamily="49" charset="-122"/>
                <a:sym typeface="Symbol" pitchFamily="18" charset="2"/>
              </a:rPr>
              <a:t>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黑体" pitchFamily="49" charset="-122"/>
              </a:rPr>
              <a:t>….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  <a:ea typeface="黑体" pitchFamily="49" charset="-122"/>
                <a:sym typeface="Symbol" pitchFamily="18" charset="2"/>
              </a:rPr>
              <a:t></a:t>
            </a:r>
            <a:r>
              <a:rPr lang="en-US" altLang="zh-CN" sz="2400" b="1" dirty="0" err="1">
                <a:solidFill>
                  <a:srgbClr val="FF0000"/>
                </a:solidFill>
                <a:latin typeface="+mj-lt"/>
                <a:ea typeface="黑体" pitchFamily="49" charset="-122"/>
              </a:rPr>
              <a:t>f</a:t>
            </a:r>
            <a:r>
              <a:rPr lang="en-US" altLang="zh-CN" sz="2400" b="1" baseline="-30000" dirty="0" err="1">
                <a:solidFill>
                  <a:srgbClr val="FF0000"/>
                </a:solidFill>
                <a:latin typeface="+mj-lt"/>
                <a:ea typeface="黑体" pitchFamily="49" charset="-122"/>
              </a:rPr>
              <a:t>n</a:t>
            </a:r>
            <a:endParaRPr lang="en-US" altLang="zh-CN" sz="2400" b="1" dirty="0">
              <a:solidFill>
                <a:srgbClr val="FF0000"/>
              </a:solidFill>
              <a:latin typeface="+mj-lt"/>
              <a:ea typeface="黑体" pitchFamily="49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Greedy-Activity-Selector(S, F)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n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 = 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length(S);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A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 = 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{1};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j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 = 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1;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</a:t>
            </a:r>
            <a:r>
              <a:rPr lang="en-US" altLang="zh-CN" sz="2400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for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 i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2   </a:t>
            </a:r>
            <a:r>
              <a:rPr lang="en-US" altLang="zh-CN" sz="2400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to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 n   </a:t>
            </a:r>
            <a:r>
              <a:rPr lang="en-US" altLang="zh-CN" sz="2400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do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       </a:t>
            </a:r>
            <a:r>
              <a:rPr lang="en-US" altLang="zh-CN" sz="2400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if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</a:t>
            </a:r>
            <a:r>
              <a:rPr lang="en-US" altLang="zh-CN" sz="2400" dirty="0" err="1">
                <a:solidFill>
                  <a:srgbClr val="0000A8"/>
                </a:solidFill>
                <a:latin typeface="+mj-lt"/>
                <a:ea typeface="黑体" pitchFamily="49" charset="-122"/>
              </a:rPr>
              <a:t>s</a:t>
            </a:r>
            <a:r>
              <a:rPr lang="en-US" altLang="zh-CN" sz="2400" baseline="-30000" dirty="0" err="1">
                <a:solidFill>
                  <a:srgbClr val="0000A8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400" baseline="-30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 </a:t>
            </a:r>
            <a:r>
              <a:rPr lang="en-US" altLang="zh-CN" sz="2400" dirty="0" err="1">
                <a:solidFill>
                  <a:srgbClr val="0000A8"/>
                </a:solidFill>
                <a:latin typeface="+mj-lt"/>
                <a:ea typeface="黑体" pitchFamily="49" charset="-122"/>
              </a:rPr>
              <a:t>f</a:t>
            </a:r>
            <a:r>
              <a:rPr lang="en-US" altLang="zh-CN" sz="2400" baseline="-30000" dirty="0" err="1">
                <a:solidFill>
                  <a:srgbClr val="0000A8"/>
                </a:solidFill>
                <a:latin typeface="+mj-lt"/>
                <a:ea typeface="黑体" pitchFamily="49" charset="-122"/>
              </a:rPr>
              <a:t>j</a:t>
            </a:r>
            <a:r>
              <a:rPr lang="en-US" altLang="zh-CN" sz="2400" baseline="-30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sz="2400" b="1" baseline="-300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sz="2400" b="1" dirty="0">
                <a:solidFill>
                  <a:srgbClr val="0000A8"/>
                </a:solidFill>
                <a:ea typeface="黑体" pitchFamily="49" charset="-122"/>
              </a:rPr>
              <a:t>then</a:t>
            </a:r>
            <a:endParaRPr lang="en-US" altLang="zh-CN" sz="2400" b="1" dirty="0">
              <a:solidFill>
                <a:srgbClr val="0000A8"/>
              </a:solidFill>
              <a:latin typeface="+mj-lt"/>
              <a:ea typeface="黑体" pitchFamily="49" charset="-122"/>
            </a:endParaRP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            A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 = 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A∪{i}；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            j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i；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</a:t>
            </a:r>
            <a:r>
              <a:rPr lang="en-US" altLang="zh-CN" sz="2400" b="1" dirty="0">
                <a:solidFill>
                  <a:srgbClr val="0000A8"/>
                </a:solidFill>
                <a:latin typeface="+mj-lt"/>
                <a:ea typeface="黑体" pitchFamily="49" charset="-122"/>
              </a:rPr>
              <a:t>return</a:t>
            </a:r>
            <a:r>
              <a:rPr lang="en-US" altLang="zh-CN" sz="2400" dirty="0">
                <a:solidFill>
                  <a:srgbClr val="0000A8"/>
                </a:solidFill>
                <a:latin typeface="+mj-lt"/>
                <a:ea typeface="黑体" pitchFamily="49" charset="-122"/>
              </a:rPr>
              <a:t>  A</a:t>
            </a:r>
            <a:endParaRPr lang="zh-CN" altLang="en-US" sz="2400" dirty="0">
              <a:solidFill>
                <a:srgbClr val="0000A8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184068" y="2942896"/>
            <a:ext cx="378042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T(n) =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sym typeface="Symbol" pitchFamily="18" charset="2"/>
              </a:rPr>
              <a:t>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(n)+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sym typeface="Symbol" pitchFamily="18" charset="2"/>
              </a:rPr>
              <a:t>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nlogn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)</a:t>
            </a:r>
          </a:p>
          <a:p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        =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  <a:sym typeface="Symbol" pitchFamily="18" charset="2"/>
              </a:rPr>
              <a:t>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nlogn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)</a:t>
            </a:r>
            <a:r>
              <a:rPr lang="en-US" altLang="zh-CN" sz="3600" b="1" dirty="0">
                <a:latin typeface="华文行楷" pitchFamily="2" charset="-122"/>
                <a:ea typeface="华文行楷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697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活动选择问题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最优子结构性质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en-US" dirty="0">
                <a:latin typeface="+mj-lt"/>
              </a:rPr>
              <a:t>设活动</a:t>
            </a:r>
            <a:r>
              <a:rPr lang="en-US" altLang="zh-CN" dirty="0">
                <a:latin typeface="+mj-lt"/>
              </a:rPr>
              <a:t>S={1, 2, …, n}</a:t>
            </a:r>
            <a:r>
              <a:rPr lang="zh-CN" altLang="en-US" dirty="0">
                <a:latin typeface="+mj-lt"/>
              </a:rPr>
              <a:t>已按结束时间递增排序</a:t>
            </a:r>
            <a:r>
              <a:rPr lang="en-US" altLang="zh-CN" dirty="0">
                <a:latin typeface="+mj-lt"/>
              </a:rPr>
              <a:t>，</a:t>
            </a:r>
            <a:r>
              <a:rPr kumimoji="1" lang="zh-CN" altLang="en-US" dirty="0">
                <a:latin typeface="+mj-lt"/>
                <a:sym typeface="Symbol" pitchFamily="18" charset="2"/>
              </a:rPr>
              <a:t>即 </a:t>
            </a:r>
            <a:r>
              <a:rPr lang="en-US" altLang="zh-CN" sz="2800" dirty="0">
                <a:latin typeface="+mj-lt"/>
                <a:ea typeface="华文行楷" pitchFamily="2" charset="-122"/>
              </a:rPr>
              <a:t>f</a:t>
            </a:r>
            <a:r>
              <a:rPr lang="en-US" altLang="zh-CN" sz="2800" baseline="-30000" dirty="0">
                <a:latin typeface="+mj-lt"/>
                <a:ea typeface="华文行楷" pitchFamily="2" charset="-122"/>
              </a:rPr>
              <a:t>1</a:t>
            </a:r>
            <a:r>
              <a:rPr lang="en-US" altLang="zh-CN" sz="2800" dirty="0">
                <a:latin typeface="+mj-lt"/>
                <a:ea typeface="华文行楷" pitchFamily="2" charset="-122"/>
                <a:sym typeface="Symbol" pitchFamily="18" charset="2"/>
              </a:rPr>
              <a:t></a:t>
            </a:r>
            <a:r>
              <a:rPr lang="en-US" altLang="zh-CN" sz="2800" dirty="0">
                <a:latin typeface="+mj-lt"/>
                <a:ea typeface="华文行楷" pitchFamily="2" charset="-122"/>
              </a:rPr>
              <a:t>f</a:t>
            </a:r>
            <a:r>
              <a:rPr lang="en-US" altLang="zh-CN" sz="2800" baseline="-30000" dirty="0">
                <a:latin typeface="+mj-lt"/>
                <a:ea typeface="华文行楷" pitchFamily="2" charset="-122"/>
              </a:rPr>
              <a:t>2</a:t>
            </a:r>
            <a:r>
              <a:rPr lang="en-US" altLang="zh-CN" sz="2800" dirty="0">
                <a:latin typeface="+mj-lt"/>
                <a:ea typeface="华文行楷" pitchFamily="2" charset="-122"/>
                <a:sym typeface="Symbol" pitchFamily="18" charset="2"/>
              </a:rPr>
              <a:t></a:t>
            </a:r>
            <a:r>
              <a:rPr lang="en-US" altLang="zh-CN" sz="2800" dirty="0">
                <a:latin typeface="+mj-lt"/>
                <a:ea typeface="华文行楷" pitchFamily="2" charset="-122"/>
              </a:rPr>
              <a:t>….</a:t>
            </a:r>
            <a:r>
              <a:rPr lang="en-US" altLang="zh-CN" sz="2800" dirty="0">
                <a:latin typeface="+mj-lt"/>
                <a:ea typeface="华文行楷" pitchFamily="2" charset="-122"/>
                <a:sym typeface="Symbol" pitchFamily="18" charset="2"/>
              </a:rPr>
              <a:t></a:t>
            </a:r>
            <a:r>
              <a:rPr lang="en-US" altLang="zh-CN" sz="2800" dirty="0" err="1">
                <a:latin typeface="+mj-lt"/>
                <a:ea typeface="华文行楷" pitchFamily="2" charset="-122"/>
              </a:rPr>
              <a:t>f</a:t>
            </a:r>
            <a:r>
              <a:rPr lang="en-US" altLang="zh-CN" sz="2800" baseline="-30000" dirty="0" err="1">
                <a:latin typeface="+mj-lt"/>
                <a:ea typeface="华文行楷" pitchFamily="2" charset="-122"/>
              </a:rPr>
              <a:t>n</a:t>
            </a:r>
            <a:r>
              <a:rPr kumimoji="1" lang="zh-CN" altLang="en-US" dirty="0">
                <a:latin typeface="+mj-lt"/>
                <a:sym typeface="Symbol" pitchFamily="18" charset="2"/>
              </a:rPr>
              <a:t>，设</a:t>
            </a:r>
            <a:r>
              <a:rPr kumimoji="1" lang="en-US" altLang="zh-CN" dirty="0">
                <a:latin typeface="+mj-lt"/>
                <a:sym typeface="Symbol" pitchFamily="18" charset="2"/>
              </a:rPr>
              <a:t>A</a:t>
            </a:r>
            <a:r>
              <a:rPr kumimoji="1" lang="zh-CN" altLang="en-US" dirty="0">
                <a:latin typeface="+mj-lt"/>
                <a:sym typeface="Symbol" pitchFamily="18" charset="2"/>
              </a:rPr>
              <a:t>是包括活动 </a:t>
            </a:r>
            <a:r>
              <a:rPr kumimoji="1" lang="en-US" altLang="zh-CN" dirty="0">
                <a:latin typeface="+mj-lt"/>
                <a:sym typeface="Symbol" pitchFamily="18" charset="2"/>
              </a:rPr>
              <a:t>1 </a:t>
            </a:r>
            <a:r>
              <a:rPr kumimoji="1" lang="zh-CN" altLang="en-US" dirty="0">
                <a:latin typeface="+mj-lt"/>
                <a:sym typeface="Symbol" pitchFamily="18" charset="2"/>
              </a:rPr>
              <a:t>的最优解，则</a:t>
            </a:r>
            <a:r>
              <a:rPr kumimoji="1" lang="en-US" altLang="zh-CN" dirty="0">
                <a:latin typeface="+mj-lt"/>
                <a:sym typeface="Symbol" pitchFamily="18" charset="2"/>
              </a:rPr>
              <a:t>A’=A-{1} </a:t>
            </a:r>
            <a:r>
              <a:rPr kumimoji="1" lang="zh-CN" altLang="en-US" dirty="0">
                <a:latin typeface="+mj-lt"/>
                <a:sym typeface="Symbol" pitchFamily="18" charset="2"/>
              </a:rPr>
              <a:t>是 </a:t>
            </a:r>
            <a:r>
              <a:rPr lang="en-US" altLang="zh-CN" sz="2800" dirty="0">
                <a:latin typeface="+mj-lt"/>
              </a:rPr>
              <a:t>S</a:t>
            </a:r>
            <a:r>
              <a:rPr lang="en-US" altLang="zh-CN" sz="2800" dirty="0">
                <a:latin typeface="+mj-lt"/>
                <a:sym typeface="Symbol" pitchFamily="18" charset="2"/>
              </a:rPr>
              <a:t>’</a:t>
            </a:r>
            <a:r>
              <a:rPr lang="en-US" altLang="zh-CN" sz="2800" dirty="0">
                <a:latin typeface="+mj-lt"/>
              </a:rPr>
              <a:t>={i</a:t>
            </a:r>
            <a:r>
              <a:rPr lang="en-US" altLang="zh-CN" sz="2800" dirty="0">
                <a:latin typeface="+mj-lt"/>
                <a:sym typeface="Symbol" pitchFamily="18" charset="2"/>
              </a:rPr>
              <a:t></a:t>
            </a:r>
            <a:r>
              <a:rPr lang="en-US" altLang="zh-CN" sz="2800" dirty="0">
                <a:latin typeface="+mj-lt"/>
              </a:rPr>
              <a:t>S|s</a:t>
            </a:r>
            <a:r>
              <a:rPr lang="en-US" altLang="zh-CN" sz="2800" baseline="-30000" dirty="0">
                <a:latin typeface="+mj-lt"/>
              </a:rPr>
              <a:t>i</a:t>
            </a:r>
            <a:r>
              <a:rPr lang="en-US" altLang="zh-CN" sz="2800" dirty="0">
                <a:latin typeface="+mj-lt"/>
                <a:sym typeface="Symbol" pitchFamily="18" charset="2"/>
              </a:rPr>
              <a:t></a:t>
            </a:r>
            <a:r>
              <a:rPr lang="en-US" altLang="zh-CN" sz="2800" dirty="0">
                <a:latin typeface="+mj-lt"/>
              </a:rPr>
              <a:t>f</a:t>
            </a:r>
            <a:r>
              <a:rPr lang="en-US" altLang="zh-CN" sz="2800" baseline="-30000" dirty="0">
                <a:latin typeface="+mj-lt"/>
              </a:rPr>
              <a:t>1</a:t>
            </a:r>
            <a:r>
              <a:rPr lang="en-US" altLang="zh-CN" sz="2800" dirty="0">
                <a:latin typeface="+mj-lt"/>
              </a:rPr>
              <a:t>}</a:t>
            </a:r>
            <a:r>
              <a:rPr lang="zh-CN" altLang="en-US" sz="2800" dirty="0">
                <a:latin typeface="+mj-lt"/>
              </a:rPr>
              <a:t>的最优解。</a:t>
            </a:r>
            <a:endParaRPr lang="en-US" altLang="zh-CN" sz="2800" dirty="0">
              <a:latin typeface="+mj-lt"/>
            </a:endParaRPr>
          </a:p>
          <a:p>
            <a:pPr lvl="1"/>
            <a:r>
              <a:rPr kumimoji="1" lang="zh-CN" altLang="en-US" dirty="0">
                <a:latin typeface="+mj-lt"/>
                <a:sym typeface="Symbol" pitchFamily="18" charset="2"/>
              </a:rPr>
              <a:t>证明：</a:t>
            </a:r>
            <a:endParaRPr kumimoji="1" lang="en-US" altLang="zh-CN" dirty="0">
              <a:latin typeface="+mj-lt"/>
              <a:sym typeface="Symbol" pitchFamily="18" charset="2"/>
            </a:endParaRPr>
          </a:p>
          <a:p>
            <a:pPr lvl="2"/>
            <a:r>
              <a:rPr lang="zh-CN" altLang="en-US" dirty="0">
                <a:latin typeface="+mj-lt"/>
              </a:rPr>
              <a:t>显然</a:t>
            </a:r>
            <a:r>
              <a:rPr lang="en-US" altLang="zh-CN" dirty="0">
                <a:latin typeface="+mj-lt"/>
              </a:rPr>
              <a:t>A’</a:t>
            </a:r>
            <a:r>
              <a:rPr lang="zh-CN" altLang="en-US" dirty="0">
                <a:latin typeface="+mj-lt"/>
              </a:rPr>
              <a:t>中的活动是相容的，只需证</a:t>
            </a:r>
            <a:r>
              <a:rPr lang="en-US" altLang="zh-CN" dirty="0">
                <a:latin typeface="+mj-lt"/>
              </a:rPr>
              <a:t>A’</a:t>
            </a:r>
            <a:r>
              <a:rPr lang="zh-CN" altLang="en-US" dirty="0">
                <a:latin typeface="+mj-lt"/>
              </a:rPr>
              <a:t>是最大的。</a:t>
            </a:r>
            <a:endParaRPr lang="en-US" altLang="zh-CN" dirty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若不然，假设</a:t>
            </a:r>
            <a:r>
              <a:rPr lang="en-US" altLang="zh-CN" dirty="0">
                <a:latin typeface="+mj-lt"/>
              </a:rPr>
              <a:t>B’</a:t>
            </a:r>
            <a:r>
              <a:rPr lang="zh-CN" altLang="en-US" dirty="0">
                <a:latin typeface="+mj-lt"/>
              </a:rPr>
              <a:t>是最大的，且</a:t>
            </a:r>
            <a:r>
              <a:rPr lang="en-US" altLang="zh-CN" dirty="0">
                <a:latin typeface="+mj-lt"/>
              </a:rPr>
              <a:t>|</a:t>
            </a:r>
            <a:r>
              <a:rPr lang="en-US" altLang="zh-CN" dirty="0"/>
              <a:t>B’| </a:t>
            </a:r>
            <a:r>
              <a:rPr lang="en-US" altLang="zh-CN" dirty="0">
                <a:sym typeface="Symbol" pitchFamily="18" charset="2"/>
              </a:rPr>
              <a:t>&gt; |</a:t>
            </a:r>
            <a:r>
              <a:rPr lang="en-US" altLang="zh-CN" dirty="0"/>
              <a:t>A’|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>
                <a:latin typeface="+mj-lt"/>
              </a:rPr>
              <a:t>那么</a:t>
            </a:r>
            <a:r>
              <a:rPr lang="en-US" altLang="zh-CN" dirty="0">
                <a:latin typeface="+mj-lt"/>
              </a:rPr>
              <a:t>B={1}∪B</a:t>
            </a:r>
            <a:r>
              <a:rPr lang="en-US" altLang="zh-CN" dirty="0">
                <a:latin typeface="+mj-lt"/>
                <a:sym typeface="Symbol" pitchFamily="18" charset="2"/>
              </a:rPr>
              <a:t>’</a:t>
            </a:r>
            <a:r>
              <a:rPr lang="zh-CN" altLang="en-US" dirty="0">
                <a:latin typeface="+mj-lt"/>
                <a:sym typeface="Symbol" pitchFamily="18" charset="2"/>
              </a:rPr>
              <a:t>是最优解，但</a:t>
            </a:r>
            <a:r>
              <a:rPr lang="en-US" altLang="zh-CN" dirty="0">
                <a:latin typeface="+mj-lt"/>
                <a:sym typeface="Symbol" pitchFamily="18" charset="2"/>
              </a:rPr>
              <a:t>|B| =1+</a:t>
            </a:r>
            <a:r>
              <a:rPr lang="en-US" altLang="zh-CN" sz="1800" dirty="0"/>
              <a:t>|</a:t>
            </a:r>
            <a:r>
              <a:rPr lang="en-US" altLang="zh-CN" dirty="0"/>
              <a:t>B’| </a:t>
            </a:r>
            <a:r>
              <a:rPr lang="en-US" altLang="zh-CN" dirty="0">
                <a:sym typeface="Symbol" pitchFamily="18" charset="2"/>
              </a:rPr>
              <a:t>&gt; 1+|</a:t>
            </a:r>
            <a:r>
              <a:rPr lang="en-US" altLang="zh-CN" dirty="0"/>
              <a:t>A’|=|</a:t>
            </a:r>
            <a:r>
              <a:rPr lang="en-US" altLang="zh-CN" dirty="0">
                <a:sym typeface="Symbol" pitchFamily="18" charset="2"/>
              </a:rPr>
              <a:t>A|</a:t>
            </a:r>
          </a:p>
          <a:p>
            <a:pPr lvl="2"/>
            <a:r>
              <a:rPr lang="zh-CN" altLang="en-US" dirty="0">
                <a:latin typeface="+mj-lt"/>
                <a:sym typeface="Symbol" pitchFamily="18" charset="2"/>
              </a:rPr>
              <a:t>这与</a:t>
            </a:r>
            <a:r>
              <a:rPr lang="en-US" altLang="zh-CN" dirty="0">
                <a:latin typeface="+mj-lt"/>
                <a:sym typeface="Symbol" pitchFamily="18" charset="2"/>
              </a:rPr>
              <a:t>A</a:t>
            </a:r>
            <a:r>
              <a:rPr lang="zh-CN" altLang="en-US" dirty="0">
                <a:latin typeface="+mj-lt"/>
                <a:sym typeface="Symbol" pitchFamily="18" charset="2"/>
              </a:rPr>
              <a:t>是最大的（最优解）矛盾。</a:t>
            </a:r>
            <a:endParaRPr lang="en-US" altLang="zh-CN" dirty="0">
              <a:latin typeface="+mj-lt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9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40582" y="5795682"/>
            <a:ext cx="5594801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问题的最优解包含子问题的最优解</a:t>
            </a:r>
          </a:p>
        </p:txBody>
      </p:sp>
    </p:spTree>
    <p:extLst>
      <p:ext uri="{BB962C8B-B14F-4D97-AF65-F5344CB8AC3E}">
        <p14:creationId xmlns:p14="http://schemas.microsoft.com/office/powerpoint/2010/main" val="2833327796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0066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11182</TotalTime>
  <Words>5491</Words>
  <Application>Microsoft Office PowerPoint</Application>
  <PresentationFormat>全屏显示(4:3)</PresentationFormat>
  <Paragraphs>1206</Paragraphs>
  <Slides>56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0" baseType="lpstr">
      <vt:lpstr>仿宋_GB2312</vt:lpstr>
      <vt:lpstr>黑体</vt:lpstr>
      <vt:lpstr>华文行楷</vt:lpstr>
      <vt:lpstr>隶书</vt:lpstr>
      <vt:lpstr>Arial</vt:lpstr>
      <vt:lpstr>Calibri</vt:lpstr>
      <vt:lpstr>Cambria Math</vt:lpstr>
      <vt:lpstr>Courier New</vt:lpstr>
      <vt:lpstr>Times New Roman</vt:lpstr>
      <vt:lpstr>Wingdings</vt:lpstr>
      <vt:lpstr>Pixel</vt:lpstr>
      <vt:lpstr>自定义设计方案</vt:lpstr>
      <vt:lpstr>公式</vt:lpstr>
      <vt:lpstr>BMP 图像</vt:lpstr>
      <vt:lpstr>贪心算法</vt:lpstr>
      <vt:lpstr>本章内容</vt:lpstr>
      <vt:lpstr>贪心算法要素</vt:lpstr>
      <vt:lpstr>贪心算法要素</vt:lpstr>
      <vt:lpstr>贪心算法要素</vt:lpstr>
      <vt:lpstr>活动选择问题</vt:lpstr>
      <vt:lpstr>活动选择问题</vt:lpstr>
      <vt:lpstr>活动选择问题</vt:lpstr>
      <vt:lpstr>活动选择问题</vt:lpstr>
      <vt:lpstr>活动选择问题</vt:lpstr>
      <vt:lpstr>哈夫曼编码</vt:lpstr>
      <vt:lpstr>哈夫曼编码</vt:lpstr>
      <vt:lpstr>哈夫曼编码</vt:lpstr>
      <vt:lpstr>哈夫曼编码</vt:lpstr>
      <vt:lpstr>哈夫曼编码</vt:lpstr>
      <vt:lpstr>哈夫曼编码</vt:lpstr>
      <vt:lpstr>哈夫曼编码</vt:lpstr>
      <vt:lpstr>哈夫曼编码</vt:lpstr>
      <vt:lpstr>并查集</vt:lpstr>
      <vt:lpstr>并查集</vt:lpstr>
      <vt:lpstr>并查集</vt:lpstr>
      <vt:lpstr>并查集</vt:lpstr>
      <vt:lpstr>并查集</vt:lpstr>
      <vt:lpstr>并查集</vt:lpstr>
      <vt:lpstr>并查集</vt:lpstr>
      <vt:lpstr>并查集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最小生成树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最短路径</vt:lpstr>
      <vt:lpstr>Bellman-Ford 算法</vt:lpstr>
      <vt:lpstr>Bellman-Ford 算法</vt:lpstr>
      <vt:lpstr>SPFA算法</vt:lpstr>
      <vt:lpstr>SPFA算法</vt:lpstr>
      <vt:lpstr>POJ 2393 1328</vt:lpstr>
      <vt:lpstr>PowerPoint 演示文稿</vt:lpstr>
      <vt:lpstr>PowerPoint 演示文稿</vt:lpstr>
      <vt:lpstr>PowerPoint 演示文稿</vt:lpstr>
    </vt:vector>
  </TitlesOfParts>
  <Company>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杨 雅君</cp:lastModifiedBy>
  <cp:revision>1253</cp:revision>
  <cp:lastPrinted>1601-01-01T00:00:00Z</cp:lastPrinted>
  <dcterms:created xsi:type="dcterms:W3CDTF">2009-06-26T00:04:30Z</dcterms:created>
  <dcterms:modified xsi:type="dcterms:W3CDTF">2022-10-06T23:59:16Z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